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313" r:id="rId1"/>
  </p:sldMasterIdLst>
  <p:notesMasterIdLst>
    <p:notesMasterId r:id="rId26"/>
  </p:notesMasterIdLst>
  <p:sldIdLst>
    <p:sldId id="400" r:id="rId2"/>
    <p:sldId id="273" r:id="rId3"/>
    <p:sldId id="402" r:id="rId4"/>
    <p:sldId id="403" r:id="rId5"/>
    <p:sldId id="379" r:id="rId6"/>
    <p:sldId id="380" r:id="rId7"/>
    <p:sldId id="382" r:id="rId8"/>
    <p:sldId id="383" r:id="rId9"/>
    <p:sldId id="381" r:id="rId10"/>
    <p:sldId id="384" r:id="rId11"/>
    <p:sldId id="385" r:id="rId12"/>
    <p:sldId id="386" r:id="rId13"/>
    <p:sldId id="387" r:id="rId14"/>
    <p:sldId id="388" r:id="rId15"/>
    <p:sldId id="389" r:id="rId16"/>
    <p:sldId id="390" r:id="rId17"/>
    <p:sldId id="391" r:id="rId18"/>
    <p:sldId id="404" r:id="rId19"/>
    <p:sldId id="405" r:id="rId20"/>
    <p:sldId id="406" r:id="rId21"/>
    <p:sldId id="407" r:id="rId22"/>
    <p:sldId id="408" r:id="rId23"/>
    <p:sldId id="401" r:id="rId24"/>
    <p:sldId id="409" r:id="rId25"/>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Arial" charset="0"/>
        <a:ea typeface="+mn-ea"/>
        <a:cs typeface="+mn-cs"/>
      </a:defRPr>
    </a:lvl1pPr>
    <a:lvl2pPr marL="457200" algn="l" rtl="0" eaLnBrk="0" fontAlgn="base" hangingPunct="0">
      <a:spcBef>
        <a:spcPct val="0"/>
      </a:spcBef>
      <a:spcAft>
        <a:spcPct val="0"/>
      </a:spcAft>
      <a:defRPr kern="1200">
        <a:solidFill>
          <a:schemeClr val="tx1"/>
        </a:solidFill>
        <a:latin typeface="Arial" charset="0"/>
        <a:ea typeface="+mn-ea"/>
        <a:cs typeface="+mn-cs"/>
      </a:defRPr>
    </a:lvl2pPr>
    <a:lvl3pPr marL="914400" algn="l" rtl="0" eaLnBrk="0" fontAlgn="base" hangingPunct="0">
      <a:spcBef>
        <a:spcPct val="0"/>
      </a:spcBef>
      <a:spcAft>
        <a:spcPct val="0"/>
      </a:spcAft>
      <a:defRPr kern="1200">
        <a:solidFill>
          <a:schemeClr val="tx1"/>
        </a:solidFill>
        <a:latin typeface="Arial" charset="0"/>
        <a:ea typeface="+mn-ea"/>
        <a:cs typeface="+mn-cs"/>
      </a:defRPr>
    </a:lvl3pPr>
    <a:lvl4pPr marL="1371600" algn="l" rtl="0" eaLnBrk="0" fontAlgn="base" hangingPunct="0">
      <a:spcBef>
        <a:spcPct val="0"/>
      </a:spcBef>
      <a:spcAft>
        <a:spcPct val="0"/>
      </a:spcAft>
      <a:defRPr kern="1200">
        <a:solidFill>
          <a:schemeClr val="tx1"/>
        </a:solidFill>
        <a:latin typeface="Arial" charset="0"/>
        <a:ea typeface="+mn-ea"/>
        <a:cs typeface="+mn-cs"/>
      </a:defRPr>
    </a:lvl4pPr>
    <a:lvl5pPr marL="1828800" algn="l" rtl="0" eaLnBrk="0" fontAlgn="base" hangingPunct="0">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C1C1C"/>
    <a:srgbClr val="AD4186"/>
    <a:srgbClr val="FFCCCC"/>
    <a:srgbClr val="B7B7FF"/>
    <a:srgbClr val="8CA1F8"/>
    <a:srgbClr val="BDEEF9"/>
    <a:srgbClr val="BCCAEA"/>
    <a:srgbClr val="CC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2" autoAdjust="0"/>
    <p:restoredTop sz="94687" autoAdjust="0"/>
  </p:normalViewPr>
  <p:slideViewPr>
    <p:cSldViewPr snapToGrid="0">
      <p:cViewPr varScale="1">
        <p:scale>
          <a:sx n="76" d="100"/>
          <a:sy n="76" d="100"/>
        </p:scale>
        <p:origin x="-1380" y="-96"/>
      </p:cViewPr>
      <p:guideLst>
        <p:guide orient="horz" pos="2160"/>
        <p:guide pos="2880"/>
      </p:guideLst>
    </p:cSldViewPr>
  </p:slideViewPr>
  <p:outlineViewPr>
    <p:cViewPr>
      <p:scale>
        <a:sx n="33" d="100"/>
        <a:sy n="33" d="100"/>
      </p:scale>
      <p:origin x="0" y="4867"/>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atin typeface="Arial" charset="0"/>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atin typeface="Arial" charset="0"/>
              </a:defRPr>
            </a:lvl1pPr>
          </a:lstStyle>
          <a:p>
            <a:pPr>
              <a:defRPr/>
            </a:pPr>
            <a:fld id="{4ED56B62-8053-41BF-845E-3C4C93BFA061}" type="datetimeFigureOut">
              <a:rPr lang="en-US"/>
              <a:pPr>
                <a:defRPr/>
              </a:pPr>
              <a:t>3/26/2014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smtClean="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atin typeface="Arial" charset="0"/>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atin typeface="Arial" charset="0"/>
              </a:defRPr>
            </a:lvl1pPr>
          </a:lstStyle>
          <a:p>
            <a:pPr>
              <a:defRPr/>
            </a:pPr>
            <a:fld id="{4736A770-804B-4CB4-9A0E-130972433BC0}" type="slidenum">
              <a:rPr lang="en-US"/>
              <a:pPr>
                <a:defRPr/>
              </a:pPr>
              <a:t>‹#›</a:t>
            </a:fld>
            <a:endParaRPr lang="en-US"/>
          </a:p>
        </p:txBody>
      </p:sp>
    </p:spTree>
    <p:extLst>
      <p:ext uri="{BB962C8B-B14F-4D97-AF65-F5344CB8AC3E}">
        <p14:creationId xmlns:p14="http://schemas.microsoft.com/office/powerpoint/2010/main" val="2419067947"/>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2765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1F37C9ED-2697-4B30-9849-A105F596CF35}" type="slidenum">
              <a:rPr lang="en-US" smtClean="0"/>
              <a:pPr/>
              <a:t>1</a:t>
            </a:fld>
            <a:endParaRPr lang="en-US"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686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smtClean="0"/>
          </a:p>
        </p:txBody>
      </p:sp>
      <p:sp>
        <p:nvSpPr>
          <p:cNvPr id="3686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7F6DDC12-947B-4FA5-80DD-7020F5D5C0C2}" type="slidenum">
              <a:rPr lang="en-US" smtClean="0"/>
              <a:pPr/>
              <a:t>10</a:t>
            </a:fld>
            <a:endParaRPr lang="en-US"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789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smtClean="0"/>
          </a:p>
        </p:txBody>
      </p:sp>
      <p:sp>
        <p:nvSpPr>
          <p:cNvPr id="3789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299C072B-6031-4637-83D0-43A904102F7E}" type="slidenum">
              <a:rPr lang="en-US" smtClean="0"/>
              <a:pPr/>
              <a:t>11</a:t>
            </a:fld>
            <a:endParaRPr lang="en-US"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891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smtClean="0"/>
          </a:p>
        </p:txBody>
      </p:sp>
      <p:sp>
        <p:nvSpPr>
          <p:cNvPr id="3891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4F6A9CAD-D4F6-466E-9AF2-21F4F5E142C6}" type="slidenum">
              <a:rPr lang="en-US" smtClean="0"/>
              <a:pPr/>
              <a:t>12</a:t>
            </a:fld>
            <a:endParaRPr lang="en-US"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993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smtClean="0"/>
          </a:p>
        </p:txBody>
      </p:sp>
      <p:sp>
        <p:nvSpPr>
          <p:cNvPr id="3994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683399B6-E106-487A-9170-1A1D9FB93628}" type="slidenum">
              <a:rPr lang="en-US" smtClean="0"/>
              <a:pPr/>
              <a:t>13</a:t>
            </a:fld>
            <a:endParaRPr lang="en-US" smtClean="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096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smtClean="0"/>
          </a:p>
        </p:txBody>
      </p:sp>
      <p:sp>
        <p:nvSpPr>
          <p:cNvPr id="4096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E32BA833-24F2-4CC4-9197-D33F6910B92F}" type="slidenum">
              <a:rPr lang="en-US" smtClean="0"/>
              <a:pPr/>
              <a:t>14</a:t>
            </a:fld>
            <a:endParaRPr lang="en-US" smtClean="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198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smtClean="0"/>
          </a:p>
        </p:txBody>
      </p:sp>
      <p:sp>
        <p:nvSpPr>
          <p:cNvPr id="4198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87681334-D2EF-43F8-B4D0-E7EFAADF7BE7}" type="slidenum">
              <a:rPr lang="en-US" smtClean="0"/>
              <a:pPr/>
              <a:t>15</a:t>
            </a:fld>
            <a:endParaRPr lang="en-US" smtClean="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301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smtClean="0"/>
          </a:p>
        </p:txBody>
      </p:sp>
      <p:sp>
        <p:nvSpPr>
          <p:cNvPr id="4301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54659B2D-598B-4074-9A0F-9C006AF37728}" type="slidenum">
              <a:rPr lang="en-US" smtClean="0"/>
              <a:pPr/>
              <a:t>16</a:t>
            </a:fld>
            <a:endParaRPr lang="en-US" smtClean="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403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smtClean="0"/>
          </a:p>
        </p:txBody>
      </p:sp>
      <p:sp>
        <p:nvSpPr>
          <p:cNvPr id="4403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2956D998-B0FE-4008-9A23-0945694CBD31}" type="slidenum">
              <a:rPr lang="en-US" smtClean="0"/>
              <a:pPr/>
              <a:t>17</a:t>
            </a:fld>
            <a:endParaRPr lang="en-US" smtClean="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505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GB" smtClean="0"/>
          </a:p>
        </p:txBody>
      </p:sp>
      <p:sp>
        <p:nvSpPr>
          <p:cNvPr id="4506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884C392C-9CB5-4DD3-AA42-4E277A3810E7}" type="slidenum">
              <a:rPr lang="en-US" smtClean="0"/>
              <a:pPr/>
              <a:t>23</a:t>
            </a:fld>
            <a:endParaRPr 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67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2867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4FD4687E-63CB-4977-997F-3959044AB520}" type="slidenum">
              <a:rPr lang="en-US" smtClean="0"/>
              <a:pPr/>
              <a:t>2</a:t>
            </a:fld>
            <a:endParaRPr lang="en-US"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969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GB" smtClean="0"/>
          </a:p>
        </p:txBody>
      </p:sp>
      <p:sp>
        <p:nvSpPr>
          <p:cNvPr id="2970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05B2BC86-FC6F-44FF-A804-87820CDB0AA9}" type="slidenum">
              <a:rPr lang="en-US" smtClean="0"/>
              <a:pPr/>
              <a:t>3</a:t>
            </a:fld>
            <a:endParaRPr lang="en-US"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072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smtClean="0"/>
          </a:p>
        </p:txBody>
      </p:sp>
      <p:sp>
        <p:nvSpPr>
          <p:cNvPr id="3072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B2BB12A8-DC5A-4189-A8F4-D928D443D88C}" type="slidenum">
              <a:rPr lang="en-US" smtClean="0"/>
              <a:pPr/>
              <a:t>4</a:t>
            </a:fld>
            <a:endParaRPr lang="en-US"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174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smtClean="0"/>
          </a:p>
        </p:txBody>
      </p:sp>
      <p:sp>
        <p:nvSpPr>
          <p:cNvPr id="3174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EADE017F-ECF9-4009-91A6-604CF1A45E42}" type="slidenum">
              <a:rPr lang="en-US" smtClean="0"/>
              <a:pPr/>
              <a:t>5</a:t>
            </a:fld>
            <a:endParaRPr lang="en-US"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277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smtClean="0"/>
          </a:p>
        </p:txBody>
      </p:sp>
      <p:sp>
        <p:nvSpPr>
          <p:cNvPr id="3277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B4FDA6D5-D4F5-4BEB-93F2-D966386ED6FA}" type="slidenum">
              <a:rPr lang="en-US" smtClean="0"/>
              <a:pPr/>
              <a:t>6</a:t>
            </a:fld>
            <a:endParaRPr lang="en-US"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379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smtClean="0"/>
          </a:p>
        </p:txBody>
      </p:sp>
      <p:sp>
        <p:nvSpPr>
          <p:cNvPr id="3379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7F37EF50-DEB7-41CC-9BFF-808EB3B47050}" type="slidenum">
              <a:rPr lang="en-US" smtClean="0"/>
              <a:pPr/>
              <a:t>7</a:t>
            </a:fld>
            <a:endParaRPr lang="en-US"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481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smtClean="0"/>
          </a:p>
        </p:txBody>
      </p:sp>
      <p:sp>
        <p:nvSpPr>
          <p:cNvPr id="3482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9A4F7D9E-A9E3-42B6-A001-6A4358F0AC56}" type="slidenum">
              <a:rPr lang="en-US" smtClean="0"/>
              <a:pPr/>
              <a:t>8</a:t>
            </a:fld>
            <a:endParaRPr lang="en-US"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584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smtClean="0"/>
          </a:p>
        </p:txBody>
      </p:sp>
      <p:sp>
        <p:nvSpPr>
          <p:cNvPr id="3584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802B376F-9BA9-456E-8DA6-2C868EC87413}" type="slidenum">
              <a:rPr lang="en-US" smtClean="0"/>
              <a:pPr/>
              <a:t>9</a:t>
            </a:fld>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grpSp>
        <p:nvGrpSpPr>
          <p:cNvPr id="43" name="Group 42"/>
          <p:cNvGrpSpPr/>
          <p:nvPr/>
        </p:nvGrpSpPr>
        <p:grpSpPr>
          <a:xfrm>
            <a:off x="-382404" y="0"/>
            <a:ext cx="9932332" cy="6858000"/>
            <a:chOff x="-382404" y="0"/>
            <a:chExt cx="9932332" cy="6858000"/>
          </a:xfrm>
        </p:grpSpPr>
        <p:grpSp>
          <p:nvGrpSpPr>
            <p:cNvPr id="44" name="Group 44"/>
            <p:cNvGrpSpPr/>
            <p:nvPr/>
          </p:nvGrpSpPr>
          <p:grpSpPr>
            <a:xfrm>
              <a:off x="0" y="0"/>
              <a:ext cx="9144000" cy="6858000"/>
              <a:chOff x="0" y="0"/>
              <a:chExt cx="9144000" cy="6858000"/>
            </a:xfrm>
          </p:grpSpPr>
          <p:grpSp>
            <p:nvGrpSpPr>
              <p:cNvPr id="70" name="Group 4"/>
              <p:cNvGrpSpPr/>
              <p:nvPr/>
            </p:nvGrpSpPr>
            <p:grpSpPr>
              <a:xfrm>
                <a:off x="0" y="0"/>
                <a:ext cx="2514600" cy="6858000"/>
                <a:chOff x="0" y="0"/>
                <a:chExt cx="2514600" cy="6858000"/>
              </a:xfrm>
            </p:grpSpPr>
            <p:sp>
              <p:nvSpPr>
                <p:cNvPr id="115" name="Rectangle 11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6"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7"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1" name="Group 5"/>
              <p:cNvGrpSpPr/>
              <p:nvPr/>
            </p:nvGrpSpPr>
            <p:grpSpPr>
              <a:xfrm>
                <a:off x="422910" y="0"/>
                <a:ext cx="2514600" cy="6858000"/>
                <a:chOff x="0" y="0"/>
                <a:chExt cx="2514600" cy="6858000"/>
              </a:xfrm>
            </p:grpSpPr>
            <p:sp>
              <p:nvSpPr>
                <p:cNvPr id="85" name="Rectangle 8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85"/>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Rectangle 11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3"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1" name="Rectangle 80"/>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5" name="Freeform 44"/>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Freeform 50"/>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2" name="Freeform 51"/>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3" name="Hexagon 52"/>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Hexagon 54"/>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Hexagon 56"/>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Freeform 57"/>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Hexagon 58"/>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Hexagon 60"/>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Hexagon 62"/>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Freeform 67"/>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Freeform 68"/>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Rectangle 45"/>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Rectangle 46"/>
          <p:cNvSpPr/>
          <p:nvPr/>
        </p:nvSpPr>
        <p:spPr>
          <a:xfrm>
            <a:off x="4649096" y="-21511"/>
            <a:ext cx="3505200" cy="2312889"/>
          </a:xfrm>
          <a:prstGeom prst="rect">
            <a:avLst/>
          </a:prstGeom>
          <a:solidFill>
            <a:srgbClr val="1884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4733365" y="2708476"/>
            <a:ext cx="3313355" cy="1702160"/>
          </a:xfrm>
        </p:spPr>
        <p:txBody>
          <a:bodyPr>
            <a:normAutofit/>
          </a:bodyPr>
          <a:lstStyle>
            <a:lvl1pPr>
              <a:defRPr sz="3600"/>
            </a:lvl1pPr>
          </a:lstStyle>
          <a:p>
            <a:r>
              <a:rPr lang="en-US" smtClean="0"/>
              <a:t>Click to edit Master title style</a:t>
            </a:r>
            <a:endParaRPr lang="en-US" dirty="0"/>
          </a:p>
        </p:txBody>
      </p:sp>
      <p:sp>
        <p:nvSpPr>
          <p:cNvPr id="3" name="Subtitle 2"/>
          <p:cNvSpPr>
            <a:spLocks noGrp="1"/>
          </p:cNvSpPr>
          <p:nvPr>
            <p:ph type="subTitle" idx="1"/>
          </p:nvPr>
        </p:nvSpPr>
        <p:spPr>
          <a:xfrm>
            <a:off x="4733365" y="4421080"/>
            <a:ext cx="3309803" cy="1260629"/>
          </a:xfrm>
        </p:spPr>
        <p:txBody>
          <a:bodyPr>
            <a:normAutofit/>
          </a:bodyPr>
          <a:lstStyle>
            <a:lvl1pPr marL="0" indent="0" algn="l">
              <a:buNone/>
              <a:defRPr sz="1800">
                <a:solidFill>
                  <a:srgbClr val="42424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a:xfrm>
            <a:off x="4738744" y="1516828"/>
            <a:ext cx="2133600" cy="750981"/>
          </a:xfrm>
          <a:prstGeom prst="rect">
            <a:avLst/>
          </a:prstGeom>
        </p:spPr>
        <p:txBody>
          <a:bodyPr anchor="b"/>
          <a:lstStyle>
            <a:lvl1pPr algn="l">
              <a:defRPr sz="2400"/>
            </a:lvl1pPr>
          </a:lstStyle>
          <a:p>
            <a:pPr>
              <a:defRPr/>
            </a:pPr>
            <a:endParaRPr lang="en-US"/>
          </a:p>
        </p:txBody>
      </p:sp>
      <p:sp>
        <p:nvSpPr>
          <p:cNvPr id="50" name="Rectangle 49"/>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Footer Placeholder 4"/>
          <p:cNvSpPr>
            <a:spLocks noGrp="1"/>
          </p:cNvSpPr>
          <p:nvPr>
            <p:ph type="ftr" sz="quarter" idx="11"/>
          </p:nvPr>
        </p:nvSpPr>
        <p:spPr>
          <a:xfrm>
            <a:off x="5303520" y="5719966"/>
            <a:ext cx="2831592" cy="365125"/>
          </a:xfrm>
        </p:spPr>
        <p:txBody>
          <a:bodyPr>
            <a:normAutofit/>
          </a:bodyPr>
          <a:lstStyle>
            <a:lvl1pPr>
              <a:defRPr>
                <a:solidFill>
                  <a:schemeClr val="accent1"/>
                </a:solidFill>
              </a:defRPr>
            </a:lvl1pPr>
          </a:lstStyle>
          <a:p>
            <a:pPr>
              <a:defRPr/>
            </a:pPr>
            <a:endParaRPr lang="en-US"/>
          </a:p>
        </p:txBody>
      </p:sp>
      <p:sp>
        <p:nvSpPr>
          <p:cNvPr id="6" name="Slide Number Placeholder 5"/>
          <p:cNvSpPr>
            <a:spLocks noGrp="1"/>
          </p:cNvSpPr>
          <p:nvPr>
            <p:ph type="sldNum" sz="quarter" idx="12"/>
          </p:nvPr>
        </p:nvSpPr>
        <p:spPr>
          <a:xfrm>
            <a:off x="4649096" y="5719966"/>
            <a:ext cx="643666" cy="365125"/>
          </a:xfrm>
          <a:prstGeom prst="rect">
            <a:avLst/>
          </a:prstGeom>
        </p:spPr>
        <p:txBody>
          <a:bodyPr/>
          <a:lstStyle>
            <a:lvl1pPr>
              <a:defRPr>
                <a:solidFill>
                  <a:schemeClr val="accent1"/>
                </a:solidFill>
              </a:defRPr>
            </a:lvl1pPr>
          </a:lstStyle>
          <a:p>
            <a:pPr>
              <a:defRPr/>
            </a:pPr>
            <a:fld id="{73BF61E0-17AA-488D-8DE4-3E00341406CA}" type="slidenum">
              <a:rPr lang="en-US" smtClean="0"/>
              <a:pPr>
                <a:defRPr/>
              </a:pPr>
              <a:t>‹#›</a:t>
            </a:fld>
            <a:endParaRPr lang="en-US"/>
          </a:p>
        </p:txBody>
      </p:sp>
      <p:sp>
        <p:nvSpPr>
          <p:cNvPr id="89" name="Rectangle 88"/>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5997388" y="224492"/>
            <a:ext cx="2133600" cy="365125"/>
          </a:xfrm>
          <a:prstGeom prst="rect">
            <a:avLst/>
          </a:prstGeom>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a:xfrm>
            <a:off x="4649096" y="224491"/>
            <a:ext cx="1332156" cy="365125"/>
          </a:xfrm>
          <a:prstGeom prst="rect">
            <a:avLst/>
          </a:prstGeom>
        </p:spPr>
        <p:txBody>
          <a:bodyPr/>
          <a:lstStyle/>
          <a:p>
            <a:pPr>
              <a:defRPr/>
            </a:pPr>
            <a:fld id="{9EE4369F-1264-465D-9BE5-CA4077543138}" type="slidenum">
              <a:rPr lang="en-US" smtClean="0"/>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030147"/>
            <a:ext cx="1484453" cy="4780344"/>
          </a:xfrm>
        </p:spPr>
        <p:txBody>
          <a:bodyPr vert="eaVert" anchor="ctr"/>
          <a:lstStyle/>
          <a:p>
            <a:r>
              <a:rPr lang="en-US" smtClean="0"/>
              <a:t>Click to edit Master title style</a:t>
            </a:r>
            <a:endParaRPr lang="en-US"/>
          </a:p>
        </p:txBody>
      </p:sp>
      <p:sp>
        <p:nvSpPr>
          <p:cNvPr id="3" name="Vertical Text Placeholder 2"/>
          <p:cNvSpPr>
            <a:spLocks noGrp="1"/>
          </p:cNvSpPr>
          <p:nvPr>
            <p:ph type="body" orient="vert" idx="1"/>
          </p:nvPr>
        </p:nvSpPr>
        <p:spPr>
          <a:xfrm>
            <a:off x="1053296" y="1030147"/>
            <a:ext cx="5423704" cy="4780344"/>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5997388" y="224492"/>
            <a:ext cx="2133600" cy="365125"/>
          </a:xfrm>
          <a:prstGeom prst="rect">
            <a:avLst/>
          </a:prstGeom>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a:xfrm>
            <a:off x="4649096" y="224491"/>
            <a:ext cx="1332156" cy="365125"/>
          </a:xfrm>
          <a:prstGeom prst="rect">
            <a:avLst/>
          </a:prstGeom>
        </p:spPr>
        <p:txBody>
          <a:bodyPr/>
          <a:lstStyle/>
          <a:p>
            <a:pPr>
              <a:defRPr/>
            </a:pPr>
            <a:fld id="{BBD15397-C9EE-4D83-9B6E-7E00CCF057E9}" type="slidenum">
              <a:rPr lang="en-US" smtClean="0"/>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n>
                  <a:solidFill>
                    <a:schemeClr val="tx1"/>
                  </a:solidFill>
                </a:ln>
                <a:solidFill>
                  <a:srgbClr val="1D8757"/>
                </a:solidFill>
              </a:defRPr>
            </a:lvl1pPr>
          </a:lstStyle>
          <a:p>
            <a:r>
              <a:rPr lang="en-US" smtClean="0"/>
              <a:t>Click to edit Master title style</a:t>
            </a:r>
            <a:endParaRPr lang="en-US" dirty="0"/>
          </a:p>
        </p:txBody>
      </p:sp>
      <p:sp>
        <p:nvSpPr>
          <p:cNvPr id="3" name="Content Placeholder 2"/>
          <p:cNvSpPr>
            <a:spLocks noGrp="1"/>
          </p:cNvSpPr>
          <p:nvPr>
            <p:ph idx="1"/>
          </p:nvPr>
        </p:nvSpPr>
        <p:spPr/>
        <p:txBody>
          <a:bodyPr/>
          <a:lstStyle>
            <a:lvl2pPr>
              <a:defRPr>
                <a:solidFill>
                  <a:srgbClr val="126249"/>
                </a:solidFill>
              </a:defRPr>
            </a:lvl2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a:xfrm>
            <a:off x="5997388" y="224492"/>
            <a:ext cx="2133600" cy="365125"/>
          </a:xfrm>
          <a:prstGeom prst="rect">
            <a:avLst/>
          </a:prstGeom>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a:xfrm>
            <a:off x="4649096" y="224491"/>
            <a:ext cx="1332156" cy="365125"/>
          </a:xfrm>
          <a:prstGeom prst="rect">
            <a:avLst/>
          </a:prstGeom>
        </p:spPr>
        <p:txBody>
          <a:bodyPr/>
          <a:lstStyle/>
          <a:p>
            <a:pPr>
              <a:defRPr/>
            </a:pPr>
            <a:fld id="{E5A8F02D-3F2A-4B33-8110-7D7849FD24F9}" type="slidenum">
              <a:rPr lang="en-US" smtClean="0"/>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58645" y="2900829"/>
            <a:ext cx="6637468" cy="1362075"/>
          </a:xfrm>
        </p:spPr>
        <p:txBody>
          <a:bodyPr anchor="b"/>
          <a:lstStyle>
            <a:lvl1pPr algn="l">
              <a:defRPr sz="4000" b="0" cap="none" baseline="0"/>
            </a:lvl1pPr>
          </a:lstStyle>
          <a:p>
            <a:r>
              <a:rPr lang="en-US" smtClean="0"/>
              <a:t>Click to edit Master title style</a:t>
            </a:r>
            <a:endParaRPr lang="en-US" dirty="0"/>
          </a:p>
        </p:txBody>
      </p:sp>
      <p:sp>
        <p:nvSpPr>
          <p:cNvPr id="3" name="Text Placeholder 2"/>
          <p:cNvSpPr>
            <a:spLocks noGrp="1"/>
          </p:cNvSpPr>
          <p:nvPr>
            <p:ph type="body" idx="1"/>
          </p:nvPr>
        </p:nvSpPr>
        <p:spPr>
          <a:xfrm>
            <a:off x="1258645" y="4267200"/>
            <a:ext cx="6637467" cy="1520413"/>
          </a:xfrm>
        </p:spPr>
        <p:txBody>
          <a:bodyPr anchor="t"/>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a:xfrm>
            <a:off x="5997388" y="224492"/>
            <a:ext cx="2133600" cy="365125"/>
          </a:xfrm>
          <a:prstGeom prst="rect">
            <a:avLst/>
          </a:prstGeom>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a:xfrm>
            <a:off x="4649096" y="224491"/>
            <a:ext cx="1332156" cy="365125"/>
          </a:xfrm>
          <a:prstGeom prst="rect">
            <a:avLst/>
          </a:prstGeom>
        </p:spPr>
        <p:txBody>
          <a:bodyPr/>
          <a:lstStyle/>
          <a:p>
            <a:pPr>
              <a:defRPr/>
            </a:pPr>
            <a:fld id="{9D3702FB-586D-400A-AEDF-C0F7647BD1DB}" type="slidenum">
              <a:rPr lang="en-US" smtClean="0"/>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5" name="Date Placeholder 4"/>
          <p:cNvSpPr>
            <a:spLocks noGrp="1"/>
          </p:cNvSpPr>
          <p:nvPr>
            <p:ph type="dt" sz="half" idx="10"/>
          </p:nvPr>
        </p:nvSpPr>
        <p:spPr>
          <a:xfrm>
            <a:off x="5997388" y="224492"/>
            <a:ext cx="2133600" cy="365125"/>
          </a:xfrm>
          <a:prstGeom prst="rect">
            <a:avLst/>
          </a:prstGeom>
        </p:spPr>
        <p:txBody>
          <a:bodyPr/>
          <a:lstStyle/>
          <a:p>
            <a:pPr>
              <a:defRPr/>
            </a:pPr>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a:xfrm>
            <a:off x="4649096" y="224491"/>
            <a:ext cx="1332156" cy="365125"/>
          </a:xfrm>
          <a:prstGeom prst="rect">
            <a:avLst/>
          </a:prstGeom>
        </p:spPr>
        <p:txBody>
          <a:bodyPr/>
          <a:lstStyle/>
          <a:p>
            <a:pPr>
              <a:defRPr/>
            </a:pPr>
            <a:fld id="{2E5EFE04-131D-49F2-809B-B4CF6706D3EF}" type="slidenum">
              <a:rPr lang="en-US" smtClean="0"/>
              <a:pPr>
                <a:defRPr/>
              </a:pPr>
              <a:t>‹#›</a:t>
            </a:fld>
            <a:endParaRPr lang="en-US"/>
          </a:p>
        </p:txBody>
      </p:sp>
      <p:sp>
        <p:nvSpPr>
          <p:cNvPr id="9" name="Content Placeholder 8"/>
          <p:cNvSpPr>
            <a:spLocks noGrp="1"/>
          </p:cNvSpPr>
          <p:nvPr>
            <p:ph sz="quarter" idx="13"/>
          </p:nvPr>
        </p:nvSpPr>
        <p:spPr>
          <a:xfrm>
            <a:off x="1042416" y="2313432"/>
            <a:ext cx="3419856" cy="349300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1" name="Content Placeholder 10"/>
          <p:cNvSpPr>
            <a:spLocks noGrp="1"/>
          </p:cNvSpPr>
          <p:nvPr>
            <p:ph sz="quarter" idx="14"/>
          </p:nvPr>
        </p:nvSpPr>
        <p:spPr>
          <a:xfrm>
            <a:off x="4645152" y="2313431"/>
            <a:ext cx="3419856" cy="349300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1412111" y="2316009"/>
            <a:ext cx="3057148"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041721" y="2974694"/>
            <a:ext cx="3419856"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11837" y="2316010"/>
            <a:ext cx="3055717"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152" y="2974694"/>
            <a:ext cx="3419856"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a:xfrm>
            <a:off x="5997388" y="224492"/>
            <a:ext cx="2133600" cy="365125"/>
          </a:xfrm>
          <a:prstGeom prst="rect">
            <a:avLst/>
          </a:prstGeom>
        </p:spPr>
        <p:txBody>
          <a:bodyPr/>
          <a:lstStyle/>
          <a:p>
            <a:pPr>
              <a:defRPr/>
            </a:pPr>
            <a:endParaRPr lang="en-US"/>
          </a:p>
        </p:txBody>
      </p:sp>
      <p:sp>
        <p:nvSpPr>
          <p:cNvPr id="8" name="Footer Placeholder 7"/>
          <p:cNvSpPr>
            <a:spLocks noGrp="1"/>
          </p:cNvSpPr>
          <p:nvPr>
            <p:ph type="ftr" sz="quarter" idx="11"/>
          </p:nvPr>
        </p:nvSpPr>
        <p:spPr/>
        <p:txBody>
          <a:bodyPr/>
          <a:lstStyle/>
          <a:p>
            <a:pPr>
              <a:defRPr/>
            </a:pPr>
            <a:endParaRPr lang="en-US"/>
          </a:p>
        </p:txBody>
      </p:sp>
      <p:sp>
        <p:nvSpPr>
          <p:cNvPr id="9" name="Slide Number Placeholder 8"/>
          <p:cNvSpPr>
            <a:spLocks noGrp="1"/>
          </p:cNvSpPr>
          <p:nvPr>
            <p:ph type="sldNum" sz="quarter" idx="12"/>
          </p:nvPr>
        </p:nvSpPr>
        <p:spPr>
          <a:xfrm>
            <a:off x="4649096" y="224491"/>
            <a:ext cx="1332156" cy="365125"/>
          </a:xfrm>
          <a:prstGeom prst="rect">
            <a:avLst/>
          </a:prstGeom>
        </p:spPr>
        <p:txBody>
          <a:bodyPr/>
          <a:lstStyle/>
          <a:p>
            <a:pPr>
              <a:defRPr/>
            </a:pPr>
            <a:fld id="{A32FCD9E-97E1-49DA-9477-7138C391AC39}" type="slidenum">
              <a:rPr lang="en-US" smtClean="0"/>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a:xfrm>
            <a:off x="5997388" y="224492"/>
            <a:ext cx="2133600" cy="365125"/>
          </a:xfrm>
          <a:prstGeom prst="rect">
            <a:avLst/>
          </a:prstGeom>
        </p:spPr>
        <p:txBody>
          <a:bodyPr/>
          <a:lstStyle/>
          <a:p>
            <a:pPr>
              <a:defRPr/>
            </a:pPr>
            <a:endParaRPr lang="en-US"/>
          </a:p>
        </p:txBody>
      </p:sp>
      <p:sp>
        <p:nvSpPr>
          <p:cNvPr id="4" name="Footer Placeholder 3"/>
          <p:cNvSpPr>
            <a:spLocks noGrp="1"/>
          </p:cNvSpPr>
          <p:nvPr>
            <p:ph type="ftr" sz="quarter" idx="11"/>
          </p:nvPr>
        </p:nvSpPr>
        <p:spPr/>
        <p:txBody>
          <a:bodyPr/>
          <a:lstStyle/>
          <a:p>
            <a:pPr>
              <a:defRPr/>
            </a:pPr>
            <a:endParaRPr lang="en-US"/>
          </a:p>
        </p:txBody>
      </p:sp>
      <p:sp>
        <p:nvSpPr>
          <p:cNvPr id="5" name="Slide Number Placeholder 4"/>
          <p:cNvSpPr>
            <a:spLocks noGrp="1"/>
          </p:cNvSpPr>
          <p:nvPr>
            <p:ph type="sldNum" sz="quarter" idx="12"/>
          </p:nvPr>
        </p:nvSpPr>
        <p:spPr>
          <a:xfrm>
            <a:off x="4649096" y="224491"/>
            <a:ext cx="1332156" cy="365125"/>
          </a:xfrm>
          <a:prstGeom prst="rect">
            <a:avLst/>
          </a:prstGeom>
        </p:spPr>
        <p:txBody>
          <a:bodyPr/>
          <a:lstStyle/>
          <a:p>
            <a:pPr>
              <a:defRPr/>
            </a:pPr>
            <a:fld id="{265DBD99-6B55-4B64-9564-70B245B8F482}" type="slidenum">
              <a:rPr lang="en-US" smtClean="0"/>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5997388" y="224492"/>
            <a:ext cx="2133600" cy="365125"/>
          </a:xfrm>
          <a:prstGeom prst="rect">
            <a:avLst/>
          </a:prstGeom>
        </p:spPr>
        <p:txBody>
          <a:bodyPr/>
          <a:lstStyle/>
          <a:p>
            <a:pPr>
              <a:defRPr/>
            </a:pPr>
            <a:endParaRPr lang="en-US"/>
          </a:p>
        </p:txBody>
      </p:sp>
      <p:sp>
        <p:nvSpPr>
          <p:cNvPr id="3" name="Footer Placeholder 2"/>
          <p:cNvSpPr>
            <a:spLocks noGrp="1"/>
          </p:cNvSpPr>
          <p:nvPr>
            <p:ph type="ftr" sz="quarter" idx="11"/>
          </p:nvPr>
        </p:nvSpPr>
        <p:spPr/>
        <p:txBody>
          <a:bodyPr/>
          <a:lstStyle/>
          <a:p>
            <a:pPr>
              <a:defRPr/>
            </a:pPr>
            <a:endParaRPr lang="en-US"/>
          </a:p>
        </p:txBody>
      </p:sp>
      <p:sp>
        <p:nvSpPr>
          <p:cNvPr id="4" name="Slide Number Placeholder 3"/>
          <p:cNvSpPr>
            <a:spLocks noGrp="1"/>
          </p:cNvSpPr>
          <p:nvPr>
            <p:ph type="sldNum" sz="quarter" idx="12"/>
          </p:nvPr>
        </p:nvSpPr>
        <p:spPr>
          <a:xfrm>
            <a:off x="4649096" y="224491"/>
            <a:ext cx="1332156" cy="365125"/>
          </a:xfrm>
          <a:prstGeom prst="rect">
            <a:avLst/>
          </a:prstGeom>
        </p:spPr>
        <p:txBody>
          <a:bodyPr/>
          <a:lstStyle/>
          <a:p>
            <a:pPr>
              <a:defRPr/>
            </a:pPr>
            <a:fld id="{54EFD402-8FBF-4D58-993E-9631E5F75AA6}" type="slidenum">
              <a:rPr lang="en-US" smtClean="0"/>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grpSp>
        <p:nvGrpSpPr>
          <p:cNvPr id="44" name="Group 43"/>
          <p:cNvGrpSpPr/>
          <p:nvPr/>
        </p:nvGrpSpPr>
        <p:grpSpPr>
          <a:xfrm>
            <a:off x="-382404" y="0"/>
            <a:ext cx="9932332" cy="6858000"/>
            <a:chOff x="-382404" y="0"/>
            <a:chExt cx="9932332" cy="6858000"/>
          </a:xfrm>
        </p:grpSpPr>
        <p:grpSp>
          <p:nvGrpSpPr>
            <p:cNvPr id="45" name="Group 44"/>
            <p:cNvGrpSpPr/>
            <p:nvPr/>
          </p:nvGrpSpPr>
          <p:grpSpPr>
            <a:xfrm>
              <a:off x="0" y="0"/>
              <a:ext cx="9144000" cy="6858000"/>
              <a:chOff x="0" y="0"/>
              <a:chExt cx="9144000" cy="6858000"/>
            </a:xfrm>
          </p:grpSpPr>
          <p:grpSp>
            <p:nvGrpSpPr>
              <p:cNvPr id="72" name="Group 4"/>
              <p:cNvGrpSpPr/>
              <p:nvPr/>
            </p:nvGrpSpPr>
            <p:grpSpPr>
              <a:xfrm>
                <a:off x="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3" name="Group 5"/>
              <p:cNvGrpSpPr/>
              <p:nvPr/>
            </p:nvGrpSpPr>
            <p:grpSpPr>
              <a:xfrm>
                <a:off x="42291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4"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Rectangle 79"/>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7" name="Freeform 46"/>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Freeform 49"/>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Freeform 50"/>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2" name="Hexagon 51"/>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Hexagon 52"/>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Hexagon 54"/>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Freeform 58"/>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Hexagon 62"/>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Hexagon 67"/>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Hexagon 68"/>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Freeform 69"/>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Freeform 70"/>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Rectangle 45"/>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Rectangle 56"/>
          <p:cNvSpPr/>
          <p:nvPr/>
        </p:nvSpPr>
        <p:spPr>
          <a:xfrm>
            <a:off x="4649096" y="-21510"/>
            <a:ext cx="3505200" cy="623938"/>
          </a:xfrm>
          <a:prstGeom prst="rect">
            <a:avLst/>
          </a:prstGeom>
          <a:solidFill>
            <a:srgbClr val="1884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a:xfrm>
            <a:off x="5997388" y="224492"/>
            <a:ext cx="2133600" cy="365125"/>
          </a:xfrm>
          <a:prstGeom prst="rect">
            <a:avLst/>
          </a:prstGeom>
        </p:spPr>
        <p:txBody>
          <a:bodyPr/>
          <a:lstStyle/>
          <a:p>
            <a:pPr>
              <a:defRPr/>
            </a:pPr>
            <a:endParaRPr lang="en-US"/>
          </a:p>
        </p:txBody>
      </p:sp>
      <p:sp>
        <p:nvSpPr>
          <p:cNvPr id="7" name="Slide Number Placeholder 6"/>
          <p:cNvSpPr>
            <a:spLocks noGrp="1"/>
          </p:cNvSpPr>
          <p:nvPr>
            <p:ph type="sldNum" sz="quarter" idx="12"/>
          </p:nvPr>
        </p:nvSpPr>
        <p:spPr>
          <a:xfrm>
            <a:off x="4649096" y="224491"/>
            <a:ext cx="1332156" cy="365125"/>
          </a:xfrm>
          <a:prstGeom prst="rect">
            <a:avLst/>
          </a:prstGeom>
        </p:spPr>
        <p:txBody>
          <a:bodyPr/>
          <a:lstStyle/>
          <a:p>
            <a:pPr>
              <a:defRPr/>
            </a:pPr>
            <a:fld id="{11C17E27-543D-4BA0-853D-E05862F3387C}" type="slidenum">
              <a:rPr lang="en-US" smtClean="0"/>
              <a:pPr>
                <a:defRPr/>
              </a:pPr>
              <a:t>‹#›</a:t>
            </a:fld>
            <a:endParaRPr lang="en-US"/>
          </a:p>
        </p:txBody>
      </p:sp>
      <p:sp>
        <p:nvSpPr>
          <p:cNvPr id="58" name="Rectangle 57"/>
          <p:cNvSpPr/>
          <p:nvPr/>
        </p:nvSpPr>
        <p:spPr>
          <a:xfrm>
            <a:off x="905571" y="601883"/>
            <a:ext cx="3562257" cy="5648445"/>
          </a:xfrm>
          <a:prstGeom prst="rect">
            <a:avLst/>
          </a:prstGeom>
          <a:solidFill>
            <a:schemeClr val="bg1"/>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1145894" y="856527"/>
            <a:ext cx="3090440" cy="5150734"/>
          </a:xfrm>
        </p:spPr>
        <p:txBody>
          <a:bodyPr/>
          <a:lstStyle>
            <a:lvl1pPr>
              <a:defRPr sz="2400"/>
            </a:lvl1pPr>
            <a:lvl2pPr>
              <a:defRPr sz="2200"/>
            </a:lvl2pPr>
            <a:lvl3pPr>
              <a:defRPr sz="2000"/>
            </a:lvl3pPr>
            <a:lvl4pPr>
              <a:defRPr sz="1800"/>
            </a:lvl4pPr>
            <a:lvl5pPr>
              <a:defRPr sz="16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1" name="Rectangle 60"/>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Footer Placeholder 5"/>
          <p:cNvSpPr>
            <a:spLocks noGrp="1"/>
          </p:cNvSpPr>
          <p:nvPr>
            <p:ph type="ftr" sz="quarter" idx="11"/>
          </p:nvPr>
        </p:nvSpPr>
        <p:spPr>
          <a:xfrm>
            <a:off x="4641448" y="5724835"/>
            <a:ext cx="3493664" cy="365125"/>
          </a:xfrm>
        </p:spPr>
        <p:txBody>
          <a:bodyPr>
            <a:normAutofit/>
          </a:bodyPr>
          <a:lstStyle/>
          <a:p>
            <a:pPr>
              <a:defRPr/>
            </a:pPr>
            <a:endParaRPr lang="en-US"/>
          </a:p>
        </p:txBody>
      </p:sp>
      <p:sp>
        <p:nvSpPr>
          <p:cNvPr id="2" name="Title 1"/>
          <p:cNvSpPr>
            <a:spLocks noGrp="1"/>
          </p:cNvSpPr>
          <p:nvPr>
            <p:ph type="title"/>
          </p:nvPr>
        </p:nvSpPr>
        <p:spPr>
          <a:xfrm>
            <a:off x="4739833" y="2657434"/>
            <a:ext cx="3304572" cy="1463153"/>
          </a:xfrm>
        </p:spPr>
        <p:txBody>
          <a:bodyPr anchor="b">
            <a:normAutofit/>
          </a:bodyPr>
          <a:lstStyle>
            <a:lvl1pPr algn="l">
              <a:defRPr sz="2800" b="0"/>
            </a:lvl1pPr>
          </a:lstStyle>
          <a:p>
            <a:r>
              <a:rPr lang="en-US" smtClean="0"/>
              <a:t>Click to edit Master title style</a:t>
            </a:r>
            <a:endParaRPr lang="en-US"/>
          </a:p>
        </p:txBody>
      </p:sp>
      <p:sp>
        <p:nvSpPr>
          <p:cNvPr id="4" name="Text Placeholder 3"/>
          <p:cNvSpPr>
            <a:spLocks noGrp="1"/>
          </p:cNvSpPr>
          <p:nvPr>
            <p:ph type="body" sz="half" idx="2"/>
          </p:nvPr>
        </p:nvSpPr>
        <p:spPr>
          <a:xfrm>
            <a:off x="4736592" y="4136994"/>
            <a:ext cx="3298784" cy="1517904"/>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44" name="Group 43"/>
          <p:cNvGrpSpPr/>
          <p:nvPr/>
        </p:nvGrpSpPr>
        <p:grpSpPr>
          <a:xfrm>
            <a:off x="-382404" y="0"/>
            <a:ext cx="9932332" cy="6858000"/>
            <a:chOff x="-382404" y="0"/>
            <a:chExt cx="9932332" cy="6858000"/>
          </a:xfrm>
        </p:grpSpPr>
        <p:grpSp>
          <p:nvGrpSpPr>
            <p:cNvPr id="45" name="Group 44"/>
            <p:cNvGrpSpPr/>
            <p:nvPr/>
          </p:nvGrpSpPr>
          <p:grpSpPr>
            <a:xfrm>
              <a:off x="0" y="0"/>
              <a:ext cx="9144000" cy="6858000"/>
              <a:chOff x="0" y="0"/>
              <a:chExt cx="9144000" cy="6858000"/>
            </a:xfrm>
          </p:grpSpPr>
          <p:grpSp>
            <p:nvGrpSpPr>
              <p:cNvPr id="75" name="Group 4"/>
              <p:cNvGrpSpPr/>
              <p:nvPr/>
            </p:nvGrpSpPr>
            <p:grpSpPr>
              <a:xfrm>
                <a:off x="0" y="0"/>
                <a:ext cx="2514600" cy="6858000"/>
                <a:chOff x="0" y="0"/>
                <a:chExt cx="2514600" cy="6858000"/>
              </a:xfrm>
            </p:grpSpPr>
            <p:sp>
              <p:nvSpPr>
                <p:cNvPr id="87" name="Rectangle 8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8"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9"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6" name="Group 5"/>
              <p:cNvGrpSpPr/>
              <p:nvPr/>
            </p:nvGrpSpPr>
            <p:grpSpPr>
              <a:xfrm>
                <a:off x="42291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Rectangle 84"/>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85"/>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7" name="Group 9"/>
              <p:cNvGrpSpPr/>
              <p:nvPr/>
            </p:nvGrpSpPr>
            <p:grpSpPr>
              <a:xfrm rot="10800000">
                <a:off x="662940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8" name="Rectangle 77"/>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Rectangle 79"/>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Freeform 45"/>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7" name="Freeform 46"/>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Freeform 49"/>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Hexagon 50"/>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Hexagon 51"/>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Hexagon 60"/>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Freeform 62"/>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Hexagon 67"/>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Hexagon 68"/>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Hexagon 69"/>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Hexagon 70"/>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2" name="Hexagon 71"/>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3" name="Freeform 72"/>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4" name="Freeform 73"/>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94" name="Rectangle 93"/>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1" name="Rectangle 100"/>
          <p:cNvSpPr/>
          <p:nvPr/>
        </p:nvSpPr>
        <p:spPr>
          <a:xfrm>
            <a:off x="4649096" y="-21510"/>
            <a:ext cx="3505200" cy="623938"/>
          </a:xfrm>
          <a:prstGeom prst="rect">
            <a:avLst/>
          </a:prstGeom>
          <a:solidFill>
            <a:srgbClr val="1884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2" name="Rectangle 101"/>
          <p:cNvSpPr/>
          <p:nvPr/>
        </p:nvSpPr>
        <p:spPr>
          <a:xfrm>
            <a:off x="905571" y="601883"/>
            <a:ext cx="3562257" cy="5648445"/>
          </a:xfrm>
          <a:prstGeom prst="rect">
            <a:avLst/>
          </a:prstGeom>
          <a:solidFill>
            <a:srgbClr val="FFFFFF"/>
          </a:solidFill>
          <a:ln w="3175">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Rectangle 104"/>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4734424" y="2660904"/>
            <a:ext cx="3300984" cy="1463040"/>
          </a:xfrm>
        </p:spPr>
        <p:txBody>
          <a:bodyPr anchor="b">
            <a:normAutofit/>
          </a:bodyPr>
          <a:lstStyle>
            <a:lvl1pPr algn="l">
              <a:defRPr sz="2800" b="0"/>
            </a:lvl1pPr>
          </a:lstStyle>
          <a:p>
            <a:r>
              <a:rPr lang="en-US" smtClean="0"/>
              <a:t>Click to edit Master title style</a:t>
            </a:r>
            <a:endParaRPr lang="en-US"/>
          </a:p>
        </p:txBody>
      </p:sp>
      <p:sp>
        <p:nvSpPr>
          <p:cNvPr id="3" name="Picture Placeholder 2"/>
          <p:cNvSpPr>
            <a:spLocks noGrp="1"/>
          </p:cNvSpPr>
          <p:nvPr>
            <p:ph type="pic" idx="1"/>
          </p:nvPr>
        </p:nvSpPr>
        <p:spPr>
          <a:xfrm>
            <a:off x="1005208" y="693795"/>
            <a:ext cx="3359623" cy="5468112"/>
          </a:xfrm>
        </p:spPr>
        <p:txBody>
          <a:bodyPr/>
          <a:lstStyle>
            <a:lvl1pPr marL="0" indent="0">
              <a:buNone/>
              <a:defRPr sz="3200">
                <a:solidFill>
                  <a:schemeClr val="accent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lang="en-US" dirty="0"/>
          </a:p>
        </p:txBody>
      </p:sp>
      <p:sp>
        <p:nvSpPr>
          <p:cNvPr id="4" name="Text Placeholder 3"/>
          <p:cNvSpPr>
            <a:spLocks noGrp="1"/>
          </p:cNvSpPr>
          <p:nvPr>
            <p:ph type="body" sz="half" idx="2"/>
          </p:nvPr>
        </p:nvSpPr>
        <p:spPr>
          <a:xfrm>
            <a:off x="4734630" y="4133088"/>
            <a:ext cx="3300573" cy="1519561"/>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5997388" y="224492"/>
            <a:ext cx="2133600" cy="365125"/>
          </a:xfrm>
          <a:prstGeom prst="rect">
            <a:avLst/>
          </a:prstGeom>
        </p:spPr>
        <p:txBody>
          <a:bodyPr/>
          <a:lstStyle/>
          <a:p>
            <a:pPr>
              <a:defRPr/>
            </a:pPr>
            <a:endParaRPr lang="en-US"/>
          </a:p>
        </p:txBody>
      </p:sp>
      <p:sp>
        <p:nvSpPr>
          <p:cNvPr id="6" name="Footer Placeholder 5"/>
          <p:cNvSpPr>
            <a:spLocks noGrp="1"/>
          </p:cNvSpPr>
          <p:nvPr>
            <p:ph type="ftr" sz="quarter" idx="11"/>
          </p:nvPr>
        </p:nvSpPr>
        <p:spPr>
          <a:xfrm>
            <a:off x="4641448" y="5724835"/>
            <a:ext cx="3493664" cy="365125"/>
          </a:xfrm>
        </p:spPr>
        <p:txBody>
          <a:bodyPr>
            <a:normAutofit/>
          </a:bodyPr>
          <a:lstStyle/>
          <a:p>
            <a:pPr>
              <a:defRPr/>
            </a:pPr>
            <a:endParaRPr lang="en-US"/>
          </a:p>
        </p:txBody>
      </p:sp>
      <p:sp>
        <p:nvSpPr>
          <p:cNvPr id="7" name="Slide Number Placeholder 6"/>
          <p:cNvSpPr>
            <a:spLocks noGrp="1"/>
          </p:cNvSpPr>
          <p:nvPr>
            <p:ph type="sldNum" sz="quarter" idx="12"/>
          </p:nvPr>
        </p:nvSpPr>
        <p:spPr>
          <a:xfrm>
            <a:off x="4649096" y="224491"/>
            <a:ext cx="1332156" cy="365125"/>
          </a:xfrm>
          <a:prstGeom prst="rect">
            <a:avLst/>
          </a:prstGeom>
        </p:spPr>
        <p:txBody>
          <a:bodyPr/>
          <a:lstStyle/>
          <a:p>
            <a:pPr>
              <a:defRPr/>
            </a:pPr>
            <a:fld id="{788294B5-98B4-4579-996A-627ABC6668AD}" type="slidenum">
              <a:rPr lang="en-US" smtClean="0"/>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rgbClr val="006400"/>
            </a:gs>
            <a:gs pos="62000">
              <a:srgbClr val="009900"/>
            </a:gs>
            <a:gs pos="100000">
              <a:schemeClr val="bg1"/>
            </a:gs>
          </a:gsLst>
          <a:lin ang="5400000" scaled="0"/>
          <a:tileRect/>
        </a:gradFill>
        <a:effectLst/>
      </p:bgPr>
    </p:bg>
    <p:spTree>
      <p:nvGrpSpPr>
        <p:cNvPr id="1" name=""/>
        <p:cNvGrpSpPr/>
        <p:nvPr/>
      </p:nvGrpSpPr>
      <p:grpSpPr>
        <a:xfrm>
          <a:off x="0" y="0"/>
          <a:ext cx="0" cy="0"/>
          <a:chOff x="0" y="0"/>
          <a:chExt cx="0" cy="0"/>
        </a:xfrm>
      </p:grpSpPr>
      <p:grpSp>
        <p:nvGrpSpPr>
          <p:cNvPr id="42" name="Group 41"/>
          <p:cNvGrpSpPr/>
          <p:nvPr/>
        </p:nvGrpSpPr>
        <p:grpSpPr>
          <a:xfrm>
            <a:off x="-304800" y="0"/>
            <a:ext cx="9932332" cy="6858000"/>
            <a:chOff x="-382404" y="0"/>
            <a:chExt cx="9932332" cy="6858000"/>
          </a:xfrm>
        </p:grpSpPr>
        <p:grpSp>
          <p:nvGrpSpPr>
            <p:cNvPr id="43" name="Group 44"/>
            <p:cNvGrpSpPr/>
            <p:nvPr/>
          </p:nvGrpSpPr>
          <p:grpSpPr>
            <a:xfrm>
              <a:off x="0" y="0"/>
              <a:ext cx="9144000" cy="6858000"/>
              <a:chOff x="0" y="0"/>
              <a:chExt cx="9144000" cy="6858000"/>
            </a:xfrm>
          </p:grpSpPr>
          <p:grpSp>
            <p:nvGrpSpPr>
              <p:cNvPr id="101" name="Group 4"/>
              <p:cNvGrpSpPr/>
              <p:nvPr/>
            </p:nvGrpSpPr>
            <p:grpSpPr>
              <a:xfrm>
                <a:off x="0" y="0"/>
                <a:ext cx="2514600" cy="6858000"/>
                <a:chOff x="0" y="0"/>
                <a:chExt cx="2514600" cy="6858000"/>
              </a:xfrm>
            </p:grpSpPr>
            <p:sp>
              <p:nvSpPr>
                <p:cNvPr id="113" name="Rectangle 112"/>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5"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2" name="Group 5"/>
              <p:cNvGrpSpPr/>
              <p:nvPr/>
            </p:nvGrpSpPr>
            <p:grpSpPr>
              <a:xfrm>
                <a:off x="422910" y="0"/>
                <a:ext cx="2514600" cy="6858000"/>
                <a:chOff x="0" y="0"/>
                <a:chExt cx="2514600" cy="6858000"/>
              </a:xfrm>
            </p:grpSpPr>
            <p:sp>
              <p:nvSpPr>
                <p:cNvPr id="110" name="Rectangle 109"/>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1" name="Rectangle 110"/>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2" name="Rectangle 111"/>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3" name="Group 9"/>
              <p:cNvGrpSpPr/>
              <p:nvPr/>
            </p:nvGrpSpPr>
            <p:grpSpPr>
              <a:xfrm rot="10800000">
                <a:off x="6629400" y="0"/>
                <a:ext cx="2514600" cy="6858000"/>
                <a:chOff x="0" y="0"/>
                <a:chExt cx="2514600" cy="6858000"/>
              </a:xfrm>
            </p:grpSpPr>
            <p:sp>
              <p:nvSpPr>
                <p:cNvPr id="107" name="Rectangle 10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8" name="Rectangle 107"/>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9" name="Rectangle 108"/>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04" name="Rectangle 103"/>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Rectangle 104"/>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6" name="Rectangle 105"/>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4" name="Freeform 43"/>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5" name="Freeform 44"/>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6" name="Freeform 45"/>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7" name="Freeform 46"/>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Hexagon 49"/>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Hexagon 50"/>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Hexagon 51"/>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Hexagon 52"/>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Freeform 54"/>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Hexagon 56"/>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Hexagon 57"/>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Hexagon 58"/>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5" name="Hexagon 94"/>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6" name="Hexagon 95"/>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7" name="Hexagon 96"/>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8" name="Hexagon 97"/>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9" name="Freeform 98"/>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0" name="Freeform 99"/>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66" name="Rectangle 65"/>
          <p:cNvSpPr/>
          <p:nvPr/>
        </p:nvSpPr>
        <p:spPr>
          <a:xfrm>
            <a:off x="275030" y="195195"/>
            <a:ext cx="8632664" cy="6483007"/>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729114" y="448221"/>
            <a:ext cx="7698306" cy="692210"/>
          </a:xfrm>
          <a:prstGeom prst="rect">
            <a:avLst/>
          </a:prstGeom>
        </p:spPr>
        <p:txBody>
          <a:bodyPr vert="horz" lIns="91440" tIns="45720" rIns="91440" bIns="45720" rtlCol="0" anchor="b">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729785" y="1595620"/>
            <a:ext cx="7697635" cy="4519977"/>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Footer Placeholder 4"/>
          <p:cNvSpPr>
            <a:spLocks noGrp="1"/>
          </p:cNvSpPr>
          <p:nvPr>
            <p:ph type="ftr" sz="quarter" idx="3"/>
          </p:nvPr>
        </p:nvSpPr>
        <p:spPr>
          <a:xfrm>
            <a:off x="4914955" y="6246420"/>
            <a:ext cx="3502152" cy="365125"/>
          </a:xfrm>
          <a:prstGeom prst="rect">
            <a:avLst/>
          </a:prstGeom>
        </p:spPr>
        <p:txBody>
          <a:bodyPr vert="horz" lIns="91440" tIns="45720" rIns="91440" bIns="45720" rtlCol="0" anchor="ctr"/>
          <a:lstStyle>
            <a:lvl1pPr algn="r">
              <a:defRPr sz="1200">
                <a:solidFill>
                  <a:schemeClr val="accent1"/>
                </a:solidFill>
              </a:defRPr>
            </a:lvl1pPr>
          </a:lstStyle>
          <a:p>
            <a:pPr>
              <a:defRPr/>
            </a:pPr>
            <a:endParaRPr lang="en-US"/>
          </a:p>
        </p:txBody>
      </p:sp>
    </p:spTree>
  </p:cSld>
  <p:clrMap bg1="lt1" tx1="dk1" bg2="lt2" tx2="dk2" accent1="accent1" accent2="accent2" accent3="accent3" accent4="accent4" accent5="accent5" accent6="accent6" hlink="hlink" folHlink="folHlink"/>
  <p:sldLayoutIdLst>
    <p:sldLayoutId id="2147484314" r:id="rId1"/>
    <p:sldLayoutId id="2147484315" r:id="rId2"/>
    <p:sldLayoutId id="2147484316" r:id="rId3"/>
    <p:sldLayoutId id="2147484317" r:id="rId4"/>
    <p:sldLayoutId id="2147484318" r:id="rId5"/>
    <p:sldLayoutId id="2147484319" r:id="rId6"/>
    <p:sldLayoutId id="2147484320" r:id="rId7"/>
    <p:sldLayoutId id="2147484321" r:id="rId8"/>
    <p:sldLayoutId id="2147484322" r:id="rId9"/>
    <p:sldLayoutId id="2147484323" r:id="rId10"/>
    <p:sldLayoutId id="2147484324" r:id="rId11"/>
  </p:sldLayoutIdLst>
  <p:txStyles>
    <p:titleStyle>
      <a:lvl1pPr algn="l" defTabSz="914400" rtl="0" eaLnBrk="1" latinLnBrk="0" hangingPunct="1">
        <a:spcBef>
          <a:spcPct val="0"/>
        </a:spcBef>
        <a:buNone/>
        <a:defRPr sz="4000" b="1" kern="1200">
          <a:solidFill>
            <a:schemeClr val="accent1">
              <a:lumMod val="7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65760" algn="l" defTabSz="914400" rtl="0" eaLnBrk="1" latinLnBrk="0" hangingPunct="1">
        <a:spcBef>
          <a:spcPct val="20000"/>
        </a:spcBef>
        <a:buClr>
          <a:schemeClr val="accent1"/>
        </a:buClr>
        <a:buSzPct val="76000"/>
        <a:buFont typeface="Wingdings 2" pitchFamily="18" charset="2"/>
        <a:buChar char=""/>
        <a:defRPr sz="3200" kern="1200">
          <a:solidFill>
            <a:schemeClr val="tx2"/>
          </a:solidFill>
          <a:latin typeface="Tahoma" pitchFamily="34" charset="0"/>
          <a:ea typeface="Tahoma" pitchFamily="34" charset="0"/>
          <a:cs typeface="Tahoma" pitchFamily="34" charset="0"/>
        </a:defRPr>
      </a:lvl1pPr>
      <a:lvl2pPr marL="640080" indent="-274320" algn="l" defTabSz="914400" rtl="0" eaLnBrk="1" latinLnBrk="0" hangingPunct="1">
        <a:spcBef>
          <a:spcPct val="20000"/>
        </a:spcBef>
        <a:buClr>
          <a:schemeClr val="accent1"/>
        </a:buClr>
        <a:buSzPct val="76000"/>
        <a:buFont typeface="Wingdings 2" pitchFamily="18" charset="2"/>
        <a:buChar char=""/>
        <a:defRPr sz="2800" kern="1200">
          <a:solidFill>
            <a:srgbClr val="188463"/>
          </a:solidFill>
          <a:latin typeface="Tahoma" pitchFamily="34" charset="0"/>
          <a:ea typeface="Tahoma" pitchFamily="34" charset="0"/>
          <a:cs typeface="Tahoma" pitchFamily="34" charset="0"/>
        </a:defRPr>
      </a:lvl2pPr>
      <a:lvl3pPr marL="914400" indent="-228600" algn="l" defTabSz="914400" rtl="0" eaLnBrk="1" latinLnBrk="0" hangingPunct="1">
        <a:spcBef>
          <a:spcPct val="20000"/>
        </a:spcBef>
        <a:buClr>
          <a:schemeClr val="accent1"/>
        </a:buClr>
        <a:buSzPct val="76000"/>
        <a:buFont typeface="Wingdings 2" pitchFamily="18" charset="2"/>
        <a:buChar char=""/>
        <a:defRPr sz="2800" kern="1200">
          <a:solidFill>
            <a:srgbClr val="1558BB"/>
          </a:solidFill>
          <a:latin typeface="Tahoma" pitchFamily="34" charset="0"/>
          <a:ea typeface="Tahoma" pitchFamily="34" charset="0"/>
          <a:cs typeface="Tahoma" pitchFamily="34" charset="0"/>
        </a:defRPr>
      </a:lvl3pPr>
      <a:lvl4pPr marL="1124712" indent="-228600" algn="l" defTabSz="914400" rtl="0" eaLnBrk="1" latinLnBrk="0" hangingPunct="1">
        <a:spcBef>
          <a:spcPct val="20000"/>
        </a:spcBef>
        <a:buClr>
          <a:schemeClr val="accent1"/>
        </a:buClr>
        <a:buSzPct val="76000"/>
        <a:buFont typeface="Wingdings 2" pitchFamily="18" charset="2"/>
        <a:buChar char=""/>
        <a:defRPr sz="2400" kern="1200">
          <a:solidFill>
            <a:schemeClr val="tx2"/>
          </a:solidFill>
          <a:latin typeface="Tahoma" pitchFamily="34" charset="0"/>
          <a:ea typeface="Tahoma" pitchFamily="34" charset="0"/>
          <a:cs typeface="Tahoma" pitchFamily="34" charset="0"/>
        </a:defRPr>
      </a:lvl4pPr>
      <a:lvl5pPr marL="1325880" indent="-228600" algn="l" defTabSz="914400" rtl="0" eaLnBrk="1" latinLnBrk="0" hangingPunct="1">
        <a:spcBef>
          <a:spcPct val="20000"/>
        </a:spcBef>
        <a:buClr>
          <a:schemeClr val="accent1"/>
        </a:buClr>
        <a:buSzPct val="76000"/>
        <a:buFont typeface="Wingdings 2" pitchFamily="18" charset="2"/>
        <a:buChar char=""/>
        <a:defRPr sz="2000" kern="1200" baseline="0">
          <a:solidFill>
            <a:schemeClr val="tx2"/>
          </a:solidFill>
          <a:latin typeface="Tahoma" pitchFamily="34" charset="0"/>
          <a:ea typeface="Tahoma" pitchFamily="34" charset="0"/>
          <a:cs typeface="Tahoma" pitchFamily="34" charset="0"/>
        </a:defRPr>
      </a:lvl5pPr>
      <a:lvl6pPr marL="1517904"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6pPr>
      <a:lvl7pPr marL="1719072"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7pPr>
      <a:lvl8pPr marL="1920240"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8pPr>
      <a:lvl9pPr marL="2121408"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7.xml"/><Relationship Id="rId6" Type="http://schemas.openxmlformats.org/officeDocument/2006/relationships/hyperlink" Target="http://creativecommons.org/licenses/by-sa/4.0/" TargetMode="External"/><Relationship Id="rId5" Type="http://schemas.openxmlformats.org/officeDocument/2006/relationships/image" Target="../media/image4.png"/><Relationship Id="rId4" Type="http://schemas.openxmlformats.org/officeDocument/2006/relationships/image" Target="../media/image3.jpeg"/></Relationships>
</file>

<file path=ppt/slides/_rels/slide10.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hyperlink" Target="http://www.cse.wustl.edu/~jain/cse567-08/ftp/fpga.pdf" TargetMode="Externa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18.xml"/><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hyperlink" Target="http://openclipart.org/" TargetMode="Externa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4.xml"/><Relationship Id="rId1" Type="http://schemas.openxmlformats.org/officeDocument/2006/relationships/slideLayout" Target="../slideLayouts/slideLayout6.xml"/><Relationship Id="rId4" Type="http://schemas.openxmlformats.org/officeDocument/2006/relationships/image" Target="../media/image9.jpeg"/></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11.gif"/></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8"/>
          <p:cNvSpPr>
            <a:spLocks noChangeArrowheads="1"/>
          </p:cNvSpPr>
          <p:nvPr/>
        </p:nvSpPr>
        <p:spPr bwMode="auto">
          <a:xfrm>
            <a:off x="1558925" y="1837154"/>
            <a:ext cx="6775450" cy="1814513"/>
          </a:xfrm>
          <a:prstGeom prst="rect">
            <a:avLst/>
          </a:prstGeom>
          <a:blipFill dpi="0" rotWithShape="1">
            <a:blip r:embed="rId3">
              <a:alphaModFix amt="28000"/>
            </a:blip>
            <a:srcRect/>
            <a:tile tx="0" ty="0" sx="100000" sy="100000" flip="none" algn="tl"/>
          </a:blipFill>
          <a:ln>
            <a:noFill/>
          </a:ln>
          <a:extLst>
            <a:ext uri="{91240B29-F687-4F45-9708-019B960494DF}">
              <a14:hiddenLine xmlns:a14="http://schemas.microsoft.com/office/drawing/2010/main" w="9525" algn="ctr">
                <a:solidFill>
                  <a:srgbClr val="000000"/>
                </a:solidFill>
                <a:round/>
                <a:headEnd/>
                <a:tailEnd/>
              </a14:hiddenLine>
            </a:ext>
          </a:extLst>
        </p:spPr>
        <p:txBody>
          <a:bodyPr/>
          <a:lstStyle/>
          <a:p>
            <a:endParaRPr lang="en-US"/>
          </a:p>
        </p:txBody>
      </p:sp>
      <p:sp>
        <p:nvSpPr>
          <p:cNvPr id="5" name="Subtitle 4"/>
          <p:cNvSpPr>
            <a:spLocks noGrp="1"/>
          </p:cNvSpPr>
          <p:nvPr>
            <p:ph type="subTitle" sz="quarter" idx="4294967295"/>
          </p:nvPr>
        </p:nvSpPr>
        <p:spPr>
          <a:xfrm>
            <a:off x="672072" y="3603725"/>
            <a:ext cx="8164512" cy="1752600"/>
          </a:xfrm>
        </p:spPr>
        <p:txBody>
          <a:bodyPr>
            <a:normAutofit lnSpcReduction="10000"/>
          </a:bodyPr>
          <a:lstStyle/>
          <a:p>
            <a:pPr algn="ctr" eaLnBrk="1" hangingPunct="1">
              <a:buFont typeface="Wingdings" pitchFamily="2" charset="2"/>
              <a:buNone/>
              <a:defRPr/>
            </a:pPr>
            <a:r>
              <a:rPr lang="en-ZA" sz="3600" dirty="0" smtClean="0">
                <a:solidFill>
                  <a:srgbClr val="FF6600"/>
                </a:solidFill>
              </a:rPr>
              <a:t>Lecture 10:</a:t>
            </a:r>
          </a:p>
          <a:p>
            <a:pPr algn="ctr" eaLnBrk="1" hangingPunct="1">
              <a:buFont typeface="Wingdings" pitchFamily="2" charset="2"/>
              <a:buNone/>
              <a:defRPr/>
            </a:pPr>
            <a:r>
              <a:rPr lang="en-ZA" sz="3600" dirty="0" smtClean="0">
                <a:solidFill>
                  <a:srgbClr val="FF6600"/>
                </a:solidFill>
              </a:rPr>
              <a:t>Design of Parallel Programs</a:t>
            </a:r>
          </a:p>
          <a:p>
            <a:pPr algn="ctr" eaLnBrk="1" hangingPunct="1">
              <a:buFont typeface="Wingdings" pitchFamily="2" charset="2"/>
              <a:buNone/>
              <a:defRPr/>
            </a:pPr>
            <a:r>
              <a:rPr lang="en-ZA" sz="2800" i="1" dirty="0" smtClean="0">
                <a:solidFill>
                  <a:srgbClr val="FF6600"/>
                </a:solidFill>
              </a:rPr>
              <a:t>Part IV</a:t>
            </a:r>
            <a:endParaRPr lang="en-US" sz="2800" i="1" dirty="0" smtClean="0">
              <a:solidFill>
                <a:srgbClr val="FF6600"/>
              </a:solidFill>
            </a:endParaRPr>
          </a:p>
        </p:txBody>
      </p:sp>
      <p:sp>
        <p:nvSpPr>
          <p:cNvPr id="3076" name="Rectangle 9"/>
          <p:cNvSpPr>
            <a:spLocks noChangeArrowheads="1"/>
          </p:cNvSpPr>
          <p:nvPr/>
        </p:nvSpPr>
        <p:spPr bwMode="auto">
          <a:xfrm>
            <a:off x="1873250" y="5467350"/>
            <a:ext cx="5832475" cy="958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round/>
                <a:headEnd/>
                <a:tailEnd/>
              </a14:hiddenLine>
            </a:ext>
          </a:extLst>
        </p:spPr>
        <p:txBody>
          <a:bodyPr/>
          <a:lstStyle/>
          <a:p>
            <a:pPr algn="ctr"/>
            <a:r>
              <a:rPr lang="en-ZA" sz="2400" dirty="0"/>
              <a:t>Lecturer:</a:t>
            </a:r>
          </a:p>
          <a:p>
            <a:pPr algn="ctr"/>
            <a:r>
              <a:rPr lang="en-ZA" sz="2400" dirty="0" smtClean="0"/>
              <a:t>Simon Winberg</a:t>
            </a:r>
            <a:endParaRPr lang="en-US" sz="2400" dirty="0"/>
          </a:p>
        </p:txBody>
      </p:sp>
      <p:pic>
        <p:nvPicPr>
          <p:cNvPr id="3077" name="Picture 9" descr="EEE4084F_logo.jpg"/>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344702" y="283515"/>
            <a:ext cx="1439862" cy="14366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78" name="Picture 10"/>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7476099" y="211235"/>
            <a:ext cx="1373188" cy="1400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Rectangle 8"/>
          <p:cNvSpPr/>
          <p:nvPr/>
        </p:nvSpPr>
        <p:spPr>
          <a:xfrm>
            <a:off x="1554529" y="2018645"/>
            <a:ext cx="6766596" cy="1015663"/>
          </a:xfrm>
          <a:prstGeom prst="rect">
            <a:avLst/>
          </a:prstGeom>
          <a:noFill/>
        </p:spPr>
        <p:txBody>
          <a:bodyPr wrap="none">
            <a:spAutoFit/>
          </a:bodyPr>
          <a:lstStyle/>
          <a:p>
            <a:pPr algn="ctr">
              <a:defRPr/>
            </a:pPr>
            <a:r>
              <a:rPr lang="en-US" sz="6000" b="1" dirty="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latin typeface="Arial Black" pitchFamily="34" charset="0"/>
              </a:rPr>
              <a:t>Digital Systems</a:t>
            </a:r>
          </a:p>
        </p:txBody>
      </p:sp>
      <p:sp>
        <p:nvSpPr>
          <p:cNvPr id="11" name="Rectangle 10"/>
          <p:cNvSpPr/>
          <p:nvPr/>
        </p:nvSpPr>
        <p:spPr>
          <a:xfrm>
            <a:off x="2617519" y="361295"/>
            <a:ext cx="4418197" cy="1015663"/>
          </a:xfrm>
          <a:prstGeom prst="rect">
            <a:avLst/>
          </a:prstGeom>
          <a:noFill/>
        </p:spPr>
        <p:txBody>
          <a:bodyPr wrap="none">
            <a:spAutoFit/>
          </a:bodyPr>
          <a:lstStyle/>
          <a:p>
            <a:pPr algn="ctr">
              <a:defRPr/>
            </a:pPr>
            <a:r>
              <a:rPr lang="en-US" sz="6000" b="1" dirty="0">
                <a:ln w="17780" cmpd="sng">
                  <a:solidFill>
                    <a:schemeClr val="bg1">
                      <a:lumMod val="60000"/>
                      <a:lumOff val="40000"/>
                    </a:schemeClr>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latin typeface="Arial Black" pitchFamily="34" charset="0"/>
              </a:rPr>
              <a:t>EEE4084F</a:t>
            </a:r>
          </a:p>
        </p:txBody>
      </p:sp>
      <p:grpSp>
        <p:nvGrpSpPr>
          <p:cNvPr id="3081" name="Group 42"/>
          <p:cNvGrpSpPr>
            <a:grpSpLocks/>
          </p:cNvGrpSpPr>
          <p:nvPr/>
        </p:nvGrpSpPr>
        <p:grpSpPr bwMode="auto">
          <a:xfrm>
            <a:off x="300038" y="4777872"/>
            <a:ext cx="2498725" cy="1549400"/>
            <a:chOff x="300446" y="4825639"/>
            <a:chExt cx="2497971" cy="1549036"/>
          </a:xfrm>
        </p:grpSpPr>
        <p:grpSp>
          <p:nvGrpSpPr>
            <p:cNvPr id="3111" name="Group 38"/>
            <p:cNvGrpSpPr>
              <a:grpSpLocks/>
            </p:cNvGrpSpPr>
            <p:nvPr/>
          </p:nvGrpSpPr>
          <p:grpSpPr bwMode="auto">
            <a:xfrm>
              <a:off x="2510248" y="4825639"/>
              <a:ext cx="288169" cy="371201"/>
              <a:chOff x="300446" y="5381898"/>
              <a:chExt cx="770709" cy="992777"/>
            </a:xfrm>
          </p:grpSpPr>
          <p:sp>
            <p:nvSpPr>
              <p:cNvPr id="40" name="Rectangle 39"/>
              <p:cNvSpPr/>
              <p:nvPr/>
            </p:nvSpPr>
            <p:spPr bwMode="auto">
              <a:xfrm>
                <a:off x="298657" y="6010124"/>
                <a:ext cx="772498" cy="365051"/>
              </a:xfrm>
              <a:prstGeom prst="rect">
                <a:avLst/>
              </a:prstGeom>
              <a:solidFill>
                <a:schemeClr val="accent6">
                  <a:lumMod val="75000"/>
                </a:schemeClr>
              </a:solidFill>
              <a:ln w="9525" cap="flat" cmpd="sng" algn="ctr">
                <a:solidFill>
                  <a:schemeClr val="accent4">
                    <a:lumMod val="10000"/>
                  </a:schemeClr>
                </a:solidFill>
                <a:prstDash val="solid"/>
                <a:round/>
                <a:headEnd type="none" w="med" len="med"/>
                <a:tailEnd type="none" w="med" len="med"/>
              </a:ln>
              <a:effectLst/>
            </p:spPr>
            <p:txBody>
              <a:bodyPr/>
              <a:lstStyle/>
              <a:p>
                <a:pPr>
                  <a:defRPr/>
                </a:pPr>
                <a:endParaRPr lang="en-US"/>
              </a:p>
            </p:txBody>
          </p:sp>
          <p:sp>
            <p:nvSpPr>
              <p:cNvPr id="41" name="Oval 40"/>
              <p:cNvSpPr/>
              <p:nvPr/>
            </p:nvSpPr>
            <p:spPr bwMode="auto">
              <a:xfrm>
                <a:off x="485415" y="5381898"/>
                <a:ext cx="407471" cy="403255"/>
              </a:xfrm>
              <a:prstGeom prst="ellipse">
                <a:avLst/>
              </a:prstGeom>
              <a:solidFill>
                <a:schemeClr val="accent6">
                  <a:lumMod val="75000"/>
                </a:schemeClr>
              </a:solidFill>
              <a:ln w="9525" cap="flat" cmpd="sng" algn="ctr">
                <a:solidFill>
                  <a:schemeClr val="accent4">
                    <a:lumMod val="10000"/>
                  </a:schemeClr>
                </a:solidFill>
                <a:prstDash val="solid"/>
                <a:round/>
                <a:headEnd type="none" w="med" len="med"/>
                <a:tailEnd type="none" w="med" len="med"/>
              </a:ln>
              <a:effectLst/>
            </p:spPr>
            <p:txBody>
              <a:bodyPr/>
              <a:lstStyle/>
              <a:p>
                <a:pPr>
                  <a:defRPr/>
                </a:pPr>
                <a:endParaRPr lang="en-US"/>
              </a:p>
            </p:txBody>
          </p:sp>
          <p:cxnSp>
            <p:nvCxnSpPr>
              <p:cNvPr id="42" name="Straight Arrow Connector 41"/>
              <p:cNvCxnSpPr>
                <a:stCxn id="41" idx="4"/>
                <a:endCxn id="40" idx="0"/>
              </p:cNvCxnSpPr>
              <p:nvPr/>
            </p:nvCxnSpPr>
            <p:spPr bwMode="auto">
              <a:xfrm rot="5400000">
                <a:off x="574541" y="5895517"/>
                <a:ext cx="224972" cy="4246"/>
              </a:xfrm>
              <a:prstGeom prst="straightConnector1">
                <a:avLst/>
              </a:prstGeom>
              <a:solidFill>
                <a:schemeClr val="accent1"/>
              </a:solidFill>
              <a:ln w="9525" cap="flat" cmpd="sng" algn="ctr">
                <a:solidFill>
                  <a:schemeClr val="accent4">
                    <a:lumMod val="10000"/>
                  </a:schemeClr>
                </a:solidFill>
                <a:prstDash val="solid"/>
                <a:round/>
                <a:headEnd type="none" w="med" len="med"/>
                <a:tailEnd type="arrow"/>
              </a:ln>
              <a:effectLst/>
            </p:spPr>
          </p:cxnSp>
        </p:grpSp>
        <p:grpSp>
          <p:nvGrpSpPr>
            <p:cNvPr id="3112" name="Group 34"/>
            <p:cNvGrpSpPr>
              <a:grpSpLocks/>
            </p:cNvGrpSpPr>
            <p:nvPr/>
          </p:nvGrpSpPr>
          <p:grpSpPr bwMode="auto">
            <a:xfrm>
              <a:off x="2220688" y="4848499"/>
              <a:ext cx="353240" cy="455021"/>
              <a:chOff x="300446" y="5381898"/>
              <a:chExt cx="770709" cy="992777"/>
            </a:xfrm>
          </p:grpSpPr>
          <p:sp>
            <p:nvSpPr>
              <p:cNvPr id="36" name="Rectangle 35"/>
              <p:cNvSpPr/>
              <p:nvPr/>
            </p:nvSpPr>
            <p:spPr bwMode="auto">
              <a:xfrm>
                <a:off x="300562" y="6007276"/>
                <a:ext cx="772159" cy="367061"/>
              </a:xfrm>
              <a:prstGeom prst="rect">
                <a:avLst/>
              </a:prstGeom>
              <a:solidFill>
                <a:schemeClr val="accent6">
                  <a:lumMod val="75000"/>
                </a:schemeClr>
              </a:solidFill>
              <a:ln w="9525" cap="flat" cmpd="sng" algn="ctr">
                <a:solidFill>
                  <a:schemeClr val="accent4">
                    <a:lumMod val="10000"/>
                  </a:schemeClr>
                </a:solidFill>
                <a:prstDash val="solid"/>
                <a:round/>
                <a:headEnd type="none" w="med" len="med"/>
                <a:tailEnd type="none" w="med" len="med"/>
              </a:ln>
              <a:effectLst/>
            </p:spPr>
            <p:txBody>
              <a:bodyPr/>
              <a:lstStyle/>
              <a:p>
                <a:pPr>
                  <a:defRPr/>
                </a:pPr>
                <a:endParaRPr lang="en-US"/>
              </a:p>
            </p:txBody>
          </p:sp>
          <p:sp>
            <p:nvSpPr>
              <p:cNvPr id="37" name="Oval 36"/>
              <p:cNvSpPr/>
              <p:nvPr/>
            </p:nvSpPr>
            <p:spPr bwMode="auto">
              <a:xfrm>
                <a:off x="487542" y="5380502"/>
                <a:ext cx="408587" cy="405153"/>
              </a:xfrm>
              <a:prstGeom prst="ellipse">
                <a:avLst/>
              </a:prstGeom>
              <a:solidFill>
                <a:schemeClr val="accent6">
                  <a:lumMod val="75000"/>
                </a:schemeClr>
              </a:solidFill>
              <a:ln w="9525" cap="flat" cmpd="sng" algn="ctr">
                <a:solidFill>
                  <a:schemeClr val="accent4">
                    <a:lumMod val="10000"/>
                  </a:schemeClr>
                </a:solidFill>
                <a:prstDash val="solid"/>
                <a:round/>
                <a:headEnd type="none" w="med" len="med"/>
                <a:tailEnd type="none" w="med" len="med"/>
              </a:ln>
              <a:effectLst/>
            </p:spPr>
            <p:txBody>
              <a:bodyPr/>
              <a:lstStyle/>
              <a:p>
                <a:pPr>
                  <a:defRPr/>
                </a:pPr>
                <a:endParaRPr lang="en-US"/>
              </a:p>
            </p:txBody>
          </p:sp>
          <p:cxnSp>
            <p:nvCxnSpPr>
              <p:cNvPr id="38" name="Straight Arrow Connector 37"/>
              <p:cNvCxnSpPr>
                <a:stCxn id="37" idx="4"/>
                <a:endCxn id="36" idx="0"/>
              </p:cNvCxnSpPr>
              <p:nvPr/>
            </p:nvCxnSpPr>
            <p:spPr bwMode="auto">
              <a:xfrm rot="5400000">
                <a:off x="579294" y="5894734"/>
                <a:ext cx="221621" cy="3462"/>
              </a:xfrm>
              <a:prstGeom prst="straightConnector1">
                <a:avLst/>
              </a:prstGeom>
              <a:solidFill>
                <a:schemeClr val="accent1"/>
              </a:solidFill>
              <a:ln w="9525" cap="flat" cmpd="sng" algn="ctr">
                <a:solidFill>
                  <a:schemeClr val="accent4">
                    <a:lumMod val="10000"/>
                  </a:schemeClr>
                </a:solidFill>
                <a:prstDash val="solid"/>
                <a:round/>
                <a:headEnd type="none" w="med" len="med"/>
                <a:tailEnd type="arrow"/>
              </a:ln>
              <a:effectLst/>
            </p:spPr>
          </p:cxnSp>
        </p:grpSp>
        <p:grpSp>
          <p:nvGrpSpPr>
            <p:cNvPr id="3113" name="Group 30"/>
            <p:cNvGrpSpPr>
              <a:grpSpLocks/>
            </p:cNvGrpSpPr>
            <p:nvPr/>
          </p:nvGrpSpPr>
          <p:grpSpPr bwMode="auto">
            <a:xfrm>
              <a:off x="1931128" y="4917079"/>
              <a:ext cx="400564" cy="515981"/>
              <a:chOff x="300446" y="5381898"/>
              <a:chExt cx="770709" cy="992777"/>
            </a:xfrm>
          </p:grpSpPr>
          <p:sp>
            <p:nvSpPr>
              <p:cNvPr id="32" name="Rectangle 31"/>
              <p:cNvSpPr/>
              <p:nvPr/>
            </p:nvSpPr>
            <p:spPr bwMode="auto">
              <a:xfrm>
                <a:off x="301939" y="6009094"/>
                <a:ext cx="769488" cy="366447"/>
              </a:xfrm>
              <a:prstGeom prst="rect">
                <a:avLst/>
              </a:prstGeom>
              <a:solidFill>
                <a:schemeClr val="accent6">
                  <a:lumMod val="75000"/>
                </a:schemeClr>
              </a:solidFill>
              <a:ln w="9525" cap="flat" cmpd="sng" algn="ctr">
                <a:solidFill>
                  <a:schemeClr val="accent4">
                    <a:lumMod val="10000"/>
                  </a:schemeClr>
                </a:solidFill>
                <a:prstDash val="solid"/>
                <a:round/>
                <a:headEnd type="none" w="med" len="med"/>
                <a:tailEnd type="none" w="med" len="med"/>
              </a:ln>
              <a:effectLst/>
            </p:spPr>
            <p:txBody>
              <a:bodyPr/>
              <a:lstStyle/>
              <a:p>
                <a:pPr>
                  <a:defRPr/>
                </a:pPr>
                <a:endParaRPr lang="en-US"/>
              </a:p>
            </p:txBody>
          </p:sp>
          <p:sp>
            <p:nvSpPr>
              <p:cNvPr id="33" name="Oval 32"/>
              <p:cNvSpPr/>
              <p:nvPr/>
            </p:nvSpPr>
            <p:spPr bwMode="auto">
              <a:xfrm>
                <a:off x="491257" y="5383079"/>
                <a:ext cx="403065" cy="406146"/>
              </a:xfrm>
              <a:prstGeom prst="ellipse">
                <a:avLst/>
              </a:prstGeom>
              <a:solidFill>
                <a:schemeClr val="accent6">
                  <a:lumMod val="75000"/>
                </a:schemeClr>
              </a:solidFill>
              <a:ln w="9525" cap="flat" cmpd="sng" algn="ctr">
                <a:solidFill>
                  <a:schemeClr val="accent4">
                    <a:lumMod val="10000"/>
                  </a:schemeClr>
                </a:solidFill>
                <a:prstDash val="solid"/>
                <a:round/>
                <a:headEnd type="none" w="med" len="med"/>
                <a:tailEnd type="none" w="med" len="med"/>
              </a:ln>
              <a:effectLst/>
            </p:spPr>
            <p:txBody>
              <a:bodyPr/>
              <a:lstStyle/>
              <a:p>
                <a:pPr>
                  <a:defRPr/>
                </a:pPr>
                <a:endParaRPr lang="en-US"/>
              </a:p>
            </p:txBody>
          </p:sp>
          <p:cxnSp>
            <p:nvCxnSpPr>
              <p:cNvPr id="34" name="Straight Arrow Connector 33"/>
              <p:cNvCxnSpPr>
                <a:stCxn id="33" idx="4"/>
                <a:endCxn id="32" idx="0"/>
              </p:cNvCxnSpPr>
              <p:nvPr/>
            </p:nvCxnSpPr>
            <p:spPr bwMode="auto">
              <a:xfrm rot="5400000">
                <a:off x="579803" y="5896105"/>
                <a:ext cx="219868" cy="6107"/>
              </a:xfrm>
              <a:prstGeom prst="straightConnector1">
                <a:avLst/>
              </a:prstGeom>
              <a:solidFill>
                <a:schemeClr val="accent1"/>
              </a:solidFill>
              <a:ln w="9525" cap="flat" cmpd="sng" algn="ctr">
                <a:solidFill>
                  <a:schemeClr val="accent4">
                    <a:lumMod val="10000"/>
                  </a:schemeClr>
                </a:solidFill>
                <a:prstDash val="solid"/>
                <a:round/>
                <a:headEnd type="none" w="med" len="med"/>
                <a:tailEnd type="arrow"/>
              </a:ln>
              <a:effectLst/>
            </p:spPr>
          </p:cxnSp>
        </p:grpSp>
        <p:grpSp>
          <p:nvGrpSpPr>
            <p:cNvPr id="3114" name="Group 26"/>
            <p:cNvGrpSpPr>
              <a:grpSpLocks/>
            </p:cNvGrpSpPr>
            <p:nvPr/>
          </p:nvGrpSpPr>
          <p:grpSpPr bwMode="auto">
            <a:xfrm>
              <a:off x="1557747" y="4970419"/>
              <a:ext cx="465635" cy="599801"/>
              <a:chOff x="300446" y="5381898"/>
              <a:chExt cx="770709" cy="992777"/>
            </a:xfrm>
          </p:grpSpPr>
          <p:sp>
            <p:nvSpPr>
              <p:cNvPr id="28" name="Rectangle 27"/>
              <p:cNvSpPr/>
              <p:nvPr/>
            </p:nvSpPr>
            <p:spPr bwMode="auto">
              <a:xfrm>
                <a:off x="299816" y="6009164"/>
                <a:ext cx="772279" cy="365151"/>
              </a:xfrm>
              <a:prstGeom prst="rect">
                <a:avLst/>
              </a:prstGeom>
              <a:solidFill>
                <a:schemeClr val="accent6">
                  <a:lumMod val="75000"/>
                </a:schemeClr>
              </a:solidFill>
              <a:ln w="9525" cap="flat" cmpd="sng" algn="ctr">
                <a:solidFill>
                  <a:schemeClr val="accent4">
                    <a:lumMod val="10000"/>
                  </a:schemeClr>
                </a:solidFill>
                <a:prstDash val="solid"/>
                <a:round/>
                <a:headEnd type="none" w="med" len="med"/>
                <a:tailEnd type="none" w="med" len="med"/>
              </a:ln>
              <a:effectLst/>
            </p:spPr>
            <p:txBody>
              <a:bodyPr/>
              <a:lstStyle/>
              <a:p>
                <a:pPr>
                  <a:defRPr/>
                </a:pPr>
                <a:endParaRPr lang="en-US"/>
              </a:p>
            </p:txBody>
          </p:sp>
          <p:sp>
            <p:nvSpPr>
              <p:cNvPr id="29" name="Oval 28"/>
              <p:cNvSpPr/>
              <p:nvPr/>
            </p:nvSpPr>
            <p:spPr bwMode="auto">
              <a:xfrm>
                <a:off x="488945" y="5381317"/>
                <a:ext cx="404527" cy="404554"/>
              </a:xfrm>
              <a:prstGeom prst="ellipse">
                <a:avLst/>
              </a:prstGeom>
              <a:solidFill>
                <a:schemeClr val="accent6">
                  <a:lumMod val="75000"/>
                </a:schemeClr>
              </a:solidFill>
              <a:ln w="9525" cap="flat" cmpd="sng" algn="ctr">
                <a:solidFill>
                  <a:schemeClr val="accent4">
                    <a:lumMod val="10000"/>
                  </a:schemeClr>
                </a:solidFill>
                <a:prstDash val="solid"/>
                <a:round/>
                <a:headEnd type="none" w="med" len="med"/>
                <a:tailEnd type="none" w="med" len="med"/>
              </a:ln>
              <a:effectLst/>
            </p:spPr>
            <p:txBody>
              <a:bodyPr/>
              <a:lstStyle/>
              <a:p>
                <a:pPr>
                  <a:defRPr/>
                </a:pPr>
                <a:endParaRPr lang="en-US"/>
              </a:p>
            </p:txBody>
          </p:sp>
          <p:cxnSp>
            <p:nvCxnSpPr>
              <p:cNvPr id="30" name="Straight Arrow Connector 29"/>
              <p:cNvCxnSpPr>
                <a:stCxn id="29" idx="4"/>
                <a:endCxn id="28" idx="0"/>
              </p:cNvCxnSpPr>
              <p:nvPr/>
            </p:nvCxnSpPr>
            <p:spPr bwMode="auto">
              <a:xfrm rot="5400000">
                <a:off x="576935" y="5894891"/>
                <a:ext cx="223292" cy="5254"/>
              </a:xfrm>
              <a:prstGeom prst="straightConnector1">
                <a:avLst/>
              </a:prstGeom>
              <a:solidFill>
                <a:schemeClr val="accent1"/>
              </a:solidFill>
              <a:ln w="9525" cap="flat" cmpd="sng" algn="ctr">
                <a:solidFill>
                  <a:schemeClr val="accent4">
                    <a:lumMod val="10000"/>
                  </a:schemeClr>
                </a:solidFill>
                <a:prstDash val="solid"/>
                <a:round/>
                <a:headEnd type="none" w="med" len="med"/>
                <a:tailEnd type="arrow"/>
              </a:ln>
              <a:effectLst/>
            </p:spPr>
          </p:cxnSp>
        </p:grpSp>
        <p:grpSp>
          <p:nvGrpSpPr>
            <p:cNvPr id="3115" name="Group 22"/>
            <p:cNvGrpSpPr>
              <a:grpSpLocks/>
            </p:cNvGrpSpPr>
            <p:nvPr/>
          </p:nvGrpSpPr>
          <p:grpSpPr bwMode="auto">
            <a:xfrm>
              <a:off x="1191987" y="5046619"/>
              <a:ext cx="518875" cy="668381"/>
              <a:chOff x="300446" y="5381898"/>
              <a:chExt cx="770709" cy="992777"/>
            </a:xfrm>
          </p:grpSpPr>
          <p:sp>
            <p:nvSpPr>
              <p:cNvPr id="24" name="Rectangle 23"/>
              <p:cNvSpPr/>
              <p:nvPr/>
            </p:nvSpPr>
            <p:spPr bwMode="auto">
              <a:xfrm>
                <a:off x="300988" y="6008427"/>
                <a:ext cx="770828" cy="365401"/>
              </a:xfrm>
              <a:prstGeom prst="rect">
                <a:avLst/>
              </a:prstGeom>
              <a:solidFill>
                <a:schemeClr val="accent6">
                  <a:lumMod val="75000"/>
                </a:schemeClr>
              </a:solidFill>
              <a:ln w="9525" cap="flat" cmpd="sng" algn="ctr">
                <a:solidFill>
                  <a:schemeClr val="accent4">
                    <a:lumMod val="10000"/>
                  </a:schemeClr>
                </a:solidFill>
                <a:prstDash val="solid"/>
                <a:round/>
                <a:headEnd type="none" w="med" len="med"/>
                <a:tailEnd type="none" w="med" len="med"/>
              </a:ln>
              <a:effectLst/>
            </p:spPr>
            <p:txBody>
              <a:bodyPr/>
              <a:lstStyle/>
              <a:p>
                <a:pPr>
                  <a:defRPr/>
                </a:pPr>
                <a:endParaRPr lang="en-US"/>
              </a:p>
            </p:txBody>
          </p:sp>
          <p:sp>
            <p:nvSpPr>
              <p:cNvPr id="25" name="Oval 24"/>
              <p:cNvSpPr/>
              <p:nvPr/>
            </p:nvSpPr>
            <p:spPr bwMode="auto">
              <a:xfrm>
                <a:off x="489570" y="5381350"/>
                <a:ext cx="405451" cy="405478"/>
              </a:xfrm>
              <a:prstGeom prst="ellipse">
                <a:avLst/>
              </a:prstGeom>
              <a:solidFill>
                <a:schemeClr val="accent6">
                  <a:lumMod val="75000"/>
                </a:schemeClr>
              </a:solidFill>
              <a:ln w="9525" cap="flat" cmpd="sng" algn="ctr">
                <a:solidFill>
                  <a:schemeClr val="accent4">
                    <a:lumMod val="10000"/>
                  </a:schemeClr>
                </a:solidFill>
                <a:prstDash val="solid"/>
                <a:round/>
                <a:headEnd type="none" w="med" len="med"/>
                <a:tailEnd type="none" w="med" len="med"/>
              </a:ln>
              <a:effectLst/>
            </p:spPr>
            <p:txBody>
              <a:bodyPr/>
              <a:lstStyle/>
              <a:p>
                <a:pPr>
                  <a:defRPr/>
                </a:pPr>
                <a:endParaRPr lang="en-US"/>
              </a:p>
            </p:txBody>
          </p:sp>
          <p:cxnSp>
            <p:nvCxnSpPr>
              <p:cNvPr id="26" name="Straight Arrow Connector 25"/>
              <p:cNvCxnSpPr>
                <a:stCxn id="25" idx="4"/>
                <a:endCxn id="24" idx="0"/>
              </p:cNvCxnSpPr>
              <p:nvPr/>
            </p:nvCxnSpPr>
            <p:spPr bwMode="auto">
              <a:xfrm rot="5400000">
                <a:off x="579139" y="5895271"/>
                <a:ext cx="221599" cy="4715"/>
              </a:xfrm>
              <a:prstGeom prst="straightConnector1">
                <a:avLst/>
              </a:prstGeom>
              <a:solidFill>
                <a:schemeClr val="accent1"/>
              </a:solidFill>
              <a:ln w="9525" cap="flat" cmpd="sng" algn="ctr">
                <a:solidFill>
                  <a:schemeClr val="accent4">
                    <a:lumMod val="10000"/>
                  </a:schemeClr>
                </a:solidFill>
                <a:prstDash val="solid"/>
                <a:round/>
                <a:headEnd type="none" w="med" len="med"/>
                <a:tailEnd type="arrow"/>
              </a:ln>
              <a:effectLst/>
            </p:spPr>
          </p:cxnSp>
        </p:grpSp>
        <p:grpSp>
          <p:nvGrpSpPr>
            <p:cNvPr id="3116" name="Group 18"/>
            <p:cNvGrpSpPr>
              <a:grpSpLocks/>
            </p:cNvGrpSpPr>
            <p:nvPr/>
          </p:nvGrpSpPr>
          <p:grpSpPr bwMode="auto">
            <a:xfrm>
              <a:off x="765267" y="5237119"/>
              <a:ext cx="644434" cy="830118"/>
              <a:chOff x="300446" y="5381898"/>
              <a:chExt cx="770709" cy="992777"/>
            </a:xfrm>
          </p:grpSpPr>
          <p:sp>
            <p:nvSpPr>
              <p:cNvPr id="20" name="Rectangle 19"/>
              <p:cNvSpPr/>
              <p:nvPr/>
            </p:nvSpPr>
            <p:spPr bwMode="auto">
              <a:xfrm>
                <a:off x="300656" y="6007783"/>
                <a:ext cx="770585" cy="366337"/>
              </a:xfrm>
              <a:prstGeom prst="rect">
                <a:avLst/>
              </a:prstGeom>
              <a:solidFill>
                <a:schemeClr val="accent6">
                  <a:lumMod val="75000"/>
                </a:schemeClr>
              </a:solidFill>
              <a:ln w="9525" cap="flat" cmpd="sng" algn="ctr">
                <a:solidFill>
                  <a:schemeClr val="accent4">
                    <a:lumMod val="10000"/>
                  </a:schemeClr>
                </a:solidFill>
                <a:prstDash val="solid"/>
                <a:round/>
                <a:headEnd type="none" w="med" len="med"/>
                <a:tailEnd type="none" w="med" len="med"/>
              </a:ln>
              <a:effectLst/>
            </p:spPr>
            <p:txBody>
              <a:bodyPr/>
              <a:lstStyle/>
              <a:p>
                <a:pPr>
                  <a:defRPr/>
                </a:pPr>
                <a:endParaRPr lang="en-US"/>
              </a:p>
            </p:txBody>
          </p:sp>
          <p:sp>
            <p:nvSpPr>
              <p:cNvPr id="21" name="Oval 20"/>
              <p:cNvSpPr/>
              <p:nvPr/>
            </p:nvSpPr>
            <p:spPr bwMode="auto">
              <a:xfrm>
                <a:off x="488558" y="5381403"/>
                <a:ext cx="406170" cy="404299"/>
              </a:xfrm>
              <a:prstGeom prst="ellipse">
                <a:avLst/>
              </a:prstGeom>
              <a:solidFill>
                <a:schemeClr val="accent6">
                  <a:lumMod val="75000"/>
                </a:schemeClr>
              </a:solidFill>
              <a:ln w="9525" cap="flat" cmpd="sng" algn="ctr">
                <a:solidFill>
                  <a:schemeClr val="accent4">
                    <a:lumMod val="10000"/>
                  </a:schemeClr>
                </a:solidFill>
                <a:prstDash val="solid"/>
                <a:round/>
                <a:headEnd type="none" w="med" len="med"/>
                <a:tailEnd type="none" w="med" len="med"/>
              </a:ln>
              <a:effectLst/>
            </p:spPr>
            <p:txBody>
              <a:bodyPr/>
              <a:lstStyle/>
              <a:p>
                <a:pPr>
                  <a:defRPr/>
                </a:pPr>
                <a:endParaRPr lang="en-US"/>
              </a:p>
            </p:txBody>
          </p:sp>
          <p:cxnSp>
            <p:nvCxnSpPr>
              <p:cNvPr id="22" name="Straight Arrow Connector 21"/>
              <p:cNvCxnSpPr>
                <a:stCxn id="21" idx="4"/>
                <a:endCxn id="20" idx="0"/>
              </p:cNvCxnSpPr>
              <p:nvPr/>
            </p:nvCxnSpPr>
            <p:spPr bwMode="auto">
              <a:xfrm rot="5400000">
                <a:off x="577756" y="5893896"/>
                <a:ext cx="222081" cy="5693"/>
              </a:xfrm>
              <a:prstGeom prst="straightConnector1">
                <a:avLst/>
              </a:prstGeom>
              <a:solidFill>
                <a:schemeClr val="accent1"/>
              </a:solidFill>
              <a:ln w="9525" cap="flat" cmpd="sng" algn="ctr">
                <a:solidFill>
                  <a:schemeClr val="accent4">
                    <a:lumMod val="10000"/>
                  </a:schemeClr>
                </a:solidFill>
                <a:prstDash val="solid"/>
                <a:round/>
                <a:headEnd type="none" w="med" len="med"/>
                <a:tailEnd type="arrow"/>
              </a:ln>
              <a:effectLst/>
            </p:spPr>
          </p:cxnSp>
        </p:grpSp>
        <p:grpSp>
          <p:nvGrpSpPr>
            <p:cNvPr id="3117" name="Group 17"/>
            <p:cNvGrpSpPr>
              <a:grpSpLocks/>
            </p:cNvGrpSpPr>
            <p:nvPr/>
          </p:nvGrpSpPr>
          <p:grpSpPr bwMode="auto">
            <a:xfrm>
              <a:off x="300446" y="5381898"/>
              <a:ext cx="770709" cy="992777"/>
              <a:chOff x="300446" y="5381898"/>
              <a:chExt cx="770709" cy="992777"/>
            </a:xfrm>
          </p:grpSpPr>
          <p:sp>
            <p:nvSpPr>
              <p:cNvPr id="10" name="Rectangle 9"/>
              <p:cNvSpPr/>
              <p:nvPr/>
            </p:nvSpPr>
            <p:spPr bwMode="auto">
              <a:xfrm>
                <a:off x="300446" y="6008049"/>
                <a:ext cx="771292" cy="366626"/>
              </a:xfrm>
              <a:prstGeom prst="rect">
                <a:avLst/>
              </a:prstGeom>
              <a:solidFill>
                <a:schemeClr val="accent6">
                  <a:lumMod val="75000"/>
                </a:schemeClr>
              </a:solidFill>
              <a:ln w="9525" cap="flat" cmpd="sng" algn="ctr">
                <a:solidFill>
                  <a:schemeClr val="accent4">
                    <a:lumMod val="10000"/>
                  </a:schemeClr>
                </a:solidFill>
                <a:prstDash val="solid"/>
                <a:round/>
                <a:headEnd type="none" w="med" len="med"/>
                <a:tailEnd type="none" w="med" len="med"/>
              </a:ln>
              <a:effectLst/>
            </p:spPr>
            <p:txBody>
              <a:bodyPr/>
              <a:lstStyle/>
              <a:p>
                <a:pPr>
                  <a:defRPr/>
                </a:pPr>
                <a:endParaRPr lang="en-US"/>
              </a:p>
            </p:txBody>
          </p:sp>
          <p:sp>
            <p:nvSpPr>
              <p:cNvPr id="14" name="Oval 13"/>
              <p:cNvSpPr/>
              <p:nvPr/>
            </p:nvSpPr>
            <p:spPr bwMode="auto">
              <a:xfrm>
                <a:off x="489301" y="5381133"/>
                <a:ext cx="404691" cy="404718"/>
              </a:xfrm>
              <a:prstGeom prst="ellipse">
                <a:avLst/>
              </a:prstGeom>
              <a:solidFill>
                <a:schemeClr val="accent6">
                  <a:lumMod val="75000"/>
                </a:schemeClr>
              </a:solidFill>
              <a:ln w="9525" cap="flat" cmpd="sng" algn="ctr">
                <a:solidFill>
                  <a:schemeClr val="accent4">
                    <a:lumMod val="10000"/>
                  </a:schemeClr>
                </a:solidFill>
                <a:prstDash val="solid"/>
                <a:round/>
                <a:headEnd type="none" w="med" len="med"/>
                <a:tailEnd type="none" w="med" len="med"/>
              </a:ln>
              <a:effectLst/>
            </p:spPr>
            <p:txBody>
              <a:bodyPr/>
              <a:lstStyle/>
              <a:p>
                <a:pPr>
                  <a:defRPr/>
                </a:pPr>
                <a:endParaRPr lang="en-US"/>
              </a:p>
            </p:txBody>
          </p:sp>
          <p:cxnSp>
            <p:nvCxnSpPr>
              <p:cNvPr id="16" name="Straight Arrow Connector 15"/>
              <p:cNvCxnSpPr>
                <a:stCxn id="14" idx="4"/>
                <a:endCxn id="10" idx="0"/>
              </p:cNvCxnSpPr>
              <p:nvPr/>
            </p:nvCxnSpPr>
            <p:spPr bwMode="auto">
              <a:xfrm rot="5400000">
                <a:off x="577374" y="5894569"/>
                <a:ext cx="222198" cy="4762"/>
              </a:xfrm>
              <a:prstGeom prst="straightConnector1">
                <a:avLst/>
              </a:prstGeom>
              <a:solidFill>
                <a:schemeClr val="accent1"/>
              </a:solidFill>
              <a:ln w="9525" cap="flat" cmpd="sng" algn="ctr">
                <a:solidFill>
                  <a:schemeClr val="accent4">
                    <a:lumMod val="10000"/>
                  </a:schemeClr>
                </a:solidFill>
                <a:prstDash val="solid"/>
                <a:round/>
                <a:headEnd type="none" w="med" len="med"/>
                <a:tailEnd type="arrow"/>
              </a:ln>
              <a:effectLst/>
            </p:spPr>
          </p:cxnSp>
        </p:grpSp>
      </p:grpSp>
      <p:grpSp>
        <p:nvGrpSpPr>
          <p:cNvPr id="3082" name="Group 43"/>
          <p:cNvGrpSpPr>
            <a:grpSpLocks/>
          </p:cNvGrpSpPr>
          <p:nvPr/>
        </p:nvGrpSpPr>
        <p:grpSpPr bwMode="auto">
          <a:xfrm flipH="1">
            <a:off x="6191250" y="4777872"/>
            <a:ext cx="2625725" cy="1549400"/>
            <a:chOff x="300446" y="4825639"/>
            <a:chExt cx="2497971" cy="1549036"/>
          </a:xfrm>
        </p:grpSpPr>
        <p:grpSp>
          <p:nvGrpSpPr>
            <p:cNvPr id="3083" name="Group 44"/>
            <p:cNvGrpSpPr>
              <a:grpSpLocks/>
            </p:cNvGrpSpPr>
            <p:nvPr/>
          </p:nvGrpSpPr>
          <p:grpSpPr bwMode="auto">
            <a:xfrm>
              <a:off x="2510248" y="4825634"/>
              <a:ext cx="288169" cy="371200"/>
              <a:chOff x="300446" y="5381898"/>
              <a:chExt cx="770709" cy="992777"/>
            </a:xfrm>
          </p:grpSpPr>
          <p:sp>
            <p:nvSpPr>
              <p:cNvPr id="70" name="Rectangle 69"/>
              <p:cNvSpPr/>
              <p:nvPr/>
            </p:nvSpPr>
            <p:spPr bwMode="auto">
              <a:xfrm>
                <a:off x="299667" y="6010140"/>
                <a:ext cx="771488" cy="365052"/>
              </a:xfrm>
              <a:prstGeom prst="rect">
                <a:avLst/>
              </a:prstGeom>
              <a:solidFill>
                <a:schemeClr val="accent6">
                  <a:lumMod val="75000"/>
                </a:schemeClr>
              </a:solidFill>
              <a:ln w="9525" cap="flat" cmpd="sng" algn="ctr">
                <a:solidFill>
                  <a:schemeClr val="accent4">
                    <a:lumMod val="10000"/>
                  </a:schemeClr>
                </a:solidFill>
                <a:prstDash val="solid"/>
                <a:round/>
                <a:headEnd type="none" w="med" len="med"/>
                <a:tailEnd type="none" w="med" len="med"/>
              </a:ln>
              <a:effectLst/>
            </p:spPr>
            <p:txBody>
              <a:bodyPr/>
              <a:lstStyle/>
              <a:p>
                <a:pPr>
                  <a:defRPr/>
                </a:pPr>
                <a:endParaRPr lang="en-US"/>
              </a:p>
            </p:txBody>
          </p:sp>
          <p:sp>
            <p:nvSpPr>
              <p:cNvPr id="71" name="Oval 70"/>
              <p:cNvSpPr/>
              <p:nvPr/>
            </p:nvSpPr>
            <p:spPr bwMode="auto">
              <a:xfrm>
                <a:off x="489511" y="5381911"/>
                <a:ext cx="403920" cy="403256"/>
              </a:xfrm>
              <a:prstGeom prst="ellipse">
                <a:avLst/>
              </a:prstGeom>
              <a:solidFill>
                <a:schemeClr val="accent6">
                  <a:lumMod val="75000"/>
                </a:schemeClr>
              </a:solidFill>
              <a:ln w="9525" cap="flat" cmpd="sng" algn="ctr">
                <a:solidFill>
                  <a:schemeClr val="accent4">
                    <a:lumMod val="10000"/>
                  </a:schemeClr>
                </a:solidFill>
                <a:prstDash val="solid"/>
                <a:round/>
                <a:headEnd type="none" w="med" len="med"/>
                <a:tailEnd type="none" w="med" len="med"/>
              </a:ln>
              <a:effectLst/>
            </p:spPr>
            <p:txBody>
              <a:bodyPr/>
              <a:lstStyle/>
              <a:p>
                <a:pPr>
                  <a:defRPr/>
                </a:pPr>
                <a:endParaRPr lang="en-US"/>
              </a:p>
            </p:txBody>
          </p:sp>
          <p:cxnSp>
            <p:nvCxnSpPr>
              <p:cNvPr id="72" name="Straight Arrow Connector 71"/>
              <p:cNvCxnSpPr>
                <a:stCxn id="71" idx="4"/>
                <a:endCxn id="70" idx="0"/>
              </p:cNvCxnSpPr>
              <p:nvPr/>
            </p:nvCxnSpPr>
            <p:spPr bwMode="auto">
              <a:xfrm rot="5400000">
                <a:off x="576966" y="5895635"/>
                <a:ext cx="224972" cy="4040"/>
              </a:xfrm>
              <a:prstGeom prst="straightConnector1">
                <a:avLst/>
              </a:prstGeom>
              <a:solidFill>
                <a:schemeClr val="accent1"/>
              </a:solidFill>
              <a:ln w="9525" cap="flat" cmpd="sng" algn="ctr">
                <a:solidFill>
                  <a:schemeClr val="accent4">
                    <a:lumMod val="10000"/>
                  </a:schemeClr>
                </a:solidFill>
                <a:prstDash val="solid"/>
                <a:round/>
                <a:headEnd type="none" w="med" len="med"/>
                <a:tailEnd type="arrow"/>
              </a:ln>
              <a:effectLst/>
            </p:spPr>
          </p:cxnSp>
        </p:grpSp>
        <p:grpSp>
          <p:nvGrpSpPr>
            <p:cNvPr id="3084" name="Group 45"/>
            <p:cNvGrpSpPr>
              <a:grpSpLocks/>
            </p:cNvGrpSpPr>
            <p:nvPr/>
          </p:nvGrpSpPr>
          <p:grpSpPr bwMode="auto">
            <a:xfrm>
              <a:off x="2220688" y="4848494"/>
              <a:ext cx="353240" cy="455020"/>
              <a:chOff x="300446" y="5381898"/>
              <a:chExt cx="770709" cy="992777"/>
            </a:xfrm>
          </p:grpSpPr>
          <p:sp>
            <p:nvSpPr>
              <p:cNvPr id="67" name="Rectangle 66"/>
              <p:cNvSpPr/>
              <p:nvPr/>
            </p:nvSpPr>
            <p:spPr bwMode="auto">
              <a:xfrm>
                <a:off x="298916" y="6007289"/>
                <a:ext cx="771060" cy="367061"/>
              </a:xfrm>
              <a:prstGeom prst="rect">
                <a:avLst/>
              </a:prstGeom>
              <a:solidFill>
                <a:schemeClr val="accent6">
                  <a:lumMod val="75000"/>
                </a:schemeClr>
              </a:solidFill>
              <a:ln w="9525" cap="flat" cmpd="sng" algn="ctr">
                <a:solidFill>
                  <a:schemeClr val="accent4">
                    <a:lumMod val="10000"/>
                  </a:schemeClr>
                </a:solidFill>
                <a:prstDash val="solid"/>
                <a:round/>
                <a:headEnd type="none" w="med" len="med"/>
                <a:tailEnd type="none" w="med" len="med"/>
              </a:ln>
              <a:effectLst/>
            </p:spPr>
            <p:txBody>
              <a:bodyPr/>
              <a:lstStyle/>
              <a:p>
                <a:pPr>
                  <a:defRPr/>
                </a:pPr>
                <a:endParaRPr lang="en-US"/>
              </a:p>
            </p:txBody>
          </p:sp>
          <p:sp>
            <p:nvSpPr>
              <p:cNvPr id="68" name="Oval 67"/>
              <p:cNvSpPr/>
              <p:nvPr/>
            </p:nvSpPr>
            <p:spPr bwMode="auto">
              <a:xfrm>
                <a:off x="486740" y="5380513"/>
                <a:ext cx="405300" cy="405154"/>
              </a:xfrm>
              <a:prstGeom prst="ellipse">
                <a:avLst/>
              </a:prstGeom>
              <a:solidFill>
                <a:schemeClr val="accent6">
                  <a:lumMod val="75000"/>
                </a:schemeClr>
              </a:solidFill>
              <a:ln w="9525" cap="flat" cmpd="sng" algn="ctr">
                <a:solidFill>
                  <a:schemeClr val="accent4">
                    <a:lumMod val="10000"/>
                  </a:schemeClr>
                </a:solidFill>
                <a:prstDash val="solid"/>
                <a:round/>
                <a:headEnd type="none" w="med" len="med"/>
                <a:tailEnd type="none" w="med" len="med"/>
              </a:ln>
              <a:effectLst/>
            </p:spPr>
            <p:txBody>
              <a:bodyPr/>
              <a:lstStyle/>
              <a:p>
                <a:pPr>
                  <a:defRPr/>
                </a:pPr>
                <a:endParaRPr lang="en-US"/>
              </a:p>
            </p:txBody>
          </p:sp>
          <p:cxnSp>
            <p:nvCxnSpPr>
              <p:cNvPr id="69" name="Straight Arrow Connector 68"/>
              <p:cNvCxnSpPr>
                <a:stCxn id="68" idx="4"/>
                <a:endCxn id="67" idx="0"/>
              </p:cNvCxnSpPr>
              <p:nvPr/>
            </p:nvCxnSpPr>
            <p:spPr bwMode="auto">
              <a:xfrm rot="5400000">
                <a:off x="576930" y="5893181"/>
                <a:ext cx="221622" cy="6590"/>
              </a:xfrm>
              <a:prstGeom prst="straightConnector1">
                <a:avLst/>
              </a:prstGeom>
              <a:solidFill>
                <a:schemeClr val="accent1"/>
              </a:solidFill>
              <a:ln w="9525" cap="flat" cmpd="sng" algn="ctr">
                <a:solidFill>
                  <a:schemeClr val="accent4">
                    <a:lumMod val="10000"/>
                  </a:schemeClr>
                </a:solidFill>
                <a:prstDash val="solid"/>
                <a:round/>
                <a:headEnd type="none" w="med" len="med"/>
                <a:tailEnd type="arrow"/>
              </a:ln>
              <a:effectLst/>
            </p:spPr>
          </p:cxnSp>
        </p:grpSp>
        <p:grpSp>
          <p:nvGrpSpPr>
            <p:cNvPr id="3085" name="Group 46"/>
            <p:cNvGrpSpPr>
              <a:grpSpLocks/>
            </p:cNvGrpSpPr>
            <p:nvPr/>
          </p:nvGrpSpPr>
          <p:grpSpPr bwMode="auto">
            <a:xfrm>
              <a:off x="1931128" y="4917074"/>
              <a:ext cx="400564" cy="515980"/>
              <a:chOff x="300446" y="5381898"/>
              <a:chExt cx="770709" cy="992777"/>
            </a:xfrm>
          </p:grpSpPr>
          <p:sp>
            <p:nvSpPr>
              <p:cNvPr id="64" name="Rectangle 63"/>
              <p:cNvSpPr/>
              <p:nvPr/>
            </p:nvSpPr>
            <p:spPr bwMode="auto">
              <a:xfrm>
                <a:off x="301215" y="6009104"/>
                <a:ext cx="770045" cy="366448"/>
              </a:xfrm>
              <a:prstGeom prst="rect">
                <a:avLst/>
              </a:prstGeom>
              <a:solidFill>
                <a:schemeClr val="accent6">
                  <a:lumMod val="75000"/>
                </a:schemeClr>
              </a:solidFill>
              <a:ln w="9525" cap="flat" cmpd="sng" algn="ctr">
                <a:solidFill>
                  <a:schemeClr val="accent4">
                    <a:lumMod val="10000"/>
                  </a:schemeClr>
                </a:solidFill>
                <a:prstDash val="solid"/>
                <a:round/>
                <a:headEnd type="none" w="med" len="med"/>
                <a:tailEnd type="none" w="med" len="med"/>
              </a:ln>
              <a:effectLst/>
            </p:spPr>
            <p:txBody>
              <a:bodyPr/>
              <a:lstStyle/>
              <a:p>
                <a:pPr>
                  <a:defRPr/>
                </a:pPr>
                <a:endParaRPr lang="en-US"/>
              </a:p>
            </p:txBody>
          </p:sp>
          <p:sp>
            <p:nvSpPr>
              <p:cNvPr id="65" name="Oval 64"/>
              <p:cNvSpPr/>
              <p:nvPr/>
            </p:nvSpPr>
            <p:spPr bwMode="auto">
              <a:xfrm>
                <a:off x="490093" y="5383089"/>
                <a:ext cx="403912" cy="406147"/>
              </a:xfrm>
              <a:prstGeom prst="ellipse">
                <a:avLst/>
              </a:prstGeom>
              <a:solidFill>
                <a:schemeClr val="accent6">
                  <a:lumMod val="75000"/>
                </a:schemeClr>
              </a:solidFill>
              <a:ln w="9525" cap="flat" cmpd="sng" algn="ctr">
                <a:solidFill>
                  <a:schemeClr val="accent4">
                    <a:lumMod val="10000"/>
                  </a:schemeClr>
                </a:solidFill>
                <a:prstDash val="solid"/>
                <a:round/>
                <a:headEnd type="none" w="med" len="med"/>
                <a:tailEnd type="none" w="med" len="med"/>
              </a:ln>
              <a:effectLst/>
            </p:spPr>
            <p:txBody>
              <a:bodyPr/>
              <a:lstStyle/>
              <a:p>
                <a:pPr>
                  <a:defRPr/>
                </a:pPr>
                <a:endParaRPr lang="en-US"/>
              </a:p>
            </p:txBody>
          </p:sp>
          <p:cxnSp>
            <p:nvCxnSpPr>
              <p:cNvPr id="66" name="Straight Arrow Connector 65"/>
              <p:cNvCxnSpPr>
                <a:stCxn id="65" idx="4"/>
                <a:endCxn id="64" idx="0"/>
              </p:cNvCxnSpPr>
              <p:nvPr/>
            </p:nvCxnSpPr>
            <p:spPr bwMode="auto">
              <a:xfrm rot="5400000">
                <a:off x="579209" y="5897717"/>
                <a:ext cx="219869" cy="2907"/>
              </a:xfrm>
              <a:prstGeom prst="straightConnector1">
                <a:avLst/>
              </a:prstGeom>
              <a:solidFill>
                <a:schemeClr val="accent1"/>
              </a:solidFill>
              <a:ln w="9525" cap="flat" cmpd="sng" algn="ctr">
                <a:solidFill>
                  <a:schemeClr val="accent4">
                    <a:lumMod val="10000"/>
                  </a:schemeClr>
                </a:solidFill>
                <a:prstDash val="solid"/>
                <a:round/>
                <a:headEnd type="none" w="med" len="med"/>
                <a:tailEnd type="arrow"/>
              </a:ln>
              <a:effectLst/>
            </p:spPr>
          </p:cxnSp>
        </p:grpSp>
        <p:grpSp>
          <p:nvGrpSpPr>
            <p:cNvPr id="3086" name="Group 47"/>
            <p:cNvGrpSpPr>
              <a:grpSpLocks/>
            </p:cNvGrpSpPr>
            <p:nvPr/>
          </p:nvGrpSpPr>
          <p:grpSpPr bwMode="auto">
            <a:xfrm>
              <a:off x="1557747" y="4970414"/>
              <a:ext cx="465635" cy="599800"/>
              <a:chOff x="300446" y="5381898"/>
              <a:chExt cx="770709" cy="992777"/>
            </a:xfrm>
          </p:grpSpPr>
          <p:sp>
            <p:nvSpPr>
              <p:cNvPr id="61" name="Rectangle 60"/>
              <p:cNvSpPr/>
              <p:nvPr/>
            </p:nvSpPr>
            <p:spPr bwMode="auto">
              <a:xfrm>
                <a:off x="301681" y="6009173"/>
                <a:ext cx="769923" cy="365151"/>
              </a:xfrm>
              <a:prstGeom prst="rect">
                <a:avLst/>
              </a:prstGeom>
              <a:solidFill>
                <a:schemeClr val="accent6">
                  <a:lumMod val="75000"/>
                </a:schemeClr>
              </a:solidFill>
              <a:ln w="9525" cap="flat" cmpd="sng" algn="ctr">
                <a:solidFill>
                  <a:schemeClr val="accent4">
                    <a:lumMod val="10000"/>
                  </a:schemeClr>
                </a:solidFill>
                <a:prstDash val="solid"/>
                <a:round/>
                <a:headEnd type="none" w="med" len="med"/>
                <a:tailEnd type="none" w="med" len="med"/>
              </a:ln>
              <a:effectLst/>
            </p:spPr>
            <p:txBody>
              <a:bodyPr/>
              <a:lstStyle/>
              <a:p>
                <a:pPr>
                  <a:defRPr/>
                </a:pPr>
                <a:endParaRPr lang="en-US"/>
              </a:p>
            </p:txBody>
          </p:sp>
          <p:sp>
            <p:nvSpPr>
              <p:cNvPr id="62" name="Oval 61"/>
              <p:cNvSpPr/>
              <p:nvPr/>
            </p:nvSpPr>
            <p:spPr bwMode="auto">
              <a:xfrm>
                <a:off x="489163" y="5381325"/>
                <a:ext cx="404960" cy="404555"/>
              </a:xfrm>
              <a:prstGeom prst="ellipse">
                <a:avLst/>
              </a:prstGeom>
              <a:solidFill>
                <a:schemeClr val="accent6">
                  <a:lumMod val="75000"/>
                </a:schemeClr>
              </a:solidFill>
              <a:ln w="9525" cap="flat" cmpd="sng" algn="ctr">
                <a:solidFill>
                  <a:schemeClr val="accent4">
                    <a:lumMod val="10000"/>
                  </a:schemeClr>
                </a:solidFill>
                <a:prstDash val="solid"/>
                <a:round/>
                <a:headEnd type="none" w="med" len="med"/>
                <a:tailEnd type="none" w="med" len="med"/>
              </a:ln>
              <a:effectLst/>
            </p:spPr>
            <p:txBody>
              <a:bodyPr/>
              <a:lstStyle/>
              <a:p>
                <a:pPr>
                  <a:defRPr/>
                </a:pPr>
                <a:endParaRPr lang="en-US"/>
              </a:p>
            </p:txBody>
          </p:sp>
          <p:cxnSp>
            <p:nvCxnSpPr>
              <p:cNvPr id="63" name="Straight Arrow Connector 62"/>
              <p:cNvCxnSpPr>
                <a:stCxn id="62" idx="4"/>
                <a:endCxn id="61" idx="0"/>
              </p:cNvCxnSpPr>
              <p:nvPr/>
            </p:nvCxnSpPr>
            <p:spPr bwMode="auto">
              <a:xfrm rot="5400000">
                <a:off x="577496" y="5895027"/>
                <a:ext cx="223293" cy="5000"/>
              </a:xfrm>
              <a:prstGeom prst="straightConnector1">
                <a:avLst/>
              </a:prstGeom>
              <a:solidFill>
                <a:schemeClr val="accent1"/>
              </a:solidFill>
              <a:ln w="9525" cap="flat" cmpd="sng" algn="ctr">
                <a:solidFill>
                  <a:schemeClr val="accent4">
                    <a:lumMod val="10000"/>
                  </a:schemeClr>
                </a:solidFill>
                <a:prstDash val="solid"/>
                <a:round/>
                <a:headEnd type="none" w="med" len="med"/>
                <a:tailEnd type="arrow"/>
              </a:ln>
              <a:effectLst/>
            </p:spPr>
          </p:cxnSp>
        </p:grpSp>
        <p:grpSp>
          <p:nvGrpSpPr>
            <p:cNvPr id="3087" name="Group 48"/>
            <p:cNvGrpSpPr>
              <a:grpSpLocks/>
            </p:cNvGrpSpPr>
            <p:nvPr/>
          </p:nvGrpSpPr>
          <p:grpSpPr bwMode="auto">
            <a:xfrm>
              <a:off x="1191987" y="5046625"/>
              <a:ext cx="518875" cy="668382"/>
              <a:chOff x="300446" y="5381898"/>
              <a:chExt cx="770709" cy="992777"/>
            </a:xfrm>
          </p:grpSpPr>
          <p:sp>
            <p:nvSpPr>
              <p:cNvPr id="58" name="Rectangle 57"/>
              <p:cNvSpPr/>
              <p:nvPr/>
            </p:nvSpPr>
            <p:spPr bwMode="auto">
              <a:xfrm>
                <a:off x="299723" y="6008417"/>
                <a:ext cx="771681" cy="365401"/>
              </a:xfrm>
              <a:prstGeom prst="rect">
                <a:avLst/>
              </a:prstGeom>
              <a:solidFill>
                <a:schemeClr val="accent6">
                  <a:lumMod val="75000"/>
                </a:schemeClr>
              </a:solidFill>
              <a:ln w="9525" cap="flat" cmpd="sng" algn="ctr">
                <a:solidFill>
                  <a:schemeClr val="accent4">
                    <a:lumMod val="10000"/>
                  </a:schemeClr>
                </a:solidFill>
                <a:prstDash val="solid"/>
                <a:round/>
                <a:headEnd type="none" w="med" len="med"/>
                <a:tailEnd type="none" w="med" len="med"/>
              </a:ln>
              <a:effectLst/>
            </p:spPr>
            <p:txBody>
              <a:bodyPr/>
              <a:lstStyle/>
              <a:p>
                <a:pPr>
                  <a:defRPr/>
                </a:pPr>
                <a:endParaRPr lang="en-US"/>
              </a:p>
            </p:txBody>
          </p:sp>
          <p:sp>
            <p:nvSpPr>
              <p:cNvPr id="59" name="Oval 58"/>
              <p:cNvSpPr/>
              <p:nvPr/>
            </p:nvSpPr>
            <p:spPr bwMode="auto">
              <a:xfrm>
                <a:off x="488156" y="5381341"/>
                <a:ext cx="406029" cy="405478"/>
              </a:xfrm>
              <a:prstGeom prst="ellipse">
                <a:avLst/>
              </a:prstGeom>
              <a:solidFill>
                <a:schemeClr val="accent6">
                  <a:lumMod val="75000"/>
                </a:schemeClr>
              </a:solidFill>
              <a:ln w="9525" cap="flat" cmpd="sng" algn="ctr">
                <a:solidFill>
                  <a:schemeClr val="accent4">
                    <a:lumMod val="10000"/>
                  </a:schemeClr>
                </a:solidFill>
                <a:prstDash val="solid"/>
                <a:round/>
                <a:headEnd type="none" w="med" len="med"/>
                <a:tailEnd type="none" w="med" len="med"/>
              </a:ln>
              <a:effectLst/>
            </p:spPr>
            <p:txBody>
              <a:bodyPr/>
              <a:lstStyle/>
              <a:p>
                <a:pPr>
                  <a:defRPr/>
                </a:pPr>
                <a:endParaRPr lang="en-US"/>
              </a:p>
            </p:txBody>
          </p:sp>
          <p:cxnSp>
            <p:nvCxnSpPr>
              <p:cNvPr id="60" name="Straight Arrow Connector 59"/>
              <p:cNvCxnSpPr>
                <a:stCxn id="59" idx="4"/>
                <a:endCxn id="58" idx="0"/>
              </p:cNvCxnSpPr>
              <p:nvPr/>
            </p:nvCxnSpPr>
            <p:spPr bwMode="auto">
              <a:xfrm rot="5400000">
                <a:off x="577007" y="5895375"/>
                <a:ext cx="221598" cy="4487"/>
              </a:xfrm>
              <a:prstGeom prst="straightConnector1">
                <a:avLst/>
              </a:prstGeom>
              <a:solidFill>
                <a:schemeClr val="accent1"/>
              </a:solidFill>
              <a:ln w="9525" cap="flat" cmpd="sng" algn="ctr">
                <a:solidFill>
                  <a:schemeClr val="accent4">
                    <a:lumMod val="10000"/>
                  </a:schemeClr>
                </a:solidFill>
                <a:prstDash val="solid"/>
                <a:round/>
                <a:headEnd type="none" w="med" len="med"/>
                <a:tailEnd type="arrow"/>
              </a:ln>
              <a:effectLst/>
            </p:spPr>
          </p:cxnSp>
        </p:grpSp>
        <p:grpSp>
          <p:nvGrpSpPr>
            <p:cNvPr id="3088" name="Group 49"/>
            <p:cNvGrpSpPr>
              <a:grpSpLocks/>
            </p:cNvGrpSpPr>
            <p:nvPr/>
          </p:nvGrpSpPr>
          <p:grpSpPr bwMode="auto">
            <a:xfrm>
              <a:off x="765267" y="5237119"/>
              <a:ext cx="644434" cy="830118"/>
              <a:chOff x="300446" y="5381898"/>
              <a:chExt cx="770709" cy="992777"/>
            </a:xfrm>
          </p:grpSpPr>
          <p:sp>
            <p:nvSpPr>
              <p:cNvPr id="55" name="Rectangle 54"/>
              <p:cNvSpPr/>
              <p:nvPr/>
            </p:nvSpPr>
            <p:spPr bwMode="auto">
              <a:xfrm>
                <a:off x="300851" y="6007783"/>
                <a:ext cx="769438" cy="366337"/>
              </a:xfrm>
              <a:prstGeom prst="rect">
                <a:avLst/>
              </a:prstGeom>
              <a:solidFill>
                <a:schemeClr val="accent6">
                  <a:lumMod val="75000"/>
                </a:schemeClr>
              </a:solidFill>
              <a:ln w="9525" cap="flat" cmpd="sng" algn="ctr">
                <a:solidFill>
                  <a:schemeClr val="accent4">
                    <a:lumMod val="10000"/>
                  </a:schemeClr>
                </a:solidFill>
                <a:prstDash val="solid"/>
                <a:round/>
                <a:headEnd type="none" w="med" len="med"/>
                <a:tailEnd type="none" w="med" len="med"/>
              </a:ln>
              <a:effectLst/>
            </p:spPr>
            <p:txBody>
              <a:bodyPr/>
              <a:lstStyle/>
              <a:p>
                <a:pPr>
                  <a:defRPr/>
                </a:pPr>
                <a:endParaRPr lang="en-US"/>
              </a:p>
            </p:txBody>
          </p:sp>
          <p:sp>
            <p:nvSpPr>
              <p:cNvPr id="56" name="Oval 55"/>
              <p:cNvSpPr/>
              <p:nvPr/>
            </p:nvSpPr>
            <p:spPr bwMode="auto">
              <a:xfrm>
                <a:off x="488695" y="5381403"/>
                <a:ext cx="404587" cy="404299"/>
              </a:xfrm>
              <a:prstGeom prst="ellipse">
                <a:avLst/>
              </a:prstGeom>
              <a:solidFill>
                <a:schemeClr val="accent6">
                  <a:lumMod val="75000"/>
                </a:schemeClr>
              </a:solidFill>
              <a:ln w="9525" cap="flat" cmpd="sng" algn="ctr">
                <a:solidFill>
                  <a:schemeClr val="accent4">
                    <a:lumMod val="10000"/>
                  </a:schemeClr>
                </a:solidFill>
                <a:prstDash val="solid"/>
                <a:round/>
                <a:headEnd type="none" w="med" len="med"/>
                <a:tailEnd type="none" w="med" len="med"/>
              </a:ln>
              <a:effectLst/>
            </p:spPr>
            <p:txBody>
              <a:bodyPr/>
              <a:lstStyle/>
              <a:p>
                <a:pPr>
                  <a:defRPr/>
                </a:pPr>
                <a:endParaRPr lang="en-US"/>
              </a:p>
            </p:txBody>
          </p:sp>
          <p:cxnSp>
            <p:nvCxnSpPr>
              <p:cNvPr id="57" name="Straight Arrow Connector 56"/>
              <p:cNvCxnSpPr>
                <a:stCxn id="56" idx="4"/>
                <a:endCxn id="55" idx="0"/>
              </p:cNvCxnSpPr>
              <p:nvPr/>
            </p:nvCxnSpPr>
            <p:spPr bwMode="auto">
              <a:xfrm rot="5400000">
                <a:off x="577238" y="5894032"/>
                <a:ext cx="222081" cy="5419"/>
              </a:xfrm>
              <a:prstGeom prst="straightConnector1">
                <a:avLst/>
              </a:prstGeom>
              <a:solidFill>
                <a:schemeClr val="accent1"/>
              </a:solidFill>
              <a:ln w="9525" cap="flat" cmpd="sng" algn="ctr">
                <a:solidFill>
                  <a:schemeClr val="accent4">
                    <a:lumMod val="10000"/>
                  </a:schemeClr>
                </a:solidFill>
                <a:prstDash val="solid"/>
                <a:round/>
                <a:headEnd type="none" w="med" len="med"/>
                <a:tailEnd type="arrow"/>
              </a:ln>
              <a:effectLst/>
            </p:spPr>
          </p:cxnSp>
        </p:grpSp>
        <p:grpSp>
          <p:nvGrpSpPr>
            <p:cNvPr id="3089" name="Group 50"/>
            <p:cNvGrpSpPr>
              <a:grpSpLocks/>
            </p:cNvGrpSpPr>
            <p:nvPr/>
          </p:nvGrpSpPr>
          <p:grpSpPr bwMode="auto">
            <a:xfrm>
              <a:off x="300446" y="5381898"/>
              <a:ext cx="770709" cy="992777"/>
              <a:chOff x="300446" y="5381898"/>
              <a:chExt cx="770709" cy="992777"/>
            </a:xfrm>
          </p:grpSpPr>
          <p:sp>
            <p:nvSpPr>
              <p:cNvPr id="52" name="Rectangle 51"/>
              <p:cNvSpPr/>
              <p:nvPr/>
            </p:nvSpPr>
            <p:spPr bwMode="auto">
              <a:xfrm>
                <a:off x="300446" y="6008049"/>
                <a:ext cx="770233" cy="366626"/>
              </a:xfrm>
              <a:prstGeom prst="rect">
                <a:avLst/>
              </a:prstGeom>
              <a:solidFill>
                <a:schemeClr val="accent6">
                  <a:lumMod val="75000"/>
                </a:schemeClr>
              </a:solidFill>
              <a:ln w="9525" cap="flat" cmpd="sng" algn="ctr">
                <a:solidFill>
                  <a:schemeClr val="accent4">
                    <a:lumMod val="10000"/>
                  </a:schemeClr>
                </a:solidFill>
                <a:prstDash val="solid"/>
                <a:round/>
                <a:headEnd type="none" w="med" len="med"/>
                <a:tailEnd type="none" w="med" len="med"/>
              </a:ln>
              <a:effectLst/>
            </p:spPr>
            <p:txBody>
              <a:bodyPr/>
              <a:lstStyle/>
              <a:p>
                <a:pPr>
                  <a:defRPr/>
                </a:pPr>
                <a:endParaRPr lang="en-US"/>
              </a:p>
            </p:txBody>
          </p:sp>
          <p:sp>
            <p:nvSpPr>
              <p:cNvPr id="53" name="Oval 52"/>
              <p:cNvSpPr/>
              <p:nvPr/>
            </p:nvSpPr>
            <p:spPr bwMode="auto">
              <a:xfrm>
                <a:off x="489228" y="5381133"/>
                <a:ext cx="404750" cy="404718"/>
              </a:xfrm>
              <a:prstGeom prst="ellipse">
                <a:avLst/>
              </a:prstGeom>
              <a:solidFill>
                <a:schemeClr val="accent6">
                  <a:lumMod val="75000"/>
                </a:schemeClr>
              </a:solidFill>
              <a:ln w="9525" cap="flat" cmpd="sng" algn="ctr">
                <a:solidFill>
                  <a:schemeClr val="accent4">
                    <a:lumMod val="10000"/>
                  </a:schemeClr>
                </a:solidFill>
                <a:prstDash val="solid"/>
                <a:round/>
                <a:headEnd type="none" w="med" len="med"/>
                <a:tailEnd type="none" w="med" len="med"/>
              </a:ln>
              <a:effectLst/>
            </p:spPr>
            <p:txBody>
              <a:bodyPr/>
              <a:lstStyle/>
              <a:p>
                <a:pPr>
                  <a:defRPr/>
                </a:pPr>
                <a:endParaRPr lang="en-US"/>
              </a:p>
            </p:txBody>
          </p:sp>
          <p:cxnSp>
            <p:nvCxnSpPr>
              <p:cNvPr id="54" name="Straight Arrow Connector 53"/>
              <p:cNvCxnSpPr>
                <a:stCxn id="53" idx="4"/>
                <a:endCxn id="52" idx="0"/>
              </p:cNvCxnSpPr>
              <p:nvPr/>
            </p:nvCxnSpPr>
            <p:spPr bwMode="auto">
              <a:xfrm rot="5400000">
                <a:off x="577484" y="5893930"/>
                <a:ext cx="222198" cy="6041"/>
              </a:xfrm>
              <a:prstGeom prst="straightConnector1">
                <a:avLst/>
              </a:prstGeom>
              <a:solidFill>
                <a:schemeClr val="accent1"/>
              </a:solidFill>
              <a:ln w="9525" cap="flat" cmpd="sng" algn="ctr">
                <a:solidFill>
                  <a:schemeClr val="accent4">
                    <a:lumMod val="10000"/>
                  </a:schemeClr>
                </a:solidFill>
                <a:prstDash val="solid"/>
                <a:round/>
                <a:headEnd type="none" w="med" len="med"/>
                <a:tailEnd type="arrow"/>
              </a:ln>
              <a:effectLst/>
            </p:spPr>
          </p:cxnSp>
        </p:grpSp>
      </p:grpSp>
      <p:pic>
        <p:nvPicPr>
          <p:cNvPr id="73" name="Picture 3" descr="C:\Users\swinberg\Documents\ACTIVE\EEE4084F\Common\Images_open\CC-SA.png">
            <a:hlinkClick r:id="rId6"/>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11830" y="6375970"/>
            <a:ext cx="776741" cy="273625"/>
          </a:xfrm>
          <a:prstGeom prst="rect">
            <a:avLst/>
          </a:prstGeom>
          <a:noFill/>
          <a:extLst>
            <a:ext uri="{909E8E84-426E-40DD-AFC4-6F175D3DCCD1}">
              <a14:hiddenFill xmlns:a14="http://schemas.microsoft.com/office/drawing/2010/main">
                <a:solidFill>
                  <a:srgbClr val="FFFFFF"/>
                </a:solidFill>
              </a14:hiddenFill>
            </a:ext>
          </a:extLst>
        </p:spPr>
      </p:pic>
      <p:sp>
        <p:nvSpPr>
          <p:cNvPr id="74" name="Rectangle 73"/>
          <p:cNvSpPr/>
          <p:nvPr/>
        </p:nvSpPr>
        <p:spPr>
          <a:xfrm>
            <a:off x="1013488" y="6478181"/>
            <a:ext cx="4572000" cy="230832"/>
          </a:xfrm>
          <a:prstGeom prst="rect">
            <a:avLst/>
          </a:prstGeom>
        </p:spPr>
        <p:txBody>
          <a:bodyPr>
            <a:spAutoFit/>
          </a:bodyPr>
          <a:lstStyle/>
          <a:p>
            <a:r>
              <a:rPr lang="en-ZA" sz="900" dirty="0"/>
              <a:t>Attribution-</a:t>
            </a:r>
            <a:r>
              <a:rPr lang="en-ZA" sz="900" dirty="0" err="1"/>
              <a:t>ShareAlike</a:t>
            </a:r>
            <a:r>
              <a:rPr lang="en-ZA" sz="900" dirty="0"/>
              <a:t> 4.0 International (CC BY-SA 4.0)</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98129" y="217455"/>
            <a:ext cx="8385175" cy="1431925"/>
          </a:xfrm>
        </p:spPr>
        <p:txBody>
          <a:bodyPr/>
          <a:lstStyle/>
          <a:p>
            <a:pPr>
              <a:defRPr/>
            </a:pPr>
            <a:r>
              <a:rPr lang="en-ZA" dirty="0" smtClean="0"/>
              <a:t>Achieving load balance</a:t>
            </a:r>
            <a:endParaRPr lang="en-US" dirty="0"/>
          </a:p>
        </p:txBody>
      </p:sp>
      <p:sp>
        <p:nvSpPr>
          <p:cNvPr id="4" name="Content Placeholder 3"/>
          <p:cNvSpPr>
            <a:spLocks noGrp="1"/>
          </p:cNvSpPr>
          <p:nvPr>
            <p:ph idx="1"/>
          </p:nvPr>
        </p:nvSpPr>
        <p:spPr>
          <a:xfrm>
            <a:off x="614363" y="1905000"/>
            <a:ext cx="8231187" cy="4191000"/>
          </a:xfrm>
        </p:spPr>
        <p:txBody>
          <a:bodyPr/>
          <a:lstStyle/>
          <a:p>
            <a:pPr>
              <a:defRPr/>
            </a:pPr>
            <a:r>
              <a:rPr lang="en-US" dirty="0" smtClean="0"/>
              <a:t>Two general techniques…</a:t>
            </a:r>
          </a:p>
          <a:p>
            <a:pPr marL="514350" indent="-514350">
              <a:buFont typeface="+mj-lt"/>
              <a:buAutoNum type="arabicPeriod"/>
              <a:defRPr/>
            </a:pPr>
            <a:r>
              <a:rPr lang="en-US" dirty="0" smtClean="0"/>
              <a:t>Equally partition work as a preprocess</a:t>
            </a:r>
          </a:p>
          <a:p>
            <a:pPr marL="914400" lvl="1" indent="-514350">
              <a:defRPr/>
            </a:pPr>
            <a:r>
              <a:rPr lang="en-US" dirty="0" smtClean="0"/>
              <a:t>Workload can be determined accurately before starting the operation</a:t>
            </a:r>
          </a:p>
          <a:p>
            <a:pPr marL="514350" indent="-514350">
              <a:buFont typeface="+mj-lt"/>
              <a:buAutoNum type="arabicPeriod"/>
              <a:defRPr/>
            </a:pPr>
            <a:r>
              <a:rPr lang="en-ZA" dirty="0" smtClean="0"/>
              <a:t>Dynamic work assignment</a:t>
            </a:r>
          </a:p>
          <a:p>
            <a:pPr marL="914400" lvl="1" indent="-514350">
              <a:defRPr/>
            </a:pPr>
            <a:r>
              <a:rPr lang="en-ZA" dirty="0" smtClean="0"/>
              <a:t>For operations where the workload is unknown, or cannot be effectively calculated, before starting the operation</a:t>
            </a:r>
            <a:endParaRPr lang="en-US" dirty="0" smtClean="0"/>
          </a:p>
          <a:p>
            <a:pPr lvl="1">
              <a:defRPr/>
            </a:pPr>
            <a:endParaRPr lang="en-US" dirty="0" smtClean="0"/>
          </a:p>
        </p:txBody>
      </p:sp>
      <p:pic>
        <p:nvPicPr>
          <p:cNvPr id="4098" name="Picture 2" descr="K:\ACTIVE\EEE4084F\Common\Images_open\meditating1-grays-oc.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997212" y="508841"/>
            <a:ext cx="1536527" cy="1536527"/>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67119" y="257984"/>
            <a:ext cx="8842375" cy="1431925"/>
          </a:xfrm>
        </p:spPr>
        <p:txBody>
          <a:bodyPr/>
          <a:lstStyle/>
          <a:p>
            <a:pPr>
              <a:defRPr/>
            </a:pPr>
            <a:r>
              <a:rPr lang="en-ZA" dirty="0" smtClean="0"/>
              <a:t>Achieving balance – Work assignment as pre-process</a:t>
            </a:r>
            <a:endParaRPr lang="en-US" dirty="0"/>
          </a:p>
        </p:txBody>
      </p:sp>
      <p:sp>
        <p:nvSpPr>
          <p:cNvPr id="4" name="Content Placeholder 3"/>
          <p:cNvSpPr>
            <a:spLocks noGrp="1"/>
          </p:cNvSpPr>
          <p:nvPr>
            <p:ph idx="1"/>
          </p:nvPr>
        </p:nvSpPr>
        <p:spPr>
          <a:xfrm>
            <a:off x="352425" y="1905000"/>
            <a:ext cx="8493125" cy="4191000"/>
          </a:xfrm>
        </p:spPr>
        <p:txBody>
          <a:bodyPr/>
          <a:lstStyle/>
          <a:p>
            <a:pPr>
              <a:defRPr/>
            </a:pPr>
            <a:r>
              <a:rPr lang="en-US" dirty="0" smtClean="0"/>
              <a:t>Examples include</a:t>
            </a:r>
          </a:p>
          <a:p>
            <a:pPr lvl="1">
              <a:defRPr/>
            </a:pPr>
            <a:r>
              <a:rPr lang="en-US" dirty="0" smtClean="0"/>
              <a:t>Array or matrix operations for which each task performs similar work. Can evenly distribute the data set among tasks / available processors.</a:t>
            </a:r>
          </a:p>
          <a:p>
            <a:pPr lvl="1">
              <a:defRPr/>
            </a:pPr>
            <a:r>
              <a:rPr lang="en-US" dirty="0" smtClean="0"/>
              <a:t>Loop iterations where the work in each iteration is similar, and can be evenly distributed.</a:t>
            </a:r>
          </a:p>
        </p:txBody>
      </p:sp>
      <p:sp>
        <p:nvSpPr>
          <p:cNvPr id="13316" name="Rectangle 4"/>
          <p:cNvSpPr>
            <a:spLocks noChangeArrowheads="1"/>
          </p:cNvSpPr>
          <p:nvPr/>
        </p:nvSpPr>
        <p:spPr bwMode="auto">
          <a:xfrm>
            <a:off x="274638" y="5054600"/>
            <a:ext cx="8594725" cy="923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lang="en-US"/>
              <a:t>May be less easy to do if using a heterogeneous mix of machines that have varying performance characteristics. In such cases, a comprehensive analysis tool may be needed to determine load imbalances and revise work disctribution.</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80630" y="230965"/>
            <a:ext cx="8842375" cy="1431925"/>
          </a:xfrm>
        </p:spPr>
        <p:txBody>
          <a:bodyPr/>
          <a:lstStyle/>
          <a:p>
            <a:pPr>
              <a:defRPr/>
            </a:pPr>
            <a:r>
              <a:rPr lang="en-ZA" dirty="0" smtClean="0"/>
              <a:t>Achieving balance – Work assigned dynamically</a:t>
            </a:r>
            <a:endParaRPr lang="en-US" dirty="0"/>
          </a:p>
        </p:txBody>
      </p:sp>
      <p:sp>
        <p:nvSpPr>
          <p:cNvPr id="4" name="Content Placeholder 3"/>
          <p:cNvSpPr>
            <a:spLocks noGrp="1"/>
          </p:cNvSpPr>
          <p:nvPr>
            <p:ph idx="1"/>
          </p:nvPr>
        </p:nvSpPr>
        <p:spPr>
          <a:xfrm>
            <a:off x="352425" y="1905000"/>
            <a:ext cx="8493125" cy="4191000"/>
          </a:xfrm>
        </p:spPr>
        <p:txBody>
          <a:bodyPr/>
          <a:lstStyle/>
          <a:p>
            <a:pPr>
              <a:defRPr/>
            </a:pPr>
            <a:r>
              <a:rPr lang="en-US" dirty="0" smtClean="0"/>
              <a:t>Examples include</a:t>
            </a:r>
          </a:p>
          <a:p>
            <a:pPr lvl="1">
              <a:defRPr/>
            </a:pPr>
            <a:r>
              <a:rPr lang="en-US" dirty="0" smtClean="0"/>
              <a:t>Sparse arrays/matrices (i.e., if matrix simply divided equally, some tasks may have lots to do but others little to do)</a:t>
            </a:r>
          </a:p>
          <a:p>
            <a:pPr lvl="1">
              <a:defRPr/>
            </a:pPr>
            <a:r>
              <a:rPr lang="en-ZA" dirty="0" smtClean="0"/>
              <a:t>N-body simulations (particles owned by some tasks may involve more work than others)</a:t>
            </a:r>
          </a:p>
          <a:p>
            <a:pPr lvl="1">
              <a:defRPr/>
            </a:pPr>
            <a:r>
              <a:rPr lang="en-ZA" dirty="0" smtClean="0"/>
              <a:t>Adaptive grid refinement (some tasks may need to refine their grips)</a:t>
            </a:r>
            <a:endParaRPr lang="en-US" dirty="0" smtClean="0"/>
          </a:p>
        </p:txBody>
      </p:sp>
      <p:sp>
        <p:nvSpPr>
          <p:cNvPr id="14340" name="Rectangle 5"/>
          <p:cNvSpPr>
            <a:spLocks noChangeArrowheads="1"/>
          </p:cNvSpPr>
          <p:nvPr/>
        </p:nvSpPr>
        <p:spPr bwMode="auto">
          <a:xfrm>
            <a:off x="222250" y="5810250"/>
            <a:ext cx="8712200"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lang="en-ZA"/>
              <a:t>General principle: tasks that are busier send a request for assistance, whereas tasks that complete quickly are available to help the busier tasks.</a:t>
            </a:r>
            <a:endParaRPr lang="en-US"/>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pPr>
              <a:defRPr/>
            </a:pPr>
            <a:r>
              <a:rPr lang="en-ZA" dirty="0" smtClean="0"/>
              <a:t>Step 8: Performance analysis</a:t>
            </a:r>
            <a:endParaRPr lang="en-US" dirty="0"/>
          </a:p>
        </p:txBody>
      </p:sp>
      <p:sp>
        <p:nvSpPr>
          <p:cNvPr id="5" name="Text Placeholder 4"/>
          <p:cNvSpPr>
            <a:spLocks noGrp="1"/>
          </p:cNvSpPr>
          <p:nvPr>
            <p:ph type="body" idx="1"/>
          </p:nvPr>
        </p:nvSpPr>
        <p:spPr/>
        <p:txBody>
          <a:bodyPr/>
          <a:lstStyle/>
          <a:p>
            <a:pPr>
              <a:defRPr/>
            </a:pPr>
            <a:r>
              <a:rPr lang="en-ZA" dirty="0" smtClean="0"/>
              <a:t>EEE4084F</a:t>
            </a:r>
            <a:endParaRPr lang="en-US"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fontScale="90000"/>
          </a:bodyPr>
          <a:lstStyle/>
          <a:p>
            <a:pPr>
              <a:defRPr/>
            </a:pPr>
            <a:r>
              <a:rPr lang="en-ZA" dirty="0" smtClean="0"/>
              <a:t>Performance analysis</a:t>
            </a:r>
            <a:endParaRPr lang="en-US" dirty="0"/>
          </a:p>
        </p:txBody>
      </p:sp>
      <p:sp>
        <p:nvSpPr>
          <p:cNvPr id="5" name="Content Placeholder 4"/>
          <p:cNvSpPr>
            <a:spLocks noGrp="1"/>
          </p:cNvSpPr>
          <p:nvPr>
            <p:ph idx="1"/>
          </p:nvPr>
        </p:nvSpPr>
        <p:spPr>
          <a:xfrm>
            <a:off x="522288" y="1382027"/>
            <a:ext cx="8258175" cy="5110163"/>
          </a:xfrm>
        </p:spPr>
        <p:txBody>
          <a:bodyPr/>
          <a:lstStyle/>
          <a:p>
            <a:pPr>
              <a:defRPr/>
            </a:pPr>
            <a:r>
              <a:rPr lang="en-ZA" dirty="0" smtClean="0"/>
              <a:t>Simple approaches involve using timers (i.e., as shown in previous code snippet)</a:t>
            </a:r>
          </a:p>
          <a:p>
            <a:pPr lvl="1">
              <a:defRPr/>
            </a:pPr>
            <a:r>
              <a:rPr lang="en-ZA" dirty="0" smtClean="0"/>
              <a:t>Usually quite straightforward for a serial situation or global memory</a:t>
            </a:r>
          </a:p>
          <a:p>
            <a:pPr>
              <a:defRPr/>
            </a:pPr>
            <a:r>
              <a:rPr lang="en-US" dirty="0" smtClean="0"/>
              <a:t>Monitoring and analyzing parallel programs can get a whole lot more challenging than for the serial case</a:t>
            </a:r>
          </a:p>
          <a:p>
            <a:pPr lvl="1">
              <a:defRPr/>
            </a:pPr>
            <a:r>
              <a:rPr lang="en-ZA" dirty="0" smtClean="0"/>
              <a:t>May add </a:t>
            </a:r>
            <a:r>
              <a:rPr lang="en-ZA" dirty="0" err="1" smtClean="0"/>
              <a:t>comms</a:t>
            </a:r>
            <a:r>
              <a:rPr lang="en-ZA" dirty="0" smtClean="0"/>
              <a:t> overhead</a:t>
            </a:r>
          </a:p>
          <a:p>
            <a:pPr lvl="1">
              <a:defRPr/>
            </a:pPr>
            <a:r>
              <a:rPr lang="en-ZA" dirty="0" smtClean="0"/>
              <a:t>Needing synchronization to avoid corrupting results, … could be a nontrivial algorithm itself</a:t>
            </a:r>
            <a:endParaRPr lang="en-US"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defRPr/>
            </a:pPr>
            <a:r>
              <a:rPr lang="en-ZA" dirty="0" smtClean="0"/>
              <a:t>MPI Timing functions</a:t>
            </a:r>
            <a:endParaRPr lang="en-US" dirty="0"/>
          </a:p>
        </p:txBody>
      </p:sp>
      <p:sp>
        <p:nvSpPr>
          <p:cNvPr id="3" name="Content Placeholder 2"/>
          <p:cNvSpPr>
            <a:spLocks noGrp="1"/>
          </p:cNvSpPr>
          <p:nvPr>
            <p:ph idx="1"/>
          </p:nvPr>
        </p:nvSpPr>
        <p:spPr>
          <a:xfrm>
            <a:off x="574675" y="1905000"/>
            <a:ext cx="8270875" cy="4191000"/>
          </a:xfrm>
        </p:spPr>
        <p:txBody>
          <a:bodyPr/>
          <a:lstStyle/>
          <a:p>
            <a:pPr>
              <a:defRPr/>
            </a:pPr>
            <a:r>
              <a:rPr lang="en-US" dirty="0" err="1" smtClean="0"/>
              <a:t>MPI_Wtime</a:t>
            </a:r>
            <a:endParaRPr lang="en-US" dirty="0" smtClean="0"/>
          </a:p>
          <a:p>
            <a:pPr lvl="1">
              <a:defRPr/>
            </a:pPr>
            <a:r>
              <a:rPr lang="en-US" dirty="0" smtClean="0"/>
              <a:t>Returns the </a:t>
            </a:r>
            <a:r>
              <a:rPr lang="en-US" i="1" dirty="0" smtClean="0">
                <a:solidFill>
                  <a:schemeClr val="tx2">
                    <a:lumMod val="75000"/>
                  </a:schemeClr>
                </a:solidFill>
              </a:rPr>
              <a:t>elapsed wall clock time</a:t>
            </a:r>
            <a:r>
              <a:rPr lang="en-US" dirty="0" smtClean="0"/>
              <a:t> in seconds (a double) on the calling processor</a:t>
            </a:r>
          </a:p>
          <a:p>
            <a:pPr>
              <a:defRPr/>
            </a:pPr>
            <a:r>
              <a:rPr lang="en-US" dirty="0" err="1" smtClean="0"/>
              <a:t>MPI_Wtick</a:t>
            </a:r>
            <a:endParaRPr lang="en-US" dirty="0" smtClean="0"/>
          </a:p>
          <a:p>
            <a:pPr lvl="1">
              <a:defRPr/>
            </a:pPr>
            <a:r>
              <a:rPr lang="en-US" dirty="0" smtClean="0"/>
              <a:t>Returns the </a:t>
            </a:r>
            <a:r>
              <a:rPr lang="en-US" i="1" dirty="0" smtClean="0">
                <a:solidFill>
                  <a:schemeClr val="tx2">
                    <a:lumMod val="75000"/>
                  </a:schemeClr>
                </a:solidFill>
              </a:rPr>
              <a:t>timer resolution</a:t>
            </a:r>
            <a:r>
              <a:rPr lang="en-US" dirty="0" smtClean="0"/>
              <a:t> in seconds (a double) of </a:t>
            </a:r>
            <a:r>
              <a:rPr lang="en-US" dirty="0" err="1" smtClean="0"/>
              <a:t>MPI_Wtime</a:t>
            </a:r>
            <a:r>
              <a:rPr lang="en-US" dirty="0" smtClean="0"/>
              <a:t>.</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11248" y="-144724"/>
            <a:ext cx="8385175" cy="1114425"/>
          </a:xfrm>
        </p:spPr>
        <p:txBody>
          <a:bodyPr/>
          <a:lstStyle/>
          <a:p>
            <a:pPr>
              <a:defRPr/>
            </a:pPr>
            <a:r>
              <a:rPr lang="en-ZA" dirty="0" err="1" smtClean="0"/>
              <a:t>StdC</a:t>
            </a:r>
            <a:r>
              <a:rPr lang="en-ZA" dirty="0" smtClean="0"/>
              <a:t>: </a:t>
            </a:r>
            <a:r>
              <a:rPr lang="en-ZA" dirty="0" err="1" smtClean="0"/>
              <a:t>gettimeofday</a:t>
            </a:r>
            <a:endParaRPr lang="en-US" dirty="0"/>
          </a:p>
        </p:txBody>
      </p:sp>
      <p:sp>
        <p:nvSpPr>
          <p:cNvPr id="3" name="Content Placeholder 2"/>
          <p:cNvSpPr>
            <a:spLocks noGrp="1"/>
          </p:cNvSpPr>
          <p:nvPr>
            <p:ph idx="1"/>
          </p:nvPr>
        </p:nvSpPr>
        <p:spPr>
          <a:xfrm>
            <a:off x="393773" y="862433"/>
            <a:ext cx="8348663" cy="5267325"/>
          </a:xfrm>
        </p:spPr>
        <p:txBody>
          <a:bodyPr>
            <a:normAutofit lnSpcReduction="10000"/>
          </a:bodyPr>
          <a:lstStyle/>
          <a:p>
            <a:pPr>
              <a:defRPr/>
            </a:pPr>
            <a:r>
              <a:rPr lang="en-US" b="1" dirty="0" err="1" smtClean="0"/>
              <a:t>gettimeofday</a:t>
            </a:r>
            <a:endParaRPr lang="en-US" b="1" dirty="0" smtClean="0"/>
          </a:p>
          <a:p>
            <a:pPr lvl="1">
              <a:defRPr/>
            </a:pPr>
            <a:r>
              <a:rPr lang="en-ZA" b="1" dirty="0" smtClean="0"/>
              <a:t>Very portable, part of the </a:t>
            </a:r>
            <a:r>
              <a:rPr lang="en-ZA" b="1" dirty="0" err="1" smtClean="0"/>
              <a:t>StdC</a:t>
            </a:r>
            <a:r>
              <a:rPr lang="en-ZA" b="1" dirty="0" smtClean="0"/>
              <a:t> library</a:t>
            </a:r>
          </a:p>
          <a:p>
            <a:pPr lvl="1">
              <a:defRPr/>
            </a:pPr>
            <a:r>
              <a:rPr lang="en-ZA" b="1" dirty="0" smtClean="0"/>
              <a:t>Should be available on any Linux system</a:t>
            </a:r>
          </a:p>
          <a:p>
            <a:pPr lvl="1">
              <a:defRPr/>
            </a:pPr>
            <a:r>
              <a:rPr lang="en-US" b="1" dirty="0" smtClean="0"/>
              <a:t>Returns time in seconds and microseconds since midnight January 1 1970</a:t>
            </a:r>
          </a:p>
          <a:p>
            <a:pPr lvl="1">
              <a:defRPr/>
            </a:pPr>
            <a:r>
              <a:rPr lang="en-ZA" b="1" dirty="0" smtClean="0"/>
              <a:t>Uses </a:t>
            </a:r>
            <a:r>
              <a:rPr lang="en-ZA" b="1" dirty="0" err="1" smtClean="0">
                <a:solidFill>
                  <a:schemeClr val="tx2">
                    <a:lumMod val="75000"/>
                  </a:schemeClr>
                </a:solidFill>
              </a:rPr>
              <a:t>struct</a:t>
            </a:r>
            <a:r>
              <a:rPr lang="en-ZA" b="1" dirty="0" smtClean="0">
                <a:solidFill>
                  <a:schemeClr val="tx2">
                    <a:lumMod val="75000"/>
                  </a:schemeClr>
                </a:solidFill>
              </a:rPr>
              <a:t> </a:t>
            </a:r>
            <a:r>
              <a:rPr lang="en-ZA" b="1" dirty="0" err="1" smtClean="0">
                <a:solidFill>
                  <a:schemeClr val="tx2">
                    <a:lumMod val="75000"/>
                  </a:schemeClr>
                </a:solidFill>
              </a:rPr>
              <a:t>timeval</a:t>
            </a:r>
            <a:r>
              <a:rPr lang="en-ZA" b="1" dirty="0" smtClean="0"/>
              <a:t> comprising</a:t>
            </a:r>
          </a:p>
          <a:p>
            <a:pPr lvl="2">
              <a:defRPr/>
            </a:pPr>
            <a:r>
              <a:rPr lang="en-ZA" b="1" dirty="0" err="1" smtClean="0"/>
              <a:t>tv_sec</a:t>
            </a:r>
            <a:r>
              <a:rPr lang="en-ZA" b="1" dirty="0" smtClean="0"/>
              <a:t> : number of seconds</a:t>
            </a:r>
          </a:p>
          <a:p>
            <a:pPr lvl="2">
              <a:defRPr/>
            </a:pPr>
            <a:r>
              <a:rPr lang="en-ZA" b="1" dirty="0" err="1" smtClean="0"/>
              <a:t>tv_usec</a:t>
            </a:r>
            <a:r>
              <a:rPr lang="en-ZA" b="1" dirty="0" smtClean="0"/>
              <a:t> : number of microseconds*</a:t>
            </a:r>
          </a:p>
          <a:p>
            <a:pPr lvl="1">
              <a:defRPr/>
            </a:pPr>
            <a:r>
              <a:rPr lang="en-ZA" b="1" dirty="0" smtClean="0"/>
              <a:t>Converting to microseconds will use huge numbers, rather work on differences</a:t>
            </a:r>
          </a:p>
          <a:p>
            <a:pPr lvl="2">
              <a:defRPr/>
            </a:pPr>
            <a:endParaRPr lang="en-US" b="1" dirty="0" smtClean="0"/>
          </a:p>
          <a:p>
            <a:pPr>
              <a:defRPr/>
            </a:pPr>
            <a:endParaRPr lang="en-US" dirty="0"/>
          </a:p>
        </p:txBody>
      </p:sp>
      <p:sp>
        <p:nvSpPr>
          <p:cNvPr id="18436" name="Rectangle 5"/>
          <p:cNvSpPr>
            <a:spLocks noChangeArrowheads="1"/>
          </p:cNvSpPr>
          <p:nvPr/>
        </p:nvSpPr>
        <p:spPr bwMode="auto">
          <a:xfrm>
            <a:off x="223911" y="5817564"/>
            <a:ext cx="7626350" cy="830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US" sz="1600" b="1" i="1" dirty="0"/>
              <a:t>* Word of caution: some implementations always return 0 for the </a:t>
            </a:r>
            <a:r>
              <a:rPr lang="en-US" sz="1600" b="1" i="1" dirty="0" err="1"/>
              <a:t>usec</a:t>
            </a:r>
            <a:r>
              <a:rPr lang="en-US" sz="1600" b="1" i="1" dirty="0"/>
              <a:t> field!!</a:t>
            </a:r>
          </a:p>
          <a:p>
            <a:r>
              <a:rPr lang="en-ZA" sz="1600" i="1" dirty="0"/>
              <a:t>On Cygwin, the resolution is only in milliseconds, so </a:t>
            </a:r>
            <a:r>
              <a:rPr lang="en-ZA" sz="1600" i="1" dirty="0" err="1"/>
              <a:t>tv_usec</a:t>
            </a:r>
            <a:r>
              <a:rPr lang="en-ZA" sz="1600" i="1" dirty="0"/>
              <a:t> in multiples of 1000.</a:t>
            </a:r>
          </a:p>
          <a:p>
            <a:r>
              <a:rPr lang="en-ZA" sz="1600" i="1" dirty="0"/>
              <a:t>Not provided in </a:t>
            </a:r>
            <a:r>
              <a:rPr lang="en-ZA" sz="1600" i="1" dirty="0" err="1"/>
              <a:t>DevC</a:t>
            </a:r>
            <a:r>
              <a:rPr lang="en-ZA" sz="1600" i="1" dirty="0"/>
              <a:t>++.</a:t>
            </a:r>
            <a:endParaRPr lang="en-US" sz="1600" i="1"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16665" y="0"/>
            <a:ext cx="8385175" cy="1062037"/>
          </a:xfrm>
        </p:spPr>
        <p:txBody>
          <a:bodyPr/>
          <a:lstStyle/>
          <a:p>
            <a:pPr>
              <a:defRPr/>
            </a:pPr>
            <a:r>
              <a:rPr lang="en-ZA" dirty="0" err="1" smtClean="0"/>
              <a:t>gettimeofday</a:t>
            </a:r>
            <a:r>
              <a:rPr lang="en-ZA" dirty="0" smtClean="0"/>
              <a:t> example</a:t>
            </a:r>
            <a:endParaRPr lang="en-US" dirty="0"/>
          </a:p>
        </p:txBody>
      </p:sp>
      <p:sp>
        <p:nvSpPr>
          <p:cNvPr id="19459" name="Rectangle 4"/>
          <p:cNvSpPr>
            <a:spLocks noChangeArrowheads="1"/>
          </p:cNvSpPr>
          <p:nvPr/>
        </p:nvSpPr>
        <p:spPr bwMode="auto">
          <a:xfrm>
            <a:off x="639763" y="1100817"/>
            <a:ext cx="7812087" cy="5632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lang="en-US" dirty="0"/>
              <a:t>#include &lt;</a:t>
            </a:r>
            <a:r>
              <a:rPr lang="en-US" dirty="0" err="1"/>
              <a:t>stdio.h</a:t>
            </a:r>
            <a:r>
              <a:rPr lang="en-US" dirty="0"/>
              <a:t>&gt;</a:t>
            </a:r>
          </a:p>
          <a:p>
            <a:r>
              <a:rPr lang="en-US" dirty="0"/>
              <a:t>#include &lt;sys/</a:t>
            </a:r>
            <a:r>
              <a:rPr lang="en-US" dirty="0" err="1"/>
              <a:t>time.h</a:t>
            </a:r>
            <a:r>
              <a:rPr lang="en-US" dirty="0"/>
              <a:t>&gt;</a:t>
            </a:r>
          </a:p>
          <a:p>
            <a:r>
              <a:rPr lang="en-US" dirty="0"/>
              <a:t>#include &lt;</a:t>
            </a:r>
            <a:r>
              <a:rPr lang="en-US" dirty="0" err="1"/>
              <a:t>time.h</a:t>
            </a:r>
            <a:r>
              <a:rPr lang="en-US" dirty="0"/>
              <a:t>&gt;</a:t>
            </a:r>
          </a:p>
          <a:p>
            <a:r>
              <a:rPr lang="en-US" dirty="0" err="1"/>
              <a:t>struct</a:t>
            </a:r>
            <a:r>
              <a:rPr lang="en-US" dirty="0"/>
              <a:t> </a:t>
            </a:r>
            <a:r>
              <a:rPr lang="en-US" dirty="0" err="1"/>
              <a:t>timeval</a:t>
            </a:r>
            <a:r>
              <a:rPr lang="en-US" dirty="0"/>
              <a:t> </a:t>
            </a:r>
            <a:r>
              <a:rPr lang="en-US" dirty="0" err="1"/>
              <a:t>start_time</a:t>
            </a:r>
            <a:r>
              <a:rPr lang="en-US" dirty="0"/>
              <a:t>, </a:t>
            </a:r>
            <a:r>
              <a:rPr lang="en-US" dirty="0" err="1"/>
              <a:t>end_time</a:t>
            </a:r>
            <a:r>
              <a:rPr lang="en-US" dirty="0"/>
              <a:t>; // variables to hold start and end time</a:t>
            </a:r>
          </a:p>
          <a:p>
            <a:endParaRPr lang="en-US" dirty="0"/>
          </a:p>
          <a:p>
            <a:r>
              <a:rPr lang="en-US" dirty="0" err="1"/>
              <a:t>int</a:t>
            </a:r>
            <a:r>
              <a:rPr lang="en-US" dirty="0"/>
              <a:t> main()  {</a:t>
            </a:r>
          </a:p>
          <a:p>
            <a:r>
              <a:rPr lang="en-US" dirty="0"/>
              <a:t>   </a:t>
            </a:r>
            <a:r>
              <a:rPr lang="en-US" dirty="0" err="1"/>
              <a:t>int</a:t>
            </a:r>
            <a:r>
              <a:rPr lang="en-US" dirty="0"/>
              <a:t> </a:t>
            </a:r>
            <a:r>
              <a:rPr lang="en-US" dirty="0" err="1"/>
              <a:t>tot_usecs</a:t>
            </a:r>
            <a:r>
              <a:rPr lang="en-US" dirty="0"/>
              <a:t>;</a:t>
            </a:r>
          </a:p>
          <a:p>
            <a:r>
              <a:rPr lang="en-US" dirty="0"/>
              <a:t>   </a:t>
            </a:r>
            <a:r>
              <a:rPr lang="en-US" dirty="0" err="1"/>
              <a:t>int</a:t>
            </a:r>
            <a:r>
              <a:rPr lang="en-US" dirty="0"/>
              <a:t> </a:t>
            </a:r>
            <a:r>
              <a:rPr lang="en-US" dirty="0" err="1"/>
              <a:t>i,j,sum</a:t>
            </a:r>
            <a:r>
              <a:rPr lang="en-US" dirty="0"/>
              <a:t>=0;</a:t>
            </a:r>
          </a:p>
          <a:p>
            <a:r>
              <a:rPr lang="en-US" dirty="0"/>
              <a:t>   </a:t>
            </a:r>
            <a:r>
              <a:rPr lang="en-US" dirty="0" err="1"/>
              <a:t>gettimeofday</a:t>
            </a:r>
            <a:r>
              <a:rPr lang="en-US" dirty="0"/>
              <a:t>(&amp;</a:t>
            </a:r>
            <a:r>
              <a:rPr lang="en-US" dirty="0" err="1"/>
              <a:t>start_time</a:t>
            </a:r>
            <a:r>
              <a:rPr lang="en-US" dirty="0"/>
              <a:t>, (</a:t>
            </a:r>
            <a:r>
              <a:rPr lang="en-US" dirty="0" err="1"/>
              <a:t>struct</a:t>
            </a:r>
            <a:r>
              <a:rPr lang="en-US" dirty="0"/>
              <a:t> </a:t>
            </a:r>
            <a:r>
              <a:rPr lang="en-US" dirty="0" err="1"/>
              <a:t>timezone</a:t>
            </a:r>
            <a:r>
              <a:rPr lang="en-US" dirty="0"/>
              <a:t>*)0); // starting timestamp</a:t>
            </a:r>
          </a:p>
          <a:p>
            <a:endParaRPr lang="en-US" dirty="0"/>
          </a:p>
          <a:p>
            <a:r>
              <a:rPr lang="en-US" dirty="0"/>
              <a:t>   /*   do some work */</a:t>
            </a:r>
          </a:p>
          <a:p>
            <a:r>
              <a:rPr lang="en-US" dirty="0"/>
              <a:t>   for (</a:t>
            </a:r>
            <a:r>
              <a:rPr lang="en-US" dirty="0" err="1"/>
              <a:t>i</a:t>
            </a:r>
            <a:r>
              <a:rPr lang="en-US" dirty="0"/>
              <a:t>=0; </a:t>
            </a:r>
            <a:r>
              <a:rPr lang="en-US" dirty="0" err="1"/>
              <a:t>i</a:t>
            </a:r>
            <a:r>
              <a:rPr lang="en-US" dirty="0"/>
              <a:t>&lt;10000; </a:t>
            </a:r>
            <a:r>
              <a:rPr lang="en-US" dirty="0" err="1"/>
              <a:t>i</a:t>
            </a:r>
            <a:r>
              <a:rPr lang="en-US" dirty="0"/>
              <a:t>++)</a:t>
            </a:r>
          </a:p>
          <a:p>
            <a:r>
              <a:rPr lang="en-US" dirty="0"/>
              <a:t>      for (j=0; j&lt;</a:t>
            </a:r>
            <a:r>
              <a:rPr lang="en-US" dirty="0" err="1"/>
              <a:t>i</a:t>
            </a:r>
            <a:r>
              <a:rPr lang="en-US" dirty="0"/>
              <a:t>; j++) sum += </a:t>
            </a:r>
            <a:r>
              <a:rPr lang="en-US" dirty="0" err="1"/>
              <a:t>i</a:t>
            </a:r>
            <a:r>
              <a:rPr lang="en-US" dirty="0"/>
              <a:t>*j;</a:t>
            </a:r>
          </a:p>
          <a:p>
            <a:endParaRPr lang="en-US" dirty="0"/>
          </a:p>
          <a:p>
            <a:r>
              <a:rPr lang="en-US" dirty="0"/>
              <a:t>   </a:t>
            </a:r>
            <a:r>
              <a:rPr lang="en-US" dirty="0" err="1"/>
              <a:t>gettimeofday</a:t>
            </a:r>
            <a:r>
              <a:rPr lang="en-US" dirty="0"/>
              <a:t>(&amp;</a:t>
            </a:r>
            <a:r>
              <a:rPr lang="en-US" dirty="0" err="1"/>
              <a:t>end_time</a:t>
            </a:r>
            <a:r>
              <a:rPr lang="en-US" dirty="0"/>
              <a:t>, (</a:t>
            </a:r>
            <a:r>
              <a:rPr lang="en-US" dirty="0" err="1"/>
              <a:t>struct</a:t>
            </a:r>
            <a:r>
              <a:rPr lang="en-US" dirty="0"/>
              <a:t> </a:t>
            </a:r>
            <a:r>
              <a:rPr lang="en-US" dirty="0" err="1"/>
              <a:t>timezone</a:t>
            </a:r>
            <a:r>
              <a:rPr lang="en-US" dirty="0"/>
              <a:t>*)0);  // ending timestamp</a:t>
            </a:r>
          </a:p>
          <a:p>
            <a:endParaRPr lang="en-US" dirty="0"/>
          </a:p>
          <a:p>
            <a:r>
              <a:rPr lang="en-US" dirty="0"/>
              <a:t>   </a:t>
            </a:r>
            <a:r>
              <a:rPr lang="en-US" dirty="0" err="1"/>
              <a:t>tot_usecs</a:t>
            </a:r>
            <a:r>
              <a:rPr lang="en-US" dirty="0"/>
              <a:t> = (</a:t>
            </a:r>
            <a:r>
              <a:rPr lang="en-US" dirty="0" err="1"/>
              <a:t>end_time.tv_sec-start_time.tv_sec</a:t>
            </a:r>
            <a:r>
              <a:rPr lang="en-US" dirty="0"/>
              <a:t>) * 1000000 +</a:t>
            </a:r>
          </a:p>
          <a:p>
            <a:r>
              <a:rPr lang="en-US" dirty="0"/>
              <a:t>                 (</a:t>
            </a:r>
            <a:r>
              <a:rPr lang="en-US" dirty="0" err="1"/>
              <a:t>end_time.tv_usec-start_time.tv_usec</a:t>
            </a:r>
            <a:r>
              <a:rPr lang="en-US" dirty="0"/>
              <a:t>);</a:t>
            </a:r>
          </a:p>
          <a:p>
            <a:r>
              <a:rPr lang="en-US" dirty="0"/>
              <a:t>   </a:t>
            </a:r>
            <a:r>
              <a:rPr lang="en-US" dirty="0" err="1"/>
              <a:t>printf</a:t>
            </a:r>
            <a:r>
              <a:rPr lang="en-US" dirty="0"/>
              <a:t>("Total time: %d </a:t>
            </a:r>
            <a:r>
              <a:rPr lang="en-US" dirty="0" err="1"/>
              <a:t>usec</a:t>
            </a:r>
            <a:r>
              <a:rPr lang="en-US" dirty="0"/>
              <a:t>.\n", </a:t>
            </a:r>
            <a:r>
              <a:rPr lang="en-US" dirty="0" err="1"/>
              <a:t>tot_usecs</a:t>
            </a:r>
            <a:r>
              <a:rPr lang="en-US" dirty="0"/>
              <a:t>);</a:t>
            </a:r>
          </a:p>
          <a:p>
            <a:r>
              <a:rPr lang="en-US" dirty="0"/>
              <a:t>}</a:t>
            </a:r>
          </a:p>
        </p:txBody>
      </p:sp>
      <p:sp>
        <p:nvSpPr>
          <p:cNvPr id="5" name="TextBox 4"/>
          <p:cNvSpPr txBox="1"/>
          <p:nvPr/>
        </p:nvSpPr>
        <p:spPr>
          <a:xfrm>
            <a:off x="6426976" y="214508"/>
            <a:ext cx="2466975" cy="369887"/>
          </a:xfrm>
          <a:prstGeom prst="rect">
            <a:avLst/>
          </a:prstGeom>
          <a:noFill/>
        </p:spPr>
        <p:txBody>
          <a:bodyPr wrap="none">
            <a:spAutoFit/>
          </a:bodyPr>
          <a:lstStyle/>
          <a:p>
            <a:pPr>
              <a:defRPr/>
            </a:pPr>
            <a:r>
              <a:rPr lang="en-ZA" dirty="0"/>
              <a:t>See </a:t>
            </a:r>
            <a:r>
              <a:rPr lang="en-ZA" b="1" dirty="0" err="1">
                <a:solidFill>
                  <a:srgbClr val="FF6600"/>
                </a:solidFill>
              </a:rPr>
              <a:t>timing.c</a:t>
            </a:r>
            <a:r>
              <a:rPr lang="en-ZA" b="1" dirty="0">
                <a:solidFill>
                  <a:srgbClr val="FF6600"/>
                </a:solidFill>
              </a:rPr>
              <a:t> </a:t>
            </a:r>
            <a:r>
              <a:rPr lang="en-ZA" dirty="0"/>
              <a:t>code file</a:t>
            </a:r>
            <a:endParaRPr lang="en-US"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defRPr/>
            </a:pPr>
            <a:r>
              <a:rPr lang="en-US" dirty="0" smtClean="0"/>
              <a:t>Benchmarking	</a:t>
            </a:r>
            <a:endParaRPr lang="en-US" dirty="0"/>
          </a:p>
        </p:txBody>
      </p:sp>
      <p:sp>
        <p:nvSpPr>
          <p:cNvPr id="3" name="Content Placeholder 2"/>
          <p:cNvSpPr>
            <a:spLocks noGrp="1"/>
          </p:cNvSpPr>
          <p:nvPr>
            <p:ph idx="1"/>
          </p:nvPr>
        </p:nvSpPr>
        <p:spPr>
          <a:xfrm>
            <a:off x="435429" y="1595620"/>
            <a:ext cx="7991991" cy="4519977"/>
          </a:xfrm>
        </p:spPr>
        <p:txBody>
          <a:bodyPr>
            <a:normAutofit/>
          </a:bodyPr>
          <a:lstStyle/>
          <a:p>
            <a:pPr>
              <a:defRPr/>
            </a:pPr>
            <a:r>
              <a:rPr lang="en-US" dirty="0" smtClean="0"/>
              <a:t>Process of measuring performance of DS</a:t>
            </a:r>
          </a:p>
          <a:p>
            <a:pPr>
              <a:defRPr/>
            </a:pPr>
            <a:r>
              <a:rPr lang="en-US" dirty="0" smtClean="0"/>
              <a:t>A program that </a:t>
            </a:r>
            <a:r>
              <a:rPr lang="en-US" dirty="0" smtClean="0"/>
              <a:t>Quantitatively </a:t>
            </a:r>
            <a:r>
              <a:rPr lang="en-US" dirty="0" smtClean="0"/>
              <a:t>evaluates computer Hardware and software resources</a:t>
            </a:r>
          </a:p>
          <a:p>
            <a:pPr>
              <a:defRPr/>
            </a:pPr>
            <a:r>
              <a:rPr lang="en-US" dirty="0" smtClean="0"/>
              <a:t>Benchmark suites – sets of benchmarks defined to get better system picture</a:t>
            </a:r>
          </a:p>
          <a:p>
            <a:pPr>
              <a:defRPr/>
            </a:pPr>
            <a:r>
              <a:rPr lang="en-US" dirty="0" smtClean="0"/>
              <a:t>Suitable benchmark for a system leads to an effective system </a:t>
            </a:r>
            <a:endParaRPr lang="en-US"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defRPr/>
            </a:pPr>
            <a:r>
              <a:rPr lang="en-US" dirty="0" smtClean="0"/>
              <a:t>Benchmarking (</a:t>
            </a:r>
            <a:r>
              <a:rPr lang="en-US" dirty="0" err="1" smtClean="0"/>
              <a:t>cont</a:t>
            </a:r>
            <a:r>
              <a:rPr lang="en-US" dirty="0" smtClean="0"/>
              <a:t>…)</a:t>
            </a:r>
            <a:endParaRPr lang="en-US" dirty="0"/>
          </a:p>
        </p:txBody>
      </p:sp>
      <p:sp>
        <p:nvSpPr>
          <p:cNvPr id="3" name="Content Placeholder 2"/>
          <p:cNvSpPr>
            <a:spLocks noGrp="1"/>
          </p:cNvSpPr>
          <p:nvPr>
            <p:ph idx="1"/>
          </p:nvPr>
        </p:nvSpPr>
        <p:spPr/>
        <p:txBody>
          <a:bodyPr>
            <a:normAutofit lnSpcReduction="10000"/>
          </a:bodyPr>
          <a:lstStyle/>
          <a:p>
            <a:pPr>
              <a:defRPr/>
            </a:pPr>
            <a:r>
              <a:rPr lang="en-US" dirty="0" smtClean="0"/>
              <a:t>What can be benchmarked? ( In DSP Compiler, Processor, Platform)</a:t>
            </a:r>
          </a:p>
          <a:p>
            <a:pPr>
              <a:defRPr/>
            </a:pPr>
            <a:r>
              <a:rPr lang="en-US" dirty="0" smtClean="0"/>
              <a:t>Compiler – Converts High Level Language to Assembly language thus we benchmark compiler efficiency</a:t>
            </a:r>
          </a:p>
          <a:p>
            <a:pPr>
              <a:defRPr/>
            </a:pPr>
            <a:r>
              <a:rPr lang="en-US" dirty="0" smtClean="0"/>
              <a:t>The Processor – code should be an Assembly (No more high level code)</a:t>
            </a:r>
          </a:p>
          <a:p>
            <a:pPr>
              <a:defRPr/>
            </a:pPr>
            <a:r>
              <a:rPr lang="en-US" dirty="0" smtClean="0"/>
              <a:t>Platform – Written in High Level language(Processor &amp; Compiler)</a:t>
            </a:r>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eaLnBrk="1" hangingPunct="1">
              <a:defRPr/>
            </a:pPr>
            <a:r>
              <a:rPr lang="en-ZA" dirty="0" smtClean="0"/>
              <a:t>Lecture Overview</a:t>
            </a:r>
            <a:endParaRPr lang="en-US" dirty="0" smtClean="0"/>
          </a:p>
        </p:txBody>
      </p:sp>
      <p:sp>
        <p:nvSpPr>
          <p:cNvPr id="3" name="Content Placeholder 2"/>
          <p:cNvSpPr>
            <a:spLocks noGrp="1"/>
          </p:cNvSpPr>
          <p:nvPr>
            <p:ph idx="1"/>
          </p:nvPr>
        </p:nvSpPr>
        <p:spPr>
          <a:xfrm>
            <a:off x="258763" y="1905000"/>
            <a:ext cx="8007350" cy="4191000"/>
          </a:xfrm>
        </p:spPr>
        <p:txBody>
          <a:bodyPr/>
          <a:lstStyle/>
          <a:p>
            <a:pPr eaLnBrk="1" hangingPunct="1">
              <a:defRPr/>
            </a:pPr>
            <a:r>
              <a:rPr lang="en-US" dirty="0" smtClean="0"/>
              <a:t>Planning ahead</a:t>
            </a:r>
          </a:p>
          <a:p>
            <a:pPr eaLnBrk="1" hangingPunct="1">
              <a:defRPr/>
            </a:pPr>
            <a:r>
              <a:rPr lang="en-US" dirty="0" smtClean="0"/>
              <a:t>Step 7: Load balancing</a:t>
            </a:r>
          </a:p>
          <a:p>
            <a:pPr eaLnBrk="1" hangingPunct="1">
              <a:defRPr/>
            </a:pPr>
            <a:r>
              <a:rPr lang="en-US" dirty="0" smtClean="0"/>
              <a:t>Step 8: Performance analysis and tuning</a:t>
            </a:r>
            <a:endParaRPr lang="en-ZA" dirty="0" smtClean="0"/>
          </a:p>
        </p:txBody>
      </p:sp>
      <p:pic>
        <p:nvPicPr>
          <p:cNvPr id="4099" name="Picture 3" descr="mosaic01.gif"/>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4403725" y="3538538"/>
            <a:ext cx="4471988" cy="3101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defRPr/>
            </a:pPr>
            <a:r>
              <a:rPr lang="en-US" dirty="0" smtClean="0"/>
              <a:t>Benchmarking: what to measure</a:t>
            </a:r>
            <a:endParaRPr lang="en-US" dirty="0"/>
          </a:p>
        </p:txBody>
      </p:sp>
      <p:sp>
        <p:nvSpPr>
          <p:cNvPr id="3" name="Content Placeholder 2"/>
          <p:cNvSpPr>
            <a:spLocks noGrp="1"/>
          </p:cNvSpPr>
          <p:nvPr>
            <p:ph idx="1"/>
          </p:nvPr>
        </p:nvSpPr>
        <p:spPr>
          <a:xfrm>
            <a:off x="674914" y="1295400"/>
            <a:ext cx="8007350" cy="5168900"/>
          </a:xfrm>
        </p:spPr>
        <p:txBody>
          <a:bodyPr/>
          <a:lstStyle/>
          <a:p>
            <a:pPr>
              <a:defRPr/>
            </a:pPr>
            <a:r>
              <a:rPr lang="en-US" dirty="0" smtClean="0"/>
              <a:t>In DSP/HPEC systems we benchmark Cycle count, Data and Program memory usage, Execution time and Power consumption</a:t>
            </a:r>
          </a:p>
          <a:p>
            <a:pPr>
              <a:defRPr/>
            </a:pPr>
            <a:r>
              <a:rPr lang="en-US" dirty="0" smtClean="0"/>
              <a:t>What can we benchmark in Databases/Web servers (</a:t>
            </a:r>
            <a:r>
              <a:rPr lang="en-US" dirty="0" err="1" smtClean="0"/>
              <a:t>i.e</a:t>
            </a:r>
            <a:r>
              <a:rPr lang="en-US" dirty="0" smtClean="0"/>
              <a:t> Oracle, MySQL, SQL Server)?</a:t>
            </a:r>
          </a:p>
          <a:p>
            <a:pPr>
              <a:defRPr/>
            </a:pPr>
            <a:r>
              <a:rPr lang="en-US" dirty="0" smtClean="0"/>
              <a:t>SPEC defined several benchmarks in the digital world - SPECweb99, </a:t>
            </a:r>
            <a:r>
              <a:rPr lang="en-US" dirty="0" err="1" smtClean="0"/>
              <a:t>SPECmail</a:t>
            </a:r>
            <a:r>
              <a:rPr lang="en-US" dirty="0" smtClean="0"/>
              <a:t>, etc.</a:t>
            </a:r>
            <a:endParaRPr lang="en-US"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71500" y="472849"/>
            <a:ext cx="8572500" cy="676662"/>
          </a:xfrm>
        </p:spPr>
        <p:txBody>
          <a:bodyPr>
            <a:normAutofit fontScale="90000"/>
          </a:bodyPr>
          <a:lstStyle/>
          <a:p>
            <a:pPr>
              <a:defRPr/>
            </a:pPr>
            <a:r>
              <a:rPr lang="en-US" dirty="0" smtClean="0"/>
              <a:t>Benchmark: Approaches</a:t>
            </a:r>
            <a:endParaRPr lang="en-US" dirty="0"/>
          </a:p>
        </p:txBody>
      </p:sp>
      <p:sp>
        <p:nvSpPr>
          <p:cNvPr id="3" name="Content Placeholder 2"/>
          <p:cNvSpPr>
            <a:spLocks noGrp="1"/>
          </p:cNvSpPr>
          <p:nvPr>
            <p:ph idx="1"/>
          </p:nvPr>
        </p:nvSpPr>
        <p:spPr>
          <a:xfrm>
            <a:off x="838200" y="1371600"/>
            <a:ext cx="8007350" cy="5232400"/>
          </a:xfrm>
        </p:spPr>
        <p:txBody>
          <a:bodyPr/>
          <a:lstStyle/>
          <a:p>
            <a:pPr>
              <a:defRPr/>
            </a:pPr>
            <a:r>
              <a:rPr lang="en-US" dirty="0" smtClean="0"/>
              <a:t>Metrics (MIPS, MOPS, MFLOPS, </a:t>
            </a:r>
            <a:r>
              <a:rPr lang="en-US" dirty="0" err="1" smtClean="0"/>
              <a:t>etc</a:t>
            </a:r>
            <a:r>
              <a:rPr lang="en-US" dirty="0" smtClean="0"/>
              <a:t>) – not really meaningful in RISC architectures(Why?) </a:t>
            </a:r>
          </a:p>
          <a:p>
            <a:pPr>
              <a:defRPr/>
            </a:pPr>
            <a:r>
              <a:rPr lang="en-US" dirty="0" smtClean="0"/>
              <a:t>Complete DSP Application – consumes time and effort as well as memory because it measure the whole system</a:t>
            </a:r>
          </a:p>
          <a:p>
            <a:pPr>
              <a:defRPr/>
            </a:pPr>
            <a:r>
              <a:rPr lang="en-US" dirty="0" smtClean="0"/>
              <a:t>DSP Algorithm Kernels – extracted from real DSP programs and consist of small loops which perform number crunching, bit processing, etc. </a:t>
            </a:r>
            <a:r>
              <a:rPr lang="en-US" dirty="0" smtClean="0">
                <a:solidFill>
                  <a:schemeClr val="tx2">
                    <a:lumMod val="75000"/>
                  </a:schemeClr>
                </a:solidFill>
              </a:rPr>
              <a:t>(see pg. xx in ref)</a:t>
            </a:r>
            <a:endParaRPr lang="en-US" dirty="0">
              <a:solidFill>
                <a:schemeClr val="tx2">
                  <a:lumMod val="75000"/>
                </a:schemeClr>
              </a:solidFill>
            </a:endParaRP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defRPr/>
            </a:pPr>
            <a:r>
              <a:rPr lang="en-US" dirty="0" smtClean="0"/>
              <a:t>Benchmarking: Types</a:t>
            </a:r>
            <a:endParaRPr lang="en-US" dirty="0"/>
          </a:p>
        </p:txBody>
      </p:sp>
      <p:sp>
        <p:nvSpPr>
          <p:cNvPr id="3" name="Content Placeholder 2"/>
          <p:cNvSpPr>
            <a:spLocks noGrp="1"/>
          </p:cNvSpPr>
          <p:nvPr>
            <p:ph idx="1"/>
          </p:nvPr>
        </p:nvSpPr>
        <p:spPr>
          <a:xfrm>
            <a:off x="575153" y="1383430"/>
            <a:ext cx="8007350" cy="4775200"/>
          </a:xfrm>
        </p:spPr>
        <p:txBody>
          <a:bodyPr>
            <a:normAutofit lnSpcReduction="10000"/>
          </a:bodyPr>
          <a:lstStyle/>
          <a:p>
            <a:pPr>
              <a:defRPr/>
            </a:pPr>
            <a:r>
              <a:rPr lang="en-US" dirty="0" smtClean="0"/>
              <a:t>EEMBC (pron. embassy) – For embedded System and written in C</a:t>
            </a:r>
          </a:p>
          <a:p>
            <a:pPr>
              <a:defRPr/>
            </a:pPr>
            <a:r>
              <a:rPr lang="en-US" dirty="0" smtClean="0"/>
              <a:t>BDTIMARK – a DSP benchmark suite</a:t>
            </a:r>
          </a:p>
          <a:p>
            <a:pPr>
              <a:defRPr/>
            </a:pPr>
            <a:r>
              <a:rPr lang="en-US" dirty="0" smtClean="0"/>
              <a:t>Check </a:t>
            </a:r>
            <a:r>
              <a:rPr lang="en-US" dirty="0" smtClean="0"/>
              <a:t>this paper</a:t>
            </a:r>
            <a:r>
              <a:rPr lang="en-US" sz="2200" dirty="0" smtClean="0"/>
              <a:t> </a:t>
            </a:r>
            <a:r>
              <a:rPr lang="en-US" sz="2200" dirty="0"/>
              <a:t>for a List of FPGA benchmarking </a:t>
            </a:r>
            <a:r>
              <a:rPr lang="en-US" sz="2200" dirty="0" smtClean="0"/>
              <a:t>types: Raphael </a:t>
            </a:r>
            <a:r>
              <a:rPr lang="en-US" sz="2200" dirty="0" err="1" smtClean="0"/>
              <a:t>Njuguna</a:t>
            </a:r>
            <a:r>
              <a:rPr lang="en-US" sz="2200" dirty="0" smtClean="0"/>
              <a:t>: </a:t>
            </a:r>
            <a:r>
              <a:rPr lang="en-ZA" sz="2200" dirty="0"/>
              <a:t>A Survey of FPGA </a:t>
            </a:r>
            <a:r>
              <a:rPr lang="en-ZA" sz="2200" dirty="0" smtClean="0"/>
              <a:t>Benchmarks Available at:</a:t>
            </a:r>
            <a:r>
              <a:rPr lang="en-US" sz="2200" dirty="0" smtClean="0"/>
              <a:t> </a:t>
            </a:r>
            <a:r>
              <a:rPr lang="en-US" sz="2200" dirty="0" smtClean="0">
                <a:hlinkClick r:id="rId2"/>
              </a:rPr>
              <a:t>http</a:t>
            </a:r>
            <a:r>
              <a:rPr lang="en-US" sz="2200" dirty="0">
                <a:hlinkClick r:id="rId2"/>
              </a:rPr>
              <a:t>://www.cse.wustl.edu/~</a:t>
            </a:r>
            <a:r>
              <a:rPr lang="en-US" sz="2200" dirty="0" smtClean="0">
                <a:hlinkClick r:id="rId2"/>
              </a:rPr>
              <a:t>jain/cse567-08/ftp/fpga.pdf</a:t>
            </a:r>
            <a:r>
              <a:rPr lang="en-US" sz="2200" dirty="0" smtClean="0"/>
              <a:t>)  -- might be in a quiz</a:t>
            </a:r>
            <a:endParaRPr lang="en-US" sz="2200" dirty="0" smtClean="0"/>
          </a:p>
          <a:p>
            <a:pPr>
              <a:defRPr/>
            </a:pPr>
            <a:r>
              <a:rPr lang="en-US" dirty="0"/>
              <a:t>More Reading: P</a:t>
            </a:r>
            <a:r>
              <a:rPr lang="en-US" dirty="0" smtClean="0"/>
              <a:t>erformance evaluation and Benchmarking, </a:t>
            </a:r>
            <a:r>
              <a:rPr lang="en-US" dirty="0" err="1" smtClean="0"/>
              <a:t>Lizy</a:t>
            </a:r>
            <a:r>
              <a:rPr lang="en-US" dirty="0" smtClean="0"/>
              <a:t> K. John and </a:t>
            </a:r>
            <a:r>
              <a:rPr lang="en-US" dirty="0" err="1" smtClean="0"/>
              <a:t>Lieven</a:t>
            </a:r>
            <a:r>
              <a:rPr lang="en-US" dirty="0" smtClean="0"/>
              <a:t> </a:t>
            </a:r>
            <a:r>
              <a:rPr lang="en-US" dirty="0" err="1" smtClean="0"/>
              <a:t>Eeckhout</a:t>
            </a:r>
            <a:r>
              <a:rPr lang="en-US" dirty="0" smtClean="0"/>
              <a:t>, </a:t>
            </a:r>
            <a:r>
              <a:rPr lang="en-US" dirty="0"/>
              <a:t>Taylor &amp; Francis Group</a:t>
            </a:r>
            <a:endParaRPr lang="en-US" dirty="0" smtClean="0"/>
          </a:p>
          <a:p>
            <a:pPr>
              <a:defRPr/>
            </a:pPr>
            <a:endParaRPr lang="en-US" dirty="0" smtClean="0"/>
          </a:p>
        </p:txBody>
      </p:sp>
      <p:pic>
        <p:nvPicPr>
          <p:cNvPr id="2050" name="Picture 2" descr="C:\Users\swinberg\Documents\ACTIVE\EEE4084F\Common\Images_open\document-152678_150.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42274" y="3394552"/>
            <a:ext cx="648801" cy="876757"/>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ChangeArrowheads="1"/>
          </p:cNvSpPr>
          <p:nvPr/>
        </p:nvSpPr>
        <p:spPr bwMode="auto">
          <a:xfrm>
            <a:off x="2563813" y="2181225"/>
            <a:ext cx="4662487" cy="1385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algn="ctr" eaLnBrk="1" hangingPunct="1">
              <a:buFont typeface="Wingdings" pitchFamily="2" charset="2"/>
              <a:buNone/>
            </a:pPr>
            <a:r>
              <a:rPr lang="en-ZA" sz="2800" dirty="0">
                <a:solidFill>
                  <a:srgbClr val="FF6600"/>
                </a:solidFill>
              </a:rPr>
              <a:t>End of:</a:t>
            </a:r>
          </a:p>
          <a:p>
            <a:pPr algn="ctr" eaLnBrk="1" hangingPunct="1">
              <a:buFont typeface="Wingdings" pitchFamily="2" charset="2"/>
              <a:buNone/>
            </a:pPr>
            <a:endParaRPr lang="en-ZA" sz="2800" dirty="0">
              <a:solidFill>
                <a:srgbClr val="FF6600"/>
              </a:solidFill>
            </a:endParaRPr>
          </a:p>
          <a:p>
            <a:pPr algn="ctr" eaLnBrk="1" hangingPunct="1">
              <a:buFont typeface="Wingdings" pitchFamily="2" charset="2"/>
              <a:buNone/>
            </a:pPr>
            <a:r>
              <a:rPr lang="en-ZA" sz="2800" dirty="0">
                <a:solidFill>
                  <a:srgbClr val="FF6600"/>
                </a:solidFill>
              </a:rPr>
              <a:t>Design of Parallel Programs</a:t>
            </a:r>
          </a:p>
        </p:txBody>
      </p:sp>
      <p:pic>
        <p:nvPicPr>
          <p:cNvPr id="3074" name="Picture 2" descr="K:\ACTIVE\EEE4084F\Common\Images_open\checkeredflag.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418178" y="3768223"/>
            <a:ext cx="2857500" cy="184785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06401" y="3526966"/>
            <a:ext cx="8657594" cy="2031325"/>
          </a:xfrm>
          <a:prstGeom prst="rect">
            <a:avLst/>
          </a:prstGeom>
          <a:noFill/>
        </p:spPr>
        <p:txBody>
          <a:bodyPr wrap="square" rtlCol="0">
            <a:spAutoFit/>
          </a:bodyPr>
          <a:lstStyle/>
          <a:p>
            <a:r>
              <a:rPr lang="en-US" i="1" dirty="0" smtClean="0"/>
              <a:t>Image sources:</a:t>
            </a:r>
          </a:p>
          <a:p>
            <a:r>
              <a:rPr lang="en-US" dirty="0" smtClean="0"/>
              <a:t> Man running up stairs - Wikipedia (open commons)</a:t>
            </a:r>
          </a:p>
          <a:p>
            <a:r>
              <a:rPr lang="en-US" dirty="0"/>
              <a:t> </a:t>
            </a:r>
            <a:r>
              <a:rPr lang="en-US" dirty="0" smtClean="0"/>
              <a:t>Chocolate Chip Biscuit - </a:t>
            </a:r>
            <a:r>
              <a:rPr lang="en-US" dirty="0"/>
              <a:t>Wikipedia (open commons</a:t>
            </a:r>
            <a:r>
              <a:rPr lang="en-US" dirty="0" smtClean="0"/>
              <a:t>)</a:t>
            </a:r>
          </a:p>
          <a:p>
            <a:r>
              <a:rPr lang="en-US" dirty="0"/>
              <a:t> </a:t>
            </a:r>
            <a:r>
              <a:rPr lang="en-US" dirty="0" smtClean="0"/>
              <a:t>Scales, Checked </a:t>
            </a:r>
            <a:r>
              <a:rPr lang="en-US" dirty="0"/>
              <a:t>Flag - Open Clipart (</a:t>
            </a:r>
            <a:r>
              <a:rPr lang="en-US" dirty="0">
                <a:hlinkClick r:id="rId2"/>
              </a:rPr>
              <a:t>http://</a:t>
            </a:r>
            <a:r>
              <a:rPr lang="en-US" dirty="0" smtClean="0">
                <a:hlinkClick r:id="rId2"/>
              </a:rPr>
              <a:t>openclipart.org</a:t>
            </a:r>
            <a:r>
              <a:rPr lang="en-US" dirty="0" smtClean="0"/>
              <a:t>)</a:t>
            </a:r>
          </a:p>
          <a:p>
            <a:r>
              <a:rPr lang="en-US" dirty="0"/>
              <a:t> </a:t>
            </a:r>
            <a:r>
              <a:rPr lang="en-US" dirty="0" smtClean="0"/>
              <a:t>Calendar Planning Image, Note pad – </a:t>
            </a:r>
            <a:r>
              <a:rPr lang="en-US" dirty="0" err="1" smtClean="0"/>
              <a:t>Pixabay</a:t>
            </a:r>
            <a:r>
              <a:rPr lang="en-US" dirty="0" smtClean="0"/>
              <a:t> (Public Domain CC0)</a:t>
            </a:r>
            <a:endParaRPr lang="en-US" dirty="0" smtClean="0"/>
          </a:p>
          <a:p>
            <a:r>
              <a:rPr lang="en-US" dirty="0" smtClean="0"/>
              <a:t> Yoga lady - adapted from Open Clipart</a:t>
            </a:r>
            <a:endParaRPr lang="en-US" dirty="0"/>
          </a:p>
          <a:p>
            <a:r>
              <a:rPr lang="en-US" dirty="0" smtClean="0"/>
              <a:t> </a:t>
            </a:r>
          </a:p>
        </p:txBody>
      </p:sp>
      <p:sp>
        <p:nvSpPr>
          <p:cNvPr id="2" name="Rectangle 1"/>
          <p:cNvSpPr/>
          <p:nvPr/>
        </p:nvSpPr>
        <p:spPr>
          <a:xfrm>
            <a:off x="420915" y="443077"/>
            <a:ext cx="4929555" cy="369332"/>
          </a:xfrm>
          <a:prstGeom prst="rect">
            <a:avLst/>
          </a:prstGeom>
        </p:spPr>
        <p:txBody>
          <a:bodyPr wrap="none">
            <a:spAutoFit/>
          </a:bodyPr>
          <a:lstStyle/>
          <a:p>
            <a:r>
              <a:rPr lang="en-US" b="1" i="1" dirty="0" smtClean="0"/>
              <a:t>Disclaimers and copyright/licensing details</a:t>
            </a:r>
            <a:endParaRPr lang="en-US" b="1" i="1" dirty="0"/>
          </a:p>
        </p:txBody>
      </p:sp>
      <p:sp>
        <p:nvSpPr>
          <p:cNvPr id="5" name="Rectangle 4"/>
          <p:cNvSpPr/>
          <p:nvPr/>
        </p:nvSpPr>
        <p:spPr>
          <a:xfrm>
            <a:off x="420916" y="893026"/>
            <a:ext cx="8258628" cy="2554545"/>
          </a:xfrm>
          <a:prstGeom prst="rect">
            <a:avLst/>
          </a:prstGeom>
        </p:spPr>
        <p:txBody>
          <a:bodyPr wrap="square">
            <a:spAutoFit/>
          </a:bodyPr>
          <a:lstStyle/>
          <a:p>
            <a:r>
              <a:rPr lang="en-US" sz="1600" dirty="0" smtClean="0"/>
              <a:t>I have tried to follow the correct practices concerning copyright and licensing of material, particularly image sources that have been used in this presentation. I have put much effort into trying to make this material open access so that it can be of benefit to others in their teaching and learning practice. Any mistakes or omissions with regards to these issues I will correct when notified. To the best of my understanding the material in these slides can be shared according to the Creative Commons “</a:t>
            </a:r>
            <a:r>
              <a:rPr lang="en-ZA" sz="1600" dirty="0"/>
              <a:t>Attribution-</a:t>
            </a:r>
            <a:r>
              <a:rPr lang="en-ZA" sz="1600" dirty="0" err="1"/>
              <a:t>ShareAlike</a:t>
            </a:r>
            <a:r>
              <a:rPr lang="en-ZA" sz="1600" dirty="0"/>
              <a:t> 4.0 International (CC BY-SA 4.0)</a:t>
            </a:r>
            <a:r>
              <a:rPr lang="en-US" sz="1600" dirty="0" smtClean="0"/>
              <a:t>” license, and that is why I selected that license to apply to this presentation (it’s not because I particulate want my slides referenced but more to acknowledge the sources and generosity of others who have provided free material such as the images I have used).</a:t>
            </a:r>
            <a:endParaRPr lang="en-US" sz="1600" dirty="0"/>
          </a:p>
        </p:txBody>
      </p:sp>
      <p:pic>
        <p:nvPicPr>
          <p:cNvPr id="3074" name="Picture 2" descr="C:\Users\swinberg\Documents\ACTIVE\EEE4084F\Common\Images_open\CC-SA.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561944" y="6102803"/>
            <a:ext cx="1117600" cy="3937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6940291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defRPr/>
            </a:pPr>
            <a:r>
              <a:rPr lang="en-ZA" dirty="0" smtClean="0"/>
              <a:t>Planning ahead to Term 2</a:t>
            </a:r>
            <a:endParaRPr lang="en-GB" dirty="0"/>
          </a:p>
        </p:txBody>
      </p:sp>
      <p:sp>
        <p:nvSpPr>
          <p:cNvPr id="3" name="Content Placeholder 2"/>
          <p:cNvSpPr>
            <a:spLocks noGrp="1"/>
          </p:cNvSpPr>
          <p:nvPr>
            <p:ph idx="1"/>
          </p:nvPr>
        </p:nvSpPr>
        <p:spPr>
          <a:xfrm>
            <a:off x="522516" y="1262743"/>
            <a:ext cx="8007350" cy="5083629"/>
          </a:xfrm>
        </p:spPr>
        <p:txBody>
          <a:bodyPr>
            <a:normAutofit fontScale="85000" lnSpcReduction="20000"/>
          </a:bodyPr>
          <a:lstStyle/>
          <a:p>
            <a:pPr>
              <a:defRPr/>
            </a:pPr>
            <a:r>
              <a:rPr lang="en-ZA" dirty="0" smtClean="0"/>
              <a:t>Term 2 week1</a:t>
            </a:r>
          </a:p>
          <a:p>
            <a:pPr lvl="1">
              <a:defRPr/>
            </a:pPr>
            <a:r>
              <a:rPr lang="en-ZA" dirty="0" smtClean="0"/>
              <a:t>Delving into some Verilog &amp; FPGA issues</a:t>
            </a:r>
          </a:p>
          <a:p>
            <a:pPr>
              <a:defRPr/>
            </a:pPr>
            <a:r>
              <a:rPr lang="en-ZA" dirty="0" err="1" smtClean="0"/>
              <a:t>Prac</a:t>
            </a:r>
            <a:r>
              <a:rPr lang="en-ZA" dirty="0" smtClean="0"/>
              <a:t> 2 (CUDA) has started, due next term</a:t>
            </a:r>
          </a:p>
          <a:p>
            <a:pPr>
              <a:defRPr/>
            </a:pPr>
            <a:r>
              <a:rPr lang="en-ZA" dirty="0" err="1" smtClean="0"/>
              <a:t>Prac</a:t>
            </a:r>
            <a:r>
              <a:rPr lang="en-ZA" dirty="0" smtClean="0"/>
              <a:t> 3 </a:t>
            </a:r>
            <a:r>
              <a:rPr lang="en-ZA" dirty="0" err="1" smtClean="0"/>
              <a:t>OpenMP</a:t>
            </a:r>
            <a:endParaRPr lang="en-ZA" dirty="0" smtClean="0"/>
          </a:p>
          <a:p>
            <a:pPr>
              <a:defRPr/>
            </a:pPr>
            <a:r>
              <a:rPr lang="en-ZA" dirty="0" smtClean="0"/>
              <a:t>Prac 4 (FPGA and Xilinx ISE + Verilog)</a:t>
            </a:r>
            <a:br>
              <a:rPr lang="en-ZA" dirty="0" smtClean="0"/>
            </a:br>
            <a:r>
              <a:rPr lang="en-ZA" dirty="0" smtClean="0"/>
              <a:t>   to start </a:t>
            </a:r>
            <a:r>
              <a:rPr lang="en-ZA" u="sng" dirty="0" smtClean="0"/>
              <a:t>next term</a:t>
            </a:r>
          </a:p>
          <a:p>
            <a:pPr>
              <a:defRPr/>
            </a:pPr>
            <a:r>
              <a:rPr lang="en-ZA" dirty="0" smtClean="0"/>
              <a:t>Friday (28 March)</a:t>
            </a:r>
            <a:endParaRPr lang="en-ZA" dirty="0" smtClean="0"/>
          </a:p>
          <a:p>
            <a:pPr lvl="1">
              <a:defRPr/>
            </a:pPr>
            <a:r>
              <a:rPr lang="en-ZA" dirty="0" smtClean="0"/>
              <a:t>9am </a:t>
            </a:r>
            <a:r>
              <a:rPr lang="en-ZA" dirty="0" smtClean="0"/>
              <a:t>Presentation about the Radar Remote Sending Group &amp; 4</a:t>
            </a:r>
            <a:r>
              <a:rPr lang="en-ZA" baseline="30000" dirty="0" smtClean="0"/>
              <a:t>th</a:t>
            </a:r>
            <a:r>
              <a:rPr lang="en-ZA" dirty="0" smtClean="0"/>
              <a:t> year Topics Offered… </a:t>
            </a:r>
            <a:br>
              <a:rPr lang="en-ZA" dirty="0" smtClean="0"/>
            </a:br>
            <a:r>
              <a:rPr lang="en-ZA" sz="2000" dirty="0" smtClean="0"/>
              <a:t>the </a:t>
            </a:r>
            <a:r>
              <a:rPr lang="en-ZA" sz="2000" dirty="0" smtClean="0"/>
              <a:t>work (related to digital systems) we are doing; and introduction to some of our 4</a:t>
            </a:r>
            <a:r>
              <a:rPr lang="en-ZA" sz="2000" baseline="30000" dirty="0" smtClean="0"/>
              <a:t>th</a:t>
            </a:r>
            <a:r>
              <a:rPr lang="en-ZA" sz="2000" dirty="0" smtClean="0"/>
              <a:t> year project proposals</a:t>
            </a:r>
          </a:p>
          <a:p>
            <a:pPr>
              <a:defRPr/>
            </a:pPr>
            <a:r>
              <a:rPr lang="en-ZA" dirty="0" smtClean="0"/>
              <a:t>Thursday </a:t>
            </a:r>
            <a:r>
              <a:rPr lang="en-ZA" dirty="0" smtClean="0"/>
              <a:t>(24 </a:t>
            </a:r>
            <a:r>
              <a:rPr lang="en-ZA" dirty="0" smtClean="0"/>
              <a:t>April)</a:t>
            </a:r>
          </a:p>
          <a:p>
            <a:pPr lvl="1">
              <a:defRPr/>
            </a:pPr>
            <a:r>
              <a:rPr lang="en-ZA" dirty="0" smtClean="0"/>
              <a:t>9pm </a:t>
            </a:r>
            <a:r>
              <a:rPr lang="en-ZA" dirty="0"/>
              <a:t>Quiz </a:t>
            </a:r>
            <a:r>
              <a:rPr lang="en-ZA" dirty="0" smtClean="0"/>
              <a:t>3 (announcement the week before will indicate the syllabus concerned)</a:t>
            </a:r>
            <a:endParaRPr lang="en-GB" dirty="0"/>
          </a:p>
        </p:txBody>
      </p:sp>
      <p:pic>
        <p:nvPicPr>
          <p:cNvPr id="1026" name="Picture 2" descr="C:\Users\swinberg\Documents\ACTIVE\EEE4084F\Common\Images_open\agenda-152918_640-PB.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976996" y="306898"/>
            <a:ext cx="1751361" cy="1762376"/>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4613"/>
            <a:ext cx="8385175" cy="1431925"/>
          </a:xfrm>
        </p:spPr>
        <p:txBody>
          <a:bodyPr/>
          <a:lstStyle/>
          <a:p>
            <a:pPr>
              <a:defRPr/>
            </a:pPr>
            <a:r>
              <a:rPr lang="en-ZA" dirty="0" smtClean="0"/>
              <a:t>Steps in designing parallel programs</a:t>
            </a:r>
            <a:endParaRPr lang="en-US" dirty="0"/>
          </a:p>
        </p:txBody>
      </p:sp>
      <p:sp>
        <p:nvSpPr>
          <p:cNvPr id="6" name="Content Placeholder 2"/>
          <p:cNvSpPr txBox="1">
            <a:spLocks/>
          </p:cNvSpPr>
          <p:nvPr/>
        </p:nvSpPr>
        <p:spPr>
          <a:xfrm>
            <a:off x="693738" y="1460500"/>
            <a:ext cx="8007350" cy="4191000"/>
          </a:xfrm>
          <a:prstGeom prst="rect">
            <a:avLst/>
          </a:prstGeom>
        </p:spPr>
        <p:txBody>
          <a:bodyPr/>
          <a:lstStyle/>
          <a:p>
            <a:pPr marL="342900" indent="-342900">
              <a:spcBef>
                <a:spcPct val="20000"/>
              </a:spcBef>
              <a:buClr>
                <a:schemeClr val="hlink"/>
              </a:buClr>
              <a:defRPr/>
            </a:pPr>
            <a:r>
              <a:rPr lang="en-ZA" sz="2800" i="1" kern="0" dirty="0">
                <a:effectLst>
                  <a:outerShdw blurRad="38100" dist="38100" dir="2700000" algn="tl">
                    <a:srgbClr val="000000"/>
                  </a:outerShdw>
                </a:effectLst>
                <a:latin typeface="+mn-lt"/>
              </a:rPr>
              <a:t>The hardware may come first or later</a:t>
            </a:r>
          </a:p>
          <a:p>
            <a:pPr marL="342900" indent="-342900">
              <a:spcBef>
                <a:spcPct val="20000"/>
              </a:spcBef>
              <a:buClr>
                <a:schemeClr val="hlink"/>
              </a:buClr>
              <a:buFont typeface="Wingdings" pitchFamily="2" charset="2"/>
              <a:buNone/>
              <a:defRPr/>
            </a:pPr>
            <a:r>
              <a:rPr lang="en-ZA" sz="2800" kern="0" dirty="0">
                <a:effectLst>
                  <a:outerShdw blurRad="38100" dist="38100" dir="2700000" algn="tl">
                    <a:srgbClr val="000000"/>
                  </a:outerShdw>
                </a:effectLst>
                <a:latin typeface="+mn-lt"/>
              </a:rPr>
              <a:t>The main steps:</a:t>
            </a:r>
          </a:p>
          <a:p>
            <a:pPr marL="514350" indent="-514350">
              <a:spcBef>
                <a:spcPct val="20000"/>
              </a:spcBef>
              <a:buClr>
                <a:schemeClr val="hlink"/>
              </a:buClr>
              <a:buFont typeface="+mj-lt"/>
              <a:buAutoNum type="arabicPeriod"/>
              <a:defRPr/>
            </a:pPr>
            <a:r>
              <a:rPr lang="en-ZA" sz="2800" kern="0" dirty="0">
                <a:solidFill>
                  <a:schemeClr val="tx1">
                    <a:lumMod val="65000"/>
                  </a:schemeClr>
                </a:solidFill>
                <a:effectLst>
                  <a:outerShdw blurRad="38100" dist="38100" dir="2700000" algn="tl">
                    <a:srgbClr val="000000"/>
                  </a:outerShdw>
                </a:effectLst>
                <a:latin typeface="+mn-lt"/>
              </a:rPr>
              <a:t>Understand the problem</a:t>
            </a:r>
          </a:p>
          <a:p>
            <a:pPr marL="514350" indent="-514350">
              <a:spcBef>
                <a:spcPct val="20000"/>
              </a:spcBef>
              <a:buClr>
                <a:schemeClr val="hlink"/>
              </a:buClr>
              <a:buFont typeface="+mj-lt"/>
              <a:buAutoNum type="arabicPeriod"/>
              <a:defRPr/>
            </a:pPr>
            <a:r>
              <a:rPr lang="en-ZA" sz="2800" kern="0" dirty="0">
                <a:solidFill>
                  <a:schemeClr val="tx1">
                    <a:lumMod val="65000"/>
                  </a:schemeClr>
                </a:solidFill>
                <a:effectLst>
                  <a:outerShdw blurRad="38100" dist="38100" dir="2700000" algn="tl">
                    <a:srgbClr val="000000"/>
                  </a:outerShdw>
                </a:effectLst>
                <a:latin typeface="+mn-lt"/>
              </a:rPr>
              <a:t>Partitioning (separation into main tasks)</a:t>
            </a:r>
          </a:p>
          <a:p>
            <a:pPr marL="514350" indent="-514350">
              <a:spcBef>
                <a:spcPct val="20000"/>
              </a:spcBef>
              <a:buClr>
                <a:schemeClr val="hlink"/>
              </a:buClr>
              <a:buFont typeface="+mj-lt"/>
              <a:buAutoNum type="arabicPeriod"/>
              <a:defRPr/>
            </a:pPr>
            <a:r>
              <a:rPr lang="en-ZA" sz="2800" kern="0" dirty="0">
                <a:solidFill>
                  <a:schemeClr val="accent4">
                    <a:lumMod val="75000"/>
                  </a:schemeClr>
                </a:solidFill>
                <a:effectLst>
                  <a:outerShdw blurRad="38100" dist="38100" dir="2700000" algn="tl">
                    <a:srgbClr val="000000"/>
                  </a:outerShdw>
                </a:effectLst>
                <a:latin typeface="+mn-lt"/>
              </a:rPr>
              <a:t>Decomposition &amp; Granularity</a:t>
            </a:r>
          </a:p>
          <a:p>
            <a:pPr marL="514350" indent="-514350">
              <a:spcBef>
                <a:spcPct val="20000"/>
              </a:spcBef>
              <a:buClr>
                <a:schemeClr val="hlink"/>
              </a:buClr>
              <a:buFont typeface="+mj-lt"/>
              <a:buAutoNum type="arabicPeriod"/>
              <a:defRPr/>
            </a:pPr>
            <a:r>
              <a:rPr lang="en-ZA" sz="2800" kern="0" dirty="0">
                <a:solidFill>
                  <a:schemeClr val="tx1">
                    <a:lumMod val="65000"/>
                  </a:schemeClr>
                </a:solidFill>
                <a:effectLst>
                  <a:outerShdw blurRad="38100" dist="38100" dir="2700000" algn="tl">
                    <a:srgbClr val="000000"/>
                  </a:outerShdw>
                </a:effectLst>
                <a:latin typeface="+mn-lt"/>
              </a:rPr>
              <a:t>Communications</a:t>
            </a:r>
          </a:p>
          <a:p>
            <a:pPr marL="514350" indent="-514350">
              <a:spcBef>
                <a:spcPct val="20000"/>
              </a:spcBef>
              <a:buClr>
                <a:schemeClr val="hlink"/>
              </a:buClr>
              <a:buFont typeface="+mj-lt"/>
              <a:buAutoNum type="arabicPeriod"/>
              <a:defRPr/>
            </a:pPr>
            <a:r>
              <a:rPr lang="en-ZA" sz="2800" kern="0" dirty="0">
                <a:solidFill>
                  <a:schemeClr val="tx1">
                    <a:lumMod val="65000"/>
                  </a:schemeClr>
                </a:solidFill>
                <a:effectLst>
                  <a:outerShdw blurRad="38100" dist="38100" dir="2700000" algn="tl">
                    <a:srgbClr val="000000"/>
                  </a:outerShdw>
                </a:effectLst>
                <a:latin typeface="+mn-lt"/>
              </a:rPr>
              <a:t>Identify data dependencies</a:t>
            </a:r>
          </a:p>
          <a:p>
            <a:pPr marL="514350" indent="-514350">
              <a:spcBef>
                <a:spcPct val="20000"/>
              </a:spcBef>
              <a:buClr>
                <a:schemeClr val="hlink"/>
              </a:buClr>
              <a:buFont typeface="+mj-lt"/>
              <a:buAutoNum type="arabicPeriod"/>
              <a:defRPr/>
            </a:pPr>
            <a:r>
              <a:rPr lang="en-ZA" sz="2800" kern="0" dirty="0">
                <a:solidFill>
                  <a:schemeClr val="accent4">
                    <a:lumMod val="75000"/>
                  </a:schemeClr>
                </a:solidFill>
                <a:effectLst>
                  <a:outerShdw blurRad="38100" dist="38100" dir="2700000" algn="tl">
                    <a:srgbClr val="000000"/>
                  </a:outerShdw>
                </a:effectLst>
                <a:latin typeface="+mn-lt"/>
              </a:rPr>
              <a:t>Synchronization</a:t>
            </a:r>
          </a:p>
          <a:p>
            <a:pPr marL="514350" indent="-514350">
              <a:spcBef>
                <a:spcPct val="20000"/>
              </a:spcBef>
              <a:buClr>
                <a:schemeClr val="hlink"/>
              </a:buClr>
              <a:buFont typeface="+mj-lt"/>
              <a:buAutoNum type="arabicPeriod"/>
              <a:defRPr/>
            </a:pPr>
            <a:r>
              <a:rPr lang="en-ZA" sz="2800" kern="0" dirty="0">
                <a:effectLst>
                  <a:outerShdw blurRad="38100" dist="38100" dir="2700000" algn="tl">
                    <a:srgbClr val="000000"/>
                  </a:outerShdw>
                </a:effectLst>
                <a:latin typeface="+mn-lt"/>
              </a:rPr>
              <a:t>Load balancing</a:t>
            </a:r>
          </a:p>
          <a:p>
            <a:pPr marL="514350" indent="-514350">
              <a:spcBef>
                <a:spcPct val="20000"/>
              </a:spcBef>
              <a:buClr>
                <a:schemeClr val="hlink"/>
              </a:buClr>
              <a:buFont typeface="+mj-lt"/>
              <a:buAutoNum type="arabicPeriod"/>
              <a:defRPr/>
            </a:pPr>
            <a:r>
              <a:rPr lang="en-ZA" sz="2800" kern="0" dirty="0">
                <a:effectLst>
                  <a:outerShdw blurRad="38100" dist="38100" dir="2700000" algn="tl">
                    <a:srgbClr val="000000"/>
                  </a:outerShdw>
                </a:effectLst>
                <a:latin typeface="+mn-lt"/>
              </a:rPr>
              <a:t>Performance analysis and tuning</a:t>
            </a:r>
          </a:p>
        </p:txBody>
      </p:sp>
      <p:pic>
        <p:nvPicPr>
          <p:cNvPr id="6149" name="Picture 2"/>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19075" y="2343150"/>
            <a:ext cx="514350"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150" name="Picture 6"/>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19075" y="2905125"/>
            <a:ext cx="514350" cy="5857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151" name="Picture 7"/>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19075" y="3402013"/>
            <a:ext cx="514350"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152" name="Picture 8"/>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19075" y="3906838"/>
            <a:ext cx="514350"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153" name="Picture 9"/>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19075" y="4468813"/>
            <a:ext cx="514350"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154" name="Picture 10"/>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19075" y="4965700"/>
            <a:ext cx="514350"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Striped Right Arrow 3"/>
          <p:cNvSpPr/>
          <p:nvPr/>
        </p:nvSpPr>
        <p:spPr bwMode="auto">
          <a:xfrm>
            <a:off x="134938" y="5657850"/>
            <a:ext cx="573087" cy="347663"/>
          </a:xfrm>
          <a:prstGeom prst="stripedRightArrow">
            <a:avLst>
              <a:gd name="adj1" fmla="val 56478"/>
              <a:gd name="adj2" fmla="val 43522"/>
            </a:avLst>
          </a:prstGeom>
          <a:solidFill>
            <a:srgbClr val="FFC000"/>
          </a:solidFill>
          <a:ln w="9525" cap="flat" cmpd="sng" algn="ctr">
            <a:solidFill>
              <a:schemeClr val="tx2">
                <a:lumMod val="10000"/>
              </a:schemeClr>
            </a:solidFill>
            <a:prstDash val="solid"/>
            <a:round/>
            <a:headEnd type="none" w="med" len="med"/>
            <a:tailEnd type="none" w="med" len="med"/>
          </a:ln>
          <a:effectLst/>
        </p:spPr>
        <p:txBody>
          <a:bodyPr/>
          <a:lstStyle/>
          <a:p>
            <a:pPr>
              <a:defRPr/>
            </a:pPr>
            <a:endParaRPr lang="en-US"/>
          </a:p>
        </p:txBody>
      </p:sp>
      <p:sp>
        <p:nvSpPr>
          <p:cNvPr id="12" name="Striped Right Arrow 11"/>
          <p:cNvSpPr/>
          <p:nvPr/>
        </p:nvSpPr>
        <p:spPr bwMode="auto">
          <a:xfrm>
            <a:off x="134938" y="6165850"/>
            <a:ext cx="573087" cy="347663"/>
          </a:xfrm>
          <a:prstGeom prst="stripedRightArrow">
            <a:avLst>
              <a:gd name="adj1" fmla="val 56478"/>
              <a:gd name="adj2" fmla="val 43522"/>
            </a:avLst>
          </a:prstGeom>
          <a:solidFill>
            <a:srgbClr val="FFC000"/>
          </a:solidFill>
          <a:ln w="9525" cap="flat" cmpd="sng" algn="ctr">
            <a:solidFill>
              <a:schemeClr val="tx2">
                <a:lumMod val="10000"/>
              </a:schemeClr>
            </a:solidFill>
            <a:prstDash val="solid"/>
            <a:round/>
            <a:headEnd type="none" w="med" len="med"/>
            <a:tailEnd type="none" w="med" len="med"/>
          </a:ln>
          <a:effectLst/>
        </p:spPr>
        <p:txBody>
          <a:bodyPr/>
          <a:lstStyle/>
          <a:p>
            <a:pPr>
              <a:defRPr/>
            </a:pPr>
            <a:endParaRPr lang="en-US"/>
          </a:p>
        </p:txBody>
      </p:sp>
      <p:pic>
        <p:nvPicPr>
          <p:cNvPr id="1026" name="Picture 2" descr="K:\ACTIVE\EEE4084F\Common\Images_open\Climbing_the_stairs-zoomed-woc.jp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062537" y="3612107"/>
            <a:ext cx="1746668" cy="2960143"/>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pPr>
              <a:defRPr/>
            </a:pPr>
            <a:r>
              <a:rPr lang="en-ZA" dirty="0" smtClean="0"/>
              <a:t>Step 7: Load Balancing</a:t>
            </a:r>
            <a:endParaRPr lang="en-US" dirty="0"/>
          </a:p>
        </p:txBody>
      </p:sp>
      <p:sp>
        <p:nvSpPr>
          <p:cNvPr id="5" name="Text Placeholder 4"/>
          <p:cNvSpPr>
            <a:spLocks noGrp="1"/>
          </p:cNvSpPr>
          <p:nvPr>
            <p:ph type="body" idx="1"/>
          </p:nvPr>
        </p:nvSpPr>
        <p:spPr/>
        <p:txBody>
          <a:bodyPr/>
          <a:lstStyle/>
          <a:p>
            <a:pPr>
              <a:defRPr/>
            </a:pPr>
            <a:r>
              <a:rPr lang="en-ZA" dirty="0" smtClean="0"/>
              <a:t>EEE4084F</a:t>
            </a:r>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19911" y="567419"/>
            <a:ext cx="8385175" cy="685637"/>
          </a:xfrm>
        </p:spPr>
        <p:txBody>
          <a:bodyPr>
            <a:normAutofit fontScale="90000"/>
          </a:bodyPr>
          <a:lstStyle/>
          <a:p>
            <a:pPr>
              <a:defRPr/>
            </a:pPr>
            <a:r>
              <a:rPr lang="en-ZA" dirty="0" smtClean="0"/>
              <a:t>Load Balancing</a:t>
            </a:r>
            <a:endParaRPr lang="en-US" dirty="0"/>
          </a:p>
        </p:txBody>
      </p:sp>
      <p:sp>
        <p:nvSpPr>
          <p:cNvPr id="5" name="Content Placeholder 4"/>
          <p:cNvSpPr>
            <a:spLocks noGrp="1"/>
          </p:cNvSpPr>
          <p:nvPr>
            <p:ph idx="1"/>
          </p:nvPr>
        </p:nvSpPr>
        <p:spPr>
          <a:xfrm>
            <a:off x="477838" y="1196975"/>
            <a:ext cx="8396287" cy="5494338"/>
          </a:xfrm>
        </p:spPr>
        <p:txBody>
          <a:bodyPr/>
          <a:lstStyle/>
          <a:p>
            <a:pPr>
              <a:defRPr/>
            </a:pPr>
            <a:r>
              <a:rPr lang="en-US" sz="2800" dirty="0" smtClean="0"/>
              <a:t>Distributing work among tasks so</a:t>
            </a:r>
            <a:br>
              <a:rPr lang="en-US" sz="2800" dirty="0" smtClean="0"/>
            </a:br>
            <a:r>
              <a:rPr lang="en-US" sz="2800" dirty="0" smtClean="0"/>
              <a:t>that all tasks are kept busy most of the time</a:t>
            </a:r>
          </a:p>
          <a:p>
            <a:pPr>
              <a:defRPr/>
            </a:pPr>
            <a:r>
              <a:rPr lang="en-US" sz="2800" dirty="0" smtClean="0"/>
              <a:t>Mainly a </a:t>
            </a:r>
            <a:r>
              <a:rPr lang="en-US" sz="2800" dirty="0" smtClean="0">
                <a:solidFill>
                  <a:schemeClr val="tx2">
                    <a:lumMod val="75000"/>
                  </a:schemeClr>
                </a:solidFill>
              </a:rPr>
              <a:t>minimization of idle time</a:t>
            </a:r>
            <a:endParaRPr lang="en-US" sz="2400" dirty="0" smtClean="0"/>
          </a:p>
          <a:p>
            <a:pPr>
              <a:defRPr/>
            </a:pPr>
            <a:r>
              <a:rPr lang="en-US" sz="2800" dirty="0" smtClean="0"/>
              <a:t>Relevant to parallel programs for optimizing performance. </a:t>
            </a:r>
          </a:p>
          <a:p>
            <a:pPr lvl="1">
              <a:defRPr/>
            </a:pPr>
            <a:r>
              <a:rPr lang="en-US" sz="2400" dirty="0" smtClean="0"/>
              <a:t>e.g., if every tasks encounters a barrier synchronization point, the slowest task will end up limiting the overall performance.</a:t>
            </a:r>
          </a:p>
          <a:p>
            <a:pPr>
              <a:defRPr/>
            </a:pPr>
            <a:r>
              <a:rPr lang="en-US" sz="2800" dirty="0" smtClean="0"/>
              <a:t>Relevant to costing, e.g. deciding number of processors needed (can also be used in substantiating the need for a more, rather than less, expensive platform)</a:t>
            </a:r>
            <a:endParaRPr lang="en-US" sz="2800" dirty="0"/>
          </a:p>
        </p:txBody>
      </p:sp>
      <p:pic>
        <p:nvPicPr>
          <p:cNvPr id="8196" name="Picture 5" descr="balance_41848_md.gif"/>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6330950" y="643441"/>
            <a:ext cx="2484438" cy="1158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50" name="Picture 2" descr="K:\ACTIVE\EEE4084F\Common\Images_open\Cookie-woc.gif"/>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651109" y="692992"/>
            <a:ext cx="574353" cy="370550"/>
          </a:xfrm>
          <a:prstGeom prst="rect">
            <a:avLst/>
          </a:prstGeom>
          <a:noFill/>
          <a:extLst>
            <a:ext uri="{909E8E84-426E-40DD-AFC4-6F175D3DCCD1}">
              <a14:hiddenFill xmlns:a14="http://schemas.microsoft.com/office/drawing/2010/main">
                <a:solidFill>
                  <a:srgbClr val="FFFFFF"/>
                </a:solidFill>
              </a14:hiddenFill>
            </a:ext>
          </a:extLst>
        </p:spPr>
      </p:pic>
      <p:pic>
        <p:nvPicPr>
          <p:cNvPr id="8" name="Picture 2" descr="K:\ACTIVE\EEE4084F\Common\Images_open\Cookie-woc.gif"/>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651108" y="545919"/>
            <a:ext cx="574353" cy="370550"/>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2" descr="K:\ACTIVE\EEE4084F\Common\Images_open\Cookie-woc.gif"/>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653460" y="389503"/>
            <a:ext cx="574353" cy="370550"/>
          </a:xfrm>
          <a:prstGeom prst="rect">
            <a:avLst/>
          </a:prstGeom>
          <a:noFill/>
          <a:extLst>
            <a:ext uri="{909E8E84-426E-40DD-AFC4-6F175D3DCCD1}">
              <a14:hiddenFill xmlns:a14="http://schemas.microsoft.com/office/drawing/2010/main">
                <a:solidFill>
                  <a:srgbClr val="FFFFFF"/>
                </a:solidFill>
              </a14:hiddenFill>
            </a:ext>
          </a:extLst>
        </p:spPr>
      </p:pic>
      <p:pic>
        <p:nvPicPr>
          <p:cNvPr id="10" name="Picture 2" descr="K:\ACTIVE\EEE4084F\Common\Images_open\Cookie-woc.gif"/>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813185" y="499056"/>
            <a:ext cx="846389" cy="546057"/>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9"/>
          <p:cNvSpPr>
            <a:spLocks noChangeArrowheads="1"/>
          </p:cNvSpPr>
          <p:nvPr/>
        </p:nvSpPr>
        <p:spPr bwMode="auto">
          <a:xfrm>
            <a:off x="7289800" y="1406525"/>
            <a:ext cx="450850" cy="4667250"/>
          </a:xfrm>
          <a:prstGeom prst="rect">
            <a:avLst/>
          </a:prstGeom>
          <a:solidFill>
            <a:srgbClr val="AD4186"/>
          </a:solidFill>
          <a:ln w="9525" algn="ctr">
            <a:solidFill>
              <a:schemeClr val="tx1"/>
            </a:solidFill>
            <a:round/>
            <a:headEnd/>
            <a:tailEnd/>
          </a:ln>
        </p:spPr>
        <p:txBody>
          <a:bodyPr/>
          <a:lstStyle/>
          <a:p>
            <a:endParaRPr lang="en-US"/>
          </a:p>
        </p:txBody>
      </p:sp>
      <p:sp>
        <p:nvSpPr>
          <p:cNvPr id="2" name="Title 1"/>
          <p:cNvSpPr>
            <a:spLocks noGrp="1"/>
          </p:cNvSpPr>
          <p:nvPr>
            <p:ph type="title"/>
          </p:nvPr>
        </p:nvSpPr>
        <p:spPr>
          <a:xfrm>
            <a:off x="457200" y="38100"/>
            <a:ext cx="8385175" cy="1431925"/>
          </a:xfrm>
        </p:spPr>
        <p:txBody>
          <a:bodyPr/>
          <a:lstStyle/>
          <a:p>
            <a:pPr>
              <a:defRPr/>
            </a:pPr>
            <a:r>
              <a:rPr lang="en-ZA" dirty="0" smtClean="0"/>
              <a:t>Load Balancing – simple trial technique</a:t>
            </a:r>
            <a:endParaRPr lang="en-US" dirty="0"/>
          </a:p>
        </p:txBody>
      </p:sp>
      <p:sp>
        <p:nvSpPr>
          <p:cNvPr id="9220" name="TextBox 3"/>
          <p:cNvSpPr txBox="1">
            <a:spLocks noChangeArrowheads="1"/>
          </p:cNvSpPr>
          <p:nvPr/>
        </p:nvSpPr>
        <p:spPr bwMode="auto">
          <a:xfrm>
            <a:off x="450850" y="1369695"/>
            <a:ext cx="6335713" cy="5078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en-ZA" dirty="0"/>
              <a:t>…</a:t>
            </a:r>
          </a:p>
          <a:p>
            <a:r>
              <a:rPr lang="en-ZA" dirty="0" err="1"/>
              <a:t>typedef</a:t>
            </a:r>
            <a:r>
              <a:rPr lang="en-ZA" dirty="0"/>
              <a:t> </a:t>
            </a:r>
            <a:r>
              <a:rPr lang="en-ZA" dirty="0" err="1"/>
              <a:t>struct</a:t>
            </a:r>
            <a:r>
              <a:rPr lang="en-ZA" dirty="0"/>
              <a:t> { unsigned start, end; } </a:t>
            </a:r>
            <a:r>
              <a:rPr lang="en-ZA" dirty="0" err="1"/>
              <a:t>LogEntry</a:t>
            </a:r>
            <a:r>
              <a:rPr lang="en-ZA" dirty="0"/>
              <a:t>;</a:t>
            </a:r>
          </a:p>
          <a:p>
            <a:r>
              <a:rPr lang="en-ZA" dirty="0" err="1"/>
              <a:t>LogEntry</a:t>
            </a:r>
            <a:r>
              <a:rPr lang="en-ZA" dirty="0"/>
              <a:t> </a:t>
            </a:r>
            <a:r>
              <a:rPr lang="en-ZA" dirty="0" err="1"/>
              <a:t>logt</a:t>
            </a:r>
            <a:r>
              <a:rPr lang="en-ZA" dirty="0"/>
              <a:t>[1024];</a:t>
            </a:r>
          </a:p>
          <a:p>
            <a:r>
              <a:rPr lang="en-ZA" dirty="0" err="1"/>
              <a:t>int</a:t>
            </a:r>
            <a:r>
              <a:rPr lang="en-ZA" dirty="0"/>
              <a:t> </a:t>
            </a:r>
            <a:r>
              <a:rPr lang="en-ZA" dirty="0" err="1"/>
              <a:t>logn</a:t>
            </a:r>
            <a:r>
              <a:rPr lang="en-ZA" dirty="0"/>
              <a:t> = 0;</a:t>
            </a:r>
          </a:p>
          <a:p>
            <a:r>
              <a:rPr lang="en-ZA" dirty="0"/>
              <a:t>unsigned </a:t>
            </a:r>
            <a:r>
              <a:rPr lang="en-ZA" dirty="0" err="1"/>
              <a:t>prog_start</a:t>
            </a:r>
            <a:r>
              <a:rPr lang="en-ZA" dirty="0"/>
              <a:t>, </a:t>
            </a:r>
            <a:r>
              <a:rPr lang="en-ZA" dirty="0" err="1"/>
              <a:t>prog_end</a:t>
            </a:r>
            <a:r>
              <a:rPr lang="en-ZA" dirty="0"/>
              <a:t>;</a:t>
            </a:r>
          </a:p>
          <a:p>
            <a:endParaRPr lang="en-ZA" dirty="0"/>
          </a:p>
          <a:p>
            <a:r>
              <a:rPr lang="en-ZA" dirty="0"/>
              <a:t>void* task (void* </a:t>
            </a:r>
            <a:r>
              <a:rPr lang="en-ZA" dirty="0" err="1"/>
              <a:t>arg</a:t>
            </a:r>
            <a:r>
              <a:rPr lang="en-ZA" dirty="0"/>
              <a:t>)</a:t>
            </a:r>
          </a:p>
          <a:p>
            <a:r>
              <a:rPr lang="en-ZA" dirty="0"/>
              <a:t>{</a:t>
            </a:r>
          </a:p>
          <a:p>
            <a:r>
              <a:rPr lang="en-ZA" dirty="0"/>
              <a:t>  unsigned </a:t>
            </a:r>
            <a:r>
              <a:rPr lang="en-ZA" dirty="0" err="1"/>
              <a:t>int</a:t>
            </a:r>
            <a:r>
              <a:rPr lang="en-ZA" dirty="0"/>
              <a:t> end;</a:t>
            </a:r>
          </a:p>
          <a:p>
            <a:r>
              <a:rPr lang="en-ZA" dirty="0"/>
              <a:t>  unsigned </a:t>
            </a:r>
            <a:r>
              <a:rPr lang="en-ZA" dirty="0" err="1"/>
              <a:t>int</a:t>
            </a:r>
            <a:r>
              <a:rPr lang="en-ZA" dirty="0"/>
              <a:t> start = clock();</a:t>
            </a:r>
          </a:p>
          <a:p>
            <a:r>
              <a:rPr lang="en-ZA" dirty="0"/>
              <a:t>  // do work</a:t>
            </a:r>
          </a:p>
          <a:p>
            <a:r>
              <a:rPr lang="en-ZA" dirty="0"/>
              <a:t>  // calculate time it took</a:t>
            </a:r>
          </a:p>
          <a:p>
            <a:r>
              <a:rPr lang="en-ZA" dirty="0"/>
              <a:t>  end = clock();</a:t>
            </a:r>
          </a:p>
          <a:p>
            <a:r>
              <a:rPr lang="en-ZA" dirty="0"/>
              <a:t>  // update time log</a:t>
            </a:r>
          </a:p>
          <a:p>
            <a:r>
              <a:rPr lang="en-ZA" dirty="0"/>
              <a:t>  </a:t>
            </a:r>
            <a:r>
              <a:rPr lang="en-ZA" dirty="0" err="1"/>
              <a:t>pthread_mutex_lock</a:t>
            </a:r>
            <a:r>
              <a:rPr lang="en-ZA" dirty="0"/>
              <a:t>(&amp;</a:t>
            </a:r>
            <a:r>
              <a:rPr lang="en-ZA" dirty="0" err="1"/>
              <a:t>mutex</a:t>
            </a:r>
            <a:r>
              <a:rPr lang="en-ZA" dirty="0"/>
              <a:t>);</a:t>
            </a:r>
          </a:p>
          <a:p>
            <a:r>
              <a:rPr lang="en-ZA" dirty="0"/>
              <a:t>    </a:t>
            </a:r>
            <a:r>
              <a:rPr lang="en-ZA" dirty="0" err="1"/>
              <a:t>logt</a:t>
            </a:r>
            <a:r>
              <a:rPr lang="en-ZA" dirty="0"/>
              <a:t>[</a:t>
            </a:r>
            <a:r>
              <a:rPr lang="en-ZA" dirty="0" err="1"/>
              <a:t>logn</a:t>
            </a:r>
            <a:r>
              <a:rPr lang="en-ZA" dirty="0"/>
              <a:t>].start = start; </a:t>
            </a:r>
            <a:r>
              <a:rPr lang="en-ZA" dirty="0" err="1"/>
              <a:t>logt</a:t>
            </a:r>
            <a:r>
              <a:rPr lang="en-ZA" dirty="0"/>
              <a:t>[</a:t>
            </a:r>
            <a:r>
              <a:rPr lang="en-ZA" dirty="0" err="1"/>
              <a:t>logn</a:t>
            </a:r>
            <a:r>
              <a:rPr lang="en-ZA" dirty="0"/>
              <a:t>].end = end; </a:t>
            </a:r>
            <a:r>
              <a:rPr lang="en-ZA" dirty="0" err="1"/>
              <a:t>logn</a:t>
            </a:r>
            <a:r>
              <a:rPr lang="en-ZA" dirty="0"/>
              <a:t>++;</a:t>
            </a:r>
          </a:p>
          <a:p>
            <a:r>
              <a:rPr lang="en-ZA" dirty="0"/>
              <a:t>  </a:t>
            </a:r>
            <a:r>
              <a:rPr lang="en-ZA" dirty="0" err="1"/>
              <a:t>pthread_mutex_unlock</a:t>
            </a:r>
            <a:r>
              <a:rPr lang="en-ZA" dirty="0"/>
              <a:t>(&amp;</a:t>
            </a:r>
            <a:r>
              <a:rPr lang="en-ZA" dirty="0" err="1"/>
              <a:t>mutex</a:t>
            </a:r>
            <a:r>
              <a:rPr lang="en-ZA" dirty="0"/>
              <a:t>);</a:t>
            </a:r>
          </a:p>
          <a:p>
            <a:r>
              <a:rPr lang="en-ZA" dirty="0"/>
              <a:t>}</a:t>
            </a:r>
          </a:p>
        </p:txBody>
      </p:sp>
      <p:sp>
        <p:nvSpPr>
          <p:cNvPr id="9221" name="Rectangle 4"/>
          <p:cNvSpPr>
            <a:spLocks noChangeArrowheads="1"/>
          </p:cNvSpPr>
          <p:nvPr/>
        </p:nvSpPr>
        <p:spPr bwMode="auto">
          <a:xfrm>
            <a:off x="7289800" y="1676400"/>
            <a:ext cx="450850" cy="488950"/>
          </a:xfrm>
          <a:prstGeom prst="rect">
            <a:avLst/>
          </a:prstGeom>
          <a:solidFill>
            <a:srgbClr val="00B0F0"/>
          </a:solidFill>
          <a:ln w="9525" algn="ctr">
            <a:solidFill>
              <a:schemeClr val="tx1"/>
            </a:solidFill>
            <a:round/>
            <a:headEnd/>
            <a:tailEnd/>
          </a:ln>
        </p:spPr>
        <p:txBody>
          <a:bodyPr/>
          <a:lstStyle/>
          <a:p>
            <a:endParaRPr lang="en-US"/>
          </a:p>
        </p:txBody>
      </p:sp>
      <p:sp>
        <p:nvSpPr>
          <p:cNvPr id="9222" name="Rectangle 5"/>
          <p:cNvSpPr>
            <a:spLocks noChangeArrowheads="1"/>
          </p:cNvSpPr>
          <p:nvPr/>
        </p:nvSpPr>
        <p:spPr bwMode="auto">
          <a:xfrm>
            <a:off x="7289800" y="2281238"/>
            <a:ext cx="450850" cy="657225"/>
          </a:xfrm>
          <a:prstGeom prst="rect">
            <a:avLst/>
          </a:prstGeom>
          <a:solidFill>
            <a:srgbClr val="00B0F0"/>
          </a:solidFill>
          <a:ln w="9525" algn="ctr">
            <a:solidFill>
              <a:schemeClr val="tx1"/>
            </a:solidFill>
            <a:round/>
            <a:headEnd/>
            <a:tailEnd/>
          </a:ln>
        </p:spPr>
        <p:txBody>
          <a:bodyPr/>
          <a:lstStyle/>
          <a:p>
            <a:endParaRPr lang="en-US"/>
          </a:p>
        </p:txBody>
      </p:sp>
      <p:sp>
        <p:nvSpPr>
          <p:cNvPr id="9223" name="Rectangle 6"/>
          <p:cNvSpPr>
            <a:spLocks noChangeArrowheads="1"/>
          </p:cNvSpPr>
          <p:nvPr/>
        </p:nvSpPr>
        <p:spPr bwMode="auto">
          <a:xfrm>
            <a:off x="7289800" y="3028950"/>
            <a:ext cx="450850" cy="682625"/>
          </a:xfrm>
          <a:prstGeom prst="rect">
            <a:avLst/>
          </a:prstGeom>
          <a:solidFill>
            <a:srgbClr val="00B0F0"/>
          </a:solidFill>
          <a:ln w="9525" algn="ctr">
            <a:solidFill>
              <a:schemeClr val="tx1"/>
            </a:solidFill>
            <a:round/>
            <a:headEnd/>
            <a:tailEnd/>
          </a:ln>
        </p:spPr>
        <p:txBody>
          <a:bodyPr/>
          <a:lstStyle/>
          <a:p>
            <a:endParaRPr lang="en-US"/>
          </a:p>
        </p:txBody>
      </p:sp>
      <p:sp>
        <p:nvSpPr>
          <p:cNvPr id="9224" name="Rectangle 7"/>
          <p:cNvSpPr>
            <a:spLocks noChangeArrowheads="1"/>
          </p:cNvSpPr>
          <p:nvPr/>
        </p:nvSpPr>
        <p:spPr bwMode="auto">
          <a:xfrm>
            <a:off x="7289800" y="4316413"/>
            <a:ext cx="450850" cy="682625"/>
          </a:xfrm>
          <a:prstGeom prst="rect">
            <a:avLst/>
          </a:prstGeom>
          <a:solidFill>
            <a:srgbClr val="00B0F0"/>
          </a:solidFill>
          <a:ln w="9525" algn="ctr">
            <a:solidFill>
              <a:schemeClr val="tx1"/>
            </a:solidFill>
            <a:round/>
            <a:headEnd/>
            <a:tailEnd/>
          </a:ln>
        </p:spPr>
        <p:txBody>
          <a:bodyPr/>
          <a:lstStyle/>
          <a:p>
            <a:endParaRPr lang="en-US"/>
          </a:p>
        </p:txBody>
      </p:sp>
      <p:sp>
        <p:nvSpPr>
          <p:cNvPr id="9225" name="Rectangle 8"/>
          <p:cNvSpPr>
            <a:spLocks noChangeArrowheads="1"/>
          </p:cNvSpPr>
          <p:nvPr/>
        </p:nvSpPr>
        <p:spPr bwMode="auto">
          <a:xfrm>
            <a:off x="7289800" y="5230813"/>
            <a:ext cx="450850" cy="682625"/>
          </a:xfrm>
          <a:prstGeom prst="rect">
            <a:avLst/>
          </a:prstGeom>
          <a:solidFill>
            <a:srgbClr val="00B0F0"/>
          </a:solidFill>
          <a:ln w="9525" algn="ctr">
            <a:solidFill>
              <a:schemeClr val="tx1"/>
            </a:solidFill>
            <a:round/>
            <a:headEnd/>
            <a:tailEnd/>
          </a:ln>
        </p:spPr>
        <p:txBody>
          <a:bodyPr/>
          <a:lstStyle/>
          <a:p>
            <a:endParaRPr lang="en-US"/>
          </a:p>
        </p:txBody>
      </p:sp>
      <p:cxnSp>
        <p:nvCxnSpPr>
          <p:cNvPr id="9226" name="Straight Connector 11"/>
          <p:cNvCxnSpPr>
            <a:cxnSpLocks noChangeShapeType="1"/>
          </p:cNvCxnSpPr>
          <p:nvPr/>
        </p:nvCxnSpPr>
        <p:spPr bwMode="auto">
          <a:xfrm flipV="1">
            <a:off x="7559675" y="1316038"/>
            <a:ext cx="412750" cy="244475"/>
          </a:xfrm>
          <a:prstGeom prst="line">
            <a:avLst/>
          </a:prstGeom>
          <a:noFill/>
          <a:ln w="9525" algn="ctr">
            <a:solidFill>
              <a:schemeClr val="tx1"/>
            </a:solidFill>
            <a:round/>
            <a:headEnd/>
            <a:tailEnd/>
          </a:ln>
          <a:extLst>
            <a:ext uri="{909E8E84-426E-40DD-AFC4-6F175D3DCCD1}">
              <a14:hiddenFill xmlns:a14="http://schemas.microsoft.com/office/drawing/2010/main">
                <a:noFill/>
              </a14:hiddenFill>
            </a:ext>
          </a:extLst>
        </p:spPr>
      </p:cxnSp>
      <p:sp>
        <p:nvSpPr>
          <p:cNvPr id="9227" name="Rectangle 12"/>
          <p:cNvSpPr>
            <a:spLocks noChangeArrowheads="1"/>
          </p:cNvSpPr>
          <p:nvPr/>
        </p:nvSpPr>
        <p:spPr bwMode="auto">
          <a:xfrm>
            <a:off x="7907338" y="1069975"/>
            <a:ext cx="542925"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US"/>
              <a:t>idle</a:t>
            </a:r>
          </a:p>
        </p:txBody>
      </p:sp>
      <p:sp>
        <p:nvSpPr>
          <p:cNvPr id="9228" name="Rectangle 13"/>
          <p:cNvSpPr>
            <a:spLocks noChangeArrowheads="1"/>
          </p:cNvSpPr>
          <p:nvPr/>
        </p:nvSpPr>
        <p:spPr bwMode="auto">
          <a:xfrm>
            <a:off x="6748463" y="1406525"/>
            <a:ext cx="450850" cy="4667250"/>
          </a:xfrm>
          <a:prstGeom prst="rect">
            <a:avLst/>
          </a:prstGeom>
          <a:solidFill>
            <a:srgbClr val="AD4186"/>
          </a:solidFill>
          <a:ln w="9525" algn="ctr">
            <a:solidFill>
              <a:schemeClr val="tx1"/>
            </a:solidFill>
            <a:round/>
            <a:headEnd/>
            <a:tailEnd/>
          </a:ln>
        </p:spPr>
        <p:txBody>
          <a:bodyPr/>
          <a:lstStyle/>
          <a:p>
            <a:endParaRPr lang="en-US"/>
          </a:p>
        </p:txBody>
      </p:sp>
      <p:sp>
        <p:nvSpPr>
          <p:cNvPr id="9229" name="Rectangle 14"/>
          <p:cNvSpPr>
            <a:spLocks noChangeArrowheads="1"/>
          </p:cNvSpPr>
          <p:nvPr/>
        </p:nvSpPr>
        <p:spPr bwMode="auto">
          <a:xfrm>
            <a:off x="6748463" y="1457325"/>
            <a:ext cx="450850" cy="760413"/>
          </a:xfrm>
          <a:prstGeom prst="rect">
            <a:avLst/>
          </a:prstGeom>
          <a:solidFill>
            <a:srgbClr val="00B0F0"/>
          </a:solidFill>
          <a:ln w="9525" algn="ctr">
            <a:solidFill>
              <a:schemeClr val="tx1"/>
            </a:solidFill>
            <a:round/>
            <a:headEnd/>
            <a:tailEnd/>
          </a:ln>
        </p:spPr>
        <p:txBody>
          <a:bodyPr/>
          <a:lstStyle/>
          <a:p>
            <a:endParaRPr lang="en-US"/>
          </a:p>
        </p:txBody>
      </p:sp>
      <p:sp>
        <p:nvSpPr>
          <p:cNvPr id="9230" name="Rectangle 15"/>
          <p:cNvSpPr>
            <a:spLocks noChangeArrowheads="1"/>
          </p:cNvSpPr>
          <p:nvPr/>
        </p:nvSpPr>
        <p:spPr bwMode="auto">
          <a:xfrm>
            <a:off x="6748463" y="2474913"/>
            <a:ext cx="450850" cy="450850"/>
          </a:xfrm>
          <a:prstGeom prst="rect">
            <a:avLst/>
          </a:prstGeom>
          <a:solidFill>
            <a:srgbClr val="00B0F0"/>
          </a:solidFill>
          <a:ln w="9525" algn="ctr">
            <a:solidFill>
              <a:schemeClr val="tx1"/>
            </a:solidFill>
            <a:round/>
            <a:headEnd/>
            <a:tailEnd/>
          </a:ln>
        </p:spPr>
        <p:txBody>
          <a:bodyPr/>
          <a:lstStyle/>
          <a:p>
            <a:endParaRPr lang="en-US"/>
          </a:p>
        </p:txBody>
      </p:sp>
      <p:sp>
        <p:nvSpPr>
          <p:cNvPr id="9231" name="Rectangle 16"/>
          <p:cNvSpPr>
            <a:spLocks noChangeArrowheads="1"/>
          </p:cNvSpPr>
          <p:nvPr/>
        </p:nvSpPr>
        <p:spPr bwMode="auto">
          <a:xfrm>
            <a:off x="6748463" y="3427413"/>
            <a:ext cx="450850" cy="450850"/>
          </a:xfrm>
          <a:prstGeom prst="rect">
            <a:avLst/>
          </a:prstGeom>
          <a:solidFill>
            <a:srgbClr val="00B0F0"/>
          </a:solidFill>
          <a:ln w="9525" algn="ctr">
            <a:solidFill>
              <a:schemeClr val="tx1"/>
            </a:solidFill>
            <a:round/>
            <a:headEnd/>
            <a:tailEnd/>
          </a:ln>
        </p:spPr>
        <p:txBody>
          <a:bodyPr/>
          <a:lstStyle/>
          <a:p>
            <a:endParaRPr lang="en-US"/>
          </a:p>
        </p:txBody>
      </p:sp>
      <p:sp>
        <p:nvSpPr>
          <p:cNvPr id="9232" name="Rectangle 17"/>
          <p:cNvSpPr>
            <a:spLocks noChangeArrowheads="1"/>
          </p:cNvSpPr>
          <p:nvPr/>
        </p:nvSpPr>
        <p:spPr bwMode="auto">
          <a:xfrm>
            <a:off x="6748463" y="3956050"/>
            <a:ext cx="450850" cy="541338"/>
          </a:xfrm>
          <a:prstGeom prst="rect">
            <a:avLst/>
          </a:prstGeom>
          <a:solidFill>
            <a:srgbClr val="00B0F0"/>
          </a:solidFill>
          <a:ln w="9525" algn="ctr">
            <a:solidFill>
              <a:schemeClr val="tx1"/>
            </a:solidFill>
            <a:round/>
            <a:headEnd/>
            <a:tailEnd/>
          </a:ln>
        </p:spPr>
        <p:txBody>
          <a:bodyPr/>
          <a:lstStyle/>
          <a:p>
            <a:endParaRPr lang="en-US"/>
          </a:p>
        </p:txBody>
      </p:sp>
      <p:sp>
        <p:nvSpPr>
          <p:cNvPr id="9233" name="Rectangle 18"/>
          <p:cNvSpPr>
            <a:spLocks noChangeArrowheads="1"/>
          </p:cNvSpPr>
          <p:nvPr/>
        </p:nvSpPr>
        <p:spPr bwMode="auto">
          <a:xfrm>
            <a:off x="6748463" y="4716463"/>
            <a:ext cx="450850" cy="450850"/>
          </a:xfrm>
          <a:prstGeom prst="rect">
            <a:avLst/>
          </a:prstGeom>
          <a:solidFill>
            <a:srgbClr val="00B0F0"/>
          </a:solidFill>
          <a:ln w="9525" algn="ctr">
            <a:solidFill>
              <a:schemeClr val="tx1"/>
            </a:solidFill>
            <a:round/>
            <a:headEnd/>
            <a:tailEnd/>
          </a:ln>
        </p:spPr>
        <p:txBody>
          <a:bodyPr/>
          <a:lstStyle/>
          <a:p>
            <a:endParaRPr lang="en-US"/>
          </a:p>
        </p:txBody>
      </p:sp>
      <p:sp>
        <p:nvSpPr>
          <p:cNvPr id="9234" name="Rectangle 19"/>
          <p:cNvSpPr>
            <a:spLocks noChangeArrowheads="1"/>
          </p:cNvSpPr>
          <p:nvPr/>
        </p:nvSpPr>
        <p:spPr bwMode="auto">
          <a:xfrm>
            <a:off x="6748463" y="5411788"/>
            <a:ext cx="450850" cy="527050"/>
          </a:xfrm>
          <a:prstGeom prst="rect">
            <a:avLst/>
          </a:prstGeom>
          <a:solidFill>
            <a:srgbClr val="00B0F0"/>
          </a:solidFill>
          <a:ln w="9525" algn="ctr">
            <a:solidFill>
              <a:schemeClr val="tx1"/>
            </a:solidFill>
            <a:round/>
            <a:headEnd/>
            <a:tailEnd/>
          </a:ln>
        </p:spPr>
        <p:txBody>
          <a:bodyPr/>
          <a:lstStyle/>
          <a:p>
            <a:endParaRPr lang="en-US"/>
          </a:p>
        </p:txBody>
      </p:sp>
      <p:cxnSp>
        <p:nvCxnSpPr>
          <p:cNvPr id="9235" name="Straight Connector 20"/>
          <p:cNvCxnSpPr>
            <a:cxnSpLocks noChangeShapeType="1"/>
            <a:endCxn id="9236" idx="1"/>
          </p:cNvCxnSpPr>
          <p:nvPr/>
        </p:nvCxnSpPr>
        <p:spPr bwMode="auto">
          <a:xfrm rot="16200000" flipH="1">
            <a:off x="7557294" y="2593181"/>
            <a:ext cx="454025" cy="398463"/>
          </a:xfrm>
          <a:prstGeom prst="line">
            <a:avLst/>
          </a:prstGeom>
          <a:noFill/>
          <a:ln w="9525" algn="ctr">
            <a:solidFill>
              <a:schemeClr val="tx1"/>
            </a:solidFill>
            <a:round/>
            <a:headEnd/>
            <a:tailEnd/>
          </a:ln>
          <a:extLst>
            <a:ext uri="{909E8E84-426E-40DD-AFC4-6F175D3DCCD1}">
              <a14:hiddenFill xmlns:a14="http://schemas.microsoft.com/office/drawing/2010/main">
                <a:noFill/>
              </a14:hiddenFill>
            </a:ext>
          </a:extLst>
        </p:spPr>
      </p:cxnSp>
      <p:sp>
        <p:nvSpPr>
          <p:cNvPr id="9236" name="Rectangle 21"/>
          <p:cNvSpPr>
            <a:spLocks noChangeArrowheads="1"/>
          </p:cNvSpPr>
          <p:nvPr/>
        </p:nvSpPr>
        <p:spPr bwMode="auto">
          <a:xfrm>
            <a:off x="7983538" y="2833688"/>
            <a:ext cx="67310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US"/>
              <a:t>busy</a:t>
            </a:r>
          </a:p>
        </p:txBody>
      </p:sp>
      <p:sp>
        <p:nvSpPr>
          <p:cNvPr id="9237" name="Rectangle 22"/>
          <p:cNvSpPr>
            <a:spLocks noChangeArrowheads="1"/>
          </p:cNvSpPr>
          <p:nvPr/>
        </p:nvSpPr>
        <p:spPr bwMode="auto">
          <a:xfrm>
            <a:off x="205105" y="6323013"/>
            <a:ext cx="8943975"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lang="en-ZA" dirty="0"/>
              <a:t>… in main() get </a:t>
            </a:r>
            <a:r>
              <a:rPr lang="en-ZA" dirty="0" err="1"/>
              <a:t>prog_start</a:t>
            </a:r>
            <a:r>
              <a:rPr lang="en-ZA" dirty="0"/>
              <a:t> time, create </a:t>
            </a:r>
            <a:r>
              <a:rPr lang="en-ZA" dirty="0" err="1"/>
              <a:t>mutex</a:t>
            </a:r>
            <a:r>
              <a:rPr lang="en-ZA" dirty="0"/>
              <a:t> &amp; threads, wait join, get </a:t>
            </a:r>
            <a:r>
              <a:rPr lang="en-ZA" dirty="0" err="1"/>
              <a:t>prog_end</a:t>
            </a:r>
            <a:r>
              <a:rPr lang="en-ZA" dirty="0"/>
              <a:t> time.</a:t>
            </a:r>
            <a:endParaRPr lang="en-US" dirty="0"/>
          </a:p>
        </p:txBody>
      </p:sp>
      <p:cxnSp>
        <p:nvCxnSpPr>
          <p:cNvPr id="9238" name="Straight Connector 23"/>
          <p:cNvCxnSpPr>
            <a:cxnSpLocks noChangeShapeType="1"/>
          </p:cNvCxnSpPr>
          <p:nvPr/>
        </p:nvCxnSpPr>
        <p:spPr bwMode="auto">
          <a:xfrm rot="5400000" flipH="1" flipV="1">
            <a:off x="7224712" y="1135063"/>
            <a:ext cx="347663" cy="141288"/>
          </a:xfrm>
          <a:prstGeom prst="line">
            <a:avLst/>
          </a:prstGeom>
          <a:noFill/>
          <a:ln w="9525" algn="ctr">
            <a:solidFill>
              <a:schemeClr val="tx1"/>
            </a:solidFill>
            <a:round/>
            <a:headEnd type="arrow" w="med" len="med"/>
            <a:tailEnd/>
          </a:ln>
          <a:extLst>
            <a:ext uri="{909E8E84-426E-40DD-AFC4-6F175D3DCCD1}">
              <a14:hiddenFill xmlns:a14="http://schemas.microsoft.com/office/drawing/2010/main">
                <a:noFill/>
              </a14:hiddenFill>
            </a:ext>
          </a:extLst>
        </p:spPr>
      </p:cxnSp>
      <p:sp>
        <p:nvSpPr>
          <p:cNvPr id="9239" name="Rectangle 25"/>
          <p:cNvSpPr>
            <a:spLocks noChangeArrowheads="1"/>
          </p:cNvSpPr>
          <p:nvPr/>
        </p:nvSpPr>
        <p:spPr bwMode="auto">
          <a:xfrm>
            <a:off x="7404100" y="773113"/>
            <a:ext cx="1223963"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US"/>
              <a:t>prog_start</a:t>
            </a:r>
          </a:p>
        </p:txBody>
      </p:sp>
      <p:cxnSp>
        <p:nvCxnSpPr>
          <p:cNvPr id="9240" name="Straight Connector 26"/>
          <p:cNvCxnSpPr>
            <a:cxnSpLocks noChangeShapeType="1"/>
          </p:cNvCxnSpPr>
          <p:nvPr/>
        </p:nvCxnSpPr>
        <p:spPr bwMode="auto">
          <a:xfrm>
            <a:off x="7327900" y="6094413"/>
            <a:ext cx="619125" cy="103187"/>
          </a:xfrm>
          <a:prstGeom prst="line">
            <a:avLst/>
          </a:prstGeom>
          <a:noFill/>
          <a:ln w="9525" algn="ctr">
            <a:solidFill>
              <a:schemeClr val="tx1"/>
            </a:solidFill>
            <a:round/>
            <a:headEnd type="arrow" w="med" len="med"/>
            <a:tailEnd/>
          </a:ln>
          <a:extLst>
            <a:ext uri="{909E8E84-426E-40DD-AFC4-6F175D3DCCD1}">
              <a14:hiddenFill xmlns:a14="http://schemas.microsoft.com/office/drawing/2010/main">
                <a:noFill/>
              </a14:hiddenFill>
            </a:ext>
          </a:extLst>
        </p:spPr>
      </p:cxnSp>
      <p:sp>
        <p:nvSpPr>
          <p:cNvPr id="9241" name="Rectangle 28"/>
          <p:cNvSpPr>
            <a:spLocks noChangeArrowheads="1"/>
          </p:cNvSpPr>
          <p:nvPr/>
        </p:nvSpPr>
        <p:spPr bwMode="auto">
          <a:xfrm>
            <a:off x="7894638" y="6027738"/>
            <a:ext cx="1158875"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US"/>
              <a:t>prog_end</a:t>
            </a:r>
          </a:p>
        </p:txBody>
      </p:sp>
      <p:sp>
        <p:nvSpPr>
          <p:cNvPr id="9242" name="Rectangle 29"/>
          <p:cNvSpPr>
            <a:spLocks noChangeArrowheads="1"/>
          </p:cNvSpPr>
          <p:nvPr/>
        </p:nvSpPr>
        <p:spPr bwMode="auto">
          <a:xfrm>
            <a:off x="7881938" y="1611313"/>
            <a:ext cx="1325562"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US"/>
              <a:t>logt[0].start</a:t>
            </a:r>
          </a:p>
        </p:txBody>
      </p:sp>
      <p:cxnSp>
        <p:nvCxnSpPr>
          <p:cNvPr id="9243" name="Straight Connector 30"/>
          <p:cNvCxnSpPr>
            <a:cxnSpLocks noChangeShapeType="1"/>
          </p:cNvCxnSpPr>
          <p:nvPr/>
        </p:nvCxnSpPr>
        <p:spPr bwMode="auto">
          <a:xfrm>
            <a:off x="7662863" y="1676400"/>
            <a:ext cx="269875" cy="103188"/>
          </a:xfrm>
          <a:prstGeom prst="line">
            <a:avLst/>
          </a:prstGeom>
          <a:noFill/>
          <a:ln w="9525" algn="ctr">
            <a:solidFill>
              <a:schemeClr val="tx1"/>
            </a:solidFill>
            <a:round/>
            <a:headEnd type="arrow" w="med" len="med"/>
            <a:tailEnd/>
          </a:ln>
          <a:extLst>
            <a:ext uri="{909E8E84-426E-40DD-AFC4-6F175D3DCCD1}">
              <a14:hiddenFill xmlns:a14="http://schemas.microsoft.com/office/drawing/2010/main">
                <a:noFill/>
              </a14:hiddenFill>
            </a:ext>
          </a:extLst>
        </p:spPr>
      </p:cxnSp>
      <p:sp>
        <p:nvSpPr>
          <p:cNvPr id="9244" name="Rectangle 32"/>
          <p:cNvSpPr>
            <a:spLocks noChangeArrowheads="1"/>
          </p:cNvSpPr>
          <p:nvPr/>
        </p:nvSpPr>
        <p:spPr bwMode="auto">
          <a:xfrm>
            <a:off x="5318125" y="2281238"/>
            <a:ext cx="1262063"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US"/>
              <a:t>logt[1].end</a:t>
            </a:r>
          </a:p>
        </p:txBody>
      </p:sp>
      <p:cxnSp>
        <p:nvCxnSpPr>
          <p:cNvPr id="9245" name="Straight Connector 33"/>
          <p:cNvCxnSpPr>
            <a:cxnSpLocks noChangeShapeType="1"/>
          </p:cNvCxnSpPr>
          <p:nvPr/>
        </p:nvCxnSpPr>
        <p:spPr bwMode="auto">
          <a:xfrm rot="10800000" flipV="1">
            <a:off x="6465888" y="2205038"/>
            <a:ext cx="257175" cy="231775"/>
          </a:xfrm>
          <a:prstGeom prst="line">
            <a:avLst/>
          </a:prstGeom>
          <a:noFill/>
          <a:ln w="9525" algn="ctr">
            <a:solidFill>
              <a:schemeClr val="tx1"/>
            </a:solidFill>
            <a:round/>
            <a:headEnd type="arrow" w="med" len="med"/>
            <a:tailEnd/>
          </a:ln>
          <a:extLst>
            <a:ext uri="{909E8E84-426E-40DD-AFC4-6F175D3DCCD1}">
              <a14:hiddenFill xmlns:a14="http://schemas.microsoft.com/office/drawing/2010/main">
                <a:noFill/>
              </a14:hiddenFill>
            </a:ext>
          </a:extLst>
        </p:spPr>
      </p:cxnSp>
      <p:sp>
        <p:nvSpPr>
          <p:cNvPr id="9246" name="Rectangle 36"/>
          <p:cNvSpPr>
            <a:spLocks noChangeArrowheads="1"/>
          </p:cNvSpPr>
          <p:nvPr/>
        </p:nvSpPr>
        <p:spPr bwMode="auto">
          <a:xfrm>
            <a:off x="5280025" y="1160463"/>
            <a:ext cx="1327150"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US"/>
              <a:t>logt[1].start</a:t>
            </a:r>
          </a:p>
        </p:txBody>
      </p:sp>
      <p:cxnSp>
        <p:nvCxnSpPr>
          <p:cNvPr id="9247" name="Straight Connector 38"/>
          <p:cNvCxnSpPr>
            <a:cxnSpLocks noChangeShapeType="1"/>
          </p:cNvCxnSpPr>
          <p:nvPr/>
        </p:nvCxnSpPr>
        <p:spPr bwMode="auto">
          <a:xfrm flipV="1">
            <a:off x="7662863" y="2101850"/>
            <a:ext cx="257175" cy="50800"/>
          </a:xfrm>
          <a:prstGeom prst="line">
            <a:avLst/>
          </a:prstGeom>
          <a:noFill/>
          <a:ln w="9525" algn="ctr">
            <a:solidFill>
              <a:schemeClr val="tx1"/>
            </a:solidFill>
            <a:round/>
            <a:headEnd type="arrow" w="med" len="med"/>
            <a:tailEnd/>
          </a:ln>
          <a:extLst>
            <a:ext uri="{909E8E84-426E-40DD-AFC4-6F175D3DCCD1}">
              <a14:hiddenFill xmlns:a14="http://schemas.microsoft.com/office/drawing/2010/main">
                <a:noFill/>
              </a14:hiddenFill>
            </a:ext>
          </a:extLst>
        </p:spPr>
      </p:cxnSp>
      <p:sp>
        <p:nvSpPr>
          <p:cNvPr id="9248" name="Rectangle 40"/>
          <p:cNvSpPr>
            <a:spLocks noChangeArrowheads="1"/>
          </p:cNvSpPr>
          <p:nvPr/>
        </p:nvSpPr>
        <p:spPr bwMode="auto">
          <a:xfrm>
            <a:off x="7881938" y="1933575"/>
            <a:ext cx="1262062"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US"/>
              <a:t>logt[0].end</a:t>
            </a:r>
          </a:p>
        </p:txBody>
      </p:sp>
      <p:cxnSp>
        <p:nvCxnSpPr>
          <p:cNvPr id="9249" name="Straight Connector 41"/>
          <p:cNvCxnSpPr>
            <a:cxnSpLocks noChangeShapeType="1"/>
          </p:cNvCxnSpPr>
          <p:nvPr/>
        </p:nvCxnSpPr>
        <p:spPr bwMode="auto">
          <a:xfrm rot="10800000">
            <a:off x="6465888" y="1341438"/>
            <a:ext cx="307975" cy="141287"/>
          </a:xfrm>
          <a:prstGeom prst="line">
            <a:avLst/>
          </a:prstGeom>
          <a:noFill/>
          <a:ln w="9525" algn="ctr">
            <a:solidFill>
              <a:schemeClr val="tx1"/>
            </a:solidFill>
            <a:round/>
            <a:headEnd type="arrow" w="med" len="med"/>
            <a:tailEnd/>
          </a:ln>
          <a:extLst>
            <a:ext uri="{909E8E84-426E-40DD-AFC4-6F175D3DCCD1}">
              <a14:hiddenFill xmlns:a14="http://schemas.microsoft.com/office/drawing/2010/main">
                <a:noFill/>
              </a14:hiddenFill>
            </a:ext>
          </a:extLst>
        </p:spPr>
      </p:cxn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9946" y="664381"/>
            <a:ext cx="7698306" cy="692210"/>
          </a:xfrm>
        </p:spPr>
        <p:txBody>
          <a:bodyPr>
            <a:normAutofit fontScale="90000"/>
          </a:bodyPr>
          <a:lstStyle/>
          <a:p>
            <a:pPr>
              <a:defRPr/>
            </a:pPr>
            <a:r>
              <a:rPr lang="en-ZA" dirty="0" smtClean="0"/>
              <a:t>Load Balancing – simple trial technique (cont)</a:t>
            </a:r>
            <a:endParaRPr lang="en-US" dirty="0"/>
          </a:p>
        </p:txBody>
      </p:sp>
      <p:sp>
        <p:nvSpPr>
          <p:cNvPr id="10243" name="TextBox 2"/>
          <p:cNvSpPr txBox="1">
            <a:spLocks noChangeArrowheads="1"/>
          </p:cNvSpPr>
          <p:nvPr/>
        </p:nvSpPr>
        <p:spPr bwMode="auto">
          <a:xfrm>
            <a:off x="566738" y="1501775"/>
            <a:ext cx="6335712" cy="4524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en-ZA"/>
              <a:t>...</a:t>
            </a:r>
          </a:p>
          <a:p>
            <a:r>
              <a:rPr lang="en-ZA"/>
              <a:t>double calc_stat_stddev ()</a:t>
            </a:r>
          </a:p>
          <a:p>
            <a:r>
              <a:rPr lang="en-ZA"/>
              <a:t>{ // calculate standard deviation of busy times</a:t>
            </a:r>
          </a:p>
          <a:p>
            <a:r>
              <a:rPr lang="en-ZA"/>
              <a:t>  int i;</a:t>
            </a:r>
          </a:p>
          <a:p>
            <a:r>
              <a:rPr lang="en-ZA"/>
              <a:t>  double sum = 0;</a:t>
            </a:r>
          </a:p>
          <a:p>
            <a:r>
              <a:rPr lang="en-ZA"/>
              <a:t>  for(i = 0; i &lt; logn; i++) sum += logt[i].end - logt[i].start;</a:t>
            </a:r>
          </a:p>
          <a:p>
            <a:r>
              <a:rPr lang="en-ZA"/>
              <a:t>  double mean = sum / logn;</a:t>
            </a:r>
          </a:p>
          <a:p>
            <a:r>
              <a:rPr lang="en-ZA"/>
              <a:t>  double sq_diff_sum = 0;</a:t>
            </a:r>
          </a:p>
          <a:p>
            <a:r>
              <a:rPr lang="en-ZA"/>
              <a:t>  for(i = 0; i &lt; logn; ++i) {</a:t>
            </a:r>
          </a:p>
          <a:p>
            <a:r>
              <a:rPr lang="en-ZA"/>
              <a:t>     double diff = logt[i].end - logt[i].start - mean;</a:t>
            </a:r>
          </a:p>
          <a:p>
            <a:r>
              <a:rPr lang="en-ZA"/>
              <a:t>     sq_diff_sum += diff * diff;</a:t>
            </a:r>
          </a:p>
          <a:p>
            <a:r>
              <a:rPr lang="en-ZA"/>
              <a:t>     }</a:t>
            </a:r>
          </a:p>
          <a:p>
            <a:r>
              <a:rPr lang="en-ZA"/>
              <a:t>   double variance = (double)sq_diff_sum / logn;</a:t>
            </a:r>
          </a:p>
          <a:p>
            <a:r>
              <a:rPr lang="en-ZA"/>
              <a:t>   return sqrt(variance);</a:t>
            </a:r>
          </a:p>
          <a:p>
            <a:r>
              <a:rPr lang="en-ZA"/>
              <a:t>}</a:t>
            </a:r>
          </a:p>
          <a:p>
            <a:r>
              <a:rPr lang="en-ZA"/>
              <a:t>…</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5962"/>
            <a:ext cx="8385175" cy="954087"/>
          </a:xfrm>
        </p:spPr>
        <p:txBody>
          <a:bodyPr/>
          <a:lstStyle/>
          <a:p>
            <a:pPr>
              <a:defRPr/>
            </a:pPr>
            <a:r>
              <a:rPr lang="en-ZA" dirty="0" smtClean="0"/>
              <a:t>Load Balancing</a:t>
            </a:r>
            <a:endParaRPr lang="en-US" dirty="0"/>
          </a:p>
        </p:txBody>
      </p:sp>
      <p:sp>
        <p:nvSpPr>
          <p:cNvPr id="11267" name="TextBox 4"/>
          <p:cNvSpPr txBox="1">
            <a:spLocks noChangeArrowheads="1"/>
          </p:cNvSpPr>
          <p:nvPr/>
        </p:nvSpPr>
        <p:spPr bwMode="auto">
          <a:xfrm>
            <a:off x="1300163" y="1329288"/>
            <a:ext cx="852487"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en-ZA"/>
              <a:t>Task 1</a:t>
            </a:r>
            <a:endParaRPr lang="en-US"/>
          </a:p>
        </p:txBody>
      </p:sp>
      <p:sp>
        <p:nvSpPr>
          <p:cNvPr id="11268" name="Rectangle 5"/>
          <p:cNvSpPr>
            <a:spLocks noChangeArrowheads="1"/>
          </p:cNvSpPr>
          <p:nvPr/>
        </p:nvSpPr>
        <p:spPr bwMode="auto">
          <a:xfrm>
            <a:off x="5614988" y="1343575"/>
            <a:ext cx="2176462" cy="373063"/>
          </a:xfrm>
          <a:prstGeom prst="rect">
            <a:avLst/>
          </a:prstGeom>
          <a:solidFill>
            <a:srgbClr val="AD4186"/>
          </a:solidFill>
          <a:ln w="19050" algn="ctr">
            <a:solidFill>
              <a:schemeClr val="tx1"/>
            </a:solidFill>
            <a:round/>
            <a:headEnd/>
            <a:tailEnd/>
          </a:ln>
        </p:spPr>
        <p:txBody>
          <a:bodyPr/>
          <a:lstStyle/>
          <a:p>
            <a:pPr algn="ctr"/>
            <a:r>
              <a:rPr lang="en-ZA"/>
              <a:t>Time idle</a:t>
            </a:r>
            <a:endParaRPr lang="en-US"/>
          </a:p>
        </p:txBody>
      </p:sp>
      <p:sp>
        <p:nvSpPr>
          <p:cNvPr id="11269" name="Rectangle 3"/>
          <p:cNvSpPr>
            <a:spLocks noChangeArrowheads="1"/>
          </p:cNvSpPr>
          <p:nvPr/>
        </p:nvSpPr>
        <p:spPr bwMode="auto">
          <a:xfrm>
            <a:off x="2189163" y="1343575"/>
            <a:ext cx="3438525" cy="373063"/>
          </a:xfrm>
          <a:prstGeom prst="rect">
            <a:avLst/>
          </a:prstGeom>
          <a:solidFill>
            <a:srgbClr val="00B0F0"/>
          </a:solidFill>
          <a:ln w="19050" algn="ctr">
            <a:solidFill>
              <a:schemeClr val="tx1"/>
            </a:solidFill>
            <a:round/>
            <a:headEnd/>
            <a:tailEnd/>
          </a:ln>
        </p:spPr>
        <p:txBody>
          <a:bodyPr/>
          <a:lstStyle/>
          <a:p>
            <a:pPr algn="ctr"/>
            <a:r>
              <a:rPr lang="en-ZA"/>
              <a:t>time busy</a:t>
            </a:r>
            <a:endParaRPr lang="en-US"/>
          </a:p>
        </p:txBody>
      </p:sp>
      <p:sp>
        <p:nvSpPr>
          <p:cNvPr id="11270" name="TextBox 6"/>
          <p:cNvSpPr txBox="1">
            <a:spLocks noChangeArrowheads="1"/>
          </p:cNvSpPr>
          <p:nvPr/>
        </p:nvSpPr>
        <p:spPr bwMode="auto">
          <a:xfrm>
            <a:off x="1300163" y="1742038"/>
            <a:ext cx="852487"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en-ZA"/>
              <a:t>Task 2</a:t>
            </a:r>
            <a:endParaRPr lang="en-US"/>
          </a:p>
        </p:txBody>
      </p:sp>
      <p:sp>
        <p:nvSpPr>
          <p:cNvPr id="11271" name="Rectangle 7"/>
          <p:cNvSpPr>
            <a:spLocks noChangeArrowheads="1"/>
          </p:cNvSpPr>
          <p:nvPr/>
        </p:nvSpPr>
        <p:spPr bwMode="auto">
          <a:xfrm>
            <a:off x="5216525" y="1754738"/>
            <a:ext cx="2574925" cy="373062"/>
          </a:xfrm>
          <a:prstGeom prst="rect">
            <a:avLst/>
          </a:prstGeom>
          <a:solidFill>
            <a:srgbClr val="AD4186"/>
          </a:solidFill>
          <a:ln w="19050" algn="ctr">
            <a:solidFill>
              <a:schemeClr val="tx1"/>
            </a:solidFill>
            <a:round/>
            <a:headEnd/>
            <a:tailEnd/>
          </a:ln>
        </p:spPr>
        <p:txBody>
          <a:bodyPr/>
          <a:lstStyle/>
          <a:p>
            <a:pPr algn="ctr"/>
            <a:r>
              <a:rPr lang="en-ZA"/>
              <a:t>Time idle</a:t>
            </a:r>
            <a:endParaRPr lang="en-US"/>
          </a:p>
        </p:txBody>
      </p:sp>
      <p:sp>
        <p:nvSpPr>
          <p:cNvPr id="11272" name="Rectangle 8"/>
          <p:cNvSpPr>
            <a:spLocks noChangeArrowheads="1"/>
          </p:cNvSpPr>
          <p:nvPr/>
        </p:nvSpPr>
        <p:spPr bwMode="auto">
          <a:xfrm>
            <a:off x="2189163" y="1754738"/>
            <a:ext cx="3027362" cy="373062"/>
          </a:xfrm>
          <a:prstGeom prst="rect">
            <a:avLst/>
          </a:prstGeom>
          <a:solidFill>
            <a:srgbClr val="00B0F0"/>
          </a:solidFill>
          <a:ln w="19050" algn="ctr">
            <a:solidFill>
              <a:schemeClr val="tx1"/>
            </a:solidFill>
            <a:round/>
            <a:headEnd/>
            <a:tailEnd/>
          </a:ln>
        </p:spPr>
        <p:txBody>
          <a:bodyPr/>
          <a:lstStyle/>
          <a:p>
            <a:pPr algn="ctr"/>
            <a:r>
              <a:rPr lang="en-ZA"/>
              <a:t>time busy</a:t>
            </a:r>
            <a:endParaRPr lang="en-US"/>
          </a:p>
        </p:txBody>
      </p:sp>
      <p:sp>
        <p:nvSpPr>
          <p:cNvPr id="11273" name="TextBox 9"/>
          <p:cNvSpPr txBox="1">
            <a:spLocks noChangeArrowheads="1"/>
          </p:cNvSpPr>
          <p:nvPr/>
        </p:nvSpPr>
        <p:spPr bwMode="auto">
          <a:xfrm>
            <a:off x="1300163" y="2154788"/>
            <a:ext cx="852487"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en-ZA"/>
              <a:t>Task 3</a:t>
            </a:r>
            <a:endParaRPr lang="en-US"/>
          </a:p>
        </p:txBody>
      </p:sp>
      <p:sp>
        <p:nvSpPr>
          <p:cNvPr id="11274" name="Rectangle 10"/>
          <p:cNvSpPr>
            <a:spLocks noChangeArrowheads="1"/>
          </p:cNvSpPr>
          <p:nvPr/>
        </p:nvSpPr>
        <p:spPr bwMode="auto">
          <a:xfrm>
            <a:off x="5730875" y="2167488"/>
            <a:ext cx="2060575" cy="373062"/>
          </a:xfrm>
          <a:prstGeom prst="rect">
            <a:avLst/>
          </a:prstGeom>
          <a:solidFill>
            <a:srgbClr val="AD4186"/>
          </a:solidFill>
          <a:ln w="19050" algn="ctr">
            <a:solidFill>
              <a:schemeClr val="tx1"/>
            </a:solidFill>
            <a:round/>
            <a:headEnd/>
            <a:tailEnd/>
          </a:ln>
        </p:spPr>
        <p:txBody>
          <a:bodyPr/>
          <a:lstStyle/>
          <a:p>
            <a:pPr algn="ctr"/>
            <a:r>
              <a:rPr lang="en-ZA"/>
              <a:t>Time idle</a:t>
            </a:r>
            <a:endParaRPr lang="en-US"/>
          </a:p>
        </p:txBody>
      </p:sp>
      <p:sp>
        <p:nvSpPr>
          <p:cNvPr id="11275" name="Rectangle 11"/>
          <p:cNvSpPr>
            <a:spLocks noChangeArrowheads="1"/>
          </p:cNvSpPr>
          <p:nvPr/>
        </p:nvSpPr>
        <p:spPr bwMode="auto">
          <a:xfrm>
            <a:off x="2189163" y="2167488"/>
            <a:ext cx="3541712" cy="373062"/>
          </a:xfrm>
          <a:prstGeom prst="rect">
            <a:avLst/>
          </a:prstGeom>
          <a:solidFill>
            <a:srgbClr val="00B0F0"/>
          </a:solidFill>
          <a:ln w="19050" algn="ctr">
            <a:solidFill>
              <a:schemeClr val="tx1"/>
            </a:solidFill>
            <a:round/>
            <a:headEnd/>
            <a:tailEnd/>
          </a:ln>
        </p:spPr>
        <p:txBody>
          <a:bodyPr/>
          <a:lstStyle/>
          <a:p>
            <a:pPr algn="ctr"/>
            <a:r>
              <a:rPr lang="en-ZA"/>
              <a:t>time busy</a:t>
            </a:r>
            <a:endParaRPr lang="en-US"/>
          </a:p>
        </p:txBody>
      </p:sp>
      <p:sp>
        <p:nvSpPr>
          <p:cNvPr id="11276" name="TextBox 12"/>
          <p:cNvSpPr txBox="1">
            <a:spLocks noChangeArrowheads="1"/>
          </p:cNvSpPr>
          <p:nvPr/>
        </p:nvSpPr>
        <p:spPr bwMode="auto">
          <a:xfrm>
            <a:off x="1300163" y="2578650"/>
            <a:ext cx="852487"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en-ZA"/>
              <a:t>Task 4</a:t>
            </a:r>
            <a:endParaRPr lang="en-US"/>
          </a:p>
        </p:txBody>
      </p:sp>
      <p:sp>
        <p:nvSpPr>
          <p:cNvPr id="11277" name="Rectangle 13"/>
          <p:cNvSpPr>
            <a:spLocks noChangeArrowheads="1"/>
          </p:cNvSpPr>
          <p:nvPr/>
        </p:nvSpPr>
        <p:spPr bwMode="auto">
          <a:xfrm>
            <a:off x="5614988" y="2591350"/>
            <a:ext cx="2176462" cy="374650"/>
          </a:xfrm>
          <a:prstGeom prst="rect">
            <a:avLst/>
          </a:prstGeom>
          <a:solidFill>
            <a:srgbClr val="AD4186"/>
          </a:solidFill>
          <a:ln w="19050" algn="ctr">
            <a:solidFill>
              <a:schemeClr val="tx1"/>
            </a:solidFill>
            <a:round/>
            <a:headEnd/>
            <a:tailEnd/>
          </a:ln>
        </p:spPr>
        <p:txBody>
          <a:bodyPr/>
          <a:lstStyle/>
          <a:p>
            <a:pPr algn="ctr"/>
            <a:r>
              <a:rPr lang="en-ZA"/>
              <a:t>Time idle</a:t>
            </a:r>
            <a:endParaRPr lang="en-US"/>
          </a:p>
        </p:txBody>
      </p:sp>
      <p:sp>
        <p:nvSpPr>
          <p:cNvPr id="11278" name="Rectangle 14"/>
          <p:cNvSpPr>
            <a:spLocks noChangeArrowheads="1"/>
          </p:cNvSpPr>
          <p:nvPr/>
        </p:nvSpPr>
        <p:spPr bwMode="auto">
          <a:xfrm>
            <a:off x="2189163" y="2591350"/>
            <a:ext cx="3451225" cy="374650"/>
          </a:xfrm>
          <a:prstGeom prst="rect">
            <a:avLst/>
          </a:prstGeom>
          <a:solidFill>
            <a:srgbClr val="00B0F0"/>
          </a:solidFill>
          <a:ln w="19050" algn="ctr">
            <a:solidFill>
              <a:schemeClr val="tx1"/>
            </a:solidFill>
            <a:round/>
            <a:headEnd/>
            <a:tailEnd/>
          </a:ln>
        </p:spPr>
        <p:txBody>
          <a:bodyPr/>
          <a:lstStyle/>
          <a:p>
            <a:pPr algn="ctr"/>
            <a:r>
              <a:rPr lang="en-ZA"/>
              <a:t>time busy</a:t>
            </a:r>
            <a:endParaRPr lang="en-US"/>
          </a:p>
        </p:txBody>
      </p:sp>
      <p:sp>
        <p:nvSpPr>
          <p:cNvPr id="16" name="TextBox 15"/>
          <p:cNvSpPr txBox="1"/>
          <p:nvPr/>
        </p:nvSpPr>
        <p:spPr>
          <a:xfrm>
            <a:off x="708025" y="878438"/>
            <a:ext cx="5976938" cy="369887"/>
          </a:xfrm>
          <a:prstGeom prst="rect">
            <a:avLst/>
          </a:prstGeom>
          <a:noFill/>
        </p:spPr>
        <p:txBody>
          <a:bodyPr wrap="none">
            <a:spAutoFit/>
          </a:bodyPr>
          <a:lstStyle/>
          <a:p>
            <a:pPr>
              <a:defRPr/>
            </a:pPr>
            <a:r>
              <a:rPr lang="en-ZA" b="1" dirty="0">
                <a:solidFill>
                  <a:schemeClr val="tx2">
                    <a:lumMod val="75000"/>
                  </a:schemeClr>
                </a:solidFill>
              </a:rPr>
              <a:t>Well balanced – low standard deviation in busy time*</a:t>
            </a:r>
            <a:endParaRPr lang="en-US" b="1" dirty="0">
              <a:solidFill>
                <a:schemeClr val="tx2">
                  <a:lumMod val="75000"/>
                </a:schemeClr>
              </a:solidFill>
            </a:endParaRPr>
          </a:p>
        </p:txBody>
      </p:sp>
      <p:sp>
        <p:nvSpPr>
          <p:cNvPr id="11280" name="TextBox 16"/>
          <p:cNvSpPr txBox="1">
            <a:spLocks noChangeArrowheads="1"/>
          </p:cNvSpPr>
          <p:nvPr/>
        </p:nvSpPr>
        <p:spPr bwMode="auto">
          <a:xfrm>
            <a:off x="1249363" y="3056488"/>
            <a:ext cx="915987"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en-ZA"/>
              <a:t>Overall</a:t>
            </a:r>
            <a:endParaRPr lang="en-US"/>
          </a:p>
        </p:txBody>
      </p:sp>
      <p:sp>
        <p:nvSpPr>
          <p:cNvPr id="11281" name="Rectangle 17"/>
          <p:cNvSpPr>
            <a:spLocks noChangeArrowheads="1"/>
          </p:cNvSpPr>
          <p:nvPr/>
        </p:nvSpPr>
        <p:spPr bwMode="auto">
          <a:xfrm>
            <a:off x="5551488" y="3056488"/>
            <a:ext cx="2239962" cy="373062"/>
          </a:xfrm>
          <a:prstGeom prst="rect">
            <a:avLst/>
          </a:prstGeom>
          <a:solidFill>
            <a:srgbClr val="AD4186"/>
          </a:solidFill>
          <a:ln w="19050" algn="ctr">
            <a:solidFill>
              <a:schemeClr val="tx1"/>
            </a:solidFill>
            <a:round/>
            <a:headEnd/>
            <a:tailEnd/>
          </a:ln>
        </p:spPr>
        <p:txBody>
          <a:bodyPr/>
          <a:lstStyle/>
          <a:p>
            <a:pPr algn="ctr"/>
            <a:r>
              <a:rPr lang="en-ZA"/>
              <a:t>Time idle</a:t>
            </a:r>
            <a:endParaRPr lang="en-US"/>
          </a:p>
        </p:txBody>
      </p:sp>
      <p:sp>
        <p:nvSpPr>
          <p:cNvPr id="11282" name="Rectangle 18"/>
          <p:cNvSpPr>
            <a:spLocks noChangeArrowheads="1"/>
          </p:cNvSpPr>
          <p:nvPr/>
        </p:nvSpPr>
        <p:spPr bwMode="auto">
          <a:xfrm>
            <a:off x="2189163" y="3056488"/>
            <a:ext cx="3362325" cy="373062"/>
          </a:xfrm>
          <a:prstGeom prst="rect">
            <a:avLst/>
          </a:prstGeom>
          <a:solidFill>
            <a:srgbClr val="00B0F0"/>
          </a:solidFill>
          <a:ln w="19050" algn="ctr">
            <a:solidFill>
              <a:schemeClr val="tx1"/>
            </a:solidFill>
            <a:round/>
            <a:headEnd/>
            <a:tailEnd/>
          </a:ln>
        </p:spPr>
        <p:txBody>
          <a:bodyPr/>
          <a:lstStyle/>
          <a:p>
            <a:pPr algn="ctr"/>
            <a:r>
              <a:rPr lang="en-ZA"/>
              <a:t>time busy</a:t>
            </a:r>
            <a:endParaRPr lang="en-US"/>
          </a:p>
        </p:txBody>
      </p:sp>
      <p:sp>
        <p:nvSpPr>
          <p:cNvPr id="11283" name="Rectangle 23"/>
          <p:cNvSpPr>
            <a:spLocks noChangeArrowheads="1"/>
          </p:cNvSpPr>
          <p:nvPr/>
        </p:nvSpPr>
        <p:spPr bwMode="auto">
          <a:xfrm>
            <a:off x="2189163" y="4034388"/>
            <a:ext cx="5602287" cy="373062"/>
          </a:xfrm>
          <a:prstGeom prst="rect">
            <a:avLst/>
          </a:prstGeom>
          <a:solidFill>
            <a:srgbClr val="00B0F0"/>
          </a:solidFill>
          <a:ln w="19050" algn="ctr">
            <a:solidFill>
              <a:schemeClr val="tx1"/>
            </a:solidFill>
            <a:round/>
            <a:headEnd/>
            <a:tailEnd/>
          </a:ln>
        </p:spPr>
        <p:txBody>
          <a:bodyPr/>
          <a:lstStyle/>
          <a:p>
            <a:pPr algn="ctr"/>
            <a:r>
              <a:rPr lang="en-ZA"/>
              <a:t>time busy</a:t>
            </a:r>
            <a:endParaRPr lang="en-US"/>
          </a:p>
        </p:txBody>
      </p:sp>
      <p:sp>
        <p:nvSpPr>
          <p:cNvPr id="11284" name="Rectangle 25"/>
          <p:cNvSpPr>
            <a:spLocks noChangeArrowheads="1"/>
          </p:cNvSpPr>
          <p:nvPr/>
        </p:nvSpPr>
        <p:spPr bwMode="auto">
          <a:xfrm>
            <a:off x="3013075" y="4447138"/>
            <a:ext cx="4778375" cy="373062"/>
          </a:xfrm>
          <a:prstGeom prst="rect">
            <a:avLst/>
          </a:prstGeom>
          <a:solidFill>
            <a:srgbClr val="AD4186"/>
          </a:solidFill>
          <a:ln w="19050" algn="ctr">
            <a:solidFill>
              <a:schemeClr val="tx1"/>
            </a:solidFill>
            <a:round/>
            <a:headEnd/>
            <a:tailEnd/>
          </a:ln>
        </p:spPr>
        <p:txBody>
          <a:bodyPr/>
          <a:lstStyle/>
          <a:p>
            <a:pPr algn="ctr"/>
            <a:r>
              <a:rPr lang="en-ZA"/>
              <a:t>Time idle</a:t>
            </a:r>
            <a:endParaRPr lang="en-US"/>
          </a:p>
        </p:txBody>
      </p:sp>
      <p:sp>
        <p:nvSpPr>
          <p:cNvPr id="11285" name="Rectangle 26"/>
          <p:cNvSpPr>
            <a:spLocks noChangeArrowheads="1"/>
          </p:cNvSpPr>
          <p:nvPr/>
        </p:nvSpPr>
        <p:spPr bwMode="auto">
          <a:xfrm>
            <a:off x="2189163" y="4447138"/>
            <a:ext cx="823912" cy="373062"/>
          </a:xfrm>
          <a:prstGeom prst="rect">
            <a:avLst/>
          </a:prstGeom>
          <a:solidFill>
            <a:srgbClr val="00B0F0"/>
          </a:solidFill>
          <a:ln w="19050" algn="ctr">
            <a:solidFill>
              <a:schemeClr val="tx1"/>
            </a:solidFill>
            <a:round/>
            <a:headEnd/>
            <a:tailEnd/>
          </a:ln>
        </p:spPr>
        <p:txBody>
          <a:bodyPr/>
          <a:lstStyle/>
          <a:p>
            <a:pPr algn="ctr"/>
            <a:r>
              <a:rPr lang="en-ZA"/>
              <a:t>busy</a:t>
            </a:r>
            <a:endParaRPr lang="en-US"/>
          </a:p>
        </p:txBody>
      </p:sp>
      <p:sp>
        <p:nvSpPr>
          <p:cNvPr id="11286" name="Rectangle 28"/>
          <p:cNvSpPr>
            <a:spLocks noChangeArrowheads="1"/>
          </p:cNvSpPr>
          <p:nvPr/>
        </p:nvSpPr>
        <p:spPr bwMode="auto">
          <a:xfrm>
            <a:off x="6015038" y="4858300"/>
            <a:ext cx="1776412" cy="374650"/>
          </a:xfrm>
          <a:prstGeom prst="rect">
            <a:avLst/>
          </a:prstGeom>
          <a:solidFill>
            <a:srgbClr val="AD4186"/>
          </a:solidFill>
          <a:ln w="19050" algn="ctr">
            <a:solidFill>
              <a:schemeClr val="tx1"/>
            </a:solidFill>
            <a:round/>
            <a:headEnd/>
            <a:tailEnd/>
          </a:ln>
        </p:spPr>
        <p:txBody>
          <a:bodyPr/>
          <a:lstStyle/>
          <a:p>
            <a:pPr algn="ctr"/>
            <a:r>
              <a:rPr lang="en-ZA"/>
              <a:t>Time idle</a:t>
            </a:r>
            <a:endParaRPr lang="en-US"/>
          </a:p>
        </p:txBody>
      </p:sp>
      <p:sp>
        <p:nvSpPr>
          <p:cNvPr id="11287" name="Rectangle 29"/>
          <p:cNvSpPr>
            <a:spLocks noChangeArrowheads="1"/>
          </p:cNvSpPr>
          <p:nvPr/>
        </p:nvSpPr>
        <p:spPr bwMode="auto">
          <a:xfrm>
            <a:off x="2189163" y="4858300"/>
            <a:ext cx="3851275" cy="374650"/>
          </a:xfrm>
          <a:prstGeom prst="rect">
            <a:avLst/>
          </a:prstGeom>
          <a:solidFill>
            <a:srgbClr val="00B0F0"/>
          </a:solidFill>
          <a:ln w="19050" algn="ctr">
            <a:solidFill>
              <a:schemeClr val="tx1"/>
            </a:solidFill>
            <a:round/>
            <a:headEnd/>
            <a:tailEnd/>
          </a:ln>
        </p:spPr>
        <p:txBody>
          <a:bodyPr/>
          <a:lstStyle/>
          <a:p>
            <a:pPr algn="ctr"/>
            <a:r>
              <a:rPr lang="en-ZA"/>
              <a:t>time busy</a:t>
            </a:r>
            <a:endParaRPr lang="en-US"/>
          </a:p>
        </p:txBody>
      </p:sp>
      <p:sp>
        <p:nvSpPr>
          <p:cNvPr id="11288" name="Rectangle 31"/>
          <p:cNvSpPr>
            <a:spLocks noChangeArrowheads="1"/>
          </p:cNvSpPr>
          <p:nvPr/>
        </p:nvSpPr>
        <p:spPr bwMode="auto">
          <a:xfrm>
            <a:off x="3103563" y="5283750"/>
            <a:ext cx="4687887" cy="373063"/>
          </a:xfrm>
          <a:prstGeom prst="rect">
            <a:avLst/>
          </a:prstGeom>
          <a:solidFill>
            <a:srgbClr val="AD4186"/>
          </a:solidFill>
          <a:ln w="19050" algn="ctr">
            <a:solidFill>
              <a:schemeClr val="tx1"/>
            </a:solidFill>
            <a:round/>
            <a:headEnd/>
            <a:tailEnd/>
          </a:ln>
        </p:spPr>
        <p:txBody>
          <a:bodyPr/>
          <a:lstStyle/>
          <a:p>
            <a:pPr algn="ctr"/>
            <a:r>
              <a:rPr lang="en-ZA"/>
              <a:t>Time idle</a:t>
            </a:r>
            <a:endParaRPr lang="en-US"/>
          </a:p>
        </p:txBody>
      </p:sp>
      <p:sp>
        <p:nvSpPr>
          <p:cNvPr id="11289" name="Rectangle 32"/>
          <p:cNvSpPr>
            <a:spLocks noChangeArrowheads="1"/>
          </p:cNvSpPr>
          <p:nvPr/>
        </p:nvSpPr>
        <p:spPr bwMode="auto">
          <a:xfrm>
            <a:off x="2189163" y="5283750"/>
            <a:ext cx="914400" cy="373063"/>
          </a:xfrm>
          <a:prstGeom prst="rect">
            <a:avLst/>
          </a:prstGeom>
          <a:solidFill>
            <a:srgbClr val="00B0F0"/>
          </a:solidFill>
          <a:ln w="19050" algn="ctr">
            <a:solidFill>
              <a:schemeClr val="tx1"/>
            </a:solidFill>
            <a:round/>
            <a:headEnd/>
            <a:tailEnd/>
          </a:ln>
        </p:spPr>
        <p:txBody>
          <a:bodyPr/>
          <a:lstStyle/>
          <a:p>
            <a:pPr algn="ctr"/>
            <a:r>
              <a:rPr lang="en-ZA"/>
              <a:t>busy</a:t>
            </a:r>
            <a:endParaRPr lang="en-US"/>
          </a:p>
        </p:txBody>
      </p:sp>
      <p:sp>
        <p:nvSpPr>
          <p:cNvPr id="11290" name="TextBox 33"/>
          <p:cNvSpPr txBox="1">
            <a:spLocks noChangeArrowheads="1"/>
          </p:cNvSpPr>
          <p:nvPr/>
        </p:nvSpPr>
        <p:spPr bwMode="auto">
          <a:xfrm>
            <a:off x="1262063" y="5747300"/>
            <a:ext cx="915987"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en-ZA"/>
              <a:t>Overall</a:t>
            </a:r>
            <a:endParaRPr lang="en-US"/>
          </a:p>
        </p:txBody>
      </p:sp>
      <p:sp>
        <p:nvSpPr>
          <p:cNvPr id="11291" name="Rectangle 34"/>
          <p:cNvSpPr>
            <a:spLocks noChangeArrowheads="1"/>
          </p:cNvSpPr>
          <p:nvPr/>
        </p:nvSpPr>
        <p:spPr bwMode="auto">
          <a:xfrm>
            <a:off x="5551488" y="5747300"/>
            <a:ext cx="2239962" cy="373063"/>
          </a:xfrm>
          <a:prstGeom prst="rect">
            <a:avLst/>
          </a:prstGeom>
          <a:solidFill>
            <a:srgbClr val="AD4186"/>
          </a:solidFill>
          <a:ln w="19050" algn="ctr">
            <a:solidFill>
              <a:schemeClr val="tx1"/>
            </a:solidFill>
            <a:round/>
            <a:headEnd/>
            <a:tailEnd/>
          </a:ln>
        </p:spPr>
        <p:txBody>
          <a:bodyPr/>
          <a:lstStyle/>
          <a:p>
            <a:pPr algn="ctr"/>
            <a:r>
              <a:rPr lang="en-ZA"/>
              <a:t>Time idle</a:t>
            </a:r>
            <a:endParaRPr lang="en-US"/>
          </a:p>
        </p:txBody>
      </p:sp>
      <p:sp>
        <p:nvSpPr>
          <p:cNvPr id="11292" name="Rectangle 35"/>
          <p:cNvSpPr>
            <a:spLocks noChangeArrowheads="1"/>
          </p:cNvSpPr>
          <p:nvPr/>
        </p:nvSpPr>
        <p:spPr bwMode="auto">
          <a:xfrm>
            <a:off x="2189163" y="5747300"/>
            <a:ext cx="3362325" cy="373063"/>
          </a:xfrm>
          <a:prstGeom prst="rect">
            <a:avLst/>
          </a:prstGeom>
          <a:solidFill>
            <a:srgbClr val="00B0F0"/>
          </a:solidFill>
          <a:ln w="19050" algn="ctr">
            <a:solidFill>
              <a:schemeClr val="tx1"/>
            </a:solidFill>
            <a:round/>
            <a:headEnd/>
            <a:tailEnd/>
          </a:ln>
        </p:spPr>
        <p:txBody>
          <a:bodyPr/>
          <a:lstStyle/>
          <a:p>
            <a:pPr algn="ctr"/>
            <a:r>
              <a:rPr lang="en-ZA"/>
              <a:t>time busy</a:t>
            </a:r>
            <a:endParaRPr lang="en-US"/>
          </a:p>
        </p:txBody>
      </p:sp>
      <p:sp>
        <p:nvSpPr>
          <p:cNvPr id="37" name="TextBox 36"/>
          <p:cNvSpPr txBox="1"/>
          <p:nvPr/>
        </p:nvSpPr>
        <p:spPr>
          <a:xfrm>
            <a:off x="708025" y="3570838"/>
            <a:ext cx="6237288" cy="369887"/>
          </a:xfrm>
          <a:prstGeom prst="rect">
            <a:avLst/>
          </a:prstGeom>
          <a:noFill/>
        </p:spPr>
        <p:txBody>
          <a:bodyPr wrap="none">
            <a:spAutoFit/>
          </a:bodyPr>
          <a:lstStyle/>
          <a:p>
            <a:pPr>
              <a:defRPr/>
            </a:pPr>
            <a:r>
              <a:rPr lang="en-ZA" b="1" dirty="0">
                <a:solidFill>
                  <a:schemeClr val="tx2">
                    <a:lumMod val="75000"/>
                  </a:schemeClr>
                </a:solidFill>
              </a:rPr>
              <a:t>Poorly balanced – high standard deviation in busy time</a:t>
            </a:r>
            <a:endParaRPr lang="en-US" b="1" dirty="0">
              <a:solidFill>
                <a:schemeClr val="tx2">
                  <a:lumMod val="75000"/>
                </a:schemeClr>
              </a:solidFill>
            </a:endParaRPr>
          </a:p>
        </p:txBody>
      </p:sp>
      <p:sp>
        <p:nvSpPr>
          <p:cNvPr id="11294" name="TextBox 37"/>
          <p:cNvSpPr txBox="1">
            <a:spLocks noChangeArrowheads="1"/>
          </p:cNvSpPr>
          <p:nvPr/>
        </p:nvSpPr>
        <p:spPr bwMode="auto">
          <a:xfrm>
            <a:off x="216192" y="6298973"/>
            <a:ext cx="8851900" cy="339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en-ZA" sz="1600" dirty="0"/>
              <a:t>* You could obviously use idle time – but that’s probably more difficult if using code in prev. slide</a:t>
            </a:r>
            <a:endParaRPr lang="en-US" sz="1600" dirty="0"/>
          </a:p>
        </p:txBody>
      </p:sp>
      <p:sp>
        <p:nvSpPr>
          <p:cNvPr id="11295" name="TextBox 38"/>
          <p:cNvSpPr txBox="1">
            <a:spLocks noChangeArrowheads="1"/>
          </p:cNvSpPr>
          <p:nvPr/>
        </p:nvSpPr>
        <p:spPr bwMode="auto">
          <a:xfrm>
            <a:off x="1300163" y="4034388"/>
            <a:ext cx="852487"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en-ZA"/>
              <a:t>Task 1</a:t>
            </a:r>
            <a:endParaRPr lang="en-US"/>
          </a:p>
        </p:txBody>
      </p:sp>
      <p:sp>
        <p:nvSpPr>
          <p:cNvPr id="11296" name="TextBox 39"/>
          <p:cNvSpPr txBox="1">
            <a:spLocks noChangeArrowheads="1"/>
          </p:cNvSpPr>
          <p:nvPr/>
        </p:nvSpPr>
        <p:spPr bwMode="auto">
          <a:xfrm>
            <a:off x="1300163" y="4447138"/>
            <a:ext cx="852487"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en-ZA"/>
              <a:t>Task 2</a:t>
            </a:r>
            <a:endParaRPr lang="en-US"/>
          </a:p>
        </p:txBody>
      </p:sp>
      <p:sp>
        <p:nvSpPr>
          <p:cNvPr id="11297" name="TextBox 40"/>
          <p:cNvSpPr txBox="1">
            <a:spLocks noChangeArrowheads="1"/>
          </p:cNvSpPr>
          <p:nvPr/>
        </p:nvSpPr>
        <p:spPr bwMode="auto">
          <a:xfrm>
            <a:off x="1300163" y="4858300"/>
            <a:ext cx="852487"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en-ZA"/>
              <a:t>Task 3</a:t>
            </a:r>
            <a:endParaRPr lang="en-US"/>
          </a:p>
        </p:txBody>
      </p:sp>
      <p:sp>
        <p:nvSpPr>
          <p:cNvPr id="11298" name="TextBox 41"/>
          <p:cNvSpPr txBox="1">
            <a:spLocks noChangeArrowheads="1"/>
          </p:cNvSpPr>
          <p:nvPr/>
        </p:nvSpPr>
        <p:spPr bwMode="auto">
          <a:xfrm>
            <a:off x="1300163" y="5283750"/>
            <a:ext cx="852487"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en-ZA"/>
              <a:t>Task 4</a:t>
            </a:r>
            <a:endParaRPr lang="en-US"/>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4084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ustin">
      <a:maj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Austin">
      <a:fillStyleLst>
        <a:solidFill>
          <a:schemeClr val="phClr"/>
        </a:solidFill>
        <a:gradFill rotWithShape="1">
          <a:gsLst>
            <a:gs pos="0">
              <a:schemeClr val="phClr">
                <a:tint val="20000"/>
                <a:satMod val="180000"/>
                <a:lumMod val="98000"/>
              </a:schemeClr>
            </a:gs>
            <a:gs pos="40000">
              <a:schemeClr val="phClr">
                <a:tint val="30000"/>
                <a:satMod val="260000"/>
                <a:lumMod val="84000"/>
              </a:schemeClr>
            </a:gs>
            <a:gs pos="100000">
              <a:schemeClr val="phClr">
                <a:tint val="100000"/>
                <a:satMod val="110000"/>
                <a:lumMod val="100000"/>
              </a:schemeClr>
            </a:gs>
          </a:gsLst>
          <a:lin ang="5040000" scaled="1"/>
        </a:gradFill>
        <a:gradFill rotWithShape="1">
          <a:gsLst>
            <a:gs pos="0">
              <a:schemeClr val="phClr"/>
            </a:gs>
            <a:gs pos="100000">
              <a:schemeClr val="phClr">
                <a:shade val="75000"/>
                <a:satMod val="120000"/>
                <a:lumMod val="9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scene3d>
            <a:camera prst="orthographicFront">
              <a:rot lat="0" lon="0" rev="0"/>
            </a:camera>
            <a:lightRig rig="threePt" dir="tl">
              <a:rot lat="0" lon="0" rev="20400000"/>
            </a:lightRig>
          </a:scene3d>
          <a:sp3d>
            <a:bevelT w="50800" h="12700" prst="softRound"/>
          </a:sp3d>
        </a:effectStyle>
        <a:effectStyle>
          <a:effectLst>
            <a:outerShdw blurRad="44450" dist="50800" dir="5400000" sx="96000" rotWithShape="0">
              <a:srgbClr val="000000">
                <a:alpha val="34000"/>
              </a:srgbClr>
            </a:outerShdw>
          </a:effectLst>
          <a:scene3d>
            <a:camera prst="orthographicFront">
              <a:rot lat="0" lon="0" rev="0"/>
            </a:camera>
            <a:lightRig rig="threePt" dir="tl">
              <a:rot lat="0" lon="0" rev="20400000"/>
            </a:lightRig>
          </a:scene3d>
          <a:sp3d contourW="15875" prstMaterial="metal">
            <a:bevelT w="101600" h="25400" prst="softRound"/>
            <a:contourClr>
              <a:schemeClr val="phClr">
                <a:shade val="30000"/>
              </a:schemeClr>
            </a:contourClr>
          </a:sp3d>
        </a:effectStyle>
      </a:effectStyleLst>
      <a:bgFillStyleLst>
        <a:solidFill>
          <a:schemeClr val="phClr"/>
        </a:solidFill>
        <a:gradFill rotWithShape="1">
          <a:gsLst>
            <a:gs pos="0">
              <a:schemeClr val="phClr">
                <a:shade val="94000"/>
                <a:satMod val="114000"/>
                <a:lumMod val="96000"/>
              </a:schemeClr>
            </a:gs>
            <a:gs pos="62000">
              <a:schemeClr val="phClr">
                <a:tint val="92000"/>
                <a:shade val="66000"/>
                <a:satMod val="110000"/>
                <a:lumMod val="80000"/>
              </a:schemeClr>
            </a:gs>
            <a:gs pos="100000">
              <a:schemeClr val="phClr">
                <a:tint val="89000"/>
                <a:shade val="62000"/>
                <a:satMod val="110000"/>
                <a:lumMod val="72000"/>
              </a:schemeClr>
            </a:gs>
          </a:gsLst>
          <a:lin ang="5400000" scaled="0"/>
        </a:gradFill>
        <a:blipFill rotWithShape="1">
          <a:blip xmlns:r="http://schemas.openxmlformats.org/officeDocument/2006/relationships" r:embed="rId1">
            <a:duotone>
              <a:schemeClr val="phClr">
                <a:tint val="80000"/>
                <a:shade val="58000"/>
              </a:schemeClr>
              <a:schemeClr val="phClr">
                <a:tint val="73000"/>
                <a:shade val="68000"/>
                <a:satMod val="15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4084 Theme.thmx</Template>
  <TotalTime>6076</TotalTime>
  <Words>1558</Words>
  <Application>Microsoft Office PowerPoint</Application>
  <PresentationFormat>On-screen Show (4:3)</PresentationFormat>
  <Paragraphs>236</Paragraphs>
  <Slides>24</Slides>
  <Notes>18</Notes>
  <HiddenSlides>0</HiddenSlides>
  <MMClips>0</MMClips>
  <ScaleCrop>false</ScaleCrop>
  <HeadingPairs>
    <vt:vector size="4" baseType="variant">
      <vt:variant>
        <vt:lpstr>Theme</vt:lpstr>
      </vt:variant>
      <vt:variant>
        <vt:i4>1</vt:i4>
      </vt:variant>
      <vt:variant>
        <vt:lpstr>Slide Titles</vt:lpstr>
      </vt:variant>
      <vt:variant>
        <vt:i4>24</vt:i4>
      </vt:variant>
    </vt:vector>
  </HeadingPairs>
  <TitlesOfParts>
    <vt:vector size="25" baseType="lpstr">
      <vt:lpstr>4084 Theme</vt:lpstr>
      <vt:lpstr>PowerPoint Presentation</vt:lpstr>
      <vt:lpstr>Lecture Overview</vt:lpstr>
      <vt:lpstr>Planning ahead to Term 2</vt:lpstr>
      <vt:lpstr>Steps in designing parallel programs</vt:lpstr>
      <vt:lpstr>Step 7: Load Balancing</vt:lpstr>
      <vt:lpstr>Load Balancing</vt:lpstr>
      <vt:lpstr>Load Balancing – simple trial technique</vt:lpstr>
      <vt:lpstr>Load Balancing – simple trial technique (cont)</vt:lpstr>
      <vt:lpstr>Load Balancing</vt:lpstr>
      <vt:lpstr>Achieving load balance</vt:lpstr>
      <vt:lpstr>Achieving balance – Work assignment as pre-process</vt:lpstr>
      <vt:lpstr>Achieving balance – Work assigned dynamically</vt:lpstr>
      <vt:lpstr>Step 8: Performance analysis</vt:lpstr>
      <vt:lpstr>Performance analysis</vt:lpstr>
      <vt:lpstr>MPI Timing functions</vt:lpstr>
      <vt:lpstr>StdC: gettimeofday</vt:lpstr>
      <vt:lpstr>gettimeofday example</vt:lpstr>
      <vt:lpstr>Benchmarking </vt:lpstr>
      <vt:lpstr>Benchmarking (cont…)</vt:lpstr>
      <vt:lpstr>Benchmarking: what to measure</vt:lpstr>
      <vt:lpstr>Benchmark: Approaches</vt:lpstr>
      <vt:lpstr>Benchmarking: Types</vt:lpstr>
      <vt:lpstr>PowerPoint Presentation</vt:lpstr>
      <vt:lpstr>PowerPoint Presentation</vt:lpstr>
    </vt:vector>
  </TitlesOfParts>
  <Company>University of Cape Town</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EEE4084F Digital Systems</dc:title>
  <dc:subject>Cloud computing and design of parallel programs cont</dc:subject>
  <dc:creator>Simon Winberg</dc:creator>
  <cp:lastModifiedBy>Simon Winberg</cp:lastModifiedBy>
  <cp:revision>447</cp:revision>
  <dcterms:created xsi:type="dcterms:W3CDTF">2009-02-10T02:25:54Z</dcterms:created>
  <dcterms:modified xsi:type="dcterms:W3CDTF">2014-03-26T10:41:29Z</dcterms:modified>
  <cp:category>Lectures</cp:category>
</cp:coreProperties>
</file>