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4"/>
  </p:notesMasterIdLst>
  <p:sldIdLst>
    <p:sldId id="335" r:id="rId2"/>
    <p:sldId id="273" r:id="rId3"/>
    <p:sldId id="337" r:id="rId4"/>
    <p:sldId id="338" r:id="rId5"/>
    <p:sldId id="336" r:id="rId6"/>
    <p:sldId id="340" r:id="rId7"/>
    <p:sldId id="341" r:id="rId8"/>
    <p:sldId id="344" r:id="rId9"/>
    <p:sldId id="345" r:id="rId10"/>
    <p:sldId id="347" r:id="rId11"/>
    <p:sldId id="348" r:id="rId12"/>
    <p:sldId id="349" r:id="rId13"/>
    <p:sldId id="350" r:id="rId14"/>
    <p:sldId id="353" r:id="rId15"/>
    <p:sldId id="356" r:id="rId16"/>
    <p:sldId id="357" r:id="rId17"/>
    <p:sldId id="364" r:id="rId18"/>
    <p:sldId id="358" r:id="rId19"/>
    <p:sldId id="359" r:id="rId20"/>
    <p:sldId id="360" r:id="rId21"/>
    <p:sldId id="362" r:id="rId22"/>
    <p:sldId id="361" r:id="rId23"/>
    <p:sldId id="363" r:id="rId24"/>
    <p:sldId id="342" r:id="rId25"/>
    <p:sldId id="343" r:id="rId26"/>
    <p:sldId id="346" r:id="rId27"/>
    <p:sldId id="352" r:id="rId28"/>
    <p:sldId id="339" r:id="rId29"/>
    <p:sldId id="351" r:id="rId30"/>
    <p:sldId id="354" r:id="rId31"/>
    <p:sldId id="355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C1C1C"/>
    <a:srgbClr val="CCECFF"/>
    <a:srgbClr val="0000FF"/>
    <a:srgbClr val="1008B8"/>
    <a:srgbClr val="CCFFFF"/>
    <a:srgbClr val="D9FFD9"/>
    <a:srgbClr val="FF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4703" autoAdjust="0"/>
  </p:normalViewPr>
  <p:slideViewPr>
    <p:cSldViewPr snapToGrid="0">
      <p:cViewPr varScale="1">
        <p:scale>
          <a:sx n="93" d="100"/>
          <a:sy n="93" d="100"/>
        </p:scale>
        <p:origin x="-112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F3465A-0DD1-402D-B81F-4176D818DCB1}" type="datetimeFigureOut">
              <a:rPr lang="en-US"/>
              <a:pPr>
                <a:defRPr/>
              </a:pPr>
              <a:t>2012/09/16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1C551BA-1CC4-4099-9E12-9438D4EF9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10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CE98C-24CF-4151-8932-628FB9F01F9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0AE34E-0793-41F5-ACC9-2D4F114B77F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C96F605-C4DE-4DD2-9405-DBA904B5BBF7}" type="datetime1">
              <a:rPr lang="en-US"/>
              <a:pPr/>
              <a:t>2012/09/16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B69F8-EE09-4FE5-9F9D-B133034E3281}" type="slidenum">
              <a:rPr lang="en-US"/>
              <a:pPr/>
              <a:t>28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44475-5326-4E8C-A9DC-0A0F6FE69331}" type="slidenum">
              <a:rPr lang="en-US"/>
              <a:pPr/>
              <a:t>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0E3A31-EBEF-4384-B531-3A2CEDE4418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44475-5326-4E8C-A9DC-0A0F6FE69331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51BA-1CC4-4099-9E12-9438D4EF99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F0D8A37-C3A8-49EE-8EAA-4A6F0130A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05C730-1DB4-471D-B19D-B94542C3D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6A608F-5873-4E37-9C1F-3E753349BA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solidFill>
                  <a:srgbClr val="1D875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26249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0D2CE3-A1CB-45EE-BBFD-C19D2EBB4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CE1F6A-29EA-4FAB-A19C-8B1CDE10A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4254D2E-986A-4C1A-A47C-E2A14B82B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9E4611-D595-4CFF-929E-41B69296D0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BABD55-8A6B-4D6D-A6AC-501F5BFC5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857910-A8A5-4259-8927-FB742B0161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CA689A-F721-4693-AD5A-7026F57F96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rgbClr val="188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E6C528-BBE6-4108-A022-D17289AB5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400"/>
            </a:gs>
            <a:gs pos="62000">
              <a:srgbClr val="009900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275030" y="195195"/>
            <a:ext cx="8632664" cy="64830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114" y="448221"/>
            <a:ext cx="7698306" cy="6922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785" y="1595620"/>
            <a:ext cx="7697635" cy="4519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55" y="624642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6576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88463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800" kern="1200">
          <a:solidFill>
            <a:srgbClr val="1558BB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 baseline="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c-world.com/code/hdl_models/mux_2to1_gates.v" TargetMode="External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ilogtutorial.info/" TargetMode="External"/><Relationship Id="rId4" Type="http://schemas.openxmlformats.org/officeDocument/2006/relationships/hyperlink" Target="http://iverilog.icarus.com/" TargetMode="External"/><Relationship Id="rId5" Type="http://schemas.openxmlformats.org/officeDocument/2006/relationships/hyperlink" Target="http://sourceforge.net/projects/gplcver/" TargetMode="External"/><Relationship Id="rId6" Type="http://schemas.openxmlformats.org/officeDocument/2006/relationships/hyperlink" Target="http://www.veripool.org/wiki/verilator" TargetMode="External"/><Relationship Id="rId7" Type="http://schemas.openxmlformats.org/officeDocument/2006/relationships/image" Target="../media/image18.gif"/><Relationship Id="rId8" Type="http://schemas.openxmlformats.org/officeDocument/2006/relationships/hyperlink" Target="http://www.asic-world.com/verilog/tool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hyperlink" Target="http://iverilog.icarus.com/" TargetMode="External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1558925" y="1873250"/>
            <a:ext cx="6775450" cy="1814513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4294967295"/>
          </p:nvPr>
        </p:nvSpPr>
        <p:spPr>
          <a:xfrm>
            <a:off x="374563" y="3579229"/>
            <a:ext cx="8359775" cy="175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Lecture 15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ZA" sz="3600" dirty="0" smtClean="0">
                <a:solidFill>
                  <a:srgbClr val="FF6600"/>
                </a:solidFill>
              </a:rPr>
              <a:t>Coding in Verilog</a:t>
            </a:r>
            <a:endParaRPr lang="en-US" sz="3600" dirty="0" smtClean="0">
              <a:solidFill>
                <a:srgbClr val="FF6600"/>
              </a:solidFill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1755684" y="5875332"/>
            <a:ext cx="5832475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ZA" sz="2400" dirty="0"/>
              <a:t>Lecturer:</a:t>
            </a:r>
          </a:p>
          <a:p>
            <a:pPr algn="ctr"/>
            <a:r>
              <a:rPr lang="en-ZA" sz="2400" dirty="0"/>
              <a:t>Simon Winberg</a:t>
            </a:r>
            <a:endParaRPr lang="en-US" sz="2400" dirty="0"/>
          </a:p>
        </p:txBody>
      </p:sp>
      <p:pic>
        <p:nvPicPr>
          <p:cNvPr id="3077" name="Picture 9" descr="EEE4084F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84" y="257507"/>
            <a:ext cx="14398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54529" y="2086488"/>
            <a:ext cx="676659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Digital Systems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7519" y="361295"/>
            <a:ext cx="44181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EEE4084F</a:t>
            </a:r>
          </a:p>
        </p:txBody>
      </p:sp>
      <p:pic>
        <p:nvPicPr>
          <p:cNvPr id="3081" name="Picture 9" descr="C:\Users\swinberg\Documents\ACTIVE\EEE4084F\Common\Images\uctlogo_s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0022" y="228577"/>
            <a:ext cx="1465263" cy="14951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84555" y="4827630"/>
            <a:ext cx="61991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latin typeface="Courier New" pitchFamily="49" charset="0"/>
                <a:cs typeface="Courier New" pitchFamily="49" charset="0"/>
              </a:rPr>
              <a:t>module </a:t>
            </a:r>
            <a:r>
              <a:rPr lang="en-ZA" sz="1400" dirty="0" err="1" smtClean="0">
                <a:latin typeface="Courier New" pitchFamily="49" charset="0"/>
                <a:cs typeface="Courier New" pitchFamily="49" charset="0"/>
              </a:rPr>
              <a:t>myveriloglecture</a:t>
            </a:r>
            <a:r>
              <a:rPr lang="en-ZA" sz="1400" dirty="0" smtClean="0">
                <a:latin typeface="Courier New" pitchFamily="49" charset="0"/>
                <a:cs typeface="Courier New" pitchFamily="49" charset="0"/>
              </a:rPr>
              <a:t> (  </a:t>
            </a:r>
            <a:r>
              <a:rPr lang="en-ZA" sz="1400" dirty="0" err="1" smtClean="0">
                <a:latin typeface="Courier New" pitchFamily="49" charset="0"/>
                <a:cs typeface="Courier New" pitchFamily="49" charset="0"/>
              </a:rPr>
              <a:t>techniques_out</a:t>
            </a:r>
            <a:r>
              <a:rPr lang="en-ZA" sz="1400" dirty="0" smtClean="0">
                <a:latin typeface="Courier New" pitchFamily="49" charset="0"/>
                <a:cs typeface="Courier New" pitchFamily="49" charset="0"/>
              </a:rPr>
              <a:t>,  </a:t>
            </a:r>
            <a:r>
              <a:rPr lang="en-ZA" sz="1400" dirty="0" err="1" smtClean="0">
                <a:latin typeface="Courier New" pitchFamily="49" charset="0"/>
                <a:cs typeface="Courier New" pitchFamily="49" charset="0"/>
              </a:rPr>
              <a:t>wishes_in</a:t>
            </a:r>
            <a:r>
              <a:rPr lang="en-ZA" sz="1400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ZA" sz="1400" dirty="0" smtClean="0">
                <a:latin typeface="Courier New" pitchFamily="49" charset="0"/>
                <a:cs typeface="Courier New" pitchFamily="49" charset="0"/>
              </a:rPr>
              <a:t>   … </a:t>
            </a:r>
          </a:p>
          <a:p>
            <a:r>
              <a:rPr lang="en-ZA" sz="1400" dirty="0" smtClean="0">
                <a:latin typeface="Courier New" pitchFamily="49" charset="0"/>
                <a:cs typeface="Courier New" pitchFamily="49" charset="0"/>
              </a:rPr>
              <a:t>     // implementation of today’s lecture</a:t>
            </a:r>
          </a:p>
          <a:p>
            <a:r>
              <a:rPr lang="en-ZA" sz="1400" dirty="0" smtClean="0">
                <a:latin typeface="Courier New" pitchFamily="49" charset="0"/>
                <a:cs typeface="Courier New" pitchFamily="49" charset="0"/>
              </a:rPr>
              <a:t>   …</a:t>
            </a:r>
          </a:p>
          <a:p>
            <a:r>
              <a:rPr lang="en-ZA" sz="1400" dirty="0" err="1" smtClean="0">
                <a:latin typeface="Courier New" pitchFamily="49" charset="0"/>
                <a:cs typeface="Courier New" pitchFamily="49" charset="0"/>
              </a:rPr>
              <a:t>endmodule</a:t>
            </a:r>
            <a:endParaRPr lang="en-GB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Registers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Registers store data</a:t>
            </a:r>
          </a:p>
          <a:p>
            <a:r>
              <a:rPr lang="en-ZA" dirty="0" smtClean="0"/>
              <a:t>Registers retain their data until another value is put into them (i.e. works like a FF or latch)</a:t>
            </a:r>
          </a:p>
          <a:p>
            <a:r>
              <a:rPr lang="en-ZA" dirty="0" smtClean="0"/>
              <a:t>A register needs no driver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30594" y="5147187"/>
            <a:ext cx="6813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reg </a:t>
            </a:r>
            <a:r>
              <a:rPr lang="en-ZA" sz="2000" dirty="0" err="1" smtClean="0"/>
              <a:t>myregister</a:t>
            </a:r>
            <a:r>
              <a:rPr lang="en-ZA" sz="2000" dirty="0" smtClean="0"/>
              <a:t>;  // declare a new register  (defaults to 1 bit)</a:t>
            </a:r>
          </a:p>
          <a:p>
            <a:endParaRPr lang="en-ZA" sz="2000" dirty="0" smtClean="0"/>
          </a:p>
          <a:p>
            <a:r>
              <a:rPr lang="en-ZA" sz="2000" dirty="0" err="1" smtClean="0"/>
              <a:t>myregister</a:t>
            </a:r>
            <a:r>
              <a:rPr lang="en-ZA" sz="2000" dirty="0" smtClean="0"/>
              <a:t> = 1'b1;  // set the value to 1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Vectors of wires and registers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77" y="1905000"/>
            <a:ext cx="8181873" cy="4191000"/>
          </a:xfrm>
        </p:spPr>
        <p:txBody>
          <a:bodyPr/>
          <a:lstStyle/>
          <a:p>
            <a:pPr>
              <a:buNone/>
            </a:pPr>
            <a:r>
              <a:rPr lang="en-ZA" b="1" dirty="0" smtClean="0"/>
              <a:t>// Define some wires:</a:t>
            </a:r>
          </a:p>
          <a:p>
            <a:pPr>
              <a:buNone/>
            </a:pPr>
            <a:r>
              <a:rPr lang="en-ZA" dirty="0" smtClean="0"/>
              <a:t>wire a;  // a bit wire</a:t>
            </a:r>
          </a:p>
          <a:p>
            <a:pPr>
              <a:buNone/>
            </a:pPr>
            <a:r>
              <a:rPr lang="en-ZA" dirty="0" smtClean="0"/>
              <a:t>wire [7:0] </a:t>
            </a:r>
            <a:r>
              <a:rPr lang="en-ZA" dirty="0" err="1" smtClean="0"/>
              <a:t>abus</a:t>
            </a:r>
            <a:r>
              <a:rPr lang="en-ZA" dirty="0" smtClean="0"/>
              <a:t>;  // an 8-bit bus</a:t>
            </a:r>
          </a:p>
          <a:p>
            <a:pPr>
              <a:buNone/>
            </a:pPr>
            <a:r>
              <a:rPr lang="en-ZA" dirty="0" smtClean="0"/>
              <a:t>wire [15:0] bus1, bus2; // two 16-bit busses</a:t>
            </a:r>
          </a:p>
          <a:p>
            <a:pPr>
              <a:buNone/>
            </a:pPr>
            <a:r>
              <a:rPr lang="en-ZA" b="1" dirty="0" smtClean="0"/>
              <a:t>// Define some registers</a:t>
            </a:r>
          </a:p>
          <a:p>
            <a:pPr>
              <a:buNone/>
            </a:pPr>
            <a:r>
              <a:rPr lang="en-ZA" dirty="0" smtClean="0"/>
              <a:t>reg active; // a single bit register</a:t>
            </a:r>
          </a:p>
          <a:p>
            <a:pPr>
              <a:buNone/>
            </a:pPr>
            <a:r>
              <a:rPr lang="en-ZA" dirty="0" smtClean="0"/>
              <a:t>reg [0:17] count; // a vector of 18 bits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Data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1905000"/>
            <a:ext cx="8074841" cy="4191000"/>
          </a:xfrm>
        </p:spPr>
        <p:txBody>
          <a:bodyPr/>
          <a:lstStyle/>
          <a:p>
            <a:r>
              <a:rPr lang="en-ZA" dirty="0" smtClean="0">
                <a:solidFill>
                  <a:srgbClr val="FF6600"/>
                </a:solidFill>
              </a:rPr>
              <a:t>Integer</a:t>
            </a:r>
            <a:r>
              <a:rPr lang="en-ZA" dirty="0" smtClean="0">
                <a:solidFill>
                  <a:srgbClr val="FFFF00"/>
                </a:solidFill>
              </a:rPr>
              <a:t> </a:t>
            </a:r>
            <a:r>
              <a:rPr lang="en-ZA" dirty="0" smtClean="0"/>
              <a:t>  32-bit value</a:t>
            </a:r>
          </a:p>
          <a:p>
            <a:pPr lvl="1">
              <a:buNone/>
            </a:pPr>
            <a:r>
              <a:rPr lang="en-ZA" dirty="0" smtClean="0"/>
              <a:t>integer </a:t>
            </a:r>
            <a:r>
              <a:rPr lang="en-ZA" dirty="0" err="1" smtClean="0"/>
              <a:t>i</a:t>
            </a:r>
            <a:r>
              <a:rPr lang="en-ZA" dirty="0" smtClean="0"/>
              <a:t>;  // e.g. used as a counter</a:t>
            </a:r>
          </a:p>
          <a:p>
            <a:r>
              <a:rPr lang="en-ZA" dirty="0" smtClean="0">
                <a:solidFill>
                  <a:srgbClr val="FF6600"/>
                </a:solidFill>
              </a:rPr>
              <a:t>Real</a:t>
            </a:r>
            <a:r>
              <a:rPr lang="en-ZA" dirty="0" smtClean="0"/>
              <a:t>   32-bit floating point value</a:t>
            </a:r>
            <a:endParaRPr lang="en-ZA" dirty="0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ZA" dirty="0" smtClean="0"/>
              <a:t>real r;  // e.g. floating point value for calculation</a:t>
            </a:r>
          </a:p>
          <a:p>
            <a:r>
              <a:rPr lang="en-ZA" dirty="0" smtClean="0">
                <a:solidFill>
                  <a:srgbClr val="FF6600"/>
                </a:solidFill>
              </a:rPr>
              <a:t>Time</a:t>
            </a:r>
            <a:r>
              <a:rPr lang="en-ZA" dirty="0" smtClean="0"/>
              <a:t>  64-bit value</a:t>
            </a:r>
          </a:p>
          <a:p>
            <a:pPr lvl="1">
              <a:buNone/>
            </a:pPr>
            <a:r>
              <a:rPr lang="en-ZA" dirty="0" smtClean="0"/>
              <a:t>time t;   // e.g. used in simulation for delays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Verilog Parameters &amp; Initial block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5" y="1891937"/>
            <a:ext cx="8675733" cy="4191000"/>
          </a:xfrm>
        </p:spPr>
        <p:txBody>
          <a:bodyPr/>
          <a:lstStyle/>
          <a:p>
            <a:r>
              <a:rPr lang="en-ZA" dirty="0" smtClean="0">
                <a:solidFill>
                  <a:srgbClr val="FF6600"/>
                </a:solidFill>
              </a:rPr>
              <a:t>Parameter: </a:t>
            </a:r>
            <a:r>
              <a:rPr lang="en-ZA" dirty="0" smtClean="0"/>
              <a:t>a the rather obscurely named ‘parameter’ works more like a constant in C (or generic in VHLD)</a:t>
            </a:r>
          </a:p>
          <a:p>
            <a:r>
              <a:rPr lang="en-ZA" dirty="0" smtClean="0">
                <a:solidFill>
                  <a:srgbClr val="FF6600"/>
                </a:solidFill>
              </a:rPr>
              <a:t>Initial: </a:t>
            </a:r>
            <a:r>
              <a:rPr lang="en-ZA" dirty="0" smtClean="0"/>
              <a:t>used to initialize parameters or registers or describe a process for initializing a module (i.e. like constructor in C++)</a:t>
            </a:r>
          </a:p>
          <a:p>
            <a:r>
              <a:rPr lang="en-ZA" dirty="0" smtClean="0"/>
              <a:t>Use both in implementation of a module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8822" y="568234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Example use: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4807131" y="4859383"/>
            <a:ext cx="1005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354388" y="5146766"/>
            <a:ext cx="1005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00" y="1552303"/>
            <a:ext cx="8509819" cy="4191000"/>
          </a:xfrm>
        </p:spPr>
        <p:txBody>
          <a:bodyPr/>
          <a:lstStyle/>
          <a:p>
            <a:r>
              <a:rPr lang="en-ZA" dirty="0" smtClean="0"/>
              <a:t>The tradition is to </a:t>
            </a:r>
            <a:r>
              <a:rPr lang="en-ZA" dirty="0" smtClean="0">
                <a:solidFill>
                  <a:srgbClr val="FF6600"/>
                </a:solidFill>
              </a:rPr>
              <a:t>list output ports </a:t>
            </a:r>
            <a:r>
              <a:rPr lang="en-ZA" dirty="0" smtClean="0"/>
              <a:t>first and then input ports. This makes reading of code easier. i.e.:</a:t>
            </a:r>
          </a:p>
          <a:p>
            <a:pPr>
              <a:buNone/>
            </a:pPr>
            <a:r>
              <a:rPr lang="en-ZA" dirty="0" err="1" smtClean="0">
                <a:solidFill>
                  <a:srgbClr val="FF6600"/>
                </a:solidFill>
              </a:rPr>
              <a:t>ModuleName</a:t>
            </a:r>
            <a:r>
              <a:rPr lang="en-ZA" dirty="0" smtClean="0">
                <a:solidFill>
                  <a:srgbClr val="FF6600"/>
                </a:solidFill>
              </a:rPr>
              <a:t> ( &lt;output ports&gt; &lt;input ports&gt;);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992" y="4219256"/>
            <a:ext cx="36760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module </a:t>
            </a:r>
            <a:r>
              <a:rPr lang="en-US" sz="1400" dirty="0" err="1" smtClean="0"/>
              <a:t>mygate</a:t>
            </a:r>
            <a:r>
              <a:rPr lang="en-US" sz="1400" dirty="0" smtClean="0"/>
              <a:t> (</a:t>
            </a:r>
          </a:p>
          <a:p>
            <a:r>
              <a:rPr lang="en-US" sz="1400" dirty="0" smtClean="0"/>
              <a:t>       </a:t>
            </a:r>
            <a:r>
              <a:rPr lang="en-US" sz="1400" dirty="0" err="1" smtClean="0"/>
              <a:t>xout</a:t>
            </a:r>
            <a:r>
              <a:rPr lang="en-US" sz="1400" dirty="0" smtClean="0"/>
              <a:t>,    // 1 bit output</a:t>
            </a:r>
          </a:p>
          <a:p>
            <a:r>
              <a:rPr lang="en-US" sz="1400" dirty="0" smtClean="0"/>
              <a:t>       </a:t>
            </a:r>
            <a:r>
              <a:rPr lang="en-US" sz="1400" dirty="0" err="1" smtClean="0"/>
              <a:t>clk</a:t>
            </a:r>
            <a:r>
              <a:rPr lang="en-US" sz="1400" dirty="0" smtClean="0"/>
              <a:t> ,     // clock input</a:t>
            </a:r>
          </a:p>
          <a:p>
            <a:r>
              <a:rPr lang="en-US" sz="1400" dirty="0" smtClean="0"/>
              <a:t>       </a:t>
            </a:r>
            <a:r>
              <a:rPr lang="en-US" sz="1400" dirty="0" err="1" smtClean="0"/>
              <a:t>ain</a:t>
            </a:r>
            <a:r>
              <a:rPr lang="en-US" sz="1400" dirty="0" smtClean="0"/>
              <a:t>   );  // a 1 bit input </a:t>
            </a:r>
          </a:p>
          <a:p>
            <a:r>
              <a:rPr lang="en-US" sz="1400" dirty="0" smtClean="0"/>
              <a:t>   // define outputs</a:t>
            </a:r>
          </a:p>
          <a:p>
            <a:r>
              <a:rPr lang="en-US" sz="1400" dirty="0" smtClean="0"/>
              <a:t>   output </a:t>
            </a:r>
            <a:r>
              <a:rPr lang="en-US" sz="1400" dirty="0" err="1" smtClean="0"/>
              <a:t>xout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  // define inputs</a:t>
            </a:r>
          </a:p>
          <a:p>
            <a:r>
              <a:rPr lang="en-US" sz="1400" dirty="0" smtClean="0"/>
              <a:t>   input </a:t>
            </a:r>
            <a:r>
              <a:rPr lang="en-US" sz="1400" dirty="0" err="1" smtClean="0"/>
              <a:t>clk</a:t>
            </a:r>
            <a:r>
              <a:rPr lang="en-US" sz="1400" dirty="0" smtClean="0"/>
              <a:t>, </a:t>
            </a:r>
            <a:r>
              <a:rPr lang="en-US" sz="1400" dirty="0" err="1" smtClean="0"/>
              <a:t>ain</a:t>
            </a:r>
            <a:r>
              <a:rPr lang="en-US" sz="1400" dirty="0" smtClean="0"/>
              <a:t>;</a:t>
            </a:r>
          </a:p>
          <a:p>
            <a:r>
              <a:rPr lang="en-US" sz="1400" dirty="0" smtClean="0"/>
              <a:t> … rest of implementation …</a:t>
            </a:r>
          </a:p>
          <a:p>
            <a:r>
              <a:rPr lang="en-US" sz="1400" dirty="0" err="1" smtClean="0"/>
              <a:t>endmodule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86847" y="4284617"/>
            <a:ext cx="1593668" cy="17112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2400" dirty="0" err="1" smtClean="0">
                <a:solidFill>
                  <a:schemeClr val="accent4">
                    <a:lumMod val="10000"/>
                  </a:schemeClr>
                </a:solidFill>
              </a:rPr>
              <a:t>mygate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4136" y="451143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 smtClean="0">
                <a:solidFill>
                  <a:schemeClr val="accent4">
                    <a:lumMod val="10000"/>
                  </a:schemeClr>
                </a:solidFill>
              </a:rPr>
              <a:t>clk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807131" y="5447211"/>
            <a:ext cx="10058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5094136" y="509925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chemeClr val="accent4">
                    <a:lumMod val="10000"/>
                  </a:schemeClr>
                </a:solidFill>
              </a:rPr>
              <a:t>ain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41393" y="4798814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 smtClean="0">
                <a:solidFill>
                  <a:schemeClr val="accent4">
                    <a:lumMod val="10000"/>
                  </a:schemeClr>
                </a:solidFill>
              </a:rPr>
              <a:t>xout</a:t>
            </a:r>
            <a:endParaRPr lang="en-GB" dirty="0"/>
          </a:p>
        </p:txBody>
      </p:sp>
      <p:sp>
        <p:nvSpPr>
          <p:cNvPr id="13" name="Isosceles Triangle 12"/>
          <p:cNvSpPr/>
          <p:nvPr/>
        </p:nvSpPr>
        <p:spPr bwMode="auto">
          <a:xfrm rot="5400000">
            <a:off x="5772101" y="4690065"/>
            <a:ext cx="325381" cy="298266"/>
          </a:xfrm>
          <a:prstGeom prst="triangl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693817" y="5273040"/>
            <a:ext cx="2172789" cy="25254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06731" y="4715691"/>
            <a:ext cx="4807132" cy="26125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Register Output 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49" y="1800497"/>
            <a:ext cx="8007350" cy="4191000"/>
          </a:xfrm>
        </p:spPr>
        <p:txBody>
          <a:bodyPr/>
          <a:lstStyle/>
          <a:p>
            <a:r>
              <a:rPr lang="en-ZA" dirty="0" smtClean="0"/>
              <a:t>These are output port that hold their value. An essential feature needed to construct things like timers and flip flops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67095" y="3557014"/>
            <a:ext cx="66489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module </a:t>
            </a:r>
            <a:r>
              <a:rPr lang="en-US" dirty="0" err="1" smtClean="0"/>
              <a:t>mycounter</a:t>
            </a:r>
            <a:r>
              <a:rPr lang="en-US" dirty="0" smtClean="0"/>
              <a:t> (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count_out</a:t>
            </a:r>
            <a:r>
              <a:rPr lang="en-US" dirty="0" smtClean="0"/>
              <a:t>, // 8 bit vector output of the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clk</a:t>
            </a:r>
            <a:r>
              <a:rPr lang="en-US" dirty="0" smtClean="0"/>
              <a:t>   );         // Clock input of the design</a:t>
            </a:r>
          </a:p>
          <a:p>
            <a:r>
              <a:rPr lang="en-US" dirty="0" smtClean="0"/>
              <a:t>       // Outputs: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  output [7:0]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count_out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; // 8-bit counter output</a:t>
            </a:r>
          </a:p>
          <a:p>
            <a:r>
              <a:rPr lang="en-US" dirty="0" smtClean="0"/>
              <a:t>       // All the outputs are registers</a:t>
            </a:r>
          </a:p>
          <a:p>
            <a:r>
              <a:rPr lang="en-US" dirty="0" smtClean="0"/>
              <a:t>      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reg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[7:0]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count_out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;</a:t>
            </a:r>
          </a:p>
          <a:p>
            <a:r>
              <a:rPr lang="en-US" dirty="0" smtClean="0"/>
              <a:t>       // Inputs:</a:t>
            </a:r>
          </a:p>
          <a:p>
            <a:r>
              <a:rPr lang="en-US" dirty="0" smtClean="0"/>
              <a:t>       input </a:t>
            </a:r>
            <a:r>
              <a:rPr lang="en-US" dirty="0" err="1" smtClean="0"/>
              <a:t>clk</a:t>
            </a:r>
            <a:r>
              <a:rPr lang="en-US" dirty="0" smtClean="0"/>
              <a:t>;</a:t>
            </a:r>
          </a:p>
          <a:p>
            <a:r>
              <a:rPr lang="en-US" dirty="0" smtClean="0"/>
              <a:t>…</a:t>
            </a:r>
          </a:p>
          <a:p>
            <a:r>
              <a:rPr lang="en-US" dirty="0" err="1" smtClean="0"/>
              <a:t>endmodule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 rot="19542946">
            <a:off x="2461" y="3333137"/>
            <a:ext cx="1338828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EXAMPLE:</a:t>
            </a:r>
            <a:endParaRPr lang="en-GB" dirty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04"/>
            <a:ext cx="8385175" cy="1431925"/>
          </a:xfrm>
        </p:spPr>
        <p:txBody>
          <a:bodyPr/>
          <a:lstStyle/>
          <a:p>
            <a:r>
              <a:rPr lang="en-ZA" dirty="0" smtClean="0"/>
              <a:t>Instantiating modules and connecting up 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486986"/>
            <a:ext cx="8425543" cy="4191000"/>
          </a:xfrm>
        </p:spPr>
        <p:txBody>
          <a:bodyPr/>
          <a:lstStyle/>
          <a:p>
            <a:r>
              <a:rPr lang="en-ZA" dirty="0" smtClean="0"/>
              <a:t>These two tasks usually done in one go…</a:t>
            </a:r>
          </a:p>
          <a:p>
            <a:r>
              <a:rPr lang="en-ZA" dirty="0" smtClean="0"/>
              <a:t>Modules are instantiated within modules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1966" y="3207493"/>
            <a:ext cx="5394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// Multiplexer implemented using gates only*</a:t>
            </a:r>
            <a:endParaRPr lang="en-GB" sz="2000" dirty="0" smtClean="0"/>
          </a:p>
          <a:p>
            <a:r>
              <a:rPr lang="en-GB" sz="2000" dirty="0" smtClean="0"/>
              <a:t>module mux2to1 (</a:t>
            </a:r>
            <a:r>
              <a:rPr lang="en-GB" sz="2000" dirty="0" err="1" smtClean="0"/>
              <a:t>a,b,sel,y</a:t>
            </a:r>
            <a:r>
              <a:rPr lang="en-GB" sz="2000" dirty="0" smtClean="0"/>
              <a:t>);</a:t>
            </a:r>
          </a:p>
          <a:p>
            <a:r>
              <a:rPr lang="en-GB" sz="2000" dirty="0" smtClean="0"/>
              <a:t>  input </a:t>
            </a:r>
            <a:r>
              <a:rPr lang="en-GB" sz="2000" dirty="0" err="1" smtClean="0"/>
              <a:t>a,b,sel</a:t>
            </a:r>
            <a:r>
              <a:rPr lang="en-GB" sz="2000" dirty="0" smtClean="0"/>
              <a:t>;</a:t>
            </a:r>
          </a:p>
          <a:p>
            <a:r>
              <a:rPr lang="en-GB" sz="2000" dirty="0" smtClean="0"/>
              <a:t>  output y;</a:t>
            </a:r>
          </a:p>
          <a:p>
            <a:r>
              <a:rPr lang="en-GB" sz="2000" dirty="0" smtClean="0"/>
              <a:t>  wire </a:t>
            </a:r>
            <a:r>
              <a:rPr lang="en-GB" sz="2000" dirty="0" err="1" smtClean="0">
                <a:solidFill>
                  <a:schemeClr val="tx1">
                    <a:lumMod val="95000"/>
                  </a:schemeClr>
                </a:solidFill>
              </a:rPr>
              <a:t>sel</a:t>
            </a:r>
            <a:r>
              <a:rPr lang="en-GB" sz="2000" dirty="0" err="1" smtClean="0"/>
              <a:t>,</a:t>
            </a:r>
            <a:r>
              <a:rPr lang="en-GB" sz="2000" dirty="0" err="1" smtClean="0">
                <a:solidFill>
                  <a:srgbClr val="C00000"/>
                </a:solidFill>
              </a:rPr>
              <a:t>asel</a:t>
            </a:r>
            <a:r>
              <a:rPr lang="en-GB" sz="2000" dirty="0" err="1" smtClean="0"/>
              <a:t>,</a:t>
            </a:r>
            <a:r>
              <a:rPr lang="en-GB" sz="2000" dirty="0" err="1" smtClean="0">
                <a:solidFill>
                  <a:srgbClr val="C00000"/>
                </a:solidFill>
              </a:rPr>
              <a:t>bsel</a:t>
            </a:r>
            <a:r>
              <a:rPr lang="en-GB" sz="2000" dirty="0" err="1" smtClean="0"/>
              <a:t>,</a:t>
            </a:r>
            <a:r>
              <a:rPr lang="en-GB" sz="2000" dirty="0" err="1" smtClean="0">
                <a:solidFill>
                  <a:srgbClr val="C00000"/>
                </a:solidFill>
              </a:rPr>
              <a:t>invsel</a:t>
            </a:r>
            <a:r>
              <a:rPr lang="en-GB" sz="2000" dirty="0" smtClean="0"/>
              <a:t>;</a:t>
            </a:r>
          </a:p>
          <a:p>
            <a:r>
              <a:rPr lang="en-GB" sz="2000" dirty="0" smtClean="0"/>
              <a:t>  not </a:t>
            </a:r>
            <a:r>
              <a:rPr lang="en-GB" sz="2000" dirty="0" err="1" smtClean="0">
                <a:solidFill>
                  <a:srgbClr val="1008B8"/>
                </a:solidFill>
              </a:rPr>
              <a:t>U_inv</a:t>
            </a:r>
            <a:r>
              <a:rPr lang="en-GB" sz="2000" dirty="0" smtClean="0"/>
              <a:t> (</a:t>
            </a:r>
            <a:r>
              <a:rPr lang="en-GB" sz="2000" dirty="0" err="1" smtClean="0"/>
              <a:t>invsel,sel</a:t>
            </a:r>
            <a:r>
              <a:rPr lang="en-GB" sz="2000" dirty="0" smtClean="0"/>
              <a:t>); </a:t>
            </a:r>
          </a:p>
          <a:p>
            <a:r>
              <a:rPr lang="en-GB" sz="2000" dirty="0" smtClean="0"/>
              <a:t>  and </a:t>
            </a:r>
            <a:r>
              <a:rPr lang="en-GB" sz="2000" dirty="0" err="1" smtClean="0">
                <a:solidFill>
                  <a:srgbClr val="1008B8"/>
                </a:solidFill>
              </a:rPr>
              <a:t>U_anda</a:t>
            </a:r>
            <a:r>
              <a:rPr lang="en-GB" sz="2000" dirty="0" smtClean="0"/>
              <a:t> (</a:t>
            </a:r>
            <a:r>
              <a:rPr lang="en-GB" sz="2000" dirty="0" err="1" smtClean="0"/>
              <a:t>asel,a,invsel</a:t>
            </a:r>
            <a:r>
              <a:rPr lang="en-GB" sz="2000" dirty="0" smtClean="0"/>
              <a:t>),</a:t>
            </a:r>
          </a:p>
          <a:p>
            <a:r>
              <a:rPr lang="en-GB" sz="2000" dirty="0" smtClean="0"/>
              <a:t>      </a:t>
            </a:r>
            <a:r>
              <a:rPr lang="en-GB" sz="2000" dirty="0" err="1" smtClean="0">
                <a:solidFill>
                  <a:srgbClr val="1008B8"/>
                </a:solidFill>
              </a:rPr>
              <a:t>U_andb</a:t>
            </a:r>
            <a:r>
              <a:rPr lang="en-GB" sz="2000" dirty="0" smtClean="0"/>
              <a:t> (</a:t>
            </a:r>
            <a:r>
              <a:rPr lang="en-GB" sz="2000" dirty="0" err="1" smtClean="0"/>
              <a:t>bsel,b,sel</a:t>
            </a:r>
            <a:r>
              <a:rPr lang="en-GB" sz="2000" dirty="0" smtClean="0"/>
              <a:t>);</a:t>
            </a:r>
          </a:p>
          <a:p>
            <a:r>
              <a:rPr lang="en-GB" sz="2000" dirty="0" smtClean="0"/>
              <a:t>  or </a:t>
            </a:r>
            <a:r>
              <a:rPr lang="en-GB" sz="2000" dirty="0" err="1" smtClean="0">
                <a:solidFill>
                  <a:srgbClr val="1008B8"/>
                </a:solidFill>
              </a:rPr>
              <a:t>U_or</a:t>
            </a:r>
            <a:r>
              <a:rPr lang="en-GB" sz="2000" dirty="0" smtClean="0"/>
              <a:t> (</a:t>
            </a:r>
            <a:r>
              <a:rPr lang="en-GB" sz="2000" dirty="0" err="1" smtClean="0"/>
              <a:t>y,asel,bsel</a:t>
            </a:r>
            <a:r>
              <a:rPr lang="en-GB" sz="2000" dirty="0" smtClean="0"/>
              <a:t>);</a:t>
            </a:r>
          </a:p>
          <a:p>
            <a:r>
              <a:rPr lang="en-GB" sz="2000" dirty="0" err="1" smtClean="0"/>
              <a:t>endmodule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6519446"/>
            <a:ext cx="6831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* Based on source: </a:t>
            </a:r>
            <a:r>
              <a:rPr lang="en-GB" sz="1400" dirty="0" smtClean="0">
                <a:hlinkClick r:id="rId3"/>
              </a:rPr>
              <a:t>http://www.asic-world.com/code/hdl_models/mux_2to1_gates.v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444136" y="2661698"/>
            <a:ext cx="8608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ZA" sz="2400" dirty="0" smtClean="0">
                <a:solidFill>
                  <a:schemeClr val="tx2">
                    <a:lumMod val="75000"/>
                  </a:schemeClr>
                </a:solidFill>
              </a:rPr>
              <a:t>Syntax:  &lt;module name&gt; &lt;instance name&gt;  (&lt;arguments&gt;)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37314" y="3649282"/>
            <a:ext cx="4114435" cy="2149639"/>
            <a:chOff x="4637314" y="3649282"/>
            <a:chExt cx="4114435" cy="2149639"/>
          </a:xfrm>
        </p:grpSpPr>
        <p:sp>
          <p:nvSpPr>
            <p:cNvPr id="9" name="TextBox 8"/>
            <p:cNvSpPr txBox="1"/>
            <p:nvPr/>
          </p:nvSpPr>
          <p:spPr>
            <a:xfrm>
              <a:off x="4637314" y="389273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err="1" smtClean="0">
                  <a:solidFill>
                    <a:schemeClr val="accent4">
                      <a:lumMod val="10000"/>
                    </a:schemeClr>
                  </a:solidFill>
                </a:rPr>
                <a:t>sel</a:t>
              </a:r>
              <a:endParaRPr lang="en-GB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4068" y="44936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>
                  <a:solidFill>
                    <a:schemeClr val="accent4">
                      <a:lumMod val="10000"/>
                    </a:schemeClr>
                  </a:solidFill>
                </a:rPr>
                <a:t>a</a:t>
              </a:r>
              <a:endParaRPr lang="en-GB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94068" y="52643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>
                  <a:solidFill>
                    <a:schemeClr val="accent4">
                      <a:lumMod val="10000"/>
                    </a:schemeClr>
                  </a:solidFill>
                </a:rPr>
                <a:t>b</a:t>
              </a:r>
              <a:endParaRPr lang="en-GB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51667" y="47287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>
                  <a:solidFill>
                    <a:schemeClr val="accent4">
                      <a:lumMod val="10000"/>
                    </a:schemeClr>
                  </a:solidFill>
                </a:rPr>
                <a:t>y</a:t>
              </a:r>
              <a:endParaRPr lang="en-GB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pic>
          <p:nvPicPr>
            <p:cNvPr id="3076" name="Picture 4" descr="C:\Users\swinberg\Documents\ACTIVE\EEE4084F\2012\LECTURES\EEE4084F-Lecture15\Images\mux000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6759" y="3856219"/>
              <a:ext cx="3573870" cy="1786935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5882885" y="3649282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>
                  <a:solidFill>
                    <a:srgbClr val="1008B8"/>
                  </a:solidFill>
                </a:rPr>
                <a:t>U_inv</a:t>
              </a:r>
              <a:endParaRPr lang="en-GB" sz="1400" dirty="0">
                <a:solidFill>
                  <a:srgbClr val="1008B8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8622" y="4446117"/>
              <a:ext cx="5725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>
                  <a:solidFill>
                    <a:srgbClr val="1008B8"/>
                  </a:solidFill>
                </a:rPr>
                <a:t>U_or</a:t>
              </a:r>
              <a:endParaRPr lang="en-GB" sz="1400" dirty="0">
                <a:solidFill>
                  <a:srgbClr val="1008B8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845" y="4093419"/>
              <a:ext cx="8114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>
                  <a:solidFill>
                    <a:srgbClr val="1008B8"/>
                  </a:solidFill>
                </a:rPr>
                <a:t>U_anda</a:t>
              </a:r>
              <a:endParaRPr lang="en-GB" sz="1400" dirty="0">
                <a:solidFill>
                  <a:srgbClr val="1008B8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18908" y="5491144"/>
              <a:ext cx="8114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>
                  <a:solidFill>
                    <a:srgbClr val="1008B8"/>
                  </a:solidFill>
                </a:rPr>
                <a:t>U_andb</a:t>
              </a:r>
              <a:endParaRPr lang="en-GB" sz="1400" dirty="0">
                <a:solidFill>
                  <a:srgbClr val="1008B8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6246086" y="3845224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>
                  <a:solidFill>
                    <a:srgbClr val="C00000"/>
                  </a:solidFill>
                </a:rPr>
                <a:t>invsel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54485" y="5229888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>
                  <a:solidFill>
                    <a:srgbClr val="C00000"/>
                  </a:solidFill>
                </a:rPr>
                <a:t>bsel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54485" y="4315488"/>
              <a:ext cx="5132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err="1" smtClean="0">
                  <a:solidFill>
                    <a:srgbClr val="C00000"/>
                  </a:solidFill>
                </a:rPr>
                <a:t>asel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5043948"/>
            <a:ext cx="1725561" cy="1056066"/>
            <a:chOff x="0" y="5043948"/>
            <a:chExt cx="1725561" cy="1056066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766916" y="5043948"/>
              <a:ext cx="958645" cy="2212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0" y="5176684"/>
              <a:ext cx="15633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>
                  <a:solidFill>
                    <a:srgbClr val="0000FF"/>
                  </a:solidFill>
                </a:rPr>
                <a:t>Module instance names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08326" y="5353665"/>
            <a:ext cx="2698953" cy="1174059"/>
            <a:chOff x="3908326" y="5353665"/>
            <a:chExt cx="2698953" cy="1174059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3856705" y="5405286"/>
              <a:ext cx="560439" cy="4571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9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4277033" y="5604394"/>
              <a:ext cx="2330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>
                  <a:solidFill>
                    <a:schemeClr val="tx2">
                      <a:lumMod val="90000"/>
                    </a:schemeClr>
                  </a:solidFill>
                </a:rPr>
                <a:t>Port mapping (like arguments in a  C function call)</a:t>
              </a:r>
              <a:endParaRPr lang="en-GB" dirty="0">
                <a:solidFill>
                  <a:schemeClr val="tx2">
                    <a:lumMod val="9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Instantiating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give instances names?</a:t>
            </a:r>
          </a:p>
          <a:p>
            <a:pPr lvl="1"/>
            <a:r>
              <a:rPr lang="en-US" dirty="0" smtClean="0"/>
              <a:t>In Verilog 2001 you can do:</a:t>
            </a:r>
          </a:p>
          <a:p>
            <a:pPr marL="720000" indent="0">
              <a:buNone/>
            </a:pPr>
            <a:r>
              <a:rPr lang="en-GB" sz="2000" dirty="0" smtClean="0"/>
              <a:t>module </a:t>
            </a:r>
            <a:r>
              <a:rPr lang="en-GB" sz="2000" dirty="0"/>
              <a:t>mux2to1 </a:t>
            </a:r>
            <a:r>
              <a:rPr lang="en-GB" sz="2000" dirty="0" smtClean="0"/>
              <a:t>(input a, input b, input </a:t>
            </a:r>
            <a:r>
              <a:rPr lang="en-GB" sz="2000" dirty="0" err="1" smtClean="0"/>
              <a:t>sel</a:t>
            </a:r>
            <a:r>
              <a:rPr lang="en-GB" sz="2000" dirty="0" smtClean="0"/>
              <a:t>, output y</a:t>
            </a:r>
            <a:r>
              <a:rPr lang="en-GB" sz="2000" dirty="0"/>
              <a:t>);</a:t>
            </a:r>
          </a:p>
          <a:p>
            <a:pPr marL="720000" indent="0">
              <a:buNone/>
            </a:pPr>
            <a:r>
              <a:rPr lang="en-GB" sz="2000" dirty="0" smtClean="0"/>
              <a:t>  …</a:t>
            </a:r>
          </a:p>
          <a:p>
            <a:pPr marL="72000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and (</a:t>
            </a:r>
            <a:r>
              <a:rPr lang="en-GB" sz="2000" dirty="0" err="1" smtClean="0"/>
              <a:t>asel,a,invsel</a:t>
            </a:r>
            <a:r>
              <a:rPr lang="en-GB" sz="2000" dirty="0" smtClean="0"/>
              <a:t>),    // can have unnamed instance</a:t>
            </a:r>
            <a:endParaRPr lang="en-GB" sz="2000" dirty="0"/>
          </a:p>
          <a:p>
            <a:pPr marL="720000" indent="0">
              <a:buNone/>
            </a:pPr>
            <a:r>
              <a:rPr lang="en-GB" sz="2000" dirty="0"/>
              <a:t>  </a:t>
            </a:r>
            <a:r>
              <a:rPr lang="en-GB" sz="2000" dirty="0" smtClean="0"/>
              <a:t>…</a:t>
            </a:r>
            <a:endParaRPr lang="en-GB" sz="2000" dirty="0"/>
          </a:p>
          <a:p>
            <a:pPr marL="720000" indent="0">
              <a:buNone/>
            </a:pPr>
            <a:r>
              <a:rPr lang="en-GB" sz="2000" dirty="0" err="1"/>
              <a:t>endmodule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59972" y="5061857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reason for putting a name in is when it comes to debugging: Xilinx tends to assign instance names arbitrarily, like the and above might be called XXYY01 and then you might get a error message saying something like cannot connect signals to XXYY01 and then you spend ages trying to track down which gate is giving the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2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Verilog Primitive Gates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01097" y="24187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and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16942" y="24187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or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6813" y="241873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not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01097" y="303816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 smtClean="0"/>
              <a:t>nand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16941" y="3038169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nor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11560" y="303816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 smtClean="0"/>
              <a:t>xor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40658" y="4011562"/>
            <a:ext cx="4520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Buffer (i.e. 1-bit FIFO or splitter)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1097" y="47194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 smtClean="0"/>
              <a:t>buf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6218" y="2168014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u="sng" dirty="0" smtClean="0"/>
              <a:t>Examples:</a:t>
            </a:r>
            <a:endParaRPr lang="en-GB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4" y="2684207"/>
            <a:ext cx="3330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and a1  (OUT,IN1,IN2);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4" y="3185652"/>
            <a:ext cx="250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not n1  (OUT,IN);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362633" y="4719485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Example: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3522975" y="5323857"/>
            <a:ext cx="272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 smtClean="0"/>
              <a:t>buf</a:t>
            </a:r>
            <a:r>
              <a:rPr lang="en-ZA" dirty="0" smtClean="0"/>
              <a:t> </a:t>
            </a:r>
            <a:r>
              <a:rPr lang="en-ZA" dirty="0" err="1" smtClean="0"/>
              <a:t>onelinkbuf</a:t>
            </a:r>
            <a:r>
              <a:rPr lang="en-ZA" dirty="0" smtClean="0"/>
              <a:t> (OUT, IN);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522975" y="5766309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err="1" smtClean="0"/>
              <a:t>buf</a:t>
            </a:r>
            <a:r>
              <a:rPr lang="en-ZA" dirty="0" smtClean="0"/>
              <a:t> </a:t>
            </a:r>
            <a:r>
              <a:rPr lang="en-ZA" dirty="0" err="1" smtClean="0"/>
              <a:t>twolinkbuf</a:t>
            </a:r>
            <a:r>
              <a:rPr lang="en-ZA" dirty="0" smtClean="0"/>
              <a:t> (OUT1, OUT2, IN);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15"/>
            <a:ext cx="8385175" cy="1431925"/>
          </a:xfrm>
        </p:spPr>
        <p:txBody>
          <a:bodyPr/>
          <a:lstStyle/>
          <a:p>
            <a:r>
              <a:rPr lang="en-ZA" dirty="0" err="1" smtClean="0"/>
              <a:t>BufIf</a:t>
            </a:r>
            <a:r>
              <a:rPr lang="en-ZA" dirty="0" smtClean="0"/>
              <a:t>  (hardware if gate)</a:t>
            </a:r>
            <a:endParaRPr lang="en-GB" dirty="0"/>
          </a:p>
        </p:txBody>
      </p:sp>
      <p:cxnSp>
        <p:nvCxnSpPr>
          <p:cNvPr id="5" name="Straight Connector 4"/>
          <p:cNvCxnSpPr>
            <a:endCxn id="3" idx="3"/>
          </p:cNvCxnSpPr>
          <p:nvPr/>
        </p:nvCxnSpPr>
        <p:spPr bwMode="auto">
          <a:xfrm flipV="1">
            <a:off x="923544" y="3513562"/>
            <a:ext cx="852654" cy="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032760" y="3513562"/>
            <a:ext cx="852654" cy="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41960" y="3215643"/>
            <a:ext cx="70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4">
                    <a:lumMod val="10000"/>
                  </a:schemeClr>
                </a:solidFill>
              </a:rPr>
              <a:t>in</a:t>
            </a:r>
            <a:endParaRPr lang="en-GB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5720" y="321564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4">
                    <a:lumMod val="10000"/>
                  </a:schemeClr>
                </a:solidFill>
              </a:rPr>
              <a:t>out</a:t>
            </a:r>
            <a:endParaRPr lang="en-GB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1371600" y="4504162"/>
            <a:ext cx="852654" cy="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1847088" y="4142236"/>
            <a:ext cx="7559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6280" y="4206243"/>
            <a:ext cx="701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err="1" smtClean="0">
                <a:solidFill>
                  <a:schemeClr val="accent4">
                    <a:lumMod val="10000"/>
                  </a:schemeClr>
                </a:solidFill>
              </a:rPr>
              <a:t>ctr</a:t>
            </a:r>
            <a:endParaRPr lang="en-GB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 rot="5400000">
            <a:off x="1790946" y="2879381"/>
            <a:ext cx="1238864" cy="1268361"/>
          </a:xfrm>
          <a:prstGeom prst="triangle">
            <a:avLst/>
          </a:prstGeom>
          <a:solidFill>
            <a:schemeClr val="tx1"/>
          </a:solidFill>
          <a:ln w="28575" cap="flat" cmpd="sng" algn="ctr">
            <a:solidFill>
              <a:srgbClr val="1C1C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1080" y="472440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4">
                    <a:lumMod val="10000"/>
                  </a:schemeClr>
                </a:solidFill>
              </a:rPr>
              <a:t>bufif1  (out, in, </a:t>
            </a:r>
            <a:r>
              <a:rPr lang="en-ZA" sz="2800" dirty="0" err="1" smtClean="0">
                <a:solidFill>
                  <a:schemeClr val="accent4">
                    <a:lumMod val="10000"/>
                  </a:schemeClr>
                </a:solidFill>
              </a:rPr>
              <a:t>ctr</a:t>
            </a:r>
            <a:r>
              <a:rPr lang="en-ZA" sz="2800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en-GB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7760" y="335280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4">
                    <a:lumMod val="10000"/>
                  </a:schemeClr>
                </a:solidFill>
              </a:rPr>
              <a:t>bufif1  operation</a:t>
            </a:r>
            <a:endParaRPr lang="en-GB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935217" y="4206242"/>
          <a:ext cx="3274485" cy="1813560"/>
        </p:xfrm>
        <a:graphic>
          <a:graphicData uri="http://schemas.openxmlformats.org/drawingml/2006/table">
            <a:tbl>
              <a:tblPr/>
              <a:tblGrid>
                <a:gridCol w="654897"/>
                <a:gridCol w="654897"/>
                <a:gridCol w="654897"/>
                <a:gridCol w="654897"/>
                <a:gridCol w="654897"/>
              </a:tblGrid>
              <a:tr h="362712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62600" y="3825243"/>
            <a:ext cx="132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err="1" smtClean="0">
                <a:solidFill>
                  <a:schemeClr val="accent4">
                    <a:lumMod val="10000"/>
                  </a:schemeClr>
                </a:solidFill>
              </a:rPr>
              <a:t>ctr</a:t>
            </a:r>
            <a:r>
              <a:rPr lang="en-ZA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ZA" sz="2000" dirty="0" smtClean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</a:t>
            </a:r>
            <a:endParaRPr lang="en-GB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4797758" y="4163365"/>
            <a:ext cx="965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chemeClr val="accent4">
                    <a:lumMod val="10000"/>
                  </a:schemeClr>
                </a:solidFill>
              </a:rPr>
              <a:t>in </a:t>
            </a:r>
            <a:r>
              <a:rPr lang="en-ZA" sz="2000" dirty="0" smtClean="0">
                <a:solidFill>
                  <a:schemeClr val="accent4">
                    <a:lumMod val="10000"/>
                  </a:schemeClr>
                </a:solidFill>
                <a:sym typeface="Wingdings" pitchFamily="2" charset="2"/>
              </a:rPr>
              <a:t></a:t>
            </a:r>
            <a:endParaRPr lang="en-GB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" y="1432560"/>
            <a:ext cx="7879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Tri-state buffer. Can choose to drive out with value of in (if </a:t>
            </a:r>
            <a:r>
              <a:rPr lang="en-ZA" sz="2400" dirty="0" err="1" smtClean="0"/>
              <a:t>ctr</a:t>
            </a:r>
            <a:r>
              <a:rPr lang="en-ZA" sz="2400" dirty="0" smtClean="0"/>
              <a:t> = 1) or don’t drive anything to out (i.e. if </a:t>
            </a:r>
            <a:r>
              <a:rPr lang="en-ZA" sz="2400" dirty="0" err="1" smtClean="0"/>
              <a:t>ctr</a:t>
            </a:r>
            <a:r>
              <a:rPr lang="en-ZA" sz="2400" dirty="0" smtClean="0"/>
              <a:t> = 0 connect high impedance to out)</a:t>
            </a:r>
            <a:endParaRPr lang="en-GB" sz="2400" dirty="0"/>
          </a:p>
        </p:txBody>
      </p:sp>
      <p:sp>
        <p:nvSpPr>
          <p:cNvPr id="23" name="Rectangle 22"/>
          <p:cNvSpPr/>
          <p:nvPr/>
        </p:nvSpPr>
        <p:spPr>
          <a:xfrm>
            <a:off x="529198" y="6216134"/>
            <a:ext cx="751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See also </a:t>
            </a:r>
            <a:r>
              <a:rPr lang="en-ZA" dirty="0" err="1" smtClean="0"/>
              <a:t>notif</a:t>
            </a:r>
            <a:r>
              <a:rPr lang="en-ZA" dirty="0" smtClean="0"/>
              <a:t>  (works in the apposite way: if </a:t>
            </a:r>
            <a:r>
              <a:rPr lang="en-ZA" dirty="0" err="1" smtClean="0"/>
              <a:t>ctr</a:t>
            </a:r>
            <a:r>
              <a:rPr lang="en-ZA" dirty="0" smtClean="0"/>
              <a:t>=0 then drive out with in)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ZA" dirty="0" smtClean="0"/>
              <a:t>Lecture 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 smtClean="0"/>
              <a:t>Basics of Verilog coding</a:t>
            </a:r>
          </a:p>
          <a:p>
            <a:pPr eaLnBrk="1" hangingPunct="1">
              <a:defRPr/>
            </a:pPr>
            <a:r>
              <a:rPr lang="en-ZA" dirty="0" smtClean="0"/>
              <a:t>Exercise</a:t>
            </a:r>
          </a:p>
          <a:p>
            <a:pPr eaLnBrk="1" hangingPunct="1">
              <a:defRPr/>
            </a:pPr>
            <a:r>
              <a:rPr lang="en-ZA" dirty="0" smtClean="0"/>
              <a:t>Verilog simulators</a:t>
            </a:r>
          </a:p>
        </p:txBody>
      </p:sp>
      <p:pic>
        <p:nvPicPr>
          <p:cNvPr id="4099" name="Picture 3" descr="mosaic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3538538"/>
            <a:ext cx="4471988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Where to go from here…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691640"/>
            <a:ext cx="8007350" cy="4191000"/>
          </a:xfrm>
        </p:spPr>
        <p:txBody>
          <a:bodyPr/>
          <a:lstStyle/>
          <a:p>
            <a:r>
              <a:rPr lang="en-ZA" dirty="0" smtClean="0"/>
              <a:t>The preceding slides have given a very brief look at Verilog, but has covered much of the major things that are used most commonly.</a:t>
            </a:r>
          </a:p>
          <a:p>
            <a:r>
              <a:rPr lang="en-ZA" dirty="0" smtClean="0"/>
              <a:t>It’s best to get stuck into experimenting and testing code in order to learn this language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73480" y="5684520"/>
            <a:ext cx="718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i="1" dirty="0" smtClean="0">
                <a:solidFill>
                  <a:srgbClr val="FF6600"/>
                </a:solidFill>
                <a:latin typeface="Comic Sans MS" pitchFamily="66" charset="0"/>
                <a:cs typeface="Courier New" pitchFamily="49" charset="0"/>
              </a:rPr>
              <a:t>Some thoughts for experimenting to do…</a:t>
            </a:r>
            <a:endParaRPr lang="en-GB" sz="2800" i="1" dirty="0">
              <a:solidFill>
                <a:srgbClr val="FF6600"/>
              </a:solidFill>
              <a:latin typeface="Comic Sans MS" pitchFamily="66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Learning Verilog By Example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EEE4084F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Take-home assignment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75649" y="4879258"/>
            <a:ext cx="6365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This is a 4-bit adder design. Try to convert this into Verilog.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13790" y="1561148"/>
            <a:ext cx="6886575" cy="3095625"/>
            <a:chOff x="1113790" y="1561148"/>
            <a:chExt cx="6886575" cy="3095625"/>
          </a:xfrm>
        </p:grpSpPr>
        <p:pic>
          <p:nvPicPr>
            <p:cNvPr id="70658" name="Picture 2" descr="C:\Users\swinberg\Documents\ACTIVE\EEE4084F\2012\LECTURES\EEE4084F-Lecture15\Images\4bitadde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3790" y="1561148"/>
              <a:ext cx="6886575" cy="30956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1249680" y="3870960"/>
              <a:ext cx="35137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1C1C1C"/>
                  </a:solidFill>
                </a:rPr>
                <a:t>C</a:t>
              </a:r>
              <a:endParaRPr lang="en-GB" b="1" dirty="0">
                <a:solidFill>
                  <a:srgbClr val="1C1C1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49680" y="1813560"/>
              <a:ext cx="35137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1C1C1C"/>
                  </a:solidFill>
                </a:rPr>
                <a:t>A</a:t>
              </a:r>
              <a:endParaRPr lang="en-GB" b="1" dirty="0">
                <a:solidFill>
                  <a:srgbClr val="1C1C1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49680" y="2103120"/>
              <a:ext cx="35137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1C1C1C"/>
                  </a:solidFill>
                </a:rPr>
                <a:t>B</a:t>
              </a:r>
              <a:endParaRPr lang="en-GB" b="1" dirty="0">
                <a:solidFill>
                  <a:srgbClr val="1C1C1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45680" y="2103120"/>
              <a:ext cx="500137" cy="3497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36000" rIns="0" bIns="36000" rtlCol="0">
              <a:spAutoFit/>
            </a:bodyPr>
            <a:lstStyle/>
            <a:p>
              <a:r>
                <a:rPr lang="en-ZA" b="1" dirty="0" smtClean="0">
                  <a:solidFill>
                    <a:srgbClr val="1C1C1C"/>
                  </a:solidFill>
                </a:rPr>
                <a:t>Sum</a:t>
              </a:r>
              <a:endParaRPr lang="en-GB" b="1" dirty="0">
                <a:solidFill>
                  <a:srgbClr val="1C1C1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5680" y="3383280"/>
              <a:ext cx="602729" cy="34970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36000" rIns="0" bIns="36000" rtlCol="0">
              <a:spAutoFit/>
            </a:bodyPr>
            <a:lstStyle/>
            <a:p>
              <a:r>
                <a:rPr lang="en-ZA" b="1" dirty="0" smtClean="0">
                  <a:solidFill>
                    <a:srgbClr val="1C1C1C"/>
                  </a:solidFill>
                </a:rPr>
                <a:t>Carry</a:t>
              </a:r>
              <a:endParaRPr lang="en-GB" b="1" dirty="0">
                <a:solidFill>
                  <a:srgbClr val="1C1C1C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703320" y="1955800"/>
              <a:ext cx="381000" cy="198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03320" y="2758440"/>
              <a:ext cx="381000" cy="198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542280" y="2921000"/>
              <a:ext cx="381000" cy="1981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75649" y="5277464"/>
            <a:ext cx="783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Try to run on one or a few of the simulation tools presented in next slides…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214" y="471947"/>
            <a:ext cx="8503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 smtClean="0">
                <a:solidFill>
                  <a:srgbClr val="FF6600"/>
                </a:solidFill>
              </a:rPr>
              <a:t>Learning Verilog using Simulators</a:t>
            </a:r>
            <a:endParaRPr lang="en-GB" sz="4000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880" y="5003552"/>
            <a:ext cx="784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Various simulators installed on </a:t>
            </a:r>
            <a:r>
              <a:rPr lang="en-ZA" sz="2400" dirty="0" err="1" smtClean="0"/>
              <a:t>forge.ee</a:t>
            </a:r>
            <a:r>
              <a:rPr lang="en-ZA" sz="2400" dirty="0" smtClean="0"/>
              <a:t>, can be accessed remotely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47136" y="2153264"/>
            <a:ext cx="5029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If you’ve got your own laptop / PC consider installing one of the simulators* as a quick way to check syntax and test designs.</a:t>
            </a:r>
            <a:endParaRPr lang="en-GB" sz="2800" dirty="0"/>
          </a:p>
        </p:txBody>
      </p:sp>
      <p:pic>
        <p:nvPicPr>
          <p:cNvPr id="71683" name="Picture 3" descr="C:\Users\swinberg\Documents\ACTIVE\EEE4084F\2012\LECTURES\EEE4084F-Lecture15\Images\working_on_lapto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297" y="1826343"/>
            <a:ext cx="2713703" cy="33503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7130" y="5913956"/>
            <a:ext cx="78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Comic Sans MS" pitchFamily="66" charset="0"/>
              </a:rPr>
              <a:t>* I confess to using Altera Quartus II much of the time since it takes less space to install and runs faster than its obvious rival.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92"/>
            <a:ext cx="8385175" cy="773164"/>
          </a:xfrm>
        </p:spPr>
        <p:txBody>
          <a:bodyPr/>
          <a:lstStyle/>
          <a:p>
            <a:r>
              <a:rPr lang="en-ZA" dirty="0" smtClean="0"/>
              <a:t>Learning Verilog</a:t>
            </a:r>
            <a:endParaRPr lang="en-GB" dirty="0"/>
          </a:p>
        </p:txBody>
      </p:sp>
      <p:pic>
        <p:nvPicPr>
          <p:cNvPr id="4" name="Picture 3" descr="ToVerilo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670" y="1569041"/>
            <a:ext cx="7226710" cy="520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710" y="840659"/>
            <a:ext cx="8177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One approach is using a block diagram and converting to Verilog HDL.</a:t>
            </a:r>
          </a:p>
          <a:p>
            <a:r>
              <a:rPr lang="en-ZA" sz="2000" dirty="0" smtClean="0"/>
              <a:t>E.g. using </a:t>
            </a:r>
            <a:r>
              <a:rPr lang="en-ZA" sz="2000" dirty="0" err="1" smtClean="0"/>
              <a:t>Alterna</a:t>
            </a:r>
            <a:r>
              <a:rPr lang="en-ZA" sz="2000" dirty="0" smtClean="0"/>
              <a:t> Quartus II</a:t>
            </a:r>
            <a:endParaRPr lang="en-GB" sz="2000" dirty="0"/>
          </a:p>
        </p:txBody>
      </p:sp>
      <p:pic>
        <p:nvPicPr>
          <p:cNvPr id="6" name="Picture 5" descr="ToVerilog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8760" y="2893960"/>
            <a:ext cx="3974691" cy="2127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0694" y="1240972"/>
            <a:ext cx="410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(See test1.zip for example Quartus project)</a:t>
            </a:r>
            <a:endParaRPr lang="en-GB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3"/>
            <a:ext cx="8385175" cy="964893"/>
          </a:xfrm>
        </p:spPr>
        <p:txBody>
          <a:bodyPr/>
          <a:lstStyle/>
          <a:p>
            <a:r>
              <a:rPr lang="en-ZA" dirty="0" smtClean="0"/>
              <a:t>Learning Verilog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8710" y="840659"/>
            <a:ext cx="8177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One approach is using a block diagram and converting to Verilog HDL.</a:t>
            </a:r>
          </a:p>
          <a:p>
            <a:r>
              <a:rPr lang="en-ZA" sz="2000" dirty="0" smtClean="0"/>
              <a:t>E.g. using </a:t>
            </a:r>
            <a:r>
              <a:rPr lang="en-ZA" sz="2000" dirty="0" err="1" smtClean="0"/>
              <a:t>Alterna</a:t>
            </a:r>
            <a:r>
              <a:rPr lang="en-ZA" sz="2000" dirty="0" smtClean="0"/>
              <a:t> Quartus II</a:t>
            </a:r>
            <a:endParaRPr lang="en-GB" sz="2000" dirty="0"/>
          </a:p>
        </p:txBody>
      </p:sp>
      <p:pic>
        <p:nvPicPr>
          <p:cNvPr id="4" name="Picture 3" descr="ToVerilog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650" y="1562764"/>
            <a:ext cx="7226709" cy="520674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29200" y="2993923"/>
            <a:ext cx="2965900" cy="584775"/>
            <a:chOff x="5029200" y="2993923"/>
            <a:chExt cx="2965900" cy="584775"/>
          </a:xfrm>
        </p:grpSpPr>
        <p:cxnSp>
          <p:nvCxnSpPr>
            <p:cNvPr id="6" name="Straight Arrow Connector 5"/>
            <p:cNvCxnSpPr/>
            <p:nvPr/>
          </p:nvCxnSpPr>
          <p:spPr bwMode="auto">
            <a:xfrm rot="10800000" flipV="1">
              <a:off x="5029200" y="3229897"/>
              <a:ext cx="442452" cy="1474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5471652" y="2993923"/>
              <a:ext cx="25234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>
                  <a:solidFill>
                    <a:srgbClr val="FF0000"/>
                  </a:solidFill>
                </a:rPr>
                <a:t>See how </a:t>
              </a:r>
              <a:r>
                <a:rPr lang="en-ZA" sz="1600" dirty="0" err="1" smtClean="0">
                  <a:solidFill>
                    <a:srgbClr val="FF0000"/>
                  </a:solidFill>
                </a:rPr>
                <a:t>param</a:t>
              </a:r>
              <a:r>
                <a:rPr lang="en-ZA" sz="1600" dirty="0" smtClean="0">
                  <a:solidFill>
                    <a:srgbClr val="FF0000"/>
                  </a:solidFill>
                </a:rPr>
                <a:t> types are</a:t>
              </a:r>
            </a:p>
            <a:p>
              <a:r>
                <a:rPr lang="en-ZA" sz="1600" dirty="0" smtClean="0">
                  <a:solidFill>
                    <a:srgbClr val="FF0000"/>
                  </a:solidFill>
                </a:rPr>
                <a:t>specified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83165" y="4173792"/>
            <a:ext cx="2772694" cy="830997"/>
            <a:chOff x="5383165" y="4173792"/>
            <a:chExt cx="2772694" cy="83099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0800000" flipV="1">
              <a:off x="5383165" y="4454013"/>
              <a:ext cx="442452" cy="1474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751872" y="4173792"/>
              <a:ext cx="2403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dirty="0" smtClean="0">
                  <a:solidFill>
                    <a:srgbClr val="FF0000"/>
                  </a:solidFill>
                </a:rPr>
                <a:t>See how included modules are instantiated and ports mapped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314047"/>
            <a:ext cx="8385175" cy="885743"/>
          </a:xfrm>
        </p:spPr>
        <p:txBody>
          <a:bodyPr/>
          <a:lstStyle/>
          <a:p>
            <a:r>
              <a:rPr lang="en-ZA" dirty="0" smtClean="0"/>
              <a:t>Checking syntax</a:t>
            </a:r>
            <a:endParaRPr lang="en-GB" dirty="0"/>
          </a:p>
        </p:txBody>
      </p:sp>
      <p:pic>
        <p:nvPicPr>
          <p:cNvPr id="3" name="Picture 2" descr="Analy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8735" y="1326720"/>
            <a:ext cx="6151343" cy="5295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473" y="1696068"/>
            <a:ext cx="19615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I find a handy tool is the file analyser tool in Quartus II. This can be used to check the syntax of the file without having to go through the whole build process.</a:t>
            </a:r>
            <a:endParaRPr lang="en-GB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227008" y="4395019"/>
            <a:ext cx="309716" cy="1622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54"/>
            <a:ext cx="8385175" cy="735239"/>
          </a:xfrm>
        </p:spPr>
        <p:txBody>
          <a:bodyPr/>
          <a:lstStyle/>
          <a:p>
            <a:r>
              <a:rPr lang="en-ZA" dirty="0" smtClean="0"/>
              <a:t>Testing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34569" y="326572"/>
            <a:ext cx="4609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FF6600"/>
                </a:solidFill>
              </a:rPr>
              <a:t>(See test2.zip for example Quartus project that contains only Verilog files and waveform file)</a:t>
            </a:r>
            <a:endParaRPr lang="en-GB" sz="1600" dirty="0">
              <a:solidFill>
                <a:srgbClr val="FF6600"/>
              </a:solidFill>
            </a:endParaRPr>
          </a:p>
        </p:txBody>
      </p:sp>
      <p:pic>
        <p:nvPicPr>
          <p:cNvPr id="1026" name="Picture 2" descr="C:\Users\swinberg\Documents\ACTIVE\EEE4084F\2012\LECTURES\EEE4084F-Lecture15\Images\Si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82" y="914618"/>
            <a:ext cx="6689894" cy="4819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2" y="5747657"/>
            <a:ext cx="377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Load the Test2 file, if using Quartus make sure that </a:t>
            </a:r>
            <a:r>
              <a:rPr lang="en-ZA" dirty="0" err="1" smtClean="0"/>
              <a:t>mynand</a:t>
            </a:r>
            <a:r>
              <a:rPr lang="en-ZA" dirty="0" smtClean="0"/>
              <a:t> is the top level Entity</a:t>
            </a:r>
            <a:endParaRPr lang="en-GB" dirty="0"/>
          </a:p>
        </p:txBody>
      </p:sp>
      <p:pic>
        <p:nvPicPr>
          <p:cNvPr id="1027" name="Picture 3" descr="C:\Users\swinberg\Documents\ACTIVE\EEE4084F\2012\LECTURES\EEE4084F-Lecture15\Images\Si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813" y="1277559"/>
            <a:ext cx="7315200" cy="5270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10059" y="5260960"/>
            <a:ext cx="3775166" cy="92333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accent4">
                    <a:lumMod val="10000"/>
                  </a:schemeClr>
                </a:solidFill>
              </a:rPr>
              <a:t>Running the simulation should allow you to verify the design is working as planned (i.e. </a:t>
            </a:r>
            <a:r>
              <a:rPr lang="en-ZA" dirty="0" err="1" smtClean="0">
                <a:solidFill>
                  <a:schemeClr val="accent4">
                    <a:lumMod val="10000"/>
                  </a:schemeClr>
                </a:solidFill>
              </a:rPr>
              <a:t>NANDing</a:t>
            </a:r>
            <a:r>
              <a:rPr lang="en-ZA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en-GB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412658" y="1755058"/>
            <a:ext cx="309716" cy="294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74" y="209006"/>
            <a:ext cx="8385175" cy="116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Verilog Recommended Coding Styles</a:t>
            </a:r>
            <a:endParaRPr lang="en-US" dirty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420189" y="1421675"/>
            <a:ext cx="8007350" cy="4191000"/>
          </a:xfrm>
          <a:ln/>
        </p:spPr>
        <p:txBody>
          <a:bodyPr>
            <a:normAutofit fontScale="92500"/>
          </a:bodyPr>
          <a:lstStyle/>
          <a:p>
            <a:r>
              <a:rPr lang="en-US" dirty="0" smtClean="0"/>
              <a:t>Consistent </a:t>
            </a:r>
            <a:r>
              <a:rPr lang="en-US" dirty="0"/>
              <a:t>indentation</a:t>
            </a:r>
          </a:p>
          <a:p>
            <a:r>
              <a:rPr lang="en-US" dirty="0"/>
              <a:t>Align code vertically on </a:t>
            </a:r>
            <a:r>
              <a:rPr lang="en-US" dirty="0" smtClean="0"/>
              <a:t>the = operator</a:t>
            </a:r>
            <a:endParaRPr lang="en-US" dirty="0"/>
          </a:p>
          <a:p>
            <a:r>
              <a:rPr lang="en-US" dirty="0"/>
              <a:t>Use meaningful </a:t>
            </a:r>
            <a:r>
              <a:rPr lang="en-US" dirty="0" smtClean="0"/>
              <a:t>variable names</a:t>
            </a:r>
            <a:endParaRPr lang="en-US" dirty="0"/>
          </a:p>
          <a:p>
            <a:r>
              <a:rPr lang="en-US" dirty="0" smtClean="0"/>
              <a:t>Include comments  (i.e. C-style // or /**/ )</a:t>
            </a:r>
          </a:p>
          <a:p>
            <a:pPr lvl="1"/>
            <a:r>
              <a:rPr lang="en-US" dirty="0" smtClean="0"/>
              <a:t>brief descriptions, </a:t>
            </a:r>
            <a:r>
              <a:rPr lang="en-US" dirty="0"/>
              <a:t>reference </a:t>
            </a:r>
            <a:r>
              <a:rPr lang="en-US" dirty="0" smtClean="0"/>
              <a:t>to documents</a:t>
            </a:r>
          </a:p>
          <a:p>
            <a:pPr lvl="1"/>
            <a:r>
              <a:rPr lang="en-US" dirty="0" smtClean="0"/>
              <a:t>Can also be used to assist in separating parts of the code (e.g. indicate row of /*****/ to separate different module implementations)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44490"/>
            <a:ext cx="8305800" cy="313509"/>
          </a:xfrm>
        </p:spPr>
        <p:txBody>
          <a:bodyPr/>
          <a:lstStyle/>
          <a:p>
            <a:r>
              <a:rPr lang="en-US" sz="1200" dirty="0" smtClean="0"/>
              <a:t>Source: Coram</a:t>
            </a:r>
            <a:r>
              <a:rPr lang="en-US" sz="1200" dirty="0"/>
              <a:t>: Verilog-A Introduction for Compact Modelers (MOS-AK </a:t>
            </a:r>
            <a:r>
              <a:rPr lang="en-US" sz="1200" dirty="0" err="1"/>
              <a:t>Montreux</a:t>
            </a:r>
            <a:r>
              <a:rPr lang="en-US" sz="1200" dirty="0"/>
              <a:t> 2006)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0"/>
            <a:ext cx="8385175" cy="862149"/>
          </a:xfrm>
        </p:spPr>
        <p:txBody>
          <a:bodyPr/>
          <a:lstStyle/>
          <a:p>
            <a:r>
              <a:rPr lang="en-ZA" dirty="0" smtClean="0"/>
              <a:t>Suggested study ideas…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846907"/>
            <a:ext cx="8490857" cy="542326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See </a:t>
            </a:r>
            <a:r>
              <a:rPr lang="en-ZA" dirty="0" smtClean="0">
                <a:solidFill>
                  <a:srgbClr val="FF6600"/>
                </a:solidFill>
              </a:rPr>
              <a:t>Verilog tutorials </a:t>
            </a:r>
            <a:r>
              <a:rPr lang="en-ZA" dirty="0" smtClean="0"/>
              <a:t>online, e.g.:</a:t>
            </a:r>
          </a:p>
          <a:p>
            <a:pPr lvl="1"/>
            <a:r>
              <a:rPr lang="en-GB" sz="2000" dirty="0" smtClean="0">
                <a:hlinkClick r:id="rId3"/>
              </a:rPr>
              <a:t>http://www.verilogtutorial.info/</a:t>
            </a:r>
            <a:endParaRPr lang="en-ZA" sz="2000" dirty="0" smtClean="0"/>
          </a:p>
          <a:p>
            <a:r>
              <a:rPr lang="en-ZA" dirty="0" err="1" smtClean="0">
                <a:solidFill>
                  <a:srgbClr val="FF6600"/>
                </a:solidFill>
              </a:rPr>
              <a:t>Icarus</a:t>
            </a:r>
            <a:r>
              <a:rPr lang="en-ZA" dirty="0" smtClean="0">
                <a:solidFill>
                  <a:srgbClr val="FF6600"/>
                </a:solidFill>
              </a:rPr>
              <a:t> Verilog </a:t>
            </a:r>
            <a:r>
              <a:rPr lang="en-ZA" dirty="0" smtClean="0"/>
              <a:t>– An open-source Verilog compiler and simulator </a:t>
            </a:r>
          </a:p>
          <a:p>
            <a:pPr lvl="1"/>
            <a:r>
              <a:rPr lang="en-GB" sz="2000" dirty="0" smtClean="0">
                <a:hlinkClick r:id="rId4"/>
              </a:rPr>
              <a:t>http://iverilog.icarus.com/</a:t>
            </a:r>
            <a:endParaRPr lang="en-ZA" sz="2000" dirty="0" smtClean="0">
              <a:solidFill>
                <a:srgbClr val="FFFF00"/>
              </a:solidFill>
            </a:endParaRPr>
          </a:p>
          <a:p>
            <a:pPr lvl="1"/>
            <a:r>
              <a:rPr lang="en-ZA" dirty="0" smtClean="0"/>
              <a:t>Try </a:t>
            </a:r>
            <a:r>
              <a:rPr lang="en-ZA" dirty="0" err="1" smtClean="0">
                <a:solidFill>
                  <a:srgbClr val="FF6600"/>
                </a:solidFill>
              </a:rPr>
              <a:t>iverilog</a:t>
            </a:r>
            <a:r>
              <a:rPr lang="en-ZA" dirty="0" smtClean="0"/>
              <a:t> on </a:t>
            </a:r>
            <a:r>
              <a:rPr lang="en-ZA" dirty="0" err="1" smtClean="0"/>
              <a:t>forge.ee</a:t>
            </a:r>
            <a:endParaRPr lang="en-ZA" dirty="0" smtClean="0"/>
          </a:p>
          <a:p>
            <a:r>
              <a:rPr lang="en-ZA" dirty="0" err="1" smtClean="0">
                <a:solidFill>
                  <a:srgbClr val="FF6600"/>
                </a:solidFill>
              </a:rPr>
              <a:t>Gplcver</a:t>
            </a:r>
            <a:r>
              <a:rPr lang="en-ZA" dirty="0" smtClean="0"/>
              <a:t> – Open-source Verilog interpreter</a:t>
            </a:r>
          </a:p>
          <a:p>
            <a:pPr lvl="1"/>
            <a:r>
              <a:rPr lang="en-GB" sz="2000" dirty="0" smtClean="0">
                <a:hlinkClick r:id="rId5"/>
              </a:rPr>
              <a:t>http://sourceforge.net/projects/gplcver/</a:t>
            </a:r>
            <a:endParaRPr lang="en-GB" sz="2000" dirty="0" smtClean="0"/>
          </a:p>
          <a:p>
            <a:pPr lvl="1"/>
            <a:r>
              <a:rPr lang="en-ZA" dirty="0" smtClean="0"/>
              <a:t>Try </a:t>
            </a:r>
            <a:r>
              <a:rPr lang="en-ZA" dirty="0" err="1" smtClean="0">
                <a:solidFill>
                  <a:srgbClr val="FF6600"/>
                </a:solidFill>
              </a:rPr>
              <a:t>cver</a:t>
            </a:r>
            <a:r>
              <a:rPr lang="en-ZA" dirty="0" smtClean="0"/>
              <a:t> on </a:t>
            </a:r>
            <a:r>
              <a:rPr lang="en-ZA" dirty="0" err="1" smtClean="0"/>
              <a:t>forge.ee</a:t>
            </a:r>
            <a:endParaRPr lang="en-ZA" dirty="0" smtClean="0"/>
          </a:p>
          <a:p>
            <a:r>
              <a:rPr lang="en-ZA" dirty="0" err="1" smtClean="0">
                <a:solidFill>
                  <a:srgbClr val="FF6600"/>
                </a:solidFill>
              </a:rPr>
              <a:t>Verilator</a:t>
            </a:r>
            <a:r>
              <a:rPr lang="en-ZA" dirty="0" smtClean="0"/>
              <a:t> – An open-source Verilog optimizer and simulator</a:t>
            </a:r>
          </a:p>
          <a:p>
            <a:pPr lvl="1"/>
            <a:r>
              <a:rPr lang="en-ZA" sz="2000" dirty="0" smtClean="0">
                <a:hlinkClick r:id="rId6"/>
              </a:rPr>
              <a:t>http://www.veripool.org/wiki/verilator</a:t>
            </a:r>
            <a:r>
              <a:rPr lang="en-ZA" sz="2000" dirty="0" smtClean="0"/>
              <a:t> </a:t>
            </a:r>
            <a:endParaRPr lang="en-GB" sz="2000" dirty="0"/>
          </a:p>
        </p:txBody>
      </p:sp>
      <p:pic>
        <p:nvPicPr>
          <p:cNvPr id="2050" name="Picture 2" descr="C:\Users\swinberg\Documents\ACTIVE\EEE4084F\2012\LECTURES\EEE4084F-Lecture15\Images\Icarus_Verilo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2239" y="2317802"/>
            <a:ext cx="1123950" cy="1409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91796" y="6188671"/>
            <a:ext cx="296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8"/>
              </a:rPr>
              <a:t>http://www.asic-world.com/verilog/tools.html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98484" y="5930537"/>
            <a:ext cx="3206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/>
              <a:t>Comprehensive list of simulators: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consider Verilog?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99011" y="1996439"/>
            <a:ext cx="8007350" cy="4191000"/>
          </a:xfrm>
        </p:spPr>
        <p:txBody>
          <a:bodyPr/>
          <a:lstStyle/>
          <a:p>
            <a:r>
              <a:rPr lang="en-US" dirty="0" smtClean="0"/>
              <a:t>Tends to be more popular in industry than VHDL</a:t>
            </a:r>
          </a:p>
          <a:p>
            <a:r>
              <a:rPr lang="en-US" dirty="0" smtClean="0"/>
              <a:t>VHDL is used quite widely in Europe (so is Verilog). Verilog used mostly in USA.</a:t>
            </a:r>
          </a:p>
          <a:p>
            <a:r>
              <a:rPr lang="en-US" dirty="0" smtClean="0"/>
              <a:t>Easier to learn since it is similar to C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79"/>
            <a:ext cx="8385175" cy="1141873"/>
          </a:xfrm>
        </p:spPr>
        <p:txBody>
          <a:bodyPr/>
          <a:lstStyle/>
          <a:p>
            <a:r>
              <a:rPr lang="en-ZA" dirty="0" err="1" smtClean="0"/>
              <a:t>Icarus</a:t>
            </a:r>
            <a:r>
              <a:rPr lang="en-ZA" dirty="0" smtClean="0"/>
              <a:t> Verilog</a:t>
            </a:r>
            <a:endParaRPr lang="en-GB" dirty="0"/>
          </a:p>
        </p:txBody>
      </p:sp>
      <p:pic>
        <p:nvPicPr>
          <p:cNvPr id="3" name="Picture 2" descr="C:\Users\swinberg\Documents\ACTIVE\EEE4084F\2012\LECTURES\EEE4084F-Lecture15\Images\Icarus_Verilo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1302" y="240807"/>
            <a:ext cx="1123950" cy="1409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4137" y="1345473"/>
            <a:ext cx="7554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Probably the easiest free open-source tool available</a:t>
            </a:r>
          </a:p>
          <a:p>
            <a:r>
              <a:rPr lang="en-ZA" sz="2400" dirty="0" smtClean="0"/>
              <a:t>Excellent for doing quick tests.</a:t>
            </a:r>
          </a:p>
          <a:p>
            <a:r>
              <a:rPr lang="en-ZA" sz="2400" dirty="0" smtClean="0"/>
              <a:t>Takes very little space (a few megs) &amp; runs pretty fast.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457890"/>
            <a:ext cx="3478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000" dirty="0" smtClean="0">
                <a:hlinkClick r:id="rId4"/>
              </a:rPr>
              <a:t>http://iverilog.icarus.com/</a:t>
            </a:r>
            <a:endParaRPr lang="en-ZA" sz="20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37" y="2581764"/>
            <a:ext cx="854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Installed on </a:t>
            </a:r>
            <a:r>
              <a:rPr lang="en-ZA" sz="2400" dirty="0" err="1" smtClean="0"/>
              <a:t>forge.ee</a:t>
            </a:r>
            <a:endParaRPr lang="en-ZA" sz="2400" dirty="0" smtClean="0"/>
          </a:p>
          <a:p>
            <a:r>
              <a:rPr lang="en-ZA" sz="2400" dirty="0" smtClean="0"/>
              <a:t>For </a:t>
            </a:r>
            <a:r>
              <a:rPr lang="en-ZA" sz="2400" dirty="0" err="1" smtClean="0"/>
              <a:t>Ubuntu</a:t>
            </a:r>
            <a:r>
              <a:rPr lang="en-ZA" sz="2400" dirty="0" smtClean="0"/>
              <a:t> or </a:t>
            </a:r>
            <a:r>
              <a:rPr lang="en-ZA" sz="2400" dirty="0" err="1" smtClean="0"/>
              <a:t>Debian</a:t>
            </a:r>
            <a:r>
              <a:rPr lang="en-ZA" sz="2400" dirty="0" smtClean="0"/>
              <a:t> you can install it (if you’re linked to the leg server), using:  </a:t>
            </a:r>
            <a:r>
              <a:rPr lang="en-ZA" sz="2400" dirty="0" smtClean="0">
                <a:solidFill>
                  <a:srgbClr val="CCFFFF"/>
                </a:solidFill>
                <a:latin typeface="Courier New" pitchFamily="49" charset="0"/>
                <a:cs typeface="Courier New" pitchFamily="49" charset="0"/>
              </a:rPr>
              <a:t>apt-get install </a:t>
            </a:r>
            <a:r>
              <a:rPr lang="en-ZA" sz="2400" dirty="0" err="1" smtClean="0">
                <a:solidFill>
                  <a:srgbClr val="CCFFFF"/>
                </a:solidFill>
                <a:latin typeface="Courier New" pitchFamily="49" charset="0"/>
                <a:cs typeface="Courier New" pitchFamily="49" charset="0"/>
              </a:rPr>
              <a:t>iverilog</a:t>
            </a:r>
            <a:endParaRPr lang="en-GB" sz="2400" dirty="0">
              <a:solidFill>
                <a:srgbClr val="CCFF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767" y="3784522"/>
            <a:ext cx="844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Iverilog</a:t>
            </a:r>
            <a:r>
              <a:rPr lang="en-ZA" dirty="0" smtClean="0"/>
              <a:t> parsing the Verilog code and generates an executable the PC can run (called </a:t>
            </a:r>
            <a:r>
              <a:rPr lang="en-ZA" dirty="0" err="1" smtClean="0"/>
              <a:t>a.out</a:t>
            </a:r>
            <a:r>
              <a:rPr lang="en-ZA" dirty="0" smtClean="0"/>
              <a:t> if you don’t use the flags to change the output executable file name)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1822" y="4753515"/>
            <a:ext cx="3308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I suggest the following to get to know </a:t>
            </a:r>
            <a:r>
              <a:rPr lang="en-ZA" sz="1600" dirty="0" err="1" smtClean="0"/>
              <a:t>iverilog</a:t>
            </a:r>
            <a:r>
              <a:rPr lang="en-ZA" sz="1600" dirty="0" smtClean="0"/>
              <a:t>… upload </a:t>
            </a:r>
            <a:r>
              <a:rPr lang="en-ZA" sz="1600" dirty="0" err="1" smtClean="0"/>
              <a:t>mynand.v</a:t>
            </a:r>
            <a:r>
              <a:rPr lang="en-ZA" sz="1600" dirty="0" smtClean="0"/>
              <a:t> example to </a:t>
            </a:r>
            <a:r>
              <a:rPr lang="en-ZA" sz="1600" dirty="0" err="1" smtClean="0"/>
              <a:t>forge.ee</a:t>
            </a:r>
            <a:r>
              <a:rPr lang="en-ZA" sz="1600" dirty="0" smtClean="0"/>
              <a:t>, compile it with </a:t>
            </a:r>
            <a:r>
              <a:rPr lang="en-ZA" sz="1600" dirty="0" err="1" smtClean="0"/>
              <a:t>iverilog</a:t>
            </a:r>
            <a:r>
              <a:rPr lang="en-ZA" sz="1600" dirty="0" smtClean="0"/>
              <a:t>. Run it. Try changing the </a:t>
            </a:r>
            <a:r>
              <a:rPr lang="en-ZA" sz="1600" dirty="0" err="1" smtClean="0"/>
              <a:t>testbest</a:t>
            </a:r>
            <a:r>
              <a:rPr lang="en-ZA" sz="1600" dirty="0" smtClean="0"/>
              <a:t>  code, put in some more operations</a:t>
            </a:r>
            <a:endParaRPr lang="en-GB" sz="1600" dirty="0"/>
          </a:p>
        </p:txBody>
      </p:sp>
      <p:pic>
        <p:nvPicPr>
          <p:cNvPr id="1026" name="Picture 2" descr="C:\Users\swinberg\Documents\ACTIVE\EEE4084F\2012\LECTURES\EEE4084F-Lecture15\Images\iverilog_ru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6027" y="4534707"/>
            <a:ext cx="4895851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71"/>
            <a:ext cx="8385175" cy="970371"/>
          </a:xfrm>
        </p:spPr>
        <p:txBody>
          <a:bodyPr/>
          <a:lstStyle/>
          <a:p>
            <a:r>
              <a:rPr lang="en-ZA" dirty="0" smtClean="0"/>
              <a:t>More Experimenting</a:t>
            </a:r>
            <a:endParaRPr lang="en-GB" dirty="0"/>
          </a:p>
        </p:txBody>
      </p:sp>
      <p:pic>
        <p:nvPicPr>
          <p:cNvPr id="2050" name="Picture 2" descr="C:\Users\swinberg\Documents\ACTIVE\EEE4084F\2012\LECTURES\EEE4084F-Lecture15\Images\ToVerilog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11" y="1642560"/>
            <a:ext cx="6802674" cy="4895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6905" y="1290104"/>
            <a:ext cx="868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Experiment with using both Altera </a:t>
            </a:r>
            <a:r>
              <a:rPr lang="en-ZA" dirty="0" err="1" smtClean="0"/>
              <a:t>Qauartus</a:t>
            </a:r>
            <a:r>
              <a:rPr lang="en-ZA" dirty="0" smtClean="0"/>
              <a:t> II, </a:t>
            </a:r>
            <a:r>
              <a:rPr lang="en-ZA" dirty="0" err="1" smtClean="0"/>
              <a:t>Icarus</a:t>
            </a:r>
            <a:r>
              <a:rPr lang="en-ZA" dirty="0" smtClean="0"/>
              <a:t> Verilog, and </a:t>
            </a:r>
            <a:r>
              <a:rPr lang="en-ZA" dirty="0" err="1" smtClean="0"/>
              <a:t>Xilinx</a:t>
            </a:r>
            <a:r>
              <a:rPr lang="en-ZA" dirty="0" smtClean="0"/>
              <a:t> ISE </a:t>
            </a:r>
            <a:r>
              <a:rPr lang="en-ZA" dirty="0" err="1" smtClean="0"/>
              <a:t>ISim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6905" y="1015782"/>
            <a:ext cx="64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Try </a:t>
            </a:r>
            <a:r>
              <a:rPr lang="en-ZA" dirty="0" smtClean="0">
                <a:solidFill>
                  <a:srgbClr val="FFFF00"/>
                </a:solidFill>
              </a:rPr>
              <a:t>test3</a:t>
            </a:r>
            <a:r>
              <a:rPr lang="en-ZA" dirty="0" smtClean="0"/>
              <a:t> or </a:t>
            </a:r>
            <a:r>
              <a:rPr lang="en-ZA" dirty="0" err="1" smtClean="0"/>
              <a:t>mycounter.v</a:t>
            </a:r>
            <a:r>
              <a:rPr lang="en-ZA" dirty="0" smtClean="0"/>
              <a:t> as a more involved program and test</a:t>
            </a:r>
            <a:endParaRPr lang="en-GB" dirty="0"/>
          </a:p>
        </p:txBody>
      </p:sp>
      <p:pic>
        <p:nvPicPr>
          <p:cNvPr id="2051" name="Picture 3" descr="C:\Users\swinberg\Documents\ACTIVE\EEE4084F\2012\LECTURES\EEE4084F-Lecture15\Images\Icarus_Verilo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034" y="3851249"/>
            <a:ext cx="5165958" cy="2812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114" y="625736"/>
            <a:ext cx="7698306" cy="6922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/>
              <a:t>Conclusion &amp; Plans for Next lecture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ZA" dirty="0" smtClean="0"/>
              <a:t>Remember to try doing the 4-bit adder example (see slide 21)</a:t>
            </a:r>
          </a:p>
          <a:p>
            <a:pPr>
              <a:defRPr/>
            </a:pPr>
            <a:r>
              <a:rPr lang="en-ZA" dirty="0" smtClean="0"/>
              <a:t>Next lecture:</a:t>
            </a:r>
          </a:p>
          <a:p>
            <a:pPr lvl="1">
              <a:defRPr/>
            </a:pPr>
            <a:r>
              <a:rPr lang="en-ZA" dirty="0" smtClean="0"/>
              <a:t>RC Architectures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 in to Verilog…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5136" y="1891937"/>
            <a:ext cx="8007350" cy="4191000"/>
          </a:xfrm>
        </p:spPr>
        <p:txBody>
          <a:bodyPr/>
          <a:lstStyle/>
          <a:p>
            <a:r>
              <a:rPr lang="en-US" dirty="0" smtClean="0"/>
              <a:t>History </a:t>
            </a:r>
            <a:r>
              <a:rPr lang="en-US" dirty="0"/>
              <a:t>of </a:t>
            </a:r>
            <a:r>
              <a:rPr lang="en-US" dirty="0" smtClean="0"/>
              <a:t>Verilog</a:t>
            </a:r>
          </a:p>
          <a:p>
            <a:pPr lvl="1"/>
            <a:r>
              <a:rPr lang="en-US" dirty="0" smtClean="0"/>
              <a:t>1980 Verilog developed </a:t>
            </a:r>
            <a:r>
              <a:rPr lang="en-US" dirty="0"/>
              <a:t>by Gateway Design </a:t>
            </a:r>
            <a:r>
              <a:rPr lang="en-US" dirty="0" smtClean="0"/>
              <a:t>Automation (but kept as their own ‘secret weapon’)</a:t>
            </a:r>
          </a:p>
          <a:p>
            <a:pPr lvl="1"/>
            <a:r>
              <a:rPr lang="en-US" dirty="0" smtClean="0"/>
              <a:t>1990 Verilog was made public</a:t>
            </a:r>
          </a:p>
          <a:p>
            <a:pPr lvl="1"/>
            <a:r>
              <a:rPr lang="en-US" dirty="0" smtClean="0"/>
              <a:t>1995 adopted </a:t>
            </a:r>
            <a:r>
              <a:rPr lang="en-US" dirty="0"/>
              <a:t>as </a:t>
            </a:r>
            <a:r>
              <a:rPr lang="en-US" dirty="0" smtClean="0"/>
              <a:t>IEEE standard 1364-1995</a:t>
            </a:r>
          </a:p>
          <a:p>
            <a:pPr lvl="1"/>
            <a:r>
              <a:rPr lang="en-US" dirty="0" smtClean="0"/>
              <a:t>2001 enhanced version: </a:t>
            </a:r>
            <a:r>
              <a:rPr lang="en-US" dirty="0"/>
              <a:t>Verilog 2001</a:t>
            </a:r>
          </a:p>
        </p:txBody>
      </p:sp>
      <p:pic>
        <p:nvPicPr>
          <p:cNvPr id="49153" name="Picture 1" descr="C:\Users\swinberg\Documents\ACTIVE\EEE4084F\2012\LECTURES\EEE4084F-Lecture15\Images\his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893" y="781255"/>
            <a:ext cx="138112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44475"/>
            <a:ext cx="8385175" cy="1431925"/>
          </a:xfrm>
        </p:spPr>
        <p:txBody>
          <a:bodyPr/>
          <a:lstStyle/>
          <a:p>
            <a:r>
              <a:rPr lang="en-ZA" dirty="0" smtClean="0"/>
              <a:t>Module: Building block</a:t>
            </a:r>
            <a:br>
              <a:rPr lang="en-ZA" dirty="0" smtClean="0"/>
            </a:br>
            <a:r>
              <a:rPr lang="en-ZA" dirty="0" smtClean="0"/>
              <a:t> of Verilog Programs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012" y="1852749"/>
            <a:ext cx="8007350" cy="4191000"/>
          </a:xfrm>
        </p:spPr>
        <p:txBody>
          <a:bodyPr/>
          <a:lstStyle/>
          <a:p>
            <a:r>
              <a:rPr lang="en-ZA" sz="2800" u="sng" dirty="0" smtClean="0"/>
              <a:t>Module:</a:t>
            </a:r>
            <a:r>
              <a:rPr lang="en-ZA" sz="2800" dirty="0" smtClean="0"/>
              <a:t> the basic block that does something and can be connected to (i.e. equivalent to entity in VHDL) </a:t>
            </a:r>
          </a:p>
          <a:p>
            <a:r>
              <a:rPr lang="en-ZA" sz="2800" u="sng" dirty="0" smtClean="0"/>
              <a:t>Modules are hierarchical</a:t>
            </a:r>
            <a:r>
              <a:rPr lang="en-ZA" sz="2800" dirty="0" smtClean="0"/>
              <a:t>. They can be individual elements (e.g. comprise standard gates) or can be a composition of other modules.</a:t>
            </a:r>
          </a:p>
          <a:p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50423" y="5094514"/>
            <a:ext cx="52758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module</a:t>
            </a:r>
            <a:r>
              <a:rPr lang="en-ZA" dirty="0" smtClean="0"/>
              <a:t> &lt;</a:t>
            </a:r>
            <a:r>
              <a:rPr lang="en-ZA" i="1" dirty="0" err="1" smtClean="0"/>
              <a:t>module</a:t>
            </a:r>
            <a:r>
              <a:rPr lang="en-ZA" i="1" dirty="0" smtClean="0"/>
              <a:t> name</a:t>
            </a:r>
            <a:r>
              <a:rPr lang="en-ZA" dirty="0" smtClean="0"/>
              <a:t>&gt; (&lt;</a:t>
            </a:r>
            <a:r>
              <a:rPr lang="en-ZA" i="1" dirty="0" smtClean="0"/>
              <a:t>module terminal list</a:t>
            </a:r>
            <a:r>
              <a:rPr lang="en-ZA" dirty="0" smtClean="0"/>
              <a:t>&gt;);</a:t>
            </a:r>
          </a:p>
          <a:p>
            <a:r>
              <a:rPr lang="en-ZA" dirty="0" smtClean="0"/>
              <a:t>  …</a:t>
            </a:r>
          </a:p>
          <a:p>
            <a:r>
              <a:rPr lang="en-ZA" dirty="0" smtClean="0"/>
              <a:t>   &lt;</a:t>
            </a:r>
            <a:r>
              <a:rPr lang="en-ZA" i="1" dirty="0" smtClean="0"/>
              <a:t>module implementation</a:t>
            </a:r>
            <a:r>
              <a:rPr lang="en-ZA" dirty="0" smtClean="0"/>
              <a:t>&gt;</a:t>
            </a:r>
          </a:p>
          <a:p>
            <a:r>
              <a:rPr lang="en-ZA" dirty="0" smtClean="0"/>
              <a:t>  …</a:t>
            </a:r>
          </a:p>
          <a:p>
            <a:r>
              <a:rPr lang="en-ZA" b="1" dirty="0" err="1" smtClean="0"/>
              <a:t>endmodule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19" y="5133703"/>
            <a:ext cx="115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FF6600"/>
                </a:solidFill>
              </a:rPr>
              <a:t>SYNTAX:</a:t>
            </a:r>
            <a:endParaRPr lang="en-GB" dirty="0">
              <a:solidFill>
                <a:srgbClr val="FF66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63677" y="206477"/>
            <a:ext cx="1829601" cy="1504337"/>
            <a:chOff x="7152967" y="4984957"/>
            <a:chExt cx="1991033" cy="1637070"/>
          </a:xfrm>
        </p:grpSpPr>
        <p:sp>
          <p:nvSpPr>
            <p:cNvPr id="6" name="Cube 5"/>
            <p:cNvSpPr/>
            <p:nvPr/>
          </p:nvSpPr>
          <p:spPr bwMode="auto">
            <a:xfrm>
              <a:off x="7152967" y="6017343"/>
              <a:ext cx="1415845" cy="604684"/>
            </a:xfrm>
            <a:prstGeom prst="cube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ube 6"/>
            <p:cNvSpPr/>
            <p:nvPr/>
          </p:nvSpPr>
          <p:spPr bwMode="auto">
            <a:xfrm>
              <a:off x="7506928" y="5515899"/>
              <a:ext cx="1415845" cy="604684"/>
            </a:xfrm>
            <a:prstGeom prst="cube">
              <a:avLst/>
            </a:prstGeom>
            <a:solidFill>
              <a:srgbClr val="00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11951" y="6194011"/>
              <a:ext cx="10695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dirty="0" smtClean="0"/>
                <a:t>module1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76759" y="5707314"/>
              <a:ext cx="10695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dirty="0" smtClean="0"/>
                <a:t>module2</a:t>
              </a:r>
              <a:endParaRPr lang="en-GB" dirty="0"/>
            </a:p>
          </p:txBody>
        </p:sp>
        <p:sp>
          <p:nvSpPr>
            <p:cNvPr id="10" name="Cube 9"/>
            <p:cNvSpPr/>
            <p:nvPr/>
          </p:nvSpPr>
          <p:spPr bwMode="auto">
            <a:xfrm>
              <a:off x="7728155" y="4984957"/>
              <a:ext cx="1415845" cy="604684"/>
            </a:xfrm>
            <a:prstGeom prst="cub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73002" y="517637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ZA" dirty="0" smtClean="0"/>
                <a:t>…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44475"/>
            <a:ext cx="8633369" cy="1431925"/>
          </a:xfrm>
        </p:spPr>
        <p:txBody>
          <a:bodyPr/>
          <a:lstStyle/>
          <a:p>
            <a:r>
              <a:rPr lang="en-ZA" dirty="0" smtClean="0"/>
              <a:t>Module Abstraction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735184"/>
            <a:ext cx="8752115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Switch Level Abstraction (lowest level)</a:t>
            </a:r>
          </a:p>
          <a:p>
            <a:pPr lvl="1"/>
            <a:r>
              <a:rPr lang="en-US" sz="2400" dirty="0" smtClean="0"/>
              <a:t>Implementing using only switches and interconnects.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Gate Level (slightly higher level)</a:t>
            </a:r>
          </a:p>
          <a:p>
            <a:pPr lvl="1"/>
            <a:r>
              <a:rPr lang="en-US" sz="2400" dirty="0" smtClean="0"/>
              <a:t>Implementing terms of gates like (i.e., AND, NOT, OR etc) and using interconnects between gates.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Dataflow Level</a:t>
            </a:r>
          </a:p>
          <a:p>
            <a:pPr lvl="1"/>
            <a:r>
              <a:rPr lang="en-US" sz="2400" dirty="0" smtClean="0"/>
              <a:t>Implementing in terms of dataflow between registers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Behavioral Level (highest level)</a:t>
            </a:r>
          </a:p>
          <a:p>
            <a:pPr lvl="1"/>
            <a:r>
              <a:rPr lang="en-US" sz="2400" dirty="0" smtClean="0"/>
              <a:t>Implementing module in terms of algorithms, not worrying about hardware issues. Close to C programming.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39635" y="4911636"/>
            <a:ext cx="8595359" cy="1946364"/>
            <a:chOff x="339635" y="4911636"/>
            <a:chExt cx="8595359" cy="1946364"/>
          </a:xfrm>
        </p:grpSpPr>
        <p:sp>
          <p:nvSpPr>
            <p:cNvPr id="4" name="Freeform 3"/>
            <p:cNvSpPr/>
            <p:nvPr/>
          </p:nvSpPr>
          <p:spPr bwMode="auto">
            <a:xfrm>
              <a:off x="339635" y="4911636"/>
              <a:ext cx="8595359" cy="1593668"/>
            </a:xfrm>
            <a:custGeom>
              <a:avLst/>
              <a:gdLst>
                <a:gd name="connsiteX0" fmla="*/ 875211 w 8417833"/>
                <a:gd name="connsiteY0" fmla="*/ 0 h 1815737"/>
                <a:gd name="connsiteX1" fmla="*/ 875211 w 8417833"/>
                <a:gd name="connsiteY1" fmla="*/ 0 h 1815737"/>
                <a:gd name="connsiteX2" fmla="*/ 404948 w 8417833"/>
                <a:gd name="connsiteY2" fmla="*/ 13062 h 1815737"/>
                <a:gd name="connsiteX3" fmla="*/ 365760 w 8417833"/>
                <a:gd name="connsiteY3" fmla="*/ 26125 h 1815737"/>
                <a:gd name="connsiteX4" fmla="*/ 326571 w 8417833"/>
                <a:gd name="connsiteY4" fmla="*/ 52251 h 1815737"/>
                <a:gd name="connsiteX5" fmla="*/ 248194 w 8417833"/>
                <a:gd name="connsiteY5" fmla="*/ 156754 h 1815737"/>
                <a:gd name="connsiteX6" fmla="*/ 78377 w 8417833"/>
                <a:gd name="connsiteY6" fmla="*/ 365760 h 1815737"/>
                <a:gd name="connsiteX7" fmla="*/ 65314 w 8417833"/>
                <a:gd name="connsiteY7" fmla="*/ 431074 h 1815737"/>
                <a:gd name="connsiteX8" fmla="*/ 39188 w 8417833"/>
                <a:gd name="connsiteY8" fmla="*/ 535577 h 1815737"/>
                <a:gd name="connsiteX9" fmla="*/ 26125 w 8417833"/>
                <a:gd name="connsiteY9" fmla="*/ 613954 h 1815737"/>
                <a:gd name="connsiteX10" fmla="*/ 0 w 8417833"/>
                <a:gd name="connsiteY10" fmla="*/ 731520 h 1815737"/>
                <a:gd name="connsiteX11" fmla="*/ 13063 w 8417833"/>
                <a:gd name="connsiteY11" fmla="*/ 1031965 h 1815737"/>
                <a:gd name="connsiteX12" fmla="*/ 91440 w 8417833"/>
                <a:gd name="connsiteY12" fmla="*/ 1254034 h 1815737"/>
                <a:gd name="connsiteX13" fmla="*/ 561703 w 8417833"/>
                <a:gd name="connsiteY13" fmla="*/ 1567542 h 1815737"/>
                <a:gd name="connsiteX14" fmla="*/ 600891 w 8417833"/>
                <a:gd name="connsiteY14" fmla="*/ 1580605 h 1815737"/>
                <a:gd name="connsiteX15" fmla="*/ 718457 w 8417833"/>
                <a:gd name="connsiteY15" fmla="*/ 1632857 h 1815737"/>
                <a:gd name="connsiteX16" fmla="*/ 1345474 w 8417833"/>
                <a:gd name="connsiteY16" fmla="*/ 1815737 h 1815737"/>
                <a:gd name="connsiteX17" fmla="*/ 3566160 w 8417833"/>
                <a:gd name="connsiteY17" fmla="*/ 1802674 h 1815737"/>
                <a:gd name="connsiteX18" fmla="*/ 3931920 w 8417833"/>
                <a:gd name="connsiteY18" fmla="*/ 1789611 h 1815737"/>
                <a:gd name="connsiteX19" fmla="*/ 4767943 w 8417833"/>
                <a:gd name="connsiteY19" fmla="*/ 1776548 h 1815737"/>
                <a:gd name="connsiteX20" fmla="*/ 5434148 w 8417833"/>
                <a:gd name="connsiteY20" fmla="*/ 1763485 h 1815737"/>
                <a:gd name="connsiteX21" fmla="*/ 5956663 w 8417833"/>
                <a:gd name="connsiteY21" fmla="*/ 1737360 h 1815737"/>
                <a:gd name="connsiteX22" fmla="*/ 6923314 w 8417833"/>
                <a:gd name="connsiteY22" fmla="*/ 1711234 h 1815737"/>
                <a:gd name="connsiteX23" fmla="*/ 7667897 w 8417833"/>
                <a:gd name="connsiteY23" fmla="*/ 1502228 h 1815737"/>
                <a:gd name="connsiteX24" fmla="*/ 7720148 w 8417833"/>
                <a:gd name="connsiteY24" fmla="*/ 1463040 h 1815737"/>
                <a:gd name="connsiteX25" fmla="*/ 7889965 w 8417833"/>
                <a:gd name="connsiteY25" fmla="*/ 1397725 h 1815737"/>
                <a:gd name="connsiteX26" fmla="*/ 8281851 w 8417833"/>
                <a:gd name="connsiteY26" fmla="*/ 1071154 h 1815737"/>
                <a:gd name="connsiteX27" fmla="*/ 8347165 w 8417833"/>
                <a:gd name="connsiteY27" fmla="*/ 953588 h 1815737"/>
                <a:gd name="connsiteX28" fmla="*/ 8334103 w 8417833"/>
                <a:gd name="connsiteY28" fmla="*/ 418011 h 1815737"/>
                <a:gd name="connsiteX29" fmla="*/ 8268788 w 8417833"/>
                <a:gd name="connsiteY29" fmla="*/ 339634 h 1815737"/>
                <a:gd name="connsiteX30" fmla="*/ 8059783 w 8417833"/>
                <a:gd name="connsiteY30" fmla="*/ 235131 h 1815737"/>
                <a:gd name="connsiteX31" fmla="*/ 6648994 w 8417833"/>
                <a:gd name="connsiteY31" fmla="*/ 156754 h 1815737"/>
                <a:gd name="connsiteX32" fmla="*/ 5381897 w 8417833"/>
                <a:gd name="connsiteY32" fmla="*/ 143691 h 1815737"/>
                <a:gd name="connsiteX33" fmla="*/ 5264331 w 8417833"/>
                <a:gd name="connsiteY33" fmla="*/ 117565 h 1815737"/>
                <a:gd name="connsiteX34" fmla="*/ 4924697 w 8417833"/>
                <a:gd name="connsiteY34" fmla="*/ 91440 h 1815737"/>
                <a:gd name="connsiteX35" fmla="*/ 4624251 w 8417833"/>
                <a:gd name="connsiteY35" fmla="*/ 78377 h 1815737"/>
                <a:gd name="connsiteX36" fmla="*/ 888274 w 8417833"/>
                <a:gd name="connsiteY36" fmla="*/ 65314 h 1815737"/>
                <a:gd name="connsiteX37" fmla="*/ 822960 w 8417833"/>
                <a:gd name="connsiteY37" fmla="*/ 13062 h 1815737"/>
                <a:gd name="connsiteX38" fmla="*/ 862148 w 8417833"/>
                <a:gd name="connsiteY38" fmla="*/ 52251 h 181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417833" h="1815737">
                  <a:moveTo>
                    <a:pt x="875211" y="0"/>
                  </a:moveTo>
                  <a:lnTo>
                    <a:pt x="875211" y="0"/>
                  </a:lnTo>
                  <a:cubicBezTo>
                    <a:pt x="718457" y="4354"/>
                    <a:pt x="561557" y="5031"/>
                    <a:pt x="404948" y="13062"/>
                  </a:cubicBezTo>
                  <a:cubicBezTo>
                    <a:pt x="391197" y="13767"/>
                    <a:pt x="378076" y="19967"/>
                    <a:pt x="365760" y="26125"/>
                  </a:cubicBezTo>
                  <a:cubicBezTo>
                    <a:pt x="351718" y="33146"/>
                    <a:pt x="338632" y="42200"/>
                    <a:pt x="326571" y="52251"/>
                  </a:cubicBezTo>
                  <a:cubicBezTo>
                    <a:pt x="263121" y="105126"/>
                    <a:pt x="305558" y="81463"/>
                    <a:pt x="248194" y="156754"/>
                  </a:cubicBezTo>
                  <a:cubicBezTo>
                    <a:pt x="193792" y="228157"/>
                    <a:pt x="78377" y="365760"/>
                    <a:pt x="78377" y="365760"/>
                  </a:cubicBezTo>
                  <a:cubicBezTo>
                    <a:pt x="74023" y="387531"/>
                    <a:pt x="70306" y="409440"/>
                    <a:pt x="65314" y="431074"/>
                  </a:cubicBezTo>
                  <a:cubicBezTo>
                    <a:pt x="57240" y="466061"/>
                    <a:pt x="46712" y="500468"/>
                    <a:pt x="39188" y="535577"/>
                  </a:cubicBezTo>
                  <a:cubicBezTo>
                    <a:pt x="33638" y="561475"/>
                    <a:pt x="31319" y="587982"/>
                    <a:pt x="26125" y="613954"/>
                  </a:cubicBezTo>
                  <a:cubicBezTo>
                    <a:pt x="18252" y="653319"/>
                    <a:pt x="8708" y="692331"/>
                    <a:pt x="0" y="731520"/>
                  </a:cubicBezTo>
                  <a:cubicBezTo>
                    <a:pt x="4354" y="831668"/>
                    <a:pt x="3407" y="932188"/>
                    <a:pt x="13063" y="1031965"/>
                  </a:cubicBezTo>
                  <a:cubicBezTo>
                    <a:pt x="19462" y="1098090"/>
                    <a:pt x="60587" y="1199184"/>
                    <a:pt x="91440" y="1254034"/>
                  </a:cubicBezTo>
                  <a:cubicBezTo>
                    <a:pt x="197772" y="1443069"/>
                    <a:pt x="323087" y="1441216"/>
                    <a:pt x="561703" y="1567542"/>
                  </a:cubicBezTo>
                  <a:cubicBezTo>
                    <a:pt x="573872" y="1573984"/>
                    <a:pt x="588181" y="1575309"/>
                    <a:pt x="600891" y="1580605"/>
                  </a:cubicBezTo>
                  <a:cubicBezTo>
                    <a:pt x="640477" y="1597099"/>
                    <a:pt x="677980" y="1618690"/>
                    <a:pt x="718457" y="1632857"/>
                  </a:cubicBezTo>
                  <a:cubicBezTo>
                    <a:pt x="1081672" y="1759982"/>
                    <a:pt x="1046522" y="1745395"/>
                    <a:pt x="1345474" y="1815737"/>
                  </a:cubicBezTo>
                  <a:lnTo>
                    <a:pt x="3566160" y="1802674"/>
                  </a:lnTo>
                  <a:cubicBezTo>
                    <a:pt x="3688152" y="1801442"/>
                    <a:pt x="3809951" y="1792263"/>
                    <a:pt x="3931920" y="1789611"/>
                  </a:cubicBezTo>
                  <a:lnTo>
                    <a:pt x="4767943" y="1776548"/>
                  </a:lnTo>
                  <a:lnTo>
                    <a:pt x="5434148" y="1763485"/>
                  </a:lnTo>
                  <a:lnTo>
                    <a:pt x="5956663" y="1737360"/>
                  </a:lnTo>
                  <a:lnTo>
                    <a:pt x="6923314" y="1711234"/>
                  </a:lnTo>
                  <a:cubicBezTo>
                    <a:pt x="7158515" y="1649339"/>
                    <a:pt x="7450924" y="1574552"/>
                    <a:pt x="7667897" y="1502228"/>
                  </a:cubicBezTo>
                  <a:cubicBezTo>
                    <a:pt x="7688551" y="1495343"/>
                    <a:pt x="7700449" y="1472310"/>
                    <a:pt x="7720148" y="1463040"/>
                  </a:cubicBezTo>
                  <a:cubicBezTo>
                    <a:pt x="7775024" y="1437216"/>
                    <a:pt x="7838366" y="1429595"/>
                    <a:pt x="7889965" y="1397725"/>
                  </a:cubicBezTo>
                  <a:cubicBezTo>
                    <a:pt x="7963215" y="1352482"/>
                    <a:pt x="8201189" y="1174863"/>
                    <a:pt x="8281851" y="1071154"/>
                  </a:cubicBezTo>
                  <a:cubicBezTo>
                    <a:pt x="8309374" y="1035767"/>
                    <a:pt x="8325394" y="992777"/>
                    <a:pt x="8347165" y="953588"/>
                  </a:cubicBezTo>
                  <a:cubicBezTo>
                    <a:pt x="8393631" y="705774"/>
                    <a:pt x="8417833" y="706414"/>
                    <a:pt x="8334103" y="418011"/>
                  </a:cubicBezTo>
                  <a:cubicBezTo>
                    <a:pt x="8324621" y="385351"/>
                    <a:pt x="8293952" y="362510"/>
                    <a:pt x="8268788" y="339634"/>
                  </a:cubicBezTo>
                  <a:cubicBezTo>
                    <a:pt x="8224650" y="299509"/>
                    <a:pt x="8110146" y="242078"/>
                    <a:pt x="8059783" y="235131"/>
                  </a:cubicBezTo>
                  <a:cubicBezTo>
                    <a:pt x="7675491" y="182126"/>
                    <a:pt x="7015174" y="163751"/>
                    <a:pt x="6648994" y="156754"/>
                  </a:cubicBezTo>
                  <a:lnTo>
                    <a:pt x="5381897" y="143691"/>
                  </a:lnTo>
                  <a:cubicBezTo>
                    <a:pt x="5342708" y="134982"/>
                    <a:pt x="5303984" y="123826"/>
                    <a:pt x="5264331" y="117565"/>
                  </a:cubicBezTo>
                  <a:cubicBezTo>
                    <a:pt x="5189559" y="105759"/>
                    <a:pt x="4977479" y="94147"/>
                    <a:pt x="4924697" y="91440"/>
                  </a:cubicBezTo>
                  <a:cubicBezTo>
                    <a:pt x="4824585" y="86306"/>
                    <a:pt x="4724492" y="79026"/>
                    <a:pt x="4624251" y="78377"/>
                  </a:cubicBezTo>
                  <a:lnTo>
                    <a:pt x="888274" y="65314"/>
                  </a:lnTo>
                  <a:cubicBezTo>
                    <a:pt x="832944" y="9983"/>
                    <a:pt x="860655" y="13062"/>
                    <a:pt x="822960" y="13062"/>
                  </a:cubicBezTo>
                  <a:lnTo>
                    <a:pt x="862148" y="52251"/>
                  </a:ln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10297" y="6488668"/>
              <a:ext cx="4083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>
                  <a:solidFill>
                    <a:srgbClr val="0000FF"/>
                  </a:solidFill>
                </a:rPr>
                <a:t>Arguably the best thing about Verilog!!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44475"/>
            <a:ext cx="8650646" cy="1431925"/>
          </a:xfrm>
        </p:spPr>
        <p:txBody>
          <a:bodyPr/>
          <a:lstStyle/>
          <a:p>
            <a:r>
              <a:rPr lang="en-ZA" dirty="0" smtClean="0"/>
              <a:t>Syntactic issues:</a:t>
            </a:r>
            <a:br>
              <a:rPr lang="en-ZA" dirty="0" smtClean="0"/>
            </a:br>
            <a:r>
              <a:rPr lang="en-ZA" dirty="0" smtClean="0"/>
              <a:t>Constant Values in Verilog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9029"/>
            <a:ext cx="8007350" cy="4191000"/>
          </a:xfrm>
        </p:spPr>
        <p:txBody>
          <a:bodyPr/>
          <a:lstStyle/>
          <a:p>
            <a:r>
              <a:rPr lang="en-ZA" dirty="0" smtClean="0"/>
              <a:t>Number format:</a:t>
            </a:r>
          </a:p>
          <a:p>
            <a:pPr>
              <a:buNone/>
            </a:pPr>
            <a:r>
              <a:rPr lang="en-ZA" dirty="0" smtClean="0"/>
              <a:t>   &lt;size&gt;’&lt;base&gt;&lt;number&gt;</a:t>
            </a:r>
          </a:p>
          <a:p>
            <a:r>
              <a:rPr lang="en-ZA" dirty="0" smtClean="0"/>
              <a:t>Some examples:</a:t>
            </a:r>
          </a:p>
          <a:p>
            <a:pPr lvl="1"/>
            <a:r>
              <a:rPr lang="en-ZA" dirty="0" smtClean="0">
                <a:solidFill>
                  <a:srgbClr val="FF6600"/>
                </a:solidFill>
              </a:rPr>
              <a:t>3’b111  – a three bit number (i.e. 7</a:t>
            </a:r>
            <a:r>
              <a:rPr lang="en-ZA" baseline="-25000" dirty="0" smtClean="0">
                <a:solidFill>
                  <a:srgbClr val="FF6600"/>
                </a:solidFill>
              </a:rPr>
              <a:t>10</a:t>
            </a:r>
            <a:r>
              <a:rPr lang="en-ZA" dirty="0" smtClean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en-ZA" dirty="0" smtClean="0">
                <a:solidFill>
                  <a:srgbClr val="FF6600"/>
                </a:solidFill>
              </a:rPr>
              <a:t>8’ha1  – a hexadecimal (i.e. A1</a:t>
            </a:r>
            <a:r>
              <a:rPr lang="en-ZA" baseline="-25000" dirty="0" smtClean="0">
                <a:solidFill>
                  <a:srgbClr val="FF6600"/>
                </a:solidFill>
              </a:rPr>
              <a:t>16</a:t>
            </a:r>
            <a:r>
              <a:rPr lang="en-ZA" dirty="0" smtClean="0">
                <a:solidFill>
                  <a:srgbClr val="FF6600"/>
                </a:solidFill>
              </a:rPr>
              <a:t> = 161</a:t>
            </a:r>
            <a:r>
              <a:rPr lang="en-ZA" baseline="-25000" dirty="0" smtClean="0">
                <a:solidFill>
                  <a:srgbClr val="FF6600"/>
                </a:solidFill>
              </a:rPr>
              <a:t>10</a:t>
            </a:r>
            <a:r>
              <a:rPr lang="en-ZA" dirty="0" smtClean="0">
                <a:solidFill>
                  <a:srgbClr val="FF6600"/>
                </a:solidFill>
              </a:rPr>
              <a:t>) </a:t>
            </a:r>
          </a:p>
          <a:p>
            <a:pPr lvl="1"/>
            <a:r>
              <a:rPr lang="en-ZA" dirty="0" smtClean="0">
                <a:solidFill>
                  <a:srgbClr val="FF6600"/>
                </a:solidFill>
              </a:rPr>
              <a:t>24’d165 – a decimal number (i.e. 165</a:t>
            </a:r>
            <a:r>
              <a:rPr lang="en-ZA" baseline="-25000" dirty="0" smtClean="0">
                <a:solidFill>
                  <a:srgbClr val="FF6600"/>
                </a:solidFill>
              </a:rPr>
              <a:t>10</a:t>
            </a:r>
            <a:r>
              <a:rPr lang="en-ZA" dirty="0" smtClean="0">
                <a:solidFill>
                  <a:srgbClr val="FF6600"/>
                </a:solidFill>
              </a:rPr>
              <a:t>)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154" y="495546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smtClean="0"/>
              <a:t>Defaults: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2383" y="5412658"/>
            <a:ext cx="742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rgbClr val="FF6600"/>
                </a:solidFill>
              </a:rPr>
              <a:t>100  –   32-bit decimal by default if you don’t have a ‘</a:t>
            </a:r>
            <a:endParaRPr lang="en-GB" sz="24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2383" y="5810865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rgbClr val="FF6600"/>
                </a:solidFill>
              </a:rPr>
              <a:t>‘hab  –  32-bit hexadecimal unsigned value</a:t>
            </a:r>
            <a:endParaRPr lang="en-GB" sz="24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383" y="6194323"/>
            <a:ext cx="789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rgbClr val="FF6600"/>
                </a:solidFill>
              </a:rPr>
              <a:t>‘o77  –  32-bit hexadecimal unsigned value  (77</a:t>
            </a:r>
            <a:r>
              <a:rPr lang="en-ZA" sz="2400" baseline="-25000" dirty="0" smtClean="0">
                <a:solidFill>
                  <a:srgbClr val="FF6600"/>
                </a:solidFill>
              </a:rPr>
              <a:t>8 </a:t>
            </a:r>
            <a:r>
              <a:rPr lang="en-ZA" sz="2400" dirty="0" smtClean="0">
                <a:solidFill>
                  <a:srgbClr val="FF6600"/>
                </a:solidFill>
              </a:rPr>
              <a:t>= 63</a:t>
            </a:r>
            <a:r>
              <a:rPr lang="en-ZA" sz="2400" baseline="-25000" dirty="0" smtClean="0">
                <a:solidFill>
                  <a:srgbClr val="FF6600"/>
                </a:solidFill>
              </a:rPr>
              <a:t>10</a:t>
            </a:r>
            <a:r>
              <a:rPr lang="en-ZA" sz="2400" dirty="0" smtClean="0">
                <a:solidFill>
                  <a:srgbClr val="FF6600"/>
                </a:solidFill>
              </a:rPr>
              <a:t>)</a:t>
            </a:r>
            <a:endParaRPr lang="en-GB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44475"/>
            <a:ext cx="8650646" cy="1431925"/>
          </a:xfrm>
        </p:spPr>
        <p:txBody>
          <a:bodyPr/>
          <a:lstStyle/>
          <a:p>
            <a:r>
              <a:rPr lang="en-ZA" dirty="0" smtClean="0"/>
              <a:t>Syntactic issues:</a:t>
            </a:r>
            <a:br>
              <a:rPr lang="en-ZA" dirty="0" smtClean="0"/>
            </a:br>
            <a:r>
              <a:rPr lang="en-ZA" dirty="0" smtClean="0"/>
              <a:t>Constant Values in Verilog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022712"/>
              </p:ext>
            </p:extLst>
          </p:nvPr>
        </p:nvGraphicFramePr>
        <p:xfrm>
          <a:off x="690716" y="2228902"/>
          <a:ext cx="8007350" cy="1955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4716"/>
                <a:gridCol w="57926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dirty="0" smtClean="0"/>
                        <a:t>Constant</a:t>
                      </a:r>
                      <a:endParaRPr lang="en-GB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Hardware Condition</a:t>
                      </a:r>
                      <a:endParaRPr lang="en-GB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0</a:t>
                      </a:r>
                      <a:endParaRPr lang="en-GB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Low / Logic zero / False</a:t>
                      </a:r>
                      <a:endParaRPr lang="en-GB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1</a:t>
                      </a:r>
                      <a:endParaRPr lang="en-GB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High / Logic one / True</a:t>
                      </a:r>
                      <a:endParaRPr lang="en-GB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x </a:t>
                      </a:r>
                      <a:endParaRPr lang="en-GB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Unknown</a:t>
                      </a:r>
                      <a:endParaRPr lang="en-GB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smtClean="0"/>
                        <a:t>z </a:t>
                      </a:r>
                      <a:endParaRPr lang="en-GB" sz="2000" b="1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Floating / High </a:t>
                      </a:r>
                      <a:r>
                        <a:rPr lang="en-ZA" dirty="0" err="1" smtClean="0"/>
                        <a:t>impedence</a:t>
                      </a:r>
                      <a:endParaRPr lang="en-GB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725561" y="4218040"/>
            <a:ext cx="3849329" cy="21975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Wires (or nets) are used to connect elements (e.g. ports of modules)</a:t>
            </a:r>
          </a:p>
          <a:p>
            <a:r>
              <a:rPr lang="en-ZA" dirty="0" smtClean="0"/>
              <a:t>Wires have values continuously driven onto them by outputs they connect to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103181" y="4652142"/>
            <a:ext cx="3158152" cy="1314450"/>
            <a:chOff x="2663620" y="4637394"/>
            <a:chExt cx="3158152" cy="1314450"/>
          </a:xfrm>
        </p:grpSpPr>
        <p:pic>
          <p:nvPicPr>
            <p:cNvPr id="1027" name="Picture 3" descr="C:\Users\swinberg\Documents\ACTIVE\EEE4084F\2011\EXAM\Images\AN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3620" y="4723581"/>
              <a:ext cx="1781175" cy="1171575"/>
            </a:xfrm>
            <a:prstGeom prst="rect">
              <a:avLst/>
            </a:prstGeom>
            <a:noFill/>
          </p:spPr>
        </p:pic>
        <p:pic>
          <p:nvPicPr>
            <p:cNvPr id="1028" name="Picture 4" descr="C:\Users\swinberg\Documents\ACTIVE\EEE4084F\2011\EXAM\Images\NO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2072" y="4637394"/>
              <a:ext cx="1409700" cy="131445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784555" y="46899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en-GB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4555" y="54126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en-GB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7097" y="49259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en-GB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6181" y="50881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chemeClr val="accent4">
                    <a:lumMod val="10000"/>
                  </a:schemeClr>
                </a:solidFill>
              </a:rPr>
              <a:t>d</a:t>
            </a:r>
            <a:endParaRPr lang="en-GB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2594" y="5132440"/>
            <a:ext cx="1757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>
                <a:solidFill>
                  <a:schemeClr val="tx1">
                    <a:lumMod val="95000"/>
                  </a:schemeClr>
                </a:solidFill>
              </a:rPr>
              <a:t>wire a;</a:t>
            </a:r>
          </a:p>
          <a:p>
            <a:r>
              <a:rPr lang="en-ZA" sz="2400" dirty="0" smtClean="0">
                <a:solidFill>
                  <a:schemeClr val="tx1">
                    <a:lumMod val="95000"/>
                  </a:schemeClr>
                </a:solidFill>
              </a:rPr>
              <a:t>wire a, b, c;</a:t>
            </a:r>
            <a:endParaRPr lang="en-GB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2594" y="4144298"/>
            <a:ext cx="2934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>
                <a:solidFill>
                  <a:schemeClr val="tx1">
                    <a:lumMod val="95000"/>
                  </a:schemeClr>
                </a:solidFill>
              </a:rPr>
              <a:t>// Defining the wires</a:t>
            </a:r>
          </a:p>
          <a:p>
            <a:r>
              <a:rPr lang="en-ZA" sz="2400" dirty="0" smtClean="0">
                <a:solidFill>
                  <a:schemeClr val="tx1">
                    <a:lumMod val="95000"/>
                  </a:schemeClr>
                </a:solidFill>
              </a:rPr>
              <a:t>// for this circuit:</a:t>
            </a:r>
            <a:endParaRPr lang="en-GB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08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4084 Theme.thmx</Template>
  <TotalTime>3892</TotalTime>
  <Words>2092</Words>
  <Application>Microsoft Macintosh PowerPoint</Application>
  <PresentationFormat>On-screen Show (4:3)</PresentationFormat>
  <Paragraphs>328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4084 Theme</vt:lpstr>
      <vt:lpstr>PowerPoint Presentation</vt:lpstr>
      <vt:lpstr>Lecture Overview</vt:lpstr>
      <vt:lpstr>Why consider Verilog?</vt:lpstr>
      <vt:lpstr>Lead in to Verilog…</vt:lpstr>
      <vt:lpstr>Module: Building block  of Verilog Programs</vt:lpstr>
      <vt:lpstr>Module Abstraction Levels</vt:lpstr>
      <vt:lpstr>Syntactic issues: Constant Values in Verilog</vt:lpstr>
      <vt:lpstr>Syntactic issues: Constant Values in Verilog</vt:lpstr>
      <vt:lpstr>Wires</vt:lpstr>
      <vt:lpstr>Registers</vt:lpstr>
      <vt:lpstr>Vectors of wires and registers</vt:lpstr>
      <vt:lpstr>Data types</vt:lpstr>
      <vt:lpstr>Verilog Parameters &amp; Initial block</vt:lpstr>
      <vt:lpstr>Ports</vt:lpstr>
      <vt:lpstr>Register Output Ports</vt:lpstr>
      <vt:lpstr>Instantiating modules and connecting up ports</vt:lpstr>
      <vt:lpstr>Instantiating modules</vt:lpstr>
      <vt:lpstr>Verilog Primitive Gates</vt:lpstr>
      <vt:lpstr>BufIf  (hardware if gate)</vt:lpstr>
      <vt:lpstr>Where to go from here…</vt:lpstr>
      <vt:lpstr>Learning Verilog By Example</vt:lpstr>
      <vt:lpstr>Take-home assignment</vt:lpstr>
      <vt:lpstr>PowerPoint Presentation</vt:lpstr>
      <vt:lpstr>Learning Verilog</vt:lpstr>
      <vt:lpstr>Learning Verilog</vt:lpstr>
      <vt:lpstr>Checking syntax</vt:lpstr>
      <vt:lpstr>Testing</vt:lpstr>
      <vt:lpstr>Verilog Recommended Coding Styles</vt:lpstr>
      <vt:lpstr>Suggested study ideas…</vt:lpstr>
      <vt:lpstr>Icarus Verilog</vt:lpstr>
      <vt:lpstr>More Experimenting</vt:lpstr>
      <vt:lpstr>Conclusion &amp; Plans for Next lecture</vt:lpstr>
    </vt:vector>
  </TitlesOfParts>
  <Company>University of Cape 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EEE4084F Digital Systems</dc:title>
  <dc:subject>RC Basics and the YODA Project cont</dc:subject>
  <dc:creator>Simon Winberg</dc:creator>
  <cp:lastModifiedBy>Karthik Rajeswaran</cp:lastModifiedBy>
  <cp:revision>299</cp:revision>
  <dcterms:created xsi:type="dcterms:W3CDTF">2009-02-10T02:25:54Z</dcterms:created>
  <dcterms:modified xsi:type="dcterms:W3CDTF">2012-09-16T20:25:14Z</dcterms:modified>
  <cp:category>Lectures</cp:category>
</cp:coreProperties>
</file>