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8" r:id="rId1"/>
  </p:sldMasterIdLst>
  <p:notesMasterIdLst>
    <p:notesMasterId r:id="rId33"/>
  </p:notesMasterIdLst>
  <p:sldIdLst>
    <p:sldId id="468" r:id="rId2"/>
    <p:sldId id="273" r:id="rId3"/>
    <p:sldId id="490" r:id="rId4"/>
    <p:sldId id="469" r:id="rId5"/>
    <p:sldId id="470" r:id="rId6"/>
    <p:sldId id="471" r:id="rId7"/>
    <p:sldId id="472" r:id="rId8"/>
    <p:sldId id="473" r:id="rId9"/>
    <p:sldId id="476" r:id="rId10"/>
    <p:sldId id="477" r:id="rId11"/>
    <p:sldId id="474" r:id="rId12"/>
    <p:sldId id="478" r:id="rId13"/>
    <p:sldId id="479" r:id="rId14"/>
    <p:sldId id="496" r:id="rId15"/>
    <p:sldId id="481" r:id="rId16"/>
    <p:sldId id="497" r:id="rId17"/>
    <p:sldId id="498" r:id="rId18"/>
    <p:sldId id="483" r:id="rId19"/>
    <p:sldId id="499" r:id="rId20"/>
    <p:sldId id="501" r:id="rId21"/>
    <p:sldId id="500" r:id="rId22"/>
    <p:sldId id="485" r:id="rId23"/>
    <p:sldId id="489" r:id="rId24"/>
    <p:sldId id="491" r:id="rId25"/>
    <p:sldId id="487" r:id="rId26"/>
    <p:sldId id="493" r:id="rId27"/>
    <p:sldId id="502" r:id="rId28"/>
    <p:sldId id="494" r:id="rId29"/>
    <p:sldId id="495" r:id="rId30"/>
    <p:sldId id="492" r:id="rId31"/>
    <p:sldId id="48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97FFFF"/>
    <a:srgbClr val="CC0000"/>
    <a:srgbClr val="33CCFF"/>
    <a:srgbClr val="D9FFD9"/>
    <a:srgbClr val="892C19"/>
    <a:srgbClr val="A12F4A"/>
    <a:srgbClr val="33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87" autoAdjust="0"/>
  </p:normalViewPr>
  <p:slideViewPr>
    <p:cSldViewPr snapToGrid="0">
      <p:cViewPr varScale="1">
        <p:scale>
          <a:sx n="76" d="100"/>
          <a:sy n="76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3DEA04-092B-4B28-8229-B9FAAED9B46D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576CBE-B104-4EA6-AE4C-AF054A78E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50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03DA4F-E01F-419D-AF46-DCE1C6C4E47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D526E0D-8BBE-451A-A9BE-882B9B5AC10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00A1B1C-B299-4AF7-9FB3-0938D1EF6BE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E386B4-1158-4181-812E-6DF074E93C66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DA5D99-05C2-4270-BC34-BC9392B4E83E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DA5D99-05C2-4270-BC34-BC9392B4E83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34FB07-A1E9-4F75-81F1-3E9CD596554E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34FB07-A1E9-4F75-81F1-3E9CD596554E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C28819-0B94-4EB6-B852-C082B02D19EF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3CBE89-ED04-41A0-A6FD-7EB0BA857D4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3965DD-B511-4932-99C8-CC6FCE59630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13A28BD-CAA4-498F-803B-F523D1D13C3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5FA9776-E3E0-41F8-8364-A431CE472113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4CDBA35-3AE7-41D7-A645-A24A7B1014B9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CAB806-1682-45B0-9834-BC23B43DC946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89CEC76-3BCB-4FF4-865E-7F4F96ECE9AD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E6F2AC-C9B1-431C-94B3-79423F721BE3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0CF09A-7522-4F24-8E11-154F045AAA34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A2F805-29D0-4730-B783-CA61F4337B18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B30582-AABE-4D93-A85F-653CE0F7B39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CEEDBB-6553-4B91-BBF9-6CCF8F7CE62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0F0447-7404-4F62-9AE1-9A9D87924AA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856C5A-A7BD-4404-A6B8-E2092E35BAB6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0F3494B-4DE9-41CD-BAFA-D8854DAA89A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52C8FD-CAE6-4664-B372-B258C46F5DEB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B61A3F6-24CB-4445-85FA-23C3C1A804FC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A112035-0EFF-4F9E-817A-C44C53EA50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5B8BE1-F5A0-486D-8CCE-A9FC59E722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F88969A-6264-4FB1-97A5-5A70F5D76C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rgbClr val="1D8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26249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EFE2FBC-4AB5-4436-98CA-30324F563D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C1A01DC-15DB-410C-A688-CAD4A34F61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7077CB-44BF-466A-8001-2B5A02EC7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C01707C-844E-45CE-A260-CC81DD1974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8B8BAB-0B39-4B70-893B-8E397DA533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522115-4468-4BE5-8014-19058CD8B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33372C-8C09-45E6-978C-0C8BB41E8C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34B6069-C680-421F-9480-AAFB027F73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400"/>
            </a:gs>
            <a:gs pos="62000">
              <a:srgbClr val="0099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5030" y="195195"/>
            <a:ext cx="8632664" cy="64830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114" y="448221"/>
            <a:ext cx="7698306" cy="692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785" y="1595620"/>
            <a:ext cx="7697635" cy="451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55" y="624642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6576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88463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558BB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 baseline="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vula.uct.ac.za/access/content/group/77623bec-ed73-4ced-9600-3110c1c58f60/Handouts/LECT01%20Common%20Parallel%20Computing%20Terms%20_Required%20Reading_.pdf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1558925" y="1873250"/>
            <a:ext cx="6775450" cy="1814513"/>
          </a:xfrm>
          <a:prstGeom prst="rect">
            <a:avLst/>
          </a:prstGeom>
          <a:blipFill dpi="0" rotWithShape="1">
            <a:blip r:embed="rId3">
              <a:alphaModFix amt="28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1873250" y="5467350"/>
            <a:ext cx="583247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ZA" sz="2400"/>
              <a:t>Lecturer:</a:t>
            </a:r>
          </a:p>
          <a:p>
            <a:pPr algn="ctr"/>
            <a:r>
              <a:rPr lang="en-ZA" sz="2400"/>
              <a:t>Simon Winberg</a:t>
            </a:r>
            <a:endParaRPr lang="en-US" sz="2400"/>
          </a:p>
        </p:txBody>
      </p:sp>
      <p:pic>
        <p:nvPicPr>
          <p:cNvPr id="3076" name="Picture 9" descr="EEE4084F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43" y="214845"/>
            <a:ext cx="14398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8648" y="161925"/>
            <a:ext cx="140795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54529" y="2292965"/>
            <a:ext cx="676659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Digital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9" y="361295"/>
            <a:ext cx="44181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EEE4084F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4294967295"/>
          </p:nvPr>
        </p:nvSpPr>
        <p:spPr>
          <a:xfrm>
            <a:off x="556828" y="3649663"/>
            <a:ext cx="8359775" cy="12366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Review of EEE4084F </a:t>
            </a:r>
            <a:r>
              <a:rPr lang="en-ZA" sz="3600" dirty="0" smtClean="0">
                <a:solidFill>
                  <a:srgbClr val="FF6600"/>
                </a:solidFill>
              </a:rPr>
              <a:t>2013</a:t>
            </a:r>
            <a:endParaRPr lang="en-US" sz="3600" dirty="0" smtClean="0">
              <a:solidFill>
                <a:srgbClr val="FF6600"/>
              </a:solidFill>
            </a:endParaRPr>
          </a:p>
        </p:txBody>
      </p:sp>
      <p:pic>
        <p:nvPicPr>
          <p:cNvPr id="1026" name="Picture 2" descr="C:\Users\swinberg\Documents\ACTIVE\EEE4084F\2012\LECTURES\EEE4084F-REVIEW\checki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135" y="4294414"/>
            <a:ext cx="20383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8 additional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Very relevant:</a:t>
            </a:r>
          </a:p>
          <a:p>
            <a:pPr lvl="1">
              <a:defRPr/>
            </a:pPr>
            <a:r>
              <a:rPr lang="en-ZA" dirty="0" smtClean="0"/>
              <a:t>Cost of communication</a:t>
            </a:r>
          </a:p>
          <a:p>
            <a:pPr lvl="1">
              <a:defRPr/>
            </a:pPr>
            <a:r>
              <a:rPr lang="en-ZA" dirty="0" smtClean="0"/>
              <a:t>Latency, bandwidth, effective bandwidth (and related calculations)</a:t>
            </a:r>
          </a:p>
          <a:p>
            <a:pPr lvl="1">
              <a:defRPr/>
            </a:pPr>
            <a:r>
              <a:rPr lang="en-ZA" dirty="0" smtClean="0"/>
              <a:t>Blocking/non-blocking; synch/</a:t>
            </a:r>
            <a:r>
              <a:rPr lang="en-ZA" dirty="0" err="1" smtClean="0"/>
              <a:t>asynch</a:t>
            </a:r>
            <a:endParaRPr lang="en-ZA" dirty="0" smtClean="0"/>
          </a:p>
          <a:p>
            <a:pPr lvl="1">
              <a:defRPr/>
            </a:pPr>
            <a:r>
              <a:rPr lang="en-ZA" dirty="0" smtClean="0"/>
              <a:t>Scope of communications</a:t>
            </a:r>
          </a:p>
          <a:p>
            <a:pPr lvl="1">
              <a:defRPr/>
            </a:pPr>
            <a:r>
              <a:rPr lang="en-ZA" dirty="0" smtClean="0"/>
              <a:t>Cloud computing (virtualization and other key technology factors)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9 additional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dirty="0" smtClean="0"/>
              <a:t>First part of lecture 9: GPUs &amp; CUDA</a:t>
            </a:r>
          </a:p>
          <a:p>
            <a:pPr eaLnBrk="1" hangingPunct="1">
              <a:defRPr/>
            </a:pPr>
            <a:r>
              <a:rPr lang="en-ZA" dirty="0" smtClean="0"/>
              <a:t>GPU issues and benefits</a:t>
            </a:r>
          </a:p>
          <a:p>
            <a:pPr eaLnBrk="1" hangingPunct="1">
              <a:defRPr/>
            </a:pPr>
            <a:r>
              <a:rPr lang="en-ZA" dirty="0" smtClean="0"/>
              <a:t>Important CUDA-related terms (threads and blocks)</a:t>
            </a:r>
          </a:p>
          <a:p>
            <a:pPr eaLnBrk="1" hangingPunct="1">
              <a:defRPr/>
            </a:pPr>
            <a:r>
              <a:rPr lang="en-ZA" dirty="0" smtClean="0"/>
              <a:t>Rest of lecture 9 relates to design of parallel programs (specifically: 5. data dependencies and 6. synchronization) which is relevant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448221"/>
            <a:ext cx="8404963" cy="69221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9, 10 additional points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785938"/>
            <a:ext cx="8007350" cy="4191000"/>
          </a:xfrm>
        </p:spPr>
        <p:txBody>
          <a:bodyPr/>
          <a:lstStyle/>
          <a:p>
            <a:pPr>
              <a:defRPr/>
            </a:pPr>
            <a:r>
              <a:rPr lang="en-ZA" sz="2800" dirty="0" smtClean="0"/>
              <a:t>Don’t need to know any specifics of </a:t>
            </a:r>
            <a:r>
              <a:rPr lang="en-ZA" sz="2800" dirty="0" smtClean="0">
                <a:solidFill>
                  <a:schemeClr val="tx2">
                    <a:lumMod val="75000"/>
                  </a:schemeClr>
                </a:solidFill>
              </a:rPr>
              <a:t>cloud computing</a:t>
            </a:r>
            <a:r>
              <a:rPr lang="en-ZA" sz="2800" dirty="0" smtClean="0"/>
              <a:t> or how to program it; more know what it involves and its </a:t>
            </a:r>
            <a:r>
              <a:rPr lang="en-ZA" sz="2800" u="sng" dirty="0" smtClean="0"/>
              <a:t>service</a:t>
            </a:r>
            <a:r>
              <a:rPr lang="en-ZA" sz="2800" dirty="0" smtClean="0"/>
              <a:t> approach</a:t>
            </a:r>
          </a:p>
          <a:p>
            <a:pPr>
              <a:defRPr/>
            </a:pPr>
            <a:r>
              <a:rPr lang="en-ZA" sz="2800" i="1" dirty="0" smtClean="0">
                <a:solidFill>
                  <a:schemeClr val="tx2">
                    <a:lumMod val="75000"/>
                  </a:schemeClr>
                </a:solidFill>
              </a:rPr>
              <a:t>No</a:t>
            </a:r>
            <a:r>
              <a:rPr lang="en-ZA" sz="2800" dirty="0" smtClean="0"/>
              <a:t> need to know details of </a:t>
            </a:r>
            <a:r>
              <a:rPr lang="en-ZA" sz="2800" dirty="0" err="1" smtClean="0"/>
              <a:t>virtulization</a:t>
            </a:r>
            <a:r>
              <a:rPr lang="en-ZA" sz="2800" dirty="0" smtClean="0"/>
              <a:t>, or what the different cloud computing models are, or detail of the specific services offered</a:t>
            </a:r>
          </a:p>
          <a:p>
            <a:pPr>
              <a:defRPr/>
            </a:pPr>
            <a:r>
              <a:rPr lang="en-ZA" sz="2800" dirty="0" smtClean="0"/>
              <a:t>Should know about </a:t>
            </a:r>
            <a:r>
              <a:rPr lang="en-ZA" sz="2800" dirty="0" smtClean="0">
                <a:solidFill>
                  <a:schemeClr val="tx2">
                    <a:lumMod val="75000"/>
                  </a:schemeClr>
                </a:solidFill>
              </a:rPr>
              <a:t>load balancing</a:t>
            </a:r>
            <a:r>
              <a:rPr lang="en-ZA" sz="2800" dirty="0" smtClean="0"/>
              <a:t> be able to explain what it means and how it can be performed.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Discusses the parallel programming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design patterns</a:t>
            </a:r>
            <a:r>
              <a:rPr lang="en-ZA" dirty="0" smtClean="0"/>
              <a:t> (i.e. slides 3-12 relevant)</a:t>
            </a:r>
          </a:p>
          <a:p>
            <a:pPr>
              <a:defRPr/>
            </a:pPr>
            <a:r>
              <a:rPr lang="en-ZA" dirty="0" smtClean="0"/>
              <a:t>Ignore slides 13 and 14</a:t>
            </a:r>
          </a:p>
          <a:p>
            <a:pPr>
              <a:defRPr/>
            </a:pPr>
            <a:r>
              <a:rPr lang="en-US" dirty="0" smtClean="0"/>
              <a:t>Slides 15 onwards relevant. Concerns terms: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application accelerator, verification, validation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All relevant – recaps programmable logics, HDL and VHDL</a:t>
            </a:r>
          </a:p>
          <a:p>
            <a:pPr>
              <a:defRPr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7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Skip slides 1-26</a:t>
            </a:r>
          </a:p>
          <a:p>
            <a:pPr>
              <a:defRPr/>
            </a:pPr>
            <a:r>
              <a:rPr lang="en-US" dirty="0" smtClean="0"/>
              <a:t>Have a look over slides 27-</a:t>
            </a:r>
          </a:p>
          <a:p>
            <a:pPr lvl="1">
              <a:defRPr/>
            </a:pPr>
            <a:r>
              <a:rPr lang="en-US" dirty="0" smtClean="0"/>
              <a:t>Note you don’t need to memorize details about these FPGA manufacturers or their products, but know at least:</a:t>
            </a:r>
          </a:p>
          <a:p>
            <a:pPr lvl="2">
              <a:defRPr/>
            </a:pPr>
            <a:r>
              <a:rPr lang="en-US" dirty="0" smtClean="0"/>
              <a:t>What does ACTEL focus on? (low power small packages)</a:t>
            </a:r>
          </a:p>
          <a:p>
            <a:pPr lvl="2">
              <a:defRPr/>
            </a:pPr>
            <a:r>
              <a:rPr lang="en-US" dirty="0" smtClean="0"/>
              <a:t>What does TABULA focus on? (space-time FPGA technology for very high capacity)</a:t>
            </a:r>
          </a:p>
          <a:p>
            <a:pPr lvl="1">
              <a:defRPr/>
            </a:pPr>
            <a:endParaRPr lang="en-US" dirty="0"/>
          </a:p>
        </p:txBody>
      </p:sp>
      <p:pic>
        <p:nvPicPr>
          <p:cNvPr id="16388" name="Picture 23" descr="r2d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258763"/>
            <a:ext cx="1358900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Description of Reconfigurable Computing, why it is ‘trendy’</a:t>
            </a:r>
          </a:p>
          <a:p>
            <a:pPr>
              <a:defRPr/>
            </a:pPr>
            <a:r>
              <a:rPr lang="en-ZA" dirty="0" smtClean="0"/>
              <a:t>Dual processing issues</a:t>
            </a:r>
          </a:p>
          <a:p>
            <a:pPr>
              <a:defRPr/>
            </a:pPr>
            <a:r>
              <a:rPr lang="en-ZA" dirty="0" smtClean="0"/>
              <a:t>Skip slides 14 onwards (these are only relevant in terms of knowing what sort of things are put into hardware)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0828"/>
            <a:ext cx="800735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Know the very basics of Verilog coding.</a:t>
            </a:r>
          </a:p>
          <a:p>
            <a:r>
              <a:rPr lang="en-US" dirty="0" smtClean="0"/>
              <a:t>You might be asked to </a:t>
            </a:r>
          </a:p>
          <a:p>
            <a:pPr lvl="1"/>
            <a:r>
              <a:rPr lang="en-US" dirty="0" smtClean="0"/>
              <a:t>Represent a (simple) combinational logic circuit in Verilog, or</a:t>
            </a:r>
          </a:p>
          <a:p>
            <a:pPr lvl="1"/>
            <a:r>
              <a:rPr lang="en-US" dirty="0" smtClean="0"/>
              <a:t>Translate Verilog to VHDL, or</a:t>
            </a:r>
          </a:p>
          <a:p>
            <a:pPr lvl="1"/>
            <a:r>
              <a:rPr lang="en-US" dirty="0" smtClean="0"/>
              <a:t>Translate VHDL to Verilog</a:t>
            </a:r>
          </a:p>
          <a:p>
            <a:r>
              <a:rPr lang="en-US" dirty="0" smtClean="0"/>
              <a:t>A Verilog cheat sheet will be provided</a:t>
            </a:r>
          </a:p>
          <a:p>
            <a:r>
              <a:rPr lang="en-US" u="sng" dirty="0" smtClean="0"/>
              <a:t>Remember:</a:t>
            </a:r>
            <a:r>
              <a:rPr lang="en-US" dirty="0" smtClean="0"/>
              <a:t> module, constants, wires vs. registers, data types, parameters, initial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90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957388"/>
            <a:ext cx="8007350" cy="4191000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RC architectures relevant, also the determining factor whether a computer platform is or is not RC</a:t>
            </a:r>
          </a:p>
          <a:p>
            <a:pPr>
              <a:defRPr/>
            </a:pPr>
            <a:r>
              <a:rPr lang="en-ZA" dirty="0" smtClean="0"/>
              <a:t>Recap of </a:t>
            </a:r>
            <a:r>
              <a:rPr lang="en-ZA" dirty="0" err="1" smtClean="0"/>
              <a:t>FPGAs</a:t>
            </a:r>
            <a:endParaRPr lang="en-ZA" dirty="0" smtClean="0"/>
          </a:p>
          <a:p>
            <a:pPr>
              <a:defRPr/>
            </a:pPr>
            <a:r>
              <a:rPr lang="en-ZA" dirty="0" smtClean="0"/>
              <a:t>Calculating speed of a combinational logic design, and comparing computing speed with a CPU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 architecture case studies</a:t>
            </a:r>
          </a:p>
          <a:p>
            <a:r>
              <a:rPr lang="en-US" dirty="0" smtClean="0"/>
              <a:t>All relevant, but you need only understand the general concepts; you don’t need to remember specifics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(i.e. you won’t be asked very specific things like does the L2 cache in the cell processor connect to the PPU or the EIB)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ZA" dirty="0" smtClean="0"/>
              <a:t>Lecture 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438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Lecture content covered</a:t>
            </a:r>
          </a:p>
          <a:p>
            <a:pPr eaLnBrk="1" hangingPunct="1">
              <a:defRPr/>
            </a:pPr>
            <a:r>
              <a:rPr lang="en-ZA" dirty="0" smtClean="0">
                <a:sym typeface="Wingdings" pitchFamily="2" charset="2"/>
              </a:rPr>
              <a:t>Readings, seminars, chapters</a:t>
            </a:r>
          </a:p>
        </p:txBody>
      </p:sp>
      <p:pic>
        <p:nvPicPr>
          <p:cNvPr id="4099" name="Picture 3" descr="mosaic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538538"/>
            <a:ext cx="4471988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full_tan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430588"/>
            <a:ext cx="2735263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1476375" y="5541963"/>
            <a:ext cx="1301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b="1" dirty="0">
                <a:solidFill>
                  <a:srgbClr val="1C1C1C"/>
                </a:solidFill>
              </a:rPr>
              <a:t>EEE4084F</a:t>
            </a:r>
            <a:endParaRPr lang="en-US" b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Ignore slides 1-13</a:t>
            </a:r>
          </a:p>
          <a:p>
            <a:r>
              <a:rPr lang="en-US" dirty="0" smtClean="0"/>
              <a:t>Amdahl’s law relevant (slides 14-18)</a:t>
            </a:r>
          </a:p>
          <a:p>
            <a:r>
              <a:rPr lang="en-US" dirty="0" smtClean="0"/>
              <a:t>Know what is meant by BCE (base core equivalent) in terms of multiprocessor chip design</a:t>
            </a:r>
          </a:p>
          <a:p>
            <a:r>
              <a:rPr lang="en-US" dirty="0" smtClean="0"/>
              <a:t>(ignore the last slides about the calculator, no need to read the paper)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64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relevant</a:t>
            </a:r>
          </a:p>
          <a:p>
            <a:r>
              <a:rPr lang="en-US" dirty="0" smtClean="0"/>
              <a:t>Configuration architectures</a:t>
            </a:r>
          </a:p>
          <a:p>
            <a:pPr lvl="1"/>
            <a:r>
              <a:rPr lang="en-US" sz="1800" dirty="0"/>
              <a:t>Nothing will be asked </a:t>
            </a:r>
            <a:r>
              <a:rPr lang="en-US" sz="1800" dirty="0" smtClean="0"/>
              <a:t>re </a:t>
            </a:r>
            <a:r>
              <a:rPr lang="en-US" sz="1800" dirty="0"/>
              <a:t>the Scott </a:t>
            </a:r>
            <a:r>
              <a:rPr lang="en-US" sz="1800" dirty="0" smtClean="0"/>
              <a:t>Hauck (1998) paper</a:t>
            </a:r>
          </a:p>
          <a:p>
            <a:r>
              <a:rPr lang="en-US" dirty="0" smtClean="0"/>
              <a:t>Other FPGA-based </a:t>
            </a:r>
            <a:r>
              <a:rPr lang="en-US" dirty="0"/>
              <a:t>RC Building </a:t>
            </a:r>
            <a:r>
              <a:rPr lang="en-US" dirty="0" smtClean="0"/>
              <a:t>Blocks</a:t>
            </a:r>
          </a:p>
          <a:p>
            <a:pPr lvl="1"/>
            <a:r>
              <a:rPr lang="en-US" dirty="0" smtClean="0"/>
              <a:t>Memory types</a:t>
            </a:r>
          </a:p>
          <a:p>
            <a:pPr lvl="1"/>
            <a:r>
              <a:rPr lang="en-US" dirty="0" smtClean="0"/>
              <a:t>Digital logic modular design (slide 21)</a:t>
            </a:r>
          </a:p>
          <a:p>
            <a:pPr lvl="1"/>
            <a:r>
              <a:rPr lang="en-US" dirty="0" smtClean="0"/>
              <a:t>DMA</a:t>
            </a:r>
          </a:p>
          <a:p>
            <a:pPr lvl="1"/>
            <a:r>
              <a:rPr lang="en-US" dirty="0" smtClean="0"/>
              <a:t>Latches &amp; flip flops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79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395413"/>
            <a:ext cx="8467725" cy="5110162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Start from slide 7</a:t>
            </a:r>
          </a:p>
          <a:p>
            <a:pPr>
              <a:defRPr/>
            </a:pPr>
            <a:r>
              <a:rPr lang="en-ZA" dirty="0" smtClean="0"/>
              <a:t>DMIPS, Dhrystone, Whetstone, </a:t>
            </a:r>
            <a:r>
              <a:rPr lang="en-ZA" dirty="0" err="1" smtClean="0"/>
              <a:t>Coremark</a:t>
            </a:r>
            <a:endParaRPr lang="en-ZA" dirty="0" smtClean="0"/>
          </a:p>
          <a:p>
            <a:pPr>
              <a:defRPr/>
            </a:pPr>
            <a:r>
              <a:rPr lang="en-ZA" dirty="0" smtClean="0"/>
              <a:t>C </a:t>
            </a:r>
            <a:r>
              <a:rPr lang="en-ZA" dirty="0" smtClean="0">
                <a:sym typeface="Wingdings" pitchFamily="2" charset="2"/>
              </a:rPr>
              <a:t> HDL automatic conversion</a:t>
            </a:r>
          </a:p>
          <a:p>
            <a:pPr lvl="1">
              <a:defRPr/>
            </a:pPr>
            <a:r>
              <a:rPr lang="en-ZA" dirty="0" smtClean="0">
                <a:sym typeface="Wingdings" pitchFamily="2" charset="2"/>
              </a:rPr>
              <a:t>Should know how to use the </a:t>
            </a:r>
            <a:r>
              <a:rPr lang="en-ZA" dirty="0" err="1" smtClean="0">
                <a:sym typeface="Wingdings" pitchFamily="2" charset="2"/>
              </a:rPr>
              <a:t>HandleC</a:t>
            </a:r>
            <a:r>
              <a:rPr lang="en-ZA" dirty="0" smtClean="0">
                <a:sym typeface="Wingdings" pitchFamily="2" charset="2"/>
              </a:rPr>
              <a:t> notation to write a C-style representation of a digital logic circuit</a:t>
            </a:r>
          </a:p>
          <a:p>
            <a:pPr lvl="1">
              <a:defRPr/>
            </a:pPr>
            <a:r>
              <a:rPr lang="en-ZA" dirty="0" smtClean="0">
                <a:sym typeface="Wingdings" pitchFamily="2" charset="2"/>
              </a:rPr>
              <a:t>Know techniques for clocking, synchronising components, passing control signals.</a:t>
            </a:r>
          </a:p>
          <a:p>
            <a:pPr lvl="1">
              <a:defRPr/>
            </a:pPr>
            <a:r>
              <a:rPr lang="en-ZA" dirty="0" smtClean="0">
                <a:sym typeface="Wingdings" pitchFamily="2" charset="2"/>
              </a:rPr>
              <a:t>Knowing your C logic operators (&amp;  |  ^  ~) goes without saying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38" y="415271"/>
            <a:ext cx="8686800" cy="723530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Lecture 21 + textbook Ch4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290638"/>
            <a:ext cx="8467725" cy="51101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ZA" dirty="0" smtClean="0"/>
              <a:t>Reflections on the process.</a:t>
            </a:r>
          </a:p>
          <a:p>
            <a:pPr>
              <a:defRPr/>
            </a:pPr>
            <a:r>
              <a:rPr lang="en-ZA" dirty="0" smtClean="0"/>
              <a:t>Discussion of how the </a:t>
            </a:r>
            <a:r>
              <a:rPr lang="en-ZA" i="1" dirty="0" smtClean="0"/>
              <a:t>spiral model</a:t>
            </a:r>
            <a:r>
              <a:rPr lang="en-ZA" dirty="0" smtClean="0"/>
              <a:t> would be actioned in the case of a HPEC / reconfigurable computer / digital design </a:t>
            </a:r>
          </a:p>
          <a:p>
            <a:pPr>
              <a:defRPr/>
            </a:pPr>
            <a:r>
              <a:rPr lang="en-ZA" dirty="0" smtClean="0"/>
              <a:t>Key steps and stumbling blocks in the design process</a:t>
            </a:r>
          </a:p>
          <a:p>
            <a:pPr>
              <a:defRPr/>
            </a:pPr>
            <a:r>
              <a:rPr lang="en-ZA" dirty="0" smtClean="0"/>
              <a:t>RAD approach applied to digital</a:t>
            </a:r>
            <a:br>
              <a:rPr lang="en-ZA" dirty="0" smtClean="0"/>
            </a:br>
            <a:r>
              <a:rPr lang="en-ZA" dirty="0" smtClean="0"/>
              <a:t>system development</a:t>
            </a:r>
          </a:p>
          <a:p>
            <a:pPr>
              <a:defRPr/>
            </a:pPr>
            <a:r>
              <a:rPr lang="en-ZA" dirty="0" smtClean="0"/>
              <a:t>Common causes of project failure</a:t>
            </a:r>
          </a:p>
          <a:p>
            <a:pPr>
              <a:defRPr/>
            </a:pPr>
            <a:r>
              <a:rPr lang="en-ZA" dirty="0" smtClean="0"/>
              <a:t>Causes of project success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7250113" y="4219575"/>
            <a:ext cx="1841500" cy="2535238"/>
            <a:chOff x="6690172" y="2731621"/>
            <a:chExt cx="2627454" cy="3616933"/>
          </a:xfrm>
        </p:grpSpPr>
        <p:pic>
          <p:nvPicPr>
            <p:cNvPr id="22533" name="Picture 4" descr="Stool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9913" y="3919538"/>
              <a:ext cx="2044700" cy="2376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4" name="Picture 7" descr="sky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738" y="3175000"/>
              <a:ext cx="2044700" cy="75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5" name="Picture 6" descr="mrhappy.gif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6313" y="3197225"/>
              <a:ext cx="1290637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6690172" y="2731621"/>
              <a:ext cx="2627454" cy="1736350"/>
            </a:xfrm>
            <a:prstGeom prst="rect">
              <a:avLst/>
            </a:prstGeom>
            <a:noFill/>
          </p:spPr>
          <p:txBody>
            <a:bodyPr wrap="none">
              <a:prstTxWarp prst="textArchUpPour">
                <a:avLst>
                  <a:gd name="adj1" fmla="val 11516041"/>
                  <a:gd name="adj2" fmla="val 44648"/>
                </a:avLst>
              </a:prstTxWarp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>
                    <a:solidFill>
                      <a:schemeClr val="accent4">
                        <a:lumMod val="10000"/>
                      </a:schemeClr>
                    </a:solidFill>
                  </a:ln>
                  <a:solidFill>
                    <a:srgbClr val="FFFF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A happy project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17010290">
              <a:off x="6509050" y="5184417"/>
              <a:ext cx="1703152" cy="3080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800" b="1" dirty="0">
                  <a:solidFill>
                    <a:schemeClr val="accent4">
                      <a:lumMod val="10000"/>
                    </a:schemeClr>
                  </a:solidFill>
                </a:rPr>
                <a:t>sound methodology </a:t>
              </a:r>
              <a:endParaRPr lang="en-GB" sz="8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16360264">
              <a:off x="7127395" y="5462992"/>
              <a:ext cx="1463080" cy="3080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800" b="1" dirty="0">
                  <a:solidFill>
                    <a:schemeClr val="accent4">
                      <a:lumMod val="10000"/>
                    </a:schemeClr>
                  </a:solidFill>
                </a:rPr>
                <a:t> Good leadership</a:t>
              </a:r>
              <a:endParaRPr lang="en-GB" sz="8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5667428">
              <a:off x="8054919" y="5364462"/>
              <a:ext cx="1159593" cy="4824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800" b="1" dirty="0">
                  <a:solidFill>
                    <a:schemeClr val="accent4">
                      <a:lumMod val="10000"/>
                    </a:schemeClr>
                  </a:solidFill>
                </a:rPr>
                <a:t>Management</a:t>
              </a:r>
            </a:p>
            <a:p>
              <a:pPr>
                <a:defRPr/>
              </a:pPr>
              <a:r>
                <a:rPr lang="en-US" sz="800" b="1" dirty="0">
                  <a:solidFill>
                    <a:schemeClr val="accent4">
                      <a:lumMod val="10000"/>
                    </a:schemeClr>
                  </a:solidFill>
                </a:rPr>
                <a:t>support</a:t>
              </a:r>
              <a:endParaRPr lang="en-GB" sz="8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Chapters / Seminar Review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EEE4084F Digital Systems</a:t>
            </a:r>
            <a:endParaRPr lang="en-GB" dirty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00" y="890105"/>
            <a:ext cx="4500563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Readings, Seminars &amp; Chapters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452323"/>
            <a:ext cx="8905875" cy="460851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The landscape of parallel computing research: a view from Berkeley</a:t>
            </a:r>
          </a:p>
          <a:p>
            <a:pPr>
              <a:defRPr/>
            </a:pPr>
            <a:r>
              <a:rPr lang="en-US" sz="2800" dirty="0" smtClean="0"/>
              <a:t>CH1: A Retrospective on High Performance Embedded Computing (HPEC)</a:t>
            </a:r>
          </a:p>
          <a:p>
            <a:pPr>
              <a:defRPr/>
            </a:pPr>
            <a:r>
              <a:rPr lang="en-US" sz="2800" dirty="0" smtClean="0"/>
              <a:t>CH2 Representative Example of a HPEC System</a:t>
            </a:r>
          </a:p>
          <a:p>
            <a:pPr>
              <a:defRPr/>
            </a:pPr>
            <a:r>
              <a:rPr lang="en-US" sz="2800" dirty="0" smtClean="0"/>
              <a:t>CH3 System Architecture of Multiprocessor System</a:t>
            </a:r>
          </a:p>
          <a:p>
            <a:pPr>
              <a:defRPr/>
            </a:pPr>
            <a:r>
              <a:rPr lang="en-US" sz="2800" dirty="0" smtClean="0"/>
              <a:t>CH4 HPEC Development process &amp; management</a:t>
            </a:r>
          </a:p>
          <a:p>
            <a:pPr>
              <a:defRPr/>
            </a:pPr>
            <a:r>
              <a:rPr lang="en-US" sz="2800" dirty="0" smtClean="0"/>
              <a:t>CH5 Computational Characteristics of HPEC Algorithms and Applications</a:t>
            </a:r>
          </a:p>
          <a:p>
            <a:pPr>
              <a:defRPr/>
            </a:pPr>
            <a:r>
              <a:rPr lang="en-US" sz="2800" dirty="0" smtClean="0"/>
              <a:t>CH13 Computing Devices</a:t>
            </a:r>
          </a:p>
          <a:p>
            <a:pPr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Readings, Seminars &amp; Chapters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693" y="1540005"/>
            <a:ext cx="8549840" cy="460851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CH7 Analog-to-Digital Conversion</a:t>
            </a:r>
          </a:p>
          <a:p>
            <a:pPr>
              <a:defRPr/>
            </a:pPr>
            <a:r>
              <a:rPr lang="en-US" sz="2800" dirty="0" smtClean="0"/>
              <a:t>CH9 Application-Specific Integrated Circuits</a:t>
            </a:r>
          </a:p>
          <a:p>
            <a:pPr>
              <a:defRPr/>
            </a:pPr>
            <a:r>
              <a:rPr lang="en-US" sz="2800" strike="sngStrike" dirty="0" smtClean="0"/>
              <a:t>CH14 Interconnection </a:t>
            </a:r>
            <a:r>
              <a:rPr lang="en-US" sz="2800" strike="sngStrike" dirty="0" smtClean="0"/>
              <a:t>Fabrics</a:t>
            </a:r>
          </a:p>
          <a:p>
            <a:pPr marL="617220" lvl="2" indent="-365760">
              <a:defRPr/>
            </a:pPr>
            <a:r>
              <a:rPr lang="en-US" sz="2400" dirty="0" smtClean="0"/>
              <a:t>Ch14 </a:t>
            </a:r>
            <a:r>
              <a:rPr lang="en-US" sz="2400" dirty="0"/>
              <a:t>isn’t included this </a:t>
            </a:r>
            <a:r>
              <a:rPr lang="en-US" sz="2400" dirty="0" smtClean="0"/>
              <a:t>year</a:t>
            </a:r>
            <a:endParaRPr lang="en-US" strike="sngStrike" dirty="0" smtClean="0"/>
          </a:p>
          <a:p>
            <a:pPr>
              <a:defRPr/>
            </a:pPr>
            <a:r>
              <a:rPr lang="en-US" sz="2800" dirty="0" smtClean="0"/>
              <a:t>CH24 Application and HPEC System Trends</a:t>
            </a:r>
          </a:p>
          <a:p>
            <a:pPr>
              <a:defRPr/>
            </a:pPr>
            <a:r>
              <a:rPr lang="en-US" sz="2800" dirty="0"/>
              <a:t>CH10 Field Programmable Gate </a:t>
            </a:r>
            <a:r>
              <a:rPr lang="en-US" sz="2800" dirty="0" smtClean="0"/>
              <a:t>Arrays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199" y="407858"/>
            <a:ext cx="782682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Pages of text book examinable</a:t>
            </a:r>
            <a:endParaRPr lang="en-US" sz="2400" b="1" dirty="0"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Ch1</a:t>
            </a:r>
            <a:r>
              <a:rPr lang="en-US" sz="2400" dirty="0"/>
              <a:t> 3-11; 13 (but for this chapter you only really need to read over from </a:t>
            </a:r>
            <a:r>
              <a:rPr lang="en-US" sz="2400" dirty="0" err="1"/>
              <a:t>pp</a:t>
            </a:r>
            <a:r>
              <a:rPr lang="en-US" sz="2400" dirty="0"/>
              <a:t> 3 to half-way though </a:t>
            </a:r>
            <a:r>
              <a:rPr lang="en-US" sz="2400" dirty="0" err="1"/>
              <a:t>pg</a:t>
            </a:r>
            <a:r>
              <a:rPr lang="en-US" sz="2400" dirty="0"/>
              <a:t> 5).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Ch2</a:t>
            </a:r>
            <a:r>
              <a:rPr lang="en-US" sz="2400" dirty="0"/>
              <a:t> 15-21; 24-27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Ch3</a:t>
            </a:r>
            <a:r>
              <a:rPr lang="en-US" sz="2400" dirty="0"/>
              <a:t> 29-35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Ch4</a:t>
            </a:r>
            <a:r>
              <a:rPr lang="en-US" sz="2400" dirty="0"/>
              <a:t> 41-45 + sect 4.4 66-69 (but 4.4 you can look over but no need for specifics)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Ch5</a:t>
            </a:r>
            <a:r>
              <a:rPr lang="en-US" sz="2400" dirty="0"/>
              <a:t> 73-78; 88-89; 96-101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Ch7</a:t>
            </a:r>
            <a:r>
              <a:rPr lang="en-US" sz="2400" dirty="0"/>
              <a:t> 149-154; 159-162; 164-166; 168-169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Ch9</a:t>
            </a:r>
            <a:r>
              <a:rPr lang="en-US" sz="2400" dirty="0"/>
              <a:t> 191-196; 200-201; 207 (from sec 9.8) - 210 (</a:t>
            </a:r>
            <a:r>
              <a:rPr lang="en-US" sz="2400" dirty="0" err="1"/>
              <a:t>inc.</a:t>
            </a:r>
            <a:r>
              <a:rPr lang="en-US" sz="2400" dirty="0"/>
              <a:t> 9.9.3)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Ch10</a:t>
            </a:r>
            <a:r>
              <a:rPr lang="en-US" sz="2400" dirty="0"/>
              <a:t> 217-226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Ch13</a:t>
            </a:r>
            <a:r>
              <a:rPr lang="en-US" sz="2400" dirty="0"/>
              <a:t> 267-269; 271-272; 274; 276-278 (excluding 13.4.2.3 and 13.4.2.4)</a:t>
            </a:r>
          </a:p>
          <a:p>
            <a:pPr lvl="0"/>
            <a:r>
              <a:rPr lang="en-US" sz="2400" strike="sngStrike" dirty="0">
                <a:solidFill>
                  <a:schemeClr val="tx2">
                    <a:lumMod val="75000"/>
                  </a:schemeClr>
                </a:solidFill>
              </a:rPr>
              <a:t>Ch14</a:t>
            </a:r>
            <a:r>
              <a:rPr lang="en-US" sz="2400" strike="sngStrike" dirty="0"/>
              <a:t> 283-285; 287-294</a:t>
            </a:r>
          </a:p>
          <a:p>
            <a:pPr lvl="0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Ch24</a:t>
            </a:r>
            <a:r>
              <a:rPr lang="en-US" sz="2400" dirty="0"/>
              <a:t> 463-469; 473; 475-476</a:t>
            </a:r>
          </a:p>
        </p:txBody>
      </p:sp>
    </p:spTree>
    <p:extLst>
      <p:ext uri="{BB962C8B-B14F-4D97-AF65-F5344CB8AC3E}">
        <p14:creationId xmlns:p14="http://schemas.microsoft.com/office/powerpoint/2010/main" val="4163903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Readings, Seminars &amp; Chapters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100" y="1527479"/>
            <a:ext cx="8304756" cy="460851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Resources / Handouts:</a:t>
            </a:r>
          </a:p>
          <a:p>
            <a:pPr lvl="1">
              <a:defRPr/>
            </a:pPr>
            <a:r>
              <a:rPr lang="en-US" sz="2400" dirty="0" smtClean="0">
                <a:hlinkClick r:id="rId3" tooltip="PDF"/>
              </a:rPr>
              <a:t>LECT01 Common Parallel Computing Terms _Required </a:t>
            </a:r>
            <a:r>
              <a:rPr lang="en-US" sz="2400" dirty="0" err="1" smtClean="0">
                <a:hlinkClick r:id="rId3" tooltip="PDF"/>
              </a:rPr>
              <a:t>Reading_.pdf</a:t>
            </a:r>
            <a:endParaRPr lang="en-US" sz="2400" dirty="0" smtClean="0"/>
          </a:p>
          <a:p>
            <a:pPr>
              <a:defRPr/>
            </a:pPr>
            <a:r>
              <a:rPr lang="en-US" sz="2800" dirty="0" smtClean="0"/>
              <a:t>Resources / Homework &amp; Class Activities</a:t>
            </a:r>
          </a:p>
          <a:p>
            <a:pPr lvl="1">
              <a:defRPr/>
            </a:pPr>
            <a:r>
              <a:rPr lang="en-US" sz="2400" dirty="0" smtClean="0"/>
              <a:t>EEE4084F Lecture 18 Class activity.pdf</a:t>
            </a:r>
          </a:p>
          <a:p>
            <a:pPr lvl="1">
              <a:defRPr/>
            </a:pPr>
            <a:r>
              <a:rPr lang="en-US" sz="2400" dirty="0" smtClean="0"/>
              <a:t>HandleC-Example.zip</a:t>
            </a:r>
          </a:p>
          <a:p>
            <a:pPr lvl="1">
              <a:defRPr/>
            </a:pPr>
            <a:r>
              <a:rPr lang="en-US" sz="2400" dirty="0" smtClean="0"/>
              <a:t>HandleC_Syntax.pdf</a:t>
            </a:r>
          </a:p>
          <a:p>
            <a:pPr lvl="1">
              <a:defRPr/>
            </a:pPr>
            <a:r>
              <a:rPr lang="en-US" sz="2400" dirty="0" smtClean="0"/>
              <a:t>Class activities (see Lecture Resources directory in the </a:t>
            </a:r>
            <a:r>
              <a:rPr lang="en-US" sz="2400" dirty="0" err="1" smtClean="0"/>
              <a:t>Vula</a:t>
            </a:r>
            <a:r>
              <a:rPr lang="en-US" sz="2400" dirty="0" smtClean="0"/>
              <a:t> resources for the course)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Readings, Seminars &amp; Chapters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275" y="1778000"/>
            <a:ext cx="8905875" cy="460851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Resources / Readings</a:t>
            </a:r>
          </a:p>
          <a:p>
            <a:pPr lvl="1">
              <a:defRPr/>
            </a:pPr>
            <a:r>
              <a:rPr lang="en-US" sz="2400" dirty="0" smtClean="0"/>
              <a:t>Compton=Reconfigurable Computing A Survey of Systems and Software.pdf</a:t>
            </a:r>
          </a:p>
          <a:p>
            <a:pPr lvl="1">
              <a:defRPr/>
            </a:pPr>
            <a:r>
              <a:rPr lang="en-US" sz="2400" strike="sngStrike" dirty="0" smtClean="0"/>
              <a:t>Hauck 1998=The Roles of FPGAs in Reprogrammable Systems.pdf </a:t>
            </a:r>
            <a:r>
              <a:rPr lang="en-US" sz="2400" dirty="0" smtClean="0"/>
              <a:t> NOT EXAMINED THIS YEAR</a:t>
            </a:r>
          </a:p>
          <a:p>
            <a:pPr lvl="1">
              <a:defRPr/>
            </a:pPr>
            <a:r>
              <a:rPr lang="en-US" sz="2400" strike="sngStrike" dirty="0" smtClean="0"/>
              <a:t>R01 Berkeley 2006 - Landscape of Parallel Computing Research.pdf</a:t>
            </a:r>
          </a:p>
          <a:p>
            <a:pPr lvl="1">
              <a:defRPr/>
            </a:pPr>
            <a:r>
              <a:rPr lang="en-US" sz="2400" dirty="0" smtClean="0"/>
              <a:t>The Von Neumann Architecture.pdf</a:t>
            </a:r>
          </a:p>
        </p:txBody>
      </p:sp>
      <p:pic>
        <p:nvPicPr>
          <p:cNvPr id="27652" name="Picture 4" descr="finished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4535488"/>
            <a:ext cx="24590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653" name="Straight Connector 6"/>
          <p:cNvCxnSpPr>
            <a:cxnSpLocks noChangeShapeType="1"/>
          </p:cNvCxnSpPr>
          <p:nvPr/>
        </p:nvCxnSpPr>
        <p:spPr bwMode="auto">
          <a:xfrm>
            <a:off x="379413" y="5541963"/>
            <a:ext cx="8202612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Lecture Review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EEE4084F Digital Systems</a:t>
            </a:r>
            <a:endParaRPr lang="en-GB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8" y="985838"/>
            <a:ext cx="2211387" cy="278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 rot="21295816">
            <a:off x="2159000" y="1333500"/>
            <a:ext cx="774700" cy="461963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sz="1200" dirty="0">
                <a:solidFill>
                  <a:schemeClr val="bg1">
                    <a:lumMod val="50000"/>
                  </a:schemeClr>
                </a:solidFill>
              </a:rPr>
              <a:t>Digital</a:t>
            </a:r>
            <a:br>
              <a:rPr lang="en-ZA" sz="1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ZA" sz="1200" dirty="0">
                <a:solidFill>
                  <a:schemeClr val="bg1">
                    <a:lumMod val="50000"/>
                  </a:schemeClr>
                </a:solidFill>
              </a:rPr>
              <a:t>Systems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rsa-wav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5007">
            <a:off x="5022850" y="0"/>
            <a:ext cx="5064125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5" descr="rsa-wav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6765">
            <a:off x="14288" y="42863"/>
            <a:ext cx="5064125" cy="358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92350" y="5064125"/>
            <a:ext cx="5233988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complete</a:t>
            </a:r>
          </a:p>
          <a:p>
            <a:pPr algn="ctr">
              <a:defRPr/>
            </a:pPr>
            <a:r>
              <a:rPr lang="en-Z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course evaluation survey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7" name="Picture 4" descr="votingBox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425" y="2182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 rot="19735807">
            <a:off x="5859306" y="5335308"/>
            <a:ext cx="2950551" cy="646331"/>
          </a:xfrm>
          <a:prstGeom prst="rect">
            <a:avLst/>
          </a:prstGeom>
          <a:solidFill>
            <a:srgbClr val="FFC000"/>
          </a:solidFill>
          <a:ln w="38100">
            <a:solidFill>
              <a:srgbClr val="1C1C1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1C1C1C"/>
                </a:solidFill>
              </a:rPr>
              <a:t>SECOND OPPORTUNITY:</a:t>
            </a:r>
          </a:p>
          <a:p>
            <a:pPr algn="ctr"/>
            <a:r>
              <a:rPr lang="en-US" dirty="0" smtClean="0">
                <a:solidFill>
                  <a:srgbClr val="1C1C1C"/>
                </a:solidFill>
              </a:rPr>
              <a:t>NEXT THURSDAY</a:t>
            </a:r>
            <a:endParaRPr lang="en-US" dirty="0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4130" y="3358504"/>
            <a:ext cx="695575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End of</a:t>
            </a:r>
          </a:p>
          <a:p>
            <a:pPr algn="ctr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EEE4084F Lectures!</a:t>
            </a:r>
          </a:p>
        </p:txBody>
      </p:sp>
      <p:pic>
        <p:nvPicPr>
          <p:cNvPr id="5" name="Picture 4" descr="happ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1082675"/>
            <a:ext cx="2397125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874474" y="5964238"/>
            <a:ext cx="5126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3600" dirty="0" smtClean="0"/>
              <a:t>Enjoying </a:t>
            </a:r>
            <a:r>
              <a:rPr lang="en-ZA" sz="3600" dirty="0"/>
              <a:t>the Vacation!!!</a:t>
            </a:r>
            <a:endParaRPr lang="en-US" sz="3600" dirty="0"/>
          </a:p>
        </p:txBody>
      </p:sp>
      <p:sp>
        <p:nvSpPr>
          <p:cNvPr id="29701" name="TextBox 9"/>
          <p:cNvSpPr txBox="1">
            <a:spLocks noChangeArrowheads="1"/>
          </p:cNvSpPr>
          <p:nvPr/>
        </p:nvSpPr>
        <p:spPr bwMode="auto">
          <a:xfrm>
            <a:off x="2546350" y="5578475"/>
            <a:ext cx="3642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2800" dirty="0" smtClean="0"/>
              <a:t>And look forward to…</a:t>
            </a:r>
            <a:endParaRPr lang="en-US" sz="2800" dirty="0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1912052" y="5096571"/>
            <a:ext cx="59202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2800" dirty="0"/>
              <a:t>Good luck with the </a:t>
            </a:r>
            <a:r>
              <a:rPr lang="en-ZA" sz="2800" dirty="0" smtClean="0"/>
              <a:t>quiz 4 next week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Nothing of Lecture 1 is examined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ZA" dirty="0" smtClean="0"/>
              <a:t>Skip irrelevancies re quiz0 (slides 3-7)</a:t>
            </a:r>
          </a:p>
          <a:p>
            <a:pPr eaLnBrk="1" hangingPunct="1">
              <a:defRPr/>
            </a:pPr>
            <a:r>
              <a:rPr lang="en-ZA" dirty="0" smtClean="0"/>
              <a:t>All the rest is relevant</a:t>
            </a:r>
          </a:p>
          <a:p>
            <a:pPr eaLnBrk="1" hangingPunct="1">
              <a:defRPr/>
            </a:pPr>
            <a:r>
              <a:rPr lang="en-ZA" dirty="0" smtClean="0"/>
              <a:t>UML – Unlikely </a:t>
            </a:r>
            <a:r>
              <a:rPr lang="en-ZA" sz="2000" dirty="0" smtClean="0"/>
              <a:t>to experience</a:t>
            </a:r>
            <a:r>
              <a:rPr lang="en-ZA" dirty="0" smtClean="0"/>
              <a:t> Memory Loss</a:t>
            </a:r>
            <a:endParaRPr lang="en-ZA" dirty="0" smtClean="0"/>
          </a:p>
          <a:p>
            <a:pPr eaLnBrk="1" hangingPunct="1">
              <a:defRPr/>
            </a:pPr>
            <a:r>
              <a:rPr lang="en-ZA" dirty="0" smtClean="0"/>
              <a:t>Parallel computing fundamentals</a:t>
            </a:r>
          </a:p>
          <a:p>
            <a:pPr eaLnBrk="1" hangingPunct="1">
              <a:defRPr/>
            </a:pPr>
            <a:r>
              <a:rPr lang="en-ZA" dirty="0" smtClean="0"/>
              <a:t>Automatic parallelism</a:t>
            </a:r>
          </a:p>
          <a:p>
            <a:pPr eaLnBrk="1" hangingPunct="1">
              <a:defRPr/>
            </a:pPr>
            <a:r>
              <a:rPr lang="en-ZA" dirty="0" smtClean="0"/>
              <a:t>Performance benchmarking</a:t>
            </a:r>
          </a:p>
          <a:p>
            <a:pPr eaLnBrk="1" hangingPunct="1">
              <a:defRPr/>
            </a:pPr>
            <a:r>
              <a:rPr lang="en-ZA" dirty="0" smtClean="0"/>
              <a:t>Trends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9938"/>
            <a:ext cx="8007350" cy="4191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ZA" dirty="0" smtClean="0"/>
              <a:t>Skip initial slides (1-9)</a:t>
            </a:r>
          </a:p>
          <a:p>
            <a:pPr eaLnBrk="1" hangingPunct="1">
              <a:defRPr/>
            </a:pPr>
            <a:r>
              <a:rPr lang="en-ZA" dirty="0" smtClean="0"/>
              <a:t>Terms. </a:t>
            </a:r>
            <a:r>
              <a:rPr lang="en-ZA" i="1" dirty="0" smtClean="0"/>
              <a:t>Golden Measure</a:t>
            </a:r>
          </a:p>
          <a:p>
            <a:pPr eaLnBrk="1" hangingPunct="1">
              <a:defRPr/>
            </a:pPr>
            <a:r>
              <a:rPr lang="en-ZA" dirty="0" smtClean="0"/>
              <a:t>Temporal &amp; spatial computing</a:t>
            </a:r>
          </a:p>
          <a:p>
            <a:pPr eaLnBrk="1" hangingPunct="1">
              <a:defRPr/>
            </a:pPr>
            <a:r>
              <a:rPr lang="en-ZA" dirty="0" smtClean="0"/>
              <a:t>Benchmarking</a:t>
            </a:r>
          </a:p>
          <a:p>
            <a:pPr eaLnBrk="1" hangingPunct="1">
              <a:defRPr/>
            </a:pPr>
            <a:r>
              <a:rPr lang="en-ZA" dirty="0" smtClean="0"/>
              <a:t>Power</a:t>
            </a:r>
          </a:p>
          <a:p>
            <a:pPr eaLnBrk="1" hangingPunct="1">
              <a:defRPr/>
            </a:pPr>
            <a:r>
              <a:rPr lang="en-ZA" dirty="0" smtClean="0">
                <a:solidFill>
                  <a:srgbClr val="FF6600"/>
                </a:solidFill>
              </a:rPr>
              <a:t>Study suggestion:</a:t>
            </a:r>
          </a:p>
          <a:p>
            <a:pPr lvl="1" eaLnBrk="1" hangingPunct="1">
              <a:defRPr/>
            </a:pPr>
            <a:r>
              <a:rPr lang="en-ZA" dirty="0" smtClean="0">
                <a:solidFill>
                  <a:srgbClr val="FF6600"/>
                </a:solidFill>
              </a:rPr>
              <a:t>Think of ways to implement parallel vector scalar and cross products and measure the performance and other results of this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8196" name="Picture 3" descr="vector cross produc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017" y="3246854"/>
            <a:ext cx="2552700" cy="11731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197" name="Picture 4" descr="gold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49238"/>
            <a:ext cx="14319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012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ZA" dirty="0"/>
              <a:t>All Relevant.</a:t>
            </a:r>
          </a:p>
          <a:p>
            <a:pPr eaLnBrk="1" hangingPunct="1">
              <a:defRPr/>
            </a:pPr>
            <a:r>
              <a:rPr lang="en-ZA" dirty="0"/>
              <a:t>Review of homework (scalar product)</a:t>
            </a:r>
          </a:p>
          <a:p>
            <a:pPr eaLnBrk="1" hangingPunct="1">
              <a:defRPr/>
            </a:pPr>
            <a:r>
              <a:rPr lang="en-ZA" dirty="0" smtClean="0"/>
              <a:t>Parallel programming. </a:t>
            </a:r>
          </a:p>
          <a:p>
            <a:pPr eaLnBrk="1" hangingPunct="1">
              <a:defRPr/>
            </a:pPr>
            <a:r>
              <a:rPr lang="en-ZA" dirty="0" smtClean="0"/>
              <a:t>Timing in C</a:t>
            </a:r>
          </a:p>
          <a:p>
            <a:pPr eaLnBrk="1" hangingPunct="1">
              <a:defRPr/>
            </a:pPr>
            <a:r>
              <a:rPr lang="en-ZA" dirty="0" smtClean="0"/>
              <a:t>Important terms</a:t>
            </a:r>
          </a:p>
          <a:p>
            <a:pPr eaLnBrk="1" hangingPunct="1">
              <a:defRPr/>
            </a:pPr>
            <a:r>
              <a:rPr lang="en-ZA" dirty="0" smtClean="0"/>
              <a:t>Paralle</a:t>
            </a:r>
            <a:r>
              <a:rPr lang="en-ZA" dirty="0"/>
              <a:t>l</a:t>
            </a:r>
            <a:r>
              <a:rPr lang="en-ZA" dirty="0" smtClean="0"/>
              <a:t> programming models: Data parallel model; Message passing model; Shared memory model; Hybrid model</a:t>
            </a:r>
          </a:p>
          <a:p>
            <a:pPr>
              <a:defRPr/>
            </a:pPr>
            <a:r>
              <a:rPr lang="en-ZA" dirty="0" smtClean="0"/>
              <a:t>Know the terms: </a:t>
            </a:r>
            <a:r>
              <a:rPr lang="en-US" sz="2000" dirty="0" smtClean="0"/>
              <a:t>Contiguous, Partitioned (or separated or split), Interleaved (or alternating), Interlaced</a:t>
            </a:r>
          </a:p>
          <a:p>
            <a:pPr eaLnBrk="1" hangingPunct="1">
              <a:defRPr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Lecture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dirty="0" smtClean="0"/>
              <a:t>Processor Architecture types</a:t>
            </a:r>
          </a:p>
          <a:p>
            <a:pPr lvl="1" eaLnBrk="1" hangingPunct="1">
              <a:defRPr/>
            </a:pPr>
            <a:r>
              <a:rPr lang="en-ZA" dirty="0" smtClean="0"/>
              <a:t>Von Neumann; Flynn’s taxonomy</a:t>
            </a:r>
          </a:p>
          <a:p>
            <a:pPr>
              <a:defRPr/>
            </a:pPr>
            <a:r>
              <a:rPr lang="en-ZA" dirty="0" smtClean="0"/>
              <a:t>Memory access architectures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27"/>
            <a:ext cx="8385175" cy="143192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Lecture 6, 7*, 8**, 9,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44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ZA" sz="2800" dirty="0" smtClean="0">
                <a:solidFill>
                  <a:srgbClr val="FF6600"/>
                </a:solidFill>
              </a:rPr>
              <a:t>Design of Parallel Programs</a:t>
            </a:r>
          </a:p>
          <a:p>
            <a:pPr>
              <a:buFont typeface="Wingdings" pitchFamily="2" charset="2"/>
              <a:buNone/>
              <a:defRPr/>
            </a:pPr>
            <a:r>
              <a:rPr lang="en-ZA" sz="2800" dirty="0" smtClean="0"/>
              <a:t>The main steps: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Understand the problem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Partitioning (separation into tasks)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Decomposition &amp; Granularity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Communications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Identify data dependencies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Synchronization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Load balancing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ZA" sz="2800" dirty="0" smtClean="0"/>
              <a:t>Performance analysis and tuning</a:t>
            </a:r>
          </a:p>
          <a:p>
            <a:pPr>
              <a:defRPr/>
            </a:pPr>
            <a:endParaRPr lang="en-US" sz="2800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91263" y="1121002"/>
            <a:ext cx="253841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 dirty="0"/>
              <a:t>* Lecture </a:t>
            </a:r>
            <a:r>
              <a:rPr lang="en-ZA" dirty="0" smtClean="0"/>
              <a:t>7 </a:t>
            </a:r>
            <a:r>
              <a:rPr lang="en-ZA" dirty="0"/>
              <a:t>covers some issues of the IBM Watson which you should be able to discuss. No need to watch the video, just focus on the slides.</a:t>
            </a:r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91263" y="3864202"/>
            <a:ext cx="25384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 dirty="0"/>
              <a:t>* Lecture </a:t>
            </a:r>
            <a:r>
              <a:rPr lang="en-ZA" dirty="0" smtClean="0"/>
              <a:t>8 includes effective bandwidth and related issues which are particularly important.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084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4084 Theme.thmx</Template>
  <TotalTime>4586</TotalTime>
  <Words>1178</Words>
  <Application>Microsoft Office PowerPoint</Application>
  <PresentationFormat>On-screen Show (4:3)</PresentationFormat>
  <Paragraphs>213</Paragraphs>
  <Slides>31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4084 Theme</vt:lpstr>
      <vt:lpstr>PowerPoint Presentation</vt:lpstr>
      <vt:lpstr>Lecture Overview</vt:lpstr>
      <vt:lpstr>Lecture Review</vt:lpstr>
      <vt:lpstr>Lecture 1</vt:lpstr>
      <vt:lpstr>Lecture 2</vt:lpstr>
      <vt:lpstr>Lecture 3</vt:lpstr>
      <vt:lpstr>Lecture 4</vt:lpstr>
      <vt:lpstr>Lecture 5</vt:lpstr>
      <vt:lpstr>Lecture 6, 7*, 8**, 9, 10</vt:lpstr>
      <vt:lpstr>Lecture 8 additional points</vt:lpstr>
      <vt:lpstr>Lecture 9 additional points</vt:lpstr>
      <vt:lpstr>Lecture 9, 10 additional points cont.</vt:lpstr>
      <vt:lpstr>Lecture 11</vt:lpstr>
      <vt:lpstr>Lecture 12</vt:lpstr>
      <vt:lpstr>Lecture 13</vt:lpstr>
      <vt:lpstr>Lecture 14</vt:lpstr>
      <vt:lpstr>Lecture 15</vt:lpstr>
      <vt:lpstr>Lecture 16</vt:lpstr>
      <vt:lpstr>Lecture 17</vt:lpstr>
      <vt:lpstr>Lecture 18</vt:lpstr>
      <vt:lpstr>Lecture 19</vt:lpstr>
      <vt:lpstr>Lecture 20</vt:lpstr>
      <vt:lpstr>Lecture 21 + textbook Ch4</vt:lpstr>
      <vt:lpstr>Chapters / Seminar Review</vt:lpstr>
      <vt:lpstr>Readings, Seminars &amp; Chapters</vt:lpstr>
      <vt:lpstr>Readings, Seminars &amp; Chapters</vt:lpstr>
      <vt:lpstr>PowerPoint Presentation</vt:lpstr>
      <vt:lpstr>Readings, Seminars &amp; Chapters</vt:lpstr>
      <vt:lpstr>Readings, Seminars &amp; Chapters</vt:lpstr>
      <vt:lpstr>PowerPoint Presentation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EEE4084F Digital Systems</dc:title>
  <dc:subject>Review of EEE4084F</dc:subject>
  <dc:creator>Simon Winberg</dc:creator>
  <cp:lastModifiedBy>Simon Winberg</cp:lastModifiedBy>
  <cp:revision>423</cp:revision>
  <dcterms:created xsi:type="dcterms:W3CDTF">2009-02-10T02:25:54Z</dcterms:created>
  <dcterms:modified xsi:type="dcterms:W3CDTF">2013-05-07T06:54:31Z</dcterms:modified>
  <cp:category>Lectures</cp:category>
</cp:coreProperties>
</file>