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9" r:id="rId1"/>
  </p:sldMasterIdLst>
  <p:notesMasterIdLst>
    <p:notesMasterId r:id="rId71"/>
  </p:notesMasterIdLst>
  <p:sldIdLst>
    <p:sldId id="324" r:id="rId2"/>
    <p:sldId id="273" r:id="rId3"/>
    <p:sldId id="347" r:id="rId4"/>
    <p:sldId id="377" r:id="rId5"/>
    <p:sldId id="379" r:id="rId6"/>
    <p:sldId id="384" r:id="rId7"/>
    <p:sldId id="378" r:id="rId8"/>
    <p:sldId id="348" r:id="rId9"/>
    <p:sldId id="356" r:id="rId10"/>
    <p:sldId id="380" r:id="rId11"/>
    <p:sldId id="381" r:id="rId12"/>
    <p:sldId id="382" r:id="rId13"/>
    <p:sldId id="383" r:id="rId14"/>
    <p:sldId id="429" r:id="rId15"/>
    <p:sldId id="365" r:id="rId16"/>
    <p:sldId id="375" r:id="rId17"/>
    <p:sldId id="291" r:id="rId18"/>
    <p:sldId id="329" r:id="rId19"/>
    <p:sldId id="302" r:id="rId20"/>
    <p:sldId id="352" r:id="rId21"/>
    <p:sldId id="359" r:id="rId22"/>
    <p:sldId id="361" r:id="rId23"/>
    <p:sldId id="303" r:id="rId24"/>
    <p:sldId id="341" r:id="rId25"/>
    <p:sldId id="363" r:id="rId26"/>
    <p:sldId id="310" r:id="rId27"/>
    <p:sldId id="392" r:id="rId28"/>
    <p:sldId id="393" r:id="rId29"/>
    <p:sldId id="360" r:id="rId30"/>
    <p:sldId id="330" r:id="rId31"/>
    <p:sldId id="331" r:id="rId32"/>
    <p:sldId id="332" r:id="rId33"/>
    <p:sldId id="396" r:id="rId34"/>
    <p:sldId id="397" r:id="rId35"/>
    <p:sldId id="398" r:id="rId36"/>
    <p:sldId id="399" r:id="rId37"/>
    <p:sldId id="400" r:id="rId38"/>
    <p:sldId id="414" r:id="rId39"/>
    <p:sldId id="415" r:id="rId40"/>
    <p:sldId id="430" r:id="rId41"/>
    <p:sldId id="401" r:id="rId42"/>
    <p:sldId id="407" r:id="rId43"/>
    <p:sldId id="416" r:id="rId44"/>
    <p:sldId id="417" r:id="rId45"/>
    <p:sldId id="408" r:id="rId46"/>
    <p:sldId id="420" r:id="rId47"/>
    <p:sldId id="419" r:id="rId48"/>
    <p:sldId id="421" r:id="rId49"/>
    <p:sldId id="422" r:id="rId50"/>
    <p:sldId id="423" r:id="rId51"/>
    <p:sldId id="424" r:id="rId52"/>
    <p:sldId id="425" r:id="rId53"/>
    <p:sldId id="426" r:id="rId54"/>
    <p:sldId id="427" r:id="rId55"/>
    <p:sldId id="428" r:id="rId56"/>
    <p:sldId id="418" r:id="rId57"/>
    <p:sldId id="409" r:id="rId58"/>
    <p:sldId id="410" r:id="rId59"/>
    <p:sldId id="411" r:id="rId60"/>
    <p:sldId id="290" r:id="rId61"/>
    <p:sldId id="413" r:id="rId62"/>
    <p:sldId id="385" r:id="rId63"/>
    <p:sldId id="386" r:id="rId64"/>
    <p:sldId id="387" r:id="rId65"/>
    <p:sldId id="388" r:id="rId66"/>
    <p:sldId id="389" r:id="rId67"/>
    <p:sldId id="390" r:id="rId68"/>
    <p:sldId id="391" r:id="rId69"/>
    <p:sldId id="394" r:id="rId7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C1C"/>
    <a:srgbClr val="23F600"/>
    <a:srgbClr val="57FF3B"/>
    <a:srgbClr val="FBFF69"/>
    <a:srgbClr val="FFFF81"/>
    <a:srgbClr val="FFFF00"/>
    <a:srgbClr val="FAA8A8"/>
    <a:srgbClr val="166843"/>
    <a:srgbClr val="006600"/>
    <a:srgbClr val="FAFE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90017" autoAdjust="0"/>
  </p:normalViewPr>
  <p:slideViewPr>
    <p:cSldViewPr snapToGrid="0">
      <p:cViewPr varScale="1">
        <p:scale>
          <a:sx n="71" d="100"/>
          <a:sy n="71" d="100"/>
        </p:scale>
        <p:origin x="690" y="54"/>
      </p:cViewPr>
      <p:guideLst>
        <p:guide orient="horz" pos="2160"/>
        <p:guide pos="2880"/>
      </p:guideLst>
    </p:cSldViewPr>
  </p:slideViewPr>
  <p:outlineViewPr>
    <p:cViewPr>
      <p:scale>
        <a:sx n="33" d="100"/>
        <a:sy n="33" d="100"/>
      </p:scale>
      <p:origin x="0" y="4867"/>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swinberg\Documents\ACTIVE\EEE4084F\2013\Quiz0\Quiz-0-Resul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swinberg\Documents\ACTIVE\EEE4084F\2014\QUIZ\Quiz0\EEE4084F_2014_Quiz0%20-%20result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swinberg\Documents\ACTIVE\EEE4084F\2013\Quiz0\Quiz-0-Result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swinberg\Documents\ACTIVE\EEE4084F\2013\Quiz0\Quiz-0-Result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swinberg\Documents\ACTIVE\EEE4084F\2014\QUIZ\Quiz0\EEE4084F_2014_Quiz0%20-%20resul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ZA"/>
              <a:t>How good is your VHDL?</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2"/>
              </a:solidFill>
              <a:ln w="19050">
                <a:solidFill>
                  <a:schemeClr val="lt1"/>
                </a:solidFill>
              </a:ln>
              <a:effectLst/>
            </c:spPr>
          </c:dPt>
          <c:dPt>
            <c:idx val="1"/>
            <c:bubble3D val="0"/>
            <c:spPr>
              <a:solidFill>
                <a:schemeClr val="accent4"/>
              </a:solidFill>
              <a:ln w="19050">
                <a:solidFill>
                  <a:schemeClr val="lt1"/>
                </a:solidFill>
              </a:ln>
              <a:effectLst/>
            </c:spPr>
          </c:dPt>
          <c:dPt>
            <c:idx val="2"/>
            <c:bubble3D val="0"/>
            <c:spPr>
              <a:solidFill>
                <a:schemeClr val="accent6"/>
              </a:solidFill>
              <a:ln w="19050">
                <a:solidFill>
                  <a:schemeClr val="lt1"/>
                </a:solidFill>
              </a:ln>
              <a:effectLst/>
            </c:spPr>
          </c:dPt>
          <c:dPt>
            <c:idx val="3"/>
            <c:bubble3D val="0"/>
            <c:spPr>
              <a:solidFill>
                <a:schemeClr val="accent2">
                  <a:lumMod val="60000"/>
                </a:schemeClr>
              </a:solidFill>
              <a:ln w="19050">
                <a:solidFill>
                  <a:schemeClr val="lt1"/>
                </a:solidFill>
              </a:ln>
              <a:effectLst/>
            </c:spPr>
          </c:dPt>
          <c:cat>
            <c:strRef>
              <c:f>Sheet1!$A$1:$A$4</c:f>
              <c:strCache>
                <c:ptCount val="4"/>
                <c:pt idx="0">
                  <c:v>None</c:v>
                </c:pt>
                <c:pt idx="1">
                  <c:v>A little</c:v>
                </c:pt>
                <c:pt idx="2">
                  <c:v>Reasonably good</c:v>
                </c:pt>
                <c:pt idx="3">
                  <c:v>Excellent</c:v>
                </c:pt>
              </c:strCache>
            </c:strRef>
          </c:cat>
          <c:val>
            <c:numRef>
              <c:f>Sheet1!$B$1:$B$4</c:f>
              <c:numCache>
                <c:formatCode>General</c:formatCode>
                <c:ptCount val="4"/>
                <c:pt idx="0">
                  <c:v>2</c:v>
                </c:pt>
                <c:pt idx="1">
                  <c:v>2</c:v>
                </c:pt>
                <c:pt idx="2">
                  <c:v>22</c:v>
                </c:pt>
                <c:pt idx="3">
                  <c:v>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Sheet1!$B$32</c:f>
              <c:strCache>
                <c:ptCount val="1"/>
                <c:pt idx="0">
                  <c:v>Q1</c:v>
                </c:pt>
              </c:strCache>
            </c:strRef>
          </c:tx>
          <c:dLbls>
            <c:dLbl>
              <c:idx val="0"/>
              <c:layout>
                <c:manualLayout>
                  <c:x val="-0.16699029126213599"/>
                  <c:y val="-2.42214532871972E-2"/>
                </c:manualLayout>
              </c:layou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Sheet1!$A$33:$A$36</c:f>
              <c:strCache>
                <c:ptCount val="4"/>
                <c:pt idx="0">
                  <c:v>1 - not used</c:v>
                </c:pt>
                <c:pt idx="1">
                  <c:v>2 - A little</c:v>
                </c:pt>
                <c:pt idx="2">
                  <c:v>3 - Reasonably</c:v>
                </c:pt>
                <c:pt idx="3">
                  <c:v>4 - Excellent</c:v>
                </c:pt>
              </c:strCache>
            </c:strRef>
          </c:cat>
          <c:val>
            <c:numRef>
              <c:f>Sheet1!$B$33:$B$36</c:f>
              <c:numCache>
                <c:formatCode>General</c:formatCode>
                <c:ptCount val="4"/>
                <c:pt idx="0">
                  <c:v>0</c:v>
                </c:pt>
                <c:pt idx="1">
                  <c:v>17.241379310344829</c:v>
                </c:pt>
                <c:pt idx="2">
                  <c:v>79.310344827586206</c:v>
                </c:pt>
                <c:pt idx="3">
                  <c:v>3.4482758620689657</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ZA" sz="1800" b="1" i="0" baseline="0"/>
              <a:t>Question 3: Quartus II Experience</a:t>
            </a:r>
          </a:p>
        </c:rich>
      </c:tx>
      <c:layout/>
      <c:overlay val="0"/>
    </c:title>
    <c:autoTitleDeleted val="0"/>
    <c:plotArea>
      <c:layout/>
      <c:pieChart>
        <c:varyColors val="1"/>
        <c:ser>
          <c:idx val="1"/>
          <c:order val="1"/>
          <c:dLbls>
            <c:spPr>
              <a:noFill/>
              <a:ln>
                <a:noFill/>
              </a:ln>
              <a:effectLst/>
            </c:spPr>
            <c:dLblPos val="ctr"/>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'[EEE4084F_2014_Quiz0 - results.xlsx]Sheet1'!$B$2:$E$2</c:f>
              <c:strCache>
                <c:ptCount val="4"/>
                <c:pt idx="0">
                  <c:v>None</c:v>
                </c:pt>
                <c:pt idx="1">
                  <c:v>A Little</c:v>
                </c:pt>
                <c:pt idx="2">
                  <c:v>Reasonably Good</c:v>
                </c:pt>
                <c:pt idx="3">
                  <c:v>Excellent</c:v>
                </c:pt>
              </c:strCache>
            </c:strRef>
          </c:cat>
          <c:val>
            <c:numRef>
              <c:f>'[EEE4084F_2014_Quiz0 - results.xlsx]Sheet1'!$B$7:$E$7</c:f>
              <c:numCache>
                <c:formatCode>General</c:formatCode>
                <c:ptCount val="4"/>
                <c:pt idx="0">
                  <c:v>1</c:v>
                </c:pt>
                <c:pt idx="1">
                  <c:v>5</c:v>
                </c:pt>
                <c:pt idx="2">
                  <c:v>20</c:v>
                </c:pt>
                <c:pt idx="3">
                  <c:v>1</c:v>
                </c:pt>
              </c:numCache>
            </c:numRef>
          </c:val>
        </c:ser>
        <c:ser>
          <c:idx val="0"/>
          <c:order val="0"/>
          <c:cat>
            <c:strRef>
              <c:f>'[EEE4084F_2014_Quiz0 - results.xlsx]Sheet1'!$B$2:$E$2</c:f>
              <c:strCache>
                <c:ptCount val="4"/>
                <c:pt idx="0">
                  <c:v>None</c:v>
                </c:pt>
                <c:pt idx="1">
                  <c:v>A Little</c:v>
                </c:pt>
                <c:pt idx="2">
                  <c:v>Reasonably Good</c:v>
                </c:pt>
                <c:pt idx="3">
                  <c:v>Excellent</c:v>
                </c:pt>
              </c:strCache>
            </c:strRef>
          </c:cat>
          <c:val>
            <c:numRef>
              <c:f>'[EEE4084F_2014_Quiz0 - results.xlsx]Sheet1'!$B$7:$E$7</c:f>
              <c:numCache>
                <c:formatCode>General</c:formatCode>
                <c:ptCount val="4"/>
                <c:pt idx="0">
                  <c:v>1</c:v>
                </c:pt>
                <c:pt idx="1">
                  <c:v>5</c:v>
                </c:pt>
                <c:pt idx="2">
                  <c:v>20</c:v>
                </c:pt>
                <c:pt idx="3">
                  <c:v>1</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Sheet1!$C$37</c:f>
              <c:strCache>
                <c:ptCount val="1"/>
                <c:pt idx="0">
                  <c:v>Q3a - Use of QuartusII</c:v>
                </c:pt>
              </c:strCache>
            </c:strRef>
          </c:tx>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Sheet1!$B$38:$B$41</c:f>
              <c:strCache>
                <c:ptCount val="4"/>
                <c:pt idx="0">
                  <c:v>1 - not used</c:v>
                </c:pt>
                <c:pt idx="1">
                  <c:v>2 - A little</c:v>
                </c:pt>
                <c:pt idx="2">
                  <c:v>3 - Reasonably</c:v>
                </c:pt>
                <c:pt idx="3">
                  <c:v>4 - Excellent</c:v>
                </c:pt>
              </c:strCache>
            </c:strRef>
          </c:cat>
          <c:val>
            <c:numRef>
              <c:f>Sheet1!$C$38:$C$41</c:f>
              <c:numCache>
                <c:formatCode>General</c:formatCode>
                <c:ptCount val="4"/>
                <c:pt idx="0">
                  <c:v>0</c:v>
                </c:pt>
                <c:pt idx="1">
                  <c:v>20.689655172413794</c:v>
                </c:pt>
                <c:pt idx="2">
                  <c:v>75.862068965517253</c:v>
                </c:pt>
                <c:pt idx="3">
                  <c:v>3.4482758620689657</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tx>
            <c:strRef>
              <c:f>Sheet1!$D$42</c:f>
              <c:strCache>
                <c:ptCount val="1"/>
                <c:pt idx="0">
                  <c:v>Q3b - Use of Xilinx</c:v>
                </c:pt>
              </c:strCache>
            </c:strRef>
          </c:tx>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Sheet1!$C$43:$C$46</c:f>
              <c:strCache>
                <c:ptCount val="4"/>
                <c:pt idx="0">
                  <c:v>1 - not used</c:v>
                </c:pt>
                <c:pt idx="1">
                  <c:v>2 - A little</c:v>
                </c:pt>
                <c:pt idx="2">
                  <c:v>3 - Reasonably</c:v>
                </c:pt>
                <c:pt idx="3">
                  <c:v>4 - Excellent</c:v>
                </c:pt>
              </c:strCache>
            </c:strRef>
          </c:cat>
          <c:val>
            <c:numRef>
              <c:f>Sheet1!$D$43:$D$46</c:f>
              <c:numCache>
                <c:formatCode>General</c:formatCode>
                <c:ptCount val="4"/>
                <c:pt idx="0">
                  <c:v>86.206896551724142</c:v>
                </c:pt>
                <c:pt idx="1">
                  <c:v>3.4482758620689657</c:v>
                </c:pt>
                <c:pt idx="2">
                  <c:v>10.344827586206897</c:v>
                </c:pt>
                <c:pt idx="3">
                  <c:v>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ZA"/>
              <a:t>Question 3: Xilinx</a:t>
            </a:r>
            <a:r>
              <a:rPr lang="en-ZA" baseline="0"/>
              <a:t> ISE Experience</a:t>
            </a:r>
            <a:endParaRPr lang="en-ZA"/>
          </a:p>
        </c:rich>
      </c:tx>
      <c:layout/>
      <c:overlay val="0"/>
    </c:title>
    <c:autoTitleDeleted val="0"/>
    <c:plotArea>
      <c:layout/>
      <c:pieChart>
        <c:varyColors val="1"/>
        <c:ser>
          <c:idx val="0"/>
          <c:order val="0"/>
          <c:dLbls>
            <c:spPr>
              <a:noFill/>
              <a:ln>
                <a:noFill/>
              </a:ln>
              <a:effectLst/>
            </c:spPr>
            <c:dLblPos val="ctr"/>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'[EEE4084F_2014_Quiz0 - results.xlsx]Sheet1'!$B$2:$E$2</c:f>
              <c:strCache>
                <c:ptCount val="4"/>
                <c:pt idx="0">
                  <c:v>None</c:v>
                </c:pt>
                <c:pt idx="1">
                  <c:v>A Little</c:v>
                </c:pt>
                <c:pt idx="2">
                  <c:v>Reasonably Good</c:v>
                </c:pt>
                <c:pt idx="3">
                  <c:v>Excellent</c:v>
                </c:pt>
              </c:strCache>
            </c:strRef>
          </c:cat>
          <c:val>
            <c:numRef>
              <c:f>'[EEE4084F_2014_Quiz0 - results.xlsx]Sheet1'!$B$8:$E$8</c:f>
              <c:numCache>
                <c:formatCode>General</c:formatCode>
                <c:ptCount val="4"/>
                <c:pt idx="0">
                  <c:v>23</c:v>
                </c:pt>
                <c:pt idx="1">
                  <c:v>1</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174BBCF-0BDB-4E2C-87C1-3B59551A21DC}" type="datetimeFigureOut">
              <a:rPr lang="en-US"/>
              <a:pPr>
                <a:defRPr/>
              </a:pPr>
              <a:t>3/15/2017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4344F12-B8EC-44B1-8A42-C01DD67DE0AF}" type="slidenum">
              <a:rPr lang="en-US"/>
              <a:pPr>
                <a:defRPr/>
              </a:pPr>
              <a:t>‹#›</a:t>
            </a:fld>
            <a:endParaRPr lang="en-US"/>
          </a:p>
        </p:txBody>
      </p:sp>
    </p:spTree>
    <p:extLst>
      <p:ext uri="{BB962C8B-B14F-4D97-AF65-F5344CB8AC3E}">
        <p14:creationId xmlns:p14="http://schemas.microsoft.com/office/powerpoint/2010/main" val="31850118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9844785-57CF-423B-9BD3-439C568A7EBB}" type="slidenum">
              <a:rPr lang="en-US" smtClean="0"/>
              <a:pPr/>
              <a:t>1</a:t>
            </a:fld>
            <a:endParaRPr lang="en-US" smtClean="0"/>
          </a:p>
        </p:txBody>
      </p:sp>
    </p:spTree>
    <p:extLst>
      <p:ext uri="{BB962C8B-B14F-4D97-AF65-F5344CB8AC3E}">
        <p14:creationId xmlns:p14="http://schemas.microsoft.com/office/powerpoint/2010/main" val="4026159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CE8691B-F11B-43A6-886B-7BCD04F1A330}" type="slidenum">
              <a:rPr lang="en-US" smtClean="0"/>
              <a:pPr/>
              <a:t>24</a:t>
            </a:fld>
            <a:endParaRPr lang="en-US" smtClean="0"/>
          </a:p>
        </p:txBody>
      </p:sp>
    </p:spTree>
    <p:extLst>
      <p:ext uri="{BB962C8B-B14F-4D97-AF65-F5344CB8AC3E}">
        <p14:creationId xmlns:p14="http://schemas.microsoft.com/office/powerpoint/2010/main" val="3427252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5999AF7-A309-4CC7-B4AE-E1B6BE73E692}" type="slidenum">
              <a:rPr lang="en-US" smtClean="0"/>
              <a:pPr/>
              <a:t>26</a:t>
            </a:fld>
            <a:endParaRPr lang="en-US" smtClean="0"/>
          </a:p>
        </p:txBody>
      </p:sp>
    </p:spTree>
    <p:extLst>
      <p:ext uri="{BB962C8B-B14F-4D97-AF65-F5344CB8AC3E}">
        <p14:creationId xmlns:p14="http://schemas.microsoft.com/office/powerpoint/2010/main" val="2698487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635B83D-092A-43FD-B4BC-893743B5CD4E}" type="slidenum">
              <a:rPr lang="en-US" smtClean="0"/>
              <a:pPr/>
              <a:t>30</a:t>
            </a:fld>
            <a:endParaRPr lang="en-US" smtClean="0"/>
          </a:p>
        </p:txBody>
      </p:sp>
    </p:spTree>
    <p:extLst>
      <p:ext uri="{BB962C8B-B14F-4D97-AF65-F5344CB8AC3E}">
        <p14:creationId xmlns:p14="http://schemas.microsoft.com/office/powerpoint/2010/main" val="2549213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8D6E67-090B-4187-ACEC-6C7B6116EF0D}" type="slidenum">
              <a:rPr lang="en-US" smtClean="0"/>
              <a:pPr/>
              <a:t>31</a:t>
            </a:fld>
            <a:endParaRPr lang="en-US" smtClean="0"/>
          </a:p>
        </p:txBody>
      </p:sp>
    </p:spTree>
    <p:extLst>
      <p:ext uri="{BB962C8B-B14F-4D97-AF65-F5344CB8AC3E}">
        <p14:creationId xmlns:p14="http://schemas.microsoft.com/office/powerpoint/2010/main" val="1049476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CE32A2-59A1-4E2B-A5B0-7D96E07D8D3B}" type="slidenum">
              <a:rPr lang="en-US" smtClean="0"/>
              <a:pPr/>
              <a:t>32</a:t>
            </a:fld>
            <a:endParaRPr lang="en-US" smtClean="0"/>
          </a:p>
        </p:txBody>
      </p:sp>
    </p:spTree>
    <p:extLst>
      <p:ext uri="{BB962C8B-B14F-4D97-AF65-F5344CB8AC3E}">
        <p14:creationId xmlns:p14="http://schemas.microsoft.com/office/powerpoint/2010/main" val="3721955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7A7252-6930-4361-A661-AD69A360EE3A}" type="slidenum">
              <a:rPr lang="en-US"/>
              <a:pPr/>
              <a:t>34</a:t>
            </a:fld>
            <a:endParaRPr lang="en-US"/>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30690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70660"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LogTM: Log-based Transactional Memory</a:t>
            </a:r>
          </a:p>
        </p:txBody>
      </p:sp>
      <p:sp>
        <p:nvSpPr>
          <p:cNvPr id="70661"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24194E0-CAF3-471F-B1C4-D7DCBCE75A14}" type="datetime1">
              <a:rPr lang="en-US" altLang="en-US" sz="1200" smtClean="0"/>
              <a:pPr/>
              <a:t>3/15/2017</a:t>
            </a:fld>
            <a:endParaRPr lang="en-US" altLang="en-US" sz="1200" smtClean="0"/>
          </a:p>
        </p:txBody>
      </p:sp>
      <p:sp>
        <p:nvSpPr>
          <p:cNvPr id="70662" name="Footer Placeholder 5"/>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UW-Madison Architecture Seminar</a:t>
            </a:r>
          </a:p>
        </p:txBody>
      </p:sp>
      <p:sp>
        <p:nvSpPr>
          <p:cNvPr id="70663"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C52FEE6-5FE1-46F0-A397-AE0F44BA3B00}" type="slidenum">
              <a:rPr lang="en-US" altLang="en-US" sz="1200"/>
              <a:pPr/>
              <a:t>47</a:t>
            </a:fld>
            <a:endParaRPr lang="en-US" altLang="en-US" sz="1200"/>
          </a:p>
        </p:txBody>
      </p:sp>
    </p:spTree>
    <p:extLst>
      <p:ext uri="{BB962C8B-B14F-4D97-AF65-F5344CB8AC3E}">
        <p14:creationId xmlns:p14="http://schemas.microsoft.com/office/powerpoint/2010/main" val="1325468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77828"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LogTM: Log-based Transactional Memory</a:t>
            </a:r>
          </a:p>
        </p:txBody>
      </p:sp>
      <p:sp>
        <p:nvSpPr>
          <p:cNvPr id="77829"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1036B0D-6D6D-4A1B-88F7-7D3591035A05}" type="datetime1">
              <a:rPr lang="en-US" altLang="en-US" sz="1200" smtClean="0"/>
              <a:pPr/>
              <a:t>3/15/2017</a:t>
            </a:fld>
            <a:endParaRPr lang="en-US" altLang="en-US" sz="1200" smtClean="0"/>
          </a:p>
        </p:txBody>
      </p:sp>
      <p:sp>
        <p:nvSpPr>
          <p:cNvPr id="77830" name="Footer Placeholder 5"/>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UW-Madison Architecture Seminar</a:t>
            </a:r>
          </a:p>
        </p:txBody>
      </p:sp>
      <p:sp>
        <p:nvSpPr>
          <p:cNvPr id="77831"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FBCD0FE-8175-4A2D-8521-C9C48D8CFCC0}" type="slidenum">
              <a:rPr lang="en-US" altLang="en-US" sz="1200"/>
              <a:pPr/>
              <a:t>49</a:t>
            </a:fld>
            <a:endParaRPr lang="en-US" altLang="en-US" sz="1200"/>
          </a:p>
        </p:txBody>
      </p:sp>
    </p:spTree>
    <p:extLst>
      <p:ext uri="{BB962C8B-B14F-4D97-AF65-F5344CB8AC3E}">
        <p14:creationId xmlns:p14="http://schemas.microsoft.com/office/powerpoint/2010/main" val="3132929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70660"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LogTM: Log-based Transactional Memory</a:t>
            </a:r>
          </a:p>
        </p:txBody>
      </p:sp>
      <p:sp>
        <p:nvSpPr>
          <p:cNvPr id="70661"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24194E0-CAF3-471F-B1C4-D7DCBCE75A14}" type="datetime1">
              <a:rPr lang="en-US" altLang="en-US" sz="1200" smtClean="0"/>
              <a:pPr/>
              <a:t>3/15/2017</a:t>
            </a:fld>
            <a:endParaRPr lang="en-US" altLang="en-US" sz="1200" smtClean="0"/>
          </a:p>
        </p:txBody>
      </p:sp>
      <p:sp>
        <p:nvSpPr>
          <p:cNvPr id="70662" name="Footer Placeholder 5"/>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UW-Madison Architecture Seminar</a:t>
            </a:r>
          </a:p>
        </p:txBody>
      </p:sp>
      <p:sp>
        <p:nvSpPr>
          <p:cNvPr id="70663"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C52FEE6-5FE1-46F0-A397-AE0F44BA3B00}" type="slidenum">
              <a:rPr lang="en-US" altLang="en-US" sz="1200"/>
              <a:pPr/>
              <a:t>51</a:t>
            </a:fld>
            <a:endParaRPr lang="en-US" altLang="en-US" sz="1200"/>
          </a:p>
        </p:txBody>
      </p:sp>
    </p:spTree>
    <p:extLst>
      <p:ext uri="{BB962C8B-B14F-4D97-AF65-F5344CB8AC3E}">
        <p14:creationId xmlns:p14="http://schemas.microsoft.com/office/powerpoint/2010/main" val="55780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70660"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LogTM: Log-based Transactional Memory</a:t>
            </a:r>
          </a:p>
        </p:txBody>
      </p:sp>
      <p:sp>
        <p:nvSpPr>
          <p:cNvPr id="70661"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24194E0-CAF3-471F-B1C4-D7DCBCE75A14}" type="datetime1">
              <a:rPr lang="en-US" altLang="en-US" sz="1200" smtClean="0"/>
              <a:pPr/>
              <a:t>3/15/2017</a:t>
            </a:fld>
            <a:endParaRPr lang="en-US" altLang="en-US" sz="1200" smtClean="0"/>
          </a:p>
        </p:txBody>
      </p:sp>
      <p:sp>
        <p:nvSpPr>
          <p:cNvPr id="70662" name="Footer Placeholder 5"/>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smtClean="0"/>
              <a:t>UW-Madison Architecture Seminar</a:t>
            </a:r>
          </a:p>
        </p:txBody>
      </p:sp>
      <p:sp>
        <p:nvSpPr>
          <p:cNvPr id="70663" name="Slide Number Placehold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C52FEE6-5FE1-46F0-A397-AE0F44BA3B00}" type="slidenum">
              <a:rPr lang="en-US" altLang="en-US" sz="1200"/>
              <a:pPr/>
              <a:t>54</a:t>
            </a:fld>
            <a:endParaRPr lang="en-US" altLang="en-US" sz="1200"/>
          </a:p>
        </p:txBody>
      </p:sp>
    </p:spTree>
    <p:extLst>
      <p:ext uri="{BB962C8B-B14F-4D97-AF65-F5344CB8AC3E}">
        <p14:creationId xmlns:p14="http://schemas.microsoft.com/office/powerpoint/2010/main" val="3320244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E2BDAD-629C-4378-ABA9-87A314B84EB4}" type="slidenum">
              <a:rPr lang="en-US" smtClean="0"/>
              <a:pPr/>
              <a:t>2</a:t>
            </a:fld>
            <a:endParaRPr lang="en-US" smtClean="0"/>
          </a:p>
        </p:txBody>
      </p:sp>
    </p:spTree>
    <p:extLst>
      <p:ext uri="{BB962C8B-B14F-4D97-AF65-F5344CB8AC3E}">
        <p14:creationId xmlns:p14="http://schemas.microsoft.com/office/powerpoint/2010/main" val="2611033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65C0376-A967-4318-BEB4-63490FB89828}" type="slidenum">
              <a:rPr lang="en-US" smtClean="0"/>
              <a:pPr/>
              <a:t>60</a:t>
            </a:fld>
            <a:endParaRPr lang="en-US" smtClean="0"/>
          </a:p>
        </p:txBody>
      </p:sp>
    </p:spTree>
    <p:extLst>
      <p:ext uri="{BB962C8B-B14F-4D97-AF65-F5344CB8AC3E}">
        <p14:creationId xmlns:p14="http://schemas.microsoft.com/office/powerpoint/2010/main" val="6922352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F8028F7-FD5A-4D1E-8112-AF72101786A1}" type="slidenum">
              <a:rPr lang="en-US" smtClean="0"/>
              <a:pPr/>
              <a:t>65</a:t>
            </a:fld>
            <a:endParaRPr lang="en-US" smtClean="0"/>
          </a:p>
        </p:txBody>
      </p:sp>
    </p:spTree>
    <p:extLst>
      <p:ext uri="{BB962C8B-B14F-4D97-AF65-F5344CB8AC3E}">
        <p14:creationId xmlns:p14="http://schemas.microsoft.com/office/powerpoint/2010/main" val="1207261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F8028F7-FD5A-4D1E-8112-AF72101786A1}" type="slidenum">
              <a:rPr lang="en-US" smtClean="0"/>
              <a:pPr/>
              <a:t>66</a:t>
            </a:fld>
            <a:endParaRPr lang="en-US" smtClean="0"/>
          </a:p>
        </p:txBody>
      </p:sp>
    </p:spTree>
    <p:extLst>
      <p:ext uri="{BB962C8B-B14F-4D97-AF65-F5344CB8AC3E}">
        <p14:creationId xmlns:p14="http://schemas.microsoft.com/office/powerpoint/2010/main" val="447610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4D51D4B-D9D0-4DFF-9CCC-718417ECEB4F}" type="slidenum">
              <a:rPr lang="en-US" smtClean="0"/>
              <a:pPr/>
              <a:t>11</a:t>
            </a:fld>
            <a:endParaRPr lang="en-US" smtClean="0"/>
          </a:p>
        </p:txBody>
      </p:sp>
    </p:spTree>
    <p:extLst>
      <p:ext uri="{BB962C8B-B14F-4D97-AF65-F5344CB8AC3E}">
        <p14:creationId xmlns:p14="http://schemas.microsoft.com/office/powerpoint/2010/main" val="2250381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4D51D4B-D9D0-4DFF-9CCC-718417ECEB4F}" type="slidenum">
              <a:rPr lang="en-US" smtClean="0"/>
              <a:pPr/>
              <a:t>13</a:t>
            </a:fld>
            <a:endParaRPr lang="en-US" smtClean="0"/>
          </a:p>
        </p:txBody>
      </p:sp>
    </p:spTree>
    <p:extLst>
      <p:ext uri="{BB962C8B-B14F-4D97-AF65-F5344CB8AC3E}">
        <p14:creationId xmlns:p14="http://schemas.microsoft.com/office/powerpoint/2010/main" val="659864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4D51D4B-D9D0-4DFF-9CCC-718417ECEB4F}" type="slidenum">
              <a:rPr lang="en-US" smtClean="0"/>
              <a:pPr/>
              <a:t>14</a:t>
            </a:fld>
            <a:endParaRPr lang="en-US" smtClean="0"/>
          </a:p>
        </p:txBody>
      </p:sp>
    </p:spTree>
    <p:extLst>
      <p:ext uri="{BB962C8B-B14F-4D97-AF65-F5344CB8AC3E}">
        <p14:creationId xmlns:p14="http://schemas.microsoft.com/office/powerpoint/2010/main" val="2092912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79A5165-F2B1-4A1C-A0D5-590EE2BCD960}" type="slidenum">
              <a:rPr lang="en-US" smtClean="0"/>
              <a:pPr/>
              <a:t>17</a:t>
            </a:fld>
            <a:endParaRPr lang="en-US" smtClean="0"/>
          </a:p>
        </p:txBody>
      </p:sp>
    </p:spTree>
    <p:extLst>
      <p:ext uri="{BB962C8B-B14F-4D97-AF65-F5344CB8AC3E}">
        <p14:creationId xmlns:p14="http://schemas.microsoft.com/office/powerpoint/2010/main" val="632597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C9A34CE-FA94-401A-8E69-749DE149647E}" type="slidenum">
              <a:rPr lang="en-US" smtClean="0"/>
              <a:pPr/>
              <a:t>18</a:t>
            </a:fld>
            <a:endParaRPr lang="en-US" smtClean="0"/>
          </a:p>
        </p:txBody>
      </p:sp>
    </p:spTree>
    <p:extLst>
      <p:ext uri="{BB962C8B-B14F-4D97-AF65-F5344CB8AC3E}">
        <p14:creationId xmlns:p14="http://schemas.microsoft.com/office/powerpoint/2010/main" val="1253069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06ED0C-828D-4D23-87E4-0804AB522B22}" type="slidenum">
              <a:rPr lang="en-US" smtClean="0"/>
              <a:pPr/>
              <a:t>19</a:t>
            </a:fld>
            <a:endParaRPr lang="en-US" smtClean="0"/>
          </a:p>
        </p:txBody>
      </p:sp>
    </p:spTree>
    <p:extLst>
      <p:ext uri="{BB962C8B-B14F-4D97-AF65-F5344CB8AC3E}">
        <p14:creationId xmlns:p14="http://schemas.microsoft.com/office/powerpoint/2010/main" val="2958656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C66871-9C54-4470-87F7-E570DD479BD7}" type="slidenum">
              <a:rPr lang="en-US" smtClean="0"/>
              <a:pPr/>
              <a:t>23</a:t>
            </a:fld>
            <a:endParaRPr lang="en-US" smtClean="0"/>
          </a:p>
        </p:txBody>
      </p:sp>
    </p:spTree>
    <p:extLst>
      <p:ext uri="{BB962C8B-B14F-4D97-AF65-F5344CB8AC3E}">
        <p14:creationId xmlns:p14="http://schemas.microsoft.com/office/powerpoint/2010/main" val="2435537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rgbClr val="188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a:prstGeom prst="rect">
            <a:avLst/>
          </a:prstGeom>
        </p:spPr>
        <p:txBody>
          <a:bodyPr anchor="b"/>
          <a:lstStyle>
            <a:lvl1pPr algn="l">
              <a:defRPr sz="2400"/>
            </a:lvl1pPr>
          </a:lstStyle>
          <a:p>
            <a:pPr>
              <a:defRPr/>
            </a:pPr>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pPr>
              <a:defRPr/>
            </a:pPr>
            <a:endParaRPr lang="en-US"/>
          </a:p>
        </p:txBody>
      </p:sp>
      <p:sp>
        <p:nvSpPr>
          <p:cNvPr id="6" name="Slide Number Placeholder 5"/>
          <p:cNvSpPr>
            <a:spLocks noGrp="1"/>
          </p:cNvSpPr>
          <p:nvPr>
            <p:ph type="sldNum" sz="quarter" idx="12"/>
          </p:nvPr>
        </p:nvSpPr>
        <p:spPr>
          <a:xfrm>
            <a:off x="4649096" y="5719966"/>
            <a:ext cx="643666" cy="365125"/>
          </a:xfrm>
          <a:prstGeom prst="rect">
            <a:avLst/>
          </a:prstGeom>
        </p:spPr>
        <p:txBody>
          <a:bodyPr/>
          <a:lstStyle>
            <a:lvl1pPr>
              <a:defRPr>
                <a:solidFill>
                  <a:schemeClr val="accent1"/>
                </a:solidFill>
              </a:defRPr>
            </a:lvl1pPr>
          </a:lstStyle>
          <a:p>
            <a:pPr>
              <a:defRPr/>
            </a:pPr>
            <a:fld id="{13D45263-F346-4D9E-B8FA-2F485AC7207D}" type="slidenum">
              <a:rPr lang="en-US" smtClean="0"/>
              <a:pPr>
                <a:defRPr/>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7510FC7E-DEFB-4C84-BAF7-FE809330A2AD}"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DA851F78-B96F-4EA5-8C1A-F38CD6BF9E15}"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n>
                  <a:solidFill>
                    <a:schemeClr val="tx1"/>
                  </a:solidFill>
                </a:ln>
                <a:solidFill>
                  <a:srgbClr val="1D8757"/>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2pPr>
              <a:defRPr>
                <a:solidFill>
                  <a:srgbClr val="126249"/>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9274FF3A-3FE4-4D8F-AA06-87E135E66070}"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01C96025-340B-40B4-836B-E4BDBF013AD0}"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4649096" y="224491"/>
            <a:ext cx="1332156" cy="365125"/>
          </a:xfrm>
          <a:prstGeom prst="rect">
            <a:avLst/>
          </a:prstGeom>
        </p:spPr>
        <p:txBody>
          <a:bodyPr/>
          <a:lstStyle/>
          <a:p>
            <a:pPr>
              <a:defRPr/>
            </a:pPr>
            <a:fld id="{FDBCA43E-5CB6-44A4-980B-984EBA9F71FD}" type="slidenum">
              <a:rPr lang="en-US" smtClean="0"/>
              <a:pPr>
                <a:defRPr/>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a:xfrm>
            <a:off x="4649096" y="224491"/>
            <a:ext cx="1332156" cy="365125"/>
          </a:xfrm>
          <a:prstGeom prst="rect">
            <a:avLst/>
          </a:prstGeom>
        </p:spPr>
        <p:txBody>
          <a:bodyPr/>
          <a:lstStyle/>
          <a:p>
            <a:pPr>
              <a:defRPr/>
            </a:pPr>
            <a:fld id="{2B34780E-716E-419B-8793-28982462ED95}"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a:xfrm>
            <a:off x="4649096" y="224491"/>
            <a:ext cx="1332156" cy="365125"/>
          </a:xfrm>
          <a:prstGeom prst="rect">
            <a:avLst/>
          </a:prstGeom>
        </p:spPr>
        <p:txBody>
          <a:bodyPr/>
          <a:lstStyle/>
          <a:p>
            <a:pPr>
              <a:defRPr/>
            </a:pPr>
            <a:fld id="{3505D5CF-0518-4AF4-8FF0-0687688E33F2}"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a:xfrm>
            <a:off x="4649096" y="224491"/>
            <a:ext cx="1332156" cy="365125"/>
          </a:xfrm>
          <a:prstGeom prst="rect">
            <a:avLst/>
          </a:prstGeom>
        </p:spPr>
        <p:txBody>
          <a:bodyPr/>
          <a:lstStyle/>
          <a:p>
            <a:pPr>
              <a:defRPr/>
            </a:pPr>
            <a:fld id="{2A1C3099-69CD-491D-89ED-86489FC05339}"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rgbClr val="188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7" name="Slide Number Placeholder 6"/>
          <p:cNvSpPr>
            <a:spLocks noGrp="1"/>
          </p:cNvSpPr>
          <p:nvPr>
            <p:ph type="sldNum" sz="quarter" idx="12"/>
          </p:nvPr>
        </p:nvSpPr>
        <p:spPr>
          <a:xfrm>
            <a:off x="4649096" y="224491"/>
            <a:ext cx="1332156" cy="365125"/>
          </a:xfrm>
          <a:prstGeom prst="rect">
            <a:avLst/>
          </a:prstGeom>
        </p:spPr>
        <p:txBody>
          <a:bodyPr/>
          <a:lstStyle/>
          <a:p>
            <a:pPr>
              <a:defRPr/>
            </a:pPr>
            <a:fld id="{95CCE3D7-173E-4B1A-99C5-0EB9C11487CC}" type="slidenum">
              <a:rPr lang="en-US" smtClean="0"/>
              <a:pPr>
                <a:defRPr/>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pPr>
              <a:defRPr/>
            </a:pPr>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rgbClr val="188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pPr>
              <a:defRPr/>
            </a:pPr>
            <a:endParaRPr lang="en-US"/>
          </a:p>
        </p:txBody>
      </p:sp>
      <p:sp>
        <p:nvSpPr>
          <p:cNvPr id="7" name="Slide Number Placeholder 6"/>
          <p:cNvSpPr>
            <a:spLocks noGrp="1"/>
          </p:cNvSpPr>
          <p:nvPr>
            <p:ph type="sldNum" sz="quarter" idx="12"/>
          </p:nvPr>
        </p:nvSpPr>
        <p:spPr>
          <a:xfrm>
            <a:off x="4649096" y="224491"/>
            <a:ext cx="1332156" cy="365125"/>
          </a:xfrm>
          <a:prstGeom prst="rect">
            <a:avLst/>
          </a:prstGeom>
        </p:spPr>
        <p:txBody>
          <a:bodyPr/>
          <a:lstStyle/>
          <a:p>
            <a:pPr>
              <a:defRPr/>
            </a:pPr>
            <a:fld id="{EE036589-D1A4-4F47-97A1-4373B165AB50}"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6400"/>
            </a:gs>
            <a:gs pos="62000">
              <a:srgbClr val="009900"/>
            </a:gs>
            <a:gs pos="100000">
              <a:schemeClr val="bg1"/>
            </a:gs>
          </a:gsLst>
          <a:lin ang="5400000" scaled="0"/>
          <a:tileRect/>
        </a:gradFill>
        <a:effectLst/>
      </p:bgPr>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275030" y="195195"/>
            <a:ext cx="8632664" cy="648300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29114" y="448221"/>
            <a:ext cx="7698306" cy="69221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29785" y="1595620"/>
            <a:ext cx="7697635" cy="4519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914955" y="6246420"/>
            <a:ext cx="3502152" cy="365125"/>
          </a:xfrm>
          <a:prstGeom prst="rect">
            <a:avLst/>
          </a:prstGeom>
        </p:spPr>
        <p:txBody>
          <a:bodyPr vert="horz" lIns="91440" tIns="45720" rIns="91440" bIns="45720" rtlCol="0" anchor="ctr"/>
          <a:lstStyle>
            <a:lvl1pPr algn="r">
              <a:defRPr sz="1200">
                <a:solidFill>
                  <a:schemeClr val="accent1"/>
                </a:solidFill>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 id="2147483956" r:id="rId7"/>
    <p:sldLayoutId id="2147483957" r:id="rId8"/>
    <p:sldLayoutId id="2147483958" r:id="rId9"/>
    <p:sldLayoutId id="2147483959" r:id="rId10"/>
    <p:sldLayoutId id="2147483960" r:id="rId11"/>
  </p:sldLayoutIdLst>
  <p:txStyles>
    <p:titleStyle>
      <a:lvl1pPr algn="l" defTabSz="914400" rtl="0" eaLnBrk="1" latinLnBrk="0" hangingPunct="1">
        <a:spcBef>
          <a:spcPct val="0"/>
        </a:spcBef>
        <a:buNone/>
        <a:defRPr sz="4000" b="1"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65760" algn="l" defTabSz="914400" rtl="0" eaLnBrk="1" latinLnBrk="0" hangingPunct="1">
        <a:spcBef>
          <a:spcPct val="20000"/>
        </a:spcBef>
        <a:buClr>
          <a:schemeClr val="accent1"/>
        </a:buClr>
        <a:buSzPct val="76000"/>
        <a:buFont typeface="Wingdings 2" pitchFamily="18" charset="2"/>
        <a:buChar char=""/>
        <a:defRPr sz="3200" kern="1200">
          <a:solidFill>
            <a:schemeClr val="tx2"/>
          </a:solidFill>
          <a:latin typeface="Tahoma" pitchFamily="34" charset="0"/>
          <a:ea typeface="Tahoma" pitchFamily="34" charset="0"/>
          <a:cs typeface="Tahoma" pitchFamily="34" charset="0"/>
        </a:defRPr>
      </a:lvl1pPr>
      <a:lvl2pPr marL="640080" indent="-274320" algn="l" defTabSz="914400" rtl="0" eaLnBrk="1" latinLnBrk="0" hangingPunct="1">
        <a:spcBef>
          <a:spcPct val="20000"/>
        </a:spcBef>
        <a:buClr>
          <a:schemeClr val="accent1"/>
        </a:buClr>
        <a:buSzPct val="76000"/>
        <a:buFont typeface="Wingdings 2" pitchFamily="18" charset="2"/>
        <a:buChar char=""/>
        <a:defRPr sz="2800" kern="1200">
          <a:solidFill>
            <a:srgbClr val="188463"/>
          </a:solidFill>
          <a:latin typeface="Tahoma" pitchFamily="34" charset="0"/>
          <a:ea typeface="Tahoma" pitchFamily="34" charset="0"/>
          <a:cs typeface="Tahoma" pitchFamily="34" charset="0"/>
        </a:defRPr>
      </a:lvl2pPr>
      <a:lvl3pPr marL="914400" indent="-228600" algn="l" defTabSz="914400" rtl="0" eaLnBrk="1" latinLnBrk="0" hangingPunct="1">
        <a:spcBef>
          <a:spcPct val="20000"/>
        </a:spcBef>
        <a:buClr>
          <a:schemeClr val="accent1"/>
        </a:buClr>
        <a:buSzPct val="76000"/>
        <a:buFont typeface="Wingdings 2" pitchFamily="18" charset="2"/>
        <a:buChar char=""/>
        <a:defRPr sz="2800" kern="1200">
          <a:solidFill>
            <a:srgbClr val="1558BB"/>
          </a:solidFill>
          <a:latin typeface="Tahoma" pitchFamily="34" charset="0"/>
          <a:ea typeface="Tahoma" pitchFamily="34" charset="0"/>
          <a:cs typeface="Tahoma" pitchFamily="34" charset="0"/>
        </a:defRPr>
      </a:lvl3pPr>
      <a:lvl4pPr marL="1124712" indent="-22860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Tahoma" pitchFamily="34" charset="0"/>
          <a:ea typeface="Tahoma" pitchFamily="34" charset="0"/>
          <a:cs typeface="Tahoma" pitchFamily="34" charset="0"/>
        </a:defRPr>
      </a:lvl4pPr>
      <a:lvl5pPr marL="1325880" indent="-228600" algn="l" defTabSz="914400" rtl="0" eaLnBrk="1" latinLnBrk="0" hangingPunct="1">
        <a:spcBef>
          <a:spcPct val="20000"/>
        </a:spcBef>
        <a:buClr>
          <a:schemeClr val="accent1"/>
        </a:buClr>
        <a:buSzPct val="76000"/>
        <a:buFont typeface="Wingdings 2" pitchFamily="18" charset="2"/>
        <a:buChar char=""/>
        <a:defRPr sz="2000" kern="1200" baseline="0">
          <a:solidFill>
            <a:schemeClr val="tx2"/>
          </a:solidFill>
          <a:latin typeface="Tahoma" pitchFamily="34" charset="0"/>
          <a:ea typeface="Tahoma" pitchFamily="34" charset="0"/>
          <a:cs typeface="Tahoma" pitchFamily="34" charset="0"/>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hyperlink" Target="http://creativecommons.org/licenses/by-sa/4.0/"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gif"/><Relationship Id="rId5" Type="http://schemas.openxmlformats.org/officeDocument/2006/relationships/image" Target="../media/image30.gif"/><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gif"/></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37.jpe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Q8Akad-OxRI" TargetMode="External"/><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1.jpe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hyperlink" Target="http://en.wikipedia.org/wiki/Transfer_(computing)" TargetMode="External"/><Relationship Id="rId5" Type="http://schemas.openxmlformats.org/officeDocument/2006/relationships/hyperlink" Target="http://en.wikipedia.org/wiki/Sample_rate" TargetMode="External"/><Relationship Id="rId4" Type="http://schemas.openxmlformats.org/officeDocument/2006/relationships/hyperlink" Target="http://www.techopedia.com/definition/2866/hyperthreading-ht"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7.xml"/><Relationship Id="rId4" Type="http://schemas.openxmlformats.org/officeDocument/2006/relationships/hyperlink" Target="https://www.youtube.com/watch?v=WdRiZEwBhsM"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user/LinuxMagazine" TargetMode="External"/><Relationship Id="rId2" Type="http://schemas.openxmlformats.org/officeDocument/2006/relationships/hyperlink" Target="https://www.youtube.com/watch?v=ehyO7mxeU74" TargetMode="External"/><Relationship Id="rId1" Type="http://schemas.openxmlformats.org/officeDocument/2006/relationships/slideLayout" Target="../slideLayouts/slideLayout6.xml"/><Relationship Id="rId4" Type="http://schemas.openxmlformats.org/officeDocument/2006/relationships/image" Target="../media/image47.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6.xml"/><Relationship Id="rId4" Type="http://schemas.openxmlformats.org/officeDocument/2006/relationships/image" Target="../media/image51.jpg"/></Relationships>
</file>

<file path=ppt/slides/_rels/slide46.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research.cs.wisc.edu/multifacet/amdahl/" TargetMode="Externa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http://en.wikipedia.org/wiki/Amdahl's_law" TargetMode="External"/><Relationship Id="rId2" Type="http://schemas.openxmlformats.org/officeDocument/2006/relationships/hyperlink" Target="http://research.cs.wisc.edu/multifacet/papers/ieeecomputer08_amdahl_multicore.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www.deakin.edu.au/current-students/study-support/study-skills/handouts/critical-analysis.php" TargetMode="External"/><Relationship Id="rId7" Type="http://schemas.openxmlformats.org/officeDocument/2006/relationships/hyperlink" Target="http://www2.physics.uiowa.edu/~ghowes/teach/ihpc12/lec/ihpc12Lec_DesignHPC12.pdf" TargetMode="External"/><Relationship Id="rId2" Type="http://schemas.openxmlformats.org/officeDocument/2006/relationships/hyperlink" Target="http://unilearning.uow.edu.au/critical/1a.html" TargetMode="External"/><Relationship Id="rId1" Type="http://schemas.openxmlformats.org/officeDocument/2006/relationships/slideLayout" Target="../slideLayouts/slideLayout6.xml"/><Relationship Id="rId6" Type="http://schemas.openxmlformats.org/officeDocument/2006/relationships/hyperlink" Target="https://computing.llnl.gov/tutorials/parallel_comp/" TargetMode="External"/><Relationship Id="rId5" Type="http://schemas.openxmlformats.org/officeDocument/2006/relationships/hyperlink" Target="https://www.youtube.com/watch?v=AP7hMdnNrH4" TargetMode="External"/><Relationship Id="rId4" Type="http://schemas.openxmlformats.org/officeDocument/2006/relationships/hyperlink" Target="https://www.youtube.com/watch?v=lhbLNBqhQkc"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7.jpeg"/><Relationship Id="rId1" Type="http://schemas.openxmlformats.org/officeDocument/2006/relationships/slideLayout" Target="../slideLayouts/slideLayout6.xml"/><Relationship Id="rId4" Type="http://schemas.openxmlformats.org/officeDocument/2006/relationships/image" Target="../media/image58.jpeg"/></Relationships>
</file>

<file path=ppt/slides/_rels/slide6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image" Target="../media/image59.jpeg"/></Relationships>
</file>

<file path=ppt/slides/_rels/slide6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61.jpeg"/></Relationships>
</file>

<file path=ppt/slides/_rels/slide6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63.jpeg"/></Relationships>
</file>

<file path=ppt/slides/_rels/slide6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hyperlink" Target="http://commons.wikimedia.org/wiki/File:Lei_de_moore_2006.png" TargetMode="External"/><Relationship Id="rId2" Type="http://schemas.openxmlformats.org/officeDocument/2006/relationships/hyperlink" Target="http://pixabay.com/" TargetMode="Externa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8"/>
          <p:cNvSpPr>
            <a:spLocks noChangeArrowheads="1"/>
          </p:cNvSpPr>
          <p:nvPr/>
        </p:nvSpPr>
        <p:spPr bwMode="auto">
          <a:xfrm>
            <a:off x="1398504" y="2006934"/>
            <a:ext cx="6775450" cy="1814513"/>
          </a:xfrm>
          <a:prstGeom prst="rect">
            <a:avLst/>
          </a:prstGeom>
          <a:blipFill dpi="0" rotWithShape="1">
            <a:blip r:embed="rId3" cstate="print">
              <a:alphaModFix amt="28000"/>
            </a:blip>
            <a:srcRect/>
            <a:tile tx="0" ty="0" sx="100000" sy="100000" flip="none" algn="tl"/>
          </a:blipFill>
          <a:ln w="9525" algn="ctr">
            <a:noFill/>
            <a:round/>
            <a:headEnd/>
            <a:tailEnd/>
          </a:ln>
        </p:spPr>
        <p:txBody>
          <a:bodyPr/>
          <a:lstStyle/>
          <a:p>
            <a:endParaRPr lang="en-US"/>
          </a:p>
        </p:txBody>
      </p:sp>
      <p:sp>
        <p:nvSpPr>
          <p:cNvPr id="5" name="Subtitle 4"/>
          <p:cNvSpPr>
            <a:spLocks noGrp="1"/>
          </p:cNvSpPr>
          <p:nvPr>
            <p:ph type="subTitle" sz="quarter" idx="4294967295"/>
          </p:nvPr>
        </p:nvSpPr>
        <p:spPr>
          <a:xfrm>
            <a:off x="372155" y="3831720"/>
            <a:ext cx="8128000" cy="1894904"/>
          </a:xfrm>
        </p:spPr>
        <p:txBody>
          <a:bodyPr>
            <a:normAutofit fontScale="92500" lnSpcReduction="20000"/>
          </a:bodyPr>
          <a:lstStyle/>
          <a:p>
            <a:pPr algn="ctr">
              <a:buNone/>
              <a:defRPr/>
            </a:pPr>
            <a:r>
              <a:rPr lang="en-US" dirty="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rPr>
              <a:t>Lecture </a:t>
            </a:r>
            <a:r>
              <a:rPr lang="en-US" dirty="0" smtClean="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rPr>
              <a:t>3:</a:t>
            </a:r>
            <a:endParaRPr lang="en-US" dirty="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endParaRPr>
          </a:p>
          <a:p>
            <a:pPr algn="ctr">
              <a:buNone/>
              <a:defRPr/>
            </a:pPr>
            <a:r>
              <a:rPr lang="en-US" dirty="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rPr>
              <a:t>Parallel Computing </a:t>
            </a:r>
            <a:r>
              <a:rPr lang="en-US" dirty="0" smtClean="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rPr>
              <a:t>Fundamentals,</a:t>
            </a:r>
          </a:p>
          <a:p>
            <a:pPr algn="ctr">
              <a:buNone/>
              <a:defRPr/>
            </a:pPr>
            <a:r>
              <a:rPr lang="en-US" dirty="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rPr>
              <a:t>         Amdahl, Base Core Equivalents </a:t>
            </a:r>
            <a:r>
              <a:rPr lang="en-US" dirty="0" smtClean="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rPr>
              <a:t>&amp; UML</a:t>
            </a:r>
            <a:endParaRPr lang="en-US" dirty="0">
              <a:ln>
                <a:solidFill>
                  <a:schemeClr val="tx1"/>
                </a:solidFill>
              </a:ln>
              <a:solidFill>
                <a:srgbClr val="166843"/>
              </a:solidFill>
              <a:effectLst>
                <a:outerShdw blurRad="50800" dist="38100" dir="2700000" algn="tl" rotWithShape="0">
                  <a:prstClr val="black">
                    <a:alpha val="40000"/>
                  </a:prstClr>
                </a:outerShdw>
              </a:effectLst>
              <a:latin typeface="Arial Black" pitchFamily="34" charset="0"/>
            </a:endParaRPr>
          </a:p>
        </p:txBody>
      </p:sp>
      <p:sp>
        <p:nvSpPr>
          <p:cNvPr id="3076" name="Rectangle 9"/>
          <p:cNvSpPr>
            <a:spLocks noChangeArrowheads="1"/>
          </p:cNvSpPr>
          <p:nvPr/>
        </p:nvSpPr>
        <p:spPr bwMode="auto">
          <a:xfrm>
            <a:off x="1861168" y="5573509"/>
            <a:ext cx="5832475" cy="958850"/>
          </a:xfrm>
          <a:prstGeom prst="rect">
            <a:avLst/>
          </a:prstGeom>
          <a:noFill/>
          <a:ln w="9525" algn="ctr">
            <a:noFill/>
            <a:round/>
            <a:headEnd/>
            <a:tailEnd/>
          </a:ln>
        </p:spPr>
        <p:txBody>
          <a:bodyPr/>
          <a:lstStyle/>
          <a:p>
            <a:pPr algn="ctr"/>
            <a:r>
              <a:rPr lang="en-ZA" sz="1600" i="1" dirty="0"/>
              <a:t>Presented by</a:t>
            </a:r>
          </a:p>
          <a:p>
            <a:pPr algn="ctr"/>
            <a:r>
              <a:rPr lang="en-ZA" sz="2400" dirty="0"/>
              <a:t>Simon Winberg</a:t>
            </a:r>
            <a:endParaRPr lang="en-US" sz="2400" dirty="0"/>
          </a:p>
        </p:txBody>
      </p:sp>
      <p:pic>
        <p:nvPicPr>
          <p:cNvPr id="3077" name="Picture 9" descr="EEE4084F_logo.jpg"/>
          <p:cNvPicPr>
            <a:picLocks noChangeAspect="1"/>
          </p:cNvPicPr>
          <p:nvPr/>
        </p:nvPicPr>
        <p:blipFill>
          <a:blip r:embed="rId4" cstate="print"/>
          <a:srcRect/>
          <a:stretch>
            <a:fillRect/>
          </a:stretch>
        </p:blipFill>
        <p:spPr bwMode="auto">
          <a:xfrm>
            <a:off x="490037" y="375820"/>
            <a:ext cx="1439862" cy="1436688"/>
          </a:xfrm>
          <a:prstGeom prst="rect">
            <a:avLst/>
          </a:prstGeom>
          <a:noFill/>
          <a:ln w="9525">
            <a:noFill/>
            <a:miter lim="800000"/>
            <a:headEnd/>
            <a:tailEnd/>
          </a:ln>
        </p:spPr>
      </p:pic>
      <p:sp>
        <p:nvSpPr>
          <p:cNvPr id="9" name="Rectangle 8"/>
          <p:cNvSpPr/>
          <p:nvPr/>
        </p:nvSpPr>
        <p:spPr>
          <a:xfrm>
            <a:off x="1394108" y="2333071"/>
            <a:ext cx="6766596" cy="1015663"/>
          </a:xfrm>
          <a:prstGeom prst="rect">
            <a:avLst/>
          </a:prstGeom>
          <a:noFill/>
        </p:spPr>
        <p:txBody>
          <a:bodyPr wrap="none">
            <a:spAutoFit/>
          </a:bodyPr>
          <a:lstStyle/>
          <a:p>
            <a:pPr algn="ctr">
              <a:defRPr/>
            </a:pPr>
            <a:r>
              <a:rPr lang="en-US" sz="6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Black" pitchFamily="34" charset="0"/>
              </a:rPr>
              <a:t>Digital Systems</a:t>
            </a:r>
          </a:p>
        </p:txBody>
      </p:sp>
      <p:sp>
        <p:nvSpPr>
          <p:cNvPr id="11" name="Rectangle 10"/>
          <p:cNvSpPr/>
          <p:nvPr/>
        </p:nvSpPr>
        <p:spPr>
          <a:xfrm>
            <a:off x="2376892" y="561822"/>
            <a:ext cx="4418197" cy="1015663"/>
          </a:xfrm>
          <a:prstGeom prst="rect">
            <a:avLst/>
          </a:prstGeom>
          <a:noFill/>
        </p:spPr>
        <p:txBody>
          <a:bodyPr wrap="none">
            <a:spAutoFit/>
          </a:bodyPr>
          <a:lstStyle/>
          <a:p>
            <a:pPr algn="ctr">
              <a:defRPr/>
            </a:pPr>
            <a:r>
              <a:rPr lang="en-US" sz="6000" b="1" dirty="0">
                <a:ln w="17780" cmpd="sng">
                  <a:solidFill>
                    <a:schemeClr val="bg1">
                      <a:lumMod val="60000"/>
                      <a:lumOff val="4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Black" pitchFamily="34" charset="0"/>
              </a:rPr>
              <a:t>EEE4084F</a:t>
            </a:r>
          </a:p>
        </p:txBody>
      </p:sp>
      <p:pic>
        <p:nvPicPr>
          <p:cNvPr id="3080" name="Picture 9" descr="smp.gif"/>
          <p:cNvPicPr>
            <a:picLocks noChangeAspect="1"/>
          </p:cNvPicPr>
          <p:nvPr/>
        </p:nvPicPr>
        <p:blipFill>
          <a:blip r:embed="rId5" cstate="print"/>
          <a:srcRect/>
          <a:stretch>
            <a:fillRect/>
          </a:stretch>
        </p:blipFill>
        <p:spPr bwMode="auto">
          <a:xfrm>
            <a:off x="560388" y="5253911"/>
            <a:ext cx="2081212" cy="1073660"/>
          </a:xfrm>
          <a:prstGeom prst="rect">
            <a:avLst/>
          </a:prstGeom>
          <a:noFill/>
          <a:ln w="9525">
            <a:noFill/>
            <a:miter lim="800000"/>
            <a:headEnd/>
            <a:tailEnd/>
          </a:ln>
        </p:spPr>
      </p:pic>
      <p:pic>
        <p:nvPicPr>
          <p:cNvPr id="3081" name="Picture 11" descr="uctlogo.png"/>
          <p:cNvPicPr>
            <a:picLocks noChangeAspect="1"/>
          </p:cNvPicPr>
          <p:nvPr/>
        </p:nvPicPr>
        <p:blipFill>
          <a:blip r:embed="rId6" cstate="print"/>
          <a:srcRect/>
          <a:stretch>
            <a:fillRect/>
          </a:stretch>
        </p:blipFill>
        <p:spPr bwMode="auto">
          <a:xfrm>
            <a:off x="7213600" y="413418"/>
            <a:ext cx="1433513" cy="1463675"/>
          </a:xfrm>
          <a:prstGeom prst="rect">
            <a:avLst/>
          </a:prstGeom>
          <a:noFill/>
          <a:ln w="9525">
            <a:noFill/>
            <a:miter lim="800000"/>
            <a:headEnd/>
            <a:tailEnd/>
          </a:ln>
        </p:spPr>
      </p:pic>
      <p:pic>
        <p:nvPicPr>
          <p:cNvPr id="12" name="Picture 3" descr="C:\Users\swinberg\Documents\ACTIVE\EEE4084F\Common\Images_open\CC-SA.pn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830" y="6363938"/>
            <a:ext cx="776741" cy="27362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1037552" y="6418021"/>
            <a:ext cx="4572000" cy="230832"/>
          </a:xfrm>
          <a:prstGeom prst="rect">
            <a:avLst/>
          </a:prstGeom>
        </p:spPr>
        <p:txBody>
          <a:bodyPr>
            <a:spAutoFit/>
          </a:bodyPr>
          <a:lstStyle/>
          <a:p>
            <a:r>
              <a:rPr lang="en-ZA" sz="900" dirty="0"/>
              <a:t>Attribution-</a:t>
            </a:r>
            <a:r>
              <a:rPr lang="en-ZA" sz="900" dirty="0" err="1"/>
              <a:t>ShareAlike</a:t>
            </a:r>
            <a:r>
              <a:rPr lang="en-ZA" sz="900" dirty="0"/>
              <a:t> 4.0 International (CC BY-SA 4.0)</a:t>
            </a:r>
          </a:p>
        </p:txBody>
      </p:sp>
      <p:sp>
        <p:nvSpPr>
          <p:cNvPr id="14" name="Rectangle 13"/>
          <p:cNvSpPr/>
          <p:nvPr/>
        </p:nvSpPr>
        <p:spPr>
          <a:xfrm>
            <a:off x="6068574" y="6418021"/>
            <a:ext cx="2808726" cy="230832"/>
          </a:xfrm>
          <a:prstGeom prst="rect">
            <a:avLst/>
          </a:prstGeom>
        </p:spPr>
        <p:txBody>
          <a:bodyPr wrap="square">
            <a:spAutoFit/>
          </a:bodyPr>
          <a:lstStyle/>
          <a:p>
            <a:pPr algn="r"/>
            <a:r>
              <a:rPr lang="en-ZA" sz="900" i="1" dirty="0" smtClean="0"/>
              <a:t>Planned to be double period lecture</a:t>
            </a:r>
            <a:endParaRPr lang="en-ZA" sz="9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95" y="381435"/>
            <a:ext cx="7024744" cy="1143000"/>
          </a:xfrm>
        </p:spPr>
        <p:txBody>
          <a:bodyPr/>
          <a:lstStyle/>
          <a:p>
            <a:r>
              <a:rPr lang="en-US" dirty="0"/>
              <a:t>Quiz0 review: </a:t>
            </a:r>
            <a:r>
              <a:rPr lang="en-US" dirty="0" smtClean="0"/>
              <a:t>Q5</a:t>
            </a:r>
            <a:endParaRPr lang="en-US" dirty="0"/>
          </a:p>
        </p:txBody>
      </p:sp>
      <p:sp>
        <p:nvSpPr>
          <p:cNvPr id="3" name="Rectangle 2"/>
          <p:cNvSpPr/>
          <p:nvPr/>
        </p:nvSpPr>
        <p:spPr>
          <a:xfrm>
            <a:off x="914399" y="1530890"/>
            <a:ext cx="7652657" cy="461665"/>
          </a:xfrm>
          <a:prstGeom prst="rect">
            <a:avLst/>
          </a:prstGeom>
          <a:solidFill>
            <a:schemeClr val="bg1">
              <a:lumMod val="95000"/>
            </a:schemeClr>
          </a:solidFill>
        </p:spPr>
        <p:txBody>
          <a:bodyPr wrap="square">
            <a:spAutoFit/>
          </a:bodyPr>
          <a:lstStyle/>
          <a:p>
            <a:r>
              <a:rPr lang="en-US" sz="2400" dirty="0"/>
              <a:t>Q3 What is </a:t>
            </a:r>
            <a:r>
              <a:rPr lang="en-US" sz="2400" dirty="0" smtClean="0"/>
              <a:t>spatial computing?</a:t>
            </a:r>
            <a:endParaRPr lang="en-US" sz="2400" dirty="0"/>
          </a:p>
        </p:txBody>
      </p:sp>
      <p:sp>
        <p:nvSpPr>
          <p:cNvPr id="5" name="Rectangle 4"/>
          <p:cNvSpPr/>
          <p:nvPr/>
        </p:nvSpPr>
        <p:spPr>
          <a:xfrm>
            <a:off x="531629" y="2294472"/>
            <a:ext cx="8208334" cy="2246769"/>
          </a:xfrm>
          <a:prstGeom prst="rect">
            <a:avLst/>
          </a:prstGeom>
        </p:spPr>
        <p:txBody>
          <a:bodyPr wrap="square">
            <a:spAutoFit/>
          </a:bodyPr>
          <a:lstStyle/>
          <a:p>
            <a:r>
              <a:rPr lang="en-US" sz="2000" dirty="0"/>
              <a:t>[1] A new programming language</a:t>
            </a:r>
          </a:p>
          <a:p>
            <a:r>
              <a:rPr lang="en-US" sz="2000" dirty="0"/>
              <a:t>[2] A programming paradigm whereby computation is described as happening in different spaces instead of different times.</a:t>
            </a:r>
          </a:p>
          <a:p>
            <a:r>
              <a:rPr lang="en-US" sz="2000" dirty="0"/>
              <a:t>[3] This term (if rather informal) refers to an algorithm implementation that has certain awkward imperfections; kind of like when someone accidentally snorts uproariously at a good joke in polite company. </a:t>
            </a:r>
          </a:p>
          <a:p>
            <a:r>
              <a:rPr lang="en-US" sz="2000" dirty="0"/>
              <a:t>[4] It refers to fitting computing </a:t>
            </a:r>
            <a:r>
              <a:rPr lang="en-US" sz="2000" dirty="0" smtClean="0"/>
              <a:t>infrastructure </a:t>
            </a:r>
            <a:r>
              <a:rPr lang="en-US" sz="2000" dirty="0"/>
              <a:t>into a limited space.</a:t>
            </a:r>
          </a:p>
        </p:txBody>
      </p:sp>
      <p:sp>
        <p:nvSpPr>
          <p:cNvPr id="6" name="Oval 5"/>
          <p:cNvSpPr/>
          <p:nvPr/>
        </p:nvSpPr>
        <p:spPr>
          <a:xfrm>
            <a:off x="382781" y="2607564"/>
            <a:ext cx="7995684" cy="66726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14678" y="4592159"/>
            <a:ext cx="3275256" cy="369332"/>
          </a:xfrm>
          <a:prstGeom prst="rect">
            <a:avLst/>
          </a:prstGeom>
        </p:spPr>
        <p:txBody>
          <a:bodyPr wrap="none">
            <a:spAutoFit/>
          </a:bodyPr>
          <a:lstStyle/>
          <a:p>
            <a:r>
              <a:rPr lang="en-US" dirty="0" smtClean="0">
                <a:solidFill>
                  <a:schemeClr val="tx2">
                    <a:lumMod val="75000"/>
                  </a:schemeClr>
                </a:solidFill>
              </a:rPr>
              <a:t>How did the class respond?... </a:t>
            </a:r>
            <a:endParaRPr lang="en-US" dirty="0">
              <a:solidFill>
                <a:schemeClr val="tx2">
                  <a:lumMod val="75000"/>
                </a:schemeClr>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917" y="5142252"/>
            <a:ext cx="5891739" cy="1400279"/>
          </a:xfrm>
          <a:prstGeom prst="rect">
            <a:avLst/>
          </a:prstGeom>
        </p:spPr>
      </p:pic>
      <p:pic>
        <p:nvPicPr>
          <p:cNvPr id="4098" name="Picture 2" descr="C:\Users\swinberg\Documents\ACTIVE\EEE4084F\Common\Images_open\red crossmark-P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5477" y="5590866"/>
            <a:ext cx="1165852" cy="11658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262575" y="5905259"/>
            <a:ext cx="1159292" cy="646331"/>
          </a:xfrm>
          <a:prstGeom prst="rect">
            <a:avLst/>
          </a:prstGeom>
          <a:noFill/>
        </p:spPr>
        <p:txBody>
          <a:bodyPr wrap="none" rtlCol="0">
            <a:spAutoFit/>
          </a:bodyPr>
          <a:lstStyle/>
          <a:p>
            <a:r>
              <a:rPr lang="en-US" dirty="0" smtClean="0"/>
              <a:t>Nice try,</a:t>
            </a:r>
          </a:p>
          <a:p>
            <a:r>
              <a:rPr lang="en-US" dirty="0" smtClean="0"/>
              <a:t>wise-guy!</a:t>
            </a:r>
            <a:endParaRPr lang="en-US" dirty="0"/>
          </a:p>
        </p:txBody>
      </p:sp>
      <p:grpSp>
        <p:nvGrpSpPr>
          <p:cNvPr id="11" name="Group 10"/>
          <p:cNvGrpSpPr/>
          <p:nvPr/>
        </p:nvGrpSpPr>
        <p:grpSpPr>
          <a:xfrm>
            <a:off x="7000052" y="5102347"/>
            <a:ext cx="1854034" cy="943611"/>
            <a:chOff x="7029686" y="4662109"/>
            <a:chExt cx="1854034" cy="943611"/>
          </a:xfrm>
        </p:grpSpPr>
        <p:pic>
          <p:nvPicPr>
            <p:cNvPr id="4099" name="Picture 3" descr="C:\Users\swinberg\Documents\ACTIVE\EEE4084F\Common\Images_open\wrong-way mo entry-P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4232" y="4984849"/>
              <a:ext cx="620871" cy="62087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7029686" y="4662109"/>
              <a:ext cx="1854034" cy="369332"/>
            </a:xfrm>
            <a:prstGeom prst="rect">
              <a:avLst/>
            </a:prstGeom>
          </p:spPr>
          <p:txBody>
            <a:bodyPr wrap="none">
              <a:spAutoFit/>
            </a:bodyPr>
            <a:lstStyle/>
            <a:p>
              <a:r>
                <a:rPr lang="en-US" dirty="0" smtClean="0"/>
                <a:t>X for </a:t>
              </a:r>
              <a:r>
                <a:rPr lang="en-US" dirty="0" smtClean="0"/>
                <a:t>office use=</a:t>
              </a:r>
              <a:endParaRPr lang="en-US" dirty="0"/>
            </a:p>
          </p:txBody>
        </p:sp>
      </p:grpSp>
      <p:sp>
        <p:nvSpPr>
          <p:cNvPr id="12" name="TextBox 11"/>
          <p:cNvSpPr txBox="1"/>
          <p:nvPr/>
        </p:nvSpPr>
        <p:spPr>
          <a:xfrm>
            <a:off x="4928876" y="2236071"/>
            <a:ext cx="3826689" cy="369332"/>
          </a:xfrm>
          <a:prstGeom prst="rect">
            <a:avLst/>
          </a:prstGeom>
          <a:noFill/>
        </p:spPr>
        <p:txBody>
          <a:bodyPr wrap="none" rtlCol="0">
            <a:spAutoFit/>
          </a:bodyPr>
          <a:lstStyle/>
          <a:p>
            <a:r>
              <a:rPr lang="en-US" dirty="0" smtClean="0">
                <a:solidFill>
                  <a:srgbClr val="0070C0"/>
                </a:solidFill>
              </a:rPr>
              <a:t>Most of the class got it right though!</a:t>
            </a:r>
            <a:endParaRPr lang="en-US" dirty="0">
              <a:solidFill>
                <a:srgbClr val="0070C0"/>
              </a:solidFill>
            </a:endParaRPr>
          </a:p>
        </p:txBody>
      </p:sp>
      <p:sp>
        <p:nvSpPr>
          <p:cNvPr id="13" name="Rectangle 12"/>
          <p:cNvSpPr/>
          <p:nvPr/>
        </p:nvSpPr>
        <p:spPr>
          <a:xfrm>
            <a:off x="635678" y="4934239"/>
            <a:ext cx="3236848" cy="369332"/>
          </a:xfrm>
          <a:prstGeom prst="rect">
            <a:avLst/>
          </a:prstGeom>
        </p:spPr>
        <p:txBody>
          <a:bodyPr wrap="none">
            <a:spAutoFit/>
          </a:bodyPr>
          <a:lstStyle/>
          <a:p>
            <a:r>
              <a:rPr lang="en-US" dirty="0">
                <a:solidFill>
                  <a:schemeClr val="tx2">
                    <a:lumMod val="75000"/>
                  </a:schemeClr>
                </a:solidFill>
              </a:rPr>
              <a:t>A technically wrong response:</a:t>
            </a:r>
          </a:p>
        </p:txBody>
      </p:sp>
    </p:spTree>
    <p:extLst>
      <p:ext uri="{BB962C8B-B14F-4D97-AF65-F5344CB8AC3E}">
        <p14:creationId xmlns:p14="http://schemas.microsoft.com/office/powerpoint/2010/main" val="425754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par>
                          <p:cTn id="15" fill="hold">
                            <p:stCondLst>
                              <p:cond delay="0"/>
                            </p:stCondLst>
                            <p:childTnLst>
                              <p:par>
                                <p:cTn id="16" presetID="42" presetClass="entr" presetSubtype="0" fill="hold" nodeType="after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500"/>
                                  </p:stCondLst>
                                  <p:childTnLst>
                                    <p:set>
                                      <p:cBhvr>
                                        <p:cTn id="23" dur="1" fill="hold">
                                          <p:stCondLst>
                                            <p:cond delay="0"/>
                                          </p:stCondLst>
                                        </p:cTn>
                                        <p:tgtEl>
                                          <p:spTgt spid="4098"/>
                                        </p:tgtEl>
                                        <p:attrNameLst>
                                          <p:attrName>style.visibility</p:attrName>
                                        </p:attrNameLst>
                                      </p:cBhvr>
                                      <p:to>
                                        <p:strVal val="visible"/>
                                      </p:to>
                                    </p:set>
                                    <p:anim calcmode="lin" valueType="num">
                                      <p:cBhvr>
                                        <p:cTn id="24" dur="1000" fill="hold"/>
                                        <p:tgtEl>
                                          <p:spTgt spid="4098"/>
                                        </p:tgtEl>
                                        <p:attrNameLst>
                                          <p:attrName>ppt_w</p:attrName>
                                        </p:attrNameLst>
                                      </p:cBhvr>
                                      <p:tavLst>
                                        <p:tav tm="0">
                                          <p:val>
                                            <p:fltVal val="0"/>
                                          </p:val>
                                        </p:tav>
                                        <p:tav tm="100000">
                                          <p:val>
                                            <p:strVal val="#ppt_w"/>
                                          </p:val>
                                        </p:tav>
                                      </p:tavLst>
                                    </p:anim>
                                    <p:anim calcmode="lin" valueType="num">
                                      <p:cBhvr>
                                        <p:cTn id="25" dur="1000" fill="hold"/>
                                        <p:tgtEl>
                                          <p:spTgt spid="4098"/>
                                        </p:tgtEl>
                                        <p:attrNameLst>
                                          <p:attrName>ppt_h</p:attrName>
                                        </p:attrNameLst>
                                      </p:cBhvr>
                                      <p:tavLst>
                                        <p:tav tm="0">
                                          <p:val>
                                            <p:fltVal val="0"/>
                                          </p:val>
                                        </p:tav>
                                        <p:tav tm="100000">
                                          <p:val>
                                            <p:strVal val="#ppt_h"/>
                                          </p:val>
                                        </p:tav>
                                      </p:tavLst>
                                    </p:anim>
                                    <p:anim calcmode="lin" valueType="num">
                                      <p:cBhvr>
                                        <p:cTn id="26" dur="1000" fill="hold"/>
                                        <p:tgtEl>
                                          <p:spTgt spid="4098"/>
                                        </p:tgtEl>
                                        <p:attrNameLst>
                                          <p:attrName>style.rotation</p:attrName>
                                        </p:attrNameLst>
                                      </p:cBhvr>
                                      <p:tavLst>
                                        <p:tav tm="0">
                                          <p:val>
                                            <p:fltVal val="90"/>
                                          </p:val>
                                        </p:tav>
                                        <p:tav tm="100000">
                                          <p:val>
                                            <p:fltVal val="0"/>
                                          </p:val>
                                        </p:tav>
                                      </p:tavLst>
                                    </p:anim>
                                    <p:animEffect transition="in" filter="fade">
                                      <p:cBhvr>
                                        <p:cTn id="27" dur="1000"/>
                                        <p:tgtEl>
                                          <p:spTgt spid="4098"/>
                                        </p:tgtEl>
                                      </p:cBhvr>
                                    </p:animEffect>
                                  </p:childTnLst>
                                </p:cTn>
                              </p:par>
                            </p:childTnLst>
                          </p:cTn>
                        </p:par>
                        <p:par>
                          <p:cTn id="28" fill="hold">
                            <p:stCondLst>
                              <p:cond delay="3000"/>
                            </p:stCondLst>
                            <p:childTnLst>
                              <p:par>
                                <p:cTn id="29" presetID="1"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9"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82772" y="1055662"/>
            <a:ext cx="7597352" cy="1938992"/>
          </a:xfrm>
          <a:prstGeom prst="rect">
            <a:avLst/>
          </a:prstGeom>
        </p:spPr>
        <p:txBody>
          <a:bodyPr wrap="square">
            <a:spAutoFit/>
          </a:bodyPr>
          <a:lstStyle/>
          <a:p>
            <a:r>
              <a:rPr lang="en-ZA" sz="2000" dirty="0">
                <a:solidFill>
                  <a:srgbClr val="000000"/>
                </a:solidFill>
                <a:latin typeface="Arial" panose="020B0604020202020204" pitchFamily="34" charset="0"/>
              </a:rPr>
              <a:t>Why would the concept of an </a:t>
            </a:r>
            <a:r>
              <a:rPr lang="en-ZA" sz="2000" i="1" dirty="0">
                <a:solidFill>
                  <a:srgbClr val="000000"/>
                </a:solidFill>
                <a:latin typeface="Arial" panose="020B0604020202020204" pitchFamily="34" charset="0"/>
              </a:rPr>
              <a:t>embedded system</a:t>
            </a:r>
            <a:r>
              <a:rPr lang="en-ZA" sz="2000" dirty="0">
                <a:solidFill>
                  <a:srgbClr val="000000"/>
                </a:solidFill>
                <a:latin typeface="Arial" panose="020B0604020202020204" pitchFamily="34" charset="0"/>
              </a:rPr>
              <a:t> possibly be mixed with the notion of a </a:t>
            </a:r>
            <a:r>
              <a:rPr lang="en-ZA" sz="2000" i="1" dirty="0">
                <a:solidFill>
                  <a:srgbClr val="000000"/>
                </a:solidFill>
                <a:latin typeface="Arial" panose="020B0604020202020204" pitchFamily="34" charset="0"/>
              </a:rPr>
              <a:t>high performance computer</a:t>
            </a:r>
            <a:r>
              <a:rPr lang="en-ZA" sz="2000" dirty="0">
                <a:solidFill>
                  <a:srgbClr val="000000"/>
                </a:solidFill>
                <a:latin typeface="Arial" panose="020B0604020202020204" pitchFamily="34" charset="0"/>
              </a:rPr>
              <a:t>? Surely an embedded system is something you would find in commonplace gizmos, like the alarm clock that you bash in the face or </a:t>
            </a:r>
            <a:r>
              <a:rPr lang="en-ZA" sz="2000" dirty="0" err="1">
                <a:solidFill>
                  <a:srgbClr val="000000"/>
                </a:solidFill>
                <a:latin typeface="Arial" panose="020B0604020202020204" pitchFamily="34" charset="0"/>
              </a:rPr>
              <a:t>wack</a:t>
            </a:r>
            <a:r>
              <a:rPr lang="en-ZA" sz="2000" dirty="0">
                <a:solidFill>
                  <a:srgbClr val="000000"/>
                </a:solidFill>
                <a:latin typeface="Arial" panose="020B0604020202020204" pitchFamily="34" charset="0"/>
              </a:rPr>
              <a:t> om the head each day. Explain this bazar turn of events, perhaps making reference to a definition of an embedded system.</a:t>
            </a:r>
            <a:r>
              <a:rPr lang="en-ZA" sz="2000" dirty="0"/>
              <a:t> </a:t>
            </a:r>
          </a:p>
        </p:txBody>
      </p:sp>
      <p:sp>
        <p:nvSpPr>
          <p:cNvPr id="3" name="Rectangle 2"/>
          <p:cNvSpPr/>
          <p:nvPr/>
        </p:nvSpPr>
        <p:spPr>
          <a:xfrm>
            <a:off x="1909488" y="5390707"/>
            <a:ext cx="1672253" cy="369332"/>
          </a:xfrm>
          <a:prstGeom prst="rect">
            <a:avLst/>
          </a:prstGeom>
        </p:spPr>
        <p:txBody>
          <a:bodyPr wrap="none">
            <a:spAutoFit/>
          </a:bodyPr>
          <a:lstStyle/>
          <a:p>
            <a:r>
              <a:rPr lang="en-ZA" dirty="0">
                <a:solidFill>
                  <a:schemeClr val="bg1">
                    <a:lumMod val="65000"/>
                  </a:schemeClr>
                </a:solidFill>
              </a:rPr>
              <a:t>My </a:t>
            </a:r>
            <a:r>
              <a:rPr lang="en-ZA" dirty="0" smtClean="0">
                <a:solidFill>
                  <a:schemeClr val="bg1">
                    <a:lumMod val="65000"/>
                  </a:schemeClr>
                </a:solidFill>
              </a:rPr>
              <a:t>thoughts…</a:t>
            </a:r>
            <a:endParaRPr lang="en-US" dirty="0">
              <a:solidFill>
                <a:schemeClr val="bg1">
                  <a:lumMod val="65000"/>
                </a:schemeClr>
              </a:solidFill>
            </a:endParaRPr>
          </a:p>
        </p:txBody>
      </p:sp>
      <p:sp>
        <p:nvSpPr>
          <p:cNvPr id="2" name="Title 1"/>
          <p:cNvSpPr>
            <a:spLocks noGrp="1"/>
          </p:cNvSpPr>
          <p:nvPr>
            <p:ph type="title"/>
          </p:nvPr>
        </p:nvSpPr>
        <p:spPr>
          <a:xfrm>
            <a:off x="483937" y="427790"/>
            <a:ext cx="6333958" cy="641684"/>
          </a:xfrm>
        </p:spPr>
        <p:txBody>
          <a:bodyPr>
            <a:normAutofit fontScale="90000"/>
          </a:bodyPr>
          <a:lstStyle/>
          <a:p>
            <a:pPr>
              <a:defRPr/>
            </a:pPr>
            <a:r>
              <a:rPr lang="en-ZA" dirty="0" smtClean="0"/>
              <a:t>Quiz0 review: Q6</a:t>
            </a:r>
            <a:endParaRPr lang="en-US" dirty="0"/>
          </a:p>
        </p:txBody>
      </p:sp>
      <p:sp>
        <p:nvSpPr>
          <p:cNvPr id="6" name="TextBox 5"/>
          <p:cNvSpPr txBox="1"/>
          <p:nvPr/>
        </p:nvSpPr>
        <p:spPr>
          <a:xfrm>
            <a:off x="297648" y="5099329"/>
            <a:ext cx="8442940" cy="1508105"/>
          </a:xfrm>
          <a:prstGeom prst="rect">
            <a:avLst/>
          </a:prstGeom>
          <a:solidFill>
            <a:schemeClr val="bg1">
              <a:lumMod val="20000"/>
              <a:lumOff val="80000"/>
            </a:schemeClr>
          </a:solidFill>
        </p:spPr>
        <p:txBody>
          <a:bodyPr wrap="square">
            <a:spAutoFit/>
          </a:bodyPr>
          <a:lstStyle/>
          <a:p>
            <a:pPr>
              <a:defRPr/>
            </a:pPr>
            <a:r>
              <a:rPr lang="en-ZA" sz="2000" b="1" dirty="0" smtClean="0">
                <a:solidFill>
                  <a:srgbClr val="1C1C1C"/>
                </a:solidFill>
              </a:rPr>
              <a:t>My </a:t>
            </a:r>
            <a:r>
              <a:rPr lang="en-ZA" sz="2000" b="1" dirty="0">
                <a:solidFill>
                  <a:srgbClr val="1C1C1C"/>
                </a:solidFill>
              </a:rPr>
              <a:t>thoughts on the topic:</a:t>
            </a:r>
            <a:r>
              <a:rPr lang="en-ZA" sz="1600" dirty="0">
                <a:solidFill>
                  <a:srgbClr val="1C1C1C"/>
                </a:solidFill>
              </a:rPr>
              <a:t> </a:t>
            </a:r>
            <a:r>
              <a:rPr lang="en-ZA" sz="1600" dirty="0" smtClean="0">
                <a:solidFill>
                  <a:srgbClr val="1C1C1C"/>
                </a:solidFill>
              </a:rPr>
              <a:t>some </a:t>
            </a:r>
            <a:r>
              <a:rPr lang="en-ZA" dirty="0" smtClean="0">
                <a:solidFill>
                  <a:srgbClr val="1C1C1C"/>
                </a:solidFill>
              </a:rPr>
              <a:t>high </a:t>
            </a:r>
            <a:r>
              <a:rPr lang="en-ZA" dirty="0">
                <a:solidFill>
                  <a:srgbClr val="1C1C1C"/>
                </a:solidFill>
              </a:rPr>
              <a:t>performance computers are becoming </a:t>
            </a:r>
            <a:r>
              <a:rPr lang="en-ZA" dirty="0" smtClean="0">
                <a:solidFill>
                  <a:srgbClr val="1C1C1C"/>
                </a:solidFill>
              </a:rPr>
              <a:t>highly </a:t>
            </a:r>
            <a:r>
              <a:rPr lang="en-ZA" b="1" dirty="0" smtClean="0">
                <a:solidFill>
                  <a:srgbClr val="1C1C1C"/>
                </a:solidFill>
              </a:rPr>
              <a:t>task-specific</a:t>
            </a:r>
            <a:r>
              <a:rPr lang="en-ZA" dirty="0" smtClean="0">
                <a:solidFill>
                  <a:srgbClr val="1C1C1C"/>
                </a:solidFill>
              </a:rPr>
              <a:t> </a:t>
            </a:r>
            <a:r>
              <a:rPr lang="en-ZA" dirty="0">
                <a:solidFill>
                  <a:srgbClr val="1C1C1C"/>
                </a:solidFill>
              </a:rPr>
              <a:t>– the trend is moving away from supercomputers for general applications, towards platforms that are more custom-designed (or tailored) to a particular domain of application (or even to a specific application – e.g., reconfigurable computing platforms).</a:t>
            </a:r>
            <a:endParaRPr lang="en-US" dirty="0">
              <a:solidFill>
                <a:srgbClr val="1C1C1C"/>
              </a:solidFill>
            </a:endParaRPr>
          </a:p>
        </p:txBody>
      </p:sp>
      <p:pic>
        <p:nvPicPr>
          <p:cNvPr id="5" name="Picture 4"/>
          <p:cNvPicPr>
            <a:picLocks noChangeAspect="1"/>
          </p:cNvPicPr>
          <p:nvPr/>
        </p:nvPicPr>
        <p:blipFill>
          <a:blip r:embed="rId3"/>
          <a:stretch>
            <a:fillRect/>
          </a:stretch>
        </p:blipFill>
        <p:spPr>
          <a:xfrm>
            <a:off x="483937" y="1195920"/>
            <a:ext cx="7073310" cy="2250599"/>
          </a:xfrm>
          <a:prstGeom prst="rect">
            <a:avLst/>
          </a:prstGeom>
        </p:spPr>
      </p:pic>
      <p:sp>
        <p:nvSpPr>
          <p:cNvPr id="7" name="TextBox 6"/>
          <p:cNvSpPr txBox="1">
            <a:spLocks noChangeArrowheads="1"/>
          </p:cNvSpPr>
          <p:nvPr/>
        </p:nvSpPr>
        <p:spPr bwMode="auto">
          <a:xfrm>
            <a:off x="5975928" y="698087"/>
            <a:ext cx="2764660" cy="2554545"/>
          </a:xfrm>
          <a:prstGeom prst="rect">
            <a:avLst/>
          </a:prstGeom>
          <a:solidFill>
            <a:schemeClr val="bg1"/>
          </a:solidFill>
          <a:ln>
            <a:noFill/>
          </a:ln>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2/4 A good start to the story... But then the author laments the possible lack of HPC games (would you really miss </a:t>
            </a:r>
            <a:r>
              <a:rPr lang="en-ZA" sz="2000" b="1" i="1" dirty="0" err="1" smtClean="0">
                <a:solidFill>
                  <a:srgbClr val="FF0000"/>
                </a:solidFill>
              </a:rPr>
              <a:t>MineSweeper</a:t>
            </a:r>
            <a:r>
              <a:rPr lang="en-ZA" sz="2000" b="1" i="1" dirty="0" smtClean="0">
                <a:solidFill>
                  <a:srgbClr val="FF0000"/>
                </a:solidFill>
              </a:rPr>
              <a:t> so much?).</a:t>
            </a:r>
            <a:endParaRPr lang="en-ZA" sz="2000" b="1" i="1" dirty="0" smtClean="0">
              <a:solidFill>
                <a:srgbClr val="FF0000"/>
              </a:solidFill>
            </a:endParaRPr>
          </a:p>
        </p:txBody>
      </p:sp>
      <p:grpSp>
        <p:nvGrpSpPr>
          <p:cNvPr id="11" name="Group 10"/>
          <p:cNvGrpSpPr/>
          <p:nvPr/>
        </p:nvGrpSpPr>
        <p:grpSpPr>
          <a:xfrm>
            <a:off x="297648" y="2555383"/>
            <a:ext cx="6884894" cy="2453189"/>
            <a:chOff x="297648" y="2555383"/>
            <a:chExt cx="6884894" cy="2453189"/>
          </a:xfrm>
        </p:grpSpPr>
        <p:sp>
          <p:nvSpPr>
            <p:cNvPr id="10" name="Rectangle 9"/>
            <p:cNvSpPr/>
            <p:nvPr/>
          </p:nvSpPr>
          <p:spPr>
            <a:xfrm>
              <a:off x="297648" y="2555383"/>
              <a:ext cx="6884894" cy="24531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8" name="Picture 7"/>
            <p:cNvPicPr>
              <a:picLocks noChangeAspect="1"/>
            </p:cNvPicPr>
            <p:nvPr/>
          </p:nvPicPr>
          <p:blipFill>
            <a:blip r:embed="rId4"/>
            <a:stretch>
              <a:fillRect/>
            </a:stretch>
          </p:blipFill>
          <p:spPr>
            <a:xfrm>
              <a:off x="382772" y="2685081"/>
              <a:ext cx="6607734" cy="2148922"/>
            </a:xfrm>
            <a:prstGeom prst="rect">
              <a:avLst/>
            </a:prstGeom>
            <a:ln w="28575">
              <a:solidFill>
                <a:srgbClr val="1C1C1C"/>
              </a:solidFill>
            </a:ln>
          </p:spPr>
        </p:pic>
      </p:grpSp>
      <p:sp>
        <p:nvSpPr>
          <p:cNvPr id="9" name="TextBox 8"/>
          <p:cNvSpPr txBox="1">
            <a:spLocks noChangeArrowheads="1"/>
          </p:cNvSpPr>
          <p:nvPr/>
        </p:nvSpPr>
        <p:spPr bwMode="auto">
          <a:xfrm>
            <a:off x="7182542" y="3252632"/>
            <a:ext cx="1749719"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1/4 So close, but didn’t mention HPCs!! </a:t>
            </a:r>
            <a:br>
              <a:rPr lang="en-ZA" sz="2000" b="1" i="1" dirty="0" smtClean="0">
                <a:solidFill>
                  <a:srgbClr val="FF0000"/>
                </a:solidFill>
              </a:rPr>
            </a:br>
            <a:r>
              <a:rPr lang="en-ZA" sz="1400" b="1" i="1" dirty="0" smtClean="0">
                <a:solidFill>
                  <a:srgbClr val="FF0000"/>
                </a:solidFill>
              </a:rPr>
              <a:t>(so 1 for effort)</a:t>
            </a:r>
            <a:endParaRPr lang="en-ZA" sz="2000" b="1" i="1" dirty="0" smtClean="0">
              <a:solidFill>
                <a:srgbClr val="FF0000"/>
              </a:solidFill>
            </a:endParaRPr>
          </a:p>
        </p:txBody>
      </p:sp>
    </p:spTree>
    <p:extLst>
      <p:ext uri="{BB962C8B-B14F-4D97-AF65-F5344CB8AC3E}">
        <p14:creationId xmlns:p14="http://schemas.microsoft.com/office/powerpoint/2010/main" val="179302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300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a:t>Quiz0 review: </a:t>
            </a:r>
            <a:r>
              <a:rPr lang="en-ZA" dirty="0" smtClean="0"/>
              <a:t>Q6 – elaboration</a:t>
            </a:r>
            <a:endParaRPr lang="en-ZA" dirty="0"/>
          </a:p>
        </p:txBody>
      </p:sp>
      <p:graphicFrame>
        <p:nvGraphicFramePr>
          <p:cNvPr id="3" name="Table 2"/>
          <p:cNvGraphicFramePr>
            <a:graphicFrameLocks noGrp="1"/>
          </p:cNvGraphicFramePr>
          <p:nvPr>
            <p:extLst>
              <p:ext uri="{D42A27DB-BD31-4B8C-83A1-F6EECF244321}">
                <p14:modId xmlns:p14="http://schemas.microsoft.com/office/powerpoint/2010/main" val="3172332174"/>
              </p:ext>
            </p:extLst>
          </p:nvPr>
        </p:nvGraphicFramePr>
        <p:xfrm>
          <a:off x="549108" y="1310106"/>
          <a:ext cx="8154101" cy="4746463"/>
        </p:xfrm>
        <a:graphic>
          <a:graphicData uri="http://schemas.openxmlformats.org/drawingml/2006/table">
            <a:tbl>
              <a:tblPr>
                <a:tableStyleId>{5C22544A-7EE6-4342-B048-85BDC9FD1C3A}</a:tableStyleId>
              </a:tblPr>
              <a:tblGrid>
                <a:gridCol w="1612108"/>
                <a:gridCol w="1381807"/>
                <a:gridCol w="1381807"/>
                <a:gridCol w="2396572"/>
                <a:gridCol w="1381807"/>
              </a:tblGrid>
              <a:tr h="534204">
                <a:tc gridSpan="5">
                  <a:txBody>
                    <a:bodyPr/>
                    <a:lstStyle/>
                    <a:p>
                      <a:pPr algn="l" fontAlgn="b"/>
                      <a:r>
                        <a:rPr lang="en-ZA" sz="1800" b="1" u="none" strike="noStrike" dirty="0">
                          <a:effectLst/>
                        </a:rPr>
                        <a:t>Good:</a:t>
                      </a:r>
                      <a:endParaRPr lang="en-ZA" sz="1800" b="1" i="0" u="none" strike="noStrike" dirty="0">
                        <a:solidFill>
                          <a:srgbClr val="000000"/>
                        </a:solidFill>
                        <a:effectLst/>
                        <a:latin typeface="Calibri"/>
                      </a:endParaRPr>
                    </a:p>
                  </a:txBody>
                  <a:tcPr marL="13355" marR="13355" marT="13355" marB="0" anchor="b">
                    <a:solidFill>
                      <a:schemeClr val="bg1"/>
                    </a:solidFill>
                  </a:tcPr>
                </a:tc>
                <a:tc hMerge="1">
                  <a:txBody>
                    <a:bodyPr/>
                    <a:lstStyle/>
                    <a:p>
                      <a:pPr algn="l" fontAlgn="b"/>
                      <a:endParaRPr lang="en-ZA" sz="1800" b="0" i="0" u="none" strike="noStrike" dirty="0">
                        <a:solidFill>
                          <a:srgbClr val="000000"/>
                        </a:solidFill>
                        <a:effectLst/>
                        <a:latin typeface="Calibri"/>
                      </a:endParaRPr>
                    </a:p>
                  </a:txBody>
                  <a:tcPr marL="13355" marR="13355" marT="13355" marB="0" anchor="b">
                    <a:solidFill>
                      <a:schemeClr val="bg1"/>
                    </a:solidFill>
                  </a:tcPr>
                </a:tc>
                <a:tc hMerge="1">
                  <a:txBody>
                    <a:bodyPr/>
                    <a:lstStyle/>
                    <a:p>
                      <a:pPr algn="l" fontAlgn="b"/>
                      <a:endParaRPr lang="en-ZA" sz="1800" b="0" i="0" u="none" strike="noStrike">
                        <a:solidFill>
                          <a:srgbClr val="000000"/>
                        </a:solidFill>
                        <a:effectLst/>
                        <a:latin typeface="Calibri"/>
                      </a:endParaRPr>
                    </a:p>
                  </a:txBody>
                  <a:tcPr marL="13355" marR="13355" marT="13355" marB="0" anchor="b"/>
                </a:tc>
                <a:tc hMerge="1">
                  <a:txBody>
                    <a:bodyPr/>
                    <a:lstStyle/>
                    <a:p>
                      <a:pPr algn="l" fontAlgn="b"/>
                      <a:endParaRPr lang="en-ZA" sz="1800" b="0" i="0" u="none" strike="noStrike" dirty="0">
                        <a:solidFill>
                          <a:srgbClr val="000000"/>
                        </a:solidFill>
                        <a:effectLst/>
                        <a:latin typeface="Calibri"/>
                      </a:endParaRPr>
                    </a:p>
                  </a:txBody>
                  <a:tcPr marL="13355" marR="13355" marT="13355" marB="0" anchor="b"/>
                </a:tc>
                <a:tc hMerge="1">
                  <a:txBody>
                    <a:bodyPr/>
                    <a:lstStyle/>
                    <a:p>
                      <a:pPr algn="l" fontAlgn="b"/>
                      <a:endParaRPr lang="en-ZA" sz="1800" b="0" i="0" u="none" strike="noStrike">
                        <a:solidFill>
                          <a:srgbClr val="000000"/>
                        </a:solidFill>
                        <a:effectLst/>
                        <a:latin typeface="Calibri"/>
                      </a:endParaRPr>
                    </a:p>
                  </a:txBody>
                  <a:tcPr marL="13355" marR="13355" marT="13355" marB="0" anchor="b"/>
                </a:tc>
              </a:tr>
              <a:tr h="787950">
                <a:tc gridSpan="5">
                  <a:txBody>
                    <a:bodyPr/>
                    <a:lstStyle/>
                    <a:p>
                      <a:pPr algn="l" fontAlgn="b"/>
                      <a:r>
                        <a:rPr lang="en-ZA" sz="1800" u="none" strike="noStrike" dirty="0">
                          <a:effectLst/>
                        </a:rPr>
                        <a:t>HPC system can be in the form of an embedded system: its special purpose, must be fast, real-time, and perform tasks concurrently.</a:t>
                      </a:r>
                      <a:endParaRPr lang="en-ZA" sz="1800" b="0" i="0" u="none" strike="noStrike" dirty="0">
                        <a:solidFill>
                          <a:srgbClr val="000000"/>
                        </a:solidFill>
                        <a:effectLst/>
                        <a:latin typeface="Calibri"/>
                      </a:endParaRPr>
                    </a:p>
                  </a:txBody>
                  <a:tcPr marL="13355" marR="13355" marT="13355" marB="0" anchor="b">
                    <a:solidFill>
                      <a:schemeClr val="bg1"/>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r h="667755">
                <a:tc gridSpan="5">
                  <a:txBody>
                    <a:bodyPr/>
                    <a:lstStyle/>
                    <a:p>
                      <a:pPr algn="l" fontAlgn="b"/>
                      <a:endParaRPr lang="en-ZA" sz="1800" u="none" strike="noStrike" dirty="0" smtClean="0">
                        <a:effectLst/>
                      </a:endParaRPr>
                    </a:p>
                    <a:p>
                      <a:pPr algn="l" fontAlgn="b"/>
                      <a:r>
                        <a:rPr lang="en-ZA" sz="1800" u="none" strike="noStrike" dirty="0" smtClean="0">
                          <a:effectLst/>
                        </a:rPr>
                        <a:t>An </a:t>
                      </a:r>
                      <a:r>
                        <a:rPr lang="en-ZA" sz="1800" u="none" strike="noStrike" dirty="0">
                          <a:effectLst/>
                        </a:rPr>
                        <a:t>HPC with a well defined task can be optimised for that task - hence akin to an embedded system.</a:t>
                      </a:r>
                      <a:endParaRPr lang="en-ZA" sz="1800" b="0" i="0" u="none" strike="noStrike" dirty="0">
                        <a:solidFill>
                          <a:srgbClr val="000000"/>
                        </a:solidFill>
                        <a:effectLst/>
                        <a:latin typeface="Calibri"/>
                      </a:endParaRPr>
                    </a:p>
                  </a:txBody>
                  <a:tcPr marL="13355" marR="13355" marT="13355" marB="0" anchor="b">
                    <a:solidFill>
                      <a:schemeClr val="bg1"/>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r h="267102">
                <a:tc>
                  <a:txBody>
                    <a:bodyPr/>
                    <a:lstStyle/>
                    <a:p>
                      <a:pPr algn="l" fontAlgn="b"/>
                      <a:endParaRPr lang="en-ZA" sz="1800" b="0" i="0" u="none" strike="noStrike" dirty="0">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r>
              <a:tr h="267102">
                <a:tc>
                  <a:txBody>
                    <a:bodyPr/>
                    <a:lstStyle/>
                    <a:p>
                      <a:pPr algn="l" fontAlgn="b"/>
                      <a:r>
                        <a:rPr lang="en-ZA" sz="1800" b="1" u="none" strike="noStrike" dirty="0">
                          <a:effectLst/>
                        </a:rPr>
                        <a:t>Bad:</a:t>
                      </a:r>
                      <a:endParaRPr lang="en-ZA" sz="1800" b="1" i="0" u="none" strike="noStrike" dirty="0">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c>
                  <a:txBody>
                    <a:bodyPr/>
                    <a:lstStyle/>
                    <a:p>
                      <a:pPr algn="l" fontAlgn="b"/>
                      <a:endParaRPr lang="en-ZA" sz="1800" b="0" i="0" u="none" strike="noStrike">
                        <a:solidFill>
                          <a:srgbClr val="000000"/>
                        </a:solidFill>
                        <a:effectLst/>
                        <a:latin typeface="Calibri"/>
                      </a:endParaRPr>
                    </a:p>
                  </a:txBody>
                  <a:tcPr marL="13355" marR="13355" marT="13355" marB="0" anchor="b">
                    <a:solidFill>
                      <a:schemeClr val="bg1"/>
                    </a:solidFill>
                  </a:tcPr>
                </a:tc>
              </a:tr>
              <a:tr h="614334">
                <a:tc gridSpan="5">
                  <a:txBody>
                    <a:bodyPr/>
                    <a:lstStyle/>
                    <a:p>
                      <a:pPr algn="l" fontAlgn="b"/>
                      <a:endParaRPr lang="en-ZA" sz="1800" u="none" strike="noStrike" dirty="0" smtClean="0">
                        <a:effectLst/>
                      </a:endParaRPr>
                    </a:p>
                    <a:p>
                      <a:pPr algn="l" fontAlgn="b"/>
                      <a:r>
                        <a:rPr lang="en-ZA" sz="1800" u="none" strike="noStrike" dirty="0" smtClean="0">
                          <a:effectLst/>
                        </a:rPr>
                        <a:t>An </a:t>
                      </a:r>
                      <a:r>
                        <a:rPr lang="en-ZA" sz="1800" u="none" strike="noStrike" dirty="0">
                          <a:effectLst/>
                        </a:rPr>
                        <a:t>embedded system can be very complex, such as a HPC placed into a bigger system, still making it embedded</a:t>
                      </a:r>
                      <a:r>
                        <a:rPr lang="en-ZA" sz="1800" u="none" strike="noStrike" dirty="0" smtClean="0">
                          <a:effectLst/>
                        </a:rPr>
                        <a:t>.</a:t>
                      </a:r>
                    </a:p>
                    <a:p>
                      <a:pPr algn="l" fontAlgn="b"/>
                      <a:endParaRPr lang="en-ZA" sz="1800" b="0" i="0" u="none" strike="noStrike" dirty="0">
                        <a:solidFill>
                          <a:srgbClr val="000000"/>
                        </a:solidFill>
                        <a:effectLst/>
                        <a:latin typeface="Calibri"/>
                      </a:endParaRPr>
                    </a:p>
                  </a:txBody>
                  <a:tcPr marL="13355" marR="13355" marT="13355" marB="0" anchor="b">
                    <a:solidFill>
                      <a:schemeClr val="bg1"/>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r h="614334">
                <a:tc gridSpan="5">
                  <a:txBody>
                    <a:bodyPr/>
                    <a:lstStyle/>
                    <a:p>
                      <a:pPr algn="l" fontAlgn="b"/>
                      <a:r>
                        <a:rPr lang="en-ZA" sz="1800" u="none" strike="noStrike">
                          <a:effectLst/>
                        </a:rPr>
                        <a:t>HPCs are trending towards embedded systems because they are becoming more task specific.</a:t>
                      </a:r>
                      <a:endParaRPr lang="en-ZA" sz="1800" b="0" i="0" u="none" strike="noStrike">
                        <a:solidFill>
                          <a:srgbClr val="000000"/>
                        </a:solidFill>
                        <a:effectLst/>
                        <a:latin typeface="Calibri"/>
                      </a:endParaRPr>
                    </a:p>
                  </a:txBody>
                  <a:tcPr marL="13355" marR="13355" marT="13355" marB="0" anchor="b">
                    <a:solidFill>
                      <a:schemeClr val="bg1"/>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r h="267102">
                <a:tc gridSpan="5">
                  <a:txBody>
                    <a:bodyPr/>
                    <a:lstStyle/>
                    <a:p>
                      <a:pPr algn="l" fontAlgn="b"/>
                      <a:r>
                        <a:rPr lang="en-ZA" sz="1800" u="none" strike="noStrike" dirty="0">
                          <a:effectLst/>
                        </a:rPr>
                        <a:t>To enhance performance and increase functionality (?)</a:t>
                      </a:r>
                      <a:endParaRPr lang="en-ZA" sz="1800" b="0" i="0" u="none" strike="noStrike" dirty="0">
                        <a:solidFill>
                          <a:srgbClr val="000000"/>
                        </a:solidFill>
                        <a:effectLst/>
                        <a:latin typeface="Calibri"/>
                      </a:endParaRPr>
                    </a:p>
                  </a:txBody>
                  <a:tcPr marL="13355" marR="13355" marT="13355" marB="0" anchor="b">
                    <a:solidFill>
                      <a:schemeClr val="bg1"/>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r>
            </a:tbl>
          </a:graphicData>
        </a:graphic>
      </p:graphicFrame>
    </p:spTree>
    <p:extLst>
      <p:ext uri="{BB962C8B-B14F-4D97-AF65-F5344CB8AC3E}">
        <p14:creationId xmlns:p14="http://schemas.microsoft.com/office/powerpoint/2010/main" val="20169059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937" y="427790"/>
            <a:ext cx="6333958" cy="641684"/>
          </a:xfrm>
        </p:spPr>
        <p:txBody>
          <a:bodyPr>
            <a:normAutofit fontScale="90000"/>
          </a:bodyPr>
          <a:lstStyle/>
          <a:p>
            <a:pPr>
              <a:defRPr/>
            </a:pPr>
            <a:r>
              <a:rPr lang="en-ZA" dirty="0" smtClean="0"/>
              <a:t>Quiz0 review: Q7</a:t>
            </a:r>
            <a:endParaRPr lang="en-US" dirty="0"/>
          </a:p>
        </p:txBody>
      </p:sp>
      <p:sp>
        <p:nvSpPr>
          <p:cNvPr id="4" name="Rectangle 3"/>
          <p:cNvSpPr/>
          <p:nvPr/>
        </p:nvSpPr>
        <p:spPr>
          <a:xfrm>
            <a:off x="382772" y="1040847"/>
            <a:ext cx="499730" cy="3605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32637" y="1521897"/>
            <a:ext cx="7809614" cy="707886"/>
          </a:xfrm>
          <a:prstGeom prst="rect">
            <a:avLst/>
          </a:prstGeom>
        </p:spPr>
        <p:txBody>
          <a:bodyPr wrap="square">
            <a:spAutoFit/>
          </a:bodyPr>
          <a:lstStyle/>
          <a:p>
            <a:r>
              <a:rPr lang="en-US" sz="2000" b="1" dirty="0" smtClean="0"/>
              <a:t>Q:</a:t>
            </a:r>
            <a:r>
              <a:rPr lang="en-US" sz="2000" dirty="0" smtClean="0"/>
              <a:t> In </a:t>
            </a:r>
            <a:r>
              <a:rPr lang="en-US" sz="2000" dirty="0"/>
              <a:t>computer engineering terminology, what does </a:t>
            </a:r>
            <a:r>
              <a:rPr lang="en-US" sz="2000" dirty="0" smtClean="0"/>
              <a:t>'co-design</a:t>
            </a:r>
            <a:r>
              <a:rPr lang="en-US" sz="2000" dirty="0"/>
              <a:t>' mean?</a:t>
            </a:r>
          </a:p>
        </p:txBody>
      </p:sp>
      <p:pic>
        <p:nvPicPr>
          <p:cNvPr id="3" name="Picture 2"/>
          <p:cNvPicPr>
            <a:picLocks noChangeAspect="1"/>
          </p:cNvPicPr>
          <p:nvPr/>
        </p:nvPicPr>
        <p:blipFill>
          <a:blip r:embed="rId3"/>
          <a:stretch>
            <a:fillRect/>
          </a:stretch>
        </p:blipFill>
        <p:spPr>
          <a:xfrm>
            <a:off x="479693" y="2431507"/>
            <a:ext cx="8030441" cy="1308217"/>
          </a:xfrm>
          <a:prstGeom prst="rect">
            <a:avLst/>
          </a:prstGeom>
        </p:spPr>
      </p:pic>
      <p:sp>
        <p:nvSpPr>
          <p:cNvPr id="7" name="TextBox 6"/>
          <p:cNvSpPr txBox="1">
            <a:spLocks noChangeArrowheads="1"/>
          </p:cNvSpPr>
          <p:nvPr/>
        </p:nvSpPr>
        <p:spPr bwMode="auto">
          <a:xfrm>
            <a:off x="6258317" y="2231433"/>
            <a:ext cx="2011624" cy="400110"/>
          </a:xfrm>
          <a:prstGeom prst="rect">
            <a:avLst/>
          </a:prstGeom>
          <a:solidFill>
            <a:schemeClr val="bg1"/>
          </a:solidFill>
          <a:ln>
            <a:noFill/>
          </a:ln>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0/5 Not right</a:t>
            </a:r>
            <a:endParaRPr lang="en-ZA" sz="2000" b="1" i="1" dirty="0" smtClean="0">
              <a:solidFill>
                <a:srgbClr val="FF0000"/>
              </a:solidFill>
            </a:endParaRPr>
          </a:p>
        </p:txBody>
      </p:sp>
      <p:grpSp>
        <p:nvGrpSpPr>
          <p:cNvPr id="10" name="Group 9"/>
          <p:cNvGrpSpPr/>
          <p:nvPr/>
        </p:nvGrpSpPr>
        <p:grpSpPr>
          <a:xfrm>
            <a:off x="402982" y="3547337"/>
            <a:ext cx="7483757" cy="1632416"/>
            <a:chOff x="402982" y="3547337"/>
            <a:chExt cx="7483757" cy="1632416"/>
          </a:xfrm>
        </p:grpSpPr>
        <p:sp>
          <p:nvSpPr>
            <p:cNvPr id="9" name="Rectangle 8"/>
            <p:cNvSpPr/>
            <p:nvPr/>
          </p:nvSpPr>
          <p:spPr>
            <a:xfrm>
              <a:off x="402982" y="3547337"/>
              <a:ext cx="7483757" cy="16324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6" name="Picture 5"/>
            <p:cNvPicPr>
              <a:picLocks noChangeAspect="1"/>
            </p:cNvPicPr>
            <p:nvPr/>
          </p:nvPicPr>
          <p:blipFill>
            <a:blip r:embed="rId4"/>
            <a:stretch>
              <a:fillRect/>
            </a:stretch>
          </p:blipFill>
          <p:spPr>
            <a:xfrm>
              <a:off x="479693" y="3627660"/>
              <a:ext cx="7235210" cy="1320857"/>
            </a:xfrm>
            <a:prstGeom prst="rect">
              <a:avLst/>
            </a:prstGeom>
          </p:spPr>
        </p:pic>
      </p:grpSp>
      <p:sp>
        <p:nvSpPr>
          <p:cNvPr id="11" name="TextBox 10"/>
          <p:cNvSpPr txBox="1">
            <a:spLocks noChangeArrowheads="1"/>
          </p:cNvSpPr>
          <p:nvPr/>
        </p:nvSpPr>
        <p:spPr bwMode="auto">
          <a:xfrm>
            <a:off x="4369980" y="3993021"/>
            <a:ext cx="4140154" cy="707886"/>
          </a:xfrm>
          <a:prstGeom prst="rect">
            <a:avLst/>
          </a:prstGeom>
          <a:solidFill>
            <a:schemeClr val="bg1"/>
          </a:solidFill>
          <a:ln>
            <a:noFill/>
          </a:ln>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0/5 Walk like an Egyptian? Nice idea, but I’ll try to resist that.</a:t>
            </a:r>
            <a:endParaRPr lang="en-ZA" sz="2000" b="1" i="1" dirty="0" smtClean="0">
              <a:solidFill>
                <a:srgbClr val="FF0000"/>
              </a:solidFill>
            </a:endParaRPr>
          </a:p>
        </p:txBody>
      </p:sp>
      <p:grpSp>
        <p:nvGrpSpPr>
          <p:cNvPr id="13" name="Group 12"/>
          <p:cNvGrpSpPr/>
          <p:nvPr/>
        </p:nvGrpSpPr>
        <p:grpSpPr>
          <a:xfrm>
            <a:off x="372491" y="1875840"/>
            <a:ext cx="8127362" cy="4319174"/>
            <a:chOff x="1606455" y="2843637"/>
            <a:chExt cx="8127362" cy="4319174"/>
          </a:xfrm>
        </p:grpSpPr>
        <p:sp>
          <p:nvSpPr>
            <p:cNvPr id="12" name="Rectangle 11"/>
            <p:cNvSpPr/>
            <p:nvPr/>
          </p:nvSpPr>
          <p:spPr>
            <a:xfrm>
              <a:off x="1606455" y="2843637"/>
              <a:ext cx="8127362" cy="431917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Rectangle 7"/>
            <p:cNvSpPr/>
            <p:nvPr/>
          </p:nvSpPr>
          <p:spPr>
            <a:xfrm>
              <a:off x="1818108" y="3671244"/>
              <a:ext cx="7648621" cy="2862322"/>
            </a:xfrm>
            <a:prstGeom prst="rect">
              <a:avLst/>
            </a:prstGeom>
            <a:solidFill>
              <a:schemeClr val="bg1"/>
            </a:solidFill>
          </p:spPr>
          <p:txBody>
            <a:bodyPr wrap="square">
              <a:spAutoFit/>
            </a:bodyPr>
            <a:lstStyle/>
            <a:p>
              <a:r>
                <a:rPr lang="en-US" sz="2000" b="1" dirty="0" smtClean="0"/>
                <a:t>A:</a:t>
              </a:r>
              <a:r>
                <a:rPr lang="en-US" sz="2000" dirty="0" smtClean="0"/>
                <a:t> co-design </a:t>
              </a:r>
              <a:r>
                <a:rPr lang="en-US" sz="2000" dirty="0"/>
                <a:t>means:</a:t>
              </a:r>
            </a:p>
            <a:p>
              <a:r>
                <a:rPr lang="en-US" sz="2000" dirty="0"/>
                <a:t>Software/Hardware co-design is generally considered simultaneous design of both hardware and software to implement required functions. Often it refers to a hardware team and a software team needing to work closely together while developing the software and hardware parts of an embedded system, together with the activities involved in </a:t>
              </a:r>
              <a:r>
                <a:rPr lang="en-US" sz="2000" dirty="0" err="1"/>
                <a:t>acheiving</a:t>
              </a:r>
              <a:r>
                <a:rPr lang="en-US" sz="2000" dirty="0"/>
                <a:t> this, such as defining clear hardware/software interfaces, functional decomposition, etc.</a:t>
              </a:r>
            </a:p>
          </p:txBody>
        </p:sp>
      </p:grpSp>
    </p:spTree>
    <p:extLst>
      <p:ext uri="{BB962C8B-B14F-4D97-AF65-F5344CB8AC3E}">
        <p14:creationId xmlns:p14="http://schemas.microsoft.com/office/powerpoint/2010/main" val="228101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par>
                          <p:cTn id="16" fill="hold">
                            <p:stCondLst>
                              <p:cond delay="500"/>
                            </p:stCondLst>
                            <p:childTnLst>
                              <p:par>
                                <p:cTn id="17" presetID="1" presetClass="entr" presetSubtype="0" fill="hold" grpId="0" nodeType="afterEffect">
                                  <p:stCondLst>
                                    <p:cond delay="100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937" y="427790"/>
            <a:ext cx="6333958" cy="641684"/>
          </a:xfrm>
        </p:spPr>
        <p:txBody>
          <a:bodyPr>
            <a:normAutofit fontScale="90000"/>
          </a:bodyPr>
          <a:lstStyle/>
          <a:p>
            <a:pPr>
              <a:defRPr/>
            </a:pPr>
            <a:r>
              <a:rPr lang="en-ZA" dirty="0" smtClean="0"/>
              <a:t>Quiz0 review: </a:t>
            </a:r>
            <a:r>
              <a:rPr lang="en-ZA" dirty="0" smtClean="0"/>
              <a:t>Q8</a:t>
            </a:r>
            <a:endParaRPr lang="en-US" dirty="0"/>
          </a:p>
        </p:txBody>
      </p:sp>
      <p:sp>
        <p:nvSpPr>
          <p:cNvPr id="4" name="Rectangle 3"/>
          <p:cNvSpPr/>
          <p:nvPr/>
        </p:nvSpPr>
        <p:spPr>
          <a:xfrm>
            <a:off x="382772" y="1040847"/>
            <a:ext cx="499730" cy="36055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3"/>
          <a:stretch>
            <a:fillRect/>
          </a:stretch>
        </p:blipFill>
        <p:spPr>
          <a:xfrm>
            <a:off x="882502" y="2660073"/>
            <a:ext cx="7070196" cy="1439573"/>
          </a:xfrm>
          <a:prstGeom prst="rect">
            <a:avLst/>
          </a:prstGeom>
        </p:spPr>
      </p:pic>
      <p:sp>
        <p:nvSpPr>
          <p:cNvPr id="15" name="TextBox 14"/>
          <p:cNvSpPr txBox="1">
            <a:spLocks noChangeArrowheads="1"/>
          </p:cNvSpPr>
          <p:nvPr/>
        </p:nvSpPr>
        <p:spPr bwMode="auto">
          <a:xfrm>
            <a:off x="5687768" y="4099646"/>
            <a:ext cx="2764660" cy="400110"/>
          </a:xfrm>
          <a:prstGeom prst="rect">
            <a:avLst/>
          </a:prstGeom>
          <a:solidFill>
            <a:schemeClr val="bg1"/>
          </a:solidFill>
          <a:ln>
            <a:noFill/>
          </a:ln>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1/1  Spot on!</a:t>
            </a:r>
            <a:endParaRPr lang="en-ZA" sz="2000" b="1" i="1" dirty="0" smtClean="0">
              <a:solidFill>
                <a:srgbClr val="FF0000"/>
              </a:solidFill>
            </a:endParaRPr>
          </a:p>
        </p:txBody>
      </p:sp>
      <p:sp>
        <p:nvSpPr>
          <p:cNvPr id="16" name="Rectangle 15"/>
          <p:cNvSpPr/>
          <p:nvPr/>
        </p:nvSpPr>
        <p:spPr>
          <a:xfrm>
            <a:off x="632637" y="1189251"/>
            <a:ext cx="7502834" cy="830997"/>
          </a:xfrm>
          <a:prstGeom prst="rect">
            <a:avLst/>
          </a:prstGeom>
        </p:spPr>
        <p:txBody>
          <a:bodyPr wrap="square">
            <a:spAutoFit/>
          </a:bodyPr>
          <a:lstStyle/>
          <a:p>
            <a:r>
              <a:rPr lang="en-ZA" sz="2400" dirty="0">
                <a:solidFill>
                  <a:srgbClr val="000000"/>
                </a:solidFill>
                <a:latin typeface="Arial" panose="020B0604020202020204" pitchFamily="34" charset="0"/>
              </a:rPr>
              <a:t>If we considered that 00000001</a:t>
            </a:r>
            <a:r>
              <a:rPr lang="en-ZA" sz="2400" baseline="-25000" dirty="0">
                <a:solidFill>
                  <a:srgbClr val="000000"/>
                </a:solidFill>
                <a:latin typeface="Arial" panose="020B0604020202020204" pitchFamily="34" charset="0"/>
              </a:rPr>
              <a:t>2</a:t>
            </a:r>
            <a:r>
              <a:rPr lang="en-ZA" sz="2400" dirty="0">
                <a:solidFill>
                  <a:srgbClr val="000000"/>
                </a:solidFill>
                <a:latin typeface="Arial" panose="020B0604020202020204" pitchFamily="34" charset="0"/>
              </a:rPr>
              <a:t> was 128</a:t>
            </a:r>
            <a:r>
              <a:rPr lang="en-ZA" sz="2400" baseline="-25000" dirty="0">
                <a:solidFill>
                  <a:srgbClr val="000000"/>
                </a:solidFill>
                <a:latin typeface="Arial" panose="020B0604020202020204" pitchFamily="34" charset="0"/>
              </a:rPr>
              <a:t>10</a:t>
            </a:r>
            <a:r>
              <a:rPr lang="en-ZA" sz="2400" dirty="0">
                <a:solidFill>
                  <a:srgbClr val="000000"/>
                </a:solidFill>
                <a:latin typeface="Arial" panose="020B0604020202020204" pitchFamily="34" charset="0"/>
              </a:rPr>
              <a:t> would we be considered as little-</a:t>
            </a:r>
            <a:r>
              <a:rPr lang="en-ZA" sz="2400" dirty="0" err="1">
                <a:solidFill>
                  <a:srgbClr val="000000"/>
                </a:solidFill>
                <a:latin typeface="Arial" panose="020B0604020202020204" pitchFamily="34" charset="0"/>
              </a:rPr>
              <a:t>endians</a:t>
            </a:r>
            <a:r>
              <a:rPr lang="en-ZA" sz="2400" dirty="0">
                <a:solidFill>
                  <a:srgbClr val="000000"/>
                </a:solidFill>
                <a:latin typeface="Arial" panose="020B0604020202020204" pitchFamily="34" charset="0"/>
              </a:rPr>
              <a:t> or big-</a:t>
            </a:r>
            <a:r>
              <a:rPr lang="en-ZA" sz="2400" dirty="0" err="1">
                <a:solidFill>
                  <a:srgbClr val="000000"/>
                </a:solidFill>
                <a:latin typeface="Arial" panose="020B0604020202020204" pitchFamily="34" charset="0"/>
              </a:rPr>
              <a:t>endians</a:t>
            </a:r>
            <a:r>
              <a:rPr lang="en-ZA" sz="2400" dirty="0">
                <a:solidFill>
                  <a:srgbClr val="000000"/>
                </a:solidFill>
                <a:latin typeface="Arial" panose="020B0604020202020204" pitchFamily="34" charset="0"/>
              </a:rPr>
              <a:t>?</a:t>
            </a:r>
            <a:r>
              <a:rPr lang="en-ZA" sz="2400" dirty="0"/>
              <a:t> </a:t>
            </a:r>
          </a:p>
        </p:txBody>
      </p:sp>
      <p:sp>
        <p:nvSpPr>
          <p:cNvPr id="17" name="Rectangle 16"/>
          <p:cNvSpPr/>
          <p:nvPr/>
        </p:nvSpPr>
        <p:spPr>
          <a:xfrm>
            <a:off x="632637" y="5339164"/>
            <a:ext cx="7986928" cy="1200329"/>
          </a:xfrm>
          <a:prstGeom prst="rect">
            <a:avLst/>
          </a:prstGeom>
        </p:spPr>
        <p:txBody>
          <a:bodyPr wrap="square">
            <a:spAutoFit/>
          </a:bodyPr>
          <a:lstStyle/>
          <a:p>
            <a:r>
              <a:rPr lang="en-ZA" sz="2400" dirty="0" smtClean="0">
                <a:solidFill>
                  <a:srgbClr val="000000"/>
                </a:solidFill>
                <a:latin typeface="Arial" panose="020B0604020202020204" pitchFamily="34" charset="0"/>
              </a:rPr>
              <a:t>Mainly in this course we’ll be little-</a:t>
            </a:r>
            <a:r>
              <a:rPr lang="en-ZA" sz="2400" dirty="0" err="1" smtClean="0">
                <a:solidFill>
                  <a:srgbClr val="000000"/>
                </a:solidFill>
                <a:latin typeface="Arial" panose="020B0604020202020204" pitchFamily="34" charset="0"/>
              </a:rPr>
              <a:t>endians</a:t>
            </a:r>
            <a:r>
              <a:rPr lang="en-ZA" sz="2400" dirty="0" smtClean="0">
                <a:solidFill>
                  <a:srgbClr val="000000"/>
                </a:solidFill>
                <a:latin typeface="Arial" panose="020B0604020202020204" pitchFamily="34" charset="0"/>
              </a:rPr>
              <a:t>… it tends to be much more common and natural in terms of writing and theorizing.</a:t>
            </a:r>
            <a:endParaRPr lang="en-ZA" sz="2400" dirty="0"/>
          </a:p>
        </p:txBody>
      </p:sp>
    </p:spTree>
    <p:extLst>
      <p:ext uri="{BB962C8B-B14F-4D97-AF65-F5344CB8AC3E}">
        <p14:creationId xmlns:p14="http://schemas.microsoft.com/office/powerpoint/2010/main" val="41058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1000"/>
                                  </p:stCondLst>
                                  <p:childTnLst>
                                    <p:set>
                                      <p:cBhvr>
                                        <p:cTn id="13"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75907" y="2522173"/>
            <a:ext cx="6315739" cy="3785652"/>
          </a:xfrm>
          <a:prstGeom prst="rect">
            <a:avLst/>
          </a:prstGeom>
        </p:spPr>
        <p:txBody>
          <a:bodyPr wrap="square">
            <a:spAutoFit/>
          </a:bodyPr>
          <a:lstStyle/>
          <a:p>
            <a:pPr algn="ctr"/>
            <a:r>
              <a:rPr lang="en-US" sz="4000" dirty="0"/>
              <a:t>Some Answers</a:t>
            </a:r>
            <a:br>
              <a:rPr lang="en-US" sz="4000" dirty="0"/>
            </a:br>
            <a:r>
              <a:rPr lang="en-US" sz="4000" dirty="0" smtClean="0"/>
              <a:t>from</a:t>
            </a:r>
          </a:p>
          <a:p>
            <a:pPr algn="ctr"/>
            <a:r>
              <a:rPr lang="en-US" sz="4000" dirty="0" smtClean="0"/>
              <a:t>Previous Quiz0’s</a:t>
            </a:r>
          </a:p>
          <a:p>
            <a:pPr algn="ctr"/>
            <a:endParaRPr lang="en-US" sz="4000" dirty="0" smtClean="0"/>
          </a:p>
          <a:p>
            <a:pPr algn="ctr"/>
            <a:r>
              <a:rPr lang="en-US" sz="4000" i="1" dirty="0" smtClean="0"/>
              <a:t>See extra slides at end of this presentation</a:t>
            </a:r>
            <a:endParaRPr lang="en-US" sz="4000" i="1" dirty="0"/>
          </a:p>
        </p:txBody>
      </p:sp>
    </p:spTree>
    <p:extLst>
      <p:ext uri="{BB962C8B-B14F-4D97-AF65-F5344CB8AC3E}">
        <p14:creationId xmlns:p14="http://schemas.microsoft.com/office/powerpoint/2010/main" val="18349813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75907" y="2522173"/>
            <a:ext cx="6315739" cy="923330"/>
          </a:xfrm>
          <a:prstGeom prst="rect">
            <a:avLst/>
          </a:prstGeom>
        </p:spPr>
        <p:txBody>
          <a:bodyPr wrap="square">
            <a:spAutoFit/>
          </a:bodyPr>
          <a:lstStyle/>
          <a:p>
            <a:pPr algn="ctr"/>
            <a:r>
              <a:rPr lang="en-US" sz="5400" b="1" dirty="0" smtClean="0">
                <a:effectLst>
                  <a:outerShdw blurRad="38100" dist="38100" dir="2700000" algn="tl">
                    <a:srgbClr val="000000">
                      <a:alpha val="43137"/>
                    </a:srgbClr>
                  </a:outerShdw>
                </a:effectLst>
              </a:rPr>
              <a:t>UML Review</a:t>
            </a:r>
            <a:endParaRPr lang="en-US" sz="5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169000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2280" y="376622"/>
            <a:ext cx="7024744" cy="790441"/>
          </a:xfrm>
        </p:spPr>
        <p:txBody>
          <a:bodyPr/>
          <a:lstStyle/>
          <a:p>
            <a:pPr>
              <a:defRPr/>
            </a:pPr>
            <a:r>
              <a:rPr lang="en-ZA" dirty="0" smtClean="0"/>
              <a:t>UML Review*</a:t>
            </a:r>
            <a:endParaRPr lang="en-US" dirty="0"/>
          </a:p>
        </p:txBody>
      </p:sp>
      <p:sp>
        <p:nvSpPr>
          <p:cNvPr id="3" name="Content Placeholder 2"/>
          <p:cNvSpPr>
            <a:spLocks noGrp="1"/>
          </p:cNvSpPr>
          <p:nvPr>
            <p:ph idx="1"/>
          </p:nvPr>
        </p:nvSpPr>
        <p:spPr>
          <a:xfrm>
            <a:off x="452608" y="1296957"/>
            <a:ext cx="8246224" cy="3508977"/>
          </a:xfrm>
        </p:spPr>
        <p:txBody>
          <a:bodyPr>
            <a:noAutofit/>
          </a:bodyPr>
          <a:lstStyle/>
          <a:p>
            <a:pPr>
              <a:defRPr/>
            </a:pPr>
            <a:r>
              <a:rPr lang="en-ZA" sz="2800" dirty="0" smtClean="0"/>
              <a:t>General errors that student often make:</a:t>
            </a:r>
          </a:p>
          <a:p>
            <a:pPr lvl="1">
              <a:defRPr/>
            </a:pPr>
            <a:r>
              <a:rPr lang="en-ZA" sz="2400" dirty="0" smtClean="0"/>
              <a:t>Not using the </a:t>
            </a:r>
            <a:r>
              <a:rPr lang="en-ZA" sz="2400" dirty="0" smtClean="0">
                <a:solidFill>
                  <a:schemeClr val="tx2">
                    <a:lumMod val="75000"/>
                  </a:schemeClr>
                </a:solidFill>
              </a:rPr>
              <a:t>UML syntax </a:t>
            </a:r>
            <a:r>
              <a:rPr lang="en-ZA" sz="2400" dirty="0" smtClean="0"/>
              <a:t>(at all)</a:t>
            </a:r>
          </a:p>
          <a:p>
            <a:pPr lvl="2">
              <a:defRPr/>
            </a:pPr>
            <a:r>
              <a:rPr lang="en-ZA" sz="2400" dirty="0" smtClean="0"/>
              <a:t>Block and line models, things like flowcharts</a:t>
            </a:r>
            <a:endParaRPr lang="en-ZA" sz="2400" dirty="0" smtClean="0">
              <a:solidFill>
                <a:schemeClr val="tx2">
                  <a:lumMod val="75000"/>
                </a:schemeClr>
              </a:solidFill>
            </a:endParaRPr>
          </a:p>
          <a:p>
            <a:pPr lvl="1">
              <a:defRPr/>
            </a:pPr>
            <a:r>
              <a:rPr lang="en-ZA" sz="2400" dirty="0" smtClean="0"/>
              <a:t>Using the UML syntax wrongly</a:t>
            </a:r>
          </a:p>
          <a:p>
            <a:pPr lvl="2">
              <a:defRPr/>
            </a:pPr>
            <a:r>
              <a:rPr lang="en-ZA" sz="2400" dirty="0" smtClean="0">
                <a:solidFill>
                  <a:schemeClr val="tx2">
                    <a:lumMod val="75000"/>
                  </a:schemeClr>
                </a:solidFill>
              </a:rPr>
              <a:t>Invalid modelling constructs</a:t>
            </a:r>
            <a:r>
              <a:rPr lang="en-ZA" sz="2400" dirty="0" smtClean="0"/>
              <a:t> (i.e., wrong type of connectors / associations and blocks)</a:t>
            </a:r>
          </a:p>
          <a:p>
            <a:pPr lvl="2">
              <a:defRPr/>
            </a:pPr>
            <a:r>
              <a:rPr lang="en-ZA" sz="2400" dirty="0" smtClean="0">
                <a:solidFill>
                  <a:schemeClr val="tx2">
                    <a:lumMod val="75000"/>
                  </a:schemeClr>
                </a:solidFill>
              </a:rPr>
              <a:t>Vague</a:t>
            </a:r>
            <a:r>
              <a:rPr lang="en-ZA" sz="2400" dirty="0" smtClean="0"/>
              <a:t> models</a:t>
            </a:r>
          </a:p>
          <a:p>
            <a:pPr lvl="2">
              <a:defRPr/>
            </a:pPr>
            <a:r>
              <a:rPr lang="en-ZA" sz="2400" dirty="0" smtClean="0"/>
              <a:t>Insufficient information</a:t>
            </a:r>
          </a:p>
          <a:p>
            <a:pPr>
              <a:defRPr/>
            </a:pPr>
            <a:r>
              <a:rPr lang="en-ZA" sz="2800" dirty="0" smtClean="0"/>
              <a:t>Some examples of common mistakes…</a:t>
            </a:r>
          </a:p>
        </p:txBody>
      </p:sp>
      <p:sp>
        <p:nvSpPr>
          <p:cNvPr id="4" name="TextBox 3"/>
          <p:cNvSpPr txBox="1"/>
          <p:nvPr/>
        </p:nvSpPr>
        <p:spPr>
          <a:xfrm>
            <a:off x="3465095" y="6326089"/>
            <a:ext cx="5342873" cy="307777"/>
          </a:xfrm>
          <a:prstGeom prst="rect">
            <a:avLst/>
          </a:prstGeom>
          <a:noFill/>
        </p:spPr>
        <p:txBody>
          <a:bodyPr wrap="none" rtlCol="0">
            <a:spAutoFit/>
          </a:bodyPr>
          <a:lstStyle/>
          <a:p>
            <a:r>
              <a:rPr lang="en-ZA" sz="1400" dirty="0" smtClean="0"/>
              <a:t>* No longer </a:t>
            </a:r>
            <a:r>
              <a:rPr lang="en-ZA" sz="1400" dirty="0" smtClean="0"/>
              <a:t>is UML </a:t>
            </a:r>
            <a:r>
              <a:rPr lang="en-ZA" sz="1400" dirty="0" smtClean="0"/>
              <a:t>assessment in Quiz0 due to time constraints</a:t>
            </a:r>
            <a:endParaRPr lang="en-ZA"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4686"/>
            <a:ext cx="8385175" cy="1018670"/>
          </a:xfrm>
        </p:spPr>
        <p:txBody>
          <a:bodyPr/>
          <a:lstStyle/>
          <a:p>
            <a:pPr>
              <a:defRPr/>
            </a:pPr>
            <a:r>
              <a:rPr lang="en-ZA" dirty="0" smtClean="0"/>
              <a:t>UML demonstration</a:t>
            </a:r>
            <a:endParaRPr lang="en-US" dirty="0"/>
          </a:p>
        </p:txBody>
      </p:sp>
      <p:sp>
        <p:nvSpPr>
          <p:cNvPr id="4" name="Rectangle 3"/>
          <p:cNvSpPr/>
          <p:nvPr/>
        </p:nvSpPr>
        <p:spPr>
          <a:xfrm>
            <a:off x="508000" y="3186195"/>
            <a:ext cx="8101263" cy="3170099"/>
          </a:xfrm>
          <a:prstGeom prst="rect">
            <a:avLst/>
          </a:prstGeom>
        </p:spPr>
        <p:txBody>
          <a:bodyPr wrap="square">
            <a:spAutoFit/>
          </a:bodyPr>
          <a:lstStyle/>
          <a:p>
            <a:pPr>
              <a:defRPr/>
            </a:pPr>
            <a:r>
              <a:rPr lang="en-US" sz="2000" u="sng" dirty="0">
                <a:solidFill>
                  <a:schemeClr val="tx2">
                    <a:lumMod val="75000"/>
                  </a:schemeClr>
                </a:solidFill>
              </a:rPr>
              <a:t>JOE'S STORY:</a:t>
            </a:r>
            <a:r>
              <a:rPr lang="en-US" sz="2000" dirty="0"/>
              <a:t/>
            </a:r>
            <a:br>
              <a:rPr lang="en-US" sz="2000" dirty="0"/>
            </a:br>
            <a:r>
              <a:rPr lang="en-US" sz="2000" dirty="0"/>
              <a:t>Joe </a:t>
            </a:r>
            <a:r>
              <a:rPr lang="en-US" sz="2000" dirty="0" err="1"/>
              <a:t>Baggits</a:t>
            </a:r>
            <a:r>
              <a:rPr lang="en-US" sz="2000" dirty="0"/>
              <a:t> is a developer in the Construction Division of </a:t>
            </a:r>
            <a:r>
              <a:rPr lang="en-US" sz="2000" dirty="0" err="1"/>
              <a:t>Freezit</a:t>
            </a:r>
            <a:r>
              <a:rPr lang="en-US" sz="2000" dirty="0"/>
              <a:t> </a:t>
            </a:r>
            <a:r>
              <a:rPr lang="en-US" sz="2000" dirty="0" err="1"/>
              <a:t>Commerial</a:t>
            </a:r>
            <a:r>
              <a:rPr lang="en-US" sz="2000" dirty="0"/>
              <a:t> Products (FCP) Pty. Ltd. The FCP corporation produces a variety of Cooling systems, grouped into two product ranges, namely: 1) the </a:t>
            </a:r>
            <a:r>
              <a:rPr lang="en-US" sz="2000" dirty="0" err="1"/>
              <a:t>portafrige</a:t>
            </a:r>
            <a:r>
              <a:rPr lang="en-US" sz="2000" dirty="0"/>
              <a:t> range and  2) the </a:t>
            </a:r>
            <a:r>
              <a:rPr lang="en-US" sz="2000" dirty="0" err="1"/>
              <a:t>coolzone</a:t>
            </a:r>
            <a:r>
              <a:rPr lang="en-US" sz="2000" dirty="0"/>
              <a:t> range. The </a:t>
            </a:r>
            <a:r>
              <a:rPr lang="en-US" sz="2000" dirty="0" err="1"/>
              <a:t>portafrige</a:t>
            </a:r>
            <a:r>
              <a:rPr lang="en-US" sz="2000" dirty="0"/>
              <a:t> range includes the </a:t>
            </a:r>
            <a:r>
              <a:rPr lang="en-US" sz="2000" dirty="0" err="1"/>
              <a:t>Icecart</a:t>
            </a:r>
            <a:r>
              <a:rPr lang="en-US" sz="2000" dirty="0"/>
              <a:t>™ and the </a:t>
            </a:r>
            <a:r>
              <a:rPr lang="en-US" sz="2000" dirty="0" err="1"/>
              <a:t>Chillblock</a:t>
            </a:r>
            <a:r>
              <a:rPr lang="en-US" sz="2000" dirty="0"/>
              <a:t>™. </a:t>
            </a:r>
            <a:r>
              <a:rPr lang="en-US" sz="2000" dirty="0" err="1"/>
              <a:t>Coolzone</a:t>
            </a:r>
            <a:r>
              <a:rPr lang="en-US" sz="2000" dirty="0"/>
              <a:t> range includes the </a:t>
            </a:r>
            <a:r>
              <a:rPr lang="en-US" sz="2000" dirty="0" err="1"/>
              <a:t>ShopFrige</a:t>
            </a:r>
            <a:r>
              <a:rPr lang="en-US" sz="2000" dirty="0"/>
              <a:t>™ and </a:t>
            </a:r>
            <a:r>
              <a:rPr lang="en-US" sz="2000" dirty="0" err="1"/>
              <a:t>Coolroom</a:t>
            </a:r>
            <a:r>
              <a:rPr lang="en-US" sz="2000" dirty="0"/>
              <a:t>™. Andy </a:t>
            </a:r>
            <a:r>
              <a:rPr lang="en-US" sz="2000" dirty="0" err="1"/>
              <a:t>Wrapp</a:t>
            </a:r>
            <a:r>
              <a:rPr lang="en-US" sz="2000" dirty="0"/>
              <a:t> is also a developer in the Construction Division and is Joe's manager. Joe works on </a:t>
            </a:r>
            <a:r>
              <a:rPr lang="en-US" sz="2000" dirty="0" err="1"/>
              <a:t>portafridge</a:t>
            </a:r>
            <a:r>
              <a:rPr lang="en-US" sz="2000" dirty="0"/>
              <a:t> products, whereas Andy works on </a:t>
            </a:r>
            <a:r>
              <a:rPr lang="en-US" sz="2000" dirty="0" err="1"/>
              <a:t>coolzone</a:t>
            </a:r>
            <a:r>
              <a:rPr lang="en-US" sz="2000" dirty="0"/>
              <a:t> products. </a:t>
            </a:r>
          </a:p>
        </p:txBody>
      </p:sp>
      <p:sp>
        <p:nvSpPr>
          <p:cNvPr id="10244" name="Rectangle 4"/>
          <p:cNvSpPr>
            <a:spLocks noChangeArrowheads="1"/>
          </p:cNvSpPr>
          <p:nvPr/>
        </p:nvSpPr>
        <p:spPr bwMode="auto">
          <a:xfrm>
            <a:off x="480010" y="1665539"/>
            <a:ext cx="7875253" cy="1384995"/>
          </a:xfrm>
          <a:prstGeom prst="rect">
            <a:avLst/>
          </a:prstGeom>
          <a:noFill/>
          <a:ln w="9525">
            <a:noFill/>
            <a:miter lim="800000"/>
            <a:headEnd/>
            <a:tailEnd/>
          </a:ln>
        </p:spPr>
        <p:txBody>
          <a:bodyPr wrap="square">
            <a:spAutoFit/>
          </a:bodyPr>
          <a:lstStyle/>
          <a:p>
            <a:r>
              <a:rPr lang="en-ZA" sz="2800" b="1" dirty="0"/>
              <a:t>Task:</a:t>
            </a:r>
            <a:r>
              <a:rPr lang="en-ZA" sz="2800" dirty="0"/>
              <a:t> Produce a UML model describing the products and people related to Joe Baggits, according to the description below.</a:t>
            </a:r>
          </a:p>
        </p:txBody>
      </p:sp>
      <p:sp>
        <p:nvSpPr>
          <p:cNvPr id="10245" name="Rectangle 5"/>
          <p:cNvSpPr>
            <a:spLocks noChangeArrowheads="1"/>
          </p:cNvSpPr>
          <p:nvPr/>
        </p:nvSpPr>
        <p:spPr bwMode="auto">
          <a:xfrm>
            <a:off x="5967413" y="644776"/>
            <a:ext cx="2722562" cy="646112"/>
          </a:xfrm>
          <a:prstGeom prst="rect">
            <a:avLst/>
          </a:prstGeom>
          <a:noFill/>
          <a:ln w="9525">
            <a:noFill/>
            <a:miter lim="800000"/>
            <a:headEnd/>
            <a:tailEnd/>
          </a:ln>
        </p:spPr>
        <p:txBody>
          <a:bodyPr wrap="none">
            <a:spAutoFit/>
          </a:bodyPr>
          <a:lstStyle/>
          <a:p>
            <a:r>
              <a:rPr lang="en-ZA" dirty="0"/>
              <a:t>Look at </a:t>
            </a:r>
            <a:r>
              <a:rPr lang="en-ZA" dirty="0" smtClean="0"/>
              <a:t>this if </a:t>
            </a:r>
            <a:r>
              <a:rPr lang="en-ZA" dirty="0"/>
              <a:t>your UML</a:t>
            </a:r>
            <a:br>
              <a:rPr lang="en-ZA" dirty="0"/>
            </a:br>
            <a:r>
              <a:rPr lang="en-ZA" dirty="0"/>
              <a:t>understanding is lacking.</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lecturer.gif"/>
          <p:cNvPicPr>
            <a:picLocks noChangeAspect="1"/>
          </p:cNvPicPr>
          <p:nvPr/>
        </p:nvPicPr>
        <p:blipFill>
          <a:blip r:embed="rId3" cstate="print"/>
          <a:srcRect/>
          <a:stretch>
            <a:fillRect/>
          </a:stretch>
        </p:blipFill>
        <p:spPr bwMode="auto">
          <a:xfrm>
            <a:off x="3556000" y="329457"/>
            <a:ext cx="5080000" cy="6060647"/>
          </a:xfrm>
          <a:prstGeom prst="rect">
            <a:avLst/>
          </a:prstGeom>
          <a:noFill/>
          <a:ln w="9525">
            <a:noFill/>
            <a:miter lim="800000"/>
            <a:headEnd/>
            <a:tailEnd/>
          </a:ln>
        </p:spPr>
      </p:pic>
      <p:sp>
        <p:nvSpPr>
          <p:cNvPr id="4" name="TextBox 3"/>
          <p:cNvSpPr txBox="1"/>
          <p:nvPr/>
        </p:nvSpPr>
        <p:spPr>
          <a:xfrm>
            <a:off x="147638" y="280988"/>
            <a:ext cx="3082925" cy="1200150"/>
          </a:xfrm>
          <a:prstGeom prst="rect">
            <a:avLst/>
          </a:prstGeom>
          <a:noFill/>
        </p:spPr>
        <p:txBody>
          <a:bodyPr>
            <a:spAutoFit/>
          </a:bodyPr>
          <a:lstStyle/>
          <a:p>
            <a:pPr algn="ctr">
              <a:defRPr/>
            </a:pPr>
            <a:r>
              <a:rPr lang="en-ZA" sz="3600" dirty="0">
                <a:solidFill>
                  <a:schemeClr val="tx2"/>
                </a:solidFill>
                <a:effectLst>
                  <a:outerShdw blurRad="38100" dist="38100" dir="2700000" algn="tl">
                    <a:srgbClr val="000000">
                      <a:alpha val="43137"/>
                    </a:srgbClr>
                  </a:outerShdw>
                </a:effectLst>
                <a:latin typeface="+mj-lt"/>
              </a:rPr>
              <a:t>Sample</a:t>
            </a:r>
          </a:p>
          <a:p>
            <a:pPr algn="ctr">
              <a:defRPr/>
            </a:pPr>
            <a:r>
              <a:rPr lang="en-ZA" sz="3600" dirty="0">
                <a:solidFill>
                  <a:schemeClr val="tx2"/>
                </a:solidFill>
                <a:effectLst>
                  <a:outerShdw blurRad="38100" dist="38100" dir="2700000" algn="tl">
                    <a:srgbClr val="000000">
                      <a:alpha val="43137"/>
                    </a:srgbClr>
                  </a:outerShdw>
                </a:effectLst>
                <a:latin typeface="+mj-lt"/>
              </a:rPr>
              <a:t>Solution</a:t>
            </a:r>
            <a:endParaRPr lang="en-US" sz="3600" dirty="0">
              <a:solidFill>
                <a:schemeClr val="tx2"/>
              </a:solidFill>
              <a:effectLst>
                <a:outerShdw blurRad="38100" dist="38100" dir="2700000" algn="tl">
                  <a:srgbClr val="000000">
                    <a:alpha val="43137"/>
                  </a:srgbClr>
                </a:outerShdw>
              </a:effectLst>
              <a:latin typeface="+mj-lt"/>
            </a:endParaRPr>
          </a:p>
        </p:txBody>
      </p:sp>
      <p:sp>
        <p:nvSpPr>
          <p:cNvPr id="11268" name="TextBox 4"/>
          <p:cNvSpPr txBox="1">
            <a:spLocks noChangeArrowheads="1"/>
          </p:cNvSpPr>
          <p:nvPr/>
        </p:nvSpPr>
        <p:spPr bwMode="auto">
          <a:xfrm>
            <a:off x="434223" y="1666875"/>
            <a:ext cx="2728912" cy="4524375"/>
          </a:xfrm>
          <a:prstGeom prst="rect">
            <a:avLst/>
          </a:prstGeom>
          <a:noFill/>
          <a:ln w="9525">
            <a:noFill/>
            <a:miter lim="800000"/>
            <a:headEnd/>
            <a:tailEnd/>
          </a:ln>
        </p:spPr>
        <p:txBody>
          <a:bodyPr>
            <a:spAutoFit/>
          </a:bodyPr>
          <a:lstStyle/>
          <a:p>
            <a:r>
              <a:rPr lang="en-ZA" sz="2400" dirty="0"/>
              <a:t>Notice use of roles, aggregation and inheritance.</a:t>
            </a:r>
          </a:p>
          <a:p>
            <a:endParaRPr lang="en-ZA" sz="2400" dirty="0"/>
          </a:p>
          <a:p>
            <a:r>
              <a:rPr lang="en-ZA" sz="2400" dirty="0"/>
              <a:t>In this situation, it</a:t>
            </a:r>
            <a:r>
              <a:rPr lang="en-US" sz="2400" dirty="0"/>
              <a:t> is handy to use objects instead of classes to clearly capture things that exist as physical entities (e.g., the people)</a:t>
            </a:r>
            <a:endParaRPr lang="en-ZA"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016" y="586506"/>
            <a:ext cx="7024744" cy="1143000"/>
          </a:xfrm>
        </p:spPr>
        <p:txBody>
          <a:bodyPr/>
          <a:lstStyle/>
          <a:p>
            <a:pPr eaLnBrk="1" hangingPunct="1">
              <a:defRPr/>
            </a:pPr>
            <a:r>
              <a:rPr lang="en-ZA" dirty="0" smtClean="0"/>
              <a:t>Lecture Overview</a:t>
            </a:r>
            <a:endParaRPr lang="en-US" dirty="0" smtClean="0"/>
          </a:p>
        </p:txBody>
      </p:sp>
      <p:sp>
        <p:nvSpPr>
          <p:cNvPr id="3" name="Content Placeholder 2"/>
          <p:cNvSpPr>
            <a:spLocks noGrp="1"/>
          </p:cNvSpPr>
          <p:nvPr>
            <p:ph idx="1"/>
          </p:nvPr>
        </p:nvSpPr>
        <p:spPr>
          <a:xfrm>
            <a:off x="789492" y="1827526"/>
            <a:ext cx="6777317" cy="4304333"/>
          </a:xfrm>
        </p:spPr>
        <p:txBody>
          <a:bodyPr>
            <a:normAutofit fontScale="92500" lnSpcReduction="10000"/>
          </a:bodyPr>
          <a:lstStyle/>
          <a:p>
            <a:pPr eaLnBrk="1" hangingPunct="1">
              <a:defRPr/>
            </a:pPr>
            <a:r>
              <a:rPr lang="en-ZA" dirty="0" smtClean="0"/>
              <a:t>Review of quiz 0</a:t>
            </a:r>
          </a:p>
          <a:p>
            <a:pPr eaLnBrk="1" hangingPunct="1">
              <a:defRPr/>
            </a:pPr>
            <a:r>
              <a:rPr lang="en-ZA" dirty="0" smtClean="0"/>
              <a:t>UML blurb</a:t>
            </a:r>
          </a:p>
          <a:p>
            <a:pPr eaLnBrk="1" hangingPunct="1">
              <a:defRPr/>
            </a:pPr>
            <a:r>
              <a:rPr lang="en-ZA" dirty="0" smtClean="0"/>
              <a:t>Parallel computing fundamentals</a:t>
            </a:r>
          </a:p>
          <a:p>
            <a:pPr>
              <a:defRPr/>
            </a:pPr>
            <a:r>
              <a:rPr lang="en-ZA" dirty="0"/>
              <a:t>Amdahl’s Law</a:t>
            </a:r>
          </a:p>
          <a:p>
            <a:pPr>
              <a:defRPr/>
            </a:pPr>
            <a:r>
              <a:rPr lang="en-ZA" dirty="0" smtClean="0"/>
              <a:t>Base Core</a:t>
            </a:r>
            <a:br>
              <a:rPr lang="en-ZA" dirty="0" smtClean="0"/>
            </a:br>
            <a:r>
              <a:rPr lang="en-ZA" dirty="0" smtClean="0"/>
              <a:t>Equivalents (BCEs)</a:t>
            </a:r>
          </a:p>
          <a:p>
            <a:pPr>
              <a:defRPr/>
            </a:pPr>
            <a:r>
              <a:rPr lang="en-ZA" dirty="0" smtClean="0"/>
              <a:t>Calculating</a:t>
            </a:r>
            <a:br>
              <a:rPr lang="en-ZA" dirty="0" smtClean="0"/>
            </a:br>
            <a:r>
              <a:rPr lang="en-ZA" dirty="0" smtClean="0"/>
              <a:t>performance</a:t>
            </a:r>
            <a:r>
              <a:rPr lang="en-ZA" dirty="0"/>
              <a:t/>
            </a:r>
            <a:br>
              <a:rPr lang="en-ZA" dirty="0"/>
            </a:br>
            <a:r>
              <a:rPr lang="en-ZA" dirty="0"/>
              <a:t>using </a:t>
            </a:r>
            <a:r>
              <a:rPr lang="en-ZA" dirty="0" smtClean="0"/>
              <a:t>BCEs</a:t>
            </a:r>
          </a:p>
        </p:txBody>
      </p:sp>
      <p:pic>
        <p:nvPicPr>
          <p:cNvPr id="4099" name="Picture 3" descr="mosaic01.gif"/>
          <p:cNvPicPr>
            <a:picLocks noChangeAspect="1"/>
          </p:cNvPicPr>
          <p:nvPr/>
        </p:nvPicPr>
        <p:blipFill>
          <a:blip r:embed="rId3" cstate="print"/>
          <a:srcRect/>
          <a:stretch>
            <a:fillRect/>
          </a:stretch>
        </p:blipFill>
        <p:spPr bwMode="auto">
          <a:xfrm>
            <a:off x="4374078" y="3865645"/>
            <a:ext cx="4144354" cy="2874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swinberg\Documents\ACTIVE\EEE4084F\2013\LECTURES\Lecture02\Images\thunder_clou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710" y="261496"/>
            <a:ext cx="2269145" cy="136148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swinberg\Documents\ACTIVE\EEE4084F\2013\LECTURES\Lecture02\Images\fluffy cloud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3481" y="241658"/>
            <a:ext cx="3108768" cy="1215001"/>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p:nvCxnSpPr>
        <p:spPr bwMode="auto">
          <a:xfrm>
            <a:off x="1987960" y="4351002"/>
            <a:ext cx="0" cy="816429"/>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2" name="Rectangle 1"/>
          <p:cNvSpPr/>
          <p:nvPr/>
        </p:nvSpPr>
        <p:spPr>
          <a:xfrm rot="20330325">
            <a:off x="113447" y="1278805"/>
            <a:ext cx="441659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tx2"/>
                    </a:gs>
                    <a:gs pos="50000">
                      <a:schemeClr val="tx2">
                        <a:lumMod val="40000"/>
                        <a:lumOff val="60000"/>
                      </a:schemeClr>
                    </a:gs>
                    <a:gs pos="100000">
                      <a:schemeClr val="accent1">
                        <a:tint val="23500"/>
                        <a:satMod val="160000"/>
                      </a:schemeClr>
                    </a:gs>
                  </a:gsLst>
                  <a:lin ang="5400000" scaled="0"/>
                </a:gradFill>
                <a:effectLst>
                  <a:innerShdw blurRad="69850" dist="43180" dir="5400000">
                    <a:srgbClr val="000000">
                      <a:alpha val="65000"/>
                    </a:srgbClr>
                  </a:innerShdw>
                </a:effectLst>
              </a:rPr>
              <a:t>Containment</a:t>
            </a:r>
            <a:endParaRPr lang="en-US" sz="5400" b="1" cap="none" spc="0" dirty="0">
              <a:ln w="1905"/>
              <a:gradFill>
                <a:gsLst>
                  <a:gs pos="0">
                    <a:schemeClr val="tx2"/>
                  </a:gs>
                  <a:gs pos="50000">
                    <a:schemeClr val="tx2">
                      <a:lumMod val="40000"/>
                      <a:lumOff val="60000"/>
                    </a:schemeClr>
                  </a:gs>
                  <a:gs pos="100000">
                    <a:schemeClr val="accent1">
                      <a:tint val="23500"/>
                      <a:satMod val="160000"/>
                    </a:schemeClr>
                  </a:gs>
                </a:gsLst>
                <a:lin ang="5400000" scaled="0"/>
              </a:gradFill>
              <a:effectLst>
                <a:innerShdw blurRad="69850" dist="43180" dir="5400000">
                  <a:srgbClr val="000000">
                    <a:alpha val="65000"/>
                  </a:srgbClr>
                </a:innerShdw>
              </a:effectLst>
            </a:endParaRPr>
          </a:p>
        </p:txBody>
      </p:sp>
      <p:sp>
        <p:nvSpPr>
          <p:cNvPr id="3" name="Rectangle 2"/>
          <p:cNvSpPr/>
          <p:nvPr/>
        </p:nvSpPr>
        <p:spPr>
          <a:xfrm rot="1357122">
            <a:off x="4742899" y="1321338"/>
            <a:ext cx="4262705"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tx2"/>
                    </a:gs>
                    <a:gs pos="50000">
                      <a:schemeClr val="tx2">
                        <a:lumMod val="40000"/>
                        <a:lumOff val="60000"/>
                      </a:schemeClr>
                    </a:gs>
                    <a:gs pos="100000">
                      <a:schemeClr val="accent1">
                        <a:tint val="23500"/>
                        <a:satMod val="160000"/>
                      </a:schemeClr>
                    </a:gs>
                  </a:gsLst>
                  <a:lin ang="5400000" scaled="0"/>
                </a:gradFill>
                <a:effectLst>
                  <a:innerShdw blurRad="69850" dist="43180" dir="5400000">
                    <a:srgbClr val="000000">
                      <a:alpha val="65000"/>
                    </a:srgbClr>
                  </a:innerShdw>
                </a:effectLst>
              </a:rPr>
              <a:t>Aggregation</a:t>
            </a:r>
            <a:endParaRPr lang="en-US" sz="5400" b="1" cap="none" spc="0" dirty="0">
              <a:ln w="1905"/>
              <a:gradFill>
                <a:gsLst>
                  <a:gs pos="0">
                    <a:schemeClr val="tx2"/>
                  </a:gs>
                  <a:gs pos="50000">
                    <a:schemeClr val="tx2">
                      <a:lumMod val="40000"/>
                      <a:lumOff val="60000"/>
                    </a:schemeClr>
                  </a:gs>
                  <a:gs pos="100000">
                    <a:schemeClr val="accent1">
                      <a:tint val="23500"/>
                      <a:satMod val="160000"/>
                    </a:schemeClr>
                  </a:gs>
                </a:gsLst>
                <a:lin ang="5400000" scaled="0"/>
              </a:gradFill>
              <a:effectLst>
                <a:innerShdw blurRad="69850" dist="43180" dir="5400000">
                  <a:srgbClr val="000000">
                    <a:alpha val="65000"/>
                  </a:srgbClr>
                </a:innerShdw>
              </a:effectLst>
            </a:endParaRPr>
          </a:p>
        </p:txBody>
      </p:sp>
      <p:sp>
        <p:nvSpPr>
          <p:cNvPr id="4" name="Rectangle 3"/>
          <p:cNvSpPr/>
          <p:nvPr/>
        </p:nvSpPr>
        <p:spPr>
          <a:xfrm>
            <a:off x="4059620" y="1203850"/>
            <a:ext cx="1146468" cy="923330"/>
          </a:xfrm>
          <a:prstGeom prst="rect">
            <a:avLst/>
          </a:prstGeom>
          <a:noFill/>
        </p:spPr>
        <p:txBody>
          <a:bodyPr wrap="none" lIns="91440" tIns="45720" rIns="91440" bIns="45720">
            <a:spAutoFit/>
          </a:bodyPr>
          <a:lstStyle/>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vs.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Rectangle 4"/>
          <p:cNvSpPr/>
          <p:nvPr/>
        </p:nvSpPr>
        <p:spPr bwMode="auto">
          <a:xfrm>
            <a:off x="912631" y="2596031"/>
            <a:ext cx="2111829" cy="1199798"/>
          </a:xfrm>
          <a:prstGeom prst="rect">
            <a:avLst/>
          </a:prstGeom>
          <a:solidFill>
            <a:schemeClr val="bg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effectLst/>
                <a:latin typeface="Arial" charset="0"/>
              </a:rPr>
              <a:t>Container</a:t>
            </a:r>
          </a:p>
        </p:txBody>
      </p:sp>
      <p:sp>
        <p:nvSpPr>
          <p:cNvPr id="6" name="Rectangle 5"/>
          <p:cNvSpPr/>
          <p:nvPr/>
        </p:nvSpPr>
        <p:spPr bwMode="auto">
          <a:xfrm>
            <a:off x="5884070" y="2596031"/>
            <a:ext cx="2111829" cy="1199798"/>
          </a:xfrm>
          <a:prstGeom prst="rect">
            <a:avLst/>
          </a:prstGeom>
          <a:solidFill>
            <a:schemeClr val="bg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effectLst/>
                <a:latin typeface="Arial" charset="0"/>
              </a:rPr>
              <a:t>Group</a:t>
            </a:r>
          </a:p>
        </p:txBody>
      </p:sp>
      <p:sp>
        <p:nvSpPr>
          <p:cNvPr id="7" name="Rectangle 6"/>
          <p:cNvSpPr/>
          <p:nvPr/>
        </p:nvSpPr>
        <p:spPr bwMode="auto">
          <a:xfrm>
            <a:off x="912631" y="4936459"/>
            <a:ext cx="2111829" cy="1199798"/>
          </a:xfrm>
          <a:prstGeom prst="rect">
            <a:avLst/>
          </a:prstGeom>
          <a:solidFill>
            <a:schemeClr val="bg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effectLst/>
                <a:latin typeface="Arial" charset="0"/>
              </a:rPr>
              <a:t>Item in the container</a:t>
            </a:r>
          </a:p>
        </p:txBody>
      </p:sp>
      <p:sp>
        <p:nvSpPr>
          <p:cNvPr id="9" name="Rectangle 8"/>
          <p:cNvSpPr/>
          <p:nvPr/>
        </p:nvSpPr>
        <p:spPr bwMode="auto">
          <a:xfrm rot="2700000">
            <a:off x="1781214" y="3881467"/>
            <a:ext cx="413493" cy="413493"/>
          </a:xfrm>
          <a:prstGeom prst="rect">
            <a:avLst/>
          </a:prstGeom>
          <a:solidFill>
            <a:schemeClr val="tx1"/>
          </a:solidFill>
          <a:ln w="9525" cap="flat" cmpd="sng" algn="ctr">
            <a:solidFill>
              <a:schemeClr val="tx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ectangle 9"/>
          <p:cNvSpPr/>
          <p:nvPr/>
        </p:nvSpPr>
        <p:spPr bwMode="auto">
          <a:xfrm rot="2700000">
            <a:off x="6729249" y="3881467"/>
            <a:ext cx="413493" cy="413493"/>
          </a:xfrm>
          <a:prstGeom prst="rect">
            <a:avLst/>
          </a:prstGeom>
          <a:noFill/>
          <a:ln w="28575" cap="flat" cmpd="sng" algn="ctr">
            <a:solidFill>
              <a:schemeClr val="tx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13" name="Straight Connector 12"/>
          <p:cNvCxnSpPr/>
          <p:nvPr/>
        </p:nvCxnSpPr>
        <p:spPr bwMode="auto">
          <a:xfrm>
            <a:off x="6925109" y="4383660"/>
            <a:ext cx="0" cy="816429"/>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8" name="Rectangle 7"/>
          <p:cNvSpPr/>
          <p:nvPr/>
        </p:nvSpPr>
        <p:spPr bwMode="auto">
          <a:xfrm>
            <a:off x="5884070" y="4936459"/>
            <a:ext cx="2111829" cy="1199798"/>
          </a:xfrm>
          <a:prstGeom prst="rect">
            <a:avLst/>
          </a:prstGeom>
          <a:solidFill>
            <a:schemeClr val="bg1"/>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effectLst/>
                <a:latin typeface="Arial" charset="0"/>
              </a:rPr>
              <a:t>Item in the group</a:t>
            </a:r>
          </a:p>
        </p:txBody>
      </p:sp>
      <p:sp>
        <p:nvSpPr>
          <p:cNvPr id="15" name="Rectangle 14"/>
          <p:cNvSpPr/>
          <p:nvPr/>
        </p:nvSpPr>
        <p:spPr>
          <a:xfrm>
            <a:off x="2300478" y="3872814"/>
            <a:ext cx="1934687" cy="646331"/>
          </a:xfrm>
          <a:prstGeom prst="rect">
            <a:avLst/>
          </a:prstGeom>
        </p:spPr>
        <p:txBody>
          <a:bodyPr wrap="square">
            <a:spAutoFit/>
          </a:bodyPr>
          <a:lstStyle/>
          <a:p>
            <a:r>
              <a:rPr lang="en-US" dirty="0" smtClean="0"/>
              <a:t>Container has solid diamond</a:t>
            </a:r>
            <a:endParaRPr lang="en-US" dirty="0"/>
          </a:p>
        </p:txBody>
      </p:sp>
      <p:sp>
        <p:nvSpPr>
          <p:cNvPr id="16" name="Rectangle 15"/>
          <p:cNvSpPr/>
          <p:nvPr/>
        </p:nvSpPr>
        <p:spPr>
          <a:xfrm>
            <a:off x="1987960" y="4599389"/>
            <a:ext cx="312906" cy="369332"/>
          </a:xfrm>
          <a:prstGeom prst="rect">
            <a:avLst/>
          </a:prstGeom>
        </p:spPr>
        <p:txBody>
          <a:bodyPr wrap="none">
            <a:spAutoFit/>
          </a:bodyPr>
          <a:lstStyle/>
          <a:p>
            <a:r>
              <a:rPr lang="en-US" i="1" dirty="0" smtClean="0"/>
              <a:t>n</a:t>
            </a:r>
            <a:endParaRPr lang="en-US" i="1" dirty="0"/>
          </a:p>
        </p:txBody>
      </p:sp>
      <p:sp>
        <p:nvSpPr>
          <p:cNvPr id="17" name="Rectangle 16"/>
          <p:cNvSpPr/>
          <p:nvPr/>
        </p:nvSpPr>
        <p:spPr>
          <a:xfrm>
            <a:off x="6935632" y="4599389"/>
            <a:ext cx="530915" cy="369332"/>
          </a:xfrm>
          <a:prstGeom prst="rect">
            <a:avLst/>
          </a:prstGeom>
        </p:spPr>
        <p:txBody>
          <a:bodyPr wrap="none">
            <a:spAutoFit/>
          </a:bodyPr>
          <a:lstStyle/>
          <a:p>
            <a:r>
              <a:rPr lang="en-US" i="1" dirty="0" smtClean="0"/>
              <a:t>1..*</a:t>
            </a:r>
            <a:endParaRPr lang="en-US" i="1" dirty="0"/>
          </a:p>
        </p:txBody>
      </p:sp>
      <p:sp>
        <p:nvSpPr>
          <p:cNvPr id="18" name="Rectangle 17"/>
          <p:cNvSpPr/>
          <p:nvPr/>
        </p:nvSpPr>
        <p:spPr>
          <a:xfrm>
            <a:off x="4695622" y="3872814"/>
            <a:ext cx="1934687" cy="646331"/>
          </a:xfrm>
          <a:prstGeom prst="rect">
            <a:avLst/>
          </a:prstGeom>
        </p:spPr>
        <p:txBody>
          <a:bodyPr wrap="square">
            <a:spAutoFit/>
          </a:bodyPr>
          <a:lstStyle/>
          <a:p>
            <a:r>
              <a:rPr lang="en-US" dirty="0" smtClean="0"/>
              <a:t>Aggregation has outline diamond</a:t>
            </a:r>
            <a:endParaRPr lang="en-US" dirty="0"/>
          </a:p>
        </p:txBody>
      </p:sp>
      <p:sp>
        <p:nvSpPr>
          <p:cNvPr id="19" name="Rectangle 18"/>
          <p:cNvSpPr/>
          <p:nvPr/>
        </p:nvSpPr>
        <p:spPr>
          <a:xfrm>
            <a:off x="3204024" y="4645555"/>
            <a:ext cx="2505660" cy="646331"/>
          </a:xfrm>
          <a:prstGeom prst="rect">
            <a:avLst/>
          </a:prstGeom>
        </p:spPr>
        <p:txBody>
          <a:bodyPr wrap="square">
            <a:spAutoFit/>
          </a:bodyPr>
          <a:lstStyle/>
          <a:p>
            <a:pPr algn="ctr"/>
            <a:r>
              <a:rPr lang="en-US" i="1" dirty="0" err="1" smtClean="0"/>
              <a:t>Arity</a:t>
            </a:r>
            <a:r>
              <a:rPr lang="en-US" i="1" dirty="0" smtClean="0"/>
              <a:t> next to item</a:t>
            </a:r>
          </a:p>
          <a:p>
            <a:pPr algn="ctr"/>
            <a:r>
              <a:rPr lang="en-US" i="1" dirty="0" smtClean="0"/>
              <a:t>(not next to container)</a:t>
            </a:r>
            <a:endParaRPr lang="en-US" i="1" dirty="0"/>
          </a:p>
        </p:txBody>
      </p:sp>
      <p:sp>
        <p:nvSpPr>
          <p:cNvPr id="20" name="Rectangle 19"/>
          <p:cNvSpPr/>
          <p:nvPr/>
        </p:nvSpPr>
        <p:spPr>
          <a:xfrm>
            <a:off x="305161" y="6293719"/>
            <a:ext cx="6785832" cy="369332"/>
          </a:xfrm>
          <a:prstGeom prst="rect">
            <a:avLst/>
          </a:prstGeom>
        </p:spPr>
        <p:txBody>
          <a:bodyPr wrap="none">
            <a:spAutoFit/>
          </a:bodyPr>
          <a:lstStyle/>
          <a:p>
            <a:r>
              <a:rPr lang="en-US" u="sng" dirty="0" smtClean="0"/>
              <a:t>Key to </a:t>
            </a:r>
            <a:r>
              <a:rPr lang="en-US" u="sng" dirty="0" err="1" smtClean="0"/>
              <a:t>arity</a:t>
            </a:r>
            <a:r>
              <a:rPr lang="en-US" u="sng" dirty="0" smtClean="0"/>
              <a:t>:</a:t>
            </a:r>
            <a:r>
              <a:rPr lang="en-US" i="1" dirty="0" smtClean="0"/>
              <a:t>  n </a:t>
            </a:r>
            <a:r>
              <a:rPr lang="en-US" i="1" dirty="0" smtClean="0">
                <a:sym typeface="Wingdings" panose="05000000000000000000" pitchFamily="2" charset="2"/>
              </a:rPr>
              <a:t> exactly n.   1..*   1 or more   * = zero or more</a:t>
            </a:r>
            <a:endParaRPr lang="en-US" i="1" dirty="0"/>
          </a:p>
        </p:txBody>
      </p:sp>
    </p:spTree>
    <p:extLst>
      <p:ext uri="{BB962C8B-B14F-4D97-AF65-F5344CB8AC3E}">
        <p14:creationId xmlns:p14="http://schemas.microsoft.com/office/powerpoint/2010/main" val="39440009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Super fast class exercise</a:t>
            </a:r>
            <a:endParaRPr lang="en-US" dirty="0"/>
          </a:p>
        </p:txBody>
      </p:sp>
      <p:sp>
        <p:nvSpPr>
          <p:cNvPr id="3" name="TextBox 2"/>
          <p:cNvSpPr txBox="1"/>
          <p:nvPr/>
        </p:nvSpPr>
        <p:spPr>
          <a:xfrm flipH="1">
            <a:off x="5007934" y="1186935"/>
            <a:ext cx="3763926" cy="369332"/>
          </a:xfrm>
          <a:prstGeom prst="rect">
            <a:avLst/>
          </a:prstGeom>
          <a:noFill/>
        </p:spPr>
        <p:txBody>
          <a:bodyPr wrap="square" rtlCol="0">
            <a:spAutoFit/>
          </a:bodyPr>
          <a:lstStyle/>
          <a:p>
            <a:pPr algn="r"/>
            <a:r>
              <a:rPr lang="en-US" dirty="0" smtClean="0"/>
              <a:t>(for  Thurs double)</a:t>
            </a:r>
            <a:endParaRPr lang="en-US" dirty="0"/>
          </a:p>
        </p:txBody>
      </p:sp>
      <p:sp>
        <p:nvSpPr>
          <p:cNvPr id="4" name="TextBox 3"/>
          <p:cNvSpPr txBox="1"/>
          <p:nvPr/>
        </p:nvSpPr>
        <p:spPr>
          <a:xfrm>
            <a:off x="563525" y="1556267"/>
            <a:ext cx="5113323" cy="369332"/>
          </a:xfrm>
          <a:prstGeom prst="rect">
            <a:avLst/>
          </a:prstGeom>
          <a:noFill/>
        </p:spPr>
        <p:txBody>
          <a:bodyPr wrap="none" rtlCol="0">
            <a:spAutoFit/>
          </a:bodyPr>
          <a:lstStyle/>
          <a:p>
            <a:r>
              <a:rPr lang="en-US" dirty="0" smtClean="0"/>
              <a:t>Briefly describe the following as a UML diagram:</a:t>
            </a:r>
            <a:endParaRPr lang="en-US" dirty="0"/>
          </a:p>
        </p:txBody>
      </p:sp>
      <p:sp>
        <p:nvSpPr>
          <p:cNvPr id="5" name="TextBox 4"/>
          <p:cNvSpPr txBox="1"/>
          <p:nvPr/>
        </p:nvSpPr>
        <p:spPr>
          <a:xfrm>
            <a:off x="563525" y="2449402"/>
            <a:ext cx="7910624" cy="1938992"/>
          </a:xfrm>
          <a:prstGeom prst="rect">
            <a:avLst/>
          </a:prstGeom>
          <a:noFill/>
        </p:spPr>
        <p:txBody>
          <a:bodyPr wrap="square" rtlCol="0">
            <a:spAutoFit/>
          </a:bodyPr>
          <a:lstStyle/>
          <a:p>
            <a:r>
              <a:rPr lang="en-US" sz="2400" dirty="0" smtClean="0"/>
              <a:t>A new computer system called PMB (Parallel Multicore Beast) contains eight CPUs and two blocks of 8Gb memory. It can run multiple programs from its built-in Linux O/S. Each program can spawn multiple threads. The programs each contain one or more data blocks. </a:t>
            </a:r>
            <a:endParaRPr lang="en-US" sz="2400" dirty="0"/>
          </a:p>
        </p:txBody>
      </p:sp>
      <p:sp>
        <p:nvSpPr>
          <p:cNvPr id="6" name="Rectangle 5"/>
          <p:cNvSpPr/>
          <p:nvPr/>
        </p:nvSpPr>
        <p:spPr>
          <a:xfrm>
            <a:off x="1406286" y="5201024"/>
            <a:ext cx="6225102" cy="369332"/>
          </a:xfrm>
          <a:prstGeom prst="rect">
            <a:avLst/>
          </a:prstGeom>
        </p:spPr>
        <p:txBody>
          <a:bodyPr wrap="none">
            <a:spAutoFit/>
          </a:bodyPr>
          <a:lstStyle/>
          <a:p>
            <a:r>
              <a:rPr lang="en-US" i="1" dirty="0" smtClean="0"/>
              <a:t>Take around 5 minutes to draw a rough UML class diagram</a:t>
            </a:r>
            <a:endParaRPr lang="en-US" i="1" dirty="0"/>
          </a:p>
        </p:txBody>
      </p:sp>
      <p:sp>
        <p:nvSpPr>
          <p:cNvPr id="7" name="TextBox 6"/>
          <p:cNvSpPr txBox="1"/>
          <p:nvPr/>
        </p:nvSpPr>
        <p:spPr>
          <a:xfrm flipH="1">
            <a:off x="1627093" y="6090598"/>
            <a:ext cx="7308659" cy="584775"/>
          </a:xfrm>
          <a:prstGeom prst="rect">
            <a:avLst/>
          </a:prstGeom>
          <a:noFill/>
        </p:spPr>
        <p:txBody>
          <a:bodyPr wrap="square" rtlCol="0">
            <a:spAutoFit/>
          </a:bodyPr>
          <a:lstStyle/>
          <a:p>
            <a:pPr algn="r"/>
            <a:r>
              <a:rPr lang="en-US" sz="1600" dirty="0" smtClean="0"/>
              <a:t>If you haven’t used UML don’t worry, just used the containment and aggregation links shown earlier.</a:t>
            </a:r>
            <a:endParaRPr lang="en-US" sz="1600" dirty="0"/>
          </a:p>
        </p:txBody>
      </p:sp>
    </p:spTree>
    <p:extLst>
      <p:ext uri="{BB962C8B-B14F-4D97-AF65-F5344CB8AC3E}">
        <p14:creationId xmlns:p14="http://schemas.microsoft.com/office/powerpoint/2010/main" val="3830959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114" y="356780"/>
            <a:ext cx="7698306" cy="692210"/>
          </a:xfrm>
        </p:spPr>
        <p:txBody>
          <a:bodyPr>
            <a:normAutofit fontScale="90000"/>
          </a:bodyPr>
          <a:lstStyle/>
          <a:p>
            <a:r>
              <a:rPr lang="en-US" dirty="0" smtClean="0"/>
              <a:t>Sample solution</a:t>
            </a:r>
            <a:endParaRPr lang="en-US" dirty="0"/>
          </a:p>
        </p:txBody>
      </p:sp>
      <p:sp>
        <p:nvSpPr>
          <p:cNvPr id="3" name="TextBox 2"/>
          <p:cNvSpPr txBox="1"/>
          <p:nvPr/>
        </p:nvSpPr>
        <p:spPr>
          <a:xfrm>
            <a:off x="414669" y="1060789"/>
            <a:ext cx="7910624" cy="1754326"/>
          </a:xfrm>
          <a:prstGeom prst="rect">
            <a:avLst/>
          </a:prstGeom>
          <a:noFill/>
        </p:spPr>
        <p:txBody>
          <a:bodyPr wrap="square" rtlCol="0">
            <a:spAutoFit/>
          </a:bodyPr>
          <a:lstStyle/>
          <a:p>
            <a:r>
              <a:rPr lang="en-US" dirty="0" smtClean="0"/>
              <a:t>A new computer system called PMB (Parallel Multicore Beast) contains eight CPUs and two blocks of 8Gb memory. It can run multiple programs from its built-in Linux O/S. Each program can spawn multiple threads. The programs each</a:t>
            </a:r>
            <a:br>
              <a:rPr lang="en-US" dirty="0" smtClean="0"/>
            </a:br>
            <a:r>
              <a:rPr lang="en-US" dirty="0" smtClean="0"/>
              <a:t>contain one or</a:t>
            </a:r>
            <a:br>
              <a:rPr lang="en-US" dirty="0" smtClean="0"/>
            </a:br>
            <a:r>
              <a:rPr lang="en-US" dirty="0" smtClean="0"/>
              <a:t>more data blocks. </a:t>
            </a:r>
            <a:endParaRPr lang="en-US" dirty="0"/>
          </a:p>
        </p:txBody>
      </p:sp>
      <p:sp>
        <p:nvSpPr>
          <p:cNvPr id="4" name="Rectangle 3"/>
          <p:cNvSpPr/>
          <p:nvPr/>
        </p:nvSpPr>
        <p:spPr>
          <a:xfrm>
            <a:off x="2721695" y="2111914"/>
            <a:ext cx="1998618" cy="70320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PMB</a:t>
            </a:r>
            <a:endParaRPr lang="en-US" sz="2400" b="1" dirty="0">
              <a:solidFill>
                <a:schemeClr val="tx1"/>
              </a:solidFill>
            </a:endParaRPr>
          </a:p>
        </p:txBody>
      </p:sp>
      <p:grpSp>
        <p:nvGrpSpPr>
          <p:cNvPr id="21" name="Group 20"/>
          <p:cNvGrpSpPr/>
          <p:nvPr/>
        </p:nvGrpSpPr>
        <p:grpSpPr>
          <a:xfrm>
            <a:off x="4773413" y="2485584"/>
            <a:ext cx="1423004" cy="148488"/>
            <a:chOff x="5905260" y="2577025"/>
            <a:chExt cx="1423004" cy="148488"/>
          </a:xfrm>
        </p:grpSpPr>
        <p:sp>
          <p:nvSpPr>
            <p:cNvPr id="14" name="Rectangle 13"/>
            <p:cNvSpPr/>
            <p:nvPr/>
          </p:nvSpPr>
          <p:spPr>
            <a:xfrm rot="18900000">
              <a:off x="5905260" y="2577025"/>
              <a:ext cx="148488" cy="14848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V="1">
              <a:off x="5995852" y="2638206"/>
              <a:ext cx="1332412" cy="26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Rectangle 10"/>
          <p:cNvSpPr/>
          <p:nvPr/>
        </p:nvSpPr>
        <p:spPr>
          <a:xfrm>
            <a:off x="5458365" y="2281986"/>
            <a:ext cx="1476104" cy="796577"/>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8GB Memory</a:t>
            </a:r>
            <a:endParaRPr lang="en-US" sz="2400" b="1" dirty="0">
              <a:solidFill>
                <a:schemeClr val="tx1"/>
              </a:solidFill>
            </a:endParaRPr>
          </a:p>
        </p:txBody>
      </p:sp>
      <p:sp>
        <p:nvSpPr>
          <p:cNvPr id="20" name="Rectangle 19"/>
          <p:cNvSpPr/>
          <p:nvPr/>
        </p:nvSpPr>
        <p:spPr>
          <a:xfrm>
            <a:off x="5176600" y="2212402"/>
            <a:ext cx="312906" cy="369332"/>
          </a:xfrm>
          <a:prstGeom prst="rect">
            <a:avLst/>
          </a:prstGeom>
        </p:spPr>
        <p:txBody>
          <a:bodyPr wrap="none">
            <a:spAutoFit/>
          </a:bodyPr>
          <a:lstStyle/>
          <a:p>
            <a:r>
              <a:rPr lang="en-US" dirty="0" smtClean="0"/>
              <a:t>2</a:t>
            </a:r>
            <a:endParaRPr lang="en-US" dirty="0"/>
          </a:p>
        </p:txBody>
      </p:sp>
      <p:sp>
        <p:nvSpPr>
          <p:cNvPr id="24" name="Rectangle 23"/>
          <p:cNvSpPr/>
          <p:nvPr/>
        </p:nvSpPr>
        <p:spPr>
          <a:xfrm rot="2700000">
            <a:off x="4173407" y="2865285"/>
            <a:ext cx="148488" cy="14848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4258046" y="2955877"/>
            <a:ext cx="0" cy="67559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204328" y="2966148"/>
            <a:ext cx="312906" cy="369332"/>
          </a:xfrm>
          <a:prstGeom prst="rect">
            <a:avLst/>
          </a:prstGeom>
        </p:spPr>
        <p:txBody>
          <a:bodyPr wrap="none">
            <a:spAutoFit/>
          </a:bodyPr>
          <a:lstStyle/>
          <a:p>
            <a:r>
              <a:rPr lang="en-US" dirty="0" smtClean="0"/>
              <a:t>8</a:t>
            </a:r>
            <a:endParaRPr lang="en-US" dirty="0"/>
          </a:p>
        </p:txBody>
      </p:sp>
      <p:sp>
        <p:nvSpPr>
          <p:cNvPr id="7" name="Rectangle 6"/>
          <p:cNvSpPr/>
          <p:nvPr/>
        </p:nvSpPr>
        <p:spPr>
          <a:xfrm>
            <a:off x="3982261" y="3287568"/>
            <a:ext cx="1476104" cy="71393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CPU</a:t>
            </a:r>
            <a:endParaRPr lang="en-US" sz="2400" b="1" dirty="0">
              <a:solidFill>
                <a:schemeClr val="tx1"/>
              </a:solidFill>
            </a:endParaRPr>
          </a:p>
        </p:txBody>
      </p:sp>
      <p:grpSp>
        <p:nvGrpSpPr>
          <p:cNvPr id="28" name="Group 27"/>
          <p:cNvGrpSpPr/>
          <p:nvPr/>
        </p:nvGrpSpPr>
        <p:grpSpPr>
          <a:xfrm>
            <a:off x="2942707" y="4863514"/>
            <a:ext cx="1423004" cy="148488"/>
            <a:chOff x="5905260" y="2577025"/>
            <a:chExt cx="1423004" cy="148488"/>
          </a:xfrm>
        </p:grpSpPr>
        <p:sp>
          <p:nvSpPr>
            <p:cNvPr id="29" name="Rectangle 28"/>
            <p:cNvSpPr/>
            <p:nvPr/>
          </p:nvSpPr>
          <p:spPr>
            <a:xfrm rot="18900000">
              <a:off x="5905260" y="2577025"/>
              <a:ext cx="148488" cy="14848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p:nvPr/>
          </p:nvCxnSpPr>
          <p:spPr>
            <a:xfrm flipV="1">
              <a:off x="5995852" y="2638206"/>
              <a:ext cx="1332412" cy="26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Rectangle 8"/>
          <p:cNvSpPr/>
          <p:nvPr/>
        </p:nvSpPr>
        <p:spPr>
          <a:xfrm>
            <a:off x="3583843" y="4633044"/>
            <a:ext cx="1476104" cy="71393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Thread</a:t>
            </a:r>
            <a:endParaRPr lang="en-US" sz="2400" b="1" dirty="0">
              <a:solidFill>
                <a:schemeClr val="tx1"/>
              </a:solidFill>
            </a:endParaRPr>
          </a:p>
        </p:txBody>
      </p:sp>
      <p:sp>
        <p:nvSpPr>
          <p:cNvPr id="31" name="Rectangle 30"/>
          <p:cNvSpPr/>
          <p:nvPr/>
        </p:nvSpPr>
        <p:spPr>
          <a:xfrm>
            <a:off x="3082759" y="4593855"/>
            <a:ext cx="530915" cy="369332"/>
          </a:xfrm>
          <a:prstGeom prst="rect">
            <a:avLst/>
          </a:prstGeom>
        </p:spPr>
        <p:txBody>
          <a:bodyPr wrap="none">
            <a:spAutoFit/>
          </a:bodyPr>
          <a:lstStyle/>
          <a:p>
            <a:r>
              <a:rPr lang="en-US" dirty="0" smtClean="0"/>
              <a:t>1..*</a:t>
            </a:r>
            <a:endParaRPr lang="en-US" dirty="0"/>
          </a:p>
        </p:txBody>
      </p:sp>
      <p:sp>
        <p:nvSpPr>
          <p:cNvPr id="26" name="Folded Corner 25"/>
          <p:cNvSpPr/>
          <p:nvPr/>
        </p:nvSpPr>
        <p:spPr>
          <a:xfrm>
            <a:off x="5747652" y="3255318"/>
            <a:ext cx="2965273" cy="3511241"/>
          </a:xfrm>
          <a:prstGeom prst="foldedCorner">
            <a:avLst/>
          </a:prstGeom>
          <a:solidFill>
            <a:srgbClr val="FBFF6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smtClean="0">
                <a:solidFill>
                  <a:schemeClr val="tx1"/>
                </a:solidFill>
              </a:rPr>
              <a:t>Assumptions:</a:t>
            </a:r>
          </a:p>
          <a:p>
            <a:pPr marL="285750" indent="-285750">
              <a:buFont typeface="Arial" panose="020B0604020202020204" pitchFamily="34" charset="0"/>
              <a:buChar char="•"/>
            </a:pPr>
            <a:r>
              <a:rPr lang="en-US" sz="1600" dirty="0" smtClean="0">
                <a:solidFill>
                  <a:schemeClr val="tx1"/>
                </a:solidFill>
              </a:rPr>
              <a:t>Threads are contained in a program, and there must be at least one thread in a program.</a:t>
            </a:r>
          </a:p>
          <a:p>
            <a:pPr marL="285750" indent="-285750">
              <a:buFont typeface="Arial" panose="020B0604020202020204" pitchFamily="34" charset="0"/>
              <a:buChar char="•"/>
            </a:pPr>
            <a:r>
              <a:rPr lang="en-US" sz="1600" dirty="0" smtClean="0">
                <a:solidFill>
                  <a:schemeClr val="tx1"/>
                </a:solidFill>
              </a:rPr>
              <a:t>By stating Linux is </a:t>
            </a:r>
            <a:r>
              <a:rPr lang="en-US" sz="1600" u="sng" dirty="0" smtClean="0">
                <a:solidFill>
                  <a:schemeClr val="tx1"/>
                </a:solidFill>
              </a:rPr>
              <a:t>built-in</a:t>
            </a:r>
            <a:r>
              <a:rPr lang="en-US" sz="1600" dirty="0" smtClean="0">
                <a:solidFill>
                  <a:schemeClr val="tx1"/>
                </a:solidFill>
              </a:rPr>
              <a:t> it indicates that this O/S is an instrumental non-optional aspect so this is probably more a containment relation than an aggregation.</a:t>
            </a:r>
            <a:endParaRPr lang="en-US" sz="1600" dirty="0">
              <a:solidFill>
                <a:schemeClr val="tx1"/>
              </a:solidFill>
            </a:endParaRPr>
          </a:p>
        </p:txBody>
      </p:sp>
      <p:sp>
        <p:nvSpPr>
          <p:cNvPr id="34" name="Rectangle 33"/>
          <p:cNvSpPr/>
          <p:nvPr/>
        </p:nvSpPr>
        <p:spPr>
          <a:xfrm rot="2700000">
            <a:off x="2103114" y="5307787"/>
            <a:ext cx="148488" cy="14848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p:cNvCxnSpPr/>
          <p:nvPr/>
        </p:nvCxnSpPr>
        <p:spPr>
          <a:xfrm>
            <a:off x="2187753" y="5398379"/>
            <a:ext cx="2668" cy="6662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415409" y="5743389"/>
            <a:ext cx="1476104" cy="71393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Data block</a:t>
            </a:r>
            <a:endParaRPr lang="en-US" sz="2400" b="1" dirty="0">
              <a:solidFill>
                <a:schemeClr val="tx1"/>
              </a:solidFill>
            </a:endParaRPr>
          </a:p>
        </p:txBody>
      </p:sp>
      <p:sp>
        <p:nvSpPr>
          <p:cNvPr id="37" name="Rectangle 36"/>
          <p:cNvSpPr/>
          <p:nvPr/>
        </p:nvSpPr>
        <p:spPr>
          <a:xfrm>
            <a:off x="2129729" y="5428093"/>
            <a:ext cx="530915" cy="369332"/>
          </a:xfrm>
          <a:prstGeom prst="rect">
            <a:avLst/>
          </a:prstGeom>
        </p:spPr>
        <p:txBody>
          <a:bodyPr wrap="none">
            <a:spAutoFit/>
          </a:bodyPr>
          <a:lstStyle/>
          <a:p>
            <a:r>
              <a:rPr lang="en-US" dirty="0" smtClean="0"/>
              <a:t>1..*</a:t>
            </a:r>
            <a:endParaRPr lang="en-US" dirty="0"/>
          </a:p>
        </p:txBody>
      </p:sp>
      <p:sp>
        <p:nvSpPr>
          <p:cNvPr id="39" name="Rectangle 38"/>
          <p:cNvSpPr/>
          <p:nvPr/>
        </p:nvSpPr>
        <p:spPr>
          <a:xfrm rot="2700000">
            <a:off x="2098758" y="4101635"/>
            <a:ext cx="148488" cy="14848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Connector 39"/>
          <p:cNvCxnSpPr/>
          <p:nvPr/>
        </p:nvCxnSpPr>
        <p:spPr>
          <a:xfrm>
            <a:off x="2183397" y="4257542"/>
            <a:ext cx="2668" cy="6662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2125373" y="4287256"/>
            <a:ext cx="274434" cy="369332"/>
          </a:xfrm>
          <a:prstGeom prst="rect">
            <a:avLst/>
          </a:prstGeom>
        </p:spPr>
        <p:txBody>
          <a:bodyPr wrap="none">
            <a:spAutoFit/>
          </a:bodyPr>
          <a:lstStyle/>
          <a:p>
            <a:r>
              <a:rPr lang="en-US" dirty="0" smtClean="0"/>
              <a:t>*</a:t>
            </a:r>
            <a:endParaRPr lang="en-US" dirty="0"/>
          </a:p>
        </p:txBody>
      </p:sp>
      <p:sp>
        <p:nvSpPr>
          <p:cNvPr id="42" name="Rectangle 41"/>
          <p:cNvSpPr/>
          <p:nvPr/>
        </p:nvSpPr>
        <p:spPr>
          <a:xfrm rot="2700000">
            <a:off x="2749868" y="2856560"/>
            <a:ext cx="148488" cy="14848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p:cNvCxnSpPr/>
          <p:nvPr/>
        </p:nvCxnSpPr>
        <p:spPr>
          <a:xfrm>
            <a:off x="2834507" y="2947152"/>
            <a:ext cx="0" cy="67559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1559102" y="3352883"/>
            <a:ext cx="1476104" cy="71393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Linux</a:t>
            </a:r>
            <a:endParaRPr lang="en-US" sz="2400" b="1" dirty="0">
              <a:solidFill>
                <a:schemeClr val="tx1"/>
              </a:solidFill>
            </a:endParaRPr>
          </a:p>
        </p:txBody>
      </p:sp>
      <p:sp>
        <p:nvSpPr>
          <p:cNvPr id="8" name="Rectangle 7"/>
          <p:cNvSpPr/>
          <p:nvPr/>
        </p:nvSpPr>
        <p:spPr>
          <a:xfrm>
            <a:off x="1415409" y="4580792"/>
            <a:ext cx="1476104" cy="713932"/>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Program</a:t>
            </a:r>
            <a:endParaRPr lang="en-US" sz="2400" b="1" dirty="0">
              <a:solidFill>
                <a:schemeClr val="tx1"/>
              </a:solidFill>
            </a:endParaRPr>
          </a:p>
        </p:txBody>
      </p:sp>
    </p:spTree>
    <p:extLst>
      <p:ext uri="{BB962C8B-B14F-4D97-AF65-F5344CB8AC3E}">
        <p14:creationId xmlns:p14="http://schemas.microsoft.com/office/powerpoint/2010/main" val="20587437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446" y="2928743"/>
            <a:ext cx="6637468" cy="1362075"/>
          </a:xfrm>
        </p:spPr>
        <p:txBody>
          <a:bodyPr/>
          <a:lstStyle/>
          <a:p>
            <a:pPr>
              <a:defRPr/>
            </a:pPr>
            <a:r>
              <a:rPr lang="en-ZA" dirty="0" smtClean="0"/>
              <a:t>Parallel Systems</a:t>
            </a:r>
            <a:endParaRPr lang="en-US" dirty="0"/>
          </a:p>
        </p:txBody>
      </p:sp>
      <p:sp>
        <p:nvSpPr>
          <p:cNvPr id="3" name="Text Placeholder 2"/>
          <p:cNvSpPr>
            <a:spLocks noGrp="1"/>
          </p:cNvSpPr>
          <p:nvPr>
            <p:ph type="body" idx="1"/>
          </p:nvPr>
        </p:nvSpPr>
        <p:spPr>
          <a:xfrm>
            <a:off x="826041" y="4239287"/>
            <a:ext cx="6637467" cy="1520413"/>
          </a:xfrm>
        </p:spPr>
        <p:txBody>
          <a:bodyPr/>
          <a:lstStyle/>
          <a:p>
            <a:pPr>
              <a:defRPr/>
            </a:pPr>
            <a:r>
              <a:rPr lang="en-ZA" dirty="0" smtClean="0"/>
              <a:t>EEE4084F: Digital Systems</a:t>
            </a:r>
            <a:endParaRPr lang="en-US" dirty="0"/>
          </a:p>
        </p:txBody>
      </p:sp>
      <p:grpSp>
        <p:nvGrpSpPr>
          <p:cNvPr id="12292" name="Group 19"/>
          <p:cNvGrpSpPr>
            <a:grpSpLocks/>
          </p:cNvGrpSpPr>
          <p:nvPr/>
        </p:nvGrpSpPr>
        <p:grpSpPr bwMode="auto">
          <a:xfrm>
            <a:off x="3830638" y="1179513"/>
            <a:ext cx="3789362" cy="2860675"/>
            <a:chOff x="3830139" y="1179695"/>
            <a:chExt cx="3789363" cy="2860675"/>
          </a:xfrm>
        </p:grpSpPr>
        <p:sp>
          <p:nvSpPr>
            <p:cNvPr id="4" name="Oval 9"/>
            <p:cNvSpPr>
              <a:spLocks noChangeArrowheads="1"/>
            </p:cNvSpPr>
            <p:nvPr/>
          </p:nvSpPr>
          <p:spPr bwMode="auto">
            <a:xfrm>
              <a:off x="3830139" y="1960745"/>
              <a:ext cx="1017587" cy="4714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a:t>
              </a:r>
              <a:endParaRPr lang="en-US">
                <a:solidFill>
                  <a:schemeClr val="accent4">
                    <a:lumMod val="90000"/>
                  </a:schemeClr>
                </a:solidFill>
              </a:endParaRPr>
            </a:p>
          </p:txBody>
        </p:sp>
        <p:sp>
          <p:nvSpPr>
            <p:cNvPr id="5" name="Oval 10"/>
            <p:cNvSpPr>
              <a:spLocks noChangeArrowheads="1"/>
            </p:cNvSpPr>
            <p:nvPr/>
          </p:nvSpPr>
          <p:spPr bwMode="auto">
            <a:xfrm>
              <a:off x="6454277" y="3568882"/>
              <a:ext cx="1017588" cy="471488"/>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B?</a:t>
              </a:r>
              <a:endParaRPr lang="en-US">
                <a:solidFill>
                  <a:schemeClr val="accent4">
                    <a:lumMod val="90000"/>
                  </a:schemeClr>
                </a:solidFill>
              </a:endParaRPr>
            </a:p>
          </p:txBody>
        </p:sp>
        <p:sp>
          <p:nvSpPr>
            <p:cNvPr id="6" name="Oval 11"/>
            <p:cNvSpPr>
              <a:spLocks noChangeArrowheads="1"/>
            </p:cNvSpPr>
            <p:nvPr/>
          </p:nvSpPr>
          <p:spPr bwMode="auto">
            <a:xfrm>
              <a:off x="6601915" y="1975032"/>
              <a:ext cx="1017587" cy="473075"/>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C?</a:t>
              </a:r>
              <a:endParaRPr lang="en-US">
                <a:solidFill>
                  <a:schemeClr val="accent4">
                    <a:lumMod val="90000"/>
                  </a:schemeClr>
                </a:solidFill>
              </a:endParaRPr>
            </a:p>
          </p:txBody>
        </p:sp>
        <p:sp>
          <p:nvSpPr>
            <p:cNvPr id="7" name="Oval 12"/>
            <p:cNvSpPr>
              <a:spLocks noChangeArrowheads="1"/>
            </p:cNvSpPr>
            <p:nvPr/>
          </p:nvSpPr>
          <p:spPr bwMode="auto">
            <a:xfrm>
              <a:off x="4315914" y="2741795"/>
              <a:ext cx="708025" cy="3698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t>
              </a:r>
              <a:endParaRPr lang="en-US">
                <a:solidFill>
                  <a:schemeClr val="accent4">
                    <a:lumMod val="90000"/>
                  </a:schemeClr>
                </a:solidFill>
              </a:endParaRPr>
            </a:p>
          </p:txBody>
        </p:sp>
        <p:sp>
          <p:nvSpPr>
            <p:cNvPr id="8" name="Oval 13"/>
            <p:cNvSpPr>
              <a:spLocks noChangeArrowheads="1"/>
            </p:cNvSpPr>
            <p:nvPr/>
          </p:nvSpPr>
          <p:spPr bwMode="auto">
            <a:xfrm>
              <a:off x="6012952" y="2697345"/>
              <a:ext cx="708025" cy="3698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t>
              </a:r>
              <a:endParaRPr lang="en-US">
                <a:solidFill>
                  <a:schemeClr val="accent4">
                    <a:lumMod val="90000"/>
                  </a:schemeClr>
                </a:solidFill>
              </a:endParaRPr>
            </a:p>
          </p:txBody>
        </p:sp>
        <p:cxnSp>
          <p:nvCxnSpPr>
            <p:cNvPr id="9" name="Straight Arrow Connector 15"/>
            <p:cNvCxnSpPr>
              <a:cxnSpLocks noChangeShapeType="1"/>
              <a:stCxn id="4" idx="4"/>
              <a:endCxn id="7" idx="1"/>
            </p:cNvCxnSpPr>
            <p:nvPr/>
          </p:nvCxnSpPr>
          <p:spPr bwMode="auto">
            <a:xfrm rot="16200000" flipH="1">
              <a:off x="4196851" y="2573520"/>
              <a:ext cx="363538" cy="80962"/>
            </a:xfrm>
            <a:prstGeom prst="straightConnector1">
              <a:avLst/>
            </a:prstGeom>
            <a:noFill/>
            <a:ln w="12700" algn="ctr">
              <a:solidFill>
                <a:schemeClr val="tx1">
                  <a:lumMod val="85000"/>
                </a:schemeClr>
              </a:solidFill>
              <a:round/>
              <a:headEnd/>
              <a:tailEnd type="arrow" w="med" len="med"/>
            </a:ln>
          </p:spPr>
        </p:cxnSp>
        <p:cxnSp>
          <p:nvCxnSpPr>
            <p:cNvPr id="10" name="Straight Arrow Connector 16"/>
            <p:cNvCxnSpPr>
              <a:cxnSpLocks noChangeShapeType="1"/>
              <a:stCxn id="8" idx="2"/>
              <a:endCxn id="7" idx="7"/>
            </p:cNvCxnSpPr>
            <p:nvPr/>
          </p:nvCxnSpPr>
          <p:spPr bwMode="auto">
            <a:xfrm rot="10800000">
              <a:off x="4920751" y="2795770"/>
              <a:ext cx="1092200" cy="87312"/>
            </a:xfrm>
            <a:prstGeom prst="straightConnector1">
              <a:avLst/>
            </a:prstGeom>
            <a:noFill/>
            <a:ln w="12700" algn="ctr">
              <a:solidFill>
                <a:schemeClr val="tx1">
                  <a:lumMod val="85000"/>
                </a:schemeClr>
              </a:solidFill>
              <a:round/>
              <a:headEnd/>
              <a:tailEnd type="arrow" w="med" len="med"/>
            </a:ln>
          </p:spPr>
        </p:cxnSp>
        <p:cxnSp>
          <p:nvCxnSpPr>
            <p:cNvPr id="11" name="Straight Arrow Connector 21"/>
            <p:cNvCxnSpPr>
              <a:cxnSpLocks noChangeShapeType="1"/>
              <a:stCxn id="5" idx="0"/>
              <a:endCxn id="8" idx="4"/>
            </p:cNvCxnSpPr>
            <p:nvPr/>
          </p:nvCxnSpPr>
          <p:spPr bwMode="auto">
            <a:xfrm rot="16200000" flipV="1">
              <a:off x="6414590" y="3019607"/>
              <a:ext cx="501650" cy="596900"/>
            </a:xfrm>
            <a:prstGeom prst="straightConnector1">
              <a:avLst/>
            </a:prstGeom>
            <a:noFill/>
            <a:ln w="12700" algn="ctr">
              <a:solidFill>
                <a:schemeClr val="tx1">
                  <a:lumMod val="85000"/>
                </a:schemeClr>
              </a:solidFill>
              <a:round/>
              <a:headEnd/>
              <a:tailEnd type="arrow" w="med" len="med"/>
            </a:ln>
          </p:spPr>
        </p:cxnSp>
        <p:cxnSp>
          <p:nvCxnSpPr>
            <p:cNvPr id="12" name="Straight Arrow Connector 24"/>
            <p:cNvCxnSpPr>
              <a:cxnSpLocks noChangeShapeType="1"/>
              <a:stCxn id="6" idx="4"/>
              <a:endCxn id="8" idx="7"/>
            </p:cNvCxnSpPr>
            <p:nvPr/>
          </p:nvCxnSpPr>
          <p:spPr bwMode="auto">
            <a:xfrm rot="5400000">
              <a:off x="6712245" y="2352064"/>
              <a:ext cx="303213" cy="495300"/>
            </a:xfrm>
            <a:prstGeom prst="straightConnector1">
              <a:avLst/>
            </a:prstGeom>
            <a:noFill/>
            <a:ln w="12700" algn="ctr">
              <a:solidFill>
                <a:schemeClr val="tx1">
                  <a:lumMod val="85000"/>
                </a:schemeClr>
              </a:solidFill>
              <a:round/>
              <a:headEnd/>
              <a:tailEnd type="arrow" w="med" len="med"/>
            </a:ln>
          </p:spPr>
        </p:cxnSp>
        <p:sp>
          <p:nvSpPr>
            <p:cNvPr id="13" name="Oval 28"/>
            <p:cNvSpPr>
              <a:spLocks noChangeArrowheads="1"/>
            </p:cNvSpPr>
            <p:nvPr/>
          </p:nvSpPr>
          <p:spPr bwMode="auto">
            <a:xfrm>
              <a:off x="4965201" y="3479982"/>
              <a:ext cx="1017588" cy="471488"/>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X !</a:t>
              </a:r>
              <a:endParaRPr lang="en-US">
                <a:solidFill>
                  <a:schemeClr val="accent4">
                    <a:lumMod val="90000"/>
                  </a:schemeClr>
                </a:solidFill>
              </a:endParaRPr>
            </a:p>
          </p:txBody>
        </p:sp>
        <p:sp>
          <p:nvSpPr>
            <p:cNvPr id="14" name="Oval 29"/>
            <p:cNvSpPr>
              <a:spLocks noChangeArrowheads="1"/>
            </p:cNvSpPr>
            <p:nvPr/>
          </p:nvSpPr>
          <p:spPr bwMode="auto">
            <a:xfrm>
              <a:off x="4950914" y="1179695"/>
              <a:ext cx="1017587" cy="4714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Y !</a:t>
              </a:r>
              <a:endParaRPr lang="en-US">
                <a:solidFill>
                  <a:schemeClr val="accent4">
                    <a:lumMod val="90000"/>
                  </a:schemeClr>
                </a:solidFill>
              </a:endParaRPr>
            </a:p>
          </p:txBody>
        </p:sp>
        <p:cxnSp>
          <p:nvCxnSpPr>
            <p:cNvPr id="15" name="Straight Arrow Connector 30"/>
            <p:cNvCxnSpPr>
              <a:cxnSpLocks noChangeShapeType="1"/>
              <a:stCxn id="7" idx="4"/>
              <a:endCxn id="13" idx="0"/>
            </p:cNvCxnSpPr>
            <p:nvPr/>
          </p:nvCxnSpPr>
          <p:spPr bwMode="auto">
            <a:xfrm rot="16200000" flipH="1">
              <a:off x="4887414" y="2894194"/>
              <a:ext cx="368300" cy="803275"/>
            </a:xfrm>
            <a:prstGeom prst="straightConnector1">
              <a:avLst/>
            </a:prstGeom>
            <a:noFill/>
            <a:ln w="12700" algn="ctr">
              <a:solidFill>
                <a:schemeClr val="tx1">
                  <a:lumMod val="85000"/>
                </a:schemeClr>
              </a:solidFill>
              <a:round/>
              <a:headEnd/>
              <a:tailEnd type="arrow" w="med" len="med"/>
            </a:ln>
          </p:spPr>
        </p:cxnSp>
        <p:cxnSp>
          <p:nvCxnSpPr>
            <p:cNvPr id="16" name="Straight Arrow Connector 39"/>
            <p:cNvCxnSpPr>
              <a:cxnSpLocks noChangeShapeType="1"/>
              <a:stCxn id="8" idx="0"/>
              <a:endCxn id="17" idx="5"/>
            </p:cNvCxnSpPr>
            <p:nvPr/>
          </p:nvCxnSpPr>
          <p:spPr bwMode="auto">
            <a:xfrm rot="16200000" flipV="1">
              <a:off x="5970883" y="2301264"/>
              <a:ext cx="333375" cy="458788"/>
            </a:xfrm>
            <a:prstGeom prst="straightConnector1">
              <a:avLst/>
            </a:prstGeom>
            <a:noFill/>
            <a:ln w="12700" algn="ctr">
              <a:solidFill>
                <a:schemeClr val="tx1">
                  <a:lumMod val="85000"/>
                </a:schemeClr>
              </a:solidFill>
              <a:round/>
              <a:headEnd/>
              <a:tailEnd type="arrow" w="med" len="med"/>
            </a:ln>
          </p:spPr>
        </p:cxnSp>
        <p:sp>
          <p:nvSpPr>
            <p:cNvPr id="17" name="Oval 46"/>
            <p:cNvSpPr>
              <a:spLocks noChangeArrowheads="1"/>
            </p:cNvSpPr>
            <p:nvPr/>
          </p:nvSpPr>
          <p:spPr bwMode="auto">
            <a:xfrm>
              <a:off x="5304926" y="2049645"/>
              <a:ext cx="708025" cy="368300"/>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t>
              </a:r>
              <a:endParaRPr lang="en-US">
                <a:solidFill>
                  <a:schemeClr val="accent4">
                    <a:lumMod val="90000"/>
                  </a:schemeClr>
                </a:solidFill>
              </a:endParaRPr>
            </a:p>
          </p:txBody>
        </p:sp>
        <p:cxnSp>
          <p:nvCxnSpPr>
            <p:cNvPr id="18" name="Straight Arrow Connector 47"/>
            <p:cNvCxnSpPr>
              <a:cxnSpLocks noChangeShapeType="1"/>
              <a:stCxn id="4" idx="6"/>
              <a:endCxn id="17" idx="2"/>
            </p:cNvCxnSpPr>
            <p:nvPr/>
          </p:nvCxnSpPr>
          <p:spPr bwMode="auto">
            <a:xfrm>
              <a:off x="4847726" y="2197282"/>
              <a:ext cx="457200" cy="36513"/>
            </a:xfrm>
            <a:prstGeom prst="straightConnector1">
              <a:avLst/>
            </a:prstGeom>
            <a:noFill/>
            <a:ln w="12700" algn="ctr">
              <a:solidFill>
                <a:schemeClr val="tx1">
                  <a:lumMod val="85000"/>
                </a:schemeClr>
              </a:solidFill>
              <a:round/>
              <a:headEnd/>
              <a:tailEnd type="arrow" w="med" len="med"/>
            </a:ln>
          </p:spPr>
        </p:cxnSp>
        <p:cxnSp>
          <p:nvCxnSpPr>
            <p:cNvPr id="19" name="Straight Arrow Connector 52"/>
            <p:cNvCxnSpPr>
              <a:cxnSpLocks noChangeShapeType="1"/>
              <a:stCxn id="17" idx="0"/>
              <a:endCxn id="14" idx="4"/>
            </p:cNvCxnSpPr>
            <p:nvPr/>
          </p:nvCxnSpPr>
          <p:spPr bwMode="auto">
            <a:xfrm rot="16200000" flipV="1">
              <a:off x="5359695" y="1750401"/>
              <a:ext cx="398463" cy="200025"/>
            </a:xfrm>
            <a:prstGeom prst="straightConnector1">
              <a:avLst/>
            </a:prstGeom>
            <a:noFill/>
            <a:ln w="12700" algn="ctr">
              <a:solidFill>
                <a:schemeClr val="tx1">
                  <a:lumMod val="85000"/>
                </a:schemeClr>
              </a:solidFill>
              <a:round/>
              <a:headEnd/>
              <a:tailEnd type="arrow" w="med" len="med"/>
            </a:ln>
          </p:spPr>
        </p:cxn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Callout 9"/>
          <p:cNvSpPr/>
          <p:nvPr/>
        </p:nvSpPr>
        <p:spPr>
          <a:xfrm>
            <a:off x="5165378" y="4966603"/>
            <a:ext cx="2440248" cy="1206288"/>
          </a:xfrm>
          <a:prstGeom prst="wedgeEllipseCallout">
            <a:avLst>
              <a:gd name="adj1" fmla="val -65491"/>
              <a:gd name="adj2" fmla="val -811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Anyone else beside me feel that way?</a:t>
            </a:r>
            <a:endParaRPr lang="en-US" dirty="0"/>
          </a:p>
        </p:txBody>
      </p:sp>
      <p:sp>
        <p:nvSpPr>
          <p:cNvPr id="3" name="TextBox 2"/>
          <p:cNvSpPr txBox="1"/>
          <p:nvPr/>
        </p:nvSpPr>
        <p:spPr>
          <a:xfrm>
            <a:off x="5924999" y="4848450"/>
            <a:ext cx="415498" cy="369332"/>
          </a:xfrm>
          <a:prstGeom prst="rect">
            <a:avLst/>
          </a:prstGeom>
          <a:noFill/>
        </p:spPr>
        <p:txBody>
          <a:bodyPr wrap="none" rtlCol="0">
            <a:spAutoFit/>
          </a:bodyPr>
          <a:lstStyle/>
          <a:p>
            <a:r>
              <a:rPr lang="en-US" dirty="0" smtClean="0"/>
              <a:t>…</a:t>
            </a:r>
            <a:endParaRPr lang="en-US" dirty="0"/>
          </a:p>
        </p:txBody>
      </p:sp>
      <p:sp>
        <p:nvSpPr>
          <p:cNvPr id="4" name="Rectangle 3"/>
          <p:cNvSpPr/>
          <p:nvPr/>
        </p:nvSpPr>
        <p:spPr>
          <a:xfrm>
            <a:off x="666554" y="655210"/>
            <a:ext cx="3474028"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Question:</a:t>
            </a:r>
          </a:p>
        </p:txBody>
      </p:sp>
      <p:sp>
        <p:nvSpPr>
          <p:cNvPr id="5" name="Rectangle 4"/>
          <p:cNvSpPr/>
          <p:nvPr/>
        </p:nvSpPr>
        <p:spPr>
          <a:xfrm>
            <a:off x="502379" y="1609345"/>
            <a:ext cx="8093888" cy="2062103"/>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en-US" sz="3200" b="1" spc="50" dirty="0">
                <a:ln w="11430"/>
                <a:effectLst>
                  <a:outerShdw blurRad="76200" dist="50800" dir="5400000" algn="tl" rotWithShape="0">
                    <a:srgbClr val="000000">
                      <a:alpha val="65000"/>
                    </a:srgbClr>
                  </a:outerShdw>
                </a:effectLst>
              </a:rPr>
              <a:t>Do you sometimes feel that despite</a:t>
            </a:r>
          </a:p>
          <a:p>
            <a:pPr>
              <a:defRPr/>
            </a:pPr>
            <a:r>
              <a:rPr lang="en-US" sz="3200" b="1" spc="50" dirty="0">
                <a:ln w="11430"/>
                <a:effectLst>
                  <a:outerShdw blurRad="76200" dist="50800" dir="5400000" algn="tl" rotWithShape="0">
                    <a:srgbClr val="000000">
                      <a:alpha val="65000"/>
                    </a:srgbClr>
                  </a:outerShdw>
                </a:effectLst>
              </a:rPr>
              <a:t>having a </a:t>
            </a:r>
            <a:r>
              <a:rPr lang="en-US" sz="3200" b="1" spc="50" dirty="0" err="1">
                <a:ln w="11430"/>
                <a:effectLst>
                  <a:outerShdw blurRad="76200" dist="50800" dir="5400000" algn="tl" rotWithShape="0">
                    <a:srgbClr val="000000">
                      <a:alpha val="65000"/>
                    </a:srgbClr>
                  </a:outerShdw>
                </a:effectLst>
              </a:rPr>
              <a:t>wizbang</a:t>
            </a:r>
            <a:r>
              <a:rPr lang="en-US" sz="3200" b="1" spc="50" dirty="0">
                <a:ln w="11430"/>
                <a:effectLst>
                  <a:outerShdw blurRad="76200" dist="50800" dir="5400000" algn="tl" rotWithShape="0">
                    <a:srgbClr val="000000">
                      <a:alpha val="65000"/>
                    </a:srgbClr>
                  </a:outerShdw>
                </a:effectLst>
              </a:rPr>
              <a:t> </a:t>
            </a:r>
            <a:r>
              <a:rPr lang="en-US" sz="3200" b="1" spc="50" dirty="0" err="1">
                <a:ln w="11430"/>
                <a:effectLst>
                  <a:outerShdw blurRad="76200" dist="50800" dir="5400000" algn="tl" rotWithShape="0">
                    <a:srgbClr val="000000">
                      <a:alpha val="65000"/>
                    </a:srgbClr>
                  </a:outerShdw>
                </a:effectLst>
              </a:rPr>
              <a:t>multicore</a:t>
            </a:r>
            <a:r>
              <a:rPr lang="en-US" sz="3200" b="1" spc="50" dirty="0">
                <a:ln w="11430"/>
                <a:effectLst>
                  <a:outerShdw blurRad="76200" dist="50800" dir="5400000" algn="tl" rotWithShape="0">
                    <a:srgbClr val="000000">
                      <a:alpha val="65000"/>
                    </a:srgbClr>
                  </a:outerShdw>
                </a:effectLst>
              </a:rPr>
              <a:t> PC,</a:t>
            </a:r>
          </a:p>
          <a:p>
            <a:pPr>
              <a:defRPr/>
            </a:pPr>
            <a:r>
              <a:rPr lang="en-US" sz="3200" b="1" spc="50" dirty="0">
                <a:ln w="11430"/>
                <a:effectLst>
                  <a:outerShdw blurRad="76200" dist="50800" dir="5400000" algn="tl" rotWithShape="0">
                    <a:srgbClr val="000000">
                      <a:alpha val="65000"/>
                    </a:srgbClr>
                  </a:outerShdw>
                </a:effectLst>
              </a:rPr>
              <a:t>it still just </a:t>
            </a:r>
            <a:r>
              <a:rPr lang="en-ZA" sz="3200" b="1" spc="50" dirty="0">
                <a:ln w="11430"/>
                <a:effectLst>
                  <a:outerShdw blurRad="76200" dist="50800" dir="5400000" algn="tl" rotWithShape="0">
                    <a:srgbClr val="000000">
                      <a:alpha val="65000"/>
                    </a:srgbClr>
                  </a:outerShdw>
                </a:effectLst>
              </a:rPr>
              <a:t>isn’t keeping up well</a:t>
            </a:r>
          </a:p>
          <a:p>
            <a:pPr>
              <a:defRPr/>
            </a:pPr>
            <a:r>
              <a:rPr lang="en-ZA" sz="3200" b="1" spc="50" dirty="0">
                <a:ln w="11430"/>
                <a:effectLst>
                  <a:outerShdw blurRad="76200" dist="50800" dir="5400000" algn="tl" rotWithShape="0">
                    <a:srgbClr val="000000">
                      <a:alpha val="65000"/>
                    </a:srgbClr>
                  </a:outerShdw>
                </a:effectLst>
              </a:rPr>
              <a:t>with the latest software demands</a:t>
            </a:r>
            <a:r>
              <a:rPr lang="en-ZA" sz="3200" b="1" spc="50" dirty="0" smtClean="0">
                <a:ln w="11430"/>
                <a:effectLst>
                  <a:outerShdw blurRad="76200" dist="50800" dir="5400000" algn="tl" rotWithShape="0">
                    <a:srgbClr val="000000">
                      <a:alpha val="65000"/>
                    </a:srgbClr>
                  </a:outerShdw>
                </a:effectLst>
              </a:rPr>
              <a:t>?...</a:t>
            </a:r>
            <a:endParaRPr lang="en-US" sz="3200" b="1" spc="50" dirty="0">
              <a:ln w="11430"/>
              <a:effectLst>
                <a:outerShdw blurRad="76200" dist="50800" dir="5400000" algn="tl" rotWithShape="0">
                  <a:srgbClr val="000000">
                    <a:alpha val="65000"/>
                  </a:srgbClr>
                </a:outerShdw>
              </a:effectLst>
            </a:endParaRPr>
          </a:p>
        </p:txBody>
      </p:sp>
      <p:pic>
        <p:nvPicPr>
          <p:cNvPr id="7" name="Picture 6" descr="hands.jpg"/>
          <p:cNvPicPr>
            <a:picLocks noChangeAspect="1"/>
          </p:cNvPicPr>
          <p:nvPr/>
        </p:nvPicPr>
        <p:blipFill>
          <a:blip r:embed="rId3" cstate="print"/>
          <a:srcRect/>
          <a:stretch>
            <a:fillRect/>
          </a:stretch>
        </p:blipFill>
        <p:spPr bwMode="auto">
          <a:xfrm>
            <a:off x="4737122" y="4263165"/>
            <a:ext cx="3206750" cy="2162175"/>
          </a:xfrm>
          <a:prstGeom prst="rect">
            <a:avLst/>
          </a:prstGeom>
          <a:noFill/>
          <a:ln w="9525">
            <a:noFill/>
            <a:miter lim="800000"/>
            <a:headEnd/>
            <a:tailEnd/>
          </a:ln>
        </p:spPr>
      </p:pic>
      <p:grpSp>
        <p:nvGrpSpPr>
          <p:cNvPr id="8" name="Group 7"/>
          <p:cNvGrpSpPr/>
          <p:nvPr/>
        </p:nvGrpSpPr>
        <p:grpSpPr>
          <a:xfrm>
            <a:off x="441618" y="4336721"/>
            <a:ext cx="4107705" cy="2247534"/>
            <a:chOff x="441618" y="4336721"/>
            <a:chExt cx="4107705" cy="2247534"/>
          </a:xfrm>
        </p:grpSpPr>
        <p:pic>
          <p:nvPicPr>
            <p:cNvPr id="6" name="Picture 5" descr="windows-logo.gif"/>
            <p:cNvPicPr>
              <a:picLocks noChangeAspect="1"/>
            </p:cNvPicPr>
            <p:nvPr/>
          </p:nvPicPr>
          <p:blipFill>
            <a:blip r:embed="rId4" cstate="print"/>
            <a:srcRect/>
            <a:stretch>
              <a:fillRect/>
            </a:stretch>
          </p:blipFill>
          <p:spPr bwMode="auto">
            <a:xfrm rot="650140">
              <a:off x="587131" y="4336721"/>
              <a:ext cx="2024062" cy="1790700"/>
            </a:xfrm>
            <a:prstGeom prst="rect">
              <a:avLst/>
            </a:prstGeom>
            <a:noFill/>
            <a:ln w="9525">
              <a:noFill/>
              <a:miter lim="800000"/>
              <a:headEnd/>
              <a:tailEnd/>
            </a:ln>
          </p:spPr>
        </p:pic>
        <p:pic>
          <p:nvPicPr>
            <p:cNvPr id="2050" name="Picture 2" descr="C:\Users\swinberg\Documents\ACTIVE\EEE4084F\2013\LECTURES\Lecture02\Images\smurfs_tug-of-war.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5245" y="5217782"/>
              <a:ext cx="2354078" cy="103488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winberg\Documents\ACTIVE\EEE4084F\2013\LECTURES\Lecture02\Images\ground.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41618" y="6093115"/>
              <a:ext cx="1863700" cy="15955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73078" y="6276478"/>
              <a:ext cx="1478290" cy="307777"/>
            </a:xfrm>
            <a:prstGeom prst="rect">
              <a:avLst/>
            </a:prstGeom>
            <a:noFill/>
          </p:spPr>
          <p:txBody>
            <a:bodyPr wrap="none" rtlCol="0">
              <a:spAutoFit/>
            </a:bodyPr>
            <a:lstStyle/>
            <a:p>
              <a:r>
                <a:rPr lang="en-US" sz="1400" dirty="0" smtClean="0"/>
                <a:t>Processor cores</a:t>
              </a:r>
              <a:endParaRPr lang="en-US" sz="1400" dirty="0"/>
            </a:p>
          </p:txBody>
        </p:sp>
        <p:sp>
          <p:nvSpPr>
            <p:cNvPr id="9" name="TextBox 8"/>
            <p:cNvSpPr txBox="1"/>
            <p:nvPr/>
          </p:nvSpPr>
          <p:spPr>
            <a:xfrm>
              <a:off x="502379" y="6276478"/>
              <a:ext cx="1358064" cy="307777"/>
            </a:xfrm>
            <a:prstGeom prst="rect">
              <a:avLst/>
            </a:prstGeom>
            <a:noFill/>
          </p:spPr>
          <p:txBody>
            <a:bodyPr wrap="none" rtlCol="0">
              <a:spAutoFit/>
            </a:bodyPr>
            <a:lstStyle/>
            <a:p>
              <a:r>
                <a:rPr lang="en-US" sz="1400" dirty="0" smtClean="0"/>
                <a:t>Major software</a:t>
              </a:r>
              <a:endParaRPr lang="en-US" sz="1400" dirty="0"/>
            </a:p>
          </p:txBody>
        </p:sp>
      </p:gr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36000" fill="hold" nodeType="clickEffect" p14:presetBounceEnd="1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18000">
                                          <p:cBhvr additive="base">
                                            <p:cTn id="7" dur="2000" fill="hold"/>
                                            <p:tgtEl>
                                              <p:spTgt spid="8"/>
                                            </p:tgtEl>
                                            <p:attrNameLst>
                                              <p:attrName>ppt_x</p:attrName>
                                            </p:attrNameLst>
                                          </p:cBhvr>
                                          <p:tavLst>
                                            <p:tav tm="0">
                                              <p:val>
                                                <p:strVal val="0-#ppt_w/2"/>
                                              </p:val>
                                            </p:tav>
                                            <p:tav tm="100000">
                                              <p:val>
                                                <p:strVal val="#ppt_x"/>
                                              </p:val>
                                            </p:tav>
                                          </p:tavLst>
                                        </p:anim>
                                        <p:anim calcmode="lin" valueType="num" p14:bounceEnd="18000">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36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0-#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012" y="360060"/>
            <a:ext cx="8559712" cy="4247317"/>
          </a:xfrm>
          <a:prstGeom prst="rect">
            <a:avLst/>
          </a:prstGeom>
          <a:noFill/>
        </p:spPr>
        <p:txBody>
          <a:bodyPr wrap="square" lIns="91440" tIns="45720" rIns="91440" bIns="45720">
            <a:spAutoFit/>
          </a:bodyPr>
          <a:lstStyle/>
          <a:p>
            <a:pPr algn="ctr"/>
            <a:r>
              <a:rPr lang="en-US" sz="5400" b="1" cap="none" spc="0" dirty="0" smtClean="0">
                <a:ln w="10541" cmpd="sng">
                  <a:solidFill>
                    <a:schemeClr val="tx1">
                      <a:lumMod val="75000"/>
                      <a:lumOff val="25000"/>
                    </a:schemeClr>
                  </a:solidFill>
                  <a:prstDash val="solid"/>
                </a:ln>
                <a:solidFill>
                  <a:schemeClr val="tx2">
                    <a:lumMod val="40000"/>
                    <a:lumOff val="60000"/>
                  </a:schemeClr>
                </a:solidFill>
                <a:effectLst/>
              </a:rPr>
              <a:t>It may be so because your software isn’t designed to leverage the full potential of the available hardware.</a:t>
            </a:r>
            <a:endParaRPr lang="en-US" sz="5400" b="1" cap="none" spc="0" dirty="0">
              <a:ln w="10541" cmpd="sng">
                <a:solidFill>
                  <a:schemeClr val="tx1">
                    <a:lumMod val="75000"/>
                    <a:lumOff val="25000"/>
                  </a:schemeClr>
                </a:solidFill>
                <a:prstDash val="solid"/>
              </a:ln>
              <a:solidFill>
                <a:schemeClr val="tx2">
                  <a:lumMod val="40000"/>
                  <a:lumOff val="60000"/>
                </a:schemeClr>
              </a:solidFill>
              <a:effectLst/>
            </a:endParaRPr>
          </a:p>
        </p:txBody>
      </p:sp>
      <p:pic>
        <p:nvPicPr>
          <p:cNvPr id="3075" name="Picture 3" descr="C:\Users\swinberg\Downloads\chat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1161" y="5005569"/>
            <a:ext cx="1695322" cy="14777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975288" y="4636237"/>
            <a:ext cx="1467068" cy="369332"/>
          </a:xfrm>
          <a:prstGeom prst="rect">
            <a:avLst/>
          </a:prstGeom>
          <a:noFill/>
        </p:spPr>
        <p:txBody>
          <a:bodyPr wrap="none" rtlCol="0">
            <a:spAutoFit/>
          </a:bodyPr>
          <a:lstStyle/>
          <a:p>
            <a:r>
              <a:rPr lang="en-ZA" dirty="0" smtClean="0"/>
              <a:t>CPUs at idle</a:t>
            </a:r>
            <a:endParaRPr lang="en-ZA" dirty="0"/>
          </a:p>
        </p:txBody>
      </p:sp>
      <p:pic>
        <p:nvPicPr>
          <p:cNvPr id="3076" name="Picture 4" descr="C:\Users\swinberg\Documents\ACTIVE\EEE4084F\2014\LECTURES\Lecture02\Images\lif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3335" y="5070244"/>
            <a:ext cx="901872" cy="134843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swinberg\Documents\ACTIVE\EEE4084F\2014\LECTURES\Lecture02\Images\download.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476734">
            <a:off x="2410276" y="4942141"/>
            <a:ext cx="874927" cy="874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27644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39927"/>
            <a:ext cx="8385175" cy="753931"/>
          </a:xfrm>
        </p:spPr>
        <p:txBody>
          <a:bodyPr/>
          <a:lstStyle/>
          <a:p>
            <a:pPr>
              <a:defRPr/>
            </a:pPr>
            <a:r>
              <a:rPr lang="en-ZA" dirty="0" smtClean="0"/>
              <a:t>Computation Methods</a:t>
            </a:r>
            <a:endParaRPr lang="en-US" dirty="0"/>
          </a:p>
        </p:txBody>
      </p:sp>
      <p:sp>
        <p:nvSpPr>
          <p:cNvPr id="14339" name="TextBox 5"/>
          <p:cNvSpPr txBox="1">
            <a:spLocks noChangeArrowheads="1"/>
          </p:cNvSpPr>
          <p:nvPr/>
        </p:nvSpPr>
        <p:spPr bwMode="auto">
          <a:xfrm>
            <a:off x="471488" y="938213"/>
            <a:ext cx="1960562" cy="584200"/>
          </a:xfrm>
          <a:prstGeom prst="rect">
            <a:avLst/>
          </a:prstGeom>
          <a:noFill/>
          <a:ln w="9525">
            <a:noFill/>
            <a:miter lim="800000"/>
            <a:headEnd/>
            <a:tailEnd/>
          </a:ln>
        </p:spPr>
        <p:txBody>
          <a:bodyPr wrap="none">
            <a:spAutoFit/>
          </a:bodyPr>
          <a:lstStyle/>
          <a:p>
            <a:r>
              <a:rPr lang="en-ZA" sz="3200"/>
              <a:t>Hardware</a:t>
            </a:r>
            <a:endParaRPr lang="en-US" sz="3200"/>
          </a:p>
        </p:txBody>
      </p:sp>
      <p:cxnSp>
        <p:nvCxnSpPr>
          <p:cNvPr id="14340" name="Straight Connector 7"/>
          <p:cNvCxnSpPr>
            <a:cxnSpLocks noChangeShapeType="1"/>
          </p:cNvCxnSpPr>
          <p:nvPr/>
        </p:nvCxnSpPr>
        <p:spPr bwMode="auto">
          <a:xfrm rot="5400000">
            <a:off x="261145" y="3726656"/>
            <a:ext cx="5668962" cy="3175"/>
          </a:xfrm>
          <a:prstGeom prst="line">
            <a:avLst/>
          </a:prstGeom>
          <a:noFill/>
          <a:ln w="9525" algn="ctr">
            <a:solidFill>
              <a:schemeClr val="tx1"/>
            </a:solidFill>
            <a:round/>
            <a:headEnd/>
            <a:tailEnd/>
          </a:ln>
        </p:spPr>
      </p:cxnSp>
      <p:sp>
        <p:nvSpPr>
          <p:cNvPr id="14341" name="TextBox 8"/>
          <p:cNvSpPr txBox="1">
            <a:spLocks noChangeArrowheads="1"/>
          </p:cNvSpPr>
          <p:nvPr/>
        </p:nvSpPr>
        <p:spPr bwMode="auto">
          <a:xfrm>
            <a:off x="3348038" y="938213"/>
            <a:ext cx="2917825" cy="1076325"/>
          </a:xfrm>
          <a:prstGeom prst="rect">
            <a:avLst/>
          </a:prstGeom>
          <a:noFill/>
          <a:ln w="9525">
            <a:noFill/>
            <a:miter lim="800000"/>
            <a:headEnd/>
            <a:tailEnd/>
          </a:ln>
        </p:spPr>
        <p:txBody>
          <a:bodyPr wrap="none">
            <a:spAutoFit/>
          </a:bodyPr>
          <a:lstStyle/>
          <a:p>
            <a:r>
              <a:rPr lang="en-ZA" sz="3200"/>
              <a:t>Reconfigurable</a:t>
            </a:r>
          </a:p>
          <a:p>
            <a:r>
              <a:rPr lang="en-ZA" sz="3200"/>
              <a:t>Computer</a:t>
            </a:r>
            <a:endParaRPr lang="en-US" sz="3200"/>
          </a:p>
        </p:txBody>
      </p:sp>
      <p:cxnSp>
        <p:nvCxnSpPr>
          <p:cNvPr id="14342" name="Straight Connector 9"/>
          <p:cNvCxnSpPr>
            <a:cxnSpLocks noChangeShapeType="1"/>
          </p:cNvCxnSpPr>
          <p:nvPr/>
        </p:nvCxnSpPr>
        <p:spPr bwMode="auto">
          <a:xfrm rot="5400000">
            <a:off x="3547781" y="3721894"/>
            <a:ext cx="5668962" cy="12700"/>
          </a:xfrm>
          <a:prstGeom prst="line">
            <a:avLst/>
          </a:prstGeom>
          <a:noFill/>
          <a:ln w="9525" algn="ctr">
            <a:solidFill>
              <a:schemeClr val="tx1"/>
            </a:solidFill>
            <a:round/>
            <a:headEnd/>
            <a:tailEnd/>
          </a:ln>
        </p:spPr>
      </p:cxnSp>
      <p:sp>
        <p:nvSpPr>
          <p:cNvPr id="14343" name="TextBox 10"/>
          <p:cNvSpPr txBox="1">
            <a:spLocks noChangeArrowheads="1"/>
          </p:cNvSpPr>
          <p:nvPr/>
        </p:nvSpPr>
        <p:spPr bwMode="auto">
          <a:xfrm>
            <a:off x="6527054" y="938213"/>
            <a:ext cx="2030413" cy="1076325"/>
          </a:xfrm>
          <a:prstGeom prst="rect">
            <a:avLst/>
          </a:prstGeom>
          <a:noFill/>
          <a:ln w="9525">
            <a:noFill/>
            <a:miter lim="800000"/>
            <a:headEnd/>
            <a:tailEnd/>
          </a:ln>
        </p:spPr>
        <p:txBody>
          <a:bodyPr wrap="none">
            <a:spAutoFit/>
          </a:bodyPr>
          <a:lstStyle/>
          <a:p>
            <a:r>
              <a:rPr lang="en-ZA" sz="3200" dirty="0"/>
              <a:t>Software</a:t>
            </a:r>
          </a:p>
          <a:p>
            <a:r>
              <a:rPr lang="en-ZA" sz="3200" dirty="0"/>
              <a:t>Processor</a:t>
            </a:r>
            <a:endParaRPr lang="en-US" sz="3200" dirty="0"/>
          </a:p>
        </p:txBody>
      </p:sp>
      <p:cxnSp>
        <p:nvCxnSpPr>
          <p:cNvPr id="14344" name="Straight Connector 11"/>
          <p:cNvCxnSpPr>
            <a:cxnSpLocks noChangeShapeType="1"/>
          </p:cNvCxnSpPr>
          <p:nvPr/>
        </p:nvCxnSpPr>
        <p:spPr bwMode="auto">
          <a:xfrm>
            <a:off x="474469" y="1953946"/>
            <a:ext cx="8149708" cy="27913"/>
          </a:xfrm>
          <a:prstGeom prst="line">
            <a:avLst/>
          </a:prstGeom>
          <a:noFill/>
          <a:ln w="9525" algn="ctr">
            <a:solidFill>
              <a:schemeClr val="tx1"/>
            </a:solidFill>
            <a:round/>
            <a:headEnd/>
            <a:tailEnd/>
          </a:ln>
        </p:spPr>
      </p:cxnSp>
      <p:pic>
        <p:nvPicPr>
          <p:cNvPr id="14345" name="Picture 16" descr="circuit.jpg"/>
          <p:cNvPicPr>
            <a:picLocks noChangeAspect="1"/>
          </p:cNvPicPr>
          <p:nvPr/>
        </p:nvPicPr>
        <p:blipFill>
          <a:blip r:embed="rId3" cstate="print"/>
          <a:srcRect/>
          <a:stretch>
            <a:fillRect/>
          </a:stretch>
        </p:blipFill>
        <p:spPr bwMode="auto">
          <a:xfrm>
            <a:off x="795434" y="5191068"/>
            <a:ext cx="1947659" cy="1298822"/>
          </a:xfrm>
          <a:prstGeom prst="rect">
            <a:avLst/>
          </a:prstGeom>
          <a:noFill/>
          <a:ln w="9525">
            <a:noFill/>
            <a:miter lim="800000"/>
            <a:headEnd/>
            <a:tailEnd/>
          </a:ln>
        </p:spPr>
      </p:pic>
      <p:sp>
        <p:nvSpPr>
          <p:cNvPr id="14346" name="TextBox 17"/>
          <p:cNvSpPr txBox="1">
            <a:spLocks noChangeArrowheads="1"/>
          </p:cNvSpPr>
          <p:nvPr/>
        </p:nvSpPr>
        <p:spPr bwMode="auto">
          <a:xfrm>
            <a:off x="479640" y="2110118"/>
            <a:ext cx="2618365" cy="3139321"/>
          </a:xfrm>
          <a:prstGeom prst="rect">
            <a:avLst/>
          </a:prstGeom>
          <a:noFill/>
          <a:ln w="9525">
            <a:noFill/>
            <a:miter lim="800000"/>
            <a:headEnd/>
            <a:tailEnd/>
          </a:ln>
        </p:spPr>
        <p:txBody>
          <a:bodyPr wrap="square">
            <a:spAutoFit/>
          </a:bodyPr>
          <a:lstStyle/>
          <a:p>
            <a:r>
              <a:rPr lang="en-ZA" dirty="0" smtClean="0"/>
              <a:t>e.g</a:t>
            </a:r>
            <a:r>
              <a:rPr lang="en-ZA" dirty="0"/>
              <a:t>. PCBs, ASICs</a:t>
            </a:r>
          </a:p>
          <a:p>
            <a:r>
              <a:rPr lang="en-ZA" u="sng" dirty="0"/>
              <a:t>Advantages:</a:t>
            </a:r>
          </a:p>
          <a:p>
            <a:pPr>
              <a:buFont typeface="Arial" charset="0"/>
              <a:buChar char="•"/>
            </a:pPr>
            <a:r>
              <a:rPr lang="en-ZA" dirty="0"/>
              <a:t> High speed </a:t>
            </a:r>
            <a:r>
              <a:rPr lang="en-ZA" dirty="0" smtClean="0"/>
              <a:t>&amp; performance</a:t>
            </a:r>
            <a:endParaRPr lang="en-ZA" dirty="0"/>
          </a:p>
          <a:p>
            <a:pPr>
              <a:buFont typeface="Arial" charset="0"/>
              <a:buChar char="•"/>
            </a:pPr>
            <a:r>
              <a:rPr lang="en-ZA" dirty="0"/>
              <a:t> Efficient (possibly lower </a:t>
            </a:r>
            <a:r>
              <a:rPr lang="en-ZA" dirty="0" smtClean="0"/>
              <a:t>power </a:t>
            </a:r>
            <a:r>
              <a:rPr lang="en-ZA" dirty="0"/>
              <a:t>than idle </a:t>
            </a:r>
            <a:r>
              <a:rPr lang="en-ZA" dirty="0" smtClean="0"/>
              <a:t>processors)</a:t>
            </a:r>
            <a:endParaRPr lang="en-ZA" dirty="0"/>
          </a:p>
          <a:p>
            <a:pPr>
              <a:buFont typeface="Arial" charset="0"/>
              <a:buChar char="•"/>
            </a:pPr>
            <a:r>
              <a:rPr lang="en-ZA" dirty="0"/>
              <a:t> Parallelizable </a:t>
            </a:r>
          </a:p>
          <a:p>
            <a:r>
              <a:rPr lang="en-ZA" u="sng" dirty="0"/>
              <a:t>Drawbacks:</a:t>
            </a:r>
          </a:p>
          <a:p>
            <a:pPr>
              <a:buFont typeface="Arial" charset="0"/>
              <a:buChar char="•"/>
            </a:pPr>
            <a:r>
              <a:rPr lang="en-ZA" dirty="0"/>
              <a:t> Expensive</a:t>
            </a:r>
          </a:p>
          <a:p>
            <a:pPr>
              <a:buFont typeface="Arial" charset="0"/>
              <a:buChar char="•"/>
            </a:pPr>
            <a:r>
              <a:rPr lang="en-ZA" dirty="0"/>
              <a:t> Static (cannot change)</a:t>
            </a:r>
            <a:endParaRPr lang="en-US" dirty="0"/>
          </a:p>
        </p:txBody>
      </p:sp>
      <p:sp>
        <p:nvSpPr>
          <p:cNvPr id="14347" name="TextBox 18"/>
          <p:cNvSpPr txBox="1">
            <a:spLocks noChangeArrowheads="1"/>
          </p:cNvSpPr>
          <p:nvPr/>
        </p:nvSpPr>
        <p:spPr bwMode="auto">
          <a:xfrm>
            <a:off x="3209627" y="2124075"/>
            <a:ext cx="3186113" cy="3416300"/>
          </a:xfrm>
          <a:prstGeom prst="rect">
            <a:avLst/>
          </a:prstGeom>
          <a:noFill/>
          <a:ln w="9525">
            <a:noFill/>
            <a:miter lim="800000"/>
            <a:headEnd/>
            <a:tailEnd/>
          </a:ln>
        </p:spPr>
        <p:txBody>
          <a:bodyPr wrap="none">
            <a:spAutoFit/>
          </a:bodyPr>
          <a:lstStyle/>
          <a:p>
            <a:r>
              <a:rPr lang="en-ZA" dirty="0" smtClean="0"/>
              <a:t>e.g</a:t>
            </a:r>
            <a:r>
              <a:rPr lang="en-ZA" dirty="0"/>
              <a:t>. IBM Blade, FPGA-based</a:t>
            </a:r>
          </a:p>
          <a:p>
            <a:r>
              <a:rPr lang="en-ZA" dirty="0"/>
              <a:t>computing platform</a:t>
            </a:r>
          </a:p>
          <a:p>
            <a:r>
              <a:rPr lang="en-ZA" u="sng" dirty="0"/>
              <a:t>Advantages:</a:t>
            </a:r>
          </a:p>
          <a:p>
            <a:pPr>
              <a:buFont typeface="Arial" charset="0"/>
              <a:buChar char="•"/>
            </a:pPr>
            <a:r>
              <a:rPr lang="en-ZA" dirty="0"/>
              <a:t> Faster than software alone</a:t>
            </a:r>
          </a:p>
          <a:p>
            <a:pPr>
              <a:buFont typeface="Arial" charset="0"/>
              <a:buChar char="•"/>
            </a:pPr>
            <a:r>
              <a:rPr lang="en-ZA" dirty="0"/>
              <a:t> More flexible than software</a:t>
            </a:r>
          </a:p>
          <a:p>
            <a:pPr>
              <a:buFont typeface="Arial" charset="0"/>
              <a:buChar char="•"/>
            </a:pPr>
            <a:r>
              <a:rPr lang="en-ZA" dirty="0"/>
              <a:t> More flexible than hardware</a:t>
            </a:r>
          </a:p>
          <a:p>
            <a:pPr>
              <a:buFont typeface="Arial" charset="0"/>
              <a:buChar char="•"/>
            </a:pPr>
            <a:r>
              <a:rPr lang="en-ZA" dirty="0"/>
              <a:t> Parallelizable</a:t>
            </a:r>
          </a:p>
          <a:p>
            <a:r>
              <a:rPr lang="en-ZA" u="sng" dirty="0"/>
              <a:t>Drawbacks:</a:t>
            </a:r>
          </a:p>
          <a:p>
            <a:pPr>
              <a:buFont typeface="Arial" charset="0"/>
              <a:buChar char="•"/>
            </a:pPr>
            <a:r>
              <a:rPr lang="en-ZA" dirty="0"/>
              <a:t> Expensive</a:t>
            </a:r>
          </a:p>
          <a:p>
            <a:pPr>
              <a:buFont typeface="Arial" charset="0"/>
              <a:buChar char="•"/>
            </a:pPr>
            <a:r>
              <a:rPr lang="en-ZA" dirty="0"/>
              <a:t> Complex</a:t>
            </a:r>
          </a:p>
          <a:p>
            <a:r>
              <a:rPr lang="en-ZA" dirty="0"/>
              <a:t>(both s/w</a:t>
            </a:r>
          </a:p>
          <a:p>
            <a:r>
              <a:rPr lang="en-ZA" dirty="0"/>
              <a:t> &amp; h/w)</a:t>
            </a:r>
            <a:endParaRPr lang="en-US" dirty="0"/>
          </a:p>
        </p:txBody>
      </p:sp>
      <p:pic>
        <p:nvPicPr>
          <p:cNvPr id="14348" name="Picture 19" descr="IBM_BladeCenterHT-chassis.jpg"/>
          <p:cNvPicPr>
            <a:picLocks noChangeAspect="1"/>
          </p:cNvPicPr>
          <p:nvPr/>
        </p:nvPicPr>
        <p:blipFill>
          <a:blip r:embed="rId4" cstate="print"/>
          <a:srcRect/>
          <a:stretch>
            <a:fillRect/>
          </a:stretch>
        </p:blipFill>
        <p:spPr bwMode="auto">
          <a:xfrm>
            <a:off x="4474385" y="4689475"/>
            <a:ext cx="1814513" cy="1828800"/>
          </a:xfrm>
          <a:prstGeom prst="rect">
            <a:avLst/>
          </a:prstGeom>
          <a:noFill/>
          <a:ln w="9525">
            <a:noFill/>
            <a:miter lim="800000"/>
            <a:headEnd/>
            <a:tailEnd/>
          </a:ln>
        </p:spPr>
      </p:pic>
      <p:pic>
        <p:nvPicPr>
          <p:cNvPr id="14350" name="Picture 21" descr="at91rm9200.jpg"/>
          <p:cNvPicPr>
            <a:picLocks noChangeAspect="1"/>
          </p:cNvPicPr>
          <p:nvPr/>
        </p:nvPicPr>
        <p:blipFill>
          <a:blip r:embed="rId5" cstate="print"/>
          <a:srcRect/>
          <a:stretch>
            <a:fillRect/>
          </a:stretch>
        </p:blipFill>
        <p:spPr bwMode="auto">
          <a:xfrm>
            <a:off x="7271791" y="5620923"/>
            <a:ext cx="1303338" cy="979488"/>
          </a:xfrm>
          <a:prstGeom prst="rect">
            <a:avLst/>
          </a:prstGeom>
          <a:noFill/>
          <a:ln w="9525">
            <a:noFill/>
            <a:miter lim="800000"/>
            <a:headEnd/>
            <a:tailEnd/>
          </a:ln>
        </p:spPr>
      </p:pic>
      <p:sp>
        <p:nvSpPr>
          <p:cNvPr id="14349" name="TextBox 20"/>
          <p:cNvSpPr txBox="1">
            <a:spLocks noChangeArrowheads="1"/>
          </p:cNvSpPr>
          <p:nvPr/>
        </p:nvSpPr>
        <p:spPr bwMode="auto">
          <a:xfrm>
            <a:off x="6417518" y="2124075"/>
            <a:ext cx="2566987" cy="3692525"/>
          </a:xfrm>
          <a:prstGeom prst="rect">
            <a:avLst/>
          </a:prstGeom>
          <a:noFill/>
          <a:ln w="9525">
            <a:noFill/>
            <a:miter lim="800000"/>
            <a:headEnd/>
            <a:tailEnd/>
          </a:ln>
        </p:spPr>
        <p:txBody>
          <a:bodyPr>
            <a:spAutoFit/>
          </a:bodyPr>
          <a:lstStyle/>
          <a:p>
            <a:r>
              <a:rPr lang="en-ZA" dirty="0" smtClean="0"/>
              <a:t>e.g</a:t>
            </a:r>
            <a:r>
              <a:rPr lang="en-ZA" dirty="0"/>
              <a:t>. PC, embedded software  on microcontroller</a:t>
            </a:r>
          </a:p>
          <a:p>
            <a:r>
              <a:rPr lang="en-ZA" u="sng" dirty="0"/>
              <a:t>Advantages:</a:t>
            </a:r>
          </a:p>
          <a:p>
            <a:pPr>
              <a:buFont typeface="Arial" charset="0"/>
              <a:buChar char="•"/>
            </a:pPr>
            <a:r>
              <a:rPr lang="en-ZA" dirty="0"/>
              <a:t> Flexible</a:t>
            </a:r>
          </a:p>
          <a:p>
            <a:pPr>
              <a:buFont typeface="Arial" charset="0"/>
              <a:buChar char="•"/>
            </a:pPr>
            <a:r>
              <a:rPr lang="en-ZA" dirty="0"/>
              <a:t> Adaptable</a:t>
            </a:r>
          </a:p>
          <a:p>
            <a:pPr>
              <a:buFont typeface="Arial" charset="0"/>
              <a:buChar char="•"/>
            </a:pPr>
            <a:r>
              <a:rPr lang="en-ZA" dirty="0"/>
              <a:t> Can be much cheaper</a:t>
            </a:r>
          </a:p>
          <a:p>
            <a:r>
              <a:rPr lang="en-ZA" u="sng" dirty="0"/>
              <a:t>Drawbacks:</a:t>
            </a:r>
          </a:p>
          <a:p>
            <a:pPr>
              <a:buFont typeface="Arial" charset="0"/>
              <a:buChar char="•"/>
            </a:pPr>
            <a:r>
              <a:rPr lang="en-ZA" dirty="0"/>
              <a:t> The hardware is static</a:t>
            </a:r>
          </a:p>
          <a:p>
            <a:pPr>
              <a:buFont typeface="Arial" charset="0"/>
              <a:buChar char="•"/>
            </a:pPr>
            <a:r>
              <a:rPr lang="en-ZA" dirty="0"/>
              <a:t> Limit of clock speed</a:t>
            </a:r>
          </a:p>
          <a:p>
            <a:pPr>
              <a:buFont typeface="Arial" charset="0"/>
              <a:buChar char="•"/>
            </a:pPr>
            <a:r>
              <a:rPr lang="en-ZA" dirty="0"/>
              <a:t> Sequential  </a:t>
            </a:r>
          </a:p>
          <a:p>
            <a:r>
              <a:rPr lang="en-ZA" dirty="0"/>
              <a:t>  processing</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winberg\Documents\ACTIVE\EEE4084F\Common\Images_open\film-reel-P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9427" y="982036"/>
            <a:ext cx="2863267" cy="314861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094131" y="4041126"/>
            <a:ext cx="6955750" cy="1754326"/>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Short </a:t>
            </a: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Video:</a:t>
            </a:r>
          </a:p>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Latest Intel Chipsets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Rectangle 3"/>
          <p:cNvSpPr/>
          <p:nvPr/>
        </p:nvSpPr>
        <p:spPr>
          <a:xfrm>
            <a:off x="2647200" y="6362123"/>
            <a:ext cx="6407233" cy="307777"/>
          </a:xfrm>
          <a:prstGeom prst="rect">
            <a:avLst/>
          </a:prstGeom>
        </p:spPr>
        <p:txBody>
          <a:bodyPr wrap="square">
            <a:spAutoFit/>
          </a:bodyPr>
          <a:lstStyle/>
          <a:p>
            <a:r>
              <a:rPr lang="en-ZA" sz="1400" dirty="0"/>
              <a:t>Intel's New 4th Gen Core i7 Processors and More - PAX Prime </a:t>
            </a:r>
            <a:r>
              <a:rPr lang="en-ZA" sz="1400" dirty="0" smtClean="0"/>
              <a:t>2014.mp4</a:t>
            </a:r>
            <a:endParaRPr lang="en-ZA" sz="1400" dirty="0"/>
          </a:p>
        </p:txBody>
      </p:sp>
      <p:sp>
        <p:nvSpPr>
          <p:cNvPr id="5" name="Rectangle 4"/>
          <p:cNvSpPr/>
          <p:nvPr/>
        </p:nvSpPr>
        <p:spPr>
          <a:xfrm>
            <a:off x="1951148" y="5735213"/>
            <a:ext cx="6896637" cy="369332"/>
          </a:xfrm>
          <a:prstGeom prst="rect">
            <a:avLst/>
          </a:prstGeom>
        </p:spPr>
        <p:txBody>
          <a:bodyPr wrap="square">
            <a:spAutoFit/>
          </a:bodyPr>
          <a:lstStyle/>
          <a:p>
            <a:r>
              <a:rPr lang="en-ZA" dirty="0">
                <a:hlinkClick r:id="rId3"/>
              </a:rPr>
              <a:t>https://</a:t>
            </a:r>
            <a:r>
              <a:rPr lang="en-ZA" dirty="0" smtClean="0">
                <a:hlinkClick r:id="rId3"/>
              </a:rPr>
              <a:t>www.youtube.com/watch?v=Q8Akad-OxRI</a:t>
            </a:r>
            <a:endParaRPr lang="en-ZA" dirty="0"/>
          </a:p>
        </p:txBody>
      </p:sp>
    </p:spTree>
    <p:extLst>
      <p:ext uri="{BB962C8B-B14F-4D97-AF65-F5344CB8AC3E}">
        <p14:creationId xmlns:p14="http://schemas.microsoft.com/office/powerpoint/2010/main" val="20370011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swinberg\Documents\ACTIVE\EEE4084F\Common\Images\intel-Core i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2036" y="1031844"/>
            <a:ext cx="1048824" cy="96991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winberg\Documents\ACTIVE\EEE4084F\Common\Images\Intel-itaniu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2344" y="3609277"/>
            <a:ext cx="2296950" cy="148284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ZA" dirty="0" smtClean="0"/>
              <a:t>Quick view: Intel’s Latest CPUs</a:t>
            </a:r>
            <a:endParaRPr lang="en-ZA" dirty="0"/>
          </a:p>
        </p:txBody>
      </p:sp>
      <p:sp>
        <p:nvSpPr>
          <p:cNvPr id="3" name="Content Placeholder 2"/>
          <p:cNvSpPr>
            <a:spLocks noGrp="1"/>
          </p:cNvSpPr>
          <p:nvPr>
            <p:ph idx="1"/>
          </p:nvPr>
        </p:nvSpPr>
        <p:spPr>
          <a:xfrm>
            <a:off x="237182" y="1140903"/>
            <a:ext cx="8831317" cy="4832081"/>
          </a:xfrm>
        </p:spPr>
        <p:txBody>
          <a:bodyPr>
            <a:normAutofit fontScale="92500" lnSpcReduction="20000"/>
          </a:bodyPr>
          <a:lstStyle/>
          <a:p>
            <a:r>
              <a:rPr lang="en-ZA" dirty="0" smtClean="0"/>
              <a:t>Intel</a:t>
            </a:r>
            <a:r>
              <a:rPr lang="en-ZA" dirty="0"/>
              <a:t>® Core™ </a:t>
            </a:r>
            <a:r>
              <a:rPr lang="en-ZA" dirty="0" smtClean="0"/>
              <a:t>i7</a:t>
            </a:r>
          </a:p>
          <a:p>
            <a:pPr lvl="1"/>
            <a:r>
              <a:rPr lang="en-ZA" dirty="0" smtClean="0"/>
              <a:t>I7 Extreme Edition  vs. (regular) i7 processor</a:t>
            </a:r>
          </a:p>
          <a:p>
            <a:r>
              <a:rPr lang="en-ZA" dirty="0"/>
              <a:t>Intel® Xeon™ </a:t>
            </a:r>
            <a:r>
              <a:rPr lang="en-ZA" dirty="0" smtClean="0"/>
              <a:t>Processors</a:t>
            </a:r>
          </a:p>
          <a:p>
            <a:pPr lvl="1"/>
            <a:r>
              <a:rPr lang="en-ZA" dirty="0" smtClean="0"/>
              <a:t>4/8 cores; 8/16 threads; 40W to 130W </a:t>
            </a:r>
            <a:br>
              <a:rPr lang="en-ZA" dirty="0" smtClean="0"/>
            </a:br>
            <a:r>
              <a:rPr lang="en-ZA" dirty="0" smtClean="0"/>
              <a:t>(more cores, exponential growth in power)</a:t>
            </a:r>
          </a:p>
          <a:p>
            <a:pPr lvl="1"/>
            <a:r>
              <a:rPr lang="en-ZA" dirty="0" smtClean="0"/>
              <a:t>1.86-3.3 </a:t>
            </a:r>
            <a:r>
              <a:rPr lang="en-ZA" dirty="0" err="1" smtClean="0"/>
              <a:t>Ghz</a:t>
            </a:r>
            <a:r>
              <a:rPr lang="en-ZA" dirty="0" smtClean="0"/>
              <a:t> CPU clock, 1066-1600 </a:t>
            </a:r>
            <a:r>
              <a:rPr lang="en-ZA" dirty="0" err="1"/>
              <a:t>Mhz</a:t>
            </a:r>
            <a:r>
              <a:rPr lang="en-ZA" dirty="0"/>
              <a:t> </a:t>
            </a:r>
            <a:r>
              <a:rPr lang="en-ZA" dirty="0" smtClean="0"/>
              <a:t>bus</a:t>
            </a:r>
          </a:p>
          <a:p>
            <a:r>
              <a:rPr lang="pt-BR" altLang="en-US" dirty="0"/>
              <a:t>Intel® Itanium</a:t>
            </a:r>
            <a:r>
              <a:rPr lang="pt-BR" altLang="en-US" dirty="0" smtClean="0"/>
              <a:t>®</a:t>
            </a:r>
          </a:p>
          <a:p>
            <a:pPr lvl="1"/>
            <a:r>
              <a:rPr lang="pt-BR" dirty="0" smtClean="0"/>
              <a:t>Scalable. 1/2/4 cores; hyperthreading*</a:t>
            </a:r>
          </a:p>
          <a:p>
            <a:pPr lvl="1"/>
            <a:r>
              <a:rPr lang="pt-BR" dirty="0" smtClean="0"/>
              <a:t>Allows designs </a:t>
            </a:r>
            <a:r>
              <a:rPr lang="pt-BR" sz="1900" dirty="0" smtClean="0"/>
              <a:t>up to</a:t>
            </a:r>
            <a:r>
              <a:rPr lang="pt-BR" dirty="0" smtClean="0"/>
              <a:t> 512 cores, 32/64bit</a:t>
            </a:r>
          </a:p>
          <a:p>
            <a:pPr lvl="1"/>
            <a:r>
              <a:rPr lang="pt-BR" dirty="0" smtClean="0"/>
              <a:t>Power use starts around 75W</a:t>
            </a:r>
          </a:p>
          <a:p>
            <a:pPr lvl="1"/>
            <a:r>
              <a:rPr lang="en-US" dirty="0" smtClean="0"/>
              <a:t>1-2.53 </a:t>
            </a:r>
            <a:r>
              <a:rPr lang="en-US" dirty="0" err="1" smtClean="0"/>
              <a:t>Ghz</a:t>
            </a:r>
            <a:r>
              <a:rPr lang="en-US" dirty="0" smtClean="0"/>
              <a:t> (Itanium 9500 ‘Poulson’); QPI 6.4GT/s bus</a:t>
            </a:r>
            <a:endParaRPr lang="en-ZA" dirty="0"/>
          </a:p>
        </p:txBody>
      </p:sp>
      <p:sp>
        <p:nvSpPr>
          <p:cNvPr id="4" name="Rectangle 3"/>
          <p:cNvSpPr/>
          <p:nvPr/>
        </p:nvSpPr>
        <p:spPr>
          <a:xfrm>
            <a:off x="212015" y="6046258"/>
            <a:ext cx="4930436" cy="584775"/>
          </a:xfrm>
          <a:prstGeom prst="rect">
            <a:avLst/>
          </a:prstGeom>
        </p:spPr>
        <p:txBody>
          <a:bodyPr wrap="square">
            <a:spAutoFit/>
          </a:bodyPr>
          <a:lstStyle/>
          <a:p>
            <a:r>
              <a:rPr lang="pt-BR" sz="1600" dirty="0" smtClean="0"/>
              <a:t>* Hyperthreading </a:t>
            </a:r>
            <a:r>
              <a:rPr lang="pt-BR" sz="1600" dirty="0" smtClean="0">
                <a:sym typeface="Wingdings" panose="05000000000000000000" pitchFamily="2" charset="2"/>
              </a:rPr>
              <a:t> two </a:t>
            </a:r>
            <a:r>
              <a:rPr lang="pt-BR" sz="1600" dirty="0">
                <a:sym typeface="Wingdings" panose="05000000000000000000" pitchFamily="2" charset="2"/>
              </a:rPr>
              <a:t>virtual/logical processors per </a:t>
            </a:r>
            <a:r>
              <a:rPr lang="pt-BR" sz="1600" dirty="0" smtClean="0">
                <a:sym typeface="Wingdings" panose="05000000000000000000" pitchFamily="2" charset="2"/>
              </a:rPr>
              <a:t>core </a:t>
            </a:r>
            <a:r>
              <a:rPr lang="pt-BR" sz="1000" dirty="0" smtClean="0">
                <a:sym typeface="Wingdings" panose="05000000000000000000" pitchFamily="2" charset="2"/>
              </a:rPr>
              <a:t>(more: </a:t>
            </a:r>
            <a:r>
              <a:rPr lang="pt-BR" sz="1000" dirty="0">
                <a:sym typeface="Wingdings" panose="05000000000000000000" pitchFamily="2" charset="2"/>
                <a:hlinkClick r:id="rId4"/>
              </a:rPr>
              <a:t>http://</a:t>
            </a:r>
            <a:r>
              <a:rPr lang="pt-BR" sz="1000" dirty="0" smtClean="0">
                <a:sym typeface="Wingdings" panose="05000000000000000000" pitchFamily="2" charset="2"/>
                <a:hlinkClick r:id="rId4"/>
              </a:rPr>
              <a:t>www.techopedia.com/definition/2866/hyperthreading-ht</a:t>
            </a:r>
            <a:r>
              <a:rPr lang="pt-BR" sz="1000" dirty="0" smtClean="0">
                <a:sym typeface="Wingdings" panose="05000000000000000000" pitchFamily="2" charset="2"/>
              </a:rPr>
              <a:t>)</a:t>
            </a:r>
            <a:endParaRPr lang="en-ZA" sz="1000" dirty="0"/>
          </a:p>
        </p:txBody>
      </p:sp>
      <p:sp>
        <p:nvSpPr>
          <p:cNvPr id="5" name="Rectangle 4"/>
          <p:cNvSpPr/>
          <p:nvPr/>
        </p:nvSpPr>
        <p:spPr>
          <a:xfrm>
            <a:off x="5159229" y="5656674"/>
            <a:ext cx="3884103" cy="1246495"/>
          </a:xfrm>
          <a:prstGeom prst="rect">
            <a:avLst/>
          </a:prstGeom>
        </p:spPr>
        <p:txBody>
          <a:bodyPr wrap="square">
            <a:spAutoFit/>
          </a:bodyPr>
          <a:lstStyle/>
          <a:p>
            <a:r>
              <a:rPr lang="en-ZA" b="1" dirty="0" err="1"/>
              <a:t>gigatransfers</a:t>
            </a:r>
            <a:r>
              <a:rPr lang="en-ZA" b="1" dirty="0"/>
              <a:t> per second</a:t>
            </a:r>
            <a:r>
              <a:rPr lang="en-ZA" dirty="0"/>
              <a:t> </a:t>
            </a:r>
            <a:r>
              <a:rPr lang="en-ZA" dirty="0" smtClean="0"/>
              <a:t>(GT/s</a:t>
            </a:r>
            <a:r>
              <a:rPr lang="en-ZA" dirty="0"/>
              <a:t>)</a:t>
            </a:r>
            <a:r>
              <a:rPr lang="en-ZA" sz="1200" dirty="0"/>
              <a:t> </a:t>
            </a:r>
            <a:r>
              <a:rPr lang="en-ZA" sz="1200" dirty="0" smtClean="0"/>
              <a:t>or</a:t>
            </a:r>
            <a:r>
              <a:rPr lang="en-ZA" sz="1200" dirty="0"/>
              <a:t> </a:t>
            </a:r>
            <a:r>
              <a:rPr lang="en-ZA" sz="1200" b="1" dirty="0" err="1"/>
              <a:t>megatransfers</a:t>
            </a:r>
            <a:r>
              <a:rPr lang="en-ZA" sz="1200" b="1" dirty="0"/>
              <a:t> per second</a:t>
            </a:r>
            <a:r>
              <a:rPr lang="en-ZA" sz="1200" dirty="0"/>
              <a:t> (MT/s</a:t>
            </a:r>
            <a:r>
              <a:rPr lang="en-ZA" sz="1200" dirty="0" smtClean="0"/>
              <a:t>): (somewhat informal) number </a:t>
            </a:r>
            <a:r>
              <a:rPr lang="en-ZA" sz="1200" dirty="0"/>
              <a:t>of operations transferring data that </a:t>
            </a:r>
            <a:r>
              <a:rPr lang="en-ZA" sz="1200" dirty="0" smtClean="0"/>
              <a:t>occurs each </a:t>
            </a:r>
            <a:r>
              <a:rPr lang="en-ZA" sz="1200" dirty="0"/>
              <a:t>second in </a:t>
            </a:r>
            <a:r>
              <a:rPr lang="en-ZA" sz="1200" dirty="0" smtClean="0"/>
              <a:t>a </a:t>
            </a:r>
            <a:r>
              <a:rPr lang="en-ZA" sz="1200" dirty="0"/>
              <a:t>given data-transfer channel. </a:t>
            </a:r>
            <a:r>
              <a:rPr lang="en-ZA" sz="900" dirty="0" smtClean="0"/>
              <a:t>Also </a:t>
            </a:r>
            <a:r>
              <a:rPr lang="en-ZA" sz="900" dirty="0"/>
              <a:t>known as </a:t>
            </a:r>
            <a:r>
              <a:rPr lang="en-ZA" sz="900" dirty="0">
                <a:hlinkClick r:id="rId5" tooltip="Sample rate"/>
              </a:rPr>
              <a:t>sample rate</a:t>
            </a:r>
            <a:r>
              <a:rPr lang="en-ZA" sz="900" dirty="0"/>
              <a:t>, i.e. </a:t>
            </a:r>
            <a:r>
              <a:rPr lang="en-ZA" sz="900" dirty="0" err="1" smtClean="0"/>
              <a:t>num</a:t>
            </a:r>
            <a:r>
              <a:rPr lang="en-ZA" sz="900" dirty="0" smtClean="0"/>
              <a:t> data </a:t>
            </a:r>
            <a:r>
              <a:rPr lang="en-ZA" sz="900" dirty="0"/>
              <a:t>samples captured per second, each sample normally occurring at the clock </a:t>
            </a:r>
            <a:r>
              <a:rPr lang="en-ZA" sz="900" dirty="0" smtClean="0"/>
              <a:t>edge.  </a:t>
            </a:r>
            <a:r>
              <a:rPr lang="en-ZA" sz="900" dirty="0" smtClean="0">
                <a:hlinkClick r:id="rId6"/>
              </a:rPr>
              <a:t>[1]</a:t>
            </a:r>
            <a:endParaRPr lang="en-ZA" sz="900" dirty="0"/>
          </a:p>
        </p:txBody>
      </p:sp>
      <p:pic>
        <p:nvPicPr>
          <p:cNvPr id="1028" name="Picture 4" descr="C:\Users\swinberg\Documents\ACTIVE\EEE4084F\Common\Images\intel Xeo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99089" y="2125847"/>
            <a:ext cx="1401865" cy="1050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6363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300"/>
                            </p:stCondLst>
                            <p:childTnLst>
                              <p:par>
                                <p:cTn id="11" presetID="1" presetClass="entr" presetSubtype="0" fill="hold" grpId="0" nodeType="afterEffect">
                                  <p:stCondLst>
                                    <p:cond delay="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350"/>
                            </p:stCondLst>
                            <p:childTnLst>
                              <p:par>
                                <p:cTn id="14" presetID="1" presetClass="entr" presetSubtype="0" fill="hold" grpId="0" nodeType="afterEffect">
                                  <p:stCondLst>
                                    <p:cond delay="5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400"/>
                            </p:stCondLst>
                            <p:childTnLst>
                              <p:par>
                                <p:cTn id="17" presetID="1" presetClass="entr" presetSubtype="0" fill="hold" grpId="0" nodeType="afterEffect">
                                  <p:stCondLst>
                                    <p:cond delay="5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450"/>
                            </p:stCondLst>
                            <p:childTnLst>
                              <p:par>
                                <p:cTn id="20" presetID="1" presetClass="entr" presetSubtype="0" fill="hold" grpId="0" nodeType="afterEffect">
                                  <p:stCondLst>
                                    <p:cond delay="5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5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par>
                          <p:cTn id="25" fill="hold">
                            <p:stCondLst>
                              <p:cond delay="550"/>
                            </p:stCondLst>
                            <p:childTnLst>
                              <p:par>
                                <p:cTn id="26" presetID="1" presetClass="entr" presetSubtype="0" fill="hold" grpId="0" nodeType="afterEffect">
                                  <p:stCondLst>
                                    <p:cond delay="5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par>
                          <p:cTn id="28" fill="hold">
                            <p:stCondLst>
                              <p:cond delay="600"/>
                            </p:stCondLst>
                            <p:childTnLst>
                              <p:par>
                                <p:cTn id="29" presetID="1" presetClass="entr" presetSubtype="0" fill="hold" grpId="0" nodeType="afterEffect">
                                  <p:stCondLst>
                                    <p:cond delay="5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par>
                          <p:cTn id="31" fill="hold">
                            <p:stCondLst>
                              <p:cond delay="650"/>
                            </p:stCondLst>
                            <p:childTnLst>
                              <p:par>
                                <p:cTn id="32" presetID="1" presetClass="entr" presetSubtype="0" fill="hold" grpId="0" nodeType="afterEffect">
                                  <p:stCondLst>
                                    <p:cond delay="50"/>
                                  </p:stCondLst>
                                  <p:childTnLst>
                                    <p:set>
                                      <p:cBhvr>
                                        <p:cTn id="33" dur="1" fill="hold">
                                          <p:stCondLst>
                                            <p:cond delay="0"/>
                                          </p:stCondLst>
                                        </p:cTn>
                                        <p:tgtEl>
                                          <p:spTgt spid="3">
                                            <p:txEl>
                                              <p:pRg st="9" end="9"/>
                                            </p:txEl>
                                          </p:spTgt>
                                        </p:tgtEl>
                                        <p:attrNameLst>
                                          <p:attrName>style.visibility</p:attrName>
                                        </p:attrNameLst>
                                      </p:cBhvr>
                                      <p:to>
                                        <p:strVal val="visible"/>
                                      </p:to>
                                    </p:set>
                                  </p:childTnLst>
                                </p:cTn>
                              </p:par>
                            </p:childTnLst>
                          </p:cTn>
                        </p:par>
                        <p:par>
                          <p:cTn id="34" fill="hold">
                            <p:stCondLst>
                              <p:cond delay="700"/>
                            </p:stCondLst>
                            <p:childTnLst>
                              <p:par>
                                <p:cTn id="35" presetID="31" presetClass="entr" presetSubtype="0" fill="hold" nodeType="afterEffect">
                                  <p:stCondLst>
                                    <p:cond delay="0"/>
                                  </p:stCondLst>
                                  <p:childTnLst>
                                    <p:set>
                                      <p:cBhvr>
                                        <p:cTn id="36" dur="1" fill="hold">
                                          <p:stCondLst>
                                            <p:cond delay="0"/>
                                          </p:stCondLst>
                                        </p:cTn>
                                        <p:tgtEl>
                                          <p:spTgt spid="1029"/>
                                        </p:tgtEl>
                                        <p:attrNameLst>
                                          <p:attrName>style.visibility</p:attrName>
                                        </p:attrNameLst>
                                      </p:cBhvr>
                                      <p:to>
                                        <p:strVal val="visible"/>
                                      </p:to>
                                    </p:set>
                                    <p:anim calcmode="lin" valueType="num">
                                      <p:cBhvr>
                                        <p:cTn id="37" dur="1000" fill="hold"/>
                                        <p:tgtEl>
                                          <p:spTgt spid="1029"/>
                                        </p:tgtEl>
                                        <p:attrNameLst>
                                          <p:attrName>ppt_w</p:attrName>
                                        </p:attrNameLst>
                                      </p:cBhvr>
                                      <p:tavLst>
                                        <p:tav tm="0">
                                          <p:val>
                                            <p:fltVal val="0"/>
                                          </p:val>
                                        </p:tav>
                                        <p:tav tm="100000">
                                          <p:val>
                                            <p:strVal val="#ppt_w"/>
                                          </p:val>
                                        </p:tav>
                                      </p:tavLst>
                                    </p:anim>
                                    <p:anim calcmode="lin" valueType="num">
                                      <p:cBhvr>
                                        <p:cTn id="38" dur="1000" fill="hold"/>
                                        <p:tgtEl>
                                          <p:spTgt spid="1029"/>
                                        </p:tgtEl>
                                        <p:attrNameLst>
                                          <p:attrName>ppt_h</p:attrName>
                                        </p:attrNameLst>
                                      </p:cBhvr>
                                      <p:tavLst>
                                        <p:tav tm="0">
                                          <p:val>
                                            <p:fltVal val="0"/>
                                          </p:val>
                                        </p:tav>
                                        <p:tav tm="100000">
                                          <p:val>
                                            <p:strVal val="#ppt_h"/>
                                          </p:val>
                                        </p:tav>
                                      </p:tavLst>
                                    </p:anim>
                                    <p:anim calcmode="lin" valueType="num">
                                      <p:cBhvr>
                                        <p:cTn id="39" dur="1000" fill="hold"/>
                                        <p:tgtEl>
                                          <p:spTgt spid="1029"/>
                                        </p:tgtEl>
                                        <p:attrNameLst>
                                          <p:attrName>style.rotation</p:attrName>
                                        </p:attrNameLst>
                                      </p:cBhvr>
                                      <p:tavLst>
                                        <p:tav tm="0">
                                          <p:val>
                                            <p:fltVal val="90"/>
                                          </p:val>
                                        </p:tav>
                                        <p:tav tm="100000">
                                          <p:val>
                                            <p:fltVal val="0"/>
                                          </p:val>
                                        </p:tav>
                                      </p:tavLst>
                                    </p:anim>
                                    <p:animEffect transition="in" filter="fade">
                                      <p:cBhvr>
                                        <p:cTn id="40" dur="1000"/>
                                        <p:tgtEl>
                                          <p:spTgt spid="1029"/>
                                        </p:tgtEl>
                                      </p:cBhvr>
                                    </p:animEffect>
                                  </p:childTnLst>
                                </p:cTn>
                              </p:par>
                              <p:par>
                                <p:cTn id="41" presetID="31" presetClass="entr" presetSubtype="0" fill="hold" nodeType="withEffect">
                                  <p:stCondLst>
                                    <p:cond delay="0"/>
                                  </p:stCondLst>
                                  <p:childTnLst>
                                    <p:set>
                                      <p:cBhvr>
                                        <p:cTn id="42" dur="1" fill="hold">
                                          <p:stCondLst>
                                            <p:cond delay="0"/>
                                          </p:stCondLst>
                                        </p:cTn>
                                        <p:tgtEl>
                                          <p:spTgt spid="1028"/>
                                        </p:tgtEl>
                                        <p:attrNameLst>
                                          <p:attrName>style.visibility</p:attrName>
                                        </p:attrNameLst>
                                      </p:cBhvr>
                                      <p:to>
                                        <p:strVal val="visible"/>
                                      </p:to>
                                    </p:set>
                                    <p:anim calcmode="lin" valueType="num">
                                      <p:cBhvr>
                                        <p:cTn id="43" dur="1000" fill="hold"/>
                                        <p:tgtEl>
                                          <p:spTgt spid="1028"/>
                                        </p:tgtEl>
                                        <p:attrNameLst>
                                          <p:attrName>ppt_w</p:attrName>
                                        </p:attrNameLst>
                                      </p:cBhvr>
                                      <p:tavLst>
                                        <p:tav tm="0">
                                          <p:val>
                                            <p:fltVal val="0"/>
                                          </p:val>
                                        </p:tav>
                                        <p:tav tm="100000">
                                          <p:val>
                                            <p:strVal val="#ppt_w"/>
                                          </p:val>
                                        </p:tav>
                                      </p:tavLst>
                                    </p:anim>
                                    <p:anim calcmode="lin" valueType="num">
                                      <p:cBhvr>
                                        <p:cTn id="44" dur="1000" fill="hold"/>
                                        <p:tgtEl>
                                          <p:spTgt spid="1028"/>
                                        </p:tgtEl>
                                        <p:attrNameLst>
                                          <p:attrName>ppt_h</p:attrName>
                                        </p:attrNameLst>
                                      </p:cBhvr>
                                      <p:tavLst>
                                        <p:tav tm="0">
                                          <p:val>
                                            <p:fltVal val="0"/>
                                          </p:val>
                                        </p:tav>
                                        <p:tav tm="100000">
                                          <p:val>
                                            <p:strVal val="#ppt_h"/>
                                          </p:val>
                                        </p:tav>
                                      </p:tavLst>
                                    </p:anim>
                                    <p:anim calcmode="lin" valueType="num">
                                      <p:cBhvr>
                                        <p:cTn id="45" dur="1000" fill="hold"/>
                                        <p:tgtEl>
                                          <p:spTgt spid="1028"/>
                                        </p:tgtEl>
                                        <p:attrNameLst>
                                          <p:attrName>style.rotation</p:attrName>
                                        </p:attrNameLst>
                                      </p:cBhvr>
                                      <p:tavLst>
                                        <p:tav tm="0">
                                          <p:val>
                                            <p:fltVal val="90"/>
                                          </p:val>
                                        </p:tav>
                                        <p:tav tm="100000">
                                          <p:val>
                                            <p:fltVal val="0"/>
                                          </p:val>
                                        </p:tav>
                                      </p:tavLst>
                                    </p:anim>
                                    <p:animEffect transition="in" filter="fade">
                                      <p:cBhvr>
                                        <p:cTn id="46" dur="1000"/>
                                        <p:tgtEl>
                                          <p:spTgt spid="1028"/>
                                        </p:tgtEl>
                                      </p:cBhvr>
                                    </p:animEffect>
                                  </p:childTnLst>
                                </p:cTn>
                              </p:par>
                              <p:par>
                                <p:cTn id="47" presetID="31" presetClass="entr" presetSubtype="0" fill="hold" nodeType="withEffect">
                                  <p:stCondLst>
                                    <p:cond delay="0"/>
                                  </p:stCondLst>
                                  <p:childTnLst>
                                    <p:set>
                                      <p:cBhvr>
                                        <p:cTn id="48" dur="1" fill="hold">
                                          <p:stCondLst>
                                            <p:cond delay="0"/>
                                          </p:stCondLst>
                                        </p:cTn>
                                        <p:tgtEl>
                                          <p:spTgt spid="1027"/>
                                        </p:tgtEl>
                                        <p:attrNameLst>
                                          <p:attrName>style.visibility</p:attrName>
                                        </p:attrNameLst>
                                      </p:cBhvr>
                                      <p:to>
                                        <p:strVal val="visible"/>
                                      </p:to>
                                    </p:set>
                                    <p:anim calcmode="lin" valueType="num">
                                      <p:cBhvr>
                                        <p:cTn id="49" dur="1000" fill="hold"/>
                                        <p:tgtEl>
                                          <p:spTgt spid="1027"/>
                                        </p:tgtEl>
                                        <p:attrNameLst>
                                          <p:attrName>ppt_w</p:attrName>
                                        </p:attrNameLst>
                                      </p:cBhvr>
                                      <p:tavLst>
                                        <p:tav tm="0">
                                          <p:val>
                                            <p:fltVal val="0"/>
                                          </p:val>
                                        </p:tav>
                                        <p:tav tm="100000">
                                          <p:val>
                                            <p:strVal val="#ppt_w"/>
                                          </p:val>
                                        </p:tav>
                                      </p:tavLst>
                                    </p:anim>
                                    <p:anim calcmode="lin" valueType="num">
                                      <p:cBhvr>
                                        <p:cTn id="50" dur="1000" fill="hold"/>
                                        <p:tgtEl>
                                          <p:spTgt spid="1027"/>
                                        </p:tgtEl>
                                        <p:attrNameLst>
                                          <p:attrName>ppt_h</p:attrName>
                                        </p:attrNameLst>
                                      </p:cBhvr>
                                      <p:tavLst>
                                        <p:tav tm="0">
                                          <p:val>
                                            <p:fltVal val="0"/>
                                          </p:val>
                                        </p:tav>
                                        <p:tav tm="100000">
                                          <p:val>
                                            <p:strVal val="#ppt_h"/>
                                          </p:val>
                                        </p:tav>
                                      </p:tavLst>
                                    </p:anim>
                                    <p:anim calcmode="lin" valueType="num">
                                      <p:cBhvr>
                                        <p:cTn id="51" dur="1000" fill="hold"/>
                                        <p:tgtEl>
                                          <p:spTgt spid="1027"/>
                                        </p:tgtEl>
                                        <p:attrNameLst>
                                          <p:attrName>style.rotation</p:attrName>
                                        </p:attrNameLst>
                                      </p:cBhvr>
                                      <p:tavLst>
                                        <p:tav tm="0">
                                          <p:val>
                                            <p:fltVal val="90"/>
                                          </p:val>
                                        </p:tav>
                                        <p:tav tm="100000">
                                          <p:val>
                                            <p:fltVal val="0"/>
                                          </p:val>
                                        </p:tav>
                                      </p:tavLst>
                                    </p:anim>
                                    <p:animEffect transition="in" filter="fade">
                                      <p:cBhvr>
                                        <p:cTn id="52"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409920" y="2584563"/>
            <a:ext cx="6324167" cy="1200329"/>
          </a:xfrm>
          <a:prstGeom prst="rect">
            <a:avLst/>
          </a:prstGeom>
          <a:noFill/>
        </p:spPr>
        <p:txBody>
          <a:bodyPr wrap="none" lIns="91440" tIns="45720" rIns="91440" bIns="45720">
            <a:spAutoFit/>
          </a:bodyPr>
          <a:lstStyle/>
          <a:p>
            <a:pPr algn="ctr"/>
            <a:r>
              <a:rPr lang="en-US" sz="7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entury Schoolbook" pitchFamily="18" charset="0"/>
                <a:cs typeface="Arabic Typesetting" pitchFamily="66" charset="-78"/>
              </a:rPr>
              <a:t>Intermission</a:t>
            </a:r>
            <a:endParaRPr lang="en-US" sz="7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entury Schoolbook" pitchFamily="18" charset="0"/>
              <a:cs typeface="Arabic Typesetting" pitchFamily="66" charset="-78"/>
            </a:endParaRPr>
          </a:p>
        </p:txBody>
      </p:sp>
    </p:spTree>
    <p:extLst>
      <p:ext uri="{BB962C8B-B14F-4D97-AF65-F5344CB8AC3E}">
        <p14:creationId xmlns:p14="http://schemas.microsoft.com/office/powerpoint/2010/main" val="1007589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05862" y="2072197"/>
            <a:ext cx="5532284"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Quiz 0 Review…</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89615" y="3233056"/>
            <a:ext cx="1284514" cy="1284514"/>
          </a:xfrm>
          <a:prstGeom prst="rect">
            <a:avLst/>
          </a:prstGeom>
        </p:spPr>
      </p:pic>
      <p:sp>
        <p:nvSpPr>
          <p:cNvPr id="2" name="TextBox 1"/>
          <p:cNvSpPr txBox="1"/>
          <p:nvPr/>
        </p:nvSpPr>
        <p:spPr>
          <a:xfrm>
            <a:off x="1805862" y="5252484"/>
            <a:ext cx="2877711" cy="369332"/>
          </a:xfrm>
          <a:prstGeom prst="rect">
            <a:avLst/>
          </a:prstGeom>
          <a:noFill/>
        </p:spPr>
        <p:txBody>
          <a:bodyPr wrap="none" rtlCol="0">
            <a:spAutoFit/>
          </a:bodyPr>
          <a:lstStyle/>
          <a:p>
            <a:r>
              <a:rPr lang="en-US" dirty="0" smtClean="0"/>
              <a:t>37 students wrote the quiz</a:t>
            </a:r>
            <a:endParaRPr lang="en-US" dirty="0"/>
          </a:p>
        </p:txBody>
      </p:sp>
    </p:spTree>
    <p:extLst>
      <p:ext uri="{BB962C8B-B14F-4D97-AF65-F5344CB8AC3E}">
        <p14:creationId xmlns:p14="http://schemas.microsoft.com/office/powerpoint/2010/main" val="20267564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120" y="218658"/>
            <a:ext cx="7897778" cy="777281"/>
          </a:xfrm>
        </p:spPr>
        <p:txBody>
          <a:bodyPr>
            <a:normAutofit fontScale="90000"/>
          </a:bodyPr>
          <a:lstStyle/>
          <a:p>
            <a:pPr>
              <a:defRPr/>
            </a:pPr>
            <a:r>
              <a:rPr lang="en-ZA" sz="4000" dirty="0" smtClean="0"/>
              <a:t>Mainstream parallel computing</a:t>
            </a:r>
            <a:endParaRPr lang="en-US" sz="4000" dirty="0"/>
          </a:p>
        </p:txBody>
      </p:sp>
      <p:sp>
        <p:nvSpPr>
          <p:cNvPr id="3" name="Content Placeholder 2"/>
          <p:cNvSpPr>
            <a:spLocks noGrp="1"/>
          </p:cNvSpPr>
          <p:nvPr>
            <p:ph idx="1"/>
          </p:nvPr>
        </p:nvSpPr>
        <p:spPr>
          <a:xfrm>
            <a:off x="365125" y="1032206"/>
            <a:ext cx="8480425" cy="5551487"/>
          </a:xfrm>
        </p:spPr>
        <p:txBody>
          <a:bodyPr>
            <a:normAutofit/>
          </a:bodyPr>
          <a:lstStyle/>
          <a:p>
            <a:pPr>
              <a:defRPr/>
            </a:pPr>
            <a:r>
              <a:rPr lang="en-US" sz="2800" i="1" dirty="0" smtClean="0"/>
              <a:t>Most</a:t>
            </a:r>
            <a:r>
              <a:rPr lang="en-US" sz="2800" dirty="0" smtClean="0"/>
              <a:t> server class machines today are:</a:t>
            </a:r>
          </a:p>
          <a:p>
            <a:pPr lvl="1">
              <a:defRPr/>
            </a:pPr>
            <a:r>
              <a:rPr lang="en-US" sz="2400" dirty="0" smtClean="0"/>
              <a:t>PC class SMP’s (Symmetric Multi-Processors *)</a:t>
            </a:r>
          </a:p>
          <a:p>
            <a:pPr lvl="1">
              <a:defRPr/>
            </a:pPr>
            <a:r>
              <a:rPr lang="en-US" sz="2400" dirty="0" smtClean="0"/>
              <a:t>2, 4, 8 processors - cheap</a:t>
            </a:r>
          </a:p>
          <a:p>
            <a:pPr lvl="1">
              <a:defRPr/>
            </a:pPr>
            <a:r>
              <a:rPr lang="en-US" sz="2400" dirty="0" smtClean="0"/>
              <a:t>Run Windows &amp; Linux</a:t>
            </a:r>
          </a:p>
          <a:p>
            <a:pPr>
              <a:defRPr/>
            </a:pPr>
            <a:r>
              <a:rPr lang="en-US" sz="2800" dirty="0" err="1" smtClean="0"/>
              <a:t>Delux</a:t>
            </a:r>
            <a:r>
              <a:rPr lang="en-US" sz="2800" dirty="0" smtClean="0"/>
              <a:t> SMP’s </a:t>
            </a:r>
          </a:p>
          <a:p>
            <a:pPr lvl="1">
              <a:defRPr/>
            </a:pPr>
            <a:r>
              <a:rPr lang="en-US" sz="2400" dirty="0" smtClean="0"/>
              <a:t>8 to 64 processors</a:t>
            </a:r>
          </a:p>
          <a:p>
            <a:pPr lvl="1">
              <a:defRPr/>
            </a:pPr>
            <a:r>
              <a:rPr lang="en-US" sz="2400" dirty="0" smtClean="0"/>
              <a:t>Expensive:</a:t>
            </a:r>
          </a:p>
          <a:p>
            <a:pPr lvl="1">
              <a:buFont typeface="Wingdings" pitchFamily="2" charset="2"/>
              <a:buNone/>
              <a:defRPr/>
            </a:pPr>
            <a:r>
              <a:rPr lang="en-US" sz="2000" dirty="0" smtClean="0"/>
              <a:t> 16-way SMP costs </a:t>
            </a:r>
            <a:r>
              <a:rPr lang="en-US" sz="2000" dirty="0" smtClean="0">
                <a:latin typeface="Lucida Sans"/>
                <a:sym typeface="Symbol"/>
              </a:rPr>
              <a:t>≈ </a:t>
            </a:r>
            <a:r>
              <a:rPr lang="en-US" sz="2000" dirty="0" smtClean="0"/>
              <a:t>4 x 4-way SMPs </a:t>
            </a:r>
          </a:p>
          <a:p>
            <a:pPr>
              <a:defRPr/>
            </a:pPr>
            <a:r>
              <a:rPr lang="en-US" sz="2800" dirty="0" smtClean="0">
                <a:solidFill>
                  <a:schemeClr val="tx2">
                    <a:lumMod val="75000"/>
                  </a:schemeClr>
                </a:solidFill>
              </a:rPr>
              <a:t>Applications:</a:t>
            </a:r>
            <a:r>
              <a:rPr lang="en-US" sz="2800" dirty="0" smtClean="0"/>
              <a:t> Databases, web servers, internet commerce / OLTP (online transaction processing) </a:t>
            </a:r>
          </a:p>
          <a:p>
            <a:pPr>
              <a:defRPr/>
            </a:pPr>
            <a:r>
              <a:rPr lang="en-US" sz="2800" dirty="0" smtClean="0">
                <a:solidFill>
                  <a:schemeClr val="tx2">
                    <a:lumMod val="75000"/>
                  </a:schemeClr>
                </a:solidFill>
              </a:rPr>
              <a:t>Newer applications:</a:t>
            </a:r>
            <a:r>
              <a:rPr lang="en-US" sz="2800" dirty="0" smtClean="0"/>
              <a:t> technical computing, threat analysis, credit card fraud... </a:t>
            </a:r>
            <a:endParaRPr lang="en-US" sz="2800" dirty="0"/>
          </a:p>
        </p:txBody>
      </p:sp>
      <p:pic>
        <p:nvPicPr>
          <p:cNvPr id="15364" name="Picture 3" descr="smp.png"/>
          <p:cNvPicPr>
            <a:picLocks noChangeAspect="1"/>
          </p:cNvPicPr>
          <p:nvPr/>
        </p:nvPicPr>
        <p:blipFill>
          <a:blip r:embed="rId3" cstate="print"/>
          <a:srcRect/>
          <a:stretch>
            <a:fillRect/>
          </a:stretch>
        </p:blipFill>
        <p:spPr bwMode="auto">
          <a:xfrm>
            <a:off x="5735638" y="2043113"/>
            <a:ext cx="2986087" cy="1538287"/>
          </a:xfrm>
          <a:prstGeom prst="rect">
            <a:avLst/>
          </a:prstGeom>
          <a:noFill/>
          <a:ln w="9525">
            <a:noFill/>
            <a:miter lim="800000"/>
            <a:headEnd/>
            <a:tailEnd/>
          </a:ln>
        </p:spPr>
      </p:pic>
      <p:sp>
        <p:nvSpPr>
          <p:cNvPr id="15365" name="Rectangle 4"/>
          <p:cNvSpPr>
            <a:spLocks noChangeArrowheads="1"/>
          </p:cNvSpPr>
          <p:nvPr/>
        </p:nvSpPr>
        <p:spPr bwMode="auto">
          <a:xfrm>
            <a:off x="5688343" y="3598234"/>
            <a:ext cx="3136678" cy="954107"/>
          </a:xfrm>
          <a:prstGeom prst="rect">
            <a:avLst/>
          </a:prstGeom>
          <a:noFill/>
          <a:ln w="9525">
            <a:noFill/>
            <a:miter lim="800000"/>
            <a:headEnd/>
            <a:tailEnd/>
          </a:ln>
        </p:spPr>
        <p:txBody>
          <a:bodyPr wrap="square" lIns="54000" rIns="0">
            <a:spAutoFit/>
          </a:bodyPr>
          <a:lstStyle/>
          <a:p>
            <a:r>
              <a:rPr lang="en-US" sz="1400" dirty="0"/>
              <a:t>SMP offers all processors and memory on a common front side bus (FSB –bus that connects the CPU and motherboard subsystems).</a:t>
            </a:r>
          </a:p>
        </p:txBody>
      </p:sp>
      <p:sp>
        <p:nvSpPr>
          <p:cNvPr id="15366" name="Rectangle 5"/>
          <p:cNvSpPr>
            <a:spLocks noChangeArrowheads="1"/>
          </p:cNvSpPr>
          <p:nvPr/>
        </p:nvSpPr>
        <p:spPr bwMode="auto">
          <a:xfrm>
            <a:off x="4492807" y="6390018"/>
            <a:ext cx="4506912" cy="369888"/>
          </a:xfrm>
          <a:prstGeom prst="rect">
            <a:avLst/>
          </a:prstGeom>
          <a:noFill/>
          <a:ln w="9525">
            <a:noFill/>
            <a:miter lim="800000"/>
            <a:headEnd/>
            <a:tailEnd/>
          </a:ln>
        </p:spPr>
        <p:txBody>
          <a:bodyPr wrap="none">
            <a:spAutoFit/>
          </a:bodyPr>
          <a:lstStyle/>
          <a:p>
            <a:r>
              <a:rPr lang="en-US" dirty="0"/>
              <a:t>* Also termed “Shared Memory Processor”</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526" y="427523"/>
            <a:ext cx="7024744" cy="1143000"/>
          </a:xfrm>
        </p:spPr>
        <p:txBody>
          <a:bodyPr>
            <a:normAutofit fontScale="90000"/>
          </a:bodyPr>
          <a:lstStyle/>
          <a:p>
            <a:pPr>
              <a:defRPr/>
            </a:pPr>
            <a:r>
              <a:rPr lang="en-ZA" dirty="0" smtClean="0"/>
              <a:t>Large scale parallel computing systems </a:t>
            </a:r>
            <a:endParaRPr lang="en-US" dirty="0"/>
          </a:p>
        </p:txBody>
      </p:sp>
      <p:sp>
        <p:nvSpPr>
          <p:cNvPr id="3" name="Content Placeholder 2"/>
          <p:cNvSpPr>
            <a:spLocks noGrp="1"/>
          </p:cNvSpPr>
          <p:nvPr>
            <p:ph idx="1"/>
          </p:nvPr>
        </p:nvSpPr>
        <p:spPr>
          <a:xfrm>
            <a:off x="838200" y="1609725"/>
            <a:ext cx="8007350" cy="4191000"/>
          </a:xfrm>
        </p:spPr>
        <p:txBody>
          <a:bodyPr>
            <a:normAutofit fontScale="92500" lnSpcReduction="10000"/>
          </a:bodyPr>
          <a:lstStyle/>
          <a:p>
            <a:pPr>
              <a:defRPr/>
            </a:pPr>
            <a:r>
              <a:rPr lang="en-US" dirty="0" smtClean="0"/>
              <a:t>Hundreds of processors, typically built as clusters of SMPs</a:t>
            </a:r>
          </a:p>
          <a:p>
            <a:pPr>
              <a:defRPr/>
            </a:pPr>
            <a:r>
              <a:rPr lang="en-US" dirty="0" smtClean="0"/>
              <a:t>Often custom built with government funding (costly! 10 to 100 million USD)</a:t>
            </a:r>
          </a:p>
          <a:p>
            <a:pPr lvl="1">
              <a:defRPr/>
            </a:pPr>
            <a:r>
              <a:rPr lang="en-US" dirty="0" smtClean="0"/>
              <a:t>National / international resource</a:t>
            </a:r>
          </a:p>
          <a:p>
            <a:pPr lvl="1">
              <a:defRPr/>
            </a:pPr>
            <a:r>
              <a:rPr lang="en-US" dirty="0" smtClean="0"/>
              <a:t>Total sales tiny fraction of </a:t>
            </a:r>
            <a:r>
              <a:rPr lang="en-US" i="1" dirty="0" smtClean="0"/>
              <a:t>PC server</a:t>
            </a:r>
            <a:r>
              <a:rPr lang="en-US" dirty="0" smtClean="0"/>
              <a:t> sales</a:t>
            </a:r>
          </a:p>
          <a:p>
            <a:pPr>
              <a:defRPr/>
            </a:pPr>
            <a:r>
              <a:rPr lang="en-US" dirty="0" smtClean="0"/>
              <a:t>Few independent software developers</a:t>
            </a:r>
          </a:p>
          <a:p>
            <a:pPr>
              <a:defRPr/>
            </a:pPr>
            <a:r>
              <a:rPr lang="en-US" dirty="0" smtClean="0"/>
              <a:t>Programmed by small set of majorly smart people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211" y="483350"/>
            <a:ext cx="7024744" cy="1143000"/>
          </a:xfrm>
        </p:spPr>
        <p:txBody>
          <a:bodyPr>
            <a:normAutofit fontScale="90000"/>
          </a:bodyPr>
          <a:lstStyle/>
          <a:p>
            <a:pPr>
              <a:defRPr/>
            </a:pPr>
            <a:r>
              <a:rPr lang="en-ZA" dirty="0" smtClean="0"/>
              <a:t>Large scale parallel computing systems </a:t>
            </a:r>
            <a:endParaRPr lang="en-US" dirty="0"/>
          </a:p>
        </p:txBody>
      </p:sp>
      <p:sp>
        <p:nvSpPr>
          <p:cNvPr id="3" name="Content Placeholder 2"/>
          <p:cNvSpPr>
            <a:spLocks noGrp="1"/>
          </p:cNvSpPr>
          <p:nvPr>
            <p:ph idx="1"/>
          </p:nvPr>
        </p:nvSpPr>
        <p:spPr>
          <a:xfrm>
            <a:off x="838200" y="1609725"/>
            <a:ext cx="8007350" cy="4833938"/>
          </a:xfrm>
        </p:spPr>
        <p:txBody>
          <a:bodyPr/>
          <a:lstStyle/>
          <a:p>
            <a:pPr>
              <a:defRPr/>
            </a:pPr>
            <a:r>
              <a:rPr lang="en-US" dirty="0" smtClean="0"/>
              <a:t>Some </a:t>
            </a:r>
            <a:r>
              <a:rPr lang="en-US" dirty="0" smtClean="0"/>
              <a:t>application examples</a:t>
            </a:r>
            <a:endParaRPr lang="en-US" dirty="0" smtClean="0"/>
          </a:p>
          <a:p>
            <a:pPr lvl="1">
              <a:defRPr/>
            </a:pPr>
            <a:r>
              <a:rPr lang="en-US" dirty="0" smtClean="0"/>
              <a:t>Code breaking (CIA, FBI)</a:t>
            </a:r>
          </a:p>
          <a:p>
            <a:pPr lvl="1">
              <a:defRPr/>
            </a:pPr>
            <a:r>
              <a:rPr lang="en-US" dirty="0" smtClean="0"/>
              <a:t>Weather and climate modeling / prediction</a:t>
            </a:r>
          </a:p>
          <a:p>
            <a:pPr lvl="1">
              <a:defRPr/>
            </a:pPr>
            <a:r>
              <a:rPr lang="en-US" dirty="0" smtClean="0"/>
              <a:t>Pharmaceutical – drug simulation, DNA modeling and drug design</a:t>
            </a:r>
          </a:p>
          <a:p>
            <a:pPr lvl="1">
              <a:defRPr/>
            </a:pPr>
            <a:r>
              <a:rPr lang="en-US" dirty="0" smtClean="0"/>
              <a:t>Scientific research (e.g., astronomy, SETI)</a:t>
            </a:r>
          </a:p>
          <a:p>
            <a:pPr lvl="1">
              <a:defRPr/>
            </a:pPr>
            <a:r>
              <a:rPr lang="en-US" dirty="0" smtClean="0"/>
              <a:t>Defense and weapons development</a:t>
            </a:r>
          </a:p>
          <a:p>
            <a:pPr>
              <a:defRPr/>
            </a:pPr>
            <a:r>
              <a:rPr lang="en-ZA" dirty="0" smtClean="0"/>
              <a:t>Large-scale parallel systems are often used for modelling</a:t>
            </a:r>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58645" y="3284499"/>
            <a:ext cx="6637468" cy="1362075"/>
          </a:xfrm>
        </p:spPr>
        <p:txBody>
          <a:bodyPr/>
          <a:lstStyle/>
          <a:p>
            <a:r>
              <a:rPr lang="en-US" b="0" dirty="0"/>
              <a:t>Amdahl’s Law</a:t>
            </a:r>
            <a:endParaRPr lang="en-US" dirty="0"/>
          </a:p>
        </p:txBody>
      </p:sp>
      <p:sp>
        <p:nvSpPr>
          <p:cNvPr id="5" name="Text Placeholder 4"/>
          <p:cNvSpPr>
            <a:spLocks noGrp="1"/>
          </p:cNvSpPr>
          <p:nvPr>
            <p:ph type="body" idx="1"/>
          </p:nvPr>
        </p:nvSpPr>
        <p:spPr>
          <a:xfrm>
            <a:off x="1258645" y="4597950"/>
            <a:ext cx="6637467" cy="1520413"/>
          </a:xfrm>
        </p:spPr>
        <p:txBody>
          <a:bodyPr/>
          <a:lstStyle/>
          <a:p>
            <a:r>
              <a:rPr lang="en-US" dirty="0" smtClean="0"/>
              <a:t>EEE4084F</a:t>
            </a:r>
            <a:endParaRPr lang="en-US" dirty="0"/>
          </a:p>
        </p:txBody>
      </p:sp>
      <p:sp>
        <p:nvSpPr>
          <p:cNvPr id="6" name="Arc 5"/>
          <p:cNvSpPr/>
          <p:nvPr/>
        </p:nvSpPr>
        <p:spPr bwMode="auto">
          <a:xfrm flipH="1">
            <a:off x="2002971" y="2035629"/>
            <a:ext cx="7315200" cy="3156856"/>
          </a:xfrm>
          <a:prstGeom prst="arc">
            <a:avLst/>
          </a:prstGeom>
          <a:noFill/>
          <a:ln w="28575" cap="flat" cmpd="sng" algn="ctr">
            <a:solidFill>
              <a:schemeClr val="tx1">
                <a:lumMod val="95000"/>
              </a:schemeClr>
            </a:solidFill>
            <a:prstDash val="solid"/>
            <a:round/>
            <a:headEnd type="arrow"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8" name="Straight Arrow Connector 7"/>
          <p:cNvCxnSpPr/>
          <p:nvPr/>
        </p:nvCxnSpPr>
        <p:spPr bwMode="auto">
          <a:xfrm flipV="1">
            <a:off x="1992088" y="1589314"/>
            <a:ext cx="0" cy="202474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flipV="1">
            <a:off x="2002971" y="3614057"/>
            <a:ext cx="4376058" cy="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2" name="TextBox 11"/>
          <p:cNvSpPr txBox="1"/>
          <p:nvPr/>
        </p:nvSpPr>
        <p:spPr>
          <a:xfrm>
            <a:off x="500743" y="2383971"/>
            <a:ext cx="1184940" cy="369332"/>
          </a:xfrm>
          <a:prstGeom prst="rect">
            <a:avLst/>
          </a:prstGeom>
          <a:noFill/>
        </p:spPr>
        <p:txBody>
          <a:bodyPr wrap="none" rtlCol="0">
            <a:spAutoFit/>
          </a:bodyPr>
          <a:lstStyle/>
          <a:p>
            <a:r>
              <a:rPr lang="en-US" dirty="0" smtClean="0"/>
              <a:t>Speed-up</a:t>
            </a:r>
            <a:endParaRPr lang="en-US" dirty="0"/>
          </a:p>
        </p:txBody>
      </p:sp>
      <p:sp>
        <p:nvSpPr>
          <p:cNvPr id="13" name="TextBox 12"/>
          <p:cNvSpPr txBox="1"/>
          <p:nvPr/>
        </p:nvSpPr>
        <p:spPr>
          <a:xfrm>
            <a:off x="2963741" y="3701142"/>
            <a:ext cx="2454518" cy="369332"/>
          </a:xfrm>
          <a:prstGeom prst="rect">
            <a:avLst/>
          </a:prstGeom>
          <a:noFill/>
        </p:spPr>
        <p:txBody>
          <a:bodyPr wrap="none" rtlCol="0">
            <a:spAutoFit/>
          </a:bodyPr>
          <a:lstStyle/>
          <a:p>
            <a:r>
              <a:rPr lang="en-US" dirty="0" smtClean="0"/>
              <a:t>Number of processors</a:t>
            </a:r>
            <a:endParaRPr lang="en-US" dirty="0"/>
          </a:p>
        </p:txBody>
      </p:sp>
    </p:spTree>
    <p:extLst>
      <p:ext uri="{BB962C8B-B14F-4D97-AF65-F5344CB8AC3E}">
        <p14:creationId xmlns:p14="http://schemas.microsoft.com/office/powerpoint/2010/main" val="15840445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AutoShape 2"/>
          <p:cNvSpPr>
            <a:spLocks noGrp="1" noChangeArrowheads="1"/>
          </p:cNvSpPr>
          <p:nvPr>
            <p:ph type="title"/>
          </p:nvPr>
        </p:nvSpPr>
        <p:spPr/>
        <p:txBody>
          <a:bodyPr>
            <a:normAutofit fontScale="90000"/>
          </a:bodyPr>
          <a:lstStyle/>
          <a:p>
            <a:r>
              <a:rPr lang="en-US" b="0" dirty="0"/>
              <a:t>Amdahl’s </a:t>
            </a:r>
            <a:r>
              <a:rPr lang="en-US" b="0" dirty="0" smtClean="0"/>
              <a:t>Law: </a:t>
            </a:r>
            <a:r>
              <a:rPr lang="en-US" dirty="0" smtClean="0"/>
              <a:t>History</a:t>
            </a:r>
            <a:endParaRPr lang="en-US" dirty="0"/>
          </a:p>
        </p:txBody>
      </p:sp>
      <p:sp>
        <p:nvSpPr>
          <p:cNvPr id="186371" name="Rectangle 3"/>
          <p:cNvSpPr>
            <a:spLocks noGrp="1" noChangeArrowheads="1"/>
          </p:cNvSpPr>
          <p:nvPr>
            <p:ph idx="1"/>
          </p:nvPr>
        </p:nvSpPr>
        <p:spPr>
          <a:xfrm>
            <a:off x="838200" y="1760284"/>
            <a:ext cx="8007350" cy="4191000"/>
          </a:xfrm>
        </p:spPr>
        <p:txBody>
          <a:bodyPr>
            <a:normAutofit fontScale="92500" lnSpcReduction="10000"/>
          </a:bodyPr>
          <a:lstStyle/>
          <a:p>
            <a:r>
              <a:rPr lang="en-US" dirty="0" smtClean="0"/>
              <a:t>The guy: Gene Amdahl</a:t>
            </a:r>
          </a:p>
          <a:p>
            <a:pPr lvl="1"/>
            <a:r>
              <a:rPr lang="en-US" dirty="0" smtClean="0"/>
              <a:t>Was chief </a:t>
            </a:r>
            <a:r>
              <a:rPr lang="en-US" dirty="0"/>
              <a:t>architect </a:t>
            </a:r>
            <a:r>
              <a:rPr lang="en-US" dirty="0" smtClean="0"/>
              <a:t>for </a:t>
            </a:r>
            <a:r>
              <a:rPr lang="en-US" dirty="0"/>
              <a:t>IBM's first mainframe </a:t>
            </a:r>
            <a:r>
              <a:rPr lang="en-US" dirty="0" smtClean="0"/>
              <a:t>series of computers</a:t>
            </a:r>
          </a:p>
          <a:p>
            <a:pPr lvl="1"/>
            <a:r>
              <a:rPr lang="en-US" dirty="0" smtClean="0"/>
              <a:t>Founder </a:t>
            </a:r>
            <a:r>
              <a:rPr lang="en-US" dirty="0"/>
              <a:t>of Amdahl </a:t>
            </a:r>
            <a:r>
              <a:rPr lang="en-US" dirty="0" smtClean="0"/>
              <a:t>Corporation</a:t>
            </a:r>
          </a:p>
          <a:p>
            <a:r>
              <a:rPr lang="en-US" dirty="0" smtClean="0"/>
              <a:t>Amdahl found stringent </a:t>
            </a:r>
            <a:r>
              <a:rPr lang="en-US" dirty="0"/>
              <a:t>restrictions on </a:t>
            </a:r>
            <a:r>
              <a:rPr lang="en-US" dirty="0" smtClean="0"/>
              <a:t>the </a:t>
            </a:r>
            <a:r>
              <a:rPr lang="en-US" dirty="0"/>
              <a:t>speedup </a:t>
            </a:r>
            <a:r>
              <a:rPr lang="en-US" dirty="0" smtClean="0"/>
              <a:t>possible for given parallelized tasks.</a:t>
            </a:r>
          </a:p>
          <a:p>
            <a:r>
              <a:rPr lang="en-US" dirty="0" smtClean="0"/>
              <a:t>Thee </a:t>
            </a:r>
            <a:r>
              <a:rPr lang="en-US" dirty="0"/>
              <a:t>observations </a:t>
            </a:r>
            <a:r>
              <a:rPr lang="en-US" dirty="0" smtClean="0"/>
              <a:t>packaged as: 	</a:t>
            </a:r>
            <a:r>
              <a:rPr lang="en-US" i="1" dirty="0" smtClean="0">
                <a:solidFill>
                  <a:schemeClr val="tx2">
                    <a:lumMod val="75000"/>
                  </a:schemeClr>
                </a:solidFill>
              </a:rPr>
              <a:t>Amdahl's </a:t>
            </a:r>
            <a:r>
              <a:rPr lang="en-US" i="1" dirty="0">
                <a:solidFill>
                  <a:schemeClr val="tx2">
                    <a:lumMod val="75000"/>
                  </a:schemeClr>
                </a:solidFill>
              </a:rPr>
              <a:t>Law</a:t>
            </a:r>
            <a:r>
              <a:rPr lang="en-US" dirty="0">
                <a:solidFill>
                  <a:schemeClr val="tx2">
                    <a:lumMod val="75000"/>
                  </a:schemeClr>
                </a:solidFill>
              </a:rPr>
              <a:t> </a:t>
            </a:r>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5234" y="270314"/>
            <a:ext cx="1920315" cy="1929916"/>
          </a:xfrm>
          <a:prstGeom prst="rect">
            <a:avLst/>
          </a:prstGeom>
        </p:spPr>
      </p:pic>
    </p:spTree>
    <p:extLst>
      <p:ext uri="{BB962C8B-B14F-4D97-AF65-F5344CB8AC3E}">
        <p14:creationId xmlns:p14="http://schemas.microsoft.com/office/powerpoint/2010/main" val="37684240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31379" y="2028654"/>
            <a:ext cx="432073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Video Clip…</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7415" y="594158"/>
            <a:ext cx="1415454" cy="1434496"/>
          </a:xfrm>
          <a:prstGeom prst="rect">
            <a:avLst/>
          </a:prstGeom>
        </p:spPr>
      </p:pic>
      <p:sp>
        <p:nvSpPr>
          <p:cNvPr id="6" name="TextBox 5"/>
          <p:cNvSpPr txBox="1"/>
          <p:nvPr/>
        </p:nvSpPr>
        <p:spPr>
          <a:xfrm>
            <a:off x="873681" y="5617418"/>
            <a:ext cx="7636129" cy="369332"/>
          </a:xfrm>
          <a:prstGeom prst="rect">
            <a:avLst/>
          </a:prstGeom>
          <a:noFill/>
        </p:spPr>
        <p:txBody>
          <a:bodyPr wrap="none" rtlCol="0">
            <a:spAutoFit/>
          </a:bodyPr>
          <a:lstStyle/>
          <a:p>
            <a:r>
              <a:rPr lang="en-US" dirty="0" smtClean="0"/>
              <a:t>Linux Magazine Video: </a:t>
            </a:r>
            <a:r>
              <a:rPr lang="en-US" dirty="0"/>
              <a:t>Understanding Parallel Computing: Amdahl's </a:t>
            </a:r>
            <a:r>
              <a:rPr lang="en-US" dirty="0" smtClean="0"/>
              <a:t>Law</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4142" y="3042296"/>
            <a:ext cx="3072312" cy="2347893"/>
          </a:xfrm>
          <a:prstGeom prst="rect">
            <a:avLst/>
          </a:prstGeom>
        </p:spPr>
      </p:pic>
      <p:sp>
        <p:nvSpPr>
          <p:cNvPr id="7" name="Rectangle 6"/>
          <p:cNvSpPr/>
          <p:nvPr/>
        </p:nvSpPr>
        <p:spPr>
          <a:xfrm>
            <a:off x="7633132" y="6322385"/>
            <a:ext cx="1261884" cy="369332"/>
          </a:xfrm>
          <a:prstGeom prst="rect">
            <a:avLst/>
          </a:prstGeom>
        </p:spPr>
        <p:txBody>
          <a:bodyPr wrap="none">
            <a:spAutoFit/>
          </a:bodyPr>
          <a:lstStyle/>
          <a:p>
            <a:r>
              <a:rPr lang="en-ZA" dirty="0" err="1" smtClean="0"/>
              <a:t>Amdahl.flv</a:t>
            </a:r>
            <a:endParaRPr lang="en-ZA" dirty="0"/>
          </a:p>
        </p:txBody>
      </p:sp>
      <p:sp>
        <p:nvSpPr>
          <p:cNvPr id="3" name="Rectangle 2"/>
          <p:cNvSpPr/>
          <p:nvPr/>
        </p:nvSpPr>
        <p:spPr>
          <a:xfrm>
            <a:off x="2015544" y="6101964"/>
            <a:ext cx="6098146" cy="369332"/>
          </a:xfrm>
          <a:prstGeom prst="rect">
            <a:avLst/>
          </a:prstGeom>
        </p:spPr>
        <p:txBody>
          <a:bodyPr wrap="square">
            <a:spAutoFit/>
          </a:bodyPr>
          <a:lstStyle/>
          <a:p>
            <a:r>
              <a:rPr lang="en-ZA" dirty="0">
                <a:hlinkClick r:id="rId4"/>
              </a:rPr>
              <a:t>https://</a:t>
            </a:r>
            <a:r>
              <a:rPr lang="en-ZA" dirty="0" smtClean="0">
                <a:hlinkClick r:id="rId4"/>
              </a:rPr>
              <a:t>www.youtube.com/watch?v=WdRiZEwBhsM</a:t>
            </a:r>
            <a:endParaRPr lang="en-ZA" dirty="0"/>
          </a:p>
        </p:txBody>
      </p:sp>
    </p:spTree>
    <p:extLst>
      <p:ext uri="{BB962C8B-B14F-4D97-AF65-F5344CB8AC3E}">
        <p14:creationId xmlns:p14="http://schemas.microsoft.com/office/powerpoint/2010/main" val="22090355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Amdahl’s </a:t>
            </a:r>
            <a:r>
              <a:rPr lang="en-US" b="0" dirty="0" smtClean="0"/>
              <a:t>Law</a:t>
            </a:r>
            <a:endParaRPr lang="en-US" dirty="0"/>
          </a:p>
        </p:txBody>
      </p:sp>
      <p:sp>
        <p:nvSpPr>
          <p:cNvPr id="3" name="Content Placeholder 2"/>
          <p:cNvSpPr>
            <a:spLocks noGrp="1"/>
          </p:cNvSpPr>
          <p:nvPr>
            <p:ph idx="1"/>
          </p:nvPr>
        </p:nvSpPr>
        <p:spPr>
          <a:xfrm>
            <a:off x="348343" y="1457552"/>
            <a:ext cx="8703493" cy="4191000"/>
          </a:xfrm>
        </p:spPr>
        <p:txBody>
          <a:bodyPr/>
          <a:lstStyle/>
          <a:p>
            <a:r>
              <a:rPr lang="en-US" dirty="0" smtClean="0"/>
              <a:t>Define </a:t>
            </a:r>
            <a:r>
              <a:rPr lang="en-US" dirty="0" smtClean="0">
                <a:solidFill>
                  <a:schemeClr val="tx2">
                    <a:lumMod val="75000"/>
                  </a:schemeClr>
                </a:solidFill>
              </a:rPr>
              <a:t>f</a:t>
            </a:r>
            <a:r>
              <a:rPr lang="en-US" dirty="0" smtClean="0"/>
              <a:t> as: fraction </a:t>
            </a:r>
            <a:r>
              <a:rPr lang="en-US" dirty="0"/>
              <a:t>of </a:t>
            </a:r>
            <a:r>
              <a:rPr lang="en-US" dirty="0" smtClean="0"/>
              <a:t>computation </a:t>
            </a:r>
            <a:r>
              <a:rPr lang="en-US" dirty="0"/>
              <a:t>that </a:t>
            </a:r>
            <a:r>
              <a:rPr lang="en-US" dirty="0" smtClean="0"/>
              <a:t>can be parallelized</a:t>
            </a:r>
            <a:r>
              <a:rPr lang="en-US" sz="2000" dirty="0" smtClean="0"/>
              <a:t> (ignoring scheduling overhead)</a:t>
            </a:r>
            <a:endParaRPr lang="en-US" dirty="0" smtClean="0"/>
          </a:p>
          <a:p>
            <a:r>
              <a:rPr lang="en-US" dirty="0" smtClean="0"/>
              <a:t>Then </a:t>
            </a:r>
            <a:r>
              <a:rPr lang="en-US" dirty="0">
                <a:solidFill>
                  <a:schemeClr val="tx2">
                    <a:lumMod val="75000"/>
                  </a:schemeClr>
                </a:solidFill>
              </a:rPr>
              <a:t>(</a:t>
            </a:r>
            <a:r>
              <a:rPr lang="en-US" dirty="0" smtClean="0">
                <a:solidFill>
                  <a:schemeClr val="tx2">
                    <a:lumMod val="75000"/>
                  </a:schemeClr>
                </a:solidFill>
              </a:rPr>
              <a:t>1 - </a:t>
            </a:r>
            <a:r>
              <a:rPr lang="en-US" i="1" dirty="0" smtClean="0">
                <a:solidFill>
                  <a:schemeClr val="tx2">
                    <a:lumMod val="75000"/>
                  </a:schemeClr>
                </a:solidFill>
              </a:rPr>
              <a:t>f </a:t>
            </a:r>
            <a:r>
              <a:rPr lang="en-US" dirty="0" smtClean="0">
                <a:solidFill>
                  <a:schemeClr val="tx2">
                    <a:lumMod val="75000"/>
                  </a:schemeClr>
                </a:solidFill>
              </a:rPr>
              <a:t>)</a:t>
            </a:r>
            <a:r>
              <a:rPr lang="en-US" dirty="0" smtClean="0"/>
              <a:t> </a:t>
            </a:r>
            <a:r>
              <a:rPr lang="en-US" dirty="0"/>
              <a:t>is the fraction that </a:t>
            </a:r>
            <a:r>
              <a:rPr lang="en-US" dirty="0" smtClean="0"/>
              <a:t>is sequential</a:t>
            </a:r>
          </a:p>
          <a:p>
            <a:r>
              <a:rPr lang="en-US" dirty="0" smtClean="0"/>
              <a:t>Define </a:t>
            </a:r>
            <a:r>
              <a:rPr lang="en-US" i="1" dirty="0">
                <a:solidFill>
                  <a:schemeClr val="tx2">
                    <a:lumMod val="75000"/>
                  </a:schemeClr>
                </a:solidFill>
              </a:rPr>
              <a:t>n</a:t>
            </a:r>
            <a:r>
              <a:rPr lang="en-US" dirty="0"/>
              <a:t> </a:t>
            </a:r>
            <a:r>
              <a:rPr lang="en-US" dirty="0" smtClean="0"/>
              <a:t>= no. processors for parallel case</a:t>
            </a:r>
          </a:p>
          <a:p>
            <a:r>
              <a:rPr lang="en-US" dirty="0" smtClean="0"/>
              <a:t>The </a:t>
            </a:r>
            <a:r>
              <a:rPr lang="en-US" u="sng" dirty="0" smtClean="0"/>
              <a:t>maximum</a:t>
            </a:r>
            <a:r>
              <a:rPr lang="en-US" dirty="0" smtClean="0"/>
              <a:t> </a:t>
            </a:r>
            <a:r>
              <a:rPr lang="en-US" dirty="0"/>
              <a:t>speed-up </a:t>
            </a:r>
            <a:r>
              <a:rPr lang="en-US" dirty="0" smtClean="0"/>
              <a:t>achievable is:</a:t>
            </a:r>
            <a:endParaRPr lang="en-US" dirty="0"/>
          </a:p>
        </p:txBody>
      </p:sp>
      <p:grpSp>
        <p:nvGrpSpPr>
          <p:cNvPr id="19" name="Group 18"/>
          <p:cNvGrpSpPr/>
          <p:nvPr/>
        </p:nvGrpSpPr>
        <p:grpSpPr>
          <a:xfrm>
            <a:off x="1886507" y="4642675"/>
            <a:ext cx="4771468" cy="1283301"/>
            <a:chOff x="1091850" y="4747953"/>
            <a:chExt cx="4771468" cy="1283301"/>
          </a:xfrm>
        </p:grpSpPr>
        <p:sp>
          <p:nvSpPr>
            <p:cNvPr id="4" name="TextBox 3"/>
            <p:cNvSpPr txBox="1"/>
            <p:nvPr/>
          </p:nvSpPr>
          <p:spPr>
            <a:xfrm>
              <a:off x="4480830" y="4747953"/>
              <a:ext cx="356188" cy="461665"/>
            </a:xfrm>
            <a:prstGeom prst="rect">
              <a:avLst/>
            </a:prstGeom>
            <a:noFill/>
          </p:spPr>
          <p:txBody>
            <a:bodyPr wrap="none" rtlCol="0">
              <a:spAutoFit/>
            </a:bodyPr>
            <a:lstStyle/>
            <a:p>
              <a:r>
                <a:rPr lang="en-US" sz="2400" dirty="0" smtClean="0"/>
                <a:t>1</a:t>
              </a:r>
              <a:endParaRPr lang="en-US" sz="2400" dirty="0"/>
            </a:p>
          </p:txBody>
        </p:sp>
        <p:cxnSp>
          <p:nvCxnSpPr>
            <p:cNvPr id="6" name="Straight Connector 5"/>
            <p:cNvCxnSpPr/>
            <p:nvPr/>
          </p:nvCxnSpPr>
          <p:spPr bwMode="auto">
            <a:xfrm>
              <a:off x="3675289" y="5209618"/>
              <a:ext cx="218802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 name="Rectangle 7"/>
            <p:cNvSpPr/>
            <p:nvPr/>
          </p:nvSpPr>
          <p:spPr>
            <a:xfrm>
              <a:off x="5278979" y="5195403"/>
              <a:ext cx="354584" cy="461665"/>
            </a:xfrm>
            <a:prstGeom prst="rect">
              <a:avLst/>
            </a:prstGeom>
          </p:spPr>
          <p:txBody>
            <a:bodyPr wrap="none">
              <a:spAutoFit/>
            </a:bodyPr>
            <a:lstStyle/>
            <a:p>
              <a:r>
                <a:rPr lang="en-US" sz="2400" i="1" dirty="0" smtClean="0"/>
                <a:t>f</a:t>
              </a:r>
              <a:r>
                <a:rPr lang="en-US" sz="2400" dirty="0" smtClean="0"/>
                <a:t> </a:t>
              </a:r>
              <a:endParaRPr lang="en-US" sz="2400" dirty="0"/>
            </a:p>
          </p:txBody>
        </p:sp>
        <p:sp>
          <p:nvSpPr>
            <p:cNvPr id="9" name="Rectangle 8"/>
            <p:cNvSpPr/>
            <p:nvPr/>
          </p:nvSpPr>
          <p:spPr>
            <a:xfrm>
              <a:off x="3671764" y="5382691"/>
              <a:ext cx="1422184" cy="461665"/>
            </a:xfrm>
            <a:prstGeom prst="rect">
              <a:avLst/>
            </a:prstGeom>
          </p:spPr>
          <p:txBody>
            <a:bodyPr wrap="none">
              <a:spAutoFit/>
            </a:bodyPr>
            <a:lstStyle/>
            <a:p>
              <a:r>
                <a:rPr lang="en-US" sz="2400" dirty="0"/>
                <a:t>( 1 – </a:t>
              </a:r>
              <a:r>
                <a:rPr lang="en-US" sz="2400" i="1" dirty="0" smtClean="0"/>
                <a:t>f</a:t>
              </a:r>
              <a:r>
                <a:rPr lang="en-US" sz="2400" dirty="0" smtClean="0"/>
                <a:t> ) +</a:t>
              </a:r>
              <a:endParaRPr lang="en-US" sz="2400" dirty="0"/>
            </a:p>
          </p:txBody>
        </p:sp>
        <p:cxnSp>
          <p:nvCxnSpPr>
            <p:cNvPr id="10" name="Straight Connector 9"/>
            <p:cNvCxnSpPr/>
            <p:nvPr/>
          </p:nvCxnSpPr>
          <p:spPr bwMode="auto">
            <a:xfrm>
              <a:off x="5166625" y="5613133"/>
              <a:ext cx="5559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Rectangle 11"/>
            <p:cNvSpPr/>
            <p:nvPr/>
          </p:nvSpPr>
          <p:spPr>
            <a:xfrm>
              <a:off x="5257207" y="5569589"/>
              <a:ext cx="356188" cy="461665"/>
            </a:xfrm>
            <a:prstGeom prst="rect">
              <a:avLst/>
            </a:prstGeom>
          </p:spPr>
          <p:txBody>
            <a:bodyPr wrap="none">
              <a:spAutoFit/>
            </a:bodyPr>
            <a:lstStyle/>
            <a:p>
              <a:r>
                <a:rPr lang="en-US" sz="2400" dirty="0" smtClean="0"/>
                <a:t>n</a:t>
              </a:r>
              <a:endParaRPr lang="en-US" sz="2400" dirty="0"/>
            </a:p>
          </p:txBody>
        </p:sp>
        <p:sp>
          <p:nvSpPr>
            <p:cNvPr id="17" name="Rectangle 16"/>
            <p:cNvSpPr/>
            <p:nvPr/>
          </p:nvSpPr>
          <p:spPr>
            <a:xfrm>
              <a:off x="1091850" y="5053494"/>
              <a:ext cx="2427268" cy="461665"/>
            </a:xfrm>
            <a:prstGeom prst="rect">
              <a:avLst/>
            </a:prstGeom>
          </p:spPr>
          <p:txBody>
            <a:bodyPr wrap="none">
              <a:spAutoFit/>
            </a:bodyPr>
            <a:lstStyle/>
            <a:p>
              <a:r>
                <a:rPr lang="en-US" sz="2400" dirty="0" smtClean="0"/>
                <a:t>Speedup</a:t>
              </a:r>
              <a:r>
                <a:rPr lang="en-US" sz="2400" baseline="-25000" dirty="0" smtClean="0"/>
                <a:t>parallel</a:t>
              </a:r>
              <a:r>
                <a:rPr lang="en-US" sz="2400" dirty="0" smtClean="0"/>
                <a:t> =</a:t>
              </a:r>
              <a:endParaRPr lang="en-US" sz="2400" baseline="-25000" dirty="0"/>
            </a:p>
          </p:txBody>
        </p:sp>
      </p:grpSp>
      <p:sp>
        <p:nvSpPr>
          <p:cNvPr id="18" name="TextBox 17"/>
          <p:cNvSpPr txBox="1"/>
          <p:nvPr/>
        </p:nvSpPr>
        <p:spPr>
          <a:xfrm rot="2020397">
            <a:off x="7358744" y="450387"/>
            <a:ext cx="1736373" cy="369332"/>
          </a:xfrm>
          <a:prstGeom prst="rect">
            <a:avLst/>
          </a:prstGeom>
          <a:noFill/>
        </p:spPr>
        <p:txBody>
          <a:bodyPr wrap="none" rtlCol="0">
            <a:spAutoFit/>
          </a:bodyPr>
          <a:lstStyle/>
          <a:p>
            <a:r>
              <a:rPr lang="en-US" i="1" dirty="0" smtClean="0"/>
              <a:t>Classic version</a:t>
            </a:r>
            <a:endParaRPr lang="en-US" i="1" dirty="0"/>
          </a:p>
        </p:txBody>
      </p:sp>
      <p:sp>
        <p:nvSpPr>
          <p:cNvPr id="20" name="TextBox 19"/>
          <p:cNvSpPr txBox="1"/>
          <p:nvPr/>
        </p:nvSpPr>
        <p:spPr>
          <a:xfrm>
            <a:off x="4159542" y="6349389"/>
            <a:ext cx="4852610" cy="338554"/>
          </a:xfrm>
          <a:prstGeom prst="rect">
            <a:avLst/>
          </a:prstGeom>
          <a:noFill/>
        </p:spPr>
        <p:txBody>
          <a:bodyPr wrap="none" rtlCol="0">
            <a:spAutoFit/>
          </a:bodyPr>
          <a:lstStyle/>
          <a:p>
            <a:r>
              <a:rPr lang="en-US" sz="1600" i="1" dirty="0" smtClean="0"/>
              <a:t>Should be able to remember this formula for exams</a:t>
            </a:r>
            <a:endParaRPr lang="en-US" sz="1600" i="1" dirty="0"/>
          </a:p>
        </p:txBody>
      </p:sp>
    </p:spTree>
    <p:extLst>
      <p:ext uri="{BB962C8B-B14F-4D97-AF65-F5344CB8AC3E}">
        <p14:creationId xmlns:p14="http://schemas.microsoft.com/office/powerpoint/2010/main" val="16635762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114" y="686361"/>
            <a:ext cx="7698306" cy="692210"/>
          </a:xfrm>
        </p:spPr>
        <p:txBody>
          <a:bodyPr>
            <a:normAutofit fontScale="90000"/>
          </a:bodyPr>
          <a:lstStyle/>
          <a:p>
            <a:r>
              <a:rPr lang="en-US" b="0" dirty="0"/>
              <a:t>Amdahl’s </a:t>
            </a:r>
            <a:r>
              <a:rPr lang="en-US" b="0" dirty="0" smtClean="0"/>
              <a:t>Law:</a:t>
            </a:r>
            <a:br>
              <a:rPr lang="en-US" b="0" dirty="0" smtClean="0"/>
            </a:br>
            <a:r>
              <a:rPr lang="en-US" sz="4000" b="0" dirty="0" smtClean="0"/>
              <a:t> Alternate Representation</a:t>
            </a:r>
            <a:endParaRPr lang="en-US" dirty="0"/>
          </a:p>
        </p:txBody>
      </p:sp>
      <p:sp>
        <p:nvSpPr>
          <p:cNvPr id="4" name="Rectangle 3"/>
          <p:cNvSpPr/>
          <p:nvPr/>
        </p:nvSpPr>
        <p:spPr>
          <a:xfrm>
            <a:off x="936172" y="1763209"/>
            <a:ext cx="7522028" cy="1477328"/>
          </a:xfrm>
          <a:prstGeom prst="rect">
            <a:avLst/>
          </a:prstGeom>
        </p:spPr>
        <p:txBody>
          <a:bodyPr wrap="square">
            <a:spAutoFit/>
          </a:bodyPr>
          <a:lstStyle/>
          <a:p>
            <a:r>
              <a:rPr lang="en-US" dirty="0"/>
              <a:t>P = expected performance improvement</a:t>
            </a:r>
          </a:p>
          <a:p>
            <a:r>
              <a:rPr lang="en-US" dirty="0" err="1"/>
              <a:t>E</a:t>
            </a:r>
            <a:r>
              <a:rPr lang="en-US" baseline="30000" dirty="0" err="1"/>
              <a:t>u</a:t>
            </a:r>
            <a:r>
              <a:rPr lang="en-US" dirty="0"/>
              <a:t> = Execution time on a </a:t>
            </a:r>
            <a:r>
              <a:rPr lang="en-US" dirty="0" smtClean="0"/>
              <a:t>uniprocessor (</a:t>
            </a:r>
            <a:r>
              <a:rPr lang="en-US" dirty="0"/>
              <a:t>serial)</a:t>
            </a:r>
          </a:p>
          <a:p>
            <a:r>
              <a:rPr lang="en-US" dirty="0" err="1"/>
              <a:t>E</a:t>
            </a:r>
            <a:r>
              <a:rPr lang="en-US" baseline="30000" dirty="0" err="1"/>
              <a:t>p</a:t>
            </a:r>
            <a:r>
              <a:rPr lang="en-US" dirty="0"/>
              <a:t> = Execution time on a number of processors (parallel)</a:t>
            </a:r>
          </a:p>
          <a:p>
            <a:r>
              <a:rPr lang="en-US" i="1" dirty="0" smtClean="0"/>
              <a:t>n</a:t>
            </a:r>
            <a:r>
              <a:rPr lang="en-US" dirty="0" smtClean="0"/>
              <a:t> </a:t>
            </a:r>
            <a:r>
              <a:rPr lang="en-US" dirty="0"/>
              <a:t>= number of processors</a:t>
            </a:r>
          </a:p>
          <a:p>
            <a:r>
              <a:rPr lang="en-US" dirty="0"/>
              <a:t>S = fraction of time spent in the sequential time</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171" y="3603270"/>
            <a:ext cx="7108371" cy="1336895"/>
          </a:xfrm>
          <a:prstGeom prst="rect">
            <a:avLst/>
          </a:prstGeom>
        </p:spPr>
      </p:pic>
    </p:spTree>
    <p:extLst>
      <p:ext uri="{BB962C8B-B14F-4D97-AF65-F5344CB8AC3E}">
        <p14:creationId xmlns:p14="http://schemas.microsoft.com/office/powerpoint/2010/main" val="19640538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Homework task</a:t>
            </a:r>
            <a:endParaRPr lang="en-ZA" dirty="0"/>
          </a:p>
        </p:txBody>
      </p:sp>
      <p:sp>
        <p:nvSpPr>
          <p:cNvPr id="3" name="TextBox 2"/>
          <p:cNvSpPr txBox="1"/>
          <p:nvPr/>
        </p:nvSpPr>
        <p:spPr>
          <a:xfrm>
            <a:off x="927278" y="1751527"/>
            <a:ext cx="4348242" cy="400110"/>
          </a:xfrm>
          <a:prstGeom prst="rect">
            <a:avLst/>
          </a:prstGeom>
          <a:noFill/>
        </p:spPr>
        <p:txBody>
          <a:bodyPr wrap="none" rtlCol="0">
            <a:spAutoFit/>
          </a:bodyPr>
          <a:lstStyle/>
          <a:p>
            <a:r>
              <a:rPr lang="en-ZA" sz="2000" dirty="0" smtClean="0"/>
              <a:t>Watch 2</a:t>
            </a:r>
            <a:r>
              <a:rPr lang="en-ZA" sz="2000" baseline="30000" dirty="0" smtClean="0"/>
              <a:t>nd</a:t>
            </a:r>
            <a:r>
              <a:rPr lang="en-ZA" sz="2000" dirty="0" smtClean="0"/>
              <a:t> part of Amdahl’s law video</a:t>
            </a:r>
            <a:endParaRPr lang="en-ZA" sz="2000" dirty="0"/>
          </a:p>
        </p:txBody>
      </p:sp>
      <p:sp>
        <p:nvSpPr>
          <p:cNvPr id="4" name="Rectangle 3"/>
          <p:cNvSpPr/>
          <p:nvPr/>
        </p:nvSpPr>
        <p:spPr>
          <a:xfrm>
            <a:off x="7208403" y="6257990"/>
            <a:ext cx="1390124" cy="369332"/>
          </a:xfrm>
          <a:prstGeom prst="rect">
            <a:avLst/>
          </a:prstGeom>
        </p:spPr>
        <p:txBody>
          <a:bodyPr wrap="none">
            <a:spAutoFit/>
          </a:bodyPr>
          <a:lstStyle/>
          <a:p>
            <a:r>
              <a:rPr lang="en-ZA" dirty="0" smtClean="0"/>
              <a:t>Amdahl2.flv</a:t>
            </a:r>
            <a:endParaRPr lang="en-ZA" dirty="0"/>
          </a:p>
        </p:txBody>
      </p:sp>
      <p:sp>
        <p:nvSpPr>
          <p:cNvPr id="5" name="Rectangle 4"/>
          <p:cNvSpPr/>
          <p:nvPr/>
        </p:nvSpPr>
        <p:spPr>
          <a:xfrm>
            <a:off x="1255689" y="5102685"/>
            <a:ext cx="7342837" cy="646331"/>
          </a:xfrm>
          <a:prstGeom prst="rect">
            <a:avLst/>
          </a:prstGeom>
        </p:spPr>
        <p:txBody>
          <a:bodyPr wrap="square">
            <a:spAutoFit/>
          </a:bodyPr>
          <a:lstStyle/>
          <a:p>
            <a:r>
              <a:rPr lang="en-ZA" dirty="0">
                <a:solidFill>
                  <a:srgbClr val="167AC6"/>
                </a:solidFill>
                <a:latin typeface="Roboto"/>
                <a:hlinkClick r:id="rId2" tooltip="Understanding Parallel Computing (Part 2): The Lawn Mower Law"/>
              </a:rPr>
              <a:t>Understanding Parallel Computing (Part 2): The Lawn Mower Law</a:t>
            </a:r>
            <a:endParaRPr lang="en-ZA" dirty="0">
              <a:solidFill>
                <a:srgbClr val="767676"/>
              </a:solidFill>
              <a:latin typeface="Roboto"/>
            </a:endParaRPr>
          </a:p>
          <a:p>
            <a:r>
              <a:rPr lang="en-ZA" dirty="0" err="1" smtClean="0">
                <a:solidFill>
                  <a:srgbClr val="167AC6"/>
                </a:solidFill>
                <a:latin typeface="Roboto"/>
                <a:hlinkClick r:id="rId3"/>
              </a:rPr>
              <a:t>LinuxMagazine</a:t>
            </a:r>
            <a:endParaRPr lang="en-ZA" dirty="0">
              <a:solidFill>
                <a:srgbClr val="767676"/>
              </a:solidFill>
              <a:latin typeface="Roboto"/>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5248" y="2437603"/>
            <a:ext cx="4186037" cy="2379115"/>
          </a:xfrm>
          <a:prstGeom prst="rect">
            <a:avLst/>
          </a:prstGeom>
        </p:spPr>
      </p:pic>
    </p:spTree>
    <p:extLst>
      <p:ext uri="{BB962C8B-B14F-4D97-AF65-F5344CB8AC3E}">
        <p14:creationId xmlns:p14="http://schemas.microsoft.com/office/powerpoint/2010/main" val="29055127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114" y="421327"/>
            <a:ext cx="7698306" cy="692210"/>
          </a:xfrm>
        </p:spPr>
        <p:txBody>
          <a:bodyPr>
            <a:normAutofit fontScale="90000"/>
          </a:bodyPr>
          <a:lstStyle/>
          <a:p>
            <a:r>
              <a:rPr lang="en-ZA" dirty="0" smtClean="0"/>
              <a:t>Designing Multicore Chips</a:t>
            </a:r>
            <a:endParaRPr lang="en-ZA" dirty="0"/>
          </a:p>
        </p:txBody>
      </p:sp>
      <p:sp>
        <p:nvSpPr>
          <p:cNvPr id="3" name="Content Placeholder 2"/>
          <p:cNvSpPr>
            <a:spLocks noGrp="1"/>
          </p:cNvSpPr>
          <p:nvPr>
            <p:ph idx="1"/>
          </p:nvPr>
        </p:nvSpPr>
        <p:spPr>
          <a:xfrm>
            <a:off x="416859" y="1236372"/>
            <a:ext cx="8296835" cy="5339240"/>
          </a:xfrm>
        </p:spPr>
        <p:txBody>
          <a:bodyPr>
            <a:normAutofit fontScale="85000" lnSpcReduction="20000"/>
          </a:bodyPr>
          <a:lstStyle/>
          <a:p>
            <a:r>
              <a:rPr lang="en-ZA" dirty="0"/>
              <a:t>Designers </a:t>
            </a:r>
            <a:r>
              <a:rPr lang="en-ZA" dirty="0" smtClean="0"/>
              <a:t>contend </a:t>
            </a:r>
            <a:r>
              <a:rPr lang="en-ZA" dirty="0" smtClean="0"/>
              <a:t>with </a:t>
            </a:r>
            <a:r>
              <a:rPr lang="en-ZA" dirty="0"/>
              <a:t>single-core design options</a:t>
            </a:r>
          </a:p>
          <a:p>
            <a:pPr lvl="1"/>
            <a:r>
              <a:rPr lang="en-ZA" dirty="0" smtClean="0"/>
              <a:t>Wakeup (of sleeping cores), Instruction fetch, Instruction Decoding</a:t>
            </a:r>
          </a:p>
          <a:p>
            <a:pPr lvl="1"/>
            <a:r>
              <a:rPr lang="en-ZA" dirty="0" smtClean="0"/>
              <a:t>Variable clock speeds (e.g. power saving modes)</a:t>
            </a:r>
            <a:endParaRPr lang="en-ZA" dirty="0"/>
          </a:p>
          <a:p>
            <a:pPr lvl="1"/>
            <a:r>
              <a:rPr lang="en-ZA" dirty="0"/>
              <a:t>Execution </a:t>
            </a:r>
            <a:r>
              <a:rPr lang="en-ZA" dirty="0" smtClean="0"/>
              <a:t>unit</a:t>
            </a:r>
          </a:p>
          <a:p>
            <a:pPr lvl="1"/>
            <a:r>
              <a:rPr lang="en-ZA" dirty="0" smtClean="0"/>
              <a:t>Execution modes (e.g. system, user, interrupt)</a:t>
            </a:r>
          </a:p>
          <a:p>
            <a:pPr lvl="1"/>
            <a:r>
              <a:rPr lang="en-ZA" dirty="0" smtClean="0"/>
              <a:t>Load/queue(s</a:t>
            </a:r>
            <a:r>
              <a:rPr lang="en-ZA" dirty="0"/>
              <a:t>) &amp; data </a:t>
            </a:r>
            <a:r>
              <a:rPr lang="en-ZA" dirty="0" smtClean="0"/>
              <a:t>cache</a:t>
            </a:r>
          </a:p>
          <a:p>
            <a:r>
              <a:rPr lang="en-ZA" dirty="0" smtClean="0"/>
              <a:t>As </a:t>
            </a:r>
            <a:r>
              <a:rPr lang="en-ZA" dirty="0"/>
              <a:t>well as additional design degrees of </a:t>
            </a:r>
            <a:r>
              <a:rPr lang="en-ZA" dirty="0" smtClean="0"/>
              <a:t>freedom for parallel architectures</a:t>
            </a:r>
            <a:endParaRPr lang="en-ZA" dirty="0"/>
          </a:p>
          <a:p>
            <a:pPr lvl="1"/>
            <a:r>
              <a:rPr lang="en-ZA" dirty="0"/>
              <a:t>How many cores? </a:t>
            </a:r>
            <a:r>
              <a:rPr lang="en-ZA" dirty="0" smtClean="0"/>
              <a:t>Size &amp; features of each?</a:t>
            </a:r>
          </a:p>
          <a:p>
            <a:pPr lvl="1"/>
            <a:r>
              <a:rPr lang="en-ZA" dirty="0" smtClean="0"/>
              <a:t>Shared caches? Cache levels?</a:t>
            </a:r>
          </a:p>
          <a:p>
            <a:pPr lvl="1"/>
            <a:r>
              <a:rPr lang="en-ZA" dirty="0" smtClean="0"/>
              <a:t>Memory interfacing? How </a:t>
            </a:r>
            <a:r>
              <a:rPr lang="en-ZA" dirty="0"/>
              <a:t>many </a:t>
            </a:r>
            <a:r>
              <a:rPr lang="en-ZA" dirty="0" smtClean="0"/>
              <a:t>memory banks? Where to place them?</a:t>
            </a:r>
          </a:p>
          <a:p>
            <a:pPr lvl="1"/>
            <a:r>
              <a:rPr lang="en-ZA" dirty="0" smtClean="0"/>
              <a:t>On-chip interconnects: bus structures, switching fabric, ordering and priority of cores/devices?</a:t>
            </a:r>
            <a:endParaRPr lang="en-ZA" dirty="0"/>
          </a:p>
        </p:txBody>
      </p:sp>
    </p:spTree>
    <p:extLst>
      <p:ext uri="{BB962C8B-B14F-4D97-AF65-F5344CB8AC3E}">
        <p14:creationId xmlns:p14="http://schemas.microsoft.com/office/powerpoint/2010/main" val="2367164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95" y="381435"/>
            <a:ext cx="7024744" cy="1143000"/>
          </a:xfrm>
        </p:spPr>
        <p:txBody>
          <a:bodyPr/>
          <a:lstStyle/>
          <a:p>
            <a:r>
              <a:rPr lang="en-US" dirty="0"/>
              <a:t>Quiz0 review: </a:t>
            </a:r>
            <a:r>
              <a:rPr lang="en-US" dirty="0" smtClean="0"/>
              <a:t>Q1</a:t>
            </a:r>
            <a:endParaRPr lang="en-US" dirty="0"/>
          </a:p>
        </p:txBody>
      </p:sp>
      <p:sp>
        <p:nvSpPr>
          <p:cNvPr id="3" name="Rectangle 2"/>
          <p:cNvSpPr/>
          <p:nvPr/>
        </p:nvSpPr>
        <p:spPr>
          <a:xfrm>
            <a:off x="914399" y="1530890"/>
            <a:ext cx="7652657" cy="461665"/>
          </a:xfrm>
          <a:prstGeom prst="rect">
            <a:avLst/>
          </a:prstGeom>
          <a:solidFill>
            <a:schemeClr val="bg1">
              <a:lumMod val="95000"/>
            </a:schemeClr>
          </a:solidFill>
        </p:spPr>
        <p:txBody>
          <a:bodyPr wrap="square">
            <a:spAutoFit/>
          </a:bodyPr>
          <a:lstStyle/>
          <a:p>
            <a:r>
              <a:rPr lang="en-US" sz="2400" dirty="0" smtClean="0"/>
              <a:t>Q1 How good is your VHDL</a:t>
            </a:r>
            <a:endParaRPr lang="en-US" sz="2400" dirty="0"/>
          </a:p>
        </p:txBody>
      </p:sp>
      <p:graphicFrame>
        <p:nvGraphicFramePr>
          <p:cNvPr id="5" name="Chart 4"/>
          <p:cNvGraphicFramePr>
            <a:graphicFrameLocks/>
          </p:cNvGraphicFramePr>
          <p:nvPr>
            <p:extLst>
              <p:ext uri="{D42A27DB-BD31-4B8C-83A1-F6EECF244321}">
                <p14:modId xmlns:p14="http://schemas.microsoft.com/office/powerpoint/2010/main" val="3818920717"/>
              </p:ext>
            </p:extLst>
          </p:nvPr>
        </p:nvGraphicFramePr>
        <p:xfrm>
          <a:off x="1035424" y="2097741"/>
          <a:ext cx="7531632" cy="45182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126048242"/>
              </p:ext>
            </p:extLst>
          </p:nvPr>
        </p:nvGraphicFramePr>
        <p:xfrm>
          <a:off x="6736976" y="3037355"/>
          <a:ext cx="2003612" cy="1901415"/>
        </p:xfrm>
        <a:graphic>
          <a:graphicData uri="http://schemas.openxmlformats.org/drawingml/2006/table">
            <a:tbl>
              <a:tblPr>
                <a:tableStyleId>{5C22544A-7EE6-4342-B048-85BDC9FD1C3A}</a:tableStyleId>
              </a:tblPr>
              <a:tblGrid>
                <a:gridCol w="1364361"/>
                <a:gridCol w="639251"/>
              </a:tblGrid>
              <a:tr h="233306">
                <a:tc>
                  <a:txBody>
                    <a:bodyPr/>
                    <a:lstStyle/>
                    <a:p>
                      <a:pPr algn="l" fontAlgn="b"/>
                      <a:r>
                        <a:rPr lang="en-ZA" sz="1800" u="none" strike="noStrike" dirty="0">
                          <a:effectLst/>
                        </a:rPr>
                        <a:t>None</a:t>
                      </a:r>
                      <a:endParaRPr lang="en-ZA"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ZA" sz="1800" u="none" strike="noStrike">
                          <a:effectLst/>
                        </a:rPr>
                        <a:t>7%</a:t>
                      </a:r>
                      <a:endParaRPr lang="en-ZA" sz="1800" b="0" i="0" u="none" strike="noStrike">
                        <a:solidFill>
                          <a:srgbClr val="000000"/>
                        </a:solidFill>
                        <a:effectLst/>
                        <a:latin typeface="Calibri" panose="020F0502020204030204" pitchFamily="34" charset="0"/>
                      </a:endParaRPr>
                    </a:p>
                  </a:txBody>
                  <a:tcPr marL="9525" marR="9525" marT="9525" marB="0" anchor="b"/>
                </a:tc>
              </a:tr>
              <a:tr h="233306">
                <a:tc>
                  <a:txBody>
                    <a:bodyPr/>
                    <a:lstStyle/>
                    <a:p>
                      <a:pPr algn="l" fontAlgn="b"/>
                      <a:r>
                        <a:rPr lang="en-ZA" sz="1800" u="none" strike="noStrike" dirty="0">
                          <a:effectLst/>
                        </a:rPr>
                        <a:t>A little</a:t>
                      </a:r>
                      <a:endParaRPr lang="en-ZA"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ZA" sz="1800" u="none" strike="noStrike" dirty="0">
                          <a:effectLst/>
                        </a:rPr>
                        <a:t>7%</a:t>
                      </a:r>
                      <a:endParaRPr lang="en-ZA" sz="1800" b="0" i="0" u="none" strike="noStrike" dirty="0">
                        <a:solidFill>
                          <a:srgbClr val="000000"/>
                        </a:solidFill>
                        <a:effectLst/>
                        <a:latin typeface="Calibri" panose="020F0502020204030204" pitchFamily="34" charset="0"/>
                      </a:endParaRPr>
                    </a:p>
                  </a:txBody>
                  <a:tcPr marL="9525" marR="9525" marT="9525" marB="0" anchor="b"/>
                </a:tc>
              </a:tr>
              <a:tr h="627595">
                <a:tc>
                  <a:txBody>
                    <a:bodyPr/>
                    <a:lstStyle/>
                    <a:p>
                      <a:pPr algn="l" fontAlgn="b"/>
                      <a:r>
                        <a:rPr lang="en-ZA" sz="1800" u="none" strike="noStrike" dirty="0">
                          <a:effectLst/>
                        </a:rPr>
                        <a:t>Reasonably good</a:t>
                      </a:r>
                      <a:endParaRPr lang="en-ZA"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ZA" sz="1800" u="none" strike="noStrike" dirty="0">
                          <a:effectLst/>
                        </a:rPr>
                        <a:t>73%</a:t>
                      </a:r>
                      <a:endParaRPr lang="en-ZA" sz="1800" b="0" i="0" u="none" strike="noStrike" dirty="0">
                        <a:solidFill>
                          <a:srgbClr val="000000"/>
                        </a:solidFill>
                        <a:effectLst/>
                        <a:latin typeface="Calibri" panose="020F0502020204030204" pitchFamily="34" charset="0"/>
                      </a:endParaRPr>
                    </a:p>
                  </a:txBody>
                  <a:tcPr marL="9525" marR="9525" marT="9525" marB="0" anchor="b"/>
                </a:tc>
              </a:tr>
              <a:tr h="422285">
                <a:tc>
                  <a:txBody>
                    <a:bodyPr/>
                    <a:lstStyle/>
                    <a:p>
                      <a:pPr algn="l" fontAlgn="b"/>
                      <a:r>
                        <a:rPr lang="en-ZA" sz="1800" u="none" strike="noStrike">
                          <a:effectLst/>
                        </a:rPr>
                        <a:t>Excellent</a:t>
                      </a:r>
                      <a:endParaRPr lang="en-ZA"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ZA" sz="1800" u="none" strike="noStrike" dirty="0">
                          <a:effectLst/>
                        </a:rPr>
                        <a:t>13%</a:t>
                      </a:r>
                      <a:endParaRPr lang="en-ZA" sz="1800" b="0" i="0" u="none" strike="noStrike" dirty="0">
                        <a:solidFill>
                          <a:srgbClr val="000000"/>
                        </a:solidFill>
                        <a:effectLst/>
                        <a:latin typeface="Calibri" panose="020F0502020204030204" pitchFamily="34" charset="0"/>
                      </a:endParaRPr>
                    </a:p>
                  </a:txBody>
                  <a:tcPr marL="9525" marR="9525" marT="9525" marB="0" anchor="b"/>
                </a:tc>
              </a:tr>
              <a:tr h="233306">
                <a:tc>
                  <a:txBody>
                    <a:bodyPr/>
                    <a:lstStyle/>
                    <a:p>
                      <a:pPr algn="l" fontAlgn="b"/>
                      <a:r>
                        <a:rPr lang="en-ZA" sz="1800" u="none" strike="noStrike">
                          <a:effectLst/>
                        </a:rPr>
                        <a:t> </a:t>
                      </a:r>
                      <a:endParaRPr lang="en-ZA" sz="18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ZA" sz="1800" u="none" strike="noStrike" dirty="0">
                          <a:effectLst/>
                        </a:rPr>
                        <a:t>100%</a:t>
                      </a:r>
                      <a:endParaRPr lang="en-ZA" sz="18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23975947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BCE Abstraction</a:t>
            </a:r>
            <a:endParaRPr lang="en-ZA" dirty="0"/>
          </a:p>
        </p:txBody>
      </p:sp>
      <p:sp>
        <p:nvSpPr>
          <p:cNvPr id="3" name="Content Placeholder 2"/>
          <p:cNvSpPr>
            <a:spLocks noGrp="1"/>
          </p:cNvSpPr>
          <p:nvPr>
            <p:ph idx="1"/>
          </p:nvPr>
        </p:nvSpPr>
        <p:spPr/>
        <p:txBody>
          <a:bodyPr/>
          <a:lstStyle/>
          <a:p>
            <a:r>
              <a:rPr lang="en-ZA" dirty="0" smtClean="0"/>
              <a:t>It all gets a bit complicated to keep track of, therefore to theorize and predict performance expectations, the concept of a </a:t>
            </a:r>
            <a:r>
              <a:rPr lang="en-ZA" u="sng" dirty="0" smtClean="0"/>
              <a:t>Base Core Equivalent</a:t>
            </a:r>
            <a:r>
              <a:rPr lang="en-ZA" dirty="0" smtClean="0"/>
              <a:t> was proposed…</a:t>
            </a:r>
            <a:endParaRPr lang="en-ZA" dirty="0"/>
          </a:p>
        </p:txBody>
      </p:sp>
    </p:spTree>
    <p:extLst>
      <p:ext uri="{BB962C8B-B14F-4D97-AF65-F5344CB8AC3E}">
        <p14:creationId xmlns:p14="http://schemas.microsoft.com/office/powerpoint/2010/main" val="5974986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2733" y="2900829"/>
            <a:ext cx="7061107" cy="1362075"/>
          </a:xfrm>
        </p:spPr>
        <p:txBody>
          <a:bodyPr/>
          <a:lstStyle/>
          <a:p>
            <a:r>
              <a:rPr lang="en-ZA" dirty="0"/>
              <a:t>Base Core </a:t>
            </a:r>
            <a:r>
              <a:rPr lang="en-ZA" dirty="0" smtClean="0"/>
              <a:t>Equivalent (BCE)</a:t>
            </a:r>
            <a:endParaRPr lang="en-ZA" dirty="0"/>
          </a:p>
        </p:txBody>
      </p:sp>
      <p:sp>
        <p:nvSpPr>
          <p:cNvPr id="4" name="Text Placeholder 3"/>
          <p:cNvSpPr>
            <a:spLocks noGrp="1"/>
          </p:cNvSpPr>
          <p:nvPr>
            <p:ph type="body" idx="1"/>
          </p:nvPr>
        </p:nvSpPr>
        <p:spPr>
          <a:xfrm>
            <a:off x="1142734" y="4267200"/>
            <a:ext cx="6637467" cy="1520413"/>
          </a:xfrm>
        </p:spPr>
        <p:txBody>
          <a:bodyPr/>
          <a:lstStyle/>
          <a:p>
            <a:r>
              <a:rPr lang="en-ZA" dirty="0" smtClean="0"/>
              <a:t>EEE4084F</a:t>
            </a:r>
            <a:endParaRPr lang="en-ZA" dirty="0"/>
          </a:p>
        </p:txBody>
      </p:sp>
    </p:spTree>
    <p:extLst>
      <p:ext uri="{BB962C8B-B14F-4D97-AF65-F5344CB8AC3E}">
        <p14:creationId xmlns:p14="http://schemas.microsoft.com/office/powerpoint/2010/main" val="13532277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785" y="744056"/>
            <a:ext cx="7698306" cy="692210"/>
          </a:xfrm>
        </p:spPr>
        <p:txBody>
          <a:bodyPr>
            <a:normAutofit fontScale="90000"/>
          </a:bodyPr>
          <a:lstStyle/>
          <a:p>
            <a:r>
              <a:rPr lang="en-US" dirty="0" smtClean="0"/>
              <a:t>Calculating performance</a:t>
            </a:r>
            <a:br>
              <a:rPr lang="en-US" dirty="0" smtClean="0"/>
            </a:br>
            <a:r>
              <a:rPr lang="en-US" dirty="0" smtClean="0"/>
              <a:t>using BCEs</a:t>
            </a:r>
            <a:endParaRPr lang="en-US" dirty="0"/>
          </a:p>
        </p:txBody>
      </p:sp>
      <p:sp>
        <p:nvSpPr>
          <p:cNvPr id="3" name="Content Placeholder 2"/>
          <p:cNvSpPr>
            <a:spLocks noGrp="1"/>
          </p:cNvSpPr>
          <p:nvPr>
            <p:ph idx="1"/>
          </p:nvPr>
        </p:nvSpPr>
        <p:spPr/>
        <p:txBody>
          <a:bodyPr/>
          <a:lstStyle/>
          <a:p>
            <a:r>
              <a:rPr lang="en-US" dirty="0" smtClean="0"/>
              <a:t>A great many papers on the subject of Amdahl’s law</a:t>
            </a:r>
          </a:p>
          <a:p>
            <a:r>
              <a:rPr lang="en-US" dirty="0" smtClean="0"/>
              <a:t>Many mention the term BCE</a:t>
            </a:r>
          </a:p>
          <a:p>
            <a:r>
              <a:rPr lang="en-US" dirty="0" smtClean="0"/>
              <a:t>BCE = Base Core Equivalent</a:t>
            </a:r>
          </a:p>
          <a:p>
            <a:pPr lvl="1"/>
            <a:r>
              <a:rPr lang="en-US" dirty="0" smtClean="0"/>
              <a:t>A single processing core in a multicore processor design</a:t>
            </a:r>
            <a:endParaRPr lang="en-US" dirty="0"/>
          </a:p>
        </p:txBody>
      </p:sp>
    </p:spTree>
    <p:extLst>
      <p:ext uri="{BB962C8B-B14F-4D97-AF65-F5344CB8AC3E}">
        <p14:creationId xmlns:p14="http://schemas.microsoft.com/office/powerpoint/2010/main" val="40524330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249" y="649927"/>
            <a:ext cx="8202705" cy="692210"/>
          </a:xfrm>
        </p:spPr>
        <p:txBody>
          <a:bodyPr>
            <a:normAutofit fontScale="90000"/>
          </a:bodyPr>
          <a:lstStyle/>
          <a:p>
            <a:r>
              <a:rPr lang="en-ZA" dirty="0" smtClean="0"/>
              <a:t>BCE:</a:t>
            </a:r>
            <a:br>
              <a:rPr lang="en-ZA" dirty="0" smtClean="0"/>
            </a:br>
            <a:r>
              <a:rPr lang="en-ZA" dirty="0" smtClean="0"/>
              <a:t>Simple Multicore Hardware Model</a:t>
            </a:r>
            <a:endParaRPr lang="en-ZA" dirty="0"/>
          </a:p>
        </p:txBody>
      </p:sp>
      <p:sp>
        <p:nvSpPr>
          <p:cNvPr id="3" name="Content Placeholder 2"/>
          <p:cNvSpPr>
            <a:spLocks noGrp="1"/>
          </p:cNvSpPr>
          <p:nvPr>
            <p:ph idx="1"/>
          </p:nvPr>
        </p:nvSpPr>
        <p:spPr>
          <a:xfrm>
            <a:off x="729785" y="1447702"/>
            <a:ext cx="7697635" cy="4979992"/>
          </a:xfrm>
        </p:spPr>
        <p:txBody>
          <a:bodyPr>
            <a:normAutofit fontScale="92500" lnSpcReduction="10000"/>
          </a:bodyPr>
          <a:lstStyle/>
          <a:p>
            <a:r>
              <a:rPr lang="en-ZA" dirty="0" smtClean="0"/>
              <a:t>An abstracted hardware model to complement </a:t>
            </a:r>
            <a:r>
              <a:rPr lang="en-ZA" dirty="0"/>
              <a:t>Amdahl’s </a:t>
            </a:r>
            <a:r>
              <a:rPr lang="en-ZA" dirty="0" smtClean="0"/>
              <a:t>software model</a:t>
            </a:r>
            <a:endParaRPr lang="en-ZA" dirty="0"/>
          </a:p>
          <a:p>
            <a:r>
              <a:rPr lang="en-ZA" dirty="0" smtClean="0"/>
              <a:t>The simplified model…</a:t>
            </a:r>
            <a:endParaRPr lang="en-ZA" dirty="0"/>
          </a:p>
          <a:p>
            <a:r>
              <a:rPr lang="en-ZA" dirty="0" smtClean="0"/>
              <a:t>Chip Hardware, abstracted as</a:t>
            </a:r>
            <a:endParaRPr lang="en-ZA" dirty="0"/>
          </a:p>
          <a:p>
            <a:pPr lvl="1"/>
            <a:r>
              <a:rPr lang="en-ZA" dirty="0"/>
              <a:t>Multiple Cores (with L1 caches)</a:t>
            </a:r>
          </a:p>
          <a:p>
            <a:pPr lvl="1"/>
            <a:r>
              <a:rPr lang="en-ZA" dirty="0" smtClean="0"/>
              <a:t>Supporting architecture </a:t>
            </a:r>
            <a:r>
              <a:rPr lang="en-ZA" dirty="0"/>
              <a:t>(L2/L3 cache banks, interconnect, pads, etc.)</a:t>
            </a:r>
          </a:p>
          <a:p>
            <a:r>
              <a:rPr lang="en-ZA" dirty="0" smtClean="0"/>
              <a:t>Resources </a:t>
            </a:r>
            <a:r>
              <a:rPr lang="en-ZA" dirty="0"/>
              <a:t>for Multiple Cores Bounded</a:t>
            </a:r>
          </a:p>
          <a:p>
            <a:pPr lvl="1"/>
            <a:r>
              <a:rPr lang="en-ZA" dirty="0"/>
              <a:t>Due to area, power, cost, or multiple </a:t>
            </a:r>
            <a:r>
              <a:rPr lang="en-ZA" dirty="0" smtClean="0"/>
              <a:t>factors…</a:t>
            </a:r>
          </a:p>
          <a:p>
            <a:pPr lvl="1"/>
            <a:r>
              <a:rPr lang="en-ZA" dirty="0" smtClean="0"/>
              <a:t>Bound </a:t>
            </a:r>
            <a:r>
              <a:rPr lang="en-ZA" dirty="0"/>
              <a:t>of N resources per chip for </a:t>
            </a:r>
            <a:r>
              <a:rPr lang="en-ZA" dirty="0" smtClean="0"/>
              <a:t>cores</a:t>
            </a:r>
          </a:p>
          <a:p>
            <a:pPr lvl="1"/>
            <a:r>
              <a:rPr lang="en-ZA" dirty="0" smtClean="0"/>
              <a:t>Bound in terms of Power and Area</a:t>
            </a:r>
            <a:endParaRPr lang="en-ZA" dirty="0"/>
          </a:p>
        </p:txBody>
      </p:sp>
    </p:spTree>
    <p:extLst>
      <p:ext uri="{BB962C8B-B14F-4D97-AF65-F5344CB8AC3E}">
        <p14:creationId xmlns:p14="http://schemas.microsoft.com/office/powerpoint/2010/main" val="151415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1x BCE vs. 1x N-BCE vs. </a:t>
            </a:r>
            <a:r>
              <a:rPr lang="en-ZA" dirty="0" err="1" smtClean="0"/>
              <a:t>Mx</a:t>
            </a:r>
            <a:r>
              <a:rPr lang="en-ZA" dirty="0" smtClean="0"/>
              <a:t> N-BCE</a:t>
            </a:r>
            <a:endParaRPr lang="en-ZA" dirty="0"/>
          </a:p>
        </p:txBody>
      </p:sp>
      <p:sp>
        <p:nvSpPr>
          <p:cNvPr id="3" name="Content Placeholder 2"/>
          <p:cNvSpPr>
            <a:spLocks noGrp="1"/>
          </p:cNvSpPr>
          <p:nvPr>
            <p:ph idx="1"/>
          </p:nvPr>
        </p:nvSpPr>
        <p:spPr>
          <a:xfrm>
            <a:off x="729785" y="1344706"/>
            <a:ext cx="7697635" cy="4770891"/>
          </a:xfrm>
        </p:spPr>
        <p:txBody>
          <a:bodyPr/>
          <a:lstStyle/>
          <a:p>
            <a:r>
              <a:rPr lang="en-ZA" dirty="0" smtClean="0"/>
              <a:t>Remember that the BCE is equivalent to a basic single core processor</a:t>
            </a:r>
            <a:endParaRPr lang="en-Z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523" y="2559144"/>
            <a:ext cx="1255619" cy="1058307"/>
          </a:xfrm>
          <a:prstGeom prst="rect">
            <a:avLst/>
          </a:prstGeom>
        </p:spPr>
      </p:pic>
      <p:sp>
        <p:nvSpPr>
          <p:cNvPr id="5" name="Rectangle 4"/>
          <p:cNvSpPr/>
          <p:nvPr/>
        </p:nvSpPr>
        <p:spPr>
          <a:xfrm>
            <a:off x="1945063" y="2890184"/>
            <a:ext cx="1502334" cy="400110"/>
          </a:xfrm>
          <a:prstGeom prst="rect">
            <a:avLst/>
          </a:prstGeom>
        </p:spPr>
        <p:txBody>
          <a:bodyPr wrap="none">
            <a:spAutoFit/>
          </a:bodyPr>
          <a:lstStyle/>
          <a:p>
            <a:r>
              <a:rPr lang="en-ZA" sz="2000" dirty="0" smtClean="0"/>
              <a:t>= 1x 1-BCE</a:t>
            </a:r>
            <a:endParaRPr lang="en-ZA" sz="2000" dirty="0"/>
          </a:p>
        </p:txBody>
      </p:sp>
      <p:grpSp>
        <p:nvGrpSpPr>
          <p:cNvPr id="6" name="Group 475"/>
          <p:cNvGrpSpPr>
            <a:grpSpLocks/>
          </p:cNvGrpSpPr>
          <p:nvPr/>
        </p:nvGrpSpPr>
        <p:grpSpPr bwMode="auto">
          <a:xfrm>
            <a:off x="694204" y="3743301"/>
            <a:ext cx="2401523" cy="2038934"/>
            <a:chOff x="937071" y="4194149"/>
            <a:chExt cx="2259550" cy="1919484"/>
          </a:xfrm>
        </p:grpSpPr>
        <p:sp>
          <p:nvSpPr>
            <p:cNvPr id="7" name="Rectangle 6"/>
            <p:cNvSpPr/>
            <p:nvPr/>
          </p:nvSpPr>
          <p:spPr bwMode="auto">
            <a:xfrm>
              <a:off x="937071" y="4194149"/>
              <a:ext cx="2259550" cy="1919484"/>
            </a:xfrm>
            <a:prstGeom prst="rect">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0" hangingPunct="0">
                <a:defRPr/>
              </a:pPr>
              <a:endParaRPr lang="en-US">
                <a:latin typeface="Arial" charset="0"/>
                <a:ea typeface="ＭＳ Ｐゴシック" pitchFamily="8" charset="-128"/>
              </a:endParaRPr>
            </a:p>
          </p:txBody>
        </p:sp>
        <p:sp>
          <p:nvSpPr>
            <p:cNvPr id="8" name="Rectangle 7"/>
            <p:cNvSpPr>
              <a:spLocks noChangeArrowheads="1"/>
            </p:cNvSpPr>
            <p:nvPr/>
          </p:nvSpPr>
          <p:spPr bwMode="auto">
            <a:xfrm>
              <a:off x="10461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 name="Rectangle 9"/>
            <p:cNvSpPr>
              <a:spLocks noChangeArrowheads="1"/>
            </p:cNvSpPr>
            <p:nvPr/>
          </p:nvSpPr>
          <p:spPr bwMode="auto">
            <a:xfrm>
              <a:off x="15795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 name="Rectangle 10"/>
            <p:cNvSpPr>
              <a:spLocks noChangeArrowheads="1"/>
            </p:cNvSpPr>
            <p:nvPr/>
          </p:nvSpPr>
          <p:spPr bwMode="auto">
            <a:xfrm>
              <a:off x="21129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 name="Rectangle 11"/>
            <p:cNvSpPr>
              <a:spLocks noChangeArrowheads="1"/>
            </p:cNvSpPr>
            <p:nvPr/>
          </p:nvSpPr>
          <p:spPr bwMode="auto">
            <a:xfrm>
              <a:off x="26463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 name="Rectangle 25"/>
            <p:cNvSpPr>
              <a:spLocks noChangeArrowheads="1"/>
            </p:cNvSpPr>
            <p:nvPr/>
          </p:nvSpPr>
          <p:spPr bwMode="auto">
            <a:xfrm>
              <a:off x="10461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 name="Rectangle 26"/>
            <p:cNvSpPr>
              <a:spLocks noChangeArrowheads="1"/>
            </p:cNvSpPr>
            <p:nvPr/>
          </p:nvSpPr>
          <p:spPr bwMode="auto">
            <a:xfrm>
              <a:off x="15795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 name="Rectangle 27"/>
            <p:cNvSpPr>
              <a:spLocks noChangeArrowheads="1"/>
            </p:cNvSpPr>
            <p:nvPr/>
          </p:nvSpPr>
          <p:spPr bwMode="auto">
            <a:xfrm>
              <a:off x="21129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 name="Rectangle 28"/>
            <p:cNvSpPr>
              <a:spLocks noChangeArrowheads="1"/>
            </p:cNvSpPr>
            <p:nvPr/>
          </p:nvSpPr>
          <p:spPr bwMode="auto">
            <a:xfrm>
              <a:off x="26463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 name="Rectangle 29"/>
            <p:cNvSpPr>
              <a:spLocks noChangeArrowheads="1"/>
            </p:cNvSpPr>
            <p:nvPr/>
          </p:nvSpPr>
          <p:spPr bwMode="auto">
            <a:xfrm>
              <a:off x="10461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 name="Rectangle 30"/>
            <p:cNvSpPr>
              <a:spLocks noChangeArrowheads="1"/>
            </p:cNvSpPr>
            <p:nvPr/>
          </p:nvSpPr>
          <p:spPr bwMode="auto">
            <a:xfrm>
              <a:off x="15795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 name="Rectangle 31"/>
            <p:cNvSpPr>
              <a:spLocks noChangeArrowheads="1"/>
            </p:cNvSpPr>
            <p:nvPr/>
          </p:nvSpPr>
          <p:spPr bwMode="auto">
            <a:xfrm>
              <a:off x="21129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 name="Rectangle 32"/>
            <p:cNvSpPr>
              <a:spLocks noChangeArrowheads="1"/>
            </p:cNvSpPr>
            <p:nvPr/>
          </p:nvSpPr>
          <p:spPr bwMode="auto">
            <a:xfrm>
              <a:off x="26463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0" name="Rectangle 33"/>
            <p:cNvSpPr>
              <a:spLocks noChangeArrowheads="1"/>
            </p:cNvSpPr>
            <p:nvPr/>
          </p:nvSpPr>
          <p:spPr bwMode="auto">
            <a:xfrm>
              <a:off x="10461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1" name="Rectangle 34"/>
            <p:cNvSpPr>
              <a:spLocks noChangeArrowheads="1"/>
            </p:cNvSpPr>
            <p:nvPr/>
          </p:nvSpPr>
          <p:spPr bwMode="auto">
            <a:xfrm>
              <a:off x="15795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 name="Rectangle 35"/>
            <p:cNvSpPr>
              <a:spLocks noChangeArrowheads="1"/>
            </p:cNvSpPr>
            <p:nvPr/>
          </p:nvSpPr>
          <p:spPr bwMode="auto">
            <a:xfrm>
              <a:off x="21129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 name="Rectangle 36"/>
            <p:cNvSpPr>
              <a:spLocks noChangeArrowheads="1"/>
            </p:cNvSpPr>
            <p:nvPr/>
          </p:nvSpPr>
          <p:spPr bwMode="auto">
            <a:xfrm>
              <a:off x="26463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24" name="Group 109"/>
            <p:cNvGrpSpPr>
              <a:grpSpLocks/>
            </p:cNvGrpSpPr>
            <p:nvPr/>
          </p:nvGrpSpPr>
          <p:grpSpPr bwMode="auto">
            <a:xfrm>
              <a:off x="1084263" y="4332288"/>
              <a:ext cx="382587" cy="241300"/>
              <a:chOff x="768" y="2160"/>
              <a:chExt cx="912" cy="576"/>
            </a:xfrm>
          </p:grpSpPr>
          <p:sp>
            <p:nvSpPr>
              <p:cNvPr id="160" name="Freeform 101"/>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1" name="Rectangle 102"/>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2" name="Rectangle 103"/>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3" name="Line 104"/>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4" name="Line 105"/>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5" name="Line 106"/>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6" name="Line 107"/>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7" name="Line 108"/>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5" name="Group 333"/>
            <p:cNvGrpSpPr>
              <a:grpSpLocks/>
            </p:cNvGrpSpPr>
            <p:nvPr/>
          </p:nvGrpSpPr>
          <p:grpSpPr bwMode="auto">
            <a:xfrm>
              <a:off x="1617663" y="4344988"/>
              <a:ext cx="382587" cy="241300"/>
              <a:chOff x="768" y="2160"/>
              <a:chExt cx="912" cy="576"/>
            </a:xfrm>
          </p:grpSpPr>
          <p:sp>
            <p:nvSpPr>
              <p:cNvPr id="152" name="Freeform 334"/>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3" name="Rectangle 335"/>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4" name="Rectangle 336"/>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5" name="Line 337"/>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6" name="Line 338"/>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7" name="Line 339"/>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8" name="Line 340"/>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9" name="Line 341"/>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6" name="Group 342"/>
            <p:cNvGrpSpPr>
              <a:grpSpLocks/>
            </p:cNvGrpSpPr>
            <p:nvPr/>
          </p:nvGrpSpPr>
          <p:grpSpPr bwMode="auto">
            <a:xfrm>
              <a:off x="2138363" y="4332288"/>
              <a:ext cx="382587" cy="241300"/>
              <a:chOff x="768" y="2160"/>
              <a:chExt cx="912" cy="576"/>
            </a:xfrm>
          </p:grpSpPr>
          <p:sp>
            <p:nvSpPr>
              <p:cNvPr id="144" name="Freeform 343"/>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5" name="Rectangle 344"/>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6" name="Rectangle 345"/>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7" name="Line 346"/>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8" name="Line 347"/>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9" name="Line 348"/>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0" name="Line 349"/>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1" name="Line 350"/>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7" name="Group 351"/>
            <p:cNvGrpSpPr>
              <a:grpSpLocks/>
            </p:cNvGrpSpPr>
            <p:nvPr/>
          </p:nvGrpSpPr>
          <p:grpSpPr bwMode="auto">
            <a:xfrm>
              <a:off x="2684463" y="4332288"/>
              <a:ext cx="382587" cy="241300"/>
              <a:chOff x="768" y="2160"/>
              <a:chExt cx="912" cy="576"/>
            </a:xfrm>
          </p:grpSpPr>
          <p:sp>
            <p:nvSpPr>
              <p:cNvPr id="136" name="Freeform 352"/>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7" name="Rectangle 353"/>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8" name="Rectangle 354"/>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9" name="Line 355"/>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0" name="Line 356"/>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1" name="Line 357"/>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2" name="Line 358"/>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3" name="Line 359"/>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8" name="Group 360"/>
            <p:cNvGrpSpPr>
              <a:grpSpLocks/>
            </p:cNvGrpSpPr>
            <p:nvPr/>
          </p:nvGrpSpPr>
          <p:grpSpPr bwMode="auto">
            <a:xfrm>
              <a:off x="1084263" y="4776788"/>
              <a:ext cx="382587" cy="241300"/>
              <a:chOff x="768" y="2160"/>
              <a:chExt cx="912" cy="576"/>
            </a:xfrm>
          </p:grpSpPr>
          <p:sp>
            <p:nvSpPr>
              <p:cNvPr id="128" name="Freeform 361"/>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9" name="Rectangle 362"/>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0" name="Rectangle 363"/>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1" name="Line 364"/>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2" name="Line 365"/>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3" name="Line 366"/>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4" name="Line 367"/>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5" name="Line 368"/>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9" name="Group 369"/>
            <p:cNvGrpSpPr>
              <a:grpSpLocks/>
            </p:cNvGrpSpPr>
            <p:nvPr/>
          </p:nvGrpSpPr>
          <p:grpSpPr bwMode="auto">
            <a:xfrm>
              <a:off x="1617663" y="4789488"/>
              <a:ext cx="382587" cy="241300"/>
              <a:chOff x="768" y="2160"/>
              <a:chExt cx="912" cy="576"/>
            </a:xfrm>
          </p:grpSpPr>
          <p:sp>
            <p:nvSpPr>
              <p:cNvPr id="120" name="Freeform 370"/>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1" name="Rectangle 371"/>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2" name="Rectangle 372"/>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3" name="Line 373"/>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4" name="Line 374"/>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5" name="Line 375"/>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6" name="Line 376"/>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7" name="Line 377"/>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0" name="Group 378"/>
            <p:cNvGrpSpPr>
              <a:grpSpLocks/>
            </p:cNvGrpSpPr>
            <p:nvPr/>
          </p:nvGrpSpPr>
          <p:grpSpPr bwMode="auto">
            <a:xfrm>
              <a:off x="2138363" y="4776788"/>
              <a:ext cx="382587" cy="241300"/>
              <a:chOff x="768" y="2160"/>
              <a:chExt cx="912" cy="576"/>
            </a:xfrm>
          </p:grpSpPr>
          <p:sp>
            <p:nvSpPr>
              <p:cNvPr id="112" name="Freeform 379"/>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3" name="Rectangle 380"/>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4" name="Rectangle 381"/>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5" name="Line 382"/>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6" name="Line 383"/>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7" name="Line 384"/>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8" name="Line 385"/>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9" name="Line 386"/>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1" name="Group 387"/>
            <p:cNvGrpSpPr>
              <a:grpSpLocks/>
            </p:cNvGrpSpPr>
            <p:nvPr/>
          </p:nvGrpSpPr>
          <p:grpSpPr bwMode="auto">
            <a:xfrm>
              <a:off x="2684463" y="4776788"/>
              <a:ext cx="382587" cy="241300"/>
              <a:chOff x="768" y="2160"/>
              <a:chExt cx="912" cy="576"/>
            </a:xfrm>
          </p:grpSpPr>
          <p:sp>
            <p:nvSpPr>
              <p:cNvPr id="104" name="Freeform 388"/>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5" name="Rectangle 389"/>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6" name="Rectangle 390"/>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7" name="Line 391"/>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8" name="Line 392"/>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9" name="Line 393"/>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0" name="Line 394"/>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1" name="Line 395"/>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2" name="Group 396"/>
            <p:cNvGrpSpPr>
              <a:grpSpLocks/>
            </p:cNvGrpSpPr>
            <p:nvPr/>
          </p:nvGrpSpPr>
          <p:grpSpPr bwMode="auto">
            <a:xfrm>
              <a:off x="1084263" y="5246688"/>
              <a:ext cx="382587" cy="241300"/>
              <a:chOff x="768" y="2160"/>
              <a:chExt cx="912" cy="576"/>
            </a:xfrm>
          </p:grpSpPr>
          <p:sp>
            <p:nvSpPr>
              <p:cNvPr id="96" name="Freeform 397"/>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7" name="Rectangle 398"/>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8" name="Rectangle 399"/>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9" name="Line 400"/>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0" name="Line 401"/>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1" name="Line 402"/>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2" name="Line 403"/>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3" name="Line 404"/>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3" name="Group 405"/>
            <p:cNvGrpSpPr>
              <a:grpSpLocks/>
            </p:cNvGrpSpPr>
            <p:nvPr/>
          </p:nvGrpSpPr>
          <p:grpSpPr bwMode="auto">
            <a:xfrm>
              <a:off x="1617663" y="5259388"/>
              <a:ext cx="382587" cy="241300"/>
              <a:chOff x="768" y="2160"/>
              <a:chExt cx="912" cy="576"/>
            </a:xfrm>
          </p:grpSpPr>
          <p:sp>
            <p:nvSpPr>
              <p:cNvPr id="88" name="Freeform 406"/>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9" name="Rectangle 407"/>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0" name="Rectangle 408"/>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1" name="Line 409"/>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2" name="Line 410"/>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3" name="Line 411"/>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4" name="Line 412"/>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5" name="Line 413"/>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4" name="Group 414"/>
            <p:cNvGrpSpPr>
              <a:grpSpLocks/>
            </p:cNvGrpSpPr>
            <p:nvPr/>
          </p:nvGrpSpPr>
          <p:grpSpPr bwMode="auto">
            <a:xfrm>
              <a:off x="2138363" y="5246688"/>
              <a:ext cx="382587" cy="241300"/>
              <a:chOff x="768" y="2160"/>
              <a:chExt cx="912" cy="576"/>
            </a:xfrm>
          </p:grpSpPr>
          <p:sp>
            <p:nvSpPr>
              <p:cNvPr id="80" name="Freeform 415"/>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1" name="Rectangle 416"/>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2" name="Rectangle 417"/>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3" name="Line 418"/>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4" name="Line 419"/>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5" name="Line 420"/>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6" name="Line 421"/>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7" name="Line 422"/>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5" name="Group 423"/>
            <p:cNvGrpSpPr>
              <a:grpSpLocks/>
            </p:cNvGrpSpPr>
            <p:nvPr/>
          </p:nvGrpSpPr>
          <p:grpSpPr bwMode="auto">
            <a:xfrm>
              <a:off x="2684463" y="5246688"/>
              <a:ext cx="382587" cy="241300"/>
              <a:chOff x="768" y="2160"/>
              <a:chExt cx="912" cy="576"/>
            </a:xfrm>
          </p:grpSpPr>
          <p:sp>
            <p:nvSpPr>
              <p:cNvPr id="72" name="Freeform 424"/>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3" name="Rectangle 425"/>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4" name="Rectangle 426"/>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5" name="Line 427"/>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6" name="Line 428"/>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7" name="Line 429"/>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8" name="Line 430"/>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9" name="Line 431"/>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6" name="Group 432"/>
            <p:cNvGrpSpPr>
              <a:grpSpLocks/>
            </p:cNvGrpSpPr>
            <p:nvPr/>
          </p:nvGrpSpPr>
          <p:grpSpPr bwMode="auto">
            <a:xfrm>
              <a:off x="1084263" y="5703888"/>
              <a:ext cx="382587" cy="241300"/>
              <a:chOff x="768" y="2160"/>
              <a:chExt cx="912" cy="576"/>
            </a:xfrm>
          </p:grpSpPr>
          <p:sp>
            <p:nvSpPr>
              <p:cNvPr id="64" name="Freeform 433"/>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5" name="Rectangle 434"/>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6" name="Rectangle 435"/>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7" name="Line 436"/>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8" name="Line 437"/>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9" name="Line 438"/>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0" name="Line 439"/>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1" name="Line 440"/>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7" name="Group 441"/>
            <p:cNvGrpSpPr>
              <a:grpSpLocks/>
            </p:cNvGrpSpPr>
            <p:nvPr/>
          </p:nvGrpSpPr>
          <p:grpSpPr bwMode="auto">
            <a:xfrm>
              <a:off x="1617663" y="5716588"/>
              <a:ext cx="382587" cy="241300"/>
              <a:chOff x="768" y="2160"/>
              <a:chExt cx="912" cy="576"/>
            </a:xfrm>
          </p:grpSpPr>
          <p:sp>
            <p:nvSpPr>
              <p:cNvPr id="56" name="Freeform 442"/>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7" name="Rectangle 443"/>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8" name="Rectangle 444"/>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9" name="Line 445"/>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 name="Line 446"/>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1" name="Line 447"/>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2" name="Line 448"/>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3" name="Line 449"/>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8" name="Group 450"/>
            <p:cNvGrpSpPr>
              <a:grpSpLocks/>
            </p:cNvGrpSpPr>
            <p:nvPr/>
          </p:nvGrpSpPr>
          <p:grpSpPr bwMode="auto">
            <a:xfrm>
              <a:off x="2138363" y="5703888"/>
              <a:ext cx="382587" cy="241300"/>
              <a:chOff x="768" y="2160"/>
              <a:chExt cx="912" cy="576"/>
            </a:xfrm>
          </p:grpSpPr>
          <p:sp>
            <p:nvSpPr>
              <p:cNvPr id="48" name="Freeform 451"/>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9" name="Rectangle 452"/>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0" name="Rectangle 453"/>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1" name="Line 454"/>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2" name="Line 455"/>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3" name="Line 456"/>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4" name="Line 457"/>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 name="Line 458"/>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9" name="Group 459"/>
            <p:cNvGrpSpPr>
              <a:grpSpLocks/>
            </p:cNvGrpSpPr>
            <p:nvPr/>
          </p:nvGrpSpPr>
          <p:grpSpPr bwMode="auto">
            <a:xfrm>
              <a:off x="2684463" y="5703888"/>
              <a:ext cx="382587" cy="241300"/>
              <a:chOff x="768" y="2160"/>
              <a:chExt cx="912" cy="576"/>
            </a:xfrm>
          </p:grpSpPr>
          <p:sp>
            <p:nvSpPr>
              <p:cNvPr id="40" name="Freeform 460"/>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1" name="Rectangle 461"/>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2" name="Rectangle 462"/>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 name="Line 463"/>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 name="Line 464"/>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 name="Line 465"/>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 name="Line 466"/>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7" name="Line 467"/>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sp>
        <p:nvSpPr>
          <p:cNvPr id="168" name="Rectangle 167"/>
          <p:cNvSpPr/>
          <p:nvPr/>
        </p:nvSpPr>
        <p:spPr>
          <a:xfrm>
            <a:off x="3155920" y="4618514"/>
            <a:ext cx="1645002" cy="400110"/>
          </a:xfrm>
          <a:prstGeom prst="rect">
            <a:avLst/>
          </a:prstGeom>
        </p:spPr>
        <p:txBody>
          <a:bodyPr wrap="none">
            <a:spAutoFit/>
          </a:bodyPr>
          <a:lstStyle/>
          <a:p>
            <a:r>
              <a:rPr lang="en-ZA" sz="2000" dirty="0" smtClean="0"/>
              <a:t>= 16x 1-BCE</a:t>
            </a:r>
            <a:endParaRPr lang="en-ZA" sz="2000" dirty="0"/>
          </a:p>
        </p:txBody>
      </p:sp>
      <p:grpSp>
        <p:nvGrpSpPr>
          <p:cNvPr id="169" name="Group 476"/>
          <p:cNvGrpSpPr>
            <a:grpSpLocks/>
          </p:cNvGrpSpPr>
          <p:nvPr/>
        </p:nvGrpSpPr>
        <p:grpSpPr bwMode="auto">
          <a:xfrm>
            <a:off x="5640340" y="3036331"/>
            <a:ext cx="2439485" cy="2243209"/>
            <a:chOff x="3689079" y="4187852"/>
            <a:chExt cx="2259550" cy="1919484"/>
          </a:xfrm>
        </p:grpSpPr>
        <p:sp>
          <p:nvSpPr>
            <p:cNvPr id="170" name="Rectangle 169"/>
            <p:cNvSpPr/>
            <p:nvPr/>
          </p:nvSpPr>
          <p:spPr bwMode="auto">
            <a:xfrm>
              <a:off x="3689079" y="4187852"/>
              <a:ext cx="2259550" cy="1919484"/>
            </a:xfrm>
            <a:prstGeom prst="rect">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0" hangingPunct="0">
                <a:defRPr/>
              </a:pPr>
              <a:endParaRPr lang="en-US">
                <a:latin typeface="Arial" charset="0"/>
                <a:ea typeface="ＭＳ Ｐゴシック" pitchFamily="8" charset="-128"/>
              </a:endParaRPr>
            </a:p>
          </p:txBody>
        </p:sp>
        <p:sp>
          <p:nvSpPr>
            <p:cNvPr id="171" name="Rectangle 37"/>
            <p:cNvSpPr>
              <a:spLocks noChangeArrowheads="1"/>
            </p:cNvSpPr>
            <p:nvPr/>
          </p:nvSpPr>
          <p:spPr bwMode="auto">
            <a:xfrm>
              <a:off x="3789363" y="42687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2" name="Rectangle 40"/>
            <p:cNvSpPr>
              <a:spLocks noChangeArrowheads="1"/>
            </p:cNvSpPr>
            <p:nvPr/>
          </p:nvSpPr>
          <p:spPr bwMode="auto">
            <a:xfrm>
              <a:off x="4856163" y="42687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3" name="Rectangle 49"/>
            <p:cNvSpPr>
              <a:spLocks noChangeArrowheads="1"/>
            </p:cNvSpPr>
            <p:nvPr/>
          </p:nvSpPr>
          <p:spPr bwMode="auto">
            <a:xfrm>
              <a:off x="3789363" y="51958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 name="Rectangle 52"/>
            <p:cNvSpPr>
              <a:spLocks noChangeArrowheads="1"/>
            </p:cNvSpPr>
            <p:nvPr/>
          </p:nvSpPr>
          <p:spPr bwMode="auto">
            <a:xfrm>
              <a:off x="4856163" y="51958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175" name="Group 607"/>
            <p:cNvGrpSpPr>
              <a:grpSpLocks/>
            </p:cNvGrpSpPr>
            <p:nvPr/>
          </p:nvGrpSpPr>
          <p:grpSpPr bwMode="auto">
            <a:xfrm>
              <a:off x="3829050" y="5221288"/>
              <a:ext cx="914400" cy="749300"/>
              <a:chOff x="2127" y="2204"/>
              <a:chExt cx="489" cy="610"/>
            </a:xfrm>
          </p:grpSpPr>
          <p:sp>
            <p:nvSpPr>
              <p:cNvPr id="323" name="Freeform 608"/>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24" name="Rectangle 609"/>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25" name="Rectangle 610"/>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26" name="Line 611"/>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7" name="Line 612"/>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8" name="Line 613"/>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9" name="Line 614"/>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0" name="Line 615"/>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1" name="Freeform 616"/>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2" name="Freeform 617"/>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3" name="Rectangle 618"/>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4" name="Rectangle 619"/>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5" name="Rectangle 620"/>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6" name="Rectangle 621"/>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7" name="Rectangle 622"/>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8" name="Line 623"/>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9" name="Line 624"/>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0" name="Line 625"/>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1" name="Line 626"/>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2" name="Line 627"/>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3" name="Line 628"/>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4" name="Line 629"/>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5" name="Line 630"/>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6" name="Line 631"/>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7" name="Line 632"/>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8" name="Line 633"/>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9" name="Line 634"/>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0" name="Line 635"/>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1" name="Line 636"/>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2" name="Line 637"/>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353" name="Group 638"/>
              <p:cNvGrpSpPr>
                <a:grpSpLocks/>
              </p:cNvGrpSpPr>
              <p:nvPr/>
            </p:nvGrpSpPr>
            <p:grpSpPr bwMode="auto">
              <a:xfrm>
                <a:off x="2521" y="2347"/>
                <a:ext cx="95" cy="311"/>
                <a:chOff x="2521" y="2347"/>
                <a:chExt cx="95" cy="156"/>
              </a:xfrm>
            </p:grpSpPr>
            <p:sp>
              <p:nvSpPr>
                <p:cNvPr id="363" name="Rectangle 639"/>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64" name="Line 640"/>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5" name="Line 641"/>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6" name="Line 642"/>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7" name="Line 643"/>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8" name="Line 644"/>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9" name="Line 645"/>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0" name="Line 646"/>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354" name="Freeform 647"/>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55" name="Rectangle 648"/>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56" name="Rectangle 649"/>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57" name="Line 650"/>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8" name="Line 651"/>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9" name="Line 652"/>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0" name="Line 653"/>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1" name="Line 654"/>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2" name="Line 655"/>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76" name="Group 656"/>
            <p:cNvGrpSpPr>
              <a:grpSpLocks/>
            </p:cNvGrpSpPr>
            <p:nvPr/>
          </p:nvGrpSpPr>
          <p:grpSpPr bwMode="auto">
            <a:xfrm>
              <a:off x="3829050" y="4306888"/>
              <a:ext cx="914400" cy="749300"/>
              <a:chOff x="2127" y="2204"/>
              <a:chExt cx="489" cy="610"/>
            </a:xfrm>
          </p:grpSpPr>
          <p:sp>
            <p:nvSpPr>
              <p:cNvPr id="275" name="Freeform 657"/>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76" name="Rectangle 658"/>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77" name="Rectangle 659"/>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78" name="Line 660"/>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9" name="Line 661"/>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0" name="Line 662"/>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1" name="Line 663"/>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2" name="Line 664"/>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3" name="Freeform 665"/>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4" name="Freeform 666"/>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5" name="Rectangle 667"/>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6" name="Rectangle 668"/>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7" name="Rectangle 669"/>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8" name="Rectangle 670"/>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9" name="Rectangle 671"/>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0" name="Line 672"/>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1" name="Line 673"/>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2" name="Line 674"/>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3" name="Line 675"/>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4" name="Line 676"/>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5" name="Line 677"/>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6" name="Line 678"/>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7" name="Line 679"/>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8" name="Line 680"/>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9" name="Line 681"/>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0" name="Line 682"/>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1" name="Line 683"/>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2" name="Line 684"/>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3" name="Line 685"/>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4" name="Line 686"/>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305" name="Group 687"/>
              <p:cNvGrpSpPr>
                <a:grpSpLocks/>
              </p:cNvGrpSpPr>
              <p:nvPr/>
            </p:nvGrpSpPr>
            <p:grpSpPr bwMode="auto">
              <a:xfrm>
                <a:off x="2521" y="2347"/>
                <a:ext cx="95" cy="311"/>
                <a:chOff x="2521" y="2347"/>
                <a:chExt cx="95" cy="156"/>
              </a:xfrm>
            </p:grpSpPr>
            <p:sp>
              <p:nvSpPr>
                <p:cNvPr id="315" name="Rectangle 688"/>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16" name="Line 689"/>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7" name="Line 690"/>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8" name="Line 691"/>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9" name="Line 692"/>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0" name="Line 693"/>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1" name="Line 694"/>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2" name="Line 695"/>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306" name="Freeform 696"/>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07" name="Rectangle 697"/>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08" name="Rectangle 698"/>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09" name="Line 699"/>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0" name="Line 700"/>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1" name="Line 701"/>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2" name="Line 702"/>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3" name="Line 703"/>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4" name="Line 704"/>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77" name="Group 705"/>
            <p:cNvGrpSpPr>
              <a:grpSpLocks/>
            </p:cNvGrpSpPr>
            <p:nvPr/>
          </p:nvGrpSpPr>
          <p:grpSpPr bwMode="auto">
            <a:xfrm>
              <a:off x="4895850" y="5221288"/>
              <a:ext cx="914400" cy="749300"/>
              <a:chOff x="2127" y="2204"/>
              <a:chExt cx="489" cy="610"/>
            </a:xfrm>
          </p:grpSpPr>
          <p:sp>
            <p:nvSpPr>
              <p:cNvPr id="227" name="Freeform 706"/>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8" name="Rectangle 707"/>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9" name="Rectangle 708"/>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0" name="Line 709"/>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1" name="Line 710"/>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2" name="Line 711"/>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3" name="Line 712"/>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4" name="Line 713"/>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5" name="Freeform 714"/>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6" name="Freeform 715"/>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7" name="Rectangle 716"/>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8" name="Rectangle 717"/>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9" name="Rectangle 718"/>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0" name="Rectangle 719"/>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1" name="Rectangle 720"/>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2" name="Line 721"/>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3" name="Line 722"/>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4" name="Line 723"/>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5" name="Line 724"/>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6" name="Line 725"/>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7" name="Line 726"/>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8" name="Line 727"/>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9" name="Line 728"/>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0" name="Line 729"/>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1" name="Line 730"/>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2" name="Line 731"/>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3" name="Line 732"/>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4" name="Line 733"/>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5" name="Line 734"/>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6" name="Line 735"/>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257" name="Group 736"/>
              <p:cNvGrpSpPr>
                <a:grpSpLocks/>
              </p:cNvGrpSpPr>
              <p:nvPr/>
            </p:nvGrpSpPr>
            <p:grpSpPr bwMode="auto">
              <a:xfrm>
                <a:off x="2521" y="2347"/>
                <a:ext cx="95" cy="311"/>
                <a:chOff x="2521" y="2347"/>
                <a:chExt cx="95" cy="156"/>
              </a:xfrm>
            </p:grpSpPr>
            <p:sp>
              <p:nvSpPr>
                <p:cNvPr id="267" name="Rectangle 737"/>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68" name="Line 738"/>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9" name="Line 739"/>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0" name="Line 740"/>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1" name="Line 741"/>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2" name="Line 742"/>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3" name="Line 743"/>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4" name="Line 744"/>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258" name="Freeform 745"/>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59" name="Rectangle 746"/>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60" name="Rectangle 747"/>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61" name="Line 748"/>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2" name="Line 749"/>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3" name="Line 750"/>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4" name="Line 751"/>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5" name="Line 752"/>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6" name="Line 753"/>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78" name="Group 754"/>
            <p:cNvGrpSpPr>
              <a:grpSpLocks/>
            </p:cNvGrpSpPr>
            <p:nvPr/>
          </p:nvGrpSpPr>
          <p:grpSpPr bwMode="auto">
            <a:xfrm>
              <a:off x="4895850" y="4306888"/>
              <a:ext cx="914400" cy="749300"/>
              <a:chOff x="2127" y="2204"/>
              <a:chExt cx="489" cy="610"/>
            </a:xfrm>
          </p:grpSpPr>
          <p:sp>
            <p:nvSpPr>
              <p:cNvPr id="179" name="Freeform 755"/>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0" name="Rectangle 756"/>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1" name="Rectangle 757"/>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2" name="Line 758"/>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3" name="Line 759"/>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4" name="Line 760"/>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5" name="Line 761"/>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6" name="Line 762"/>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7" name="Freeform 763"/>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8" name="Freeform 764"/>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9" name="Rectangle 765"/>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0" name="Rectangle 766"/>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1" name="Rectangle 767"/>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2" name="Rectangle 768"/>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3" name="Rectangle 769"/>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4" name="Line 770"/>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5" name="Line 771"/>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6" name="Line 772"/>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7" name="Line 773"/>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8" name="Line 774"/>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9" name="Line 775"/>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0" name="Line 776"/>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1" name="Line 777"/>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2" name="Line 778"/>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3" name="Line 779"/>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4" name="Line 780"/>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5" name="Line 781"/>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6" name="Line 782"/>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7" name="Line 783"/>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8" name="Line 784"/>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209" name="Group 785"/>
              <p:cNvGrpSpPr>
                <a:grpSpLocks/>
              </p:cNvGrpSpPr>
              <p:nvPr/>
            </p:nvGrpSpPr>
            <p:grpSpPr bwMode="auto">
              <a:xfrm>
                <a:off x="2521" y="2347"/>
                <a:ext cx="95" cy="311"/>
                <a:chOff x="2521" y="2347"/>
                <a:chExt cx="95" cy="156"/>
              </a:xfrm>
            </p:grpSpPr>
            <p:sp>
              <p:nvSpPr>
                <p:cNvPr id="219" name="Rectangle 786"/>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0" name="Line 787"/>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1" name="Line 788"/>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2" name="Line 789"/>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3" name="Line 790"/>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4" name="Line 791"/>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5" name="Line 792"/>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6" name="Line 793"/>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210" name="Freeform 794"/>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11" name="Rectangle 795"/>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12" name="Rectangle 796"/>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13" name="Line 797"/>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4" name="Line 798"/>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5" name="Line 799"/>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6" name="Line 800"/>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7" name="Line 801"/>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8" name="Line 802"/>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sp>
        <p:nvSpPr>
          <p:cNvPr id="371" name="Rectangle 370"/>
          <p:cNvSpPr/>
          <p:nvPr/>
        </p:nvSpPr>
        <p:spPr>
          <a:xfrm>
            <a:off x="6048472" y="5478149"/>
            <a:ext cx="1645002" cy="400110"/>
          </a:xfrm>
          <a:prstGeom prst="rect">
            <a:avLst/>
          </a:prstGeom>
        </p:spPr>
        <p:txBody>
          <a:bodyPr wrap="none">
            <a:spAutoFit/>
          </a:bodyPr>
          <a:lstStyle/>
          <a:p>
            <a:r>
              <a:rPr lang="en-ZA" sz="2000" dirty="0" smtClean="0"/>
              <a:t>= 16x 4-BCE</a:t>
            </a:r>
            <a:endParaRPr lang="en-ZA" sz="2000" dirty="0"/>
          </a:p>
        </p:txBody>
      </p:sp>
      <p:sp>
        <p:nvSpPr>
          <p:cNvPr id="372" name="TextBox 371"/>
          <p:cNvSpPr txBox="1"/>
          <p:nvPr/>
        </p:nvSpPr>
        <p:spPr>
          <a:xfrm>
            <a:off x="613523" y="5905690"/>
            <a:ext cx="8127065" cy="830997"/>
          </a:xfrm>
          <a:prstGeom prst="rect">
            <a:avLst/>
          </a:prstGeom>
          <a:noFill/>
        </p:spPr>
        <p:txBody>
          <a:bodyPr wrap="square" rtlCol="0">
            <a:spAutoFit/>
          </a:bodyPr>
          <a:lstStyle/>
          <a:p>
            <a:r>
              <a:rPr lang="en-ZA" sz="1600" dirty="0" smtClean="0"/>
              <a:t>It’s an abstraction, and likely not very precise. For example a 16x4-BCE may have faster </a:t>
            </a:r>
            <a:r>
              <a:rPr lang="en-ZA" sz="1600" dirty="0" err="1" smtClean="0"/>
              <a:t>comms</a:t>
            </a:r>
            <a:r>
              <a:rPr lang="en-ZA" sz="1600" dirty="0" smtClean="0"/>
              <a:t> between cores in same block and slower </a:t>
            </a:r>
            <a:r>
              <a:rPr lang="en-ZA" sz="1600" dirty="0" err="1" smtClean="0"/>
              <a:t>comms</a:t>
            </a:r>
            <a:r>
              <a:rPr lang="en-ZA" sz="1600" dirty="0" smtClean="0"/>
              <a:t> between cores in different blocks, whereas the 16x1-BCE might have the same speed </a:t>
            </a:r>
            <a:r>
              <a:rPr lang="en-ZA" sz="1600" dirty="0" err="1" smtClean="0"/>
              <a:t>comms</a:t>
            </a:r>
            <a:r>
              <a:rPr lang="en-ZA" sz="1600" dirty="0" smtClean="0"/>
              <a:t> between all cores.</a:t>
            </a:r>
            <a:endParaRPr lang="en-ZA" sz="1600" dirty="0"/>
          </a:p>
        </p:txBody>
      </p:sp>
    </p:spTree>
    <p:extLst>
      <p:ext uri="{BB962C8B-B14F-4D97-AF65-F5344CB8AC3E}">
        <p14:creationId xmlns:p14="http://schemas.microsoft.com/office/powerpoint/2010/main" val="24444878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608" y="412076"/>
            <a:ext cx="8678475" cy="901517"/>
          </a:xfrm>
        </p:spPr>
        <p:txBody>
          <a:bodyPr>
            <a:normAutofit fontScale="90000"/>
          </a:bodyPr>
          <a:lstStyle/>
          <a:p>
            <a:r>
              <a:rPr lang="en-US" dirty="0" smtClean="0"/>
              <a:t>Example processor structures</a:t>
            </a:r>
            <a:br>
              <a:rPr lang="en-US" dirty="0" smtClean="0"/>
            </a:br>
            <a:r>
              <a:rPr lang="en-US" dirty="0" smtClean="0"/>
              <a:t>Symmetric vs. Asymmetric multicores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874" y="1539900"/>
            <a:ext cx="2467429" cy="2138776"/>
          </a:xfrm>
          <a:prstGeom prst="rect">
            <a:avLst/>
          </a:prstGeom>
        </p:spPr>
      </p:pic>
      <p:sp>
        <p:nvSpPr>
          <p:cNvPr id="6" name="TextBox 5"/>
          <p:cNvSpPr txBox="1"/>
          <p:nvPr/>
        </p:nvSpPr>
        <p:spPr>
          <a:xfrm>
            <a:off x="997824" y="3678676"/>
            <a:ext cx="2545528" cy="646331"/>
          </a:xfrm>
          <a:prstGeom prst="rect">
            <a:avLst/>
          </a:prstGeom>
          <a:noFill/>
        </p:spPr>
        <p:txBody>
          <a:bodyPr wrap="square" rtlCol="0">
            <a:spAutoFit/>
          </a:bodyPr>
          <a:lstStyle/>
          <a:p>
            <a:r>
              <a:rPr lang="en-US" dirty="0" smtClean="0"/>
              <a:t>Symmetric multicore 16 one-BCE cores</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6513" y="1539901"/>
            <a:ext cx="2477541" cy="2138776"/>
          </a:xfrm>
          <a:prstGeom prst="rect">
            <a:avLst/>
          </a:prstGeom>
        </p:spPr>
      </p:pic>
      <p:sp>
        <p:nvSpPr>
          <p:cNvPr id="9" name="TextBox 8"/>
          <p:cNvSpPr txBox="1"/>
          <p:nvPr/>
        </p:nvSpPr>
        <p:spPr>
          <a:xfrm>
            <a:off x="4888526" y="3678676"/>
            <a:ext cx="2545528" cy="646331"/>
          </a:xfrm>
          <a:prstGeom prst="rect">
            <a:avLst/>
          </a:prstGeom>
          <a:noFill/>
        </p:spPr>
        <p:txBody>
          <a:bodyPr wrap="square" rtlCol="0">
            <a:spAutoFit/>
          </a:bodyPr>
          <a:lstStyle/>
          <a:p>
            <a:r>
              <a:rPr lang="en-US" dirty="0" smtClean="0"/>
              <a:t>Symmetric multicore 4 x 4-BCE </a:t>
            </a:r>
            <a:r>
              <a:rPr lang="en-US" dirty="0" err="1" smtClean="0"/>
              <a:t>megacores</a:t>
            </a:r>
            <a:endParaRPr lang="en-US" dirty="0"/>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874" y="4351902"/>
            <a:ext cx="2467429" cy="2138775"/>
          </a:xfrm>
          <a:prstGeom prst="rect">
            <a:avLst/>
          </a:prstGeom>
        </p:spPr>
      </p:pic>
      <p:sp>
        <p:nvSpPr>
          <p:cNvPr id="12" name="TextBox 11"/>
          <p:cNvSpPr txBox="1"/>
          <p:nvPr/>
        </p:nvSpPr>
        <p:spPr>
          <a:xfrm>
            <a:off x="3782676" y="4500227"/>
            <a:ext cx="3862723" cy="646331"/>
          </a:xfrm>
          <a:prstGeom prst="rect">
            <a:avLst/>
          </a:prstGeom>
          <a:noFill/>
        </p:spPr>
        <p:txBody>
          <a:bodyPr wrap="square" rtlCol="0">
            <a:spAutoFit/>
          </a:bodyPr>
          <a:lstStyle/>
          <a:p>
            <a:r>
              <a:rPr lang="en-US" dirty="0" smtClean="0"/>
              <a:t>Asymmetric multicore comprising 2 x 4-BCE cores + 8 x 1-BCE cores</a:t>
            </a:r>
            <a:endParaRPr lang="en-US" dirty="0"/>
          </a:p>
        </p:txBody>
      </p:sp>
      <p:sp>
        <p:nvSpPr>
          <p:cNvPr id="10" name="TextBox 9"/>
          <p:cNvSpPr txBox="1"/>
          <p:nvPr/>
        </p:nvSpPr>
        <p:spPr>
          <a:xfrm>
            <a:off x="3881159" y="5539864"/>
            <a:ext cx="4859430" cy="1077218"/>
          </a:xfrm>
          <a:prstGeom prst="rect">
            <a:avLst/>
          </a:prstGeom>
          <a:noFill/>
        </p:spPr>
        <p:txBody>
          <a:bodyPr wrap="square" rtlCol="0">
            <a:spAutoFit/>
          </a:bodyPr>
          <a:lstStyle/>
          <a:p>
            <a:r>
              <a:rPr lang="en-ZA" sz="1600" dirty="0" smtClean="0"/>
              <a:t>Clearly can become increasingly more difficult to achieve very accurate equivalences due to the architecture structures and things like memory latencies and inter-core </a:t>
            </a:r>
            <a:r>
              <a:rPr lang="en-ZA" sz="1600" dirty="0" err="1" smtClean="0"/>
              <a:t>comms</a:t>
            </a:r>
            <a:r>
              <a:rPr lang="en-ZA" sz="1600" dirty="0" smtClean="0"/>
              <a:t>.</a:t>
            </a:r>
            <a:endParaRPr lang="en-ZA" sz="1600" dirty="0"/>
          </a:p>
        </p:txBody>
      </p:sp>
      <p:cxnSp>
        <p:nvCxnSpPr>
          <p:cNvPr id="4" name="Straight Arrow Connector 3"/>
          <p:cNvCxnSpPr/>
          <p:nvPr/>
        </p:nvCxnSpPr>
        <p:spPr>
          <a:xfrm flipH="1">
            <a:off x="3397624" y="1680882"/>
            <a:ext cx="510988" cy="403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887106" y="1429900"/>
            <a:ext cx="864404" cy="369332"/>
          </a:xfrm>
          <a:prstGeom prst="rect">
            <a:avLst/>
          </a:prstGeom>
        </p:spPr>
        <p:txBody>
          <a:bodyPr wrap="none">
            <a:spAutoFit/>
          </a:bodyPr>
          <a:lstStyle/>
          <a:p>
            <a:r>
              <a:rPr lang="en-US" dirty="0" smtClean="0">
                <a:solidFill>
                  <a:schemeClr val="accent1"/>
                </a:solidFill>
              </a:rPr>
              <a:t>a BCE</a:t>
            </a:r>
            <a:endParaRPr lang="en-ZA" dirty="0">
              <a:solidFill>
                <a:schemeClr val="accent1"/>
              </a:solidFill>
            </a:endParaRPr>
          </a:p>
        </p:txBody>
      </p:sp>
      <p:cxnSp>
        <p:nvCxnSpPr>
          <p:cNvPr id="13" name="Straight Arrow Connector 12"/>
          <p:cNvCxnSpPr/>
          <p:nvPr/>
        </p:nvCxnSpPr>
        <p:spPr>
          <a:xfrm flipH="1">
            <a:off x="7144947" y="1694330"/>
            <a:ext cx="510988" cy="4034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7607299" y="1496216"/>
            <a:ext cx="1498601" cy="1723549"/>
          </a:xfrm>
          <a:prstGeom prst="rect">
            <a:avLst/>
          </a:prstGeom>
        </p:spPr>
        <p:txBody>
          <a:bodyPr wrap="square">
            <a:spAutoFit/>
          </a:bodyPr>
          <a:lstStyle/>
          <a:p>
            <a:r>
              <a:rPr lang="en-US" dirty="0" smtClean="0">
                <a:solidFill>
                  <a:schemeClr val="accent1"/>
                </a:solidFill>
              </a:rPr>
              <a:t>core</a:t>
            </a:r>
          </a:p>
          <a:p>
            <a:r>
              <a:rPr lang="en-US" dirty="0" smtClean="0">
                <a:solidFill>
                  <a:schemeClr val="accent1"/>
                </a:solidFill>
              </a:rPr>
              <a:t>with 4-BCE</a:t>
            </a:r>
          </a:p>
          <a:p>
            <a:r>
              <a:rPr lang="en-US" sz="1400" dirty="0" smtClean="0">
                <a:solidFill>
                  <a:schemeClr val="accent1"/>
                </a:solidFill>
              </a:rPr>
              <a:t>(I call them </a:t>
            </a:r>
            <a:r>
              <a:rPr lang="en-US" sz="1400" dirty="0" err="1" smtClean="0">
                <a:solidFill>
                  <a:schemeClr val="accent1"/>
                </a:solidFill>
              </a:rPr>
              <a:t>megacores</a:t>
            </a:r>
            <a:r>
              <a:rPr lang="en-US" sz="1400" dirty="0" smtClean="0">
                <a:solidFill>
                  <a:schemeClr val="accent1"/>
                </a:solidFill>
              </a:rPr>
              <a:t> to emphasize it equates to multiple BCEs)</a:t>
            </a:r>
            <a:endParaRPr lang="en-ZA" dirty="0">
              <a:solidFill>
                <a:schemeClr val="accent1"/>
              </a:solidFill>
            </a:endParaRPr>
          </a:p>
        </p:txBody>
      </p:sp>
    </p:spTree>
    <p:extLst>
      <p:ext uri="{BB962C8B-B14F-4D97-AF65-F5344CB8AC3E}">
        <p14:creationId xmlns:p14="http://schemas.microsoft.com/office/powerpoint/2010/main" val="40369445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Symmetric core model</a:t>
            </a:r>
            <a:endParaRPr lang="en-ZA"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3352" y="2567840"/>
            <a:ext cx="2467429" cy="2138776"/>
          </a:xfrm>
          <a:prstGeom prst="rect">
            <a:avLst/>
          </a:prstGeom>
        </p:spPr>
      </p:pic>
      <p:sp>
        <p:nvSpPr>
          <p:cNvPr id="4" name="Rectangle 3"/>
          <p:cNvSpPr/>
          <p:nvPr/>
        </p:nvSpPr>
        <p:spPr>
          <a:xfrm>
            <a:off x="729114" y="1253971"/>
            <a:ext cx="5676970" cy="1200329"/>
          </a:xfrm>
          <a:prstGeom prst="rect">
            <a:avLst/>
          </a:prstGeom>
        </p:spPr>
        <p:txBody>
          <a:bodyPr wrap="square">
            <a:spAutoFit/>
          </a:bodyPr>
          <a:lstStyle/>
          <a:p>
            <a:r>
              <a:rPr lang="en-US" altLang="en-US" sz="2400" i="1" dirty="0" smtClean="0"/>
              <a:t>Variables:</a:t>
            </a:r>
          </a:p>
          <a:p>
            <a:r>
              <a:rPr lang="en-US" altLang="en-US" sz="2400" i="1" dirty="0"/>
              <a:t> </a:t>
            </a:r>
            <a:r>
              <a:rPr lang="en-US" altLang="en-US" sz="2400" i="1" dirty="0" smtClean="0"/>
              <a:t> </a:t>
            </a:r>
            <a:r>
              <a:rPr lang="en-US" altLang="en-US" sz="2400" b="1" i="1" dirty="0" smtClean="0"/>
              <a:t>n</a:t>
            </a:r>
            <a:r>
              <a:rPr lang="en-US" altLang="en-US" sz="2400" dirty="0" smtClean="0"/>
              <a:t> </a:t>
            </a:r>
            <a:r>
              <a:rPr lang="en-US" altLang="en-US" sz="2400" dirty="0"/>
              <a:t>cores per </a:t>
            </a:r>
            <a:r>
              <a:rPr lang="en-US" altLang="en-US" sz="2400" dirty="0" smtClean="0"/>
              <a:t>chip</a:t>
            </a:r>
          </a:p>
          <a:p>
            <a:r>
              <a:rPr lang="en-US" altLang="en-US" sz="2400" i="1" dirty="0" smtClean="0"/>
              <a:t>  each core consumes </a:t>
            </a:r>
            <a:r>
              <a:rPr lang="en-US" altLang="en-US" sz="2400" b="1" i="1" dirty="0" smtClean="0"/>
              <a:t>r</a:t>
            </a:r>
            <a:r>
              <a:rPr lang="en-US" altLang="en-US" sz="2400" dirty="0" smtClean="0"/>
              <a:t> BCEs</a:t>
            </a:r>
          </a:p>
        </p:txBody>
      </p:sp>
      <p:sp>
        <p:nvSpPr>
          <p:cNvPr id="9" name="Rectangle 8"/>
          <p:cNvSpPr/>
          <p:nvPr/>
        </p:nvSpPr>
        <p:spPr>
          <a:xfrm>
            <a:off x="1793805" y="4777444"/>
            <a:ext cx="1495922" cy="707886"/>
          </a:xfrm>
          <a:prstGeom prst="rect">
            <a:avLst/>
          </a:prstGeom>
        </p:spPr>
        <p:txBody>
          <a:bodyPr wrap="none">
            <a:spAutoFit/>
          </a:bodyPr>
          <a:lstStyle/>
          <a:p>
            <a:r>
              <a:rPr lang="en-US" altLang="en-US" sz="2000" dirty="0" smtClean="0"/>
              <a:t>16 x 1-BCE</a:t>
            </a:r>
          </a:p>
          <a:p>
            <a:r>
              <a:rPr lang="en-US" sz="2000" i="1" dirty="0" smtClean="0"/>
              <a:t>n = 16, r=1</a:t>
            </a:r>
            <a:endParaRPr lang="en-ZA" sz="2000" dirty="0"/>
          </a:p>
        </p:txBody>
      </p:sp>
      <p:sp>
        <p:nvSpPr>
          <p:cNvPr id="10" name="Rectangle 9"/>
          <p:cNvSpPr/>
          <p:nvPr/>
        </p:nvSpPr>
        <p:spPr>
          <a:xfrm>
            <a:off x="513962" y="5407170"/>
            <a:ext cx="8293637" cy="1200329"/>
          </a:xfrm>
          <a:prstGeom prst="rect">
            <a:avLst/>
          </a:prstGeom>
        </p:spPr>
        <p:txBody>
          <a:bodyPr wrap="square">
            <a:spAutoFit/>
          </a:bodyPr>
          <a:lstStyle/>
          <a:p>
            <a:r>
              <a:rPr lang="en-US" altLang="en-US" sz="2400" dirty="0" err="1" smtClean="0"/>
              <a:t>perf</a:t>
            </a:r>
            <a:r>
              <a:rPr lang="en-US" altLang="en-US" sz="2400" dirty="0" smtClean="0"/>
              <a:t>(</a:t>
            </a:r>
            <a:r>
              <a:rPr lang="en-US" altLang="en-US" sz="2400" i="1" dirty="0" smtClean="0"/>
              <a:t>r</a:t>
            </a:r>
            <a:r>
              <a:rPr lang="en-US" altLang="en-US" sz="2400" dirty="0" smtClean="0"/>
              <a:t>) = performance (speedup) of r-BCE over 1-BCE</a:t>
            </a:r>
          </a:p>
          <a:p>
            <a:r>
              <a:rPr lang="en-US" sz="2400" i="1" dirty="0" smtClean="0"/>
              <a:t>Always </a:t>
            </a:r>
            <a:r>
              <a:rPr lang="en-US" sz="2400" dirty="0" err="1" smtClean="0"/>
              <a:t>perf</a:t>
            </a:r>
            <a:r>
              <a:rPr lang="en-US" sz="2400" dirty="0" smtClean="0"/>
              <a:t>(</a:t>
            </a:r>
            <a:r>
              <a:rPr lang="en-US" sz="2400" i="1" dirty="0" smtClean="0"/>
              <a:t>r</a:t>
            </a:r>
            <a:r>
              <a:rPr lang="en-US" sz="2400" dirty="0" smtClean="0"/>
              <a:t>) &lt;= </a:t>
            </a:r>
            <a:r>
              <a:rPr lang="en-US" sz="2400" i="1" dirty="0" smtClean="0"/>
              <a:t>r </a:t>
            </a:r>
            <a:r>
              <a:rPr lang="en-US" dirty="0" smtClean="0"/>
              <a:t>(i.e. diminishing returns on increased parallelism)</a:t>
            </a:r>
          </a:p>
          <a:p>
            <a:r>
              <a:rPr lang="en-US" sz="2400" i="1" dirty="0" smtClean="0"/>
              <a:t>Good heuristic: </a:t>
            </a:r>
            <a:r>
              <a:rPr lang="en-US" sz="2400" i="1" dirty="0" err="1"/>
              <a:t>perf</a:t>
            </a:r>
            <a:r>
              <a:rPr lang="en-US" sz="2400" i="1" dirty="0"/>
              <a:t>(r</a:t>
            </a:r>
            <a:r>
              <a:rPr lang="en-US" sz="2400" i="1" dirty="0" smtClean="0"/>
              <a:t>)=</a:t>
            </a:r>
            <a:r>
              <a:rPr lang="en-US" sz="2400" i="1" dirty="0" err="1" smtClean="0"/>
              <a:t>sqrt</a:t>
            </a:r>
            <a:r>
              <a:rPr lang="en-US" sz="2400" i="1" dirty="0" smtClean="0"/>
              <a:t>(r)</a:t>
            </a:r>
            <a:endParaRPr lang="en-ZA" sz="2400" dirty="0"/>
          </a:p>
        </p:txBody>
      </p:sp>
      <p:grpSp>
        <p:nvGrpSpPr>
          <p:cNvPr id="11" name="Group 379"/>
          <p:cNvGrpSpPr>
            <a:grpSpLocks/>
          </p:cNvGrpSpPr>
          <p:nvPr/>
        </p:nvGrpSpPr>
        <p:grpSpPr bwMode="auto">
          <a:xfrm>
            <a:off x="4496203" y="2545900"/>
            <a:ext cx="2543175" cy="2160716"/>
            <a:chOff x="2189504" y="4187852"/>
            <a:chExt cx="2259550" cy="1919484"/>
          </a:xfrm>
        </p:grpSpPr>
        <p:sp>
          <p:nvSpPr>
            <p:cNvPr id="12" name="Rectangle 11"/>
            <p:cNvSpPr/>
            <p:nvPr/>
          </p:nvSpPr>
          <p:spPr bwMode="auto">
            <a:xfrm>
              <a:off x="2189504" y="4187852"/>
              <a:ext cx="2259550" cy="1919484"/>
            </a:xfrm>
            <a:prstGeom prst="rect">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0" hangingPunct="0">
                <a:defRPr/>
              </a:pPr>
              <a:endParaRPr lang="en-US">
                <a:latin typeface="Arial" charset="0"/>
                <a:ea typeface="ＭＳ Ｐゴシック" pitchFamily="8" charset="-128"/>
              </a:endParaRPr>
            </a:p>
          </p:txBody>
        </p:sp>
        <p:sp>
          <p:nvSpPr>
            <p:cNvPr id="13" name="Rectangle 37"/>
            <p:cNvSpPr>
              <a:spLocks noChangeArrowheads="1"/>
            </p:cNvSpPr>
            <p:nvPr/>
          </p:nvSpPr>
          <p:spPr bwMode="auto">
            <a:xfrm>
              <a:off x="2289788" y="42687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 name="Rectangle 40"/>
            <p:cNvSpPr>
              <a:spLocks noChangeArrowheads="1"/>
            </p:cNvSpPr>
            <p:nvPr/>
          </p:nvSpPr>
          <p:spPr bwMode="auto">
            <a:xfrm>
              <a:off x="3356588" y="42687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 name="Rectangle 49"/>
            <p:cNvSpPr>
              <a:spLocks noChangeArrowheads="1"/>
            </p:cNvSpPr>
            <p:nvPr/>
          </p:nvSpPr>
          <p:spPr bwMode="auto">
            <a:xfrm>
              <a:off x="2289788" y="51958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 name="Rectangle 52"/>
            <p:cNvSpPr>
              <a:spLocks noChangeArrowheads="1"/>
            </p:cNvSpPr>
            <p:nvPr/>
          </p:nvSpPr>
          <p:spPr bwMode="auto">
            <a:xfrm>
              <a:off x="3356588" y="51958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17" name="Group 607"/>
            <p:cNvGrpSpPr>
              <a:grpSpLocks/>
            </p:cNvGrpSpPr>
            <p:nvPr/>
          </p:nvGrpSpPr>
          <p:grpSpPr bwMode="auto">
            <a:xfrm>
              <a:off x="2329475" y="5221288"/>
              <a:ext cx="914400" cy="749300"/>
              <a:chOff x="2127" y="2204"/>
              <a:chExt cx="489" cy="610"/>
            </a:xfrm>
          </p:grpSpPr>
          <p:sp>
            <p:nvSpPr>
              <p:cNvPr id="165" name="Freeform 608"/>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6" name="Rectangle 609"/>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7" name="Rectangle 610"/>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8" name="Line 611"/>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9" name="Line 612"/>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0" name="Line 613"/>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1" name="Line 614"/>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2" name="Line 615"/>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3" name="Freeform 616"/>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4" name="Freeform 617"/>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5" name="Rectangle 618"/>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6" name="Rectangle 619"/>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7" name="Rectangle 620"/>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8" name="Rectangle 621"/>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9" name="Rectangle 622"/>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0" name="Line 623"/>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1" name="Line 624"/>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2" name="Line 625"/>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3" name="Line 626"/>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4" name="Line 627"/>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5" name="Line 628"/>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6" name="Line 629"/>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7" name="Line 630"/>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8" name="Line 631"/>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89" name="Line 632"/>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0" name="Line 633"/>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1" name="Line 634"/>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2" name="Line 635"/>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3" name="Line 636"/>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4" name="Line 637"/>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195" name="Group 638"/>
              <p:cNvGrpSpPr>
                <a:grpSpLocks/>
              </p:cNvGrpSpPr>
              <p:nvPr/>
            </p:nvGrpSpPr>
            <p:grpSpPr bwMode="auto">
              <a:xfrm>
                <a:off x="2521" y="2347"/>
                <a:ext cx="95" cy="311"/>
                <a:chOff x="2521" y="2347"/>
                <a:chExt cx="95" cy="156"/>
              </a:xfrm>
            </p:grpSpPr>
            <p:sp>
              <p:nvSpPr>
                <p:cNvPr id="205" name="Rectangle 639"/>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06" name="Line 640"/>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7" name="Line 641"/>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8" name="Line 642"/>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9" name="Line 643"/>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0" name="Line 644"/>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1" name="Line 645"/>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2" name="Line 646"/>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196" name="Freeform 647"/>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7" name="Rectangle 648"/>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8" name="Rectangle 649"/>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9" name="Line 650"/>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0" name="Line 651"/>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1" name="Line 652"/>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2" name="Line 653"/>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3" name="Line 654"/>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4" name="Line 655"/>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8" name="Group 656"/>
            <p:cNvGrpSpPr>
              <a:grpSpLocks/>
            </p:cNvGrpSpPr>
            <p:nvPr/>
          </p:nvGrpSpPr>
          <p:grpSpPr bwMode="auto">
            <a:xfrm>
              <a:off x="2329475" y="4306888"/>
              <a:ext cx="914400" cy="749300"/>
              <a:chOff x="2127" y="2204"/>
              <a:chExt cx="489" cy="610"/>
            </a:xfrm>
          </p:grpSpPr>
          <p:sp>
            <p:nvSpPr>
              <p:cNvPr id="117" name="Freeform 657"/>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8" name="Rectangle 658"/>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9" name="Rectangle 659"/>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0" name="Line 660"/>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1" name="Line 661"/>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2" name="Line 662"/>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3" name="Line 663"/>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4" name="Line 664"/>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5" name="Freeform 665"/>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6" name="Freeform 666"/>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7" name="Rectangle 667"/>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8" name="Rectangle 668"/>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9" name="Rectangle 669"/>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0" name="Rectangle 670"/>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1" name="Rectangle 671"/>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2" name="Line 672"/>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3" name="Line 673"/>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4" name="Line 674"/>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5" name="Line 675"/>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6" name="Line 676"/>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7" name="Line 677"/>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8" name="Line 678"/>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9" name="Line 679"/>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0" name="Line 680"/>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1" name="Line 681"/>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2" name="Line 682"/>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3" name="Line 683"/>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4" name="Line 684"/>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5" name="Line 685"/>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6" name="Line 686"/>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147" name="Group 687"/>
              <p:cNvGrpSpPr>
                <a:grpSpLocks/>
              </p:cNvGrpSpPr>
              <p:nvPr/>
            </p:nvGrpSpPr>
            <p:grpSpPr bwMode="auto">
              <a:xfrm>
                <a:off x="2521" y="2347"/>
                <a:ext cx="95" cy="311"/>
                <a:chOff x="2521" y="2347"/>
                <a:chExt cx="95" cy="156"/>
              </a:xfrm>
            </p:grpSpPr>
            <p:sp>
              <p:nvSpPr>
                <p:cNvPr id="157" name="Rectangle 688"/>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8" name="Line 689"/>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9" name="Line 690"/>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0" name="Line 691"/>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1" name="Line 692"/>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2" name="Line 693"/>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3" name="Line 694"/>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4" name="Line 695"/>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148" name="Freeform 696"/>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9" name="Rectangle 697"/>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0" name="Rectangle 698"/>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1" name="Line 699"/>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2" name="Line 700"/>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3" name="Line 701"/>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4" name="Line 702"/>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5" name="Line 703"/>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6" name="Line 704"/>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9" name="Group 705"/>
            <p:cNvGrpSpPr>
              <a:grpSpLocks/>
            </p:cNvGrpSpPr>
            <p:nvPr/>
          </p:nvGrpSpPr>
          <p:grpSpPr bwMode="auto">
            <a:xfrm>
              <a:off x="3396275" y="5221288"/>
              <a:ext cx="914400" cy="749300"/>
              <a:chOff x="2127" y="2204"/>
              <a:chExt cx="489" cy="610"/>
            </a:xfrm>
          </p:grpSpPr>
          <p:sp>
            <p:nvSpPr>
              <p:cNvPr id="69" name="Freeform 706"/>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0" name="Rectangle 707"/>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1" name="Rectangle 708"/>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2" name="Line 709"/>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3" name="Line 710"/>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4" name="Line 711"/>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5" name="Line 712"/>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6" name="Line 713"/>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7" name="Freeform 714"/>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8" name="Freeform 715"/>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9" name="Rectangle 716"/>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0" name="Rectangle 717"/>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1" name="Rectangle 718"/>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2" name="Rectangle 719"/>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3" name="Rectangle 720"/>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4" name="Line 721"/>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5" name="Line 722"/>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6" name="Line 723"/>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7" name="Line 724"/>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8" name="Line 725"/>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9" name="Line 726"/>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0" name="Line 727"/>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1" name="Line 728"/>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2" name="Line 729"/>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3" name="Line 730"/>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4" name="Line 731"/>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5" name="Line 732"/>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6" name="Line 733"/>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7" name="Line 734"/>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8" name="Line 735"/>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99" name="Group 736"/>
              <p:cNvGrpSpPr>
                <a:grpSpLocks/>
              </p:cNvGrpSpPr>
              <p:nvPr/>
            </p:nvGrpSpPr>
            <p:grpSpPr bwMode="auto">
              <a:xfrm>
                <a:off x="2521" y="2347"/>
                <a:ext cx="95" cy="311"/>
                <a:chOff x="2521" y="2347"/>
                <a:chExt cx="95" cy="156"/>
              </a:xfrm>
            </p:grpSpPr>
            <p:sp>
              <p:nvSpPr>
                <p:cNvPr id="109" name="Rectangle 737"/>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0" name="Line 738"/>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1" name="Line 739"/>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2" name="Line 740"/>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3" name="Line 741"/>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4" name="Line 742"/>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5" name="Line 743"/>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6" name="Line 744"/>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100" name="Freeform 745"/>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1" name="Rectangle 746"/>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2" name="Rectangle 747"/>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3" name="Line 748"/>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4" name="Line 749"/>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5" name="Line 750"/>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6" name="Line 751"/>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7" name="Line 752"/>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8" name="Line 753"/>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0" name="Group 754"/>
            <p:cNvGrpSpPr>
              <a:grpSpLocks/>
            </p:cNvGrpSpPr>
            <p:nvPr/>
          </p:nvGrpSpPr>
          <p:grpSpPr bwMode="auto">
            <a:xfrm>
              <a:off x="3396275" y="4306888"/>
              <a:ext cx="914400" cy="749300"/>
              <a:chOff x="2127" y="2204"/>
              <a:chExt cx="489" cy="610"/>
            </a:xfrm>
          </p:grpSpPr>
          <p:sp>
            <p:nvSpPr>
              <p:cNvPr id="21" name="Freeform 755"/>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 name="Rectangle 756"/>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 name="Rectangle 757"/>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 name="Line 758"/>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 name="Line 759"/>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 name="Line 760"/>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 name="Line 761"/>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 name="Line 762"/>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 name="Freeform 763"/>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0" name="Freeform 764"/>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1" name="Rectangle 765"/>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2" name="Rectangle 766"/>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 name="Rectangle 767"/>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 name="Rectangle 768"/>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5" name="Rectangle 769"/>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6" name="Line 770"/>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 name="Line 771"/>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8" name="Line 772"/>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9" name="Line 773"/>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 name="Line 774"/>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 name="Line 775"/>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2" name="Line 776"/>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3" name="Line 777"/>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 name="Line 778"/>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 name="Line 779"/>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 name="Line 780"/>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7" name="Line 781"/>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8" name="Line 782"/>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9" name="Line 783"/>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0" name="Line 784"/>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51" name="Group 785"/>
              <p:cNvGrpSpPr>
                <a:grpSpLocks/>
              </p:cNvGrpSpPr>
              <p:nvPr/>
            </p:nvGrpSpPr>
            <p:grpSpPr bwMode="auto">
              <a:xfrm>
                <a:off x="2521" y="2347"/>
                <a:ext cx="95" cy="311"/>
                <a:chOff x="2521" y="2347"/>
                <a:chExt cx="95" cy="156"/>
              </a:xfrm>
            </p:grpSpPr>
            <p:sp>
              <p:nvSpPr>
                <p:cNvPr id="61" name="Rectangle 786"/>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2" name="Line 787"/>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3" name="Line 788"/>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4" name="Line 789"/>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5" name="Line 790"/>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6" name="Line 791"/>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7" name="Line 792"/>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8" name="Line 793"/>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52" name="Freeform 794"/>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3" name="Rectangle 795"/>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4" name="Rectangle 796"/>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5" name="Line 797"/>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6" name="Line 798"/>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7" name="Line 799"/>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8" name="Line 800"/>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 name="Line 801"/>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 name="Line 802"/>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sp>
        <p:nvSpPr>
          <p:cNvPr id="213" name="TextBox 212"/>
          <p:cNvSpPr txBox="1">
            <a:spLocks noChangeArrowheads="1"/>
          </p:cNvSpPr>
          <p:nvPr/>
        </p:nvSpPr>
        <p:spPr bwMode="auto">
          <a:xfrm>
            <a:off x="4513322" y="4759003"/>
            <a:ext cx="24471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AU" altLang="en-US" sz="1800" dirty="0" smtClean="0"/>
              <a:t>Symmetric four </a:t>
            </a:r>
            <a:r>
              <a:rPr lang="en-AU" altLang="en-US" sz="1800" dirty="0"/>
              <a:t>4-BCE </a:t>
            </a:r>
            <a:r>
              <a:rPr lang="en-AU" altLang="en-US" sz="1800" dirty="0" err="1" smtClean="0"/>
              <a:t>megacores</a:t>
            </a:r>
            <a:endParaRPr lang="en-US" altLang="en-US" sz="1800" dirty="0"/>
          </a:p>
        </p:txBody>
      </p:sp>
    </p:spTree>
    <p:extLst>
      <p:ext uri="{BB962C8B-B14F-4D97-AF65-F5344CB8AC3E}">
        <p14:creationId xmlns:p14="http://schemas.microsoft.com/office/powerpoint/2010/main" val="27072154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2"/>
          <p:cNvSpPr>
            <a:spLocks noGrp="1" noChangeArrowheads="1"/>
          </p:cNvSpPr>
          <p:nvPr>
            <p:ph type="title"/>
          </p:nvPr>
        </p:nvSpPr>
        <p:spPr>
          <a:xfrm>
            <a:off x="558800" y="723229"/>
            <a:ext cx="7698306" cy="692210"/>
          </a:xfrm>
        </p:spPr>
        <p:txBody>
          <a:bodyPr>
            <a:normAutofit fontScale="90000"/>
          </a:bodyPr>
          <a:lstStyle/>
          <a:p>
            <a:r>
              <a:rPr lang="en-US" altLang="en-US" dirty="0" smtClean="0"/>
              <a:t>Modelling Performance of Symmetric Multicore Chips</a:t>
            </a:r>
          </a:p>
        </p:txBody>
      </p:sp>
      <p:sp>
        <p:nvSpPr>
          <p:cNvPr id="812035" name="Rectangle 3"/>
          <p:cNvSpPr>
            <a:spLocks noGrp="1" noChangeArrowheads="1"/>
          </p:cNvSpPr>
          <p:nvPr>
            <p:ph type="body" idx="1"/>
          </p:nvPr>
        </p:nvSpPr>
        <p:spPr>
          <a:xfrm>
            <a:off x="264383" y="1463065"/>
            <a:ext cx="7697635" cy="5168762"/>
          </a:xfrm>
        </p:spPr>
        <p:txBody>
          <a:bodyPr>
            <a:normAutofit fontScale="70000" lnSpcReduction="20000"/>
          </a:bodyPr>
          <a:lstStyle/>
          <a:p>
            <a:r>
              <a:rPr lang="en-US" altLang="en-US" b="1" i="1" dirty="0" smtClean="0"/>
              <a:t>n</a:t>
            </a:r>
            <a:r>
              <a:rPr lang="en-US" altLang="en-US" dirty="0" smtClean="0"/>
              <a:t> cores per chip</a:t>
            </a:r>
          </a:p>
          <a:p>
            <a:r>
              <a:rPr lang="en-US" altLang="en-US" b="1" i="1" dirty="0" smtClean="0"/>
              <a:t>r</a:t>
            </a:r>
            <a:r>
              <a:rPr lang="en-US" altLang="en-US" dirty="0" smtClean="0"/>
              <a:t>  BCEs per </a:t>
            </a:r>
            <a:r>
              <a:rPr lang="en-US" altLang="en-US" dirty="0" err="1" smtClean="0"/>
              <a:t>megacore</a:t>
            </a:r>
            <a:endParaRPr lang="en-US" altLang="en-US" dirty="0" smtClean="0"/>
          </a:p>
          <a:p>
            <a:r>
              <a:rPr lang="en-US" altLang="en-US" dirty="0" smtClean="0"/>
              <a:t>Parallel Fraction of execution is F</a:t>
            </a:r>
          </a:p>
          <a:p>
            <a:r>
              <a:rPr lang="en-US" altLang="en-US" dirty="0" smtClean="0"/>
              <a:t>Assume symmetric </a:t>
            </a:r>
            <a:r>
              <a:rPr lang="en-US" altLang="en-US" dirty="0" smtClean="0">
                <a:sym typeface="Wingdings" panose="05000000000000000000" pitchFamily="2" charset="2"/>
              </a:rPr>
              <a:t> all cores identical</a:t>
            </a:r>
            <a:endParaRPr lang="en-US" altLang="en-US" dirty="0" smtClean="0"/>
          </a:p>
          <a:p>
            <a:r>
              <a:rPr lang="en-US" altLang="en-US" dirty="0" smtClean="0"/>
              <a:t>Serial Fraction is 1-F and uses 1 </a:t>
            </a:r>
            <a:r>
              <a:rPr lang="en-US" altLang="en-US" dirty="0" err="1" smtClean="0"/>
              <a:t>megacore</a:t>
            </a:r>
            <a:r>
              <a:rPr lang="en-US" altLang="en-US" dirty="0" smtClean="0"/>
              <a:t> at rate </a:t>
            </a:r>
            <a:r>
              <a:rPr lang="en-US" altLang="en-US" dirty="0" err="1" smtClean="0"/>
              <a:t>perf</a:t>
            </a:r>
            <a:r>
              <a:rPr lang="en-US" altLang="en-US" dirty="0" smtClean="0"/>
              <a:t>(</a:t>
            </a:r>
            <a:r>
              <a:rPr lang="en-US" altLang="en-US" i="1" dirty="0" smtClean="0"/>
              <a:t>r</a:t>
            </a:r>
            <a:r>
              <a:rPr lang="en-US" altLang="en-US" dirty="0" smtClean="0"/>
              <a:t>)</a:t>
            </a:r>
          </a:p>
          <a:p>
            <a:r>
              <a:rPr lang="en-US" altLang="en-US" dirty="0" smtClean="0"/>
              <a:t>Therefore: Serial time = (1 – F) / </a:t>
            </a:r>
            <a:r>
              <a:rPr lang="en-US" altLang="en-US" dirty="0" err="1" smtClean="0"/>
              <a:t>perf</a:t>
            </a:r>
            <a:r>
              <a:rPr lang="en-US" altLang="en-US" dirty="0" smtClean="0"/>
              <a:t>(</a:t>
            </a:r>
            <a:r>
              <a:rPr lang="en-US" altLang="en-US" i="1" dirty="0" smtClean="0"/>
              <a:t>r</a:t>
            </a:r>
            <a:r>
              <a:rPr lang="en-US" altLang="en-US" dirty="0" smtClean="0"/>
              <a:t>)</a:t>
            </a:r>
          </a:p>
          <a:p>
            <a:pPr lvl="4"/>
            <a:endParaRPr lang="en-US" altLang="en-US" dirty="0" smtClean="0"/>
          </a:p>
          <a:p>
            <a:r>
              <a:rPr lang="en-US" altLang="en-US" dirty="0" smtClean="0">
                <a:solidFill>
                  <a:srgbClr val="FF0000"/>
                </a:solidFill>
              </a:rPr>
              <a:t>Parallel Fraction uses </a:t>
            </a:r>
            <a:r>
              <a:rPr lang="en-US" altLang="en-US" i="1" dirty="0" smtClean="0">
                <a:solidFill>
                  <a:srgbClr val="FF0000"/>
                </a:solidFill>
              </a:rPr>
              <a:t>n</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 </a:t>
            </a:r>
            <a:r>
              <a:rPr lang="en-US" altLang="en-US" dirty="0" err="1" smtClean="0">
                <a:solidFill>
                  <a:srgbClr val="FF0000"/>
                </a:solidFill>
              </a:rPr>
              <a:t>megacores</a:t>
            </a:r>
            <a:r>
              <a:rPr lang="en-US" altLang="en-US" dirty="0" smtClean="0">
                <a:solidFill>
                  <a:srgbClr val="FF0000"/>
                </a:solidFill>
              </a:rPr>
              <a:t> at rate </a:t>
            </a:r>
            <a:r>
              <a:rPr lang="en-US" altLang="en-US" dirty="0" err="1" smtClean="0">
                <a:solidFill>
                  <a:srgbClr val="FF0000"/>
                </a:solidFill>
              </a:rPr>
              <a:t>perf</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 each</a:t>
            </a:r>
          </a:p>
          <a:p>
            <a:r>
              <a:rPr lang="en-US" altLang="en-US" dirty="0" smtClean="0">
                <a:solidFill>
                  <a:srgbClr val="FF0000"/>
                </a:solidFill>
              </a:rPr>
              <a:t>Parallel time = F / (</a:t>
            </a:r>
            <a:r>
              <a:rPr lang="en-US" altLang="en-US" dirty="0" err="1" smtClean="0">
                <a:solidFill>
                  <a:srgbClr val="FF0000"/>
                </a:solidFill>
              </a:rPr>
              <a:t>perf</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 * (</a:t>
            </a:r>
            <a:r>
              <a:rPr lang="en-US" altLang="en-US" i="1" dirty="0" smtClean="0">
                <a:solidFill>
                  <a:srgbClr val="FF0000"/>
                </a:solidFill>
              </a:rPr>
              <a:t>n</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 = F*</a:t>
            </a:r>
            <a:r>
              <a:rPr lang="en-US" altLang="en-US" i="1" dirty="0" smtClean="0">
                <a:solidFill>
                  <a:srgbClr val="FF0000"/>
                </a:solidFill>
              </a:rPr>
              <a:t>r</a:t>
            </a:r>
            <a:r>
              <a:rPr lang="en-US" altLang="en-US" dirty="0" smtClean="0">
                <a:solidFill>
                  <a:srgbClr val="FF0000"/>
                </a:solidFill>
              </a:rPr>
              <a:t> / </a:t>
            </a:r>
            <a:r>
              <a:rPr lang="en-US" altLang="en-US" dirty="0" err="1" smtClean="0">
                <a:solidFill>
                  <a:srgbClr val="FF0000"/>
                </a:solidFill>
              </a:rPr>
              <a:t>perf</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a:t>
            </a:r>
            <a:r>
              <a:rPr lang="en-US" altLang="en-US" i="1" dirty="0" smtClean="0">
                <a:solidFill>
                  <a:srgbClr val="FF0000"/>
                </a:solidFill>
              </a:rPr>
              <a:t>n</a:t>
            </a:r>
          </a:p>
          <a:p>
            <a:pPr lvl="4"/>
            <a:endParaRPr lang="en-US" altLang="en-US" dirty="0" smtClean="0">
              <a:solidFill>
                <a:srgbClr val="FF0000"/>
              </a:solidFill>
            </a:endParaRPr>
          </a:p>
          <a:p>
            <a:r>
              <a:rPr lang="en-US" altLang="en-US" dirty="0" smtClean="0"/>
              <a:t>Therefore, w.r.t. one base core:</a:t>
            </a:r>
          </a:p>
          <a:p>
            <a:endParaRPr lang="en-US" altLang="en-US" dirty="0" smtClean="0"/>
          </a:p>
          <a:p>
            <a:endParaRPr lang="en-US" altLang="en-US" dirty="0" smtClean="0"/>
          </a:p>
          <a:p>
            <a:endParaRPr lang="en-US" altLang="en-US" dirty="0" smtClean="0"/>
          </a:p>
          <a:p>
            <a:r>
              <a:rPr lang="en-US" altLang="en-US" b="1" dirty="0" smtClean="0">
                <a:solidFill>
                  <a:srgbClr val="1C1C1C"/>
                </a:solidFill>
              </a:rPr>
              <a:t>Implications?..</a:t>
            </a:r>
          </a:p>
        </p:txBody>
      </p:sp>
      <p:grpSp>
        <p:nvGrpSpPr>
          <p:cNvPr id="2" name="Group 4"/>
          <p:cNvGrpSpPr>
            <a:grpSpLocks/>
          </p:cNvGrpSpPr>
          <p:nvPr/>
        </p:nvGrpSpPr>
        <p:grpSpPr bwMode="auto">
          <a:xfrm>
            <a:off x="558800" y="4579656"/>
            <a:ext cx="7277100" cy="1503363"/>
            <a:chOff x="352" y="820"/>
            <a:chExt cx="4584" cy="947"/>
          </a:xfrm>
        </p:grpSpPr>
        <p:sp>
          <p:nvSpPr>
            <p:cNvPr id="16396" name="Text Box 5"/>
            <p:cNvSpPr txBox="1">
              <a:spLocks noChangeArrowheads="1"/>
            </p:cNvSpPr>
            <p:nvPr/>
          </p:nvSpPr>
          <p:spPr bwMode="auto">
            <a:xfrm>
              <a:off x="352" y="1065"/>
              <a:ext cx="22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spcBef>
                  <a:spcPct val="50000"/>
                </a:spcBef>
              </a:pPr>
              <a:r>
                <a:rPr lang="en-US" altLang="en-US"/>
                <a:t>Symmetric Speedup  =</a:t>
              </a:r>
            </a:p>
          </p:txBody>
        </p:sp>
        <p:sp>
          <p:nvSpPr>
            <p:cNvPr id="16397" name="Line 6"/>
            <p:cNvSpPr>
              <a:spLocks noChangeShapeType="1"/>
            </p:cNvSpPr>
            <p:nvPr/>
          </p:nvSpPr>
          <p:spPr bwMode="auto">
            <a:xfrm>
              <a:off x="2607" y="1117"/>
              <a:ext cx="2283" cy="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398" name="Text Box 7"/>
            <p:cNvSpPr txBox="1">
              <a:spLocks noChangeArrowheads="1"/>
            </p:cNvSpPr>
            <p:nvPr/>
          </p:nvSpPr>
          <p:spPr bwMode="auto">
            <a:xfrm>
              <a:off x="3429" y="820"/>
              <a:ext cx="54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a:t>1</a:t>
              </a:r>
            </a:p>
          </p:txBody>
        </p:sp>
        <p:sp>
          <p:nvSpPr>
            <p:cNvPr id="16399" name="Text Box 8"/>
            <p:cNvSpPr txBox="1">
              <a:spLocks noChangeArrowheads="1"/>
            </p:cNvSpPr>
            <p:nvPr/>
          </p:nvSpPr>
          <p:spPr bwMode="auto">
            <a:xfrm>
              <a:off x="3070" y="1252"/>
              <a:ext cx="54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3200"/>
                <a:t>+</a:t>
              </a:r>
            </a:p>
          </p:txBody>
        </p:sp>
        <p:sp>
          <p:nvSpPr>
            <p:cNvPr id="16400" name="Text Box 9"/>
            <p:cNvSpPr txBox="1">
              <a:spLocks noChangeArrowheads="1"/>
            </p:cNvSpPr>
            <p:nvPr/>
          </p:nvSpPr>
          <p:spPr bwMode="auto">
            <a:xfrm>
              <a:off x="2650" y="1196"/>
              <a:ext cx="54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000" dirty="0"/>
                <a:t>1 - F</a:t>
              </a:r>
            </a:p>
          </p:txBody>
        </p:sp>
        <p:sp>
          <p:nvSpPr>
            <p:cNvPr id="16401" name="Text Box 10"/>
            <p:cNvSpPr txBox="1">
              <a:spLocks noChangeArrowheads="1"/>
            </p:cNvSpPr>
            <p:nvPr/>
          </p:nvSpPr>
          <p:spPr bwMode="auto">
            <a:xfrm>
              <a:off x="2506" y="1432"/>
              <a:ext cx="84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000" dirty="0" err="1" smtClean="0"/>
                <a:t>perf</a:t>
              </a:r>
              <a:r>
                <a:rPr lang="en-US" altLang="en-US" sz="2000" dirty="0" smtClean="0"/>
                <a:t>(</a:t>
              </a:r>
              <a:r>
                <a:rPr lang="en-US" altLang="en-US" sz="2000" i="1" dirty="0" smtClean="0"/>
                <a:t>r</a:t>
              </a:r>
              <a:r>
                <a:rPr lang="en-US" altLang="en-US" sz="2000" dirty="0" smtClean="0"/>
                <a:t>)</a:t>
              </a:r>
              <a:endParaRPr lang="en-US" altLang="en-US" sz="2000" dirty="0"/>
            </a:p>
          </p:txBody>
        </p:sp>
        <p:sp>
          <p:nvSpPr>
            <p:cNvPr id="16402" name="Line 11"/>
            <p:cNvSpPr>
              <a:spLocks noChangeShapeType="1"/>
            </p:cNvSpPr>
            <p:nvPr/>
          </p:nvSpPr>
          <p:spPr bwMode="auto">
            <a:xfrm>
              <a:off x="2657" y="1441"/>
              <a:ext cx="54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403" name="Text Box 12"/>
            <p:cNvSpPr txBox="1">
              <a:spLocks noChangeArrowheads="1"/>
            </p:cNvSpPr>
            <p:nvPr/>
          </p:nvSpPr>
          <p:spPr bwMode="auto">
            <a:xfrm>
              <a:off x="3842" y="1145"/>
              <a:ext cx="68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a:solidFill>
                    <a:srgbClr val="FF0000"/>
                  </a:solidFill>
                </a:rPr>
                <a:t>F * R</a:t>
              </a:r>
            </a:p>
          </p:txBody>
        </p:sp>
        <p:sp>
          <p:nvSpPr>
            <p:cNvPr id="16404" name="Text Box 13"/>
            <p:cNvSpPr txBox="1">
              <a:spLocks noChangeArrowheads="1"/>
            </p:cNvSpPr>
            <p:nvPr/>
          </p:nvSpPr>
          <p:spPr bwMode="auto">
            <a:xfrm>
              <a:off x="3411" y="1479"/>
              <a:ext cx="15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dirty="0" err="1" smtClean="0">
                  <a:solidFill>
                    <a:srgbClr val="FF0000"/>
                  </a:solidFill>
                </a:rPr>
                <a:t>perf</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a:t>
              </a:r>
              <a:r>
                <a:rPr lang="en-US" altLang="en-US" i="1" dirty="0" smtClean="0">
                  <a:solidFill>
                    <a:srgbClr val="FF0000"/>
                  </a:solidFill>
                </a:rPr>
                <a:t>n</a:t>
              </a:r>
              <a:endParaRPr lang="en-US" altLang="en-US" i="1" dirty="0">
                <a:solidFill>
                  <a:srgbClr val="FF0000"/>
                </a:solidFill>
              </a:endParaRPr>
            </a:p>
          </p:txBody>
        </p:sp>
        <p:sp>
          <p:nvSpPr>
            <p:cNvPr id="16405" name="Line 14"/>
            <p:cNvSpPr>
              <a:spLocks noChangeShapeType="1"/>
            </p:cNvSpPr>
            <p:nvPr/>
          </p:nvSpPr>
          <p:spPr bwMode="auto">
            <a:xfrm flipV="1">
              <a:off x="3490" y="1432"/>
              <a:ext cx="1342" cy="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 name="Group 22"/>
          <p:cNvGrpSpPr>
            <a:grpSpLocks/>
          </p:cNvGrpSpPr>
          <p:nvPr/>
        </p:nvGrpSpPr>
        <p:grpSpPr bwMode="auto">
          <a:xfrm>
            <a:off x="3962400" y="5995706"/>
            <a:ext cx="4733925" cy="730250"/>
            <a:chOff x="2496" y="3582"/>
            <a:chExt cx="2982" cy="460"/>
          </a:xfrm>
        </p:grpSpPr>
        <p:sp>
          <p:nvSpPr>
            <p:cNvPr id="16393" name="Text Box 19"/>
            <p:cNvSpPr txBox="1">
              <a:spLocks noChangeArrowheads="1"/>
            </p:cNvSpPr>
            <p:nvPr/>
          </p:nvSpPr>
          <p:spPr bwMode="auto">
            <a:xfrm>
              <a:off x="2496" y="3792"/>
              <a:ext cx="298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000" dirty="0">
                  <a:solidFill>
                    <a:srgbClr val="FF0000"/>
                  </a:solidFill>
                </a:rPr>
                <a:t>Enhanced Cores speed Serial &amp; Parallel</a:t>
              </a:r>
            </a:p>
          </p:txBody>
        </p:sp>
        <p:sp>
          <p:nvSpPr>
            <p:cNvPr id="16394" name="Line 20"/>
            <p:cNvSpPr>
              <a:spLocks noChangeShapeType="1"/>
            </p:cNvSpPr>
            <p:nvPr/>
          </p:nvSpPr>
          <p:spPr bwMode="auto">
            <a:xfrm flipH="1" flipV="1">
              <a:off x="3066" y="3582"/>
              <a:ext cx="150" cy="24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ZA"/>
            </a:p>
          </p:txBody>
        </p:sp>
        <p:sp>
          <p:nvSpPr>
            <p:cNvPr id="16395" name="Line 21"/>
            <p:cNvSpPr>
              <a:spLocks noChangeShapeType="1"/>
            </p:cNvSpPr>
            <p:nvPr/>
          </p:nvSpPr>
          <p:spPr bwMode="auto">
            <a:xfrm flipV="1">
              <a:off x="4020" y="3588"/>
              <a:ext cx="66" cy="25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ZA"/>
            </a:p>
          </p:txBody>
        </p:sp>
      </p:grpSp>
      <p:sp>
        <p:nvSpPr>
          <p:cNvPr id="4" name="Rectangle 3"/>
          <p:cNvSpPr/>
          <p:nvPr/>
        </p:nvSpPr>
        <p:spPr>
          <a:xfrm>
            <a:off x="7835901" y="723229"/>
            <a:ext cx="985370" cy="1320724"/>
          </a:xfrm>
          <a:prstGeom prst="rect">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600" dirty="0" smtClean="0">
                <a:ln w="12700">
                  <a:noFill/>
                </a:ln>
                <a:solidFill>
                  <a:schemeClr val="tx1"/>
                </a:solidFill>
              </a:rPr>
              <a:t>Serial Fraction</a:t>
            </a:r>
          </a:p>
          <a:p>
            <a:pPr algn="ctr"/>
            <a:r>
              <a:rPr lang="en-ZA" sz="1600" b="1" i="1" dirty="0" smtClean="0">
                <a:ln w="12700">
                  <a:noFill/>
                </a:ln>
                <a:solidFill>
                  <a:schemeClr val="tx1"/>
                </a:solidFill>
              </a:rPr>
              <a:t>1-F</a:t>
            </a:r>
            <a:endParaRPr lang="en-ZA" sz="1600" b="1" i="1" dirty="0">
              <a:ln w="12700">
                <a:noFill/>
              </a:ln>
              <a:solidFill>
                <a:schemeClr val="tx1"/>
              </a:solidFill>
            </a:endParaRPr>
          </a:p>
        </p:txBody>
      </p:sp>
      <p:sp>
        <p:nvSpPr>
          <p:cNvPr id="23" name="Rectangle 22"/>
          <p:cNvSpPr/>
          <p:nvPr/>
        </p:nvSpPr>
        <p:spPr>
          <a:xfrm>
            <a:off x="7835901" y="2011365"/>
            <a:ext cx="985370" cy="3524248"/>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600" dirty="0" smtClean="0">
                <a:ln w="12700">
                  <a:noFill/>
                </a:ln>
                <a:solidFill>
                  <a:schemeClr val="tx1"/>
                </a:solidFill>
              </a:rPr>
              <a:t>Parallel</a:t>
            </a:r>
          </a:p>
          <a:p>
            <a:pPr algn="ctr"/>
            <a:r>
              <a:rPr lang="en-ZA" sz="1600" dirty="0" smtClean="0">
                <a:ln w="12700">
                  <a:noFill/>
                </a:ln>
                <a:solidFill>
                  <a:schemeClr val="tx1"/>
                </a:solidFill>
              </a:rPr>
              <a:t>Fraction </a:t>
            </a:r>
            <a:r>
              <a:rPr lang="en-ZA" sz="1600" b="1" i="1" dirty="0" smtClean="0">
                <a:ln w="12700">
                  <a:noFill/>
                </a:ln>
                <a:solidFill>
                  <a:schemeClr val="tx1"/>
                </a:solidFill>
              </a:rPr>
              <a:t>F</a:t>
            </a:r>
            <a:endParaRPr lang="en-ZA" sz="1600" b="1" i="1" dirty="0">
              <a:ln w="12700">
                <a:noFill/>
              </a:ln>
              <a:solidFill>
                <a:schemeClr val="tx1"/>
              </a:solidFill>
            </a:endParaRPr>
          </a:p>
        </p:txBody>
      </p:sp>
      <p:sp>
        <p:nvSpPr>
          <p:cNvPr id="5" name="Rectangle 4"/>
          <p:cNvSpPr/>
          <p:nvPr/>
        </p:nvSpPr>
        <p:spPr>
          <a:xfrm>
            <a:off x="7830112" y="240600"/>
            <a:ext cx="991160" cy="523220"/>
          </a:xfrm>
          <a:prstGeom prst="rect">
            <a:avLst/>
          </a:prstGeom>
        </p:spPr>
        <p:txBody>
          <a:bodyPr wrap="square">
            <a:spAutoFit/>
          </a:bodyPr>
          <a:lstStyle/>
          <a:p>
            <a:pPr algn="ctr"/>
            <a:r>
              <a:rPr lang="en-ZA" sz="1400" dirty="0" smtClean="0">
                <a:ln w="12700">
                  <a:noFill/>
                </a:ln>
              </a:rPr>
              <a:t>Execution Time</a:t>
            </a:r>
            <a:endParaRPr lang="en-ZA" sz="1400" dirty="0"/>
          </a:p>
        </p:txBody>
      </p:sp>
    </p:spTree>
    <p:extLst>
      <p:ext uri="{BB962C8B-B14F-4D97-AF65-F5344CB8AC3E}">
        <p14:creationId xmlns:p14="http://schemas.microsoft.com/office/powerpoint/2010/main" val="49685354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9114" y="246516"/>
            <a:ext cx="7698306" cy="692210"/>
          </a:xfrm>
        </p:spPr>
        <p:txBody>
          <a:bodyPr>
            <a:normAutofit fontScale="90000"/>
          </a:bodyPr>
          <a:lstStyle/>
          <a:p>
            <a:r>
              <a:rPr lang="en-ZA" dirty="0" smtClean="0"/>
              <a:t>Calculate performance…</a:t>
            </a:r>
            <a:endParaRPr lang="en-ZA"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6433" y="1086643"/>
            <a:ext cx="7501328" cy="5568752"/>
          </a:xfrm>
        </p:spPr>
      </p:pic>
      <p:cxnSp>
        <p:nvCxnSpPr>
          <p:cNvPr id="10" name="Straight Arrow Connector 9"/>
          <p:cNvCxnSpPr/>
          <p:nvPr/>
        </p:nvCxnSpPr>
        <p:spPr>
          <a:xfrm flipH="1" flipV="1">
            <a:off x="6064624" y="5903259"/>
            <a:ext cx="1250576" cy="268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809130" y="5311588"/>
            <a:ext cx="1264023" cy="322731"/>
          </a:xfrm>
          <a:prstGeom prst="straightConnector1">
            <a:avLst/>
          </a:prstGeom>
          <a:ln>
            <a:solidFill>
              <a:srgbClr val="23F6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073153" y="4710989"/>
            <a:ext cx="1506071" cy="923330"/>
          </a:xfrm>
          <a:prstGeom prst="rect">
            <a:avLst/>
          </a:prstGeom>
          <a:noFill/>
        </p:spPr>
        <p:txBody>
          <a:bodyPr wrap="square" rtlCol="0">
            <a:spAutoFit/>
          </a:bodyPr>
          <a:lstStyle/>
          <a:p>
            <a:r>
              <a:rPr lang="en-ZA" dirty="0" smtClean="0"/>
              <a:t>Parallel fraction F=90%</a:t>
            </a:r>
            <a:endParaRPr lang="en-ZA" dirty="0"/>
          </a:p>
        </p:txBody>
      </p:sp>
      <p:sp>
        <p:nvSpPr>
          <p:cNvPr id="14" name="TextBox 13"/>
          <p:cNvSpPr txBox="1"/>
          <p:nvPr/>
        </p:nvSpPr>
        <p:spPr>
          <a:xfrm>
            <a:off x="7315200" y="5683192"/>
            <a:ext cx="1506071" cy="923330"/>
          </a:xfrm>
          <a:prstGeom prst="rect">
            <a:avLst/>
          </a:prstGeom>
          <a:noFill/>
        </p:spPr>
        <p:txBody>
          <a:bodyPr wrap="square" rtlCol="0">
            <a:spAutoFit/>
          </a:bodyPr>
          <a:lstStyle/>
          <a:p>
            <a:r>
              <a:rPr lang="en-ZA" dirty="0" smtClean="0"/>
              <a:t>Parallel fraction F=50%</a:t>
            </a:r>
            <a:endParaRPr lang="en-ZA" dirty="0"/>
          </a:p>
        </p:txBody>
      </p:sp>
      <p:sp>
        <p:nvSpPr>
          <p:cNvPr id="15" name="TextBox 14"/>
          <p:cNvSpPr txBox="1"/>
          <p:nvPr/>
        </p:nvSpPr>
        <p:spPr>
          <a:xfrm>
            <a:off x="6790765" y="2599800"/>
            <a:ext cx="1506071" cy="646331"/>
          </a:xfrm>
          <a:prstGeom prst="rect">
            <a:avLst/>
          </a:prstGeom>
          <a:noFill/>
        </p:spPr>
        <p:txBody>
          <a:bodyPr wrap="square" rtlCol="0">
            <a:spAutoFit/>
          </a:bodyPr>
          <a:lstStyle/>
          <a:p>
            <a:r>
              <a:rPr lang="en-ZA" dirty="0" smtClean="0"/>
              <a:t>Model up to 50 BCEs</a:t>
            </a:r>
            <a:endParaRPr lang="en-ZA" dirty="0"/>
          </a:p>
        </p:txBody>
      </p:sp>
      <p:sp>
        <p:nvSpPr>
          <p:cNvPr id="16" name="TextBox 15"/>
          <p:cNvSpPr txBox="1"/>
          <p:nvPr/>
        </p:nvSpPr>
        <p:spPr>
          <a:xfrm rot="16200000">
            <a:off x="101935" y="4023454"/>
            <a:ext cx="1506071" cy="369332"/>
          </a:xfrm>
          <a:prstGeom prst="rect">
            <a:avLst/>
          </a:prstGeom>
          <a:noFill/>
        </p:spPr>
        <p:txBody>
          <a:bodyPr wrap="square" rtlCol="0">
            <a:spAutoFit/>
          </a:bodyPr>
          <a:lstStyle/>
          <a:p>
            <a:r>
              <a:rPr lang="en-ZA" dirty="0" smtClean="0"/>
              <a:t>Speedup </a:t>
            </a:r>
            <a:r>
              <a:rPr lang="en-ZA" dirty="0" smtClean="0">
                <a:sym typeface="Wingdings" panose="05000000000000000000" pitchFamily="2" charset="2"/>
              </a:rPr>
              <a:t></a:t>
            </a:r>
            <a:endParaRPr lang="en-ZA" dirty="0"/>
          </a:p>
        </p:txBody>
      </p:sp>
      <p:sp>
        <p:nvSpPr>
          <p:cNvPr id="17" name="TextBox 16"/>
          <p:cNvSpPr txBox="1"/>
          <p:nvPr/>
        </p:nvSpPr>
        <p:spPr>
          <a:xfrm>
            <a:off x="943870" y="6349098"/>
            <a:ext cx="1384301" cy="553998"/>
          </a:xfrm>
          <a:prstGeom prst="rect">
            <a:avLst/>
          </a:prstGeom>
          <a:noFill/>
        </p:spPr>
        <p:txBody>
          <a:bodyPr wrap="square" rtlCol="0">
            <a:spAutoFit/>
          </a:bodyPr>
          <a:lstStyle/>
          <a:p>
            <a:r>
              <a:rPr lang="en-ZA" dirty="0" smtClean="0"/>
              <a:t>r </a:t>
            </a:r>
            <a:r>
              <a:rPr lang="en-ZA" dirty="0" smtClean="0">
                <a:sym typeface="Wingdings" panose="05000000000000000000" pitchFamily="2" charset="2"/>
              </a:rPr>
              <a:t></a:t>
            </a:r>
          </a:p>
          <a:p>
            <a:r>
              <a:rPr lang="en-ZA" sz="1200" dirty="0" smtClean="0">
                <a:sym typeface="Wingdings" panose="05000000000000000000" pitchFamily="2" charset="2"/>
              </a:rPr>
              <a:t>BCEs/</a:t>
            </a:r>
            <a:r>
              <a:rPr lang="en-ZA" sz="1200" dirty="0" err="1" smtClean="0">
                <a:sym typeface="Wingdings" panose="05000000000000000000" pitchFamily="2" charset="2"/>
              </a:rPr>
              <a:t>mega</a:t>
            </a:r>
            <a:r>
              <a:rPr lang="en-ZA" sz="1200" dirty="0" err="1" smtClean="0"/>
              <a:t>core</a:t>
            </a:r>
            <a:endParaRPr lang="en-ZA" dirty="0"/>
          </a:p>
        </p:txBody>
      </p:sp>
      <p:sp>
        <p:nvSpPr>
          <p:cNvPr id="18" name="Oval 17"/>
          <p:cNvSpPr/>
          <p:nvPr/>
        </p:nvSpPr>
        <p:spPr>
          <a:xfrm>
            <a:off x="3773636" y="5368529"/>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Oval 18"/>
          <p:cNvSpPr/>
          <p:nvPr/>
        </p:nvSpPr>
        <p:spPr>
          <a:xfrm>
            <a:off x="6552503" y="5718585"/>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427079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200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par>
                                <p:cTn id="8" presetID="6" presetClass="entr" presetSubtype="16" fill="hold" grpId="0" nodeType="withEffect">
                                  <p:stCondLst>
                                    <p:cond delay="2000"/>
                                  </p:stCondLst>
                                  <p:childTnLst>
                                    <p:set>
                                      <p:cBhvr>
                                        <p:cTn id="9" dur="1" fill="hold">
                                          <p:stCondLst>
                                            <p:cond delay="0"/>
                                          </p:stCondLst>
                                        </p:cTn>
                                        <p:tgtEl>
                                          <p:spTgt spid="19"/>
                                        </p:tgtEl>
                                        <p:attrNameLst>
                                          <p:attrName>style.visibility</p:attrName>
                                        </p:attrNameLst>
                                      </p:cBhvr>
                                      <p:to>
                                        <p:strVal val="visible"/>
                                      </p:to>
                                    </p:set>
                                    <p:animEffect transition="in" filter="circle(in)">
                                      <p:cBhvr>
                                        <p:cTn id="1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Date Placeholder 4"/>
          <p:cNvSpPr>
            <a:spLocks noGrp="1"/>
          </p:cNvSpPr>
          <p:nvPr>
            <p:ph type="dt"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2F4AB6D-5A9F-45AB-A5E4-8D5F8A298CA3}" type="datetime1">
              <a:rPr lang="en-US" altLang="en-US" sz="1400" smtClean="0"/>
              <a:pPr/>
              <a:t>3/15/2017</a:t>
            </a:fld>
            <a:endParaRPr lang="en-US" altLang="en-US" sz="1400" smtClean="0"/>
          </a:p>
        </p:txBody>
      </p:sp>
      <p:sp>
        <p:nvSpPr>
          <p:cNvPr id="23557" name="Rectangle 2"/>
          <p:cNvSpPr>
            <a:spLocks noGrp="1" noChangeArrowheads="1"/>
          </p:cNvSpPr>
          <p:nvPr>
            <p:ph type="title"/>
          </p:nvPr>
        </p:nvSpPr>
        <p:spPr>
          <a:xfrm>
            <a:off x="443754" y="268941"/>
            <a:ext cx="8364070" cy="1177829"/>
          </a:xfrm>
        </p:spPr>
        <p:txBody>
          <a:bodyPr>
            <a:normAutofit fontScale="90000"/>
          </a:bodyPr>
          <a:lstStyle/>
          <a:p>
            <a:r>
              <a:rPr lang="en-US" altLang="en-US" dirty="0" smtClean="0"/>
              <a:t>Asymmetric (Heterogeneous) Multicore Chips</a:t>
            </a:r>
          </a:p>
        </p:txBody>
      </p:sp>
      <p:sp>
        <p:nvSpPr>
          <p:cNvPr id="814083" name="Rectangle 3"/>
          <p:cNvSpPr>
            <a:spLocks noGrp="1" noChangeArrowheads="1"/>
          </p:cNvSpPr>
          <p:nvPr>
            <p:ph type="body" idx="1"/>
          </p:nvPr>
        </p:nvSpPr>
        <p:spPr>
          <a:xfrm>
            <a:off x="625342" y="1774719"/>
            <a:ext cx="7697635" cy="4519977"/>
          </a:xfrm>
        </p:spPr>
        <p:txBody>
          <a:bodyPr>
            <a:normAutofit fontScale="92500" lnSpcReduction="10000"/>
          </a:bodyPr>
          <a:lstStyle/>
          <a:p>
            <a:r>
              <a:rPr lang="en-US" altLang="en-US" dirty="0" smtClean="0"/>
              <a:t>Symmetric Multicore required all cores equal</a:t>
            </a:r>
          </a:p>
          <a:p>
            <a:r>
              <a:rPr lang="en-US" altLang="en-US" dirty="0" smtClean="0">
                <a:solidFill>
                  <a:srgbClr val="FF0000"/>
                </a:solidFill>
              </a:rPr>
              <a:t>Let’s enhance some (not all) of the cores in the processor chip…</a:t>
            </a:r>
          </a:p>
          <a:p>
            <a:pPr lvl="4"/>
            <a:endParaRPr lang="en-US" altLang="en-US" dirty="0" smtClean="0">
              <a:solidFill>
                <a:srgbClr val="FF0000"/>
              </a:solidFill>
            </a:endParaRPr>
          </a:p>
          <a:p>
            <a:r>
              <a:rPr lang="en-US" altLang="en-US" dirty="0" smtClean="0"/>
              <a:t>For Amdahl’s simplified assumptions</a:t>
            </a:r>
          </a:p>
          <a:p>
            <a:pPr lvl="1"/>
            <a:r>
              <a:rPr lang="en-US" altLang="en-US" dirty="0" smtClean="0">
                <a:solidFill>
                  <a:schemeClr val="accent1"/>
                </a:solidFill>
              </a:rPr>
              <a:t>One Enhanced Core</a:t>
            </a:r>
          </a:p>
          <a:p>
            <a:pPr lvl="1"/>
            <a:r>
              <a:rPr lang="en-US" altLang="en-US" dirty="0" smtClean="0">
                <a:solidFill>
                  <a:schemeClr val="accent1"/>
                </a:solidFill>
              </a:rPr>
              <a:t>Others are base cores</a:t>
            </a:r>
            <a:endParaRPr lang="en-US" altLang="en-US" dirty="0" smtClean="0"/>
          </a:p>
          <a:p>
            <a:pPr lvl="2"/>
            <a:endParaRPr lang="en-US" altLang="en-US" sz="1800" dirty="0" smtClean="0"/>
          </a:p>
          <a:p>
            <a:r>
              <a:rPr lang="en-US" altLang="en-US" dirty="0" smtClean="0">
                <a:solidFill>
                  <a:schemeClr val="accent2"/>
                </a:solidFill>
              </a:rPr>
              <a:t>How does this effect our hardware model?</a:t>
            </a:r>
          </a:p>
        </p:txBody>
      </p:sp>
    </p:spTree>
    <p:extLst>
      <p:ext uri="{BB962C8B-B14F-4D97-AF65-F5344CB8AC3E}">
        <p14:creationId xmlns:p14="http://schemas.microsoft.com/office/powerpoint/2010/main" val="25290532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95" y="381435"/>
            <a:ext cx="7024744" cy="1143000"/>
          </a:xfrm>
        </p:spPr>
        <p:txBody>
          <a:bodyPr/>
          <a:lstStyle/>
          <a:p>
            <a:r>
              <a:rPr lang="en-US" dirty="0"/>
              <a:t>Quiz0 review: </a:t>
            </a:r>
            <a:r>
              <a:rPr lang="en-US" dirty="0" smtClean="0"/>
              <a:t>Q2</a:t>
            </a:r>
            <a:endParaRPr lang="en-US" dirty="0"/>
          </a:p>
        </p:txBody>
      </p:sp>
      <p:sp>
        <p:nvSpPr>
          <p:cNvPr id="3" name="Rectangle 2"/>
          <p:cNvSpPr/>
          <p:nvPr/>
        </p:nvSpPr>
        <p:spPr>
          <a:xfrm>
            <a:off x="914399" y="1530890"/>
            <a:ext cx="7652657" cy="461665"/>
          </a:xfrm>
          <a:prstGeom prst="rect">
            <a:avLst/>
          </a:prstGeom>
          <a:solidFill>
            <a:schemeClr val="bg1">
              <a:lumMod val="95000"/>
            </a:schemeClr>
          </a:solidFill>
        </p:spPr>
        <p:txBody>
          <a:bodyPr wrap="square">
            <a:spAutoFit/>
          </a:bodyPr>
          <a:lstStyle/>
          <a:p>
            <a:r>
              <a:rPr lang="en-US" sz="2400" dirty="0"/>
              <a:t>Q3 What is Xilinx ISE?</a:t>
            </a:r>
          </a:p>
        </p:txBody>
      </p:sp>
      <p:sp>
        <p:nvSpPr>
          <p:cNvPr id="5" name="Rectangle 4"/>
          <p:cNvSpPr/>
          <p:nvPr/>
        </p:nvSpPr>
        <p:spPr>
          <a:xfrm>
            <a:off x="698964" y="2688955"/>
            <a:ext cx="7868092" cy="2246769"/>
          </a:xfrm>
          <a:prstGeom prst="rect">
            <a:avLst/>
          </a:prstGeom>
        </p:spPr>
        <p:txBody>
          <a:bodyPr wrap="square">
            <a:spAutoFit/>
          </a:bodyPr>
          <a:lstStyle/>
          <a:p>
            <a:r>
              <a:rPr lang="en-US" sz="2000" dirty="0"/>
              <a:t>[1] No idea - I would probably delete it from my PC if I found it there</a:t>
            </a:r>
          </a:p>
          <a:p>
            <a:r>
              <a:rPr lang="en-US" sz="2000" dirty="0"/>
              <a:t>[2] It is a software tool for </a:t>
            </a:r>
            <a:r>
              <a:rPr lang="en-US" sz="2000" dirty="0" smtClean="0"/>
              <a:t>analyzing </a:t>
            </a:r>
            <a:r>
              <a:rPr lang="en-US" sz="2000" dirty="0"/>
              <a:t>Inter-Species Expressions (like the face your dog makes when he sees your neighbor's cat and then barks like mad).</a:t>
            </a:r>
          </a:p>
          <a:p>
            <a:r>
              <a:rPr lang="en-US" sz="2000" dirty="0"/>
              <a:t>[3] It is an application for converting C code into BASIC</a:t>
            </a:r>
          </a:p>
          <a:p>
            <a:r>
              <a:rPr lang="en-US" sz="2000" dirty="0"/>
              <a:t>[4] It is an application used to develop HDL code and programme FPGAs</a:t>
            </a:r>
          </a:p>
        </p:txBody>
      </p:sp>
      <p:sp>
        <p:nvSpPr>
          <p:cNvPr id="6" name="Oval 5"/>
          <p:cNvSpPr/>
          <p:nvPr/>
        </p:nvSpPr>
        <p:spPr>
          <a:xfrm>
            <a:off x="404037" y="4199864"/>
            <a:ext cx="7995684" cy="81029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243632352"/>
              </p:ext>
            </p:extLst>
          </p:nvPr>
        </p:nvGraphicFramePr>
        <p:xfrm>
          <a:off x="6451721" y="5386674"/>
          <a:ext cx="1402618" cy="1266825"/>
        </p:xfrm>
        <a:graphic>
          <a:graphicData uri="http://schemas.openxmlformats.org/drawingml/2006/table">
            <a:tbl>
              <a:tblPr>
                <a:tableStyleId>{5C22544A-7EE6-4342-B048-85BDC9FD1C3A}</a:tableStyleId>
              </a:tblPr>
              <a:tblGrid>
                <a:gridCol w="730265"/>
                <a:gridCol w="672353"/>
              </a:tblGrid>
              <a:tr h="190500">
                <a:tc>
                  <a:txBody>
                    <a:bodyPr/>
                    <a:lstStyle/>
                    <a:p>
                      <a:pPr algn="l" fontAlgn="b"/>
                      <a:r>
                        <a:rPr lang="en-ZA" sz="1600" u="none" strike="noStrike" dirty="0" smtClean="0">
                          <a:effectLst/>
                        </a:rPr>
                        <a:t>[1]</a:t>
                      </a:r>
                      <a:endParaRPr lang="en-ZA"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ZA" sz="1600" u="none" strike="noStrike" dirty="0">
                          <a:effectLst/>
                        </a:rPr>
                        <a:t>47%</a:t>
                      </a:r>
                      <a:endParaRPr lang="en-ZA"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ZA" sz="1600" u="none" strike="noStrike" dirty="0" smtClean="0">
                          <a:effectLst/>
                        </a:rPr>
                        <a:t>[2]</a:t>
                      </a:r>
                      <a:endParaRPr lang="en-ZA"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ZA" sz="1600" u="none" strike="noStrike" dirty="0">
                          <a:effectLst/>
                        </a:rPr>
                        <a:t>0%</a:t>
                      </a:r>
                      <a:endParaRPr lang="en-ZA"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ZA" sz="1600" u="none" strike="noStrike" dirty="0" smtClean="0">
                          <a:effectLst/>
                        </a:rPr>
                        <a:t>[3]</a:t>
                      </a:r>
                      <a:endParaRPr lang="en-ZA"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ZA" sz="1600" u="none" strike="noStrike" dirty="0">
                          <a:effectLst/>
                        </a:rPr>
                        <a:t>0%</a:t>
                      </a:r>
                      <a:endParaRPr lang="en-ZA"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ZA" sz="1600" u="none" strike="noStrike" dirty="0" smtClean="0">
                          <a:effectLst/>
                        </a:rPr>
                        <a:t>[4]</a:t>
                      </a:r>
                      <a:endParaRPr lang="en-ZA"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ZA" sz="1600" u="none" strike="noStrike" dirty="0">
                          <a:effectLst/>
                        </a:rPr>
                        <a:t>53%</a:t>
                      </a:r>
                      <a:endParaRPr lang="en-ZA" sz="16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ZA" sz="1600" u="none" strike="noStrike">
                          <a:effectLst/>
                        </a:rPr>
                        <a:t> </a:t>
                      </a:r>
                      <a:endParaRPr lang="en-ZA" sz="16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ZA" sz="1600" u="none" strike="noStrike" dirty="0">
                          <a:effectLst/>
                        </a:rPr>
                        <a:t>100%</a:t>
                      </a:r>
                      <a:endParaRPr lang="en-ZA"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
        <p:nvSpPr>
          <p:cNvPr id="8" name="Rectangle 7"/>
          <p:cNvSpPr/>
          <p:nvPr/>
        </p:nvSpPr>
        <p:spPr>
          <a:xfrm>
            <a:off x="5806955" y="5010156"/>
            <a:ext cx="2762295" cy="369332"/>
          </a:xfrm>
          <a:prstGeom prst="rect">
            <a:avLst/>
          </a:prstGeom>
        </p:spPr>
        <p:txBody>
          <a:bodyPr wrap="none">
            <a:spAutoFit/>
          </a:bodyPr>
          <a:lstStyle/>
          <a:p>
            <a:r>
              <a:rPr lang="en-ZA" dirty="0" smtClean="0"/>
              <a:t>% breakdown of answers</a:t>
            </a:r>
            <a:endParaRPr lang="en-ZA" dirty="0"/>
          </a:p>
        </p:txBody>
      </p:sp>
    </p:spTree>
    <p:extLst>
      <p:ext uri="{BB962C8B-B14F-4D97-AF65-F5344CB8AC3E}">
        <p14:creationId xmlns:p14="http://schemas.microsoft.com/office/powerpoint/2010/main" val="212837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smtClean="0"/>
              <a:t>Asymmetric Multicore </a:t>
            </a:r>
            <a:r>
              <a:rPr lang="en-US" altLang="en-US" dirty="0"/>
              <a:t>Chips</a:t>
            </a:r>
            <a:endParaRPr lang="en-ZA" dirty="0"/>
          </a:p>
        </p:txBody>
      </p:sp>
      <p:sp>
        <p:nvSpPr>
          <p:cNvPr id="3" name="Content Placeholder 2"/>
          <p:cNvSpPr>
            <a:spLocks noGrp="1"/>
          </p:cNvSpPr>
          <p:nvPr>
            <p:ph idx="1"/>
          </p:nvPr>
        </p:nvSpPr>
        <p:spPr/>
        <p:txBody>
          <a:bodyPr/>
          <a:lstStyle/>
          <a:p>
            <a:r>
              <a:rPr lang="en-ZA" dirty="0" smtClean="0"/>
              <a:t>Chip bounded to total of </a:t>
            </a:r>
            <a:r>
              <a:rPr lang="en-ZA" i="1" dirty="0" smtClean="0"/>
              <a:t>n</a:t>
            </a:r>
            <a:r>
              <a:rPr lang="en-ZA" dirty="0" smtClean="0"/>
              <a:t> BCEs</a:t>
            </a:r>
            <a:endParaRPr lang="en-ZA" dirty="0"/>
          </a:p>
          <a:p>
            <a:r>
              <a:rPr lang="en-ZA" dirty="0"/>
              <a:t>One </a:t>
            </a:r>
            <a:r>
              <a:rPr lang="en-ZA" i="1" dirty="0" smtClean="0"/>
              <a:t>r</a:t>
            </a:r>
            <a:r>
              <a:rPr lang="en-ZA" dirty="0" smtClean="0"/>
              <a:t>-BCE </a:t>
            </a:r>
            <a:r>
              <a:rPr lang="en-ZA" dirty="0" err="1" smtClean="0"/>
              <a:t>megacore</a:t>
            </a:r>
            <a:r>
              <a:rPr lang="en-ZA" dirty="0" smtClean="0"/>
              <a:t> </a:t>
            </a:r>
            <a:r>
              <a:rPr lang="en-ZA" dirty="0"/>
              <a:t>leaves </a:t>
            </a:r>
            <a:r>
              <a:rPr lang="en-ZA" i="1" dirty="0" smtClean="0"/>
              <a:t>n </a:t>
            </a:r>
            <a:r>
              <a:rPr lang="en-ZA" dirty="0" smtClean="0"/>
              <a:t>-</a:t>
            </a:r>
            <a:r>
              <a:rPr lang="en-ZA" i="1" dirty="0" smtClean="0"/>
              <a:t>r</a:t>
            </a:r>
            <a:r>
              <a:rPr lang="en-ZA" dirty="0" smtClean="0"/>
              <a:t> BCEs</a:t>
            </a:r>
            <a:endParaRPr lang="en-ZA" dirty="0"/>
          </a:p>
          <a:p>
            <a:endParaRPr lang="en-ZA" dirty="0"/>
          </a:p>
        </p:txBody>
      </p:sp>
      <p:grpSp>
        <p:nvGrpSpPr>
          <p:cNvPr id="4" name="Group 380"/>
          <p:cNvGrpSpPr>
            <a:grpSpLocks/>
          </p:cNvGrpSpPr>
          <p:nvPr/>
        </p:nvGrpSpPr>
        <p:grpSpPr bwMode="auto">
          <a:xfrm>
            <a:off x="4746811" y="2943580"/>
            <a:ext cx="2689319" cy="2382931"/>
            <a:chOff x="5665250" y="4191000"/>
            <a:chExt cx="2259550" cy="1919484"/>
          </a:xfrm>
        </p:grpSpPr>
        <p:sp>
          <p:nvSpPr>
            <p:cNvPr id="5" name="Rectangle 4"/>
            <p:cNvSpPr/>
            <p:nvPr/>
          </p:nvSpPr>
          <p:spPr bwMode="auto">
            <a:xfrm>
              <a:off x="5665250" y="4191000"/>
              <a:ext cx="2259550" cy="1919484"/>
            </a:xfrm>
            <a:prstGeom prst="rect">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0" hangingPunct="0">
                <a:defRPr/>
              </a:pPr>
              <a:endParaRPr lang="en-US">
                <a:latin typeface="Arial" charset="0"/>
                <a:ea typeface="ＭＳ Ｐゴシック" pitchFamily="8" charset="-128"/>
              </a:endParaRPr>
            </a:p>
          </p:txBody>
        </p:sp>
        <p:sp>
          <p:nvSpPr>
            <p:cNvPr id="6" name="Rectangle 54"/>
            <p:cNvSpPr>
              <a:spLocks noChangeArrowheads="1"/>
            </p:cNvSpPr>
            <p:nvPr/>
          </p:nvSpPr>
          <p:spPr bwMode="auto">
            <a:xfrm>
              <a:off x="6303874" y="4724400"/>
              <a:ext cx="990600" cy="8382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 name="Rectangle 55"/>
            <p:cNvSpPr>
              <a:spLocks noChangeArrowheads="1"/>
            </p:cNvSpPr>
            <p:nvPr/>
          </p:nvSpPr>
          <p:spPr bwMode="auto">
            <a:xfrm>
              <a:off x="6837274" y="42672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 name="Rectangle 56"/>
            <p:cNvSpPr>
              <a:spLocks noChangeArrowheads="1"/>
            </p:cNvSpPr>
            <p:nvPr/>
          </p:nvSpPr>
          <p:spPr bwMode="auto">
            <a:xfrm>
              <a:off x="7370674" y="42672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 name="Rectangle 57"/>
            <p:cNvSpPr>
              <a:spLocks noChangeArrowheads="1"/>
            </p:cNvSpPr>
            <p:nvPr/>
          </p:nvSpPr>
          <p:spPr bwMode="auto">
            <a:xfrm>
              <a:off x="6303874" y="42672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 name="Rectangle 58"/>
            <p:cNvSpPr>
              <a:spLocks noChangeArrowheads="1"/>
            </p:cNvSpPr>
            <p:nvPr/>
          </p:nvSpPr>
          <p:spPr bwMode="auto">
            <a:xfrm>
              <a:off x="7370674" y="47244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 name="Rectangle 59"/>
            <p:cNvSpPr>
              <a:spLocks noChangeArrowheads="1"/>
            </p:cNvSpPr>
            <p:nvPr/>
          </p:nvSpPr>
          <p:spPr bwMode="auto">
            <a:xfrm>
              <a:off x="5770474" y="47244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 name="Rectangle 60"/>
            <p:cNvSpPr>
              <a:spLocks noChangeArrowheads="1"/>
            </p:cNvSpPr>
            <p:nvPr/>
          </p:nvSpPr>
          <p:spPr bwMode="auto">
            <a:xfrm>
              <a:off x="7370674" y="51816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 name="Rectangle 61"/>
            <p:cNvSpPr>
              <a:spLocks noChangeArrowheads="1"/>
            </p:cNvSpPr>
            <p:nvPr/>
          </p:nvSpPr>
          <p:spPr bwMode="auto">
            <a:xfrm>
              <a:off x="6837274" y="56388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 name="Rectangle 62"/>
            <p:cNvSpPr>
              <a:spLocks noChangeArrowheads="1"/>
            </p:cNvSpPr>
            <p:nvPr/>
          </p:nvSpPr>
          <p:spPr bwMode="auto">
            <a:xfrm>
              <a:off x="7370674" y="56388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 name="Rectangle 63"/>
            <p:cNvSpPr>
              <a:spLocks noChangeArrowheads="1"/>
            </p:cNvSpPr>
            <p:nvPr/>
          </p:nvSpPr>
          <p:spPr bwMode="auto">
            <a:xfrm>
              <a:off x="5770474" y="51816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 name="Rectangle 64"/>
            <p:cNvSpPr>
              <a:spLocks noChangeArrowheads="1"/>
            </p:cNvSpPr>
            <p:nvPr/>
          </p:nvSpPr>
          <p:spPr bwMode="auto">
            <a:xfrm>
              <a:off x="5770474" y="42672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 name="Rectangle 65"/>
            <p:cNvSpPr>
              <a:spLocks noChangeArrowheads="1"/>
            </p:cNvSpPr>
            <p:nvPr/>
          </p:nvSpPr>
          <p:spPr bwMode="auto">
            <a:xfrm>
              <a:off x="5770474" y="56388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 name="Rectangle 66"/>
            <p:cNvSpPr>
              <a:spLocks noChangeArrowheads="1"/>
            </p:cNvSpPr>
            <p:nvPr/>
          </p:nvSpPr>
          <p:spPr bwMode="auto">
            <a:xfrm>
              <a:off x="6303874" y="5638800"/>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19" name="Group 468"/>
            <p:cNvGrpSpPr>
              <a:grpSpLocks/>
            </p:cNvGrpSpPr>
            <p:nvPr/>
          </p:nvGrpSpPr>
          <p:grpSpPr bwMode="auto">
            <a:xfrm>
              <a:off x="5814924" y="5715000"/>
              <a:ext cx="382588" cy="241300"/>
              <a:chOff x="768" y="2160"/>
              <a:chExt cx="912" cy="576"/>
            </a:xfrm>
          </p:grpSpPr>
          <p:sp>
            <p:nvSpPr>
              <p:cNvPr id="168" name="Freeform 469"/>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9" name="Rectangle 470"/>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0" name="Rectangle 471"/>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71" name="Line 472"/>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2" name="Line 473"/>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3" name="Line 474"/>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4" name="Line 475"/>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75" name="Line 476"/>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0" name="Group 477"/>
            <p:cNvGrpSpPr>
              <a:grpSpLocks/>
            </p:cNvGrpSpPr>
            <p:nvPr/>
          </p:nvGrpSpPr>
          <p:grpSpPr bwMode="auto">
            <a:xfrm>
              <a:off x="6348324" y="5727700"/>
              <a:ext cx="382588" cy="241300"/>
              <a:chOff x="768" y="2160"/>
              <a:chExt cx="912" cy="576"/>
            </a:xfrm>
          </p:grpSpPr>
          <p:sp>
            <p:nvSpPr>
              <p:cNvPr id="160" name="Freeform 478"/>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1" name="Rectangle 479"/>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2" name="Rectangle 480"/>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63" name="Line 481"/>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4" name="Line 482"/>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5" name="Line 483"/>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6" name="Line 484"/>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67" name="Line 485"/>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1" name="Group 486"/>
            <p:cNvGrpSpPr>
              <a:grpSpLocks/>
            </p:cNvGrpSpPr>
            <p:nvPr/>
          </p:nvGrpSpPr>
          <p:grpSpPr bwMode="auto">
            <a:xfrm>
              <a:off x="6869024" y="5715000"/>
              <a:ext cx="382588" cy="241300"/>
              <a:chOff x="768" y="2160"/>
              <a:chExt cx="912" cy="576"/>
            </a:xfrm>
          </p:grpSpPr>
          <p:sp>
            <p:nvSpPr>
              <p:cNvPr id="152" name="Freeform 487"/>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3" name="Rectangle 488"/>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4" name="Rectangle 489"/>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55" name="Line 490"/>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6" name="Line 491"/>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7" name="Line 492"/>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8" name="Line 493"/>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9" name="Line 494"/>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2" name="Group 495"/>
            <p:cNvGrpSpPr>
              <a:grpSpLocks/>
            </p:cNvGrpSpPr>
            <p:nvPr/>
          </p:nvGrpSpPr>
          <p:grpSpPr bwMode="auto">
            <a:xfrm>
              <a:off x="7415124" y="5715000"/>
              <a:ext cx="382588" cy="241300"/>
              <a:chOff x="768" y="2160"/>
              <a:chExt cx="912" cy="576"/>
            </a:xfrm>
          </p:grpSpPr>
          <p:sp>
            <p:nvSpPr>
              <p:cNvPr id="144" name="Freeform 496"/>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5" name="Rectangle 497"/>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6" name="Rectangle 498"/>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47" name="Line 499"/>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8" name="Line 500"/>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9" name="Line 501"/>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0" name="Line 502"/>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51" name="Line 503"/>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3" name="Group 504"/>
            <p:cNvGrpSpPr>
              <a:grpSpLocks/>
            </p:cNvGrpSpPr>
            <p:nvPr/>
          </p:nvGrpSpPr>
          <p:grpSpPr bwMode="auto">
            <a:xfrm>
              <a:off x="5814924" y="4330700"/>
              <a:ext cx="382588" cy="241300"/>
              <a:chOff x="768" y="2160"/>
              <a:chExt cx="912" cy="576"/>
            </a:xfrm>
          </p:grpSpPr>
          <p:sp>
            <p:nvSpPr>
              <p:cNvPr id="136" name="Freeform 505"/>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7" name="Rectangle 506"/>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8" name="Rectangle 507"/>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9" name="Line 508"/>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0" name="Line 509"/>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1" name="Line 510"/>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2" name="Line 511"/>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43" name="Line 512"/>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4" name="Group 513"/>
            <p:cNvGrpSpPr>
              <a:grpSpLocks/>
            </p:cNvGrpSpPr>
            <p:nvPr/>
          </p:nvGrpSpPr>
          <p:grpSpPr bwMode="auto">
            <a:xfrm>
              <a:off x="6348324" y="4343400"/>
              <a:ext cx="382588" cy="241300"/>
              <a:chOff x="768" y="2160"/>
              <a:chExt cx="912" cy="576"/>
            </a:xfrm>
          </p:grpSpPr>
          <p:sp>
            <p:nvSpPr>
              <p:cNvPr id="128" name="Freeform 514"/>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9" name="Rectangle 515"/>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0" name="Rectangle 516"/>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31" name="Line 517"/>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2" name="Line 518"/>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3" name="Line 519"/>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4" name="Line 520"/>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35" name="Line 521"/>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5" name="Group 522"/>
            <p:cNvGrpSpPr>
              <a:grpSpLocks/>
            </p:cNvGrpSpPr>
            <p:nvPr/>
          </p:nvGrpSpPr>
          <p:grpSpPr bwMode="auto">
            <a:xfrm>
              <a:off x="6869024" y="4330700"/>
              <a:ext cx="382588" cy="241300"/>
              <a:chOff x="768" y="2160"/>
              <a:chExt cx="912" cy="576"/>
            </a:xfrm>
          </p:grpSpPr>
          <p:sp>
            <p:nvSpPr>
              <p:cNvPr id="120" name="Freeform 523"/>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1" name="Rectangle 524"/>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2" name="Rectangle 525"/>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23" name="Line 526"/>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4" name="Line 527"/>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5" name="Line 528"/>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6" name="Line 529"/>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27" name="Line 530"/>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6" name="Group 531"/>
            <p:cNvGrpSpPr>
              <a:grpSpLocks/>
            </p:cNvGrpSpPr>
            <p:nvPr/>
          </p:nvGrpSpPr>
          <p:grpSpPr bwMode="auto">
            <a:xfrm>
              <a:off x="7415124" y="4330700"/>
              <a:ext cx="382588" cy="241300"/>
              <a:chOff x="768" y="2160"/>
              <a:chExt cx="912" cy="576"/>
            </a:xfrm>
          </p:grpSpPr>
          <p:sp>
            <p:nvSpPr>
              <p:cNvPr id="112" name="Freeform 532"/>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3" name="Rectangle 533"/>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4" name="Rectangle 534"/>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15" name="Line 535"/>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6" name="Line 536"/>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7" name="Line 537"/>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8" name="Line 538"/>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9" name="Line 539"/>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7" name="Group 560"/>
            <p:cNvGrpSpPr>
              <a:grpSpLocks/>
            </p:cNvGrpSpPr>
            <p:nvPr/>
          </p:nvGrpSpPr>
          <p:grpSpPr bwMode="auto">
            <a:xfrm>
              <a:off x="5813337" y="4778375"/>
              <a:ext cx="382587" cy="241300"/>
              <a:chOff x="768" y="2160"/>
              <a:chExt cx="912" cy="576"/>
            </a:xfrm>
          </p:grpSpPr>
          <p:sp>
            <p:nvSpPr>
              <p:cNvPr id="104" name="Freeform 561"/>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5" name="Rectangle 562"/>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6" name="Rectangle 563"/>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07" name="Line 564"/>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8" name="Line 565"/>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9" name="Line 566"/>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0" name="Line 567"/>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11" name="Line 568"/>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8" name="Group 569"/>
            <p:cNvGrpSpPr>
              <a:grpSpLocks/>
            </p:cNvGrpSpPr>
            <p:nvPr/>
          </p:nvGrpSpPr>
          <p:grpSpPr bwMode="auto">
            <a:xfrm>
              <a:off x="5813337" y="5248275"/>
              <a:ext cx="382587" cy="241300"/>
              <a:chOff x="768" y="2160"/>
              <a:chExt cx="912" cy="576"/>
            </a:xfrm>
          </p:grpSpPr>
          <p:sp>
            <p:nvSpPr>
              <p:cNvPr id="96" name="Freeform 570"/>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7" name="Rectangle 571"/>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8" name="Rectangle 572"/>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9" name="Line 573"/>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0" name="Line 574"/>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1" name="Line 575"/>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2" name="Line 576"/>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03" name="Line 577"/>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29" name="Group 578"/>
            <p:cNvGrpSpPr>
              <a:grpSpLocks/>
            </p:cNvGrpSpPr>
            <p:nvPr/>
          </p:nvGrpSpPr>
          <p:grpSpPr bwMode="auto">
            <a:xfrm>
              <a:off x="7404012" y="4781550"/>
              <a:ext cx="382587" cy="241300"/>
              <a:chOff x="768" y="2160"/>
              <a:chExt cx="912" cy="576"/>
            </a:xfrm>
          </p:grpSpPr>
          <p:sp>
            <p:nvSpPr>
              <p:cNvPr id="88" name="Freeform 579"/>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9" name="Rectangle 580"/>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0" name="Rectangle 581"/>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91" name="Line 582"/>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2" name="Line 583"/>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3" name="Line 584"/>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4" name="Line 585"/>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95" name="Line 586"/>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0" name="Group 587"/>
            <p:cNvGrpSpPr>
              <a:grpSpLocks/>
            </p:cNvGrpSpPr>
            <p:nvPr/>
          </p:nvGrpSpPr>
          <p:grpSpPr bwMode="auto">
            <a:xfrm>
              <a:off x="7404012" y="5251450"/>
              <a:ext cx="382587" cy="241300"/>
              <a:chOff x="768" y="2160"/>
              <a:chExt cx="912" cy="576"/>
            </a:xfrm>
          </p:grpSpPr>
          <p:sp>
            <p:nvSpPr>
              <p:cNvPr id="80" name="Freeform 588"/>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1" name="Rectangle 589"/>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2" name="Rectangle 590"/>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83" name="Line 591"/>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4" name="Line 592"/>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5" name="Line 593"/>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6" name="Line 594"/>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87" name="Line 595"/>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31" name="Group 803"/>
            <p:cNvGrpSpPr>
              <a:grpSpLocks/>
            </p:cNvGrpSpPr>
            <p:nvPr/>
          </p:nvGrpSpPr>
          <p:grpSpPr bwMode="auto">
            <a:xfrm>
              <a:off x="6343562" y="4762500"/>
              <a:ext cx="914400" cy="749300"/>
              <a:chOff x="2127" y="2204"/>
              <a:chExt cx="489" cy="610"/>
            </a:xfrm>
          </p:grpSpPr>
          <p:sp>
            <p:nvSpPr>
              <p:cNvPr id="32" name="Freeform 804"/>
              <p:cNvSpPr>
                <a:spLocks/>
              </p:cNvSpPr>
              <p:nvPr/>
            </p:nvSpPr>
            <p:spPr bwMode="auto">
              <a:xfrm>
                <a:off x="2342" y="2204"/>
                <a:ext cx="59" cy="143"/>
              </a:xfrm>
              <a:custGeom>
                <a:avLst/>
                <a:gdLst>
                  <a:gd name="T0" fmla="*/ 0 w 240"/>
                  <a:gd name="T1" fmla="*/ 0 h 576"/>
                  <a:gd name="T2" fmla="*/ 1 w 240"/>
                  <a:gd name="T3" fmla="*/ 0 h 576"/>
                  <a:gd name="T4" fmla="*/ 1 w 240"/>
                  <a:gd name="T5" fmla="*/ 1 h 576"/>
                  <a:gd name="T6" fmla="*/ 0 w 240"/>
                  <a:gd name="T7" fmla="*/ 2 h 576"/>
                  <a:gd name="T8" fmla="*/ 0 w 240"/>
                  <a:gd name="T9" fmla="*/ 1 h 576"/>
                  <a:gd name="T10" fmla="*/ 0 w 240"/>
                  <a:gd name="T11" fmla="*/ 1 h 576"/>
                  <a:gd name="T12" fmla="*/ 0 w 240"/>
                  <a:gd name="T13" fmla="*/ 1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 name="Rectangle 805"/>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 name="Rectangle 806"/>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5" name="Line 807"/>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 name="Line 808"/>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 name="Line 809"/>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8" name="Line 810"/>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9" name="Line 811"/>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 name="Freeform 812"/>
              <p:cNvSpPr>
                <a:spLocks/>
              </p:cNvSpPr>
              <p:nvPr/>
            </p:nvSpPr>
            <p:spPr bwMode="auto">
              <a:xfrm>
                <a:off x="2342" y="2359"/>
                <a:ext cx="59" cy="144"/>
              </a:xfrm>
              <a:custGeom>
                <a:avLst/>
                <a:gdLst>
                  <a:gd name="T0" fmla="*/ 0 w 240"/>
                  <a:gd name="T1" fmla="*/ 0 h 576"/>
                  <a:gd name="T2" fmla="*/ 1 w 240"/>
                  <a:gd name="T3" fmla="*/ 1 h 576"/>
                  <a:gd name="T4" fmla="*/ 1 w 240"/>
                  <a:gd name="T5" fmla="*/ 1 h 576"/>
                  <a:gd name="T6" fmla="*/ 0 w 240"/>
                  <a:gd name="T7" fmla="*/ 2 h 576"/>
                  <a:gd name="T8" fmla="*/ 0 w 240"/>
                  <a:gd name="T9" fmla="*/ 1 h 576"/>
                  <a:gd name="T10" fmla="*/ 0 w 240"/>
                  <a:gd name="T11" fmla="*/ 1 h 576"/>
                  <a:gd name="T12" fmla="*/ 0 w 240"/>
                  <a:gd name="T13" fmla="*/ 1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1" name="Freeform 813"/>
              <p:cNvSpPr>
                <a:spLocks/>
              </p:cNvSpPr>
              <p:nvPr/>
            </p:nvSpPr>
            <p:spPr bwMode="auto">
              <a:xfrm>
                <a:off x="2342" y="2515"/>
                <a:ext cx="59" cy="143"/>
              </a:xfrm>
              <a:custGeom>
                <a:avLst/>
                <a:gdLst>
                  <a:gd name="T0" fmla="*/ 0 w 240"/>
                  <a:gd name="T1" fmla="*/ 0 h 576"/>
                  <a:gd name="T2" fmla="*/ 1 w 240"/>
                  <a:gd name="T3" fmla="*/ 0 h 576"/>
                  <a:gd name="T4" fmla="*/ 1 w 240"/>
                  <a:gd name="T5" fmla="*/ 1 h 576"/>
                  <a:gd name="T6" fmla="*/ 0 w 240"/>
                  <a:gd name="T7" fmla="*/ 2 h 576"/>
                  <a:gd name="T8" fmla="*/ 0 w 240"/>
                  <a:gd name="T9" fmla="*/ 1 h 576"/>
                  <a:gd name="T10" fmla="*/ 0 w 240"/>
                  <a:gd name="T11" fmla="*/ 1 h 576"/>
                  <a:gd name="T12" fmla="*/ 0 w 240"/>
                  <a:gd name="T13" fmla="*/ 1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2" name="Rectangle 814"/>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 name="Rectangle 815"/>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4" name="Rectangle 816"/>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5" name="Rectangle 817"/>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6" name="Rectangle 818"/>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 name="Line 819"/>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8" name="Line 820"/>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9" name="Line 821"/>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0" name="Line 822"/>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1" name="Line 823"/>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2" name="Line 824"/>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3" name="Line 825"/>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4" name="Line 826"/>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 name="Line 827"/>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6" name="Line 828"/>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7" name="Line 829"/>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8" name="Line 830"/>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 name="Line 831"/>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 name="Line 832"/>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1" name="Line 833"/>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62" name="Group 834"/>
              <p:cNvGrpSpPr>
                <a:grpSpLocks/>
              </p:cNvGrpSpPr>
              <p:nvPr/>
            </p:nvGrpSpPr>
            <p:grpSpPr bwMode="auto">
              <a:xfrm>
                <a:off x="2521" y="2347"/>
                <a:ext cx="95" cy="311"/>
                <a:chOff x="2521" y="2347"/>
                <a:chExt cx="95" cy="156"/>
              </a:xfrm>
            </p:grpSpPr>
            <p:sp>
              <p:nvSpPr>
                <p:cNvPr id="72" name="Rectangle 835"/>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73" name="Line 836"/>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4" name="Line 837"/>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5" name="Line 838"/>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6" name="Line 839"/>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7" name="Line 840"/>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8" name="Line 841"/>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9" name="Line 842"/>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63" name="Freeform 843"/>
              <p:cNvSpPr>
                <a:spLocks/>
              </p:cNvSpPr>
              <p:nvPr/>
            </p:nvSpPr>
            <p:spPr bwMode="auto">
              <a:xfrm>
                <a:off x="2342" y="2671"/>
                <a:ext cx="59" cy="143"/>
              </a:xfrm>
              <a:custGeom>
                <a:avLst/>
                <a:gdLst>
                  <a:gd name="T0" fmla="*/ 0 w 240"/>
                  <a:gd name="T1" fmla="*/ 0 h 576"/>
                  <a:gd name="T2" fmla="*/ 1 w 240"/>
                  <a:gd name="T3" fmla="*/ 0 h 576"/>
                  <a:gd name="T4" fmla="*/ 1 w 240"/>
                  <a:gd name="T5" fmla="*/ 1 h 576"/>
                  <a:gd name="T6" fmla="*/ 0 w 240"/>
                  <a:gd name="T7" fmla="*/ 2 h 576"/>
                  <a:gd name="T8" fmla="*/ 0 w 240"/>
                  <a:gd name="T9" fmla="*/ 1 h 576"/>
                  <a:gd name="T10" fmla="*/ 0 w 240"/>
                  <a:gd name="T11" fmla="*/ 1 h 576"/>
                  <a:gd name="T12" fmla="*/ 0 w 240"/>
                  <a:gd name="T13" fmla="*/ 1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4" name="Rectangle 844"/>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5" name="Rectangle 845"/>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6" name="Line 846"/>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7" name="Line 847"/>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8" name="Line 848"/>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9" name="Line 849"/>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0" name="Line 850"/>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71" name="Line 851"/>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sp>
        <p:nvSpPr>
          <p:cNvPr id="176" name="Rectangle 175"/>
          <p:cNvSpPr/>
          <p:nvPr/>
        </p:nvSpPr>
        <p:spPr>
          <a:xfrm>
            <a:off x="4684714" y="5370457"/>
            <a:ext cx="2993556" cy="1200329"/>
          </a:xfrm>
          <a:prstGeom prst="rect">
            <a:avLst/>
          </a:prstGeom>
        </p:spPr>
        <p:txBody>
          <a:bodyPr wrap="square">
            <a:spAutoFit/>
          </a:bodyPr>
          <a:lstStyle/>
          <a:p>
            <a:r>
              <a:rPr lang="en-ZA" dirty="0" smtClean="0"/>
              <a:t>Asymmetric case: one </a:t>
            </a:r>
            <a:r>
              <a:rPr lang="en-ZA" i="1" dirty="0"/>
              <a:t>r</a:t>
            </a:r>
            <a:r>
              <a:rPr lang="en-ZA" dirty="0"/>
              <a:t>-BCE </a:t>
            </a:r>
            <a:r>
              <a:rPr lang="en-ZA" dirty="0" err="1"/>
              <a:t>megacore</a:t>
            </a:r>
            <a:r>
              <a:rPr lang="en-ZA" dirty="0"/>
              <a:t> </a:t>
            </a:r>
            <a:r>
              <a:rPr lang="en-ZA" dirty="0" smtClean="0"/>
              <a:t>with </a:t>
            </a:r>
            <a:r>
              <a:rPr lang="en-ZA" i="1" dirty="0"/>
              <a:t>n </a:t>
            </a:r>
            <a:r>
              <a:rPr lang="en-ZA" dirty="0"/>
              <a:t>- </a:t>
            </a:r>
            <a:r>
              <a:rPr lang="en-ZA" i="1" dirty="0"/>
              <a:t>r</a:t>
            </a:r>
            <a:r>
              <a:rPr lang="en-ZA" dirty="0"/>
              <a:t> </a:t>
            </a:r>
            <a:r>
              <a:rPr lang="en-ZA" dirty="0" smtClean="0"/>
              <a:t>BCEs  (i.e. one 4-BCE and 12 1-BCEs, </a:t>
            </a:r>
            <a:r>
              <a:rPr lang="en-ZA" i="1" dirty="0" smtClean="0"/>
              <a:t>r</a:t>
            </a:r>
            <a:r>
              <a:rPr lang="en-ZA" dirty="0" smtClean="0"/>
              <a:t>=4, </a:t>
            </a:r>
            <a:r>
              <a:rPr lang="en-ZA" i="1" dirty="0" smtClean="0"/>
              <a:t>n</a:t>
            </a:r>
            <a:r>
              <a:rPr lang="en-ZA" dirty="0" smtClean="0"/>
              <a:t>=16)</a:t>
            </a:r>
            <a:endParaRPr lang="en-ZA" dirty="0"/>
          </a:p>
        </p:txBody>
      </p:sp>
      <p:grpSp>
        <p:nvGrpSpPr>
          <p:cNvPr id="177" name="Group 379"/>
          <p:cNvGrpSpPr>
            <a:grpSpLocks/>
          </p:cNvGrpSpPr>
          <p:nvPr/>
        </p:nvGrpSpPr>
        <p:grpSpPr bwMode="auto">
          <a:xfrm>
            <a:off x="1778474" y="2943579"/>
            <a:ext cx="2633328" cy="2382931"/>
            <a:chOff x="2189504" y="4187852"/>
            <a:chExt cx="2259550" cy="1919484"/>
          </a:xfrm>
        </p:grpSpPr>
        <p:sp>
          <p:nvSpPr>
            <p:cNvPr id="178" name="Rectangle 177"/>
            <p:cNvSpPr/>
            <p:nvPr/>
          </p:nvSpPr>
          <p:spPr bwMode="auto">
            <a:xfrm>
              <a:off x="2189504" y="4187852"/>
              <a:ext cx="2259550" cy="1919484"/>
            </a:xfrm>
            <a:prstGeom prst="rect">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0" hangingPunct="0">
                <a:defRPr/>
              </a:pPr>
              <a:endParaRPr lang="en-US">
                <a:latin typeface="Arial" charset="0"/>
                <a:ea typeface="ＭＳ Ｐゴシック" pitchFamily="8" charset="-128"/>
              </a:endParaRPr>
            </a:p>
          </p:txBody>
        </p:sp>
        <p:sp>
          <p:nvSpPr>
            <p:cNvPr id="179" name="Rectangle 37"/>
            <p:cNvSpPr>
              <a:spLocks noChangeArrowheads="1"/>
            </p:cNvSpPr>
            <p:nvPr/>
          </p:nvSpPr>
          <p:spPr bwMode="auto">
            <a:xfrm>
              <a:off x="2289788" y="42687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0" name="Rectangle 40"/>
            <p:cNvSpPr>
              <a:spLocks noChangeArrowheads="1"/>
            </p:cNvSpPr>
            <p:nvPr/>
          </p:nvSpPr>
          <p:spPr bwMode="auto">
            <a:xfrm>
              <a:off x="3356588" y="42687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1" name="Rectangle 49"/>
            <p:cNvSpPr>
              <a:spLocks noChangeArrowheads="1"/>
            </p:cNvSpPr>
            <p:nvPr/>
          </p:nvSpPr>
          <p:spPr bwMode="auto">
            <a:xfrm>
              <a:off x="2289788" y="51958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2" name="Rectangle 52"/>
            <p:cNvSpPr>
              <a:spLocks noChangeArrowheads="1"/>
            </p:cNvSpPr>
            <p:nvPr/>
          </p:nvSpPr>
          <p:spPr bwMode="auto">
            <a:xfrm>
              <a:off x="3356588" y="5195888"/>
              <a:ext cx="990600" cy="825500"/>
            </a:xfrm>
            <a:prstGeom prst="rect">
              <a:avLst/>
            </a:prstGeom>
            <a:solidFill>
              <a:srgbClr val="FFCC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183" name="Group 607"/>
            <p:cNvGrpSpPr>
              <a:grpSpLocks/>
            </p:cNvGrpSpPr>
            <p:nvPr/>
          </p:nvGrpSpPr>
          <p:grpSpPr bwMode="auto">
            <a:xfrm>
              <a:off x="2329475" y="5221288"/>
              <a:ext cx="914400" cy="749300"/>
              <a:chOff x="2127" y="2204"/>
              <a:chExt cx="489" cy="610"/>
            </a:xfrm>
          </p:grpSpPr>
          <p:sp>
            <p:nvSpPr>
              <p:cNvPr id="331" name="Freeform 608"/>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2" name="Rectangle 609"/>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3" name="Rectangle 610"/>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34" name="Line 611"/>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5" name="Line 612"/>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6" name="Line 613"/>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7" name="Line 614"/>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8" name="Line 615"/>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9" name="Freeform 616"/>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0" name="Freeform 617"/>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1" name="Rectangle 618"/>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2" name="Rectangle 619"/>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3" name="Rectangle 620"/>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4" name="Rectangle 621"/>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5" name="Rectangle 622"/>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46" name="Line 623"/>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7" name="Line 624"/>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8" name="Line 625"/>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49" name="Line 626"/>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0" name="Line 627"/>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1" name="Line 628"/>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2" name="Line 629"/>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3" name="Line 630"/>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4" name="Line 631"/>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5" name="Line 632"/>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6" name="Line 633"/>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7" name="Line 634"/>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8" name="Line 635"/>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59" name="Line 636"/>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0" name="Line 637"/>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361" name="Group 638"/>
              <p:cNvGrpSpPr>
                <a:grpSpLocks/>
              </p:cNvGrpSpPr>
              <p:nvPr/>
            </p:nvGrpSpPr>
            <p:grpSpPr bwMode="auto">
              <a:xfrm>
                <a:off x="2521" y="2347"/>
                <a:ext cx="95" cy="311"/>
                <a:chOff x="2521" y="2347"/>
                <a:chExt cx="95" cy="156"/>
              </a:xfrm>
            </p:grpSpPr>
            <p:sp>
              <p:nvSpPr>
                <p:cNvPr id="371" name="Rectangle 639"/>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72" name="Line 640"/>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3" name="Line 641"/>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4" name="Line 642"/>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5" name="Line 643"/>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6" name="Line 644"/>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7" name="Line 645"/>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8" name="Line 646"/>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362" name="Freeform 647"/>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63" name="Rectangle 648"/>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64" name="Rectangle 649"/>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65" name="Line 650"/>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6" name="Line 651"/>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7" name="Line 652"/>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8" name="Line 653"/>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69" name="Line 654"/>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70" name="Line 655"/>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84" name="Group 656"/>
            <p:cNvGrpSpPr>
              <a:grpSpLocks/>
            </p:cNvGrpSpPr>
            <p:nvPr/>
          </p:nvGrpSpPr>
          <p:grpSpPr bwMode="auto">
            <a:xfrm>
              <a:off x="2329475" y="4306888"/>
              <a:ext cx="914400" cy="749300"/>
              <a:chOff x="2127" y="2204"/>
              <a:chExt cx="489" cy="610"/>
            </a:xfrm>
          </p:grpSpPr>
          <p:sp>
            <p:nvSpPr>
              <p:cNvPr id="283" name="Freeform 657"/>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4" name="Rectangle 658"/>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5" name="Rectangle 659"/>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86" name="Line 660"/>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7" name="Line 661"/>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8" name="Line 662"/>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9" name="Line 663"/>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0" name="Line 664"/>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1" name="Freeform 665"/>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2" name="Freeform 666"/>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3" name="Rectangle 667"/>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4" name="Rectangle 668"/>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5" name="Rectangle 669"/>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6" name="Rectangle 670"/>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7" name="Rectangle 671"/>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98" name="Line 672"/>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99" name="Line 673"/>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0" name="Line 674"/>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1" name="Line 675"/>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2" name="Line 676"/>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3" name="Line 677"/>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4" name="Line 678"/>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5" name="Line 679"/>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6" name="Line 680"/>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7" name="Line 681"/>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8" name="Line 682"/>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09" name="Line 683"/>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0" name="Line 684"/>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1" name="Line 685"/>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2" name="Line 686"/>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313" name="Group 687"/>
              <p:cNvGrpSpPr>
                <a:grpSpLocks/>
              </p:cNvGrpSpPr>
              <p:nvPr/>
            </p:nvGrpSpPr>
            <p:grpSpPr bwMode="auto">
              <a:xfrm>
                <a:off x="2521" y="2347"/>
                <a:ext cx="95" cy="311"/>
                <a:chOff x="2521" y="2347"/>
                <a:chExt cx="95" cy="156"/>
              </a:xfrm>
            </p:grpSpPr>
            <p:sp>
              <p:nvSpPr>
                <p:cNvPr id="323" name="Rectangle 688"/>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24" name="Line 689"/>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5" name="Line 690"/>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6" name="Line 691"/>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7" name="Line 692"/>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8" name="Line 693"/>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9" name="Line 694"/>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30" name="Line 695"/>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314" name="Freeform 696"/>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15" name="Rectangle 697"/>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16" name="Rectangle 698"/>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17" name="Line 699"/>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8" name="Line 700"/>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9" name="Line 701"/>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0" name="Line 702"/>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1" name="Line 703"/>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22" name="Line 704"/>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85" name="Group 705"/>
            <p:cNvGrpSpPr>
              <a:grpSpLocks/>
            </p:cNvGrpSpPr>
            <p:nvPr/>
          </p:nvGrpSpPr>
          <p:grpSpPr bwMode="auto">
            <a:xfrm>
              <a:off x="3396275" y="5221288"/>
              <a:ext cx="914400" cy="749300"/>
              <a:chOff x="2127" y="2204"/>
              <a:chExt cx="489" cy="610"/>
            </a:xfrm>
          </p:grpSpPr>
          <p:sp>
            <p:nvSpPr>
              <p:cNvPr id="235" name="Freeform 706"/>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6" name="Rectangle 707"/>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7" name="Rectangle 708"/>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38" name="Line 709"/>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9" name="Line 710"/>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0" name="Line 711"/>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1" name="Line 712"/>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2" name="Line 713"/>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43" name="Freeform 714"/>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4" name="Freeform 715"/>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5" name="Rectangle 716"/>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6" name="Rectangle 717"/>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7" name="Rectangle 718"/>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8" name="Rectangle 719"/>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49" name="Rectangle 720"/>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50" name="Line 721"/>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1" name="Line 722"/>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2" name="Line 723"/>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3" name="Line 724"/>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4" name="Line 725"/>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5" name="Line 726"/>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6" name="Line 727"/>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7" name="Line 728"/>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8" name="Line 729"/>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59" name="Line 730"/>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0" name="Line 731"/>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1" name="Line 732"/>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2" name="Line 733"/>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3" name="Line 734"/>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4" name="Line 735"/>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265" name="Group 736"/>
              <p:cNvGrpSpPr>
                <a:grpSpLocks/>
              </p:cNvGrpSpPr>
              <p:nvPr/>
            </p:nvGrpSpPr>
            <p:grpSpPr bwMode="auto">
              <a:xfrm>
                <a:off x="2521" y="2347"/>
                <a:ext cx="95" cy="311"/>
                <a:chOff x="2521" y="2347"/>
                <a:chExt cx="95" cy="156"/>
              </a:xfrm>
            </p:grpSpPr>
            <p:sp>
              <p:nvSpPr>
                <p:cNvPr id="275" name="Rectangle 737"/>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76" name="Line 738"/>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7" name="Line 739"/>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8" name="Line 740"/>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9" name="Line 741"/>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0" name="Line 742"/>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1" name="Line 743"/>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82" name="Line 744"/>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266" name="Freeform 745"/>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67" name="Rectangle 746"/>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68" name="Rectangle 747"/>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69" name="Line 748"/>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0" name="Line 749"/>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1" name="Line 750"/>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2" name="Line 751"/>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3" name="Line 752"/>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74" name="Line 753"/>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186" name="Group 754"/>
            <p:cNvGrpSpPr>
              <a:grpSpLocks/>
            </p:cNvGrpSpPr>
            <p:nvPr/>
          </p:nvGrpSpPr>
          <p:grpSpPr bwMode="auto">
            <a:xfrm>
              <a:off x="3396275" y="4306888"/>
              <a:ext cx="914400" cy="749300"/>
              <a:chOff x="2127" y="2204"/>
              <a:chExt cx="489" cy="610"/>
            </a:xfrm>
          </p:grpSpPr>
          <p:sp>
            <p:nvSpPr>
              <p:cNvPr id="187" name="Freeform 755"/>
              <p:cNvSpPr>
                <a:spLocks/>
              </p:cNvSpPr>
              <p:nvPr/>
            </p:nvSpPr>
            <p:spPr bwMode="auto">
              <a:xfrm>
                <a:off x="2342" y="2204"/>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8" name="Rectangle 756"/>
              <p:cNvSpPr>
                <a:spLocks noChangeArrowheads="1"/>
              </p:cNvSpPr>
              <p:nvPr/>
            </p:nvSpPr>
            <p:spPr bwMode="auto">
              <a:xfrm>
                <a:off x="2282"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89" name="Rectangle 757"/>
              <p:cNvSpPr>
                <a:spLocks noChangeArrowheads="1"/>
              </p:cNvSpPr>
              <p:nvPr/>
            </p:nvSpPr>
            <p:spPr bwMode="auto">
              <a:xfrm>
                <a:off x="2425" y="2204"/>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0" name="Line 758"/>
              <p:cNvSpPr>
                <a:spLocks noChangeShapeType="1"/>
              </p:cNvSpPr>
              <p:nvPr/>
            </p:nvSpPr>
            <p:spPr bwMode="auto">
              <a:xfrm>
                <a:off x="2258"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1" name="Line 759"/>
              <p:cNvSpPr>
                <a:spLocks noChangeShapeType="1"/>
              </p:cNvSpPr>
              <p:nvPr/>
            </p:nvSpPr>
            <p:spPr bwMode="auto">
              <a:xfrm>
                <a:off x="2318" y="2240"/>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2" name="Line 760"/>
              <p:cNvSpPr>
                <a:spLocks noChangeShapeType="1"/>
              </p:cNvSpPr>
              <p:nvPr/>
            </p:nvSpPr>
            <p:spPr bwMode="auto">
              <a:xfrm>
                <a:off x="2318" y="231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3" name="Line 761"/>
              <p:cNvSpPr>
                <a:spLocks noChangeShapeType="1"/>
              </p:cNvSpPr>
              <p:nvPr/>
            </p:nvSpPr>
            <p:spPr bwMode="auto">
              <a:xfrm>
                <a:off x="240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4" name="Line 762"/>
              <p:cNvSpPr>
                <a:spLocks noChangeShapeType="1"/>
              </p:cNvSpPr>
              <p:nvPr/>
            </p:nvSpPr>
            <p:spPr bwMode="auto">
              <a:xfrm>
                <a:off x="2461" y="227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195" name="Freeform 763"/>
              <p:cNvSpPr>
                <a:spLocks/>
              </p:cNvSpPr>
              <p:nvPr/>
            </p:nvSpPr>
            <p:spPr bwMode="auto">
              <a:xfrm>
                <a:off x="2342" y="2359"/>
                <a:ext cx="59" cy="144"/>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6" name="Freeform 764"/>
              <p:cNvSpPr>
                <a:spLocks/>
              </p:cNvSpPr>
              <p:nvPr/>
            </p:nvSpPr>
            <p:spPr bwMode="auto">
              <a:xfrm>
                <a:off x="2342" y="2515"/>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7" name="Rectangle 765"/>
              <p:cNvSpPr>
                <a:spLocks noChangeArrowheads="1"/>
              </p:cNvSpPr>
              <p:nvPr/>
            </p:nvSpPr>
            <p:spPr bwMode="auto">
              <a:xfrm>
                <a:off x="2282"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8" name="Rectangle 766"/>
              <p:cNvSpPr>
                <a:spLocks noChangeArrowheads="1"/>
              </p:cNvSpPr>
              <p:nvPr/>
            </p:nvSpPr>
            <p:spPr bwMode="auto">
              <a:xfrm>
                <a:off x="2282"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199" name="Rectangle 767"/>
              <p:cNvSpPr>
                <a:spLocks noChangeArrowheads="1"/>
              </p:cNvSpPr>
              <p:nvPr/>
            </p:nvSpPr>
            <p:spPr bwMode="auto">
              <a:xfrm>
                <a:off x="2425" y="2359"/>
                <a:ext cx="36" cy="14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00" name="Rectangle 768"/>
              <p:cNvSpPr>
                <a:spLocks noChangeArrowheads="1"/>
              </p:cNvSpPr>
              <p:nvPr/>
            </p:nvSpPr>
            <p:spPr bwMode="auto">
              <a:xfrm>
                <a:off x="2425" y="2515"/>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01" name="Rectangle 769"/>
              <p:cNvSpPr>
                <a:spLocks noChangeArrowheads="1"/>
              </p:cNvSpPr>
              <p:nvPr/>
            </p:nvSpPr>
            <p:spPr bwMode="auto">
              <a:xfrm>
                <a:off x="2127" y="2359"/>
                <a:ext cx="95" cy="299"/>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02" name="Line 770"/>
              <p:cNvSpPr>
                <a:spLocks noChangeShapeType="1"/>
              </p:cNvSpPr>
              <p:nvPr/>
            </p:nvSpPr>
            <p:spPr bwMode="auto">
              <a:xfrm>
                <a:off x="2222"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3" name="Line 771"/>
              <p:cNvSpPr>
                <a:spLocks noChangeShapeType="1"/>
              </p:cNvSpPr>
              <p:nvPr/>
            </p:nvSpPr>
            <p:spPr bwMode="auto">
              <a:xfrm flipV="1">
                <a:off x="2258"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4" name="Line 772"/>
              <p:cNvSpPr>
                <a:spLocks noChangeShapeType="1"/>
              </p:cNvSpPr>
              <p:nvPr/>
            </p:nvSpPr>
            <p:spPr bwMode="auto">
              <a:xfrm flipV="1">
                <a:off x="2258" y="2431"/>
                <a:ext cx="0" cy="31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5" name="Line 773"/>
              <p:cNvSpPr>
                <a:spLocks noChangeShapeType="1"/>
              </p:cNvSpPr>
              <p:nvPr/>
            </p:nvSpPr>
            <p:spPr bwMode="auto">
              <a:xfrm>
                <a:off x="2258" y="2748"/>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6" name="Line 774"/>
              <p:cNvSpPr>
                <a:spLocks noChangeShapeType="1"/>
              </p:cNvSpPr>
              <p:nvPr/>
            </p:nvSpPr>
            <p:spPr bwMode="auto">
              <a:xfrm>
                <a:off x="2318" y="2395"/>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7" name="Line 775"/>
              <p:cNvSpPr>
                <a:spLocks noChangeShapeType="1"/>
              </p:cNvSpPr>
              <p:nvPr/>
            </p:nvSpPr>
            <p:spPr bwMode="auto">
              <a:xfrm>
                <a:off x="2318" y="246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8" name="Line 776"/>
              <p:cNvSpPr>
                <a:spLocks noChangeShapeType="1"/>
              </p:cNvSpPr>
              <p:nvPr/>
            </p:nvSpPr>
            <p:spPr bwMode="auto">
              <a:xfrm>
                <a:off x="2318" y="254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09" name="Line 777"/>
              <p:cNvSpPr>
                <a:spLocks noChangeShapeType="1"/>
              </p:cNvSpPr>
              <p:nvPr/>
            </p:nvSpPr>
            <p:spPr bwMode="auto">
              <a:xfrm>
                <a:off x="2318" y="262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0" name="Line 778"/>
              <p:cNvSpPr>
                <a:spLocks noChangeShapeType="1"/>
              </p:cNvSpPr>
              <p:nvPr/>
            </p:nvSpPr>
            <p:spPr bwMode="auto">
              <a:xfrm>
                <a:off x="240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1" name="Line 779"/>
              <p:cNvSpPr>
                <a:spLocks noChangeShapeType="1"/>
              </p:cNvSpPr>
              <p:nvPr/>
            </p:nvSpPr>
            <p:spPr bwMode="auto">
              <a:xfrm>
                <a:off x="240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2" name="Line 780"/>
              <p:cNvSpPr>
                <a:spLocks noChangeShapeType="1"/>
              </p:cNvSpPr>
              <p:nvPr/>
            </p:nvSpPr>
            <p:spPr bwMode="auto">
              <a:xfrm flipV="1">
                <a:off x="2485" y="2276"/>
                <a:ext cx="0" cy="1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3" name="Line 781"/>
              <p:cNvSpPr>
                <a:spLocks noChangeShapeType="1"/>
              </p:cNvSpPr>
              <p:nvPr/>
            </p:nvSpPr>
            <p:spPr bwMode="auto">
              <a:xfrm flipV="1">
                <a:off x="2485" y="2443"/>
                <a:ext cx="0" cy="3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4" name="Line 782"/>
              <p:cNvSpPr>
                <a:spLocks noChangeShapeType="1"/>
              </p:cNvSpPr>
              <p:nvPr/>
            </p:nvSpPr>
            <p:spPr bwMode="auto">
              <a:xfrm>
                <a:off x="2461" y="2586"/>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5" name="Line 783"/>
              <p:cNvSpPr>
                <a:spLocks noChangeShapeType="1"/>
              </p:cNvSpPr>
              <p:nvPr/>
            </p:nvSpPr>
            <p:spPr bwMode="auto">
              <a:xfrm>
                <a:off x="2461"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6" name="Line 784"/>
              <p:cNvSpPr>
                <a:spLocks noChangeShapeType="1"/>
              </p:cNvSpPr>
              <p:nvPr/>
            </p:nvSpPr>
            <p:spPr bwMode="auto">
              <a:xfrm>
                <a:off x="2485" y="2509"/>
                <a:ext cx="3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nvGrpSpPr>
              <p:cNvPr id="217" name="Group 785"/>
              <p:cNvGrpSpPr>
                <a:grpSpLocks/>
              </p:cNvGrpSpPr>
              <p:nvPr/>
            </p:nvGrpSpPr>
            <p:grpSpPr bwMode="auto">
              <a:xfrm>
                <a:off x="2521" y="2347"/>
                <a:ext cx="95" cy="311"/>
                <a:chOff x="2521" y="2347"/>
                <a:chExt cx="95" cy="156"/>
              </a:xfrm>
            </p:grpSpPr>
            <p:sp>
              <p:nvSpPr>
                <p:cNvPr id="227" name="Rectangle 786"/>
                <p:cNvSpPr>
                  <a:spLocks noChangeArrowheads="1"/>
                </p:cNvSpPr>
                <p:nvPr/>
              </p:nvSpPr>
              <p:spPr bwMode="auto">
                <a:xfrm>
                  <a:off x="2521" y="2347"/>
                  <a:ext cx="95" cy="1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8" name="Line 787"/>
                <p:cNvSpPr>
                  <a:spLocks noChangeShapeType="1"/>
                </p:cNvSpPr>
                <p:nvPr/>
              </p:nvSpPr>
              <p:spPr bwMode="auto">
                <a:xfrm>
                  <a:off x="2533"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9" name="Line 788"/>
                <p:cNvSpPr>
                  <a:spLocks noChangeShapeType="1"/>
                </p:cNvSpPr>
                <p:nvPr/>
              </p:nvSpPr>
              <p:spPr bwMode="auto">
                <a:xfrm>
                  <a:off x="254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0" name="Line 789"/>
                <p:cNvSpPr>
                  <a:spLocks noChangeShapeType="1"/>
                </p:cNvSpPr>
                <p:nvPr/>
              </p:nvSpPr>
              <p:spPr bwMode="auto">
                <a:xfrm>
                  <a:off x="2556"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1" name="Line 790"/>
                <p:cNvSpPr>
                  <a:spLocks noChangeShapeType="1"/>
                </p:cNvSpPr>
                <p:nvPr/>
              </p:nvSpPr>
              <p:spPr bwMode="auto">
                <a:xfrm>
                  <a:off x="2568"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2" name="Line 791"/>
                <p:cNvSpPr>
                  <a:spLocks noChangeShapeType="1"/>
                </p:cNvSpPr>
                <p:nvPr/>
              </p:nvSpPr>
              <p:spPr bwMode="auto">
                <a:xfrm>
                  <a:off x="2580"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3" name="Line 792"/>
                <p:cNvSpPr>
                  <a:spLocks noChangeShapeType="1"/>
                </p:cNvSpPr>
                <p:nvPr/>
              </p:nvSpPr>
              <p:spPr bwMode="auto">
                <a:xfrm>
                  <a:off x="2592"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34" name="Line 793"/>
                <p:cNvSpPr>
                  <a:spLocks noChangeShapeType="1"/>
                </p:cNvSpPr>
                <p:nvPr/>
              </p:nvSpPr>
              <p:spPr bwMode="auto">
                <a:xfrm>
                  <a:off x="2604" y="2347"/>
                  <a:ext cx="0" cy="1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sp>
            <p:nvSpPr>
              <p:cNvPr id="218" name="Freeform 794"/>
              <p:cNvSpPr>
                <a:spLocks/>
              </p:cNvSpPr>
              <p:nvPr/>
            </p:nvSpPr>
            <p:spPr bwMode="auto">
              <a:xfrm>
                <a:off x="2342" y="2671"/>
                <a:ext cx="59" cy="143"/>
              </a:xfrm>
              <a:custGeom>
                <a:avLst/>
                <a:gdLst>
                  <a:gd name="T0" fmla="*/ 0 w 240"/>
                  <a:gd name="T1" fmla="*/ 0 h 576"/>
                  <a:gd name="T2" fmla="*/ 0 w 240"/>
                  <a:gd name="T3" fmla="*/ 0 h 576"/>
                  <a:gd name="T4" fmla="*/ 0 w 240"/>
                  <a:gd name="T5" fmla="*/ 0 h 576"/>
                  <a:gd name="T6" fmla="*/ 0 w 240"/>
                  <a:gd name="T7" fmla="*/ 0 h 576"/>
                  <a:gd name="T8" fmla="*/ 0 w 240"/>
                  <a:gd name="T9" fmla="*/ 0 h 576"/>
                  <a:gd name="T10" fmla="*/ 0 w 240"/>
                  <a:gd name="T11" fmla="*/ 0 h 576"/>
                  <a:gd name="T12" fmla="*/ 0 w 240"/>
                  <a:gd name="T13" fmla="*/ 0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19" name="Rectangle 795"/>
              <p:cNvSpPr>
                <a:spLocks noChangeArrowheads="1"/>
              </p:cNvSpPr>
              <p:nvPr/>
            </p:nvSpPr>
            <p:spPr bwMode="auto">
              <a:xfrm>
                <a:off x="2282"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0" name="Rectangle 796"/>
              <p:cNvSpPr>
                <a:spLocks noChangeArrowheads="1"/>
              </p:cNvSpPr>
              <p:nvPr/>
            </p:nvSpPr>
            <p:spPr bwMode="auto">
              <a:xfrm>
                <a:off x="2425" y="2671"/>
                <a:ext cx="36" cy="14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221" name="Line 797"/>
              <p:cNvSpPr>
                <a:spLocks noChangeShapeType="1"/>
              </p:cNvSpPr>
              <p:nvPr/>
            </p:nvSpPr>
            <p:spPr bwMode="auto">
              <a:xfrm>
                <a:off x="2257" y="2431"/>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2" name="Line 798"/>
              <p:cNvSpPr>
                <a:spLocks noChangeShapeType="1"/>
              </p:cNvSpPr>
              <p:nvPr/>
            </p:nvSpPr>
            <p:spPr bwMode="auto">
              <a:xfrm>
                <a:off x="2257" y="2587"/>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3" name="Line 799"/>
              <p:cNvSpPr>
                <a:spLocks noChangeShapeType="1"/>
              </p:cNvSpPr>
              <p:nvPr/>
            </p:nvSpPr>
            <p:spPr bwMode="auto">
              <a:xfrm>
                <a:off x="246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4" name="Line 800"/>
              <p:cNvSpPr>
                <a:spLocks noChangeShapeType="1"/>
              </p:cNvSpPr>
              <p:nvPr/>
            </p:nvSpPr>
            <p:spPr bwMode="auto">
              <a:xfrm>
                <a:off x="2401" y="274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5" name="Line 801"/>
              <p:cNvSpPr>
                <a:spLocks noChangeShapeType="1"/>
              </p:cNvSpPr>
              <p:nvPr/>
            </p:nvSpPr>
            <p:spPr bwMode="auto">
              <a:xfrm>
                <a:off x="2317" y="2702"/>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26" name="Line 802"/>
              <p:cNvSpPr>
                <a:spLocks noChangeShapeType="1"/>
              </p:cNvSpPr>
              <p:nvPr/>
            </p:nvSpPr>
            <p:spPr bwMode="auto">
              <a:xfrm>
                <a:off x="2317" y="2784"/>
                <a:ext cx="2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sp>
        <p:nvSpPr>
          <p:cNvPr id="379" name="Rectangle 378"/>
          <p:cNvSpPr/>
          <p:nvPr/>
        </p:nvSpPr>
        <p:spPr>
          <a:xfrm>
            <a:off x="1856606" y="5370457"/>
            <a:ext cx="2737970" cy="923330"/>
          </a:xfrm>
          <a:prstGeom prst="rect">
            <a:avLst/>
          </a:prstGeom>
        </p:spPr>
        <p:txBody>
          <a:bodyPr wrap="square">
            <a:spAutoFit/>
          </a:bodyPr>
          <a:lstStyle/>
          <a:p>
            <a:r>
              <a:rPr lang="en-ZA" dirty="0" smtClean="0"/>
              <a:t>Symmetric case: four </a:t>
            </a:r>
            <a:r>
              <a:rPr lang="en-ZA" i="1" dirty="0" smtClean="0"/>
              <a:t>4</a:t>
            </a:r>
            <a:r>
              <a:rPr lang="en-ZA" dirty="0" smtClean="0"/>
              <a:t>-BCE </a:t>
            </a:r>
            <a:r>
              <a:rPr lang="en-ZA" dirty="0" err="1" smtClean="0"/>
              <a:t>megacores</a:t>
            </a:r>
            <a:r>
              <a:rPr lang="en-ZA" dirty="0" smtClean="0"/>
              <a:t> (i.e. here r=4 and n=16)</a:t>
            </a:r>
            <a:endParaRPr lang="en-ZA" dirty="0"/>
          </a:p>
        </p:txBody>
      </p:sp>
    </p:spTree>
    <p:extLst>
      <p:ext uri="{BB962C8B-B14F-4D97-AF65-F5344CB8AC3E}">
        <p14:creationId xmlns:p14="http://schemas.microsoft.com/office/powerpoint/2010/main" val="428683172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2"/>
          <p:cNvSpPr>
            <a:spLocks noGrp="1" noChangeArrowheads="1"/>
          </p:cNvSpPr>
          <p:nvPr>
            <p:ph type="title"/>
          </p:nvPr>
        </p:nvSpPr>
        <p:spPr>
          <a:xfrm>
            <a:off x="558800" y="723229"/>
            <a:ext cx="7698306" cy="692210"/>
          </a:xfrm>
        </p:spPr>
        <p:txBody>
          <a:bodyPr>
            <a:normAutofit fontScale="90000"/>
          </a:bodyPr>
          <a:lstStyle/>
          <a:p>
            <a:r>
              <a:rPr lang="en-US" altLang="en-US" dirty="0" smtClean="0"/>
              <a:t>Modelling Performance of Asymmetric Multicore Chips</a:t>
            </a:r>
          </a:p>
        </p:txBody>
      </p:sp>
      <p:sp>
        <p:nvSpPr>
          <p:cNvPr id="812035" name="Rectangle 3"/>
          <p:cNvSpPr>
            <a:spLocks noGrp="1" noChangeArrowheads="1"/>
          </p:cNvSpPr>
          <p:nvPr>
            <p:ph type="body" idx="1"/>
          </p:nvPr>
        </p:nvSpPr>
        <p:spPr>
          <a:xfrm>
            <a:off x="505683" y="1463065"/>
            <a:ext cx="7697635" cy="5168762"/>
          </a:xfrm>
        </p:spPr>
        <p:txBody>
          <a:bodyPr>
            <a:normAutofit fontScale="70000" lnSpcReduction="20000"/>
          </a:bodyPr>
          <a:lstStyle/>
          <a:p>
            <a:r>
              <a:rPr lang="en-US" altLang="en-US" b="1" i="1" dirty="0" smtClean="0"/>
              <a:t>n</a:t>
            </a:r>
            <a:r>
              <a:rPr lang="en-US" altLang="en-US" dirty="0" smtClean="0"/>
              <a:t> cores per chip</a:t>
            </a:r>
          </a:p>
          <a:p>
            <a:r>
              <a:rPr lang="en-US" altLang="en-US" dirty="0" smtClean="0"/>
              <a:t>1x</a:t>
            </a:r>
            <a:r>
              <a:rPr lang="en-US" altLang="en-US" i="1" dirty="0" smtClean="0"/>
              <a:t> r</a:t>
            </a:r>
            <a:r>
              <a:rPr lang="en-US" altLang="en-US" dirty="0" smtClean="0"/>
              <a:t>-BCEs , </a:t>
            </a:r>
            <a:r>
              <a:rPr lang="en-US" altLang="en-US" i="1" dirty="0" smtClean="0"/>
              <a:t>n-r</a:t>
            </a:r>
            <a:r>
              <a:rPr lang="en-US" altLang="en-US" dirty="0" smtClean="0"/>
              <a:t> 1-BCEs</a:t>
            </a:r>
          </a:p>
          <a:p>
            <a:r>
              <a:rPr lang="en-US" altLang="en-US" dirty="0" smtClean="0"/>
              <a:t>Parallel Fraction of execution is F</a:t>
            </a:r>
          </a:p>
          <a:p>
            <a:r>
              <a:rPr lang="en-US" altLang="en-US" dirty="0" smtClean="0"/>
              <a:t>Serial Fraction still 1-F and uses 1 core at rate </a:t>
            </a:r>
            <a:r>
              <a:rPr lang="en-US" altLang="en-US" dirty="0" err="1" smtClean="0"/>
              <a:t>perf</a:t>
            </a:r>
            <a:r>
              <a:rPr lang="en-US" altLang="en-US" dirty="0" smtClean="0"/>
              <a:t>(</a:t>
            </a:r>
            <a:r>
              <a:rPr lang="en-US" altLang="en-US" i="1" dirty="0" smtClean="0"/>
              <a:t>r</a:t>
            </a:r>
            <a:r>
              <a:rPr lang="en-US" altLang="en-US" dirty="0" smtClean="0"/>
              <a:t>)</a:t>
            </a:r>
          </a:p>
          <a:p>
            <a:r>
              <a:rPr lang="en-US" altLang="en-US" dirty="0" smtClean="0"/>
              <a:t>Therefore: Serial time = (1 – F) / </a:t>
            </a:r>
            <a:r>
              <a:rPr lang="en-US" altLang="en-US" dirty="0" err="1" smtClean="0"/>
              <a:t>perf</a:t>
            </a:r>
            <a:r>
              <a:rPr lang="en-US" altLang="en-US" dirty="0" smtClean="0"/>
              <a:t>(</a:t>
            </a:r>
            <a:r>
              <a:rPr lang="en-US" altLang="en-US" i="1" dirty="0" smtClean="0"/>
              <a:t>r</a:t>
            </a:r>
            <a:r>
              <a:rPr lang="en-US" altLang="en-US" dirty="0" smtClean="0"/>
              <a:t>)</a:t>
            </a:r>
          </a:p>
          <a:p>
            <a:pPr lvl="4"/>
            <a:endParaRPr lang="en-US" altLang="en-US" dirty="0" smtClean="0"/>
          </a:p>
          <a:p>
            <a:r>
              <a:rPr lang="en-US" altLang="en-US" dirty="0" smtClean="0">
                <a:solidFill>
                  <a:srgbClr val="FF0000"/>
                </a:solidFill>
              </a:rPr>
              <a:t>Parallel Fraction F</a:t>
            </a:r>
            <a:br>
              <a:rPr lang="en-US" altLang="en-US" dirty="0" smtClean="0">
                <a:solidFill>
                  <a:srgbClr val="FF0000"/>
                </a:solidFill>
              </a:rPr>
            </a:br>
            <a:r>
              <a:rPr lang="en-US" altLang="en-US" dirty="0" smtClean="0">
                <a:solidFill>
                  <a:srgbClr val="FF0000"/>
                </a:solidFill>
              </a:rPr>
              <a:t> uses </a:t>
            </a:r>
            <a:r>
              <a:rPr lang="en-US" altLang="en-US" i="1" dirty="0" smtClean="0">
                <a:solidFill>
                  <a:srgbClr val="FF0000"/>
                </a:solidFill>
              </a:rPr>
              <a:t>1</a:t>
            </a:r>
            <a:r>
              <a:rPr lang="en-US" altLang="en-US" dirty="0" smtClean="0">
                <a:solidFill>
                  <a:srgbClr val="FF0000"/>
                </a:solidFill>
              </a:rPr>
              <a:t> cores at rate </a:t>
            </a:r>
            <a:r>
              <a:rPr lang="en-US" altLang="en-US" dirty="0" err="1" smtClean="0">
                <a:solidFill>
                  <a:srgbClr val="FF0000"/>
                </a:solidFill>
              </a:rPr>
              <a:t>perf</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 and </a:t>
            </a:r>
            <a:r>
              <a:rPr lang="en-US" altLang="en-US" i="1" dirty="0" smtClean="0">
                <a:solidFill>
                  <a:srgbClr val="FF0000"/>
                </a:solidFill>
              </a:rPr>
              <a:t>n</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 cores at rate 1</a:t>
            </a:r>
          </a:p>
          <a:p>
            <a:r>
              <a:rPr lang="pt-BR" altLang="en-US" dirty="0">
                <a:solidFill>
                  <a:srgbClr val="FF0000"/>
                </a:solidFill>
              </a:rPr>
              <a:t>Parallel time = F / </a:t>
            </a:r>
            <a:r>
              <a:rPr lang="pt-BR" altLang="en-US" dirty="0" smtClean="0">
                <a:solidFill>
                  <a:srgbClr val="FF0000"/>
                </a:solidFill>
              </a:rPr>
              <a:t>(perf(</a:t>
            </a:r>
            <a:r>
              <a:rPr lang="pt-BR" altLang="en-US" i="1" dirty="0" smtClean="0">
                <a:solidFill>
                  <a:srgbClr val="FF0000"/>
                </a:solidFill>
              </a:rPr>
              <a:t>r</a:t>
            </a:r>
            <a:r>
              <a:rPr lang="pt-BR" altLang="en-US" dirty="0" smtClean="0">
                <a:solidFill>
                  <a:srgbClr val="FF0000"/>
                </a:solidFill>
              </a:rPr>
              <a:t>) </a:t>
            </a:r>
            <a:r>
              <a:rPr lang="pt-BR" altLang="en-US" dirty="0">
                <a:solidFill>
                  <a:srgbClr val="FF0000"/>
                </a:solidFill>
              </a:rPr>
              <a:t>+ </a:t>
            </a:r>
            <a:r>
              <a:rPr lang="pt-BR" altLang="en-US" i="1" dirty="0" smtClean="0">
                <a:solidFill>
                  <a:srgbClr val="FF0000"/>
                </a:solidFill>
              </a:rPr>
              <a:t>n</a:t>
            </a:r>
            <a:r>
              <a:rPr lang="pt-BR" altLang="en-US" dirty="0" smtClean="0">
                <a:solidFill>
                  <a:srgbClr val="FF0000"/>
                </a:solidFill>
              </a:rPr>
              <a:t> </a:t>
            </a:r>
            <a:r>
              <a:rPr lang="pt-BR" altLang="en-US" dirty="0">
                <a:solidFill>
                  <a:srgbClr val="FF0000"/>
                </a:solidFill>
              </a:rPr>
              <a:t>- </a:t>
            </a:r>
            <a:r>
              <a:rPr lang="pt-BR" altLang="en-US" i="1" dirty="0" smtClean="0">
                <a:solidFill>
                  <a:srgbClr val="FF0000"/>
                </a:solidFill>
              </a:rPr>
              <a:t>r</a:t>
            </a:r>
            <a:r>
              <a:rPr lang="pt-BR" altLang="en-US" dirty="0" smtClean="0">
                <a:solidFill>
                  <a:srgbClr val="FF0000"/>
                </a:solidFill>
              </a:rPr>
              <a:t>)</a:t>
            </a:r>
            <a:endParaRPr lang="en-US" altLang="en-US" dirty="0" smtClean="0">
              <a:solidFill>
                <a:srgbClr val="FF0000"/>
              </a:solidFill>
            </a:endParaRPr>
          </a:p>
          <a:p>
            <a:pPr lvl="4"/>
            <a:endParaRPr lang="en-US" altLang="en-US" dirty="0" smtClean="0">
              <a:solidFill>
                <a:srgbClr val="FF0000"/>
              </a:solidFill>
            </a:endParaRPr>
          </a:p>
          <a:p>
            <a:r>
              <a:rPr lang="en-US" altLang="en-US" dirty="0" smtClean="0"/>
              <a:t>Therefore, w.r.t. one base core:</a:t>
            </a:r>
          </a:p>
          <a:p>
            <a:endParaRPr lang="en-US" altLang="en-US" dirty="0" smtClean="0"/>
          </a:p>
          <a:p>
            <a:endParaRPr lang="en-US" altLang="en-US" dirty="0" smtClean="0"/>
          </a:p>
          <a:p>
            <a:endParaRPr lang="en-US" altLang="en-US" dirty="0" smtClean="0"/>
          </a:p>
          <a:p>
            <a:r>
              <a:rPr lang="en-US" altLang="en-US" b="1" dirty="0" smtClean="0">
                <a:solidFill>
                  <a:srgbClr val="1C1C1C"/>
                </a:solidFill>
              </a:rPr>
              <a:t>Implications?..</a:t>
            </a:r>
          </a:p>
        </p:txBody>
      </p:sp>
      <p:sp>
        <p:nvSpPr>
          <p:cNvPr id="4" name="Rectangle 3"/>
          <p:cNvSpPr/>
          <p:nvPr/>
        </p:nvSpPr>
        <p:spPr>
          <a:xfrm>
            <a:off x="7835901" y="723229"/>
            <a:ext cx="985370" cy="1320724"/>
          </a:xfrm>
          <a:prstGeom prst="rect">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600" dirty="0" smtClean="0">
                <a:ln w="12700">
                  <a:noFill/>
                </a:ln>
                <a:solidFill>
                  <a:schemeClr val="tx1"/>
                </a:solidFill>
              </a:rPr>
              <a:t>Serial Fraction</a:t>
            </a:r>
          </a:p>
          <a:p>
            <a:pPr algn="ctr"/>
            <a:r>
              <a:rPr lang="en-ZA" sz="1600" b="1" i="1" dirty="0" smtClean="0">
                <a:ln w="12700">
                  <a:noFill/>
                </a:ln>
                <a:solidFill>
                  <a:schemeClr val="tx1"/>
                </a:solidFill>
              </a:rPr>
              <a:t>1-F</a:t>
            </a:r>
            <a:endParaRPr lang="en-ZA" sz="1600" b="1" i="1" dirty="0">
              <a:ln w="12700">
                <a:noFill/>
              </a:ln>
              <a:solidFill>
                <a:schemeClr val="tx1"/>
              </a:solidFill>
            </a:endParaRPr>
          </a:p>
        </p:txBody>
      </p:sp>
      <p:sp>
        <p:nvSpPr>
          <p:cNvPr id="23" name="Rectangle 22"/>
          <p:cNvSpPr/>
          <p:nvPr/>
        </p:nvSpPr>
        <p:spPr>
          <a:xfrm>
            <a:off x="7835901" y="2011365"/>
            <a:ext cx="985370" cy="3524248"/>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600" dirty="0" smtClean="0">
                <a:ln w="12700">
                  <a:noFill/>
                </a:ln>
                <a:solidFill>
                  <a:schemeClr val="tx1"/>
                </a:solidFill>
              </a:rPr>
              <a:t>Parallel</a:t>
            </a:r>
          </a:p>
          <a:p>
            <a:pPr algn="ctr"/>
            <a:r>
              <a:rPr lang="en-ZA" sz="1600" dirty="0" smtClean="0">
                <a:ln w="12700">
                  <a:noFill/>
                </a:ln>
                <a:solidFill>
                  <a:schemeClr val="tx1"/>
                </a:solidFill>
              </a:rPr>
              <a:t>Fraction </a:t>
            </a:r>
            <a:r>
              <a:rPr lang="en-ZA" sz="1600" b="1" i="1" dirty="0" smtClean="0">
                <a:ln w="12700">
                  <a:noFill/>
                </a:ln>
                <a:solidFill>
                  <a:schemeClr val="tx1"/>
                </a:solidFill>
              </a:rPr>
              <a:t>F</a:t>
            </a:r>
            <a:endParaRPr lang="en-ZA" sz="1600" b="1" i="1" dirty="0">
              <a:ln w="12700">
                <a:noFill/>
              </a:ln>
              <a:solidFill>
                <a:schemeClr val="tx1"/>
              </a:solidFill>
            </a:endParaRPr>
          </a:p>
        </p:txBody>
      </p:sp>
      <p:sp>
        <p:nvSpPr>
          <p:cNvPr id="5" name="Rectangle 4"/>
          <p:cNvSpPr/>
          <p:nvPr/>
        </p:nvSpPr>
        <p:spPr>
          <a:xfrm>
            <a:off x="7830112" y="240600"/>
            <a:ext cx="991160" cy="523220"/>
          </a:xfrm>
          <a:prstGeom prst="rect">
            <a:avLst/>
          </a:prstGeom>
        </p:spPr>
        <p:txBody>
          <a:bodyPr wrap="square">
            <a:spAutoFit/>
          </a:bodyPr>
          <a:lstStyle/>
          <a:p>
            <a:pPr algn="ctr"/>
            <a:r>
              <a:rPr lang="en-ZA" sz="1400" dirty="0" smtClean="0">
                <a:ln w="12700">
                  <a:noFill/>
                </a:ln>
              </a:rPr>
              <a:t>Execution Time</a:t>
            </a:r>
            <a:endParaRPr lang="en-ZA" sz="1400" dirty="0"/>
          </a:p>
        </p:txBody>
      </p:sp>
      <p:grpSp>
        <p:nvGrpSpPr>
          <p:cNvPr id="22" name="Group 16"/>
          <p:cNvGrpSpPr>
            <a:grpSpLocks/>
          </p:cNvGrpSpPr>
          <p:nvPr/>
        </p:nvGrpSpPr>
        <p:grpSpPr bwMode="auto">
          <a:xfrm>
            <a:off x="505683" y="4679950"/>
            <a:ext cx="7277100" cy="1503363"/>
            <a:chOff x="352" y="820"/>
            <a:chExt cx="4584" cy="947"/>
          </a:xfrm>
        </p:grpSpPr>
        <p:sp>
          <p:nvSpPr>
            <p:cNvPr id="24" name="Text Box 17"/>
            <p:cNvSpPr txBox="1">
              <a:spLocks noChangeArrowheads="1"/>
            </p:cNvSpPr>
            <p:nvPr/>
          </p:nvSpPr>
          <p:spPr bwMode="auto">
            <a:xfrm>
              <a:off x="352" y="1065"/>
              <a:ext cx="22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spcBef>
                  <a:spcPct val="50000"/>
                </a:spcBef>
              </a:pPr>
              <a:r>
                <a:rPr lang="en-US" altLang="en-US"/>
                <a:t>Asymmetric Speedup  =</a:t>
              </a:r>
            </a:p>
          </p:txBody>
        </p:sp>
        <p:sp>
          <p:nvSpPr>
            <p:cNvPr id="25" name="Line 18"/>
            <p:cNvSpPr>
              <a:spLocks noChangeShapeType="1"/>
            </p:cNvSpPr>
            <p:nvPr/>
          </p:nvSpPr>
          <p:spPr bwMode="auto">
            <a:xfrm>
              <a:off x="2607" y="1117"/>
              <a:ext cx="2283" cy="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6" name="Text Box 19"/>
            <p:cNvSpPr txBox="1">
              <a:spLocks noChangeArrowheads="1"/>
            </p:cNvSpPr>
            <p:nvPr/>
          </p:nvSpPr>
          <p:spPr bwMode="auto">
            <a:xfrm>
              <a:off x="3429" y="820"/>
              <a:ext cx="54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a:t>1</a:t>
              </a:r>
            </a:p>
          </p:txBody>
        </p:sp>
        <p:sp>
          <p:nvSpPr>
            <p:cNvPr id="27" name="Text Box 20"/>
            <p:cNvSpPr txBox="1">
              <a:spLocks noChangeArrowheads="1"/>
            </p:cNvSpPr>
            <p:nvPr/>
          </p:nvSpPr>
          <p:spPr bwMode="auto">
            <a:xfrm>
              <a:off x="3070" y="1252"/>
              <a:ext cx="54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3200"/>
                <a:t>+</a:t>
              </a:r>
            </a:p>
          </p:txBody>
        </p:sp>
        <p:sp>
          <p:nvSpPr>
            <p:cNvPr id="28" name="Text Box 21"/>
            <p:cNvSpPr txBox="1">
              <a:spLocks noChangeArrowheads="1"/>
            </p:cNvSpPr>
            <p:nvPr/>
          </p:nvSpPr>
          <p:spPr bwMode="auto">
            <a:xfrm>
              <a:off x="2650" y="1196"/>
              <a:ext cx="54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000" dirty="0"/>
                <a:t>1 - F</a:t>
              </a:r>
            </a:p>
          </p:txBody>
        </p:sp>
        <p:sp>
          <p:nvSpPr>
            <p:cNvPr id="29" name="Text Box 22"/>
            <p:cNvSpPr txBox="1">
              <a:spLocks noChangeArrowheads="1"/>
            </p:cNvSpPr>
            <p:nvPr/>
          </p:nvSpPr>
          <p:spPr bwMode="auto">
            <a:xfrm>
              <a:off x="2506" y="1432"/>
              <a:ext cx="84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000" dirty="0" err="1" smtClean="0"/>
                <a:t>perf</a:t>
              </a:r>
              <a:r>
                <a:rPr lang="en-US" altLang="en-US" sz="2000" dirty="0" smtClean="0"/>
                <a:t>(</a:t>
              </a:r>
              <a:r>
                <a:rPr lang="en-US" altLang="en-US" sz="2000" i="1" dirty="0" smtClean="0"/>
                <a:t>r</a:t>
              </a:r>
              <a:r>
                <a:rPr lang="en-US" altLang="en-US" sz="2000" dirty="0" smtClean="0"/>
                <a:t>)</a:t>
              </a:r>
              <a:endParaRPr lang="en-US" altLang="en-US" sz="2000" dirty="0"/>
            </a:p>
          </p:txBody>
        </p:sp>
        <p:sp>
          <p:nvSpPr>
            <p:cNvPr id="30" name="Line 23"/>
            <p:cNvSpPr>
              <a:spLocks noChangeShapeType="1"/>
            </p:cNvSpPr>
            <p:nvPr/>
          </p:nvSpPr>
          <p:spPr bwMode="auto">
            <a:xfrm>
              <a:off x="2657" y="1441"/>
              <a:ext cx="54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1" name="Text Box 24"/>
            <p:cNvSpPr txBox="1">
              <a:spLocks noChangeArrowheads="1"/>
            </p:cNvSpPr>
            <p:nvPr/>
          </p:nvSpPr>
          <p:spPr bwMode="auto">
            <a:xfrm>
              <a:off x="3842" y="1145"/>
              <a:ext cx="68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a:solidFill>
                    <a:srgbClr val="FF0000"/>
                  </a:solidFill>
                </a:rPr>
                <a:t>F</a:t>
              </a:r>
            </a:p>
          </p:txBody>
        </p:sp>
        <p:sp>
          <p:nvSpPr>
            <p:cNvPr id="32" name="Text Box 25"/>
            <p:cNvSpPr txBox="1">
              <a:spLocks noChangeArrowheads="1"/>
            </p:cNvSpPr>
            <p:nvPr/>
          </p:nvSpPr>
          <p:spPr bwMode="auto">
            <a:xfrm>
              <a:off x="3411" y="1479"/>
              <a:ext cx="15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dirty="0" err="1" smtClean="0">
                  <a:solidFill>
                    <a:srgbClr val="FF0000"/>
                  </a:solidFill>
                </a:rPr>
                <a:t>perf</a:t>
              </a:r>
              <a:r>
                <a:rPr lang="en-US" altLang="en-US" dirty="0" smtClean="0">
                  <a:solidFill>
                    <a:srgbClr val="FF0000"/>
                  </a:solidFill>
                </a:rPr>
                <a:t>(</a:t>
              </a:r>
              <a:r>
                <a:rPr lang="en-US" altLang="en-US" i="1" dirty="0" smtClean="0">
                  <a:solidFill>
                    <a:srgbClr val="FF0000"/>
                  </a:solidFill>
                </a:rPr>
                <a:t>r</a:t>
              </a:r>
              <a:r>
                <a:rPr lang="en-US" altLang="en-US" dirty="0" smtClean="0">
                  <a:solidFill>
                    <a:srgbClr val="FF0000"/>
                  </a:solidFill>
                </a:rPr>
                <a:t>) </a:t>
              </a:r>
              <a:r>
                <a:rPr lang="en-US" altLang="en-US" dirty="0">
                  <a:solidFill>
                    <a:srgbClr val="FF0000"/>
                  </a:solidFill>
                </a:rPr>
                <a:t>+ </a:t>
              </a:r>
              <a:r>
                <a:rPr lang="en-US" altLang="en-US" i="1" dirty="0" smtClean="0">
                  <a:solidFill>
                    <a:srgbClr val="FF0000"/>
                  </a:solidFill>
                </a:rPr>
                <a:t>n</a:t>
              </a:r>
              <a:r>
                <a:rPr lang="en-US" altLang="en-US" dirty="0" smtClean="0">
                  <a:solidFill>
                    <a:srgbClr val="FF0000"/>
                  </a:solidFill>
                </a:rPr>
                <a:t> </a:t>
              </a:r>
              <a:r>
                <a:rPr lang="en-US" altLang="en-US" dirty="0">
                  <a:solidFill>
                    <a:srgbClr val="FF0000"/>
                  </a:solidFill>
                </a:rPr>
                <a:t>- </a:t>
              </a:r>
              <a:r>
                <a:rPr lang="en-US" altLang="en-US" i="1" dirty="0" smtClean="0">
                  <a:solidFill>
                    <a:srgbClr val="FF0000"/>
                  </a:solidFill>
                </a:rPr>
                <a:t>r</a:t>
              </a:r>
              <a:endParaRPr lang="en-US" altLang="en-US" i="1" dirty="0">
                <a:solidFill>
                  <a:srgbClr val="FF0000"/>
                </a:solidFill>
              </a:endParaRPr>
            </a:p>
          </p:txBody>
        </p:sp>
        <p:sp>
          <p:nvSpPr>
            <p:cNvPr id="33" name="Line 26"/>
            <p:cNvSpPr>
              <a:spLocks noChangeShapeType="1"/>
            </p:cNvSpPr>
            <p:nvPr/>
          </p:nvSpPr>
          <p:spPr bwMode="auto">
            <a:xfrm flipV="1">
              <a:off x="3490" y="1432"/>
              <a:ext cx="1342" cy="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en-ZA"/>
            </a:p>
          </p:txBody>
        </p:sp>
      </p:grpSp>
    </p:spTree>
    <p:extLst>
      <p:ext uri="{BB962C8B-B14F-4D97-AF65-F5344CB8AC3E}">
        <p14:creationId xmlns:p14="http://schemas.microsoft.com/office/powerpoint/2010/main" val="4587520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4837" y="874060"/>
            <a:ext cx="7267467" cy="5772804"/>
          </a:xfrm>
        </p:spPr>
      </p:pic>
      <p:sp>
        <p:nvSpPr>
          <p:cNvPr id="2" name="Title 1"/>
          <p:cNvSpPr>
            <a:spLocks noGrp="1"/>
          </p:cNvSpPr>
          <p:nvPr>
            <p:ph type="title"/>
          </p:nvPr>
        </p:nvSpPr>
        <p:spPr>
          <a:xfrm>
            <a:off x="729114" y="246516"/>
            <a:ext cx="7698306" cy="692210"/>
          </a:xfrm>
        </p:spPr>
        <p:txBody>
          <a:bodyPr>
            <a:normAutofit fontScale="90000"/>
          </a:bodyPr>
          <a:lstStyle/>
          <a:p>
            <a:r>
              <a:rPr lang="en-ZA" dirty="0" smtClean="0"/>
              <a:t>Calculate performance…</a:t>
            </a:r>
            <a:endParaRPr lang="en-ZA" dirty="0"/>
          </a:p>
        </p:txBody>
      </p:sp>
      <p:cxnSp>
        <p:nvCxnSpPr>
          <p:cNvPr id="10" name="Straight Arrow Connector 9"/>
          <p:cNvCxnSpPr/>
          <p:nvPr/>
        </p:nvCxnSpPr>
        <p:spPr>
          <a:xfrm flipH="1" flipV="1">
            <a:off x="6064624" y="5903259"/>
            <a:ext cx="1250576" cy="2689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6172200" y="5230906"/>
            <a:ext cx="900954" cy="80682"/>
          </a:xfrm>
          <a:prstGeom prst="straightConnector1">
            <a:avLst/>
          </a:prstGeom>
          <a:ln>
            <a:solidFill>
              <a:srgbClr val="23F6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073153" y="4710989"/>
            <a:ext cx="1506071" cy="923330"/>
          </a:xfrm>
          <a:prstGeom prst="rect">
            <a:avLst/>
          </a:prstGeom>
          <a:noFill/>
        </p:spPr>
        <p:txBody>
          <a:bodyPr wrap="square" rtlCol="0">
            <a:spAutoFit/>
          </a:bodyPr>
          <a:lstStyle/>
          <a:p>
            <a:r>
              <a:rPr lang="en-ZA" dirty="0" smtClean="0"/>
              <a:t>Parallel fraction F=90%</a:t>
            </a:r>
            <a:endParaRPr lang="en-ZA" dirty="0"/>
          </a:p>
        </p:txBody>
      </p:sp>
      <p:sp>
        <p:nvSpPr>
          <p:cNvPr id="14" name="TextBox 13"/>
          <p:cNvSpPr txBox="1"/>
          <p:nvPr/>
        </p:nvSpPr>
        <p:spPr>
          <a:xfrm>
            <a:off x="7315200" y="5683192"/>
            <a:ext cx="1506071" cy="923330"/>
          </a:xfrm>
          <a:prstGeom prst="rect">
            <a:avLst/>
          </a:prstGeom>
          <a:noFill/>
        </p:spPr>
        <p:txBody>
          <a:bodyPr wrap="square" rtlCol="0">
            <a:spAutoFit/>
          </a:bodyPr>
          <a:lstStyle/>
          <a:p>
            <a:r>
              <a:rPr lang="en-ZA" dirty="0" smtClean="0"/>
              <a:t>Parallel fraction F=50%</a:t>
            </a:r>
            <a:endParaRPr lang="en-ZA" dirty="0"/>
          </a:p>
        </p:txBody>
      </p:sp>
      <p:sp>
        <p:nvSpPr>
          <p:cNvPr id="15" name="TextBox 14"/>
          <p:cNvSpPr txBox="1"/>
          <p:nvPr/>
        </p:nvSpPr>
        <p:spPr>
          <a:xfrm>
            <a:off x="6790765" y="2599800"/>
            <a:ext cx="1506071" cy="646331"/>
          </a:xfrm>
          <a:prstGeom prst="rect">
            <a:avLst/>
          </a:prstGeom>
          <a:noFill/>
        </p:spPr>
        <p:txBody>
          <a:bodyPr wrap="square" rtlCol="0">
            <a:spAutoFit/>
          </a:bodyPr>
          <a:lstStyle/>
          <a:p>
            <a:r>
              <a:rPr lang="en-ZA" dirty="0" smtClean="0"/>
              <a:t>Model up to </a:t>
            </a:r>
            <a:r>
              <a:rPr lang="en-ZA" i="1" dirty="0" smtClean="0"/>
              <a:t>r</a:t>
            </a:r>
            <a:r>
              <a:rPr lang="en-ZA" dirty="0" smtClean="0"/>
              <a:t>=64 BCEs</a:t>
            </a:r>
            <a:endParaRPr lang="en-ZA" dirty="0"/>
          </a:p>
        </p:txBody>
      </p:sp>
      <p:sp>
        <p:nvSpPr>
          <p:cNvPr id="16" name="TextBox 15"/>
          <p:cNvSpPr txBox="1"/>
          <p:nvPr/>
        </p:nvSpPr>
        <p:spPr>
          <a:xfrm rot="16200000">
            <a:off x="101935" y="4023454"/>
            <a:ext cx="1506071" cy="369332"/>
          </a:xfrm>
          <a:prstGeom prst="rect">
            <a:avLst/>
          </a:prstGeom>
          <a:noFill/>
        </p:spPr>
        <p:txBody>
          <a:bodyPr wrap="square" rtlCol="0">
            <a:spAutoFit/>
          </a:bodyPr>
          <a:lstStyle/>
          <a:p>
            <a:r>
              <a:rPr lang="en-ZA" dirty="0" smtClean="0"/>
              <a:t>Speedup </a:t>
            </a:r>
            <a:r>
              <a:rPr lang="en-ZA" dirty="0" smtClean="0">
                <a:sym typeface="Wingdings" panose="05000000000000000000" pitchFamily="2" charset="2"/>
              </a:rPr>
              <a:t></a:t>
            </a:r>
            <a:endParaRPr lang="en-ZA" dirty="0"/>
          </a:p>
        </p:txBody>
      </p:sp>
      <p:cxnSp>
        <p:nvCxnSpPr>
          <p:cNvPr id="17" name="Straight Arrow Connector 16"/>
          <p:cNvCxnSpPr/>
          <p:nvPr/>
        </p:nvCxnSpPr>
        <p:spPr>
          <a:xfrm flipH="1">
            <a:off x="5916705" y="4258254"/>
            <a:ext cx="1156448" cy="30029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055716" y="3635223"/>
            <a:ext cx="1506071" cy="923330"/>
          </a:xfrm>
          <a:prstGeom prst="rect">
            <a:avLst/>
          </a:prstGeom>
          <a:noFill/>
        </p:spPr>
        <p:txBody>
          <a:bodyPr wrap="square" rtlCol="0">
            <a:spAutoFit/>
          </a:bodyPr>
          <a:lstStyle/>
          <a:p>
            <a:r>
              <a:rPr lang="en-ZA" dirty="0" smtClean="0"/>
              <a:t>Parallel fraction F=99%</a:t>
            </a:r>
            <a:endParaRPr lang="en-ZA" dirty="0"/>
          </a:p>
        </p:txBody>
      </p:sp>
      <p:sp>
        <p:nvSpPr>
          <p:cNvPr id="7" name="Oval 6"/>
          <p:cNvSpPr/>
          <p:nvPr/>
        </p:nvSpPr>
        <p:spPr>
          <a:xfrm>
            <a:off x="3961768" y="3539727"/>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Oval 18"/>
          <p:cNvSpPr/>
          <p:nvPr/>
        </p:nvSpPr>
        <p:spPr>
          <a:xfrm>
            <a:off x="5460368" y="4906864"/>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0" name="Oval 19"/>
          <p:cNvSpPr/>
          <p:nvPr/>
        </p:nvSpPr>
        <p:spPr>
          <a:xfrm>
            <a:off x="6193854" y="5692023"/>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TextBox 20"/>
          <p:cNvSpPr txBox="1"/>
          <p:nvPr/>
        </p:nvSpPr>
        <p:spPr>
          <a:xfrm>
            <a:off x="943870" y="6361798"/>
            <a:ext cx="1384301" cy="553998"/>
          </a:xfrm>
          <a:prstGeom prst="rect">
            <a:avLst/>
          </a:prstGeom>
          <a:noFill/>
        </p:spPr>
        <p:txBody>
          <a:bodyPr wrap="square" rtlCol="0">
            <a:spAutoFit/>
          </a:bodyPr>
          <a:lstStyle/>
          <a:p>
            <a:r>
              <a:rPr lang="en-ZA" dirty="0" smtClean="0"/>
              <a:t>r </a:t>
            </a:r>
            <a:r>
              <a:rPr lang="en-ZA" dirty="0" smtClean="0">
                <a:sym typeface="Wingdings" panose="05000000000000000000" pitchFamily="2" charset="2"/>
              </a:rPr>
              <a:t></a:t>
            </a:r>
          </a:p>
          <a:p>
            <a:r>
              <a:rPr lang="en-ZA" sz="1200" dirty="0" smtClean="0">
                <a:sym typeface="Wingdings" panose="05000000000000000000" pitchFamily="2" charset="2"/>
              </a:rPr>
              <a:t>BCEs/</a:t>
            </a:r>
            <a:r>
              <a:rPr lang="en-ZA" sz="1200" dirty="0" err="1" smtClean="0">
                <a:sym typeface="Wingdings" panose="05000000000000000000" pitchFamily="2" charset="2"/>
              </a:rPr>
              <a:t>mega</a:t>
            </a:r>
            <a:r>
              <a:rPr lang="en-ZA" sz="1200" dirty="0" err="1" smtClean="0"/>
              <a:t>core</a:t>
            </a:r>
            <a:endParaRPr lang="en-ZA" dirty="0"/>
          </a:p>
        </p:txBody>
      </p:sp>
    </p:spTree>
    <p:extLst>
      <p:ext uri="{BB962C8B-B14F-4D97-AF65-F5344CB8AC3E}">
        <p14:creationId xmlns:p14="http://schemas.microsoft.com/office/powerpoint/2010/main" val="2843939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grpId="0" nodeType="withEffect">
                                  <p:stCondLst>
                                    <p:cond delay="2000"/>
                                  </p:stCondLst>
                                  <p:childTnLst>
                                    <p:set>
                                      <p:cBhvr>
                                        <p:cTn id="9" dur="1" fill="hold">
                                          <p:stCondLst>
                                            <p:cond delay="0"/>
                                          </p:stCondLst>
                                        </p:cTn>
                                        <p:tgtEl>
                                          <p:spTgt spid="19"/>
                                        </p:tgtEl>
                                        <p:attrNameLst>
                                          <p:attrName>style.visibility</p:attrName>
                                        </p:attrNameLst>
                                      </p:cBhvr>
                                      <p:to>
                                        <p:strVal val="visible"/>
                                      </p:to>
                                    </p:set>
                                    <p:animEffect transition="in" filter="circle(in)">
                                      <p:cBhvr>
                                        <p:cTn id="10" dur="2000"/>
                                        <p:tgtEl>
                                          <p:spTgt spid="19"/>
                                        </p:tgtEl>
                                      </p:cBhvr>
                                    </p:animEffect>
                                  </p:childTnLst>
                                </p:cTn>
                              </p:par>
                              <p:par>
                                <p:cTn id="11" presetID="6" presetClass="entr" presetSubtype="16" fill="hold" grpId="0" nodeType="withEffect">
                                  <p:stCondLst>
                                    <p:cond delay="2000"/>
                                  </p:stCondLst>
                                  <p:childTnLst>
                                    <p:set>
                                      <p:cBhvr>
                                        <p:cTn id="12" dur="1" fill="hold">
                                          <p:stCondLst>
                                            <p:cond delay="0"/>
                                          </p:stCondLst>
                                        </p:cTn>
                                        <p:tgtEl>
                                          <p:spTgt spid="20"/>
                                        </p:tgtEl>
                                        <p:attrNameLst>
                                          <p:attrName>style.visibility</p:attrName>
                                        </p:attrNameLst>
                                      </p:cBhvr>
                                      <p:to>
                                        <p:strVal val="visible"/>
                                      </p:to>
                                    </p:set>
                                    <p:animEffect transition="in" filter="circle(in)">
                                      <p:cBhvr>
                                        <p:cTn id="13"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smtClean="0"/>
              <a:t>Dynamic Multicore </a:t>
            </a:r>
            <a:r>
              <a:rPr lang="en-US" altLang="en-US" dirty="0"/>
              <a:t>Chips</a:t>
            </a:r>
            <a:endParaRPr lang="en-ZA" dirty="0"/>
          </a:p>
        </p:txBody>
      </p:sp>
      <p:sp>
        <p:nvSpPr>
          <p:cNvPr id="3" name="Content Placeholder 2"/>
          <p:cNvSpPr>
            <a:spLocks noGrp="1"/>
          </p:cNvSpPr>
          <p:nvPr>
            <p:ph idx="1"/>
          </p:nvPr>
        </p:nvSpPr>
        <p:spPr>
          <a:xfrm>
            <a:off x="355600" y="1234906"/>
            <a:ext cx="8572499" cy="4519977"/>
          </a:xfrm>
        </p:spPr>
        <p:txBody>
          <a:bodyPr/>
          <a:lstStyle/>
          <a:p>
            <a:r>
              <a:rPr lang="en-ZA" i="1" dirty="0" smtClean="0"/>
              <a:t>n</a:t>
            </a:r>
            <a:r>
              <a:rPr lang="en-ZA" dirty="0" smtClean="0"/>
              <a:t> base cores </a:t>
            </a:r>
            <a:r>
              <a:rPr lang="en-ZA" dirty="0"/>
              <a:t>for </a:t>
            </a:r>
            <a:r>
              <a:rPr lang="en-ZA" dirty="0" smtClean="0"/>
              <a:t>best parallel performance</a:t>
            </a:r>
            <a:endParaRPr lang="en-ZA" dirty="0"/>
          </a:p>
          <a:p>
            <a:r>
              <a:rPr lang="en-ZA" dirty="0"/>
              <a:t>Harness </a:t>
            </a:r>
            <a:r>
              <a:rPr lang="en-ZA" i="1" dirty="0" smtClean="0"/>
              <a:t>r</a:t>
            </a:r>
            <a:r>
              <a:rPr lang="en-ZA" dirty="0" smtClean="0"/>
              <a:t> cores together </a:t>
            </a:r>
            <a:r>
              <a:rPr lang="en-ZA" dirty="0"/>
              <a:t>for </a:t>
            </a:r>
            <a:r>
              <a:rPr lang="en-ZA" dirty="0" smtClean="0"/>
              <a:t>best serial performance </a:t>
            </a:r>
            <a:r>
              <a:rPr lang="en-ZA" sz="2400" i="1" dirty="0" smtClean="0"/>
              <a:t>(a bit of an optimistic dream perhaps)</a:t>
            </a:r>
            <a:endParaRPr lang="en-ZA" i="1" dirty="0"/>
          </a:p>
          <a:p>
            <a:endParaRPr lang="en-ZA" dirty="0"/>
          </a:p>
        </p:txBody>
      </p:sp>
      <p:sp>
        <p:nvSpPr>
          <p:cNvPr id="379" name="Rectangle 378"/>
          <p:cNvSpPr/>
          <p:nvPr/>
        </p:nvSpPr>
        <p:spPr>
          <a:xfrm>
            <a:off x="1331314" y="5512268"/>
            <a:ext cx="2478686" cy="646331"/>
          </a:xfrm>
          <a:prstGeom prst="rect">
            <a:avLst/>
          </a:prstGeom>
        </p:spPr>
        <p:txBody>
          <a:bodyPr wrap="square">
            <a:spAutoFit/>
          </a:bodyPr>
          <a:lstStyle/>
          <a:p>
            <a:pPr algn="ctr"/>
            <a:r>
              <a:rPr lang="en-ZA" dirty="0" smtClean="0"/>
              <a:t>Serial Case</a:t>
            </a:r>
          </a:p>
          <a:p>
            <a:pPr algn="ctr"/>
            <a:r>
              <a:rPr lang="en-ZA" dirty="0" smtClean="0"/>
              <a:t>1x </a:t>
            </a:r>
            <a:r>
              <a:rPr lang="en-ZA" i="1" dirty="0" smtClean="0"/>
              <a:t>n</a:t>
            </a:r>
            <a:r>
              <a:rPr lang="en-ZA" dirty="0" smtClean="0"/>
              <a:t>-BCE </a:t>
            </a:r>
            <a:r>
              <a:rPr lang="en-ZA" dirty="0" err="1" smtClean="0"/>
              <a:t>megacore</a:t>
            </a:r>
            <a:endParaRPr lang="en-ZA" dirty="0"/>
          </a:p>
        </p:txBody>
      </p:sp>
      <p:grpSp>
        <p:nvGrpSpPr>
          <p:cNvPr id="380" name="Group 477"/>
          <p:cNvGrpSpPr>
            <a:grpSpLocks/>
          </p:cNvGrpSpPr>
          <p:nvPr/>
        </p:nvGrpSpPr>
        <p:grpSpPr bwMode="auto">
          <a:xfrm>
            <a:off x="1471044" y="3458824"/>
            <a:ext cx="2259013" cy="1919288"/>
            <a:chOff x="6477000" y="4191000"/>
            <a:chExt cx="2259550" cy="1919484"/>
          </a:xfrm>
        </p:grpSpPr>
        <p:sp>
          <p:nvSpPr>
            <p:cNvPr id="381" name="Rectangle 380"/>
            <p:cNvSpPr/>
            <p:nvPr/>
          </p:nvSpPr>
          <p:spPr bwMode="auto">
            <a:xfrm>
              <a:off x="6477000" y="4191000"/>
              <a:ext cx="2259550" cy="1919484"/>
            </a:xfrm>
            <a:prstGeom prst="rect">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0" hangingPunct="0">
                <a:defRPr/>
              </a:pPr>
              <a:endParaRPr lang="en-US">
                <a:latin typeface="Arial" charset="0"/>
                <a:ea typeface="ＭＳ Ｐゴシック" pitchFamily="8" charset="-128"/>
              </a:endParaRPr>
            </a:p>
          </p:txBody>
        </p:sp>
        <p:sp>
          <p:nvSpPr>
            <p:cNvPr id="382" name="Rectangle 472"/>
            <p:cNvSpPr>
              <a:spLocks noChangeArrowheads="1"/>
            </p:cNvSpPr>
            <p:nvPr/>
          </p:nvSpPr>
          <p:spPr bwMode="auto">
            <a:xfrm>
              <a:off x="6530340" y="4244340"/>
              <a:ext cx="2145030" cy="1813560"/>
            </a:xfrm>
            <a:prstGeom prst="rect">
              <a:avLst/>
            </a:prstGeom>
            <a:solidFill>
              <a:srgbClr val="CCFFFF"/>
            </a:solidFill>
            <a:ln w="9525" algn="ctr">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83" name="Freeform 657"/>
            <p:cNvSpPr>
              <a:spLocks/>
            </p:cNvSpPr>
            <p:nvPr/>
          </p:nvSpPr>
          <p:spPr bwMode="auto">
            <a:xfrm>
              <a:off x="7581198" y="4279900"/>
              <a:ext cx="110326" cy="175656"/>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84" name="Rectangle 658"/>
            <p:cNvSpPr>
              <a:spLocks noChangeArrowheads="1"/>
            </p:cNvSpPr>
            <p:nvPr/>
          </p:nvSpPr>
          <p:spPr bwMode="auto">
            <a:xfrm>
              <a:off x="7469001" y="427990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85" name="Rectangle 659"/>
            <p:cNvSpPr>
              <a:spLocks noChangeArrowheads="1"/>
            </p:cNvSpPr>
            <p:nvPr/>
          </p:nvSpPr>
          <p:spPr bwMode="auto">
            <a:xfrm>
              <a:off x="7736403" y="427990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86" name="Line 660"/>
            <p:cNvSpPr>
              <a:spLocks noChangeShapeType="1"/>
            </p:cNvSpPr>
            <p:nvPr/>
          </p:nvSpPr>
          <p:spPr bwMode="auto">
            <a:xfrm>
              <a:off x="7424123" y="436834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87" name="Line 661"/>
            <p:cNvSpPr>
              <a:spLocks noChangeShapeType="1"/>
            </p:cNvSpPr>
            <p:nvPr/>
          </p:nvSpPr>
          <p:spPr bwMode="auto">
            <a:xfrm>
              <a:off x="7536319" y="4324121"/>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88" name="Line 662"/>
            <p:cNvSpPr>
              <a:spLocks noChangeShapeType="1"/>
            </p:cNvSpPr>
            <p:nvPr/>
          </p:nvSpPr>
          <p:spPr bwMode="auto">
            <a:xfrm>
              <a:off x="7536319" y="4412563"/>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89" name="Line 663"/>
            <p:cNvSpPr>
              <a:spLocks noChangeShapeType="1"/>
            </p:cNvSpPr>
            <p:nvPr/>
          </p:nvSpPr>
          <p:spPr bwMode="auto">
            <a:xfrm>
              <a:off x="7691524" y="436834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90" name="Line 664"/>
            <p:cNvSpPr>
              <a:spLocks noChangeShapeType="1"/>
            </p:cNvSpPr>
            <p:nvPr/>
          </p:nvSpPr>
          <p:spPr bwMode="auto">
            <a:xfrm>
              <a:off x="7803721" y="436834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91" name="Freeform 665"/>
            <p:cNvSpPr>
              <a:spLocks/>
            </p:cNvSpPr>
            <p:nvPr/>
          </p:nvSpPr>
          <p:spPr bwMode="auto">
            <a:xfrm>
              <a:off x="7581198" y="4470296"/>
              <a:ext cx="110326" cy="176884"/>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2" name="Freeform 666"/>
            <p:cNvSpPr>
              <a:spLocks/>
            </p:cNvSpPr>
            <p:nvPr/>
          </p:nvSpPr>
          <p:spPr bwMode="auto">
            <a:xfrm>
              <a:off x="7581198" y="4661920"/>
              <a:ext cx="110326" cy="175656"/>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3" name="Rectangle 667"/>
            <p:cNvSpPr>
              <a:spLocks noChangeArrowheads="1"/>
            </p:cNvSpPr>
            <p:nvPr/>
          </p:nvSpPr>
          <p:spPr bwMode="auto">
            <a:xfrm>
              <a:off x="7469001" y="4470296"/>
              <a:ext cx="67318" cy="17688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4" name="Rectangle 668"/>
            <p:cNvSpPr>
              <a:spLocks noChangeArrowheads="1"/>
            </p:cNvSpPr>
            <p:nvPr/>
          </p:nvSpPr>
          <p:spPr bwMode="auto">
            <a:xfrm>
              <a:off x="7469001" y="466192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5" name="Rectangle 669"/>
            <p:cNvSpPr>
              <a:spLocks noChangeArrowheads="1"/>
            </p:cNvSpPr>
            <p:nvPr/>
          </p:nvSpPr>
          <p:spPr bwMode="auto">
            <a:xfrm>
              <a:off x="7736403" y="4470296"/>
              <a:ext cx="67318" cy="17688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6" name="Rectangle 670"/>
            <p:cNvSpPr>
              <a:spLocks noChangeArrowheads="1"/>
            </p:cNvSpPr>
            <p:nvPr/>
          </p:nvSpPr>
          <p:spPr bwMode="auto">
            <a:xfrm>
              <a:off x="7736403" y="466192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7" name="Rectangle 671"/>
            <p:cNvSpPr>
              <a:spLocks noChangeArrowheads="1"/>
            </p:cNvSpPr>
            <p:nvPr/>
          </p:nvSpPr>
          <p:spPr bwMode="auto">
            <a:xfrm>
              <a:off x="6701790" y="4591050"/>
              <a:ext cx="487680" cy="96779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398" name="Line 673"/>
            <p:cNvSpPr>
              <a:spLocks noChangeShapeType="1"/>
            </p:cNvSpPr>
            <p:nvPr/>
          </p:nvSpPr>
          <p:spPr bwMode="auto">
            <a:xfrm flipV="1">
              <a:off x="7424123" y="4368342"/>
              <a:ext cx="0" cy="205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99" name="Line 674"/>
            <p:cNvSpPr>
              <a:spLocks noChangeShapeType="1"/>
            </p:cNvSpPr>
            <p:nvPr/>
          </p:nvSpPr>
          <p:spPr bwMode="auto">
            <a:xfrm flipV="1">
              <a:off x="7424123" y="4558738"/>
              <a:ext cx="0" cy="38570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0" name="Line 675"/>
            <p:cNvSpPr>
              <a:spLocks noChangeShapeType="1"/>
            </p:cNvSpPr>
            <p:nvPr/>
          </p:nvSpPr>
          <p:spPr bwMode="auto">
            <a:xfrm>
              <a:off x="7424123" y="494812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1" name="Line 676"/>
            <p:cNvSpPr>
              <a:spLocks noChangeShapeType="1"/>
            </p:cNvSpPr>
            <p:nvPr/>
          </p:nvSpPr>
          <p:spPr bwMode="auto">
            <a:xfrm>
              <a:off x="7536319" y="4514517"/>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2" name="Line 677"/>
            <p:cNvSpPr>
              <a:spLocks noChangeShapeType="1"/>
            </p:cNvSpPr>
            <p:nvPr/>
          </p:nvSpPr>
          <p:spPr bwMode="auto">
            <a:xfrm>
              <a:off x="7536319" y="4602959"/>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3" name="Line 678"/>
            <p:cNvSpPr>
              <a:spLocks noChangeShapeType="1"/>
            </p:cNvSpPr>
            <p:nvPr/>
          </p:nvSpPr>
          <p:spPr bwMode="auto">
            <a:xfrm>
              <a:off x="7536319" y="470122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4" name="Line 679"/>
            <p:cNvSpPr>
              <a:spLocks noChangeShapeType="1"/>
            </p:cNvSpPr>
            <p:nvPr/>
          </p:nvSpPr>
          <p:spPr bwMode="auto">
            <a:xfrm>
              <a:off x="7536319" y="479826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5" name="Line 680"/>
            <p:cNvSpPr>
              <a:spLocks noChangeShapeType="1"/>
            </p:cNvSpPr>
            <p:nvPr/>
          </p:nvSpPr>
          <p:spPr bwMode="auto">
            <a:xfrm>
              <a:off x="7691524" y="455873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6" name="Line 681"/>
            <p:cNvSpPr>
              <a:spLocks noChangeShapeType="1"/>
            </p:cNvSpPr>
            <p:nvPr/>
          </p:nvSpPr>
          <p:spPr bwMode="auto">
            <a:xfrm>
              <a:off x="7691524" y="4749134"/>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7" name="Line 682"/>
            <p:cNvSpPr>
              <a:spLocks noChangeShapeType="1"/>
            </p:cNvSpPr>
            <p:nvPr/>
          </p:nvSpPr>
          <p:spPr bwMode="auto">
            <a:xfrm flipV="1">
              <a:off x="7848599" y="4368342"/>
              <a:ext cx="0" cy="205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8" name="Line 683"/>
            <p:cNvSpPr>
              <a:spLocks noChangeShapeType="1"/>
            </p:cNvSpPr>
            <p:nvPr/>
          </p:nvSpPr>
          <p:spPr bwMode="auto">
            <a:xfrm flipV="1">
              <a:off x="7848599" y="4573478"/>
              <a:ext cx="0" cy="37096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09" name="Line 684"/>
            <p:cNvSpPr>
              <a:spLocks noChangeShapeType="1"/>
            </p:cNvSpPr>
            <p:nvPr/>
          </p:nvSpPr>
          <p:spPr bwMode="auto">
            <a:xfrm>
              <a:off x="7803721" y="4749134"/>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0" name="Line 685"/>
            <p:cNvSpPr>
              <a:spLocks noChangeShapeType="1"/>
            </p:cNvSpPr>
            <p:nvPr/>
          </p:nvSpPr>
          <p:spPr bwMode="auto">
            <a:xfrm>
              <a:off x="7803721" y="455873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1" name="Rectangle 688"/>
            <p:cNvSpPr>
              <a:spLocks noChangeArrowheads="1"/>
            </p:cNvSpPr>
            <p:nvPr/>
          </p:nvSpPr>
          <p:spPr bwMode="auto">
            <a:xfrm>
              <a:off x="8096250" y="4654874"/>
              <a:ext cx="381000" cy="824393"/>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12" name="Line 689"/>
            <p:cNvSpPr>
              <a:spLocks noChangeShapeType="1"/>
            </p:cNvSpPr>
            <p:nvPr/>
          </p:nvSpPr>
          <p:spPr bwMode="auto">
            <a:xfrm>
              <a:off x="8128315" y="465487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3" name="Line 690"/>
            <p:cNvSpPr>
              <a:spLocks noChangeShapeType="1"/>
            </p:cNvSpPr>
            <p:nvPr/>
          </p:nvSpPr>
          <p:spPr bwMode="auto">
            <a:xfrm>
              <a:off x="8157707" y="465487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4" name="Line 691"/>
            <p:cNvSpPr>
              <a:spLocks noChangeShapeType="1"/>
            </p:cNvSpPr>
            <p:nvPr/>
          </p:nvSpPr>
          <p:spPr bwMode="auto">
            <a:xfrm>
              <a:off x="8189771" y="465487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5" name="Line 692"/>
            <p:cNvSpPr>
              <a:spLocks noChangeShapeType="1"/>
            </p:cNvSpPr>
            <p:nvPr/>
          </p:nvSpPr>
          <p:spPr bwMode="auto">
            <a:xfrm>
              <a:off x="8221836" y="465487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6" name="Line 693"/>
            <p:cNvSpPr>
              <a:spLocks noChangeShapeType="1"/>
            </p:cNvSpPr>
            <p:nvPr/>
          </p:nvSpPr>
          <p:spPr bwMode="auto">
            <a:xfrm>
              <a:off x="8253900" y="465487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7" name="Line 694"/>
            <p:cNvSpPr>
              <a:spLocks noChangeShapeType="1"/>
            </p:cNvSpPr>
            <p:nvPr/>
          </p:nvSpPr>
          <p:spPr bwMode="auto">
            <a:xfrm>
              <a:off x="8285965" y="465487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8" name="Line 695"/>
            <p:cNvSpPr>
              <a:spLocks noChangeShapeType="1"/>
            </p:cNvSpPr>
            <p:nvPr/>
          </p:nvSpPr>
          <p:spPr bwMode="auto">
            <a:xfrm>
              <a:off x="8318029" y="465487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19" name="Freeform 696"/>
            <p:cNvSpPr>
              <a:spLocks/>
            </p:cNvSpPr>
            <p:nvPr/>
          </p:nvSpPr>
          <p:spPr bwMode="auto">
            <a:xfrm>
              <a:off x="7581198" y="4853544"/>
              <a:ext cx="110326" cy="175656"/>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20" name="Rectangle 697"/>
            <p:cNvSpPr>
              <a:spLocks noChangeArrowheads="1"/>
            </p:cNvSpPr>
            <p:nvPr/>
          </p:nvSpPr>
          <p:spPr bwMode="auto">
            <a:xfrm>
              <a:off x="7469001" y="4853544"/>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21" name="Rectangle 698"/>
            <p:cNvSpPr>
              <a:spLocks noChangeArrowheads="1"/>
            </p:cNvSpPr>
            <p:nvPr/>
          </p:nvSpPr>
          <p:spPr bwMode="auto">
            <a:xfrm>
              <a:off x="7736403" y="4853544"/>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22" name="Line 699"/>
            <p:cNvSpPr>
              <a:spLocks noChangeShapeType="1"/>
            </p:cNvSpPr>
            <p:nvPr/>
          </p:nvSpPr>
          <p:spPr bwMode="auto">
            <a:xfrm>
              <a:off x="7422253" y="455873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23" name="Line 700"/>
            <p:cNvSpPr>
              <a:spLocks noChangeShapeType="1"/>
            </p:cNvSpPr>
            <p:nvPr/>
          </p:nvSpPr>
          <p:spPr bwMode="auto">
            <a:xfrm>
              <a:off x="7422253" y="475036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24" name="Line 701"/>
            <p:cNvSpPr>
              <a:spLocks noChangeShapeType="1"/>
            </p:cNvSpPr>
            <p:nvPr/>
          </p:nvSpPr>
          <p:spPr bwMode="auto">
            <a:xfrm>
              <a:off x="7803721" y="4943215"/>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25" name="Line 702"/>
            <p:cNvSpPr>
              <a:spLocks noChangeShapeType="1"/>
            </p:cNvSpPr>
            <p:nvPr/>
          </p:nvSpPr>
          <p:spPr bwMode="auto">
            <a:xfrm>
              <a:off x="7691524" y="4943215"/>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26" name="Line 703"/>
            <p:cNvSpPr>
              <a:spLocks noChangeShapeType="1"/>
            </p:cNvSpPr>
            <p:nvPr/>
          </p:nvSpPr>
          <p:spPr bwMode="auto">
            <a:xfrm>
              <a:off x="7534449" y="4891624"/>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27" name="Line 704"/>
            <p:cNvSpPr>
              <a:spLocks noChangeShapeType="1"/>
            </p:cNvSpPr>
            <p:nvPr/>
          </p:nvSpPr>
          <p:spPr bwMode="auto">
            <a:xfrm>
              <a:off x="7534449" y="4992349"/>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28" name="Freeform 657"/>
            <p:cNvSpPr>
              <a:spLocks/>
            </p:cNvSpPr>
            <p:nvPr/>
          </p:nvSpPr>
          <p:spPr bwMode="auto">
            <a:xfrm>
              <a:off x="7581198" y="5257800"/>
              <a:ext cx="110326" cy="175656"/>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29" name="Rectangle 658"/>
            <p:cNvSpPr>
              <a:spLocks noChangeArrowheads="1"/>
            </p:cNvSpPr>
            <p:nvPr/>
          </p:nvSpPr>
          <p:spPr bwMode="auto">
            <a:xfrm>
              <a:off x="7469001" y="525780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0" name="Rectangle 659"/>
            <p:cNvSpPr>
              <a:spLocks noChangeArrowheads="1"/>
            </p:cNvSpPr>
            <p:nvPr/>
          </p:nvSpPr>
          <p:spPr bwMode="auto">
            <a:xfrm>
              <a:off x="7736403" y="525780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1" name="Line 660"/>
            <p:cNvSpPr>
              <a:spLocks noChangeShapeType="1"/>
            </p:cNvSpPr>
            <p:nvPr/>
          </p:nvSpPr>
          <p:spPr bwMode="auto">
            <a:xfrm>
              <a:off x="7424123" y="534624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32" name="Line 661"/>
            <p:cNvSpPr>
              <a:spLocks noChangeShapeType="1"/>
            </p:cNvSpPr>
            <p:nvPr/>
          </p:nvSpPr>
          <p:spPr bwMode="auto">
            <a:xfrm>
              <a:off x="7536319" y="5302021"/>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33" name="Line 662"/>
            <p:cNvSpPr>
              <a:spLocks noChangeShapeType="1"/>
            </p:cNvSpPr>
            <p:nvPr/>
          </p:nvSpPr>
          <p:spPr bwMode="auto">
            <a:xfrm>
              <a:off x="7536319" y="5390463"/>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34" name="Line 663"/>
            <p:cNvSpPr>
              <a:spLocks noChangeShapeType="1"/>
            </p:cNvSpPr>
            <p:nvPr/>
          </p:nvSpPr>
          <p:spPr bwMode="auto">
            <a:xfrm>
              <a:off x="7691524" y="534624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35" name="Line 664"/>
            <p:cNvSpPr>
              <a:spLocks noChangeShapeType="1"/>
            </p:cNvSpPr>
            <p:nvPr/>
          </p:nvSpPr>
          <p:spPr bwMode="auto">
            <a:xfrm>
              <a:off x="7803721" y="534624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36" name="Freeform 665"/>
            <p:cNvSpPr>
              <a:spLocks/>
            </p:cNvSpPr>
            <p:nvPr/>
          </p:nvSpPr>
          <p:spPr bwMode="auto">
            <a:xfrm>
              <a:off x="7581198" y="5448196"/>
              <a:ext cx="110326" cy="176884"/>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7" name="Freeform 666"/>
            <p:cNvSpPr>
              <a:spLocks/>
            </p:cNvSpPr>
            <p:nvPr/>
          </p:nvSpPr>
          <p:spPr bwMode="auto">
            <a:xfrm>
              <a:off x="7581198" y="5639820"/>
              <a:ext cx="110326" cy="175656"/>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8" name="Rectangle 667"/>
            <p:cNvSpPr>
              <a:spLocks noChangeArrowheads="1"/>
            </p:cNvSpPr>
            <p:nvPr/>
          </p:nvSpPr>
          <p:spPr bwMode="auto">
            <a:xfrm>
              <a:off x="7469001" y="5448196"/>
              <a:ext cx="67318" cy="17688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39" name="Rectangle 668"/>
            <p:cNvSpPr>
              <a:spLocks noChangeArrowheads="1"/>
            </p:cNvSpPr>
            <p:nvPr/>
          </p:nvSpPr>
          <p:spPr bwMode="auto">
            <a:xfrm>
              <a:off x="7469001" y="563982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40" name="Rectangle 669"/>
            <p:cNvSpPr>
              <a:spLocks noChangeArrowheads="1"/>
            </p:cNvSpPr>
            <p:nvPr/>
          </p:nvSpPr>
          <p:spPr bwMode="auto">
            <a:xfrm>
              <a:off x="7736403" y="5448196"/>
              <a:ext cx="67318" cy="176884"/>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41" name="Rectangle 670"/>
            <p:cNvSpPr>
              <a:spLocks noChangeArrowheads="1"/>
            </p:cNvSpPr>
            <p:nvPr/>
          </p:nvSpPr>
          <p:spPr bwMode="auto">
            <a:xfrm>
              <a:off x="7736403" y="5639820"/>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42" name="Line 673"/>
            <p:cNvSpPr>
              <a:spLocks noChangeShapeType="1"/>
            </p:cNvSpPr>
            <p:nvPr/>
          </p:nvSpPr>
          <p:spPr bwMode="auto">
            <a:xfrm flipV="1">
              <a:off x="7424123" y="5346242"/>
              <a:ext cx="0" cy="205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3" name="Line 674"/>
            <p:cNvSpPr>
              <a:spLocks noChangeShapeType="1"/>
            </p:cNvSpPr>
            <p:nvPr/>
          </p:nvSpPr>
          <p:spPr bwMode="auto">
            <a:xfrm flipV="1">
              <a:off x="7424123" y="5536638"/>
              <a:ext cx="0" cy="38570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4" name="Line 675"/>
            <p:cNvSpPr>
              <a:spLocks noChangeShapeType="1"/>
            </p:cNvSpPr>
            <p:nvPr/>
          </p:nvSpPr>
          <p:spPr bwMode="auto">
            <a:xfrm>
              <a:off x="7424123" y="592602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5" name="Line 676"/>
            <p:cNvSpPr>
              <a:spLocks noChangeShapeType="1"/>
            </p:cNvSpPr>
            <p:nvPr/>
          </p:nvSpPr>
          <p:spPr bwMode="auto">
            <a:xfrm>
              <a:off x="7536319" y="5492417"/>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6" name="Line 677"/>
            <p:cNvSpPr>
              <a:spLocks noChangeShapeType="1"/>
            </p:cNvSpPr>
            <p:nvPr/>
          </p:nvSpPr>
          <p:spPr bwMode="auto">
            <a:xfrm>
              <a:off x="7536319" y="5580859"/>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7" name="Line 678"/>
            <p:cNvSpPr>
              <a:spLocks noChangeShapeType="1"/>
            </p:cNvSpPr>
            <p:nvPr/>
          </p:nvSpPr>
          <p:spPr bwMode="auto">
            <a:xfrm>
              <a:off x="7536319" y="567912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8" name="Line 679"/>
            <p:cNvSpPr>
              <a:spLocks noChangeShapeType="1"/>
            </p:cNvSpPr>
            <p:nvPr/>
          </p:nvSpPr>
          <p:spPr bwMode="auto">
            <a:xfrm>
              <a:off x="7536319" y="577616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49" name="Line 680"/>
            <p:cNvSpPr>
              <a:spLocks noChangeShapeType="1"/>
            </p:cNvSpPr>
            <p:nvPr/>
          </p:nvSpPr>
          <p:spPr bwMode="auto">
            <a:xfrm>
              <a:off x="7691524" y="553663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0" name="Line 681"/>
            <p:cNvSpPr>
              <a:spLocks noChangeShapeType="1"/>
            </p:cNvSpPr>
            <p:nvPr/>
          </p:nvSpPr>
          <p:spPr bwMode="auto">
            <a:xfrm>
              <a:off x="7691524" y="5727034"/>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1" name="Line 682"/>
            <p:cNvSpPr>
              <a:spLocks noChangeShapeType="1"/>
            </p:cNvSpPr>
            <p:nvPr/>
          </p:nvSpPr>
          <p:spPr bwMode="auto">
            <a:xfrm flipV="1">
              <a:off x="7848599" y="5346242"/>
              <a:ext cx="0" cy="205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2" name="Line 683"/>
            <p:cNvSpPr>
              <a:spLocks noChangeShapeType="1"/>
            </p:cNvSpPr>
            <p:nvPr/>
          </p:nvSpPr>
          <p:spPr bwMode="auto">
            <a:xfrm flipV="1">
              <a:off x="7848599" y="5551378"/>
              <a:ext cx="0" cy="37096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3" name="Line 684"/>
            <p:cNvSpPr>
              <a:spLocks noChangeShapeType="1"/>
            </p:cNvSpPr>
            <p:nvPr/>
          </p:nvSpPr>
          <p:spPr bwMode="auto">
            <a:xfrm>
              <a:off x="7803721" y="5727034"/>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4" name="Line 685"/>
            <p:cNvSpPr>
              <a:spLocks noChangeShapeType="1"/>
            </p:cNvSpPr>
            <p:nvPr/>
          </p:nvSpPr>
          <p:spPr bwMode="auto">
            <a:xfrm>
              <a:off x="7803721" y="553663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5" name="Freeform 696"/>
            <p:cNvSpPr>
              <a:spLocks/>
            </p:cNvSpPr>
            <p:nvPr/>
          </p:nvSpPr>
          <p:spPr bwMode="auto">
            <a:xfrm>
              <a:off x="7581198" y="5831444"/>
              <a:ext cx="110326" cy="175656"/>
            </a:xfrm>
            <a:custGeom>
              <a:avLst/>
              <a:gdLst>
                <a:gd name="T0" fmla="*/ 0 w 240"/>
                <a:gd name="T1" fmla="*/ 0 h 576"/>
                <a:gd name="T2" fmla="*/ 2147483647 w 240"/>
                <a:gd name="T3" fmla="*/ 2147483647 h 576"/>
                <a:gd name="T4" fmla="*/ 2147483647 w 240"/>
                <a:gd name="T5" fmla="*/ 2147483647 h 576"/>
                <a:gd name="T6" fmla="*/ 0 w 240"/>
                <a:gd name="T7" fmla="*/ 2147483647 h 576"/>
                <a:gd name="T8" fmla="*/ 0 w 240"/>
                <a:gd name="T9" fmla="*/ 2147483647 h 576"/>
                <a:gd name="T10" fmla="*/ 2147483647 w 240"/>
                <a:gd name="T11" fmla="*/ 2147483647 h 576"/>
                <a:gd name="T12" fmla="*/ 0 w 240"/>
                <a:gd name="T13" fmla="*/ 21474836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56" name="Rectangle 697"/>
            <p:cNvSpPr>
              <a:spLocks noChangeArrowheads="1"/>
            </p:cNvSpPr>
            <p:nvPr/>
          </p:nvSpPr>
          <p:spPr bwMode="auto">
            <a:xfrm>
              <a:off x="7469001" y="5831444"/>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57" name="Rectangle 698"/>
            <p:cNvSpPr>
              <a:spLocks noChangeArrowheads="1"/>
            </p:cNvSpPr>
            <p:nvPr/>
          </p:nvSpPr>
          <p:spPr bwMode="auto">
            <a:xfrm>
              <a:off x="7736403" y="5831444"/>
              <a:ext cx="67318" cy="17565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58" name="Line 699"/>
            <p:cNvSpPr>
              <a:spLocks noChangeShapeType="1"/>
            </p:cNvSpPr>
            <p:nvPr/>
          </p:nvSpPr>
          <p:spPr bwMode="auto">
            <a:xfrm>
              <a:off x="7422253" y="5536638"/>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59" name="Line 700"/>
            <p:cNvSpPr>
              <a:spLocks noChangeShapeType="1"/>
            </p:cNvSpPr>
            <p:nvPr/>
          </p:nvSpPr>
          <p:spPr bwMode="auto">
            <a:xfrm>
              <a:off x="7422253" y="5728262"/>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0" name="Line 701"/>
            <p:cNvSpPr>
              <a:spLocks noChangeShapeType="1"/>
            </p:cNvSpPr>
            <p:nvPr/>
          </p:nvSpPr>
          <p:spPr bwMode="auto">
            <a:xfrm>
              <a:off x="7803721" y="5921115"/>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1" name="Line 702"/>
            <p:cNvSpPr>
              <a:spLocks noChangeShapeType="1"/>
            </p:cNvSpPr>
            <p:nvPr/>
          </p:nvSpPr>
          <p:spPr bwMode="auto">
            <a:xfrm>
              <a:off x="7691524" y="5921115"/>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2" name="Line 703"/>
            <p:cNvSpPr>
              <a:spLocks noChangeShapeType="1"/>
            </p:cNvSpPr>
            <p:nvPr/>
          </p:nvSpPr>
          <p:spPr bwMode="auto">
            <a:xfrm>
              <a:off x="7534449" y="5869524"/>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3" name="Line 704"/>
            <p:cNvSpPr>
              <a:spLocks noChangeShapeType="1"/>
            </p:cNvSpPr>
            <p:nvPr/>
          </p:nvSpPr>
          <p:spPr bwMode="auto">
            <a:xfrm>
              <a:off x="7534449" y="5970249"/>
              <a:ext cx="4487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4" name="Line 695"/>
            <p:cNvSpPr>
              <a:spLocks noChangeShapeType="1"/>
            </p:cNvSpPr>
            <p:nvPr/>
          </p:nvSpPr>
          <p:spPr bwMode="auto">
            <a:xfrm>
              <a:off x="8351730" y="4654444"/>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5" name="Line 695"/>
            <p:cNvSpPr>
              <a:spLocks noChangeShapeType="1"/>
            </p:cNvSpPr>
            <p:nvPr/>
          </p:nvSpPr>
          <p:spPr bwMode="auto">
            <a:xfrm>
              <a:off x="8381880" y="4652809"/>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6" name="Line 695"/>
            <p:cNvSpPr>
              <a:spLocks noChangeShapeType="1"/>
            </p:cNvSpPr>
            <p:nvPr/>
          </p:nvSpPr>
          <p:spPr bwMode="auto">
            <a:xfrm>
              <a:off x="8414479" y="4651179"/>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467" name="Line 695"/>
            <p:cNvSpPr>
              <a:spLocks noChangeShapeType="1"/>
            </p:cNvSpPr>
            <p:nvPr/>
          </p:nvSpPr>
          <p:spPr bwMode="auto">
            <a:xfrm>
              <a:off x="8447078" y="4649549"/>
              <a:ext cx="0" cy="82439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cxnSp>
          <p:nvCxnSpPr>
            <p:cNvPr id="468" name="Straight Connector 459"/>
            <p:cNvCxnSpPr>
              <a:cxnSpLocks noChangeShapeType="1"/>
            </p:cNvCxnSpPr>
            <p:nvPr/>
          </p:nvCxnSpPr>
          <p:spPr bwMode="auto">
            <a:xfrm rot="5400000">
              <a:off x="7582694" y="5142706"/>
              <a:ext cx="228600" cy="1588"/>
            </a:xfrm>
            <a:prstGeom prst="line">
              <a:avLst/>
            </a:prstGeom>
            <a:noFill/>
            <a:ln w="25400" algn="ctr">
              <a:solidFill>
                <a:schemeClr val="tx1"/>
              </a:solidFill>
              <a:prstDash val="sysDot"/>
              <a:round/>
              <a:headEnd/>
              <a:tailEnd/>
            </a:ln>
            <a:extLst>
              <a:ext uri="{909E8E84-426E-40DD-AFC4-6F175D3DCCD1}">
                <a14:hiddenFill xmlns:a14="http://schemas.microsoft.com/office/drawing/2010/main">
                  <a:noFill/>
                </a14:hiddenFill>
              </a:ext>
            </a:extLst>
          </p:spPr>
        </p:cxnSp>
        <p:sp>
          <p:nvSpPr>
            <p:cNvPr id="469" name="Right Arrow 473"/>
            <p:cNvSpPr>
              <a:spLocks noChangeArrowheads="1"/>
            </p:cNvSpPr>
            <p:nvPr/>
          </p:nvSpPr>
          <p:spPr bwMode="auto">
            <a:xfrm>
              <a:off x="7284720" y="5078730"/>
              <a:ext cx="182880" cy="121920"/>
            </a:xfrm>
            <a:prstGeom prst="rightArrow">
              <a:avLst>
                <a:gd name="adj1" fmla="val 50000"/>
                <a:gd name="adj2" fmla="val 50000"/>
              </a:avLst>
            </a:prstGeom>
            <a:solidFill>
              <a:schemeClr val="accent1"/>
            </a:solidFill>
            <a:ln w="9525" algn="ctr">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0" name="Right Arrow 474"/>
            <p:cNvSpPr>
              <a:spLocks noChangeArrowheads="1"/>
            </p:cNvSpPr>
            <p:nvPr/>
          </p:nvSpPr>
          <p:spPr bwMode="auto">
            <a:xfrm>
              <a:off x="7814310" y="5074920"/>
              <a:ext cx="182880" cy="121920"/>
            </a:xfrm>
            <a:prstGeom prst="rightArrow">
              <a:avLst>
                <a:gd name="adj1" fmla="val 50000"/>
                <a:gd name="adj2" fmla="val 50000"/>
              </a:avLst>
            </a:prstGeom>
            <a:solidFill>
              <a:schemeClr val="accent1"/>
            </a:solidFill>
            <a:ln w="9525" algn="ctr">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grpSp>
        <p:nvGrpSpPr>
          <p:cNvPr id="471" name="Group 475"/>
          <p:cNvGrpSpPr>
            <a:grpSpLocks/>
          </p:cNvGrpSpPr>
          <p:nvPr/>
        </p:nvGrpSpPr>
        <p:grpSpPr bwMode="auto">
          <a:xfrm>
            <a:off x="5126230" y="3440024"/>
            <a:ext cx="2260600" cy="1919288"/>
            <a:chOff x="937071" y="4194149"/>
            <a:chExt cx="2259550" cy="1919484"/>
          </a:xfrm>
        </p:grpSpPr>
        <p:sp>
          <p:nvSpPr>
            <p:cNvPr id="472" name="Rectangle 471"/>
            <p:cNvSpPr/>
            <p:nvPr/>
          </p:nvSpPr>
          <p:spPr bwMode="auto">
            <a:xfrm>
              <a:off x="937071" y="4194149"/>
              <a:ext cx="2259550" cy="1919484"/>
            </a:xfrm>
            <a:prstGeom prst="rect">
              <a:avLst/>
            </a:prstGeom>
            <a:solidFill>
              <a:schemeClr val="bg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eaLnBrk="0" hangingPunct="0">
                <a:defRPr/>
              </a:pPr>
              <a:endParaRPr lang="en-US">
                <a:latin typeface="Arial" charset="0"/>
                <a:ea typeface="ＭＳ Ｐゴシック" pitchFamily="8" charset="-128"/>
              </a:endParaRPr>
            </a:p>
          </p:txBody>
        </p:sp>
        <p:sp>
          <p:nvSpPr>
            <p:cNvPr id="473" name="Rectangle 7"/>
            <p:cNvSpPr>
              <a:spLocks noChangeArrowheads="1"/>
            </p:cNvSpPr>
            <p:nvPr/>
          </p:nvSpPr>
          <p:spPr bwMode="auto">
            <a:xfrm>
              <a:off x="10461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4" name="Rectangle 9"/>
            <p:cNvSpPr>
              <a:spLocks noChangeArrowheads="1"/>
            </p:cNvSpPr>
            <p:nvPr/>
          </p:nvSpPr>
          <p:spPr bwMode="auto">
            <a:xfrm>
              <a:off x="15795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5" name="Rectangle 10"/>
            <p:cNvSpPr>
              <a:spLocks noChangeArrowheads="1"/>
            </p:cNvSpPr>
            <p:nvPr/>
          </p:nvSpPr>
          <p:spPr bwMode="auto">
            <a:xfrm>
              <a:off x="21129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6" name="Rectangle 11"/>
            <p:cNvSpPr>
              <a:spLocks noChangeArrowheads="1"/>
            </p:cNvSpPr>
            <p:nvPr/>
          </p:nvSpPr>
          <p:spPr bwMode="auto">
            <a:xfrm>
              <a:off x="2646363" y="42687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7" name="Rectangle 25"/>
            <p:cNvSpPr>
              <a:spLocks noChangeArrowheads="1"/>
            </p:cNvSpPr>
            <p:nvPr/>
          </p:nvSpPr>
          <p:spPr bwMode="auto">
            <a:xfrm>
              <a:off x="10461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8" name="Rectangle 26"/>
            <p:cNvSpPr>
              <a:spLocks noChangeArrowheads="1"/>
            </p:cNvSpPr>
            <p:nvPr/>
          </p:nvSpPr>
          <p:spPr bwMode="auto">
            <a:xfrm>
              <a:off x="15795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79" name="Rectangle 27"/>
            <p:cNvSpPr>
              <a:spLocks noChangeArrowheads="1"/>
            </p:cNvSpPr>
            <p:nvPr/>
          </p:nvSpPr>
          <p:spPr bwMode="auto">
            <a:xfrm>
              <a:off x="21129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0" name="Rectangle 28"/>
            <p:cNvSpPr>
              <a:spLocks noChangeArrowheads="1"/>
            </p:cNvSpPr>
            <p:nvPr/>
          </p:nvSpPr>
          <p:spPr bwMode="auto">
            <a:xfrm>
              <a:off x="2646363" y="47259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1" name="Rectangle 29"/>
            <p:cNvSpPr>
              <a:spLocks noChangeArrowheads="1"/>
            </p:cNvSpPr>
            <p:nvPr/>
          </p:nvSpPr>
          <p:spPr bwMode="auto">
            <a:xfrm>
              <a:off x="10461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2" name="Rectangle 30"/>
            <p:cNvSpPr>
              <a:spLocks noChangeArrowheads="1"/>
            </p:cNvSpPr>
            <p:nvPr/>
          </p:nvSpPr>
          <p:spPr bwMode="auto">
            <a:xfrm>
              <a:off x="15795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3" name="Rectangle 31"/>
            <p:cNvSpPr>
              <a:spLocks noChangeArrowheads="1"/>
            </p:cNvSpPr>
            <p:nvPr/>
          </p:nvSpPr>
          <p:spPr bwMode="auto">
            <a:xfrm>
              <a:off x="21129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4" name="Rectangle 32"/>
            <p:cNvSpPr>
              <a:spLocks noChangeArrowheads="1"/>
            </p:cNvSpPr>
            <p:nvPr/>
          </p:nvSpPr>
          <p:spPr bwMode="auto">
            <a:xfrm>
              <a:off x="2646363" y="51831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5" name="Rectangle 33"/>
            <p:cNvSpPr>
              <a:spLocks noChangeArrowheads="1"/>
            </p:cNvSpPr>
            <p:nvPr/>
          </p:nvSpPr>
          <p:spPr bwMode="auto">
            <a:xfrm>
              <a:off x="10461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6" name="Rectangle 34"/>
            <p:cNvSpPr>
              <a:spLocks noChangeArrowheads="1"/>
            </p:cNvSpPr>
            <p:nvPr/>
          </p:nvSpPr>
          <p:spPr bwMode="auto">
            <a:xfrm>
              <a:off x="15795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7" name="Rectangle 35"/>
            <p:cNvSpPr>
              <a:spLocks noChangeArrowheads="1"/>
            </p:cNvSpPr>
            <p:nvPr/>
          </p:nvSpPr>
          <p:spPr bwMode="auto">
            <a:xfrm>
              <a:off x="21129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488" name="Rectangle 36"/>
            <p:cNvSpPr>
              <a:spLocks noChangeArrowheads="1"/>
            </p:cNvSpPr>
            <p:nvPr/>
          </p:nvSpPr>
          <p:spPr bwMode="auto">
            <a:xfrm>
              <a:off x="2646363" y="5640388"/>
              <a:ext cx="457200" cy="381000"/>
            </a:xfrm>
            <a:prstGeom prst="rect">
              <a:avLst/>
            </a:prstGeom>
            <a:solidFill>
              <a:srgbClr val="FFFFCC"/>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grpSp>
          <p:nvGrpSpPr>
            <p:cNvPr id="489" name="Group 109"/>
            <p:cNvGrpSpPr>
              <a:grpSpLocks/>
            </p:cNvGrpSpPr>
            <p:nvPr/>
          </p:nvGrpSpPr>
          <p:grpSpPr bwMode="auto">
            <a:xfrm>
              <a:off x="1084263" y="4332288"/>
              <a:ext cx="382587" cy="241300"/>
              <a:chOff x="768" y="2160"/>
              <a:chExt cx="912" cy="576"/>
            </a:xfrm>
          </p:grpSpPr>
          <p:sp>
            <p:nvSpPr>
              <p:cNvPr id="625" name="Freeform 101"/>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26" name="Rectangle 102"/>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27" name="Rectangle 103"/>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28" name="Line 104"/>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29" name="Line 105"/>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30" name="Line 106"/>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31" name="Line 107"/>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32" name="Line 108"/>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0" name="Group 333"/>
            <p:cNvGrpSpPr>
              <a:grpSpLocks/>
            </p:cNvGrpSpPr>
            <p:nvPr/>
          </p:nvGrpSpPr>
          <p:grpSpPr bwMode="auto">
            <a:xfrm>
              <a:off x="1617663" y="4344988"/>
              <a:ext cx="382587" cy="241300"/>
              <a:chOff x="768" y="2160"/>
              <a:chExt cx="912" cy="576"/>
            </a:xfrm>
          </p:grpSpPr>
          <p:sp>
            <p:nvSpPr>
              <p:cNvPr id="617" name="Freeform 334"/>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18" name="Rectangle 335"/>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19" name="Rectangle 336"/>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20" name="Line 337"/>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21" name="Line 338"/>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22" name="Line 339"/>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23" name="Line 340"/>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24" name="Line 341"/>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1" name="Group 342"/>
            <p:cNvGrpSpPr>
              <a:grpSpLocks/>
            </p:cNvGrpSpPr>
            <p:nvPr/>
          </p:nvGrpSpPr>
          <p:grpSpPr bwMode="auto">
            <a:xfrm>
              <a:off x="2138363" y="4332288"/>
              <a:ext cx="382587" cy="241300"/>
              <a:chOff x="768" y="2160"/>
              <a:chExt cx="912" cy="576"/>
            </a:xfrm>
          </p:grpSpPr>
          <p:sp>
            <p:nvSpPr>
              <p:cNvPr id="609" name="Freeform 343"/>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10" name="Rectangle 344"/>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11" name="Rectangle 345"/>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12" name="Line 346"/>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13" name="Line 347"/>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14" name="Line 348"/>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15" name="Line 349"/>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16" name="Line 350"/>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2" name="Group 351"/>
            <p:cNvGrpSpPr>
              <a:grpSpLocks/>
            </p:cNvGrpSpPr>
            <p:nvPr/>
          </p:nvGrpSpPr>
          <p:grpSpPr bwMode="auto">
            <a:xfrm>
              <a:off x="2684463" y="4332288"/>
              <a:ext cx="382587" cy="241300"/>
              <a:chOff x="768" y="2160"/>
              <a:chExt cx="912" cy="576"/>
            </a:xfrm>
          </p:grpSpPr>
          <p:sp>
            <p:nvSpPr>
              <p:cNvPr id="601" name="Freeform 352"/>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02" name="Rectangle 353"/>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03" name="Rectangle 354"/>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604" name="Line 355"/>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5" name="Line 356"/>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6" name="Line 357"/>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7" name="Line 358"/>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8" name="Line 359"/>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3" name="Group 360"/>
            <p:cNvGrpSpPr>
              <a:grpSpLocks/>
            </p:cNvGrpSpPr>
            <p:nvPr/>
          </p:nvGrpSpPr>
          <p:grpSpPr bwMode="auto">
            <a:xfrm>
              <a:off x="1084263" y="4776788"/>
              <a:ext cx="382587" cy="241300"/>
              <a:chOff x="768" y="2160"/>
              <a:chExt cx="912" cy="576"/>
            </a:xfrm>
          </p:grpSpPr>
          <p:sp>
            <p:nvSpPr>
              <p:cNvPr id="593" name="Freeform 361"/>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94" name="Rectangle 362"/>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95" name="Rectangle 363"/>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96" name="Line 364"/>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7" name="Line 365"/>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8" name="Line 366"/>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9" name="Line 367"/>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600" name="Line 368"/>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4" name="Group 369"/>
            <p:cNvGrpSpPr>
              <a:grpSpLocks/>
            </p:cNvGrpSpPr>
            <p:nvPr/>
          </p:nvGrpSpPr>
          <p:grpSpPr bwMode="auto">
            <a:xfrm>
              <a:off x="1617663" y="4789488"/>
              <a:ext cx="382587" cy="241300"/>
              <a:chOff x="768" y="2160"/>
              <a:chExt cx="912" cy="576"/>
            </a:xfrm>
          </p:grpSpPr>
          <p:sp>
            <p:nvSpPr>
              <p:cNvPr id="585" name="Freeform 370"/>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86" name="Rectangle 371"/>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87" name="Rectangle 372"/>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88" name="Line 373"/>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89" name="Line 374"/>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0" name="Line 375"/>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1" name="Line 376"/>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92" name="Line 377"/>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5" name="Group 378"/>
            <p:cNvGrpSpPr>
              <a:grpSpLocks/>
            </p:cNvGrpSpPr>
            <p:nvPr/>
          </p:nvGrpSpPr>
          <p:grpSpPr bwMode="auto">
            <a:xfrm>
              <a:off x="2138363" y="4776788"/>
              <a:ext cx="382587" cy="241300"/>
              <a:chOff x="768" y="2160"/>
              <a:chExt cx="912" cy="576"/>
            </a:xfrm>
          </p:grpSpPr>
          <p:sp>
            <p:nvSpPr>
              <p:cNvPr id="577" name="Freeform 379"/>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78" name="Rectangle 380"/>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79" name="Rectangle 381"/>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80" name="Line 382"/>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81" name="Line 383"/>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82" name="Line 384"/>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83" name="Line 385"/>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84" name="Line 386"/>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6" name="Group 387"/>
            <p:cNvGrpSpPr>
              <a:grpSpLocks/>
            </p:cNvGrpSpPr>
            <p:nvPr/>
          </p:nvGrpSpPr>
          <p:grpSpPr bwMode="auto">
            <a:xfrm>
              <a:off x="2684463" y="4776788"/>
              <a:ext cx="382587" cy="241300"/>
              <a:chOff x="768" y="2160"/>
              <a:chExt cx="912" cy="576"/>
            </a:xfrm>
          </p:grpSpPr>
          <p:sp>
            <p:nvSpPr>
              <p:cNvPr id="569" name="Freeform 388"/>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70" name="Rectangle 389"/>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71" name="Rectangle 390"/>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72" name="Line 391"/>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73" name="Line 392"/>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74" name="Line 393"/>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75" name="Line 394"/>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76" name="Line 395"/>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7" name="Group 396"/>
            <p:cNvGrpSpPr>
              <a:grpSpLocks/>
            </p:cNvGrpSpPr>
            <p:nvPr/>
          </p:nvGrpSpPr>
          <p:grpSpPr bwMode="auto">
            <a:xfrm>
              <a:off x="1084263" y="5246688"/>
              <a:ext cx="382587" cy="241300"/>
              <a:chOff x="768" y="2160"/>
              <a:chExt cx="912" cy="576"/>
            </a:xfrm>
          </p:grpSpPr>
          <p:sp>
            <p:nvSpPr>
              <p:cNvPr id="561" name="Freeform 397"/>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62" name="Rectangle 398"/>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63" name="Rectangle 399"/>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64" name="Line 400"/>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65" name="Line 401"/>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66" name="Line 402"/>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67" name="Line 403"/>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68" name="Line 404"/>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8" name="Group 405"/>
            <p:cNvGrpSpPr>
              <a:grpSpLocks/>
            </p:cNvGrpSpPr>
            <p:nvPr/>
          </p:nvGrpSpPr>
          <p:grpSpPr bwMode="auto">
            <a:xfrm>
              <a:off x="1617663" y="5259388"/>
              <a:ext cx="382587" cy="241300"/>
              <a:chOff x="768" y="2160"/>
              <a:chExt cx="912" cy="576"/>
            </a:xfrm>
          </p:grpSpPr>
          <p:sp>
            <p:nvSpPr>
              <p:cNvPr id="553" name="Freeform 406"/>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54" name="Rectangle 407"/>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55" name="Rectangle 408"/>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56" name="Line 409"/>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7" name="Line 410"/>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8" name="Line 411"/>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9" name="Line 412"/>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60" name="Line 413"/>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499" name="Group 414"/>
            <p:cNvGrpSpPr>
              <a:grpSpLocks/>
            </p:cNvGrpSpPr>
            <p:nvPr/>
          </p:nvGrpSpPr>
          <p:grpSpPr bwMode="auto">
            <a:xfrm>
              <a:off x="2138363" y="5246688"/>
              <a:ext cx="382587" cy="241300"/>
              <a:chOff x="768" y="2160"/>
              <a:chExt cx="912" cy="576"/>
            </a:xfrm>
          </p:grpSpPr>
          <p:sp>
            <p:nvSpPr>
              <p:cNvPr id="545" name="Freeform 415"/>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46" name="Rectangle 416"/>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47" name="Rectangle 417"/>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48" name="Line 418"/>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49" name="Line 419"/>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0" name="Line 420"/>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1" name="Line 421"/>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52" name="Line 422"/>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500" name="Group 423"/>
            <p:cNvGrpSpPr>
              <a:grpSpLocks/>
            </p:cNvGrpSpPr>
            <p:nvPr/>
          </p:nvGrpSpPr>
          <p:grpSpPr bwMode="auto">
            <a:xfrm>
              <a:off x="2684463" y="5246688"/>
              <a:ext cx="382587" cy="241300"/>
              <a:chOff x="768" y="2160"/>
              <a:chExt cx="912" cy="576"/>
            </a:xfrm>
          </p:grpSpPr>
          <p:sp>
            <p:nvSpPr>
              <p:cNvPr id="537" name="Freeform 424"/>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38" name="Rectangle 425"/>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39" name="Rectangle 426"/>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40" name="Line 427"/>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41" name="Line 428"/>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42" name="Line 429"/>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43" name="Line 430"/>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44" name="Line 431"/>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501" name="Group 432"/>
            <p:cNvGrpSpPr>
              <a:grpSpLocks/>
            </p:cNvGrpSpPr>
            <p:nvPr/>
          </p:nvGrpSpPr>
          <p:grpSpPr bwMode="auto">
            <a:xfrm>
              <a:off x="1084263" y="5703888"/>
              <a:ext cx="382587" cy="241300"/>
              <a:chOff x="768" y="2160"/>
              <a:chExt cx="912" cy="576"/>
            </a:xfrm>
          </p:grpSpPr>
          <p:sp>
            <p:nvSpPr>
              <p:cNvPr id="529" name="Freeform 433"/>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30" name="Rectangle 434"/>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31" name="Rectangle 435"/>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32" name="Line 436"/>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33" name="Line 437"/>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34" name="Line 438"/>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35" name="Line 439"/>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36" name="Line 440"/>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502" name="Group 441"/>
            <p:cNvGrpSpPr>
              <a:grpSpLocks/>
            </p:cNvGrpSpPr>
            <p:nvPr/>
          </p:nvGrpSpPr>
          <p:grpSpPr bwMode="auto">
            <a:xfrm>
              <a:off x="1617663" y="5716588"/>
              <a:ext cx="382587" cy="241300"/>
              <a:chOff x="768" y="2160"/>
              <a:chExt cx="912" cy="576"/>
            </a:xfrm>
          </p:grpSpPr>
          <p:sp>
            <p:nvSpPr>
              <p:cNvPr id="521" name="Freeform 442"/>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22" name="Rectangle 443"/>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23" name="Rectangle 444"/>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24" name="Line 445"/>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25" name="Line 446"/>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26" name="Line 447"/>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27" name="Line 448"/>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28" name="Line 449"/>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503" name="Group 450"/>
            <p:cNvGrpSpPr>
              <a:grpSpLocks/>
            </p:cNvGrpSpPr>
            <p:nvPr/>
          </p:nvGrpSpPr>
          <p:grpSpPr bwMode="auto">
            <a:xfrm>
              <a:off x="2138363" y="5703888"/>
              <a:ext cx="382587" cy="241300"/>
              <a:chOff x="768" y="2160"/>
              <a:chExt cx="912" cy="576"/>
            </a:xfrm>
          </p:grpSpPr>
          <p:sp>
            <p:nvSpPr>
              <p:cNvPr id="513" name="Freeform 451"/>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14" name="Rectangle 452"/>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15" name="Rectangle 453"/>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16" name="Line 454"/>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17" name="Line 455"/>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18" name="Line 456"/>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19" name="Line 457"/>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20" name="Line 458"/>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nvGrpSpPr>
            <p:cNvPr id="504" name="Group 459"/>
            <p:cNvGrpSpPr>
              <a:grpSpLocks/>
            </p:cNvGrpSpPr>
            <p:nvPr/>
          </p:nvGrpSpPr>
          <p:grpSpPr bwMode="auto">
            <a:xfrm>
              <a:off x="2684463" y="5703888"/>
              <a:ext cx="382587" cy="241300"/>
              <a:chOff x="768" y="2160"/>
              <a:chExt cx="912" cy="576"/>
            </a:xfrm>
          </p:grpSpPr>
          <p:sp>
            <p:nvSpPr>
              <p:cNvPr id="505" name="Freeform 460"/>
              <p:cNvSpPr>
                <a:spLocks/>
              </p:cNvSpPr>
              <p:nvPr/>
            </p:nvSpPr>
            <p:spPr bwMode="auto">
              <a:xfrm>
                <a:off x="1104" y="2160"/>
                <a:ext cx="240" cy="576"/>
              </a:xfrm>
              <a:custGeom>
                <a:avLst/>
                <a:gdLst>
                  <a:gd name="T0" fmla="*/ 0 w 240"/>
                  <a:gd name="T1" fmla="*/ 0 h 576"/>
                  <a:gd name="T2" fmla="*/ 240 w 240"/>
                  <a:gd name="T3" fmla="*/ 165 h 576"/>
                  <a:gd name="T4" fmla="*/ 240 w 240"/>
                  <a:gd name="T5" fmla="*/ 411 h 576"/>
                  <a:gd name="T6" fmla="*/ 0 w 240"/>
                  <a:gd name="T7" fmla="*/ 576 h 576"/>
                  <a:gd name="T8" fmla="*/ 0 w 240"/>
                  <a:gd name="T9" fmla="*/ 329 h 576"/>
                  <a:gd name="T10" fmla="*/ 120 w 240"/>
                  <a:gd name="T11" fmla="*/ 288 h 576"/>
                  <a:gd name="T12" fmla="*/ 0 w 240"/>
                  <a:gd name="T13" fmla="*/ 247 h 576"/>
                  <a:gd name="T14" fmla="*/ 0 w 240"/>
                  <a:gd name="T15" fmla="*/ 0 h 576"/>
                  <a:gd name="T16" fmla="*/ 0 60000 65536"/>
                  <a:gd name="T17" fmla="*/ 0 60000 65536"/>
                  <a:gd name="T18" fmla="*/ 0 60000 65536"/>
                  <a:gd name="T19" fmla="*/ 0 60000 65536"/>
                  <a:gd name="T20" fmla="*/ 0 60000 65536"/>
                  <a:gd name="T21" fmla="*/ 0 60000 65536"/>
                  <a:gd name="T22" fmla="*/ 0 60000 65536"/>
                  <a:gd name="T23" fmla="*/ 0 60000 65536"/>
                  <a:gd name="T24" fmla="*/ 0 w 240"/>
                  <a:gd name="T25" fmla="*/ 0 h 576"/>
                  <a:gd name="T26" fmla="*/ 240 w 240"/>
                  <a:gd name="T27" fmla="*/ 576 h 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0" h="576">
                    <a:moveTo>
                      <a:pt x="0" y="0"/>
                    </a:moveTo>
                    <a:lnTo>
                      <a:pt x="240" y="165"/>
                    </a:lnTo>
                    <a:lnTo>
                      <a:pt x="240" y="411"/>
                    </a:lnTo>
                    <a:lnTo>
                      <a:pt x="0" y="576"/>
                    </a:lnTo>
                    <a:lnTo>
                      <a:pt x="0" y="329"/>
                    </a:lnTo>
                    <a:lnTo>
                      <a:pt x="120" y="288"/>
                    </a:lnTo>
                    <a:lnTo>
                      <a:pt x="0" y="247"/>
                    </a:lnTo>
                    <a:lnTo>
                      <a:pt x="0" y="0"/>
                    </a:lnTo>
                    <a:close/>
                  </a:path>
                </a:pathLst>
              </a:custGeom>
              <a:solidFill>
                <a:schemeClr val="accent1"/>
              </a:solidFill>
              <a:ln w="9525">
                <a:solidFill>
                  <a:schemeClr val="tx1"/>
                </a:solidFill>
                <a:round/>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06" name="Rectangle 461"/>
              <p:cNvSpPr>
                <a:spLocks noChangeArrowheads="1"/>
              </p:cNvSpPr>
              <p:nvPr/>
            </p:nvSpPr>
            <p:spPr bwMode="auto">
              <a:xfrm>
                <a:off x="864"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07" name="Rectangle 462"/>
              <p:cNvSpPr>
                <a:spLocks noChangeArrowheads="1"/>
              </p:cNvSpPr>
              <p:nvPr/>
            </p:nvSpPr>
            <p:spPr bwMode="auto">
              <a:xfrm>
                <a:off x="1440" y="2160"/>
                <a:ext cx="144" cy="576"/>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en-US" altLang="en-US"/>
              </a:p>
            </p:txBody>
          </p:sp>
          <p:sp>
            <p:nvSpPr>
              <p:cNvPr id="508" name="Line 463"/>
              <p:cNvSpPr>
                <a:spLocks noChangeShapeType="1"/>
              </p:cNvSpPr>
              <p:nvPr/>
            </p:nvSpPr>
            <p:spPr bwMode="auto">
              <a:xfrm>
                <a:off x="768"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09" name="Line 464"/>
              <p:cNvSpPr>
                <a:spLocks noChangeShapeType="1"/>
              </p:cNvSpPr>
              <p:nvPr/>
            </p:nvSpPr>
            <p:spPr bwMode="auto">
              <a:xfrm>
                <a:off x="1008" y="230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10" name="Line 465"/>
              <p:cNvSpPr>
                <a:spLocks noChangeShapeType="1"/>
              </p:cNvSpPr>
              <p:nvPr/>
            </p:nvSpPr>
            <p:spPr bwMode="auto">
              <a:xfrm>
                <a:off x="1008" y="259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11" name="Line 466"/>
              <p:cNvSpPr>
                <a:spLocks noChangeShapeType="1"/>
              </p:cNvSpPr>
              <p:nvPr/>
            </p:nvSpPr>
            <p:spPr bwMode="auto">
              <a:xfrm>
                <a:off x="134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512" name="Line 467"/>
              <p:cNvSpPr>
                <a:spLocks noChangeShapeType="1"/>
              </p:cNvSpPr>
              <p:nvPr/>
            </p:nvSpPr>
            <p:spPr bwMode="auto">
              <a:xfrm>
                <a:off x="1584" y="2448"/>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grpSp>
      </p:grpSp>
      <p:sp>
        <p:nvSpPr>
          <p:cNvPr id="633" name="Rectangle 632"/>
          <p:cNvSpPr/>
          <p:nvPr/>
        </p:nvSpPr>
        <p:spPr>
          <a:xfrm>
            <a:off x="5112753" y="5508328"/>
            <a:ext cx="2405696" cy="646331"/>
          </a:xfrm>
          <a:prstGeom prst="rect">
            <a:avLst/>
          </a:prstGeom>
        </p:spPr>
        <p:txBody>
          <a:bodyPr wrap="square">
            <a:spAutoFit/>
          </a:bodyPr>
          <a:lstStyle/>
          <a:p>
            <a:pPr algn="ctr"/>
            <a:r>
              <a:rPr lang="en-ZA" dirty="0" smtClean="0"/>
              <a:t>Parallel Case</a:t>
            </a:r>
          </a:p>
          <a:p>
            <a:pPr algn="ctr"/>
            <a:r>
              <a:rPr lang="en-ZA" i="1" dirty="0" smtClean="0"/>
              <a:t>n </a:t>
            </a:r>
            <a:r>
              <a:rPr lang="en-ZA" dirty="0" smtClean="0"/>
              <a:t>x </a:t>
            </a:r>
            <a:r>
              <a:rPr lang="en-ZA" i="1" dirty="0" smtClean="0"/>
              <a:t>1</a:t>
            </a:r>
            <a:r>
              <a:rPr lang="en-ZA" dirty="0" smtClean="0"/>
              <a:t>-BCE cores</a:t>
            </a:r>
            <a:endParaRPr lang="en-ZA" dirty="0"/>
          </a:p>
        </p:txBody>
      </p:sp>
      <p:sp>
        <p:nvSpPr>
          <p:cNvPr id="634" name="Left-Right Arrow 633"/>
          <p:cNvSpPr/>
          <p:nvPr/>
        </p:nvSpPr>
        <p:spPr>
          <a:xfrm>
            <a:off x="3935368" y="3651167"/>
            <a:ext cx="1078658" cy="1425405"/>
          </a:xfrm>
          <a:prstGeom prst="leftRightArrow">
            <a:avLst>
              <a:gd name="adj1" fmla="val 50000"/>
              <a:gd name="adj2" fmla="val 31290"/>
            </a:avLst>
          </a:prstGeom>
          <a:solidFill>
            <a:schemeClr val="accent1">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2110284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2"/>
          <p:cNvSpPr>
            <a:spLocks noGrp="1" noChangeArrowheads="1"/>
          </p:cNvSpPr>
          <p:nvPr>
            <p:ph type="title"/>
          </p:nvPr>
        </p:nvSpPr>
        <p:spPr>
          <a:xfrm>
            <a:off x="558800" y="723229"/>
            <a:ext cx="7698306" cy="692210"/>
          </a:xfrm>
        </p:spPr>
        <p:txBody>
          <a:bodyPr>
            <a:normAutofit fontScale="90000"/>
          </a:bodyPr>
          <a:lstStyle/>
          <a:p>
            <a:r>
              <a:rPr lang="en-US" altLang="en-US" dirty="0" smtClean="0"/>
              <a:t>Modelling Performance of Dynamic Multicore Chips</a:t>
            </a:r>
          </a:p>
        </p:txBody>
      </p:sp>
      <p:sp>
        <p:nvSpPr>
          <p:cNvPr id="812035" name="Rectangle 3"/>
          <p:cNvSpPr>
            <a:spLocks noGrp="1" noChangeArrowheads="1"/>
          </p:cNvSpPr>
          <p:nvPr>
            <p:ph type="body" idx="1"/>
          </p:nvPr>
        </p:nvSpPr>
        <p:spPr>
          <a:xfrm>
            <a:off x="505683" y="1463065"/>
            <a:ext cx="7697635" cy="5168762"/>
          </a:xfrm>
        </p:spPr>
        <p:txBody>
          <a:bodyPr>
            <a:normAutofit fontScale="70000" lnSpcReduction="20000"/>
          </a:bodyPr>
          <a:lstStyle/>
          <a:p>
            <a:r>
              <a:rPr lang="en-US" altLang="en-US" b="1" i="1" dirty="0" smtClean="0"/>
              <a:t>n</a:t>
            </a:r>
            <a:r>
              <a:rPr lang="en-US" altLang="en-US" dirty="0" smtClean="0"/>
              <a:t> base cores per chip where </a:t>
            </a:r>
            <a:r>
              <a:rPr lang="en-US" altLang="en-US" b="1" i="1" dirty="0" smtClean="0"/>
              <a:t>r</a:t>
            </a:r>
            <a:r>
              <a:rPr lang="en-US" altLang="en-US" dirty="0" smtClean="0"/>
              <a:t> can be harnessed</a:t>
            </a:r>
          </a:p>
          <a:p>
            <a:r>
              <a:rPr lang="en-US" altLang="en-US" dirty="0" smtClean="0"/>
              <a:t>1x</a:t>
            </a:r>
            <a:r>
              <a:rPr lang="en-US" altLang="en-US" i="1" dirty="0" smtClean="0"/>
              <a:t> r</a:t>
            </a:r>
            <a:r>
              <a:rPr lang="en-US" altLang="en-US" dirty="0" smtClean="0"/>
              <a:t>-BCEs , </a:t>
            </a:r>
            <a:r>
              <a:rPr lang="en-US" altLang="en-US" i="1" dirty="0" smtClean="0"/>
              <a:t>n-r</a:t>
            </a:r>
            <a:r>
              <a:rPr lang="en-US" altLang="en-US" dirty="0" smtClean="0"/>
              <a:t> 1-BCEs</a:t>
            </a:r>
          </a:p>
          <a:p>
            <a:r>
              <a:rPr lang="en-US" altLang="en-US" dirty="0" smtClean="0"/>
              <a:t>Parallel Fraction of execution is F</a:t>
            </a:r>
          </a:p>
          <a:p>
            <a:r>
              <a:rPr lang="en-US" altLang="en-US" dirty="0" smtClean="0"/>
              <a:t>Serial Fraction 1-F uses </a:t>
            </a:r>
            <a:r>
              <a:rPr lang="en-US" altLang="en-US" i="1" dirty="0" smtClean="0"/>
              <a:t>r</a:t>
            </a:r>
            <a:r>
              <a:rPr lang="en-US" altLang="en-US" dirty="0" smtClean="0"/>
              <a:t> BCEs at rate </a:t>
            </a:r>
            <a:r>
              <a:rPr lang="en-US" altLang="en-US" dirty="0" err="1" smtClean="0"/>
              <a:t>perf</a:t>
            </a:r>
            <a:r>
              <a:rPr lang="en-US" altLang="en-US" dirty="0" smtClean="0"/>
              <a:t>(</a:t>
            </a:r>
            <a:r>
              <a:rPr lang="en-US" altLang="en-US" i="1" dirty="0" smtClean="0"/>
              <a:t>r</a:t>
            </a:r>
            <a:r>
              <a:rPr lang="en-US" altLang="en-US" dirty="0" smtClean="0"/>
              <a:t>)</a:t>
            </a:r>
          </a:p>
          <a:p>
            <a:r>
              <a:rPr lang="en-US" altLang="en-US" dirty="0" smtClean="0"/>
              <a:t>Therefore: Serial time = (1 – F) / </a:t>
            </a:r>
            <a:r>
              <a:rPr lang="en-US" altLang="en-US" dirty="0" err="1" smtClean="0"/>
              <a:t>perf</a:t>
            </a:r>
            <a:r>
              <a:rPr lang="en-US" altLang="en-US" dirty="0" smtClean="0"/>
              <a:t>(</a:t>
            </a:r>
            <a:r>
              <a:rPr lang="en-US" altLang="en-US" i="1" dirty="0" smtClean="0"/>
              <a:t>r</a:t>
            </a:r>
            <a:r>
              <a:rPr lang="en-US" altLang="en-US" dirty="0" smtClean="0"/>
              <a:t>)</a:t>
            </a:r>
          </a:p>
          <a:p>
            <a:pPr lvl="4"/>
            <a:endParaRPr lang="en-US" altLang="en-US" dirty="0" smtClean="0"/>
          </a:p>
          <a:p>
            <a:r>
              <a:rPr lang="en-US" altLang="en-US" dirty="0" smtClean="0">
                <a:solidFill>
                  <a:srgbClr val="FF0000"/>
                </a:solidFill>
              </a:rPr>
              <a:t>Parallel Fraction F</a:t>
            </a:r>
            <a:br>
              <a:rPr lang="en-US" altLang="en-US" dirty="0" smtClean="0">
                <a:solidFill>
                  <a:srgbClr val="FF0000"/>
                </a:solidFill>
              </a:rPr>
            </a:br>
            <a:r>
              <a:rPr lang="en-US" altLang="en-US" dirty="0" smtClean="0">
                <a:solidFill>
                  <a:srgbClr val="FF0000"/>
                </a:solidFill>
              </a:rPr>
              <a:t> uses </a:t>
            </a:r>
            <a:r>
              <a:rPr lang="en-US" altLang="en-US" i="1" dirty="0" smtClean="0">
                <a:solidFill>
                  <a:srgbClr val="FF0000"/>
                </a:solidFill>
              </a:rPr>
              <a:t>n</a:t>
            </a:r>
            <a:r>
              <a:rPr lang="en-US" altLang="en-US" dirty="0" smtClean="0">
                <a:solidFill>
                  <a:srgbClr val="FF0000"/>
                </a:solidFill>
              </a:rPr>
              <a:t> BCEs at rate 1 each</a:t>
            </a:r>
          </a:p>
          <a:p>
            <a:r>
              <a:rPr lang="pt-BR" altLang="en-US" dirty="0">
                <a:solidFill>
                  <a:srgbClr val="FF0000"/>
                </a:solidFill>
              </a:rPr>
              <a:t>Parallel time = F / </a:t>
            </a:r>
            <a:r>
              <a:rPr lang="pt-BR" altLang="en-US" i="1" dirty="0" smtClean="0">
                <a:solidFill>
                  <a:srgbClr val="FF0000"/>
                </a:solidFill>
              </a:rPr>
              <a:t>n</a:t>
            </a:r>
            <a:endParaRPr lang="en-US" altLang="en-US" dirty="0" smtClean="0">
              <a:solidFill>
                <a:srgbClr val="FF0000"/>
              </a:solidFill>
            </a:endParaRPr>
          </a:p>
          <a:p>
            <a:pPr lvl="4"/>
            <a:endParaRPr lang="en-US" altLang="en-US" dirty="0" smtClean="0">
              <a:solidFill>
                <a:srgbClr val="FF0000"/>
              </a:solidFill>
            </a:endParaRPr>
          </a:p>
          <a:p>
            <a:r>
              <a:rPr lang="en-US" altLang="en-US" dirty="0" smtClean="0"/>
              <a:t>Therefore, w.r.t. one base core:</a:t>
            </a:r>
          </a:p>
          <a:p>
            <a:endParaRPr lang="en-US" altLang="en-US" dirty="0" smtClean="0"/>
          </a:p>
          <a:p>
            <a:endParaRPr lang="en-US" altLang="en-US" dirty="0" smtClean="0"/>
          </a:p>
          <a:p>
            <a:endParaRPr lang="en-US" altLang="en-US" dirty="0" smtClean="0"/>
          </a:p>
          <a:p>
            <a:r>
              <a:rPr lang="en-US" altLang="en-US" b="1" dirty="0" smtClean="0">
                <a:solidFill>
                  <a:srgbClr val="1C1C1C"/>
                </a:solidFill>
              </a:rPr>
              <a:t>Implications?..</a:t>
            </a:r>
          </a:p>
        </p:txBody>
      </p:sp>
      <p:sp>
        <p:nvSpPr>
          <p:cNvPr id="4" name="Rectangle 3"/>
          <p:cNvSpPr/>
          <p:nvPr/>
        </p:nvSpPr>
        <p:spPr>
          <a:xfrm>
            <a:off x="7835901" y="723229"/>
            <a:ext cx="985370" cy="1320724"/>
          </a:xfrm>
          <a:prstGeom prst="rect">
            <a:avLst/>
          </a:prstGeom>
          <a:solidFill>
            <a:schemeClr val="accent6">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600" dirty="0" smtClean="0">
                <a:ln w="12700">
                  <a:noFill/>
                </a:ln>
                <a:solidFill>
                  <a:schemeClr val="tx1"/>
                </a:solidFill>
              </a:rPr>
              <a:t>Serial Fraction</a:t>
            </a:r>
          </a:p>
          <a:p>
            <a:pPr algn="ctr"/>
            <a:r>
              <a:rPr lang="en-ZA" sz="1600" b="1" i="1" dirty="0" smtClean="0">
                <a:ln w="12700">
                  <a:noFill/>
                </a:ln>
                <a:solidFill>
                  <a:schemeClr val="tx1"/>
                </a:solidFill>
              </a:rPr>
              <a:t>1-F</a:t>
            </a:r>
            <a:endParaRPr lang="en-ZA" sz="1600" b="1" i="1" dirty="0">
              <a:ln w="12700">
                <a:noFill/>
              </a:ln>
              <a:solidFill>
                <a:schemeClr val="tx1"/>
              </a:solidFill>
            </a:endParaRPr>
          </a:p>
        </p:txBody>
      </p:sp>
      <p:sp>
        <p:nvSpPr>
          <p:cNvPr id="23" name="Rectangle 22"/>
          <p:cNvSpPr/>
          <p:nvPr/>
        </p:nvSpPr>
        <p:spPr>
          <a:xfrm>
            <a:off x="7835901" y="2011365"/>
            <a:ext cx="985370" cy="3524248"/>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1600" dirty="0" smtClean="0">
                <a:ln w="12700">
                  <a:noFill/>
                </a:ln>
                <a:solidFill>
                  <a:schemeClr val="tx1"/>
                </a:solidFill>
              </a:rPr>
              <a:t>Parallel</a:t>
            </a:r>
          </a:p>
          <a:p>
            <a:pPr algn="ctr"/>
            <a:r>
              <a:rPr lang="en-ZA" sz="1600" dirty="0" smtClean="0">
                <a:ln w="12700">
                  <a:noFill/>
                </a:ln>
                <a:solidFill>
                  <a:schemeClr val="tx1"/>
                </a:solidFill>
              </a:rPr>
              <a:t>Fraction </a:t>
            </a:r>
            <a:r>
              <a:rPr lang="en-ZA" sz="1600" b="1" i="1" dirty="0" smtClean="0">
                <a:ln w="12700">
                  <a:noFill/>
                </a:ln>
                <a:solidFill>
                  <a:schemeClr val="tx1"/>
                </a:solidFill>
              </a:rPr>
              <a:t>F</a:t>
            </a:r>
            <a:endParaRPr lang="en-ZA" sz="1600" b="1" i="1" dirty="0">
              <a:ln w="12700">
                <a:noFill/>
              </a:ln>
              <a:solidFill>
                <a:schemeClr val="tx1"/>
              </a:solidFill>
            </a:endParaRPr>
          </a:p>
        </p:txBody>
      </p:sp>
      <p:sp>
        <p:nvSpPr>
          <p:cNvPr id="5" name="Rectangle 4"/>
          <p:cNvSpPr/>
          <p:nvPr/>
        </p:nvSpPr>
        <p:spPr>
          <a:xfrm>
            <a:off x="7830112" y="240600"/>
            <a:ext cx="991160" cy="523220"/>
          </a:xfrm>
          <a:prstGeom prst="rect">
            <a:avLst/>
          </a:prstGeom>
        </p:spPr>
        <p:txBody>
          <a:bodyPr wrap="square">
            <a:spAutoFit/>
          </a:bodyPr>
          <a:lstStyle/>
          <a:p>
            <a:pPr algn="ctr"/>
            <a:r>
              <a:rPr lang="en-ZA" sz="1400" dirty="0" smtClean="0">
                <a:ln w="12700">
                  <a:noFill/>
                </a:ln>
              </a:rPr>
              <a:t>Execution Time</a:t>
            </a:r>
            <a:endParaRPr lang="en-ZA" sz="1400" dirty="0"/>
          </a:p>
        </p:txBody>
      </p:sp>
      <p:grpSp>
        <p:nvGrpSpPr>
          <p:cNvPr id="18" name="Group 15"/>
          <p:cNvGrpSpPr>
            <a:grpSpLocks/>
          </p:cNvGrpSpPr>
          <p:nvPr/>
        </p:nvGrpSpPr>
        <p:grpSpPr bwMode="auto">
          <a:xfrm>
            <a:off x="439738" y="4706938"/>
            <a:ext cx="7277100" cy="1503362"/>
            <a:chOff x="352" y="820"/>
            <a:chExt cx="4584" cy="947"/>
          </a:xfrm>
        </p:grpSpPr>
        <p:sp>
          <p:nvSpPr>
            <p:cNvPr id="19" name="Text Box 16"/>
            <p:cNvSpPr txBox="1">
              <a:spLocks noChangeArrowheads="1"/>
            </p:cNvSpPr>
            <p:nvPr/>
          </p:nvSpPr>
          <p:spPr bwMode="auto">
            <a:xfrm>
              <a:off x="352" y="1065"/>
              <a:ext cx="22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a:spcBef>
                  <a:spcPct val="50000"/>
                </a:spcBef>
              </a:pPr>
              <a:r>
                <a:rPr lang="en-US" altLang="en-US"/>
                <a:t>Dynamic Speedup  =</a:t>
              </a:r>
            </a:p>
          </p:txBody>
        </p:sp>
        <p:sp>
          <p:nvSpPr>
            <p:cNvPr id="20" name="Line 17"/>
            <p:cNvSpPr>
              <a:spLocks noChangeShapeType="1"/>
            </p:cNvSpPr>
            <p:nvPr/>
          </p:nvSpPr>
          <p:spPr bwMode="auto">
            <a:xfrm>
              <a:off x="2607" y="1117"/>
              <a:ext cx="2283" cy="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21" name="Text Box 18"/>
            <p:cNvSpPr txBox="1">
              <a:spLocks noChangeArrowheads="1"/>
            </p:cNvSpPr>
            <p:nvPr/>
          </p:nvSpPr>
          <p:spPr bwMode="auto">
            <a:xfrm>
              <a:off x="3429" y="820"/>
              <a:ext cx="54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a:t>1</a:t>
              </a:r>
            </a:p>
          </p:txBody>
        </p:sp>
        <p:sp>
          <p:nvSpPr>
            <p:cNvPr id="34" name="Text Box 19"/>
            <p:cNvSpPr txBox="1">
              <a:spLocks noChangeArrowheads="1"/>
            </p:cNvSpPr>
            <p:nvPr/>
          </p:nvSpPr>
          <p:spPr bwMode="auto">
            <a:xfrm>
              <a:off x="3070" y="1252"/>
              <a:ext cx="54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3200"/>
                <a:t>+</a:t>
              </a:r>
            </a:p>
          </p:txBody>
        </p:sp>
        <p:sp>
          <p:nvSpPr>
            <p:cNvPr id="35" name="Text Box 20"/>
            <p:cNvSpPr txBox="1">
              <a:spLocks noChangeArrowheads="1"/>
            </p:cNvSpPr>
            <p:nvPr/>
          </p:nvSpPr>
          <p:spPr bwMode="auto">
            <a:xfrm>
              <a:off x="2650" y="1196"/>
              <a:ext cx="54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000"/>
                <a:t>1 - F</a:t>
              </a:r>
            </a:p>
          </p:txBody>
        </p:sp>
        <p:sp>
          <p:nvSpPr>
            <p:cNvPr id="36" name="Text Box 21"/>
            <p:cNvSpPr txBox="1">
              <a:spLocks noChangeArrowheads="1"/>
            </p:cNvSpPr>
            <p:nvPr/>
          </p:nvSpPr>
          <p:spPr bwMode="auto">
            <a:xfrm>
              <a:off x="2506" y="1432"/>
              <a:ext cx="84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sz="2000"/>
                <a:t>Perf(R)</a:t>
              </a:r>
            </a:p>
          </p:txBody>
        </p:sp>
        <p:sp>
          <p:nvSpPr>
            <p:cNvPr id="37" name="Line 22"/>
            <p:cNvSpPr>
              <a:spLocks noChangeShapeType="1"/>
            </p:cNvSpPr>
            <p:nvPr/>
          </p:nvSpPr>
          <p:spPr bwMode="auto">
            <a:xfrm>
              <a:off x="2657" y="1441"/>
              <a:ext cx="54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ZA"/>
            </a:p>
          </p:txBody>
        </p:sp>
        <p:sp>
          <p:nvSpPr>
            <p:cNvPr id="38" name="Text Box 23"/>
            <p:cNvSpPr txBox="1">
              <a:spLocks noChangeArrowheads="1"/>
            </p:cNvSpPr>
            <p:nvPr/>
          </p:nvSpPr>
          <p:spPr bwMode="auto">
            <a:xfrm>
              <a:off x="3842" y="1145"/>
              <a:ext cx="68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a:solidFill>
                    <a:srgbClr val="FF0000"/>
                  </a:solidFill>
                </a:rPr>
                <a:t>F</a:t>
              </a:r>
            </a:p>
          </p:txBody>
        </p:sp>
        <p:sp>
          <p:nvSpPr>
            <p:cNvPr id="39" name="Text Box 24"/>
            <p:cNvSpPr txBox="1">
              <a:spLocks noChangeArrowheads="1"/>
            </p:cNvSpPr>
            <p:nvPr/>
          </p:nvSpPr>
          <p:spPr bwMode="auto">
            <a:xfrm>
              <a:off x="3411" y="1479"/>
              <a:ext cx="15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a:solidFill>
                    <a:srgbClr val="FF0000"/>
                  </a:solidFill>
                </a:rPr>
                <a:t>N</a:t>
              </a:r>
            </a:p>
          </p:txBody>
        </p:sp>
        <p:sp>
          <p:nvSpPr>
            <p:cNvPr id="40" name="Line 25"/>
            <p:cNvSpPr>
              <a:spLocks noChangeShapeType="1"/>
            </p:cNvSpPr>
            <p:nvPr/>
          </p:nvSpPr>
          <p:spPr bwMode="auto">
            <a:xfrm flipV="1">
              <a:off x="3490" y="1432"/>
              <a:ext cx="1342" cy="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en-ZA"/>
            </a:p>
          </p:txBody>
        </p:sp>
      </p:grpSp>
    </p:spTree>
    <p:extLst>
      <p:ext uri="{BB962C8B-B14F-4D97-AF65-F5344CB8AC3E}">
        <p14:creationId xmlns:p14="http://schemas.microsoft.com/office/powerpoint/2010/main" val="41035733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0366" y="817896"/>
            <a:ext cx="7416470" cy="5847951"/>
          </a:xfrm>
        </p:spPr>
      </p:pic>
      <p:sp>
        <p:nvSpPr>
          <p:cNvPr id="2" name="Title 1"/>
          <p:cNvSpPr>
            <a:spLocks noGrp="1"/>
          </p:cNvSpPr>
          <p:nvPr>
            <p:ph type="title"/>
          </p:nvPr>
        </p:nvSpPr>
        <p:spPr>
          <a:xfrm>
            <a:off x="729114" y="179281"/>
            <a:ext cx="7698306" cy="692210"/>
          </a:xfrm>
        </p:spPr>
        <p:txBody>
          <a:bodyPr>
            <a:normAutofit fontScale="90000"/>
          </a:bodyPr>
          <a:lstStyle/>
          <a:p>
            <a:r>
              <a:rPr lang="en-ZA" dirty="0" smtClean="0"/>
              <a:t>Calculate performance…</a:t>
            </a:r>
            <a:endParaRPr lang="en-ZA" dirty="0"/>
          </a:p>
        </p:txBody>
      </p:sp>
      <p:cxnSp>
        <p:nvCxnSpPr>
          <p:cNvPr id="10" name="Straight Arrow Connector 9"/>
          <p:cNvCxnSpPr/>
          <p:nvPr/>
        </p:nvCxnSpPr>
        <p:spPr>
          <a:xfrm flipH="1" flipV="1">
            <a:off x="6319611" y="5751900"/>
            <a:ext cx="766989" cy="3822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6299200" y="4551341"/>
            <a:ext cx="773954" cy="161084"/>
          </a:xfrm>
          <a:prstGeom prst="straightConnector1">
            <a:avLst/>
          </a:prstGeom>
          <a:ln>
            <a:solidFill>
              <a:srgbClr val="23F6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073153" y="4499491"/>
            <a:ext cx="1506071" cy="923330"/>
          </a:xfrm>
          <a:prstGeom prst="rect">
            <a:avLst/>
          </a:prstGeom>
          <a:noFill/>
        </p:spPr>
        <p:txBody>
          <a:bodyPr wrap="square" rtlCol="0">
            <a:spAutoFit/>
          </a:bodyPr>
          <a:lstStyle/>
          <a:p>
            <a:r>
              <a:rPr lang="en-ZA" dirty="0" smtClean="0"/>
              <a:t>Parallel fraction F=90%</a:t>
            </a:r>
            <a:endParaRPr lang="en-ZA" dirty="0"/>
          </a:p>
        </p:txBody>
      </p:sp>
      <p:sp>
        <p:nvSpPr>
          <p:cNvPr id="14" name="TextBox 13"/>
          <p:cNvSpPr txBox="1"/>
          <p:nvPr/>
        </p:nvSpPr>
        <p:spPr>
          <a:xfrm>
            <a:off x="7086600" y="5645092"/>
            <a:ext cx="1506071" cy="923330"/>
          </a:xfrm>
          <a:prstGeom prst="rect">
            <a:avLst/>
          </a:prstGeom>
          <a:noFill/>
        </p:spPr>
        <p:txBody>
          <a:bodyPr wrap="square" rtlCol="0">
            <a:spAutoFit/>
          </a:bodyPr>
          <a:lstStyle/>
          <a:p>
            <a:r>
              <a:rPr lang="en-ZA" dirty="0" smtClean="0"/>
              <a:t>Parallel fraction F=50%</a:t>
            </a:r>
            <a:endParaRPr lang="en-ZA" dirty="0"/>
          </a:p>
        </p:txBody>
      </p:sp>
      <p:sp>
        <p:nvSpPr>
          <p:cNvPr id="15" name="TextBox 14"/>
          <p:cNvSpPr txBox="1"/>
          <p:nvPr/>
        </p:nvSpPr>
        <p:spPr>
          <a:xfrm>
            <a:off x="6790765" y="2599800"/>
            <a:ext cx="1506071" cy="646331"/>
          </a:xfrm>
          <a:prstGeom prst="rect">
            <a:avLst/>
          </a:prstGeom>
          <a:noFill/>
        </p:spPr>
        <p:txBody>
          <a:bodyPr wrap="square" rtlCol="0">
            <a:spAutoFit/>
          </a:bodyPr>
          <a:lstStyle/>
          <a:p>
            <a:r>
              <a:rPr lang="en-ZA" dirty="0" smtClean="0"/>
              <a:t>Model up to </a:t>
            </a:r>
            <a:r>
              <a:rPr lang="en-ZA" i="1" dirty="0" smtClean="0"/>
              <a:t>r</a:t>
            </a:r>
            <a:r>
              <a:rPr lang="en-ZA" dirty="0" smtClean="0"/>
              <a:t>=64 BCEs</a:t>
            </a:r>
            <a:endParaRPr lang="en-ZA" dirty="0"/>
          </a:p>
        </p:txBody>
      </p:sp>
      <p:sp>
        <p:nvSpPr>
          <p:cNvPr id="16" name="TextBox 15"/>
          <p:cNvSpPr txBox="1"/>
          <p:nvPr/>
        </p:nvSpPr>
        <p:spPr>
          <a:xfrm rot="16200000">
            <a:off x="101935" y="4023454"/>
            <a:ext cx="1506071" cy="369332"/>
          </a:xfrm>
          <a:prstGeom prst="rect">
            <a:avLst/>
          </a:prstGeom>
          <a:noFill/>
        </p:spPr>
        <p:txBody>
          <a:bodyPr wrap="square" rtlCol="0">
            <a:spAutoFit/>
          </a:bodyPr>
          <a:lstStyle/>
          <a:p>
            <a:r>
              <a:rPr lang="en-ZA" dirty="0" smtClean="0"/>
              <a:t>Speedup </a:t>
            </a:r>
            <a:r>
              <a:rPr lang="en-ZA" dirty="0" smtClean="0">
                <a:sym typeface="Wingdings" panose="05000000000000000000" pitchFamily="2" charset="2"/>
              </a:rPr>
              <a:t></a:t>
            </a:r>
            <a:endParaRPr lang="en-ZA" dirty="0"/>
          </a:p>
        </p:txBody>
      </p:sp>
      <p:cxnSp>
        <p:nvCxnSpPr>
          <p:cNvPr id="17" name="Straight Arrow Connector 16"/>
          <p:cNvCxnSpPr/>
          <p:nvPr/>
        </p:nvCxnSpPr>
        <p:spPr>
          <a:xfrm flipH="1" flipV="1">
            <a:off x="6299200" y="3175905"/>
            <a:ext cx="773954" cy="25555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055716" y="3224778"/>
            <a:ext cx="1506071" cy="923330"/>
          </a:xfrm>
          <a:prstGeom prst="rect">
            <a:avLst/>
          </a:prstGeom>
          <a:noFill/>
        </p:spPr>
        <p:txBody>
          <a:bodyPr wrap="square" rtlCol="0">
            <a:spAutoFit/>
          </a:bodyPr>
          <a:lstStyle/>
          <a:p>
            <a:r>
              <a:rPr lang="en-ZA" dirty="0" smtClean="0"/>
              <a:t>Parallel fraction F=99%</a:t>
            </a:r>
            <a:endParaRPr lang="en-ZA" dirty="0"/>
          </a:p>
        </p:txBody>
      </p:sp>
      <p:sp>
        <p:nvSpPr>
          <p:cNvPr id="7" name="Oval 6"/>
          <p:cNvSpPr/>
          <p:nvPr/>
        </p:nvSpPr>
        <p:spPr>
          <a:xfrm>
            <a:off x="6469049" y="2913548"/>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19" name="Oval 18"/>
          <p:cNvSpPr/>
          <p:nvPr/>
        </p:nvSpPr>
        <p:spPr>
          <a:xfrm>
            <a:off x="6434768" y="4176620"/>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0" name="Oval 19"/>
          <p:cNvSpPr/>
          <p:nvPr/>
        </p:nvSpPr>
        <p:spPr>
          <a:xfrm>
            <a:off x="6450195" y="5486110"/>
            <a:ext cx="222373" cy="265790"/>
          </a:xfrm>
          <a:prstGeom prst="ellipse">
            <a:avLst/>
          </a:pr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1" name="TextBox 20"/>
          <p:cNvSpPr txBox="1"/>
          <p:nvPr/>
        </p:nvSpPr>
        <p:spPr>
          <a:xfrm>
            <a:off x="905770" y="6387198"/>
            <a:ext cx="1384301" cy="553998"/>
          </a:xfrm>
          <a:prstGeom prst="rect">
            <a:avLst/>
          </a:prstGeom>
          <a:noFill/>
        </p:spPr>
        <p:txBody>
          <a:bodyPr wrap="square" rtlCol="0">
            <a:spAutoFit/>
          </a:bodyPr>
          <a:lstStyle/>
          <a:p>
            <a:r>
              <a:rPr lang="en-ZA" dirty="0" smtClean="0"/>
              <a:t>r </a:t>
            </a:r>
            <a:r>
              <a:rPr lang="en-ZA" dirty="0" smtClean="0">
                <a:sym typeface="Wingdings" panose="05000000000000000000" pitchFamily="2" charset="2"/>
              </a:rPr>
              <a:t></a:t>
            </a:r>
          </a:p>
          <a:p>
            <a:r>
              <a:rPr lang="en-ZA" sz="1200" dirty="0" smtClean="0">
                <a:sym typeface="Wingdings" panose="05000000000000000000" pitchFamily="2" charset="2"/>
              </a:rPr>
              <a:t>BCEs/</a:t>
            </a:r>
            <a:r>
              <a:rPr lang="en-ZA" sz="1200" dirty="0" err="1" smtClean="0">
                <a:sym typeface="Wingdings" panose="05000000000000000000" pitchFamily="2" charset="2"/>
              </a:rPr>
              <a:t>mega</a:t>
            </a:r>
            <a:r>
              <a:rPr lang="en-ZA" sz="1200" dirty="0" err="1" smtClean="0"/>
              <a:t>core</a:t>
            </a:r>
            <a:endParaRPr lang="en-ZA" dirty="0"/>
          </a:p>
        </p:txBody>
      </p:sp>
      <p:grpSp>
        <p:nvGrpSpPr>
          <p:cNvPr id="28" name="Group 27"/>
          <p:cNvGrpSpPr/>
          <p:nvPr/>
        </p:nvGrpSpPr>
        <p:grpSpPr>
          <a:xfrm>
            <a:off x="6230470" y="1662317"/>
            <a:ext cx="2608729" cy="1065898"/>
            <a:chOff x="6230471" y="1662317"/>
            <a:chExt cx="2362200" cy="883752"/>
          </a:xfrm>
        </p:grpSpPr>
        <p:sp>
          <p:nvSpPr>
            <p:cNvPr id="26" name="Cloud Callout 25"/>
            <p:cNvSpPr/>
            <p:nvPr/>
          </p:nvSpPr>
          <p:spPr>
            <a:xfrm>
              <a:off x="6230471" y="1662317"/>
              <a:ext cx="2362200" cy="883752"/>
            </a:xfrm>
            <a:prstGeom prst="cloudCallout">
              <a:avLst>
                <a:gd name="adj1" fmla="val 60350"/>
                <a:gd name="adj2" fmla="val 68248"/>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27" name="TextBox 26"/>
            <p:cNvSpPr txBox="1"/>
            <p:nvPr/>
          </p:nvSpPr>
          <p:spPr>
            <a:xfrm>
              <a:off x="6522954" y="1900267"/>
              <a:ext cx="1941643" cy="584775"/>
            </a:xfrm>
            <a:prstGeom prst="rect">
              <a:avLst/>
            </a:prstGeom>
            <a:noFill/>
          </p:spPr>
          <p:txBody>
            <a:bodyPr wrap="square" rtlCol="0">
              <a:spAutoFit/>
            </a:bodyPr>
            <a:lstStyle/>
            <a:p>
              <a:r>
                <a:rPr lang="en-ZA" sz="1600" dirty="0" smtClean="0">
                  <a:latin typeface="Comic Sans MS" panose="030F0702030302020204" pitchFamily="66" charset="0"/>
                </a:rPr>
                <a:t>Looks wonderful! But it is realistic?</a:t>
              </a:r>
              <a:endParaRPr lang="en-ZA" sz="1600" dirty="0">
                <a:latin typeface="Comic Sans MS" panose="030F0702030302020204" pitchFamily="66" charset="0"/>
              </a:endParaRPr>
            </a:p>
          </p:txBody>
        </p:sp>
      </p:grpSp>
    </p:spTree>
    <p:extLst>
      <p:ext uri="{BB962C8B-B14F-4D97-AF65-F5344CB8AC3E}">
        <p14:creationId xmlns:p14="http://schemas.microsoft.com/office/powerpoint/2010/main" val="1422792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grpId="0" nodeType="withEffect">
                                  <p:stCondLst>
                                    <p:cond delay="2000"/>
                                  </p:stCondLst>
                                  <p:childTnLst>
                                    <p:set>
                                      <p:cBhvr>
                                        <p:cTn id="9" dur="1" fill="hold">
                                          <p:stCondLst>
                                            <p:cond delay="0"/>
                                          </p:stCondLst>
                                        </p:cTn>
                                        <p:tgtEl>
                                          <p:spTgt spid="19"/>
                                        </p:tgtEl>
                                        <p:attrNameLst>
                                          <p:attrName>style.visibility</p:attrName>
                                        </p:attrNameLst>
                                      </p:cBhvr>
                                      <p:to>
                                        <p:strVal val="visible"/>
                                      </p:to>
                                    </p:set>
                                    <p:animEffect transition="in" filter="circle(in)">
                                      <p:cBhvr>
                                        <p:cTn id="10" dur="2000"/>
                                        <p:tgtEl>
                                          <p:spTgt spid="19"/>
                                        </p:tgtEl>
                                      </p:cBhvr>
                                    </p:animEffect>
                                  </p:childTnLst>
                                </p:cTn>
                              </p:par>
                              <p:par>
                                <p:cTn id="11" presetID="6" presetClass="entr" presetSubtype="16" fill="hold" grpId="0" nodeType="withEffect">
                                  <p:stCondLst>
                                    <p:cond delay="2000"/>
                                  </p:stCondLst>
                                  <p:childTnLst>
                                    <p:set>
                                      <p:cBhvr>
                                        <p:cTn id="12" dur="1" fill="hold">
                                          <p:stCondLst>
                                            <p:cond delay="0"/>
                                          </p:stCondLst>
                                        </p:cTn>
                                        <p:tgtEl>
                                          <p:spTgt spid="20"/>
                                        </p:tgtEl>
                                        <p:attrNameLst>
                                          <p:attrName>style.visibility</p:attrName>
                                        </p:attrNameLst>
                                      </p:cBhvr>
                                      <p:to>
                                        <p:strVal val="visible"/>
                                      </p:to>
                                    </p:set>
                                    <p:animEffect transition="in" filter="circle(in)">
                                      <p:cBhvr>
                                        <p:cTn id="13" dur="2000"/>
                                        <p:tgtEl>
                                          <p:spTgt spid="20"/>
                                        </p:tgtEl>
                                      </p:cBhvr>
                                    </p:animEffect>
                                  </p:childTnLst>
                                </p:cTn>
                              </p:par>
                              <p:par>
                                <p:cTn id="14" presetID="10" presetClass="entr" presetSubtype="0" fill="hold" nodeType="withEffect">
                                  <p:stCondLst>
                                    <p:cond delay="100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2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02220" y="609586"/>
            <a:ext cx="7698306" cy="692210"/>
          </a:xfrm>
        </p:spPr>
        <p:txBody>
          <a:bodyPr>
            <a:normAutofit fontScale="90000"/>
          </a:bodyPr>
          <a:lstStyle/>
          <a:p>
            <a:r>
              <a:rPr lang="en-ZA" dirty="0" smtClean="0"/>
              <a:t>BCE Performance Calculator</a:t>
            </a:r>
            <a:br>
              <a:rPr lang="en-ZA" dirty="0" smtClean="0"/>
            </a:br>
            <a:r>
              <a:rPr lang="en-ZA" dirty="0" smtClean="0"/>
              <a:t>  – M </a:t>
            </a:r>
            <a:r>
              <a:rPr lang="en-ZA" dirty="0"/>
              <a:t>Hill &amp; M Marty</a:t>
            </a:r>
          </a:p>
        </p:txBody>
      </p:sp>
      <p:sp>
        <p:nvSpPr>
          <p:cNvPr id="4" name="Content Placeholder 3"/>
          <p:cNvSpPr>
            <a:spLocks noGrp="1"/>
          </p:cNvSpPr>
          <p:nvPr>
            <p:ph idx="1"/>
          </p:nvPr>
        </p:nvSpPr>
        <p:spPr>
          <a:xfrm>
            <a:off x="336177" y="1301795"/>
            <a:ext cx="8064349" cy="5556205"/>
          </a:xfrm>
        </p:spPr>
        <p:txBody>
          <a:bodyPr>
            <a:normAutofit fontScale="77500" lnSpcReduction="20000"/>
          </a:bodyPr>
          <a:lstStyle/>
          <a:p>
            <a:r>
              <a:rPr lang="en-ZA" dirty="0"/>
              <a:t>To apply Amdahl’s law to a multicore chip, we </a:t>
            </a:r>
            <a:r>
              <a:rPr lang="en-ZA" dirty="0" smtClean="0"/>
              <a:t>need</a:t>
            </a:r>
          </a:p>
          <a:p>
            <a:pPr lvl="1"/>
            <a:r>
              <a:rPr lang="en-ZA" dirty="0" smtClean="0"/>
              <a:t>A </a:t>
            </a:r>
            <a:r>
              <a:rPr lang="en-ZA" dirty="0"/>
              <a:t>cost model for the number </a:t>
            </a:r>
            <a:r>
              <a:rPr lang="en-ZA" dirty="0" smtClean="0"/>
              <a:t>and performance </a:t>
            </a:r>
            <a:r>
              <a:rPr lang="en-ZA" dirty="0"/>
              <a:t>of </a:t>
            </a:r>
            <a:r>
              <a:rPr lang="en-ZA" dirty="0" smtClean="0"/>
              <a:t>cores that </a:t>
            </a:r>
            <a:r>
              <a:rPr lang="en-ZA" dirty="0"/>
              <a:t>the chip can support</a:t>
            </a:r>
            <a:r>
              <a:rPr lang="en-ZA" dirty="0" smtClean="0"/>
              <a:t>.</a:t>
            </a:r>
          </a:p>
          <a:p>
            <a:pPr lvl="1"/>
            <a:r>
              <a:rPr lang="en-ZA" dirty="0" smtClean="0"/>
              <a:t>1) assume a </a:t>
            </a:r>
            <a:r>
              <a:rPr lang="en-ZA" dirty="0"/>
              <a:t>multicore chip </a:t>
            </a:r>
            <a:r>
              <a:rPr lang="en-ZA" dirty="0" smtClean="0"/>
              <a:t>can </a:t>
            </a:r>
            <a:r>
              <a:rPr lang="en-ZA" dirty="0"/>
              <a:t>contain at most </a:t>
            </a:r>
            <a:r>
              <a:rPr lang="en-ZA" b="1" i="1" dirty="0"/>
              <a:t>n</a:t>
            </a:r>
            <a:r>
              <a:rPr lang="en-ZA" dirty="0"/>
              <a:t> base core equivalents </a:t>
            </a:r>
            <a:r>
              <a:rPr lang="en-ZA" dirty="0" smtClean="0"/>
              <a:t>(based on resources </a:t>
            </a:r>
            <a:r>
              <a:rPr lang="en-ZA" dirty="0"/>
              <a:t>a chip </a:t>
            </a:r>
            <a:r>
              <a:rPr lang="en-ZA" dirty="0" smtClean="0"/>
              <a:t>designer devotes </a:t>
            </a:r>
            <a:r>
              <a:rPr lang="en-ZA" dirty="0"/>
              <a:t>to </a:t>
            </a:r>
            <a:r>
              <a:rPr lang="en-ZA" dirty="0" smtClean="0"/>
              <a:t>cores &amp; portion of code is parallelized)</a:t>
            </a:r>
          </a:p>
          <a:p>
            <a:pPr lvl="1"/>
            <a:r>
              <a:rPr lang="en-ZA" dirty="0" smtClean="0"/>
              <a:t>2) Assume (</a:t>
            </a:r>
            <a:r>
              <a:rPr lang="en-ZA" dirty="0"/>
              <a:t>micro-</a:t>
            </a:r>
            <a:r>
              <a:rPr lang="en-ZA" dirty="0" smtClean="0"/>
              <a:t>)architects have techniques </a:t>
            </a:r>
            <a:r>
              <a:rPr lang="en-ZA" dirty="0"/>
              <a:t>for using the resources of multiple </a:t>
            </a:r>
            <a:r>
              <a:rPr lang="en-ZA" dirty="0" smtClean="0"/>
              <a:t>BCEs to </a:t>
            </a:r>
            <a:r>
              <a:rPr lang="en-ZA" dirty="0"/>
              <a:t>create a core with greater sequential performance. </a:t>
            </a:r>
            <a:endParaRPr lang="en-ZA" dirty="0" smtClean="0"/>
          </a:p>
          <a:p>
            <a:pPr lvl="2"/>
            <a:r>
              <a:rPr lang="en-ZA" dirty="0" smtClean="0"/>
              <a:t>Let </a:t>
            </a:r>
            <a:r>
              <a:rPr lang="en-ZA" dirty="0"/>
              <a:t>the performance of a single-BCE core be 1</a:t>
            </a:r>
            <a:r>
              <a:rPr lang="en-ZA" dirty="0" smtClean="0"/>
              <a:t>.</a:t>
            </a:r>
          </a:p>
          <a:p>
            <a:pPr lvl="2"/>
            <a:r>
              <a:rPr lang="en-ZA" dirty="0" smtClean="0"/>
              <a:t>Assume architects </a:t>
            </a:r>
            <a:r>
              <a:rPr lang="en-ZA" dirty="0"/>
              <a:t>can expend the resources of </a:t>
            </a:r>
            <a:r>
              <a:rPr lang="en-ZA" b="1" i="1" dirty="0" smtClean="0"/>
              <a:t>r</a:t>
            </a:r>
            <a:r>
              <a:rPr lang="en-ZA" dirty="0" smtClean="0"/>
              <a:t> BCEs </a:t>
            </a:r>
            <a:r>
              <a:rPr lang="en-ZA" dirty="0"/>
              <a:t>to create a </a:t>
            </a:r>
            <a:r>
              <a:rPr lang="en-ZA" dirty="0" smtClean="0"/>
              <a:t>more powerful processor </a:t>
            </a:r>
            <a:r>
              <a:rPr lang="en-ZA" dirty="0"/>
              <a:t>with sequential </a:t>
            </a:r>
            <a:r>
              <a:rPr lang="en-ZA" dirty="0" smtClean="0"/>
              <a:t>performance </a:t>
            </a:r>
            <a:r>
              <a:rPr lang="en-ZA" b="1" dirty="0" err="1"/>
              <a:t>perf</a:t>
            </a:r>
            <a:r>
              <a:rPr lang="en-ZA" b="1" dirty="0"/>
              <a:t>(r</a:t>
            </a:r>
            <a:r>
              <a:rPr lang="en-ZA" b="1" dirty="0" smtClean="0"/>
              <a:t>)</a:t>
            </a:r>
            <a:r>
              <a:rPr lang="en-ZA" dirty="0" smtClean="0"/>
              <a:t>.</a:t>
            </a:r>
          </a:p>
          <a:p>
            <a:pPr lvl="2"/>
            <a:r>
              <a:rPr lang="en-ZA" i="1" dirty="0" smtClean="0"/>
              <a:t>Example</a:t>
            </a:r>
            <a:r>
              <a:rPr lang="en-ZA" dirty="0" smtClean="0"/>
              <a:t> assume </a:t>
            </a:r>
            <a:r>
              <a:rPr lang="en-ZA" dirty="0" err="1" smtClean="0"/>
              <a:t>perf</a:t>
            </a:r>
            <a:r>
              <a:rPr lang="en-ZA" dirty="0" smtClean="0"/>
              <a:t>(r) = </a:t>
            </a:r>
            <a:r>
              <a:rPr lang="en-ZA" dirty="0" err="1" smtClean="0"/>
              <a:t>sqrt</a:t>
            </a:r>
            <a:r>
              <a:rPr lang="en-ZA" dirty="0"/>
              <a:t>(r)   …  In other words, we assume </a:t>
            </a:r>
            <a:r>
              <a:rPr lang="en-ZA" dirty="0" smtClean="0"/>
              <a:t>efforts that </a:t>
            </a:r>
            <a:r>
              <a:rPr lang="en-ZA" dirty="0"/>
              <a:t>devote </a:t>
            </a:r>
            <a:r>
              <a:rPr lang="en-ZA" b="1" i="1" dirty="0"/>
              <a:t>r</a:t>
            </a:r>
            <a:r>
              <a:rPr lang="en-ZA" dirty="0"/>
              <a:t> BCE resources will result in </a:t>
            </a:r>
            <a:r>
              <a:rPr lang="en-ZA" dirty="0" smtClean="0"/>
              <a:t>sequential performance </a:t>
            </a:r>
            <a:r>
              <a:rPr lang="en-ZA" b="1" i="1" dirty="0" smtClean="0"/>
              <a:t>r</a:t>
            </a:r>
            <a:r>
              <a:rPr lang="en-ZA" dirty="0" smtClean="0"/>
              <a:t>. </a:t>
            </a:r>
            <a:r>
              <a:rPr lang="en-ZA" dirty="0"/>
              <a:t>Thus, architectures can double </a:t>
            </a:r>
            <a:r>
              <a:rPr lang="en-ZA" dirty="0" smtClean="0"/>
              <a:t>performance </a:t>
            </a:r>
            <a:r>
              <a:rPr lang="en-ZA" dirty="0"/>
              <a:t>at a cost of </a:t>
            </a:r>
            <a:r>
              <a:rPr lang="en-ZA" dirty="0" smtClean="0"/>
              <a:t>four </a:t>
            </a:r>
            <a:r>
              <a:rPr lang="en-ZA" dirty="0"/>
              <a:t>BCEs, triple it for nine BCEs, </a:t>
            </a:r>
            <a:r>
              <a:rPr lang="en-ZA" dirty="0" smtClean="0"/>
              <a:t>etc. Graph results…</a:t>
            </a:r>
            <a:endParaRPr lang="en-ZA" dirty="0"/>
          </a:p>
        </p:txBody>
      </p:sp>
    </p:spTree>
    <p:extLst>
      <p:ext uri="{BB962C8B-B14F-4D97-AF65-F5344CB8AC3E}">
        <p14:creationId xmlns:p14="http://schemas.microsoft.com/office/powerpoint/2010/main" val="30518110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703" y="661950"/>
            <a:ext cx="8468673" cy="692210"/>
          </a:xfrm>
        </p:spPr>
        <p:txBody>
          <a:bodyPr>
            <a:normAutofit fontScale="90000"/>
          </a:bodyPr>
          <a:lstStyle/>
          <a:p>
            <a:r>
              <a:rPr lang="en-US" b="0" dirty="0"/>
              <a:t>Amdahl’s </a:t>
            </a:r>
            <a:r>
              <a:rPr lang="en-US" b="0" dirty="0" smtClean="0"/>
              <a:t>Law </a:t>
            </a:r>
            <a:r>
              <a:rPr lang="en-US" b="0" dirty="0" err="1" smtClean="0"/>
              <a:t>Milticore</a:t>
            </a:r>
            <a:r>
              <a:rPr lang="en-US" b="0" dirty="0" smtClean="0"/>
              <a:t> Performance Calculator</a:t>
            </a:r>
            <a:endParaRPr lang="en-US" dirty="0"/>
          </a:p>
        </p:txBody>
      </p:sp>
      <p:sp>
        <p:nvSpPr>
          <p:cNvPr id="4" name="Rectangle 3"/>
          <p:cNvSpPr/>
          <p:nvPr/>
        </p:nvSpPr>
        <p:spPr>
          <a:xfrm>
            <a:off x="208132" y="1394153"/>
            <a:ext cx="2993576" cy="2862322"/>
          </a:xfrm>
          <a:prstGeom prst="rect">
            <a:avLst/>
          </a:prstGeom>
        </p:spPr>
        <p:txBody>
          <a:bodyPr wrap="square">
            <a:spAutoFit/>
          </a:bodyPr>
          <a:lstStyle/>
          <a:p>
            <a:r>
              <a:rPr lang="en-US" dirty="0" smtClean="0"/>
              <a:t>Check out Hill </a:t>
            </a:r>
            <a:r>
              <a:rPr lang="en-US" dirty="0"/>
              <a:t>and </a:t>
            </a:r>
            <a:r>
              <a:rPr lang="en-US" dirty="0" smtClean="0"/>
              <a:t>Marty’s Amdahl’s interactive </a:t>
            </a:r>
            <a:r>
              <a:rPr lang="en-US" dirty="0" err="1" smtClean="0"/>
              <a:t>grapher</a:t>
            </a:r>
            <a:r>
              <a:rPr lang="en-US" dirty="0" smtClean="0"/>
              <a:t> at:</a:t>
            </a:r>
          </a:p>
          <a:p>
            <a:r>
              <a:rPr lang="en-US" dirty="0" smtClean="0"/>
              <a:t> </a:t>
            </a:r>
            <a:r>
              <a:rPr lang="en-US" dirty="0">
                <a:hlinkClick r:id="rId2"/>
              </a:rPr>
              <a:t>http://research.cs.wisc.edu/multifacet/amdahl/</a:t>
            </a:r>
            <a:endParaRPr lang="en-US" dirty="0"/>
          </a:p>
          <a:p>
            <a:endParaRPr lang="en-US" dirty="0" smtClean="0"/>
          </a:p>
          <a:p>
            <a:r>
              <a:rPr lang="en-US" dirty="0" smtClean="0"/>
              <a:t>You can also download the OCTAVE / </a:t>
            </a:r>
            <a:r>
              <a:rPr lang="en-US" dirty="0" err="1" smtClean="0"/>
              <a:t>Matlab</a:t>
            </a:r>
            <a:r>
              <a:rPr lang="en-US" dirty="0" smtClean="0"/>
              <a:t> code to do these graphs!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8413" y="1404648"/>
            <a:ext cx="5931116" cy="5201353"/>
          </a:xfrm>
          <a:prstGeom prst="rect">
            <a:avLst/>
          </a:prstGeom>
        </p:spPr>
      </p:pic>
      <p:cxnSp>
        <p:nvCxnSpPr>
          <p:cNvPr id="7" name="Straight Arrow Connector 6"/>
          <p:cNvCxnSpPr/>
          <p:nvPr/>
        </p:nvCxnSpPr>
        <p:spPr bwMode="auto">
          <a:xfrm flipH="1">
            <a:off x="2503714" y="5170714"/>
            <a:ext cx="859972" cy="381000"/>
          </a:xfrm>
          <a:prstGeom prst="straightConnector1">
            <a:avLst/>
          </a:prstGeom>
          <a:solidFill>
            <a:schemeClr val="accent1"/>
          </a:solidFill>
          <a:ln w="28575" cap="flat" cmpd="sng" algn="ctr">
            <a:solidFill>
              <a:schemeClr val="tx2">
                <a:lumMod val="10000"/>
              </a:schemeClr>
            </a:solidFill>
            <a:prstDash val="solid"/>
            <a:round/>
            <a:headEnd type="none" w="med" len="med"/>
            <a:tailEnd type="arrow"/>
          </a:ln>
          <a:effectLst/>
        </p:spPr>
      </p:cxnSp>
      <p:sp>
        <p:nvSpPr>
          <p:cNvPr id="8" name="TextBox 7"/>
          <p:cNvSpPr txBox="1"/>
          <p:nvPr/>
        </p:nvSpPr>
        <p:spPr>
          <a:xfrm>
            <a:off x="558239" y="5361214"/>
            <a:ext cx="1954381" cy="646331"/>
          </a:xfrm>
          <a:prstGeom prst="rect">
            <a:avLst/>
          </a:prstGeom>
          <a:noFill/>
        </p:spPr>
        <p:txBody>
          <a:bodyPr wrap="none" rtlCol="0">
            <a:spAutoFit/>
          </a:bodyPr>
          <a:lstStyle/>
          <a:p>
            <a:r>
              <a:rPr lang="en-US" dirty="0" smtClean="0"/>
              <a:t>Quiz example of</a:t>
            </a:r>
          </a:p>
          <a:p>
            <a:r>
              <a:rPr lang="en-US" dirty="0" smtClean="0"/>
              <a:t>resultant graph…</a:t>
            </a:r>
            <a:endParaRPr lang="en-US" dirty="0"/>
          </a:p>
        </p:txBody>
      </p:sp>
      <p:sp>
        <p:nvSpPr>
          <p:cNvPr id="3" name="TextBox 2"/>
          <p:cNvSpPr txBox="1"/>
          <p:nvPr/>
        </p:nvSpPr>
        <p:spPr>
          <a:xfrm>
            <a:off x="325703" y="4296468"/>
            <a:ext cx="2782710" cy="800219"/>
          </a:xfrm>
          <a:prstGeom prst="rect">
            <a:avLst/>
          </a:prstGeom>
          <a:noFill/>
        </p:spPr>
        <p:txBody>
          <a:bodyPr wrap="square" rtlCol="0">
            <a:spAutoFit/>
          </a:bodyPr>
          <a:lstStyle/>
          <a:p>
            <a:r>
              <a:rPr lang="en-ZA" dirty="0" smtClean="0"/>
              <a:t>How it works:</a:t>
            </a:r>
          </a:p>
          <a:p>
            <a:r>
              <a:rPr lang="en-ZA" sz="1400" dirty="0" smtClean="0"/>
              <a:t>Specify #cores, portion parallel code, type of BCE cores to use</a:t>
            </a:r>
            <a:endParaRPr lang="en-ZA" sz="1400" dirty="0"/>
          </a:p>
        </p:txBody>
      </p:sp>
      <p:cxnSp>
        <p:nvCxnSpPr>
          <p:cNvPr id="9" name="Straight Arrow Connector 8"/>
          <p:cNvCxnSpPr/>
          <p:nvPr/>
        </p:nvCxnSpPr>
        <p:spPr bwMode="auto">
          <a:xfrm flipH="1">
            <a:off x="2248441" y="4101353"/>
            <a:ext cx="938512" cy="428624"/>
          </a:xfrm>
          <a:prstGeom prst="straightConnector1">
            <a:avLst/>
          </a:prstGeom>
          <a:solidFill>
            <a:schemeClr val="accent1"/>
          </a:solidFill>
          <a:ln w="28575" cap="flat" cmpd="sng" algn="ctr">
            <a:solidFill>
              <a:schemeClr val="tx2">
                <a:lumMod val="10000"/>
              </a:schemeClr>
            </a:solidFill>
            <a:prstDash val="solid"/>
            <a:round/>
            <a:headEnd type="none" w="med" len="med"/>
            <a:tailEnd type="arrow"/>
          </a:ln>
          <a:effectLst/>
        </p:spPr>
      </p:cxnSp>
    </p:spTree>
    <p:extLst>
      <p:ext uri="{BB962C8B-B14F-4D97-AF65-F5344CB8AC3E}">
        <p14:creationId xmlns:p14="http://schemas.microsoft.com/office/powerpoint/2010/main" val="61994780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7742" y="174368"/>
            <a:ext cx="8512629" cy="369332"/>
          </a:xfrm>
          <a:prstGeom prst="rect">
            <a:avLst/>
          </a:prstGeom>
        </p:spPr>
        <p:txBody>
          <a:bodyPr wrap="square">
            <a:spAutoFit/>
          </a:bodyPr>
          <a:lstStyle/>
          <a:p>
            <a:r>
              <a:rPr lang="en-US" i="1" dirty="0" smtClean="0"/>
              <a:t>Example run of Hill </a:t>
            </a:r>
            <a:r>
              <a:rPr lang="en-US" i="1" dirty="0"/>
              <a:t>and Marty’s Amdahl’s interactive </a:t>
            </a:r>
            <a:r>
              <a:rPr lang="en-US" i="1" dirty="0" err="1" smtClean="0"/>
              <a:t>grapher</a:t>
            </a:r>
            <a:r>
              <a:rPr lang="en-US" i="1" dirty="0" smtClean="0"/>
              <a:t>:</a:t>
            </a:r>
            <a:endParaRPr lang="en-US" i="1"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756" y="507677"/>
            <a:ext cx="7266129" cy="5942592"/>
          </a:xfrm>
          <a:prstGeom prst="rect">
            <a:avLst/>
          </a:prstGeom>
        </p:spPr>
      </p:pic>
      <p:sp>
        <p:nvSpPr>
          <p:cNvPr id="5" name="TextBox 4"/>
          <p:cNvSpPr txBox="1"/>
          <p:nvPr/>
        </p:nvSpPr>
        <p:spPr>
          <a:xfrm rot="16200000">
            <a:off x="101935" y="4023454"/>
            <a:ext cx="1506071" cy="369332"/>
          </a:xfrm>
          <a:prstGeom prst="rect">
            <a:avLst/>
          </a:prstGeom>
          <a:noFill/>
        </p:spPr>
        <p:txBody>
          <a:bodyPr wrap="square" rtlCol="0">
            <a:spAutoFit/>
          </a:bodyPr>
          <a:lstStyle/>
          <a:p>
            <a:r>
              <a:rPr lang="en-ZA" dirty="0" smtClean="0"/>
              <a:t>Speedup </a:t>
            </a:r>
            <a:r>
              <a:rPr lang="en-ZA" dirty="0" smtClean="0">
                <a:sym typeface="Wingdings" panose="05000000000000000000" pitchFamily="2" charset="2"/>
              </a:rPr>
              <a:t></a:t>
            </a:r>
            <a:endParaRPr lang="en-ZA" dirty="0"/>
          </a:p>
        </p:txBody>
      </p:sp>
      <p:sp>
        <p:nvSpPr>
          <p:cNvPr id="6" name="TextBox 5"/>
          <p:cNvSpPr txBox="1"/>
          <p:nvPr/>
        </p:nvSpPr>
        <p:spPr>
          <a:xfrm>
            <a:off x="670304" y="6191035"/>
            <a:ext cx="1384301" cy="553998"/>
          </a:xfrm>
          <a:prstGeom prst="rect">
            <a:avLst/>
          </a:prstGeom>
          <a:noFill/>
        </p:spPr>
        <p:txBody>
          <a:bodyPr wrap="square" rtlCol="0">
            <a:spAutoFit/>
          </a:bodyPr>
          <a:lstStyle/>
          <a:p>
            <a:r>
              <a:rPr lang="en-ZA" dirty="0" smtClean="0"/>
              <a:t>r </a:t>
            </a:r>
            <a:r>
              <a:rPr lang="en-ZA" dirty="0" smtClean="0">
                <a:sym typeface="Wingdings" panose="05000000000000000000" pitchFamily="2" charset="2"/>
              </a:rPr>
              <a:t></a:t>
            </a:r>
          </a:p>
          <a:p>
            <a:r>
              <a:rPr lang="en-ZA" sz="1200" dirty="0" smtClean="0">
                <a:sym typeface="Wingdings" panose="05000000000000000000" pitchFamily="2" charset="2"/>
              </a:rPr>
              <a:t>BCEs/</a:t>
            </a:r>
            <a:r>
              <a:rPr lang="en-ZA" sz="1200" dirty="0" err="1" smtClean="0">
                <a:sym typeface="Wingdings" panose="05000000000000000000" pitchFamily="2" charset="2"/>
              </a:rPr>
              <a:t>mega</a:t>
            </a:r>
            <a:r>
              <a:rPr lang="en-ZA" sz="1200" dirty="0" err="1" smtClean="0"/>
              <a:t>core</a:t>
            </a:r>
            <a:endParaRPr lang="en-ZA" dirty="0"/>
          </a:p>
        </p:txBody>
      </p:sp>
      <p:sp>
        <p:nvSpPr>
          <p:cNvPr id="7" name="TextBox 6"/>
          <p:cNvSpPr txBox="1"/>
          <p:nvPr/>
        </p:nvSpPr>
        <p:spPr>
          <a:xfrm>
            <a:off x="6697266" y="2555643"/>
            <a:ext cx="1995870" cy="2308324"/>
          </a:xfrm>
          <a:prstGeom prst="rect">
            <a:avLst/>
          </a:prstGeom>
          <a:noFill/>
        </p:spPr>
        <p:txBody>
          <a:bodyPr wrap="square" rtlCol="0">
            <a:spAutoFit/>
          </a:bodyPr>
          <a:lstStyle/>
          <a:p>
            <a:r>
              <a:rPr lang="en-ZA" dirty="0" smtClean="0"/>
              <a:t>Gives a comparison of the different architecture models. Clearly Dynamic is probably always going to win.</a:t>
            </a:r>
            <a:endParaRPr lang="en-ZA" dirty="0"/>
          </a:p>
        </p:txBody>
      </p:sp>
    </p:spTree>
    <p:extLst>
      <p:ext uri="{BB962C8B-B14F-4D97-AF65-F5344CB8AC3E}">
        <p14:creationId xmlns:p14="http://schemas.microsoft.com/office/powerpoint/2010/main" val="35682705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Recommended Reading</a:t>
            </a:r>
            <a:endParaRPr lang="en-US" dirty="0"/>
          </a:p>
        </p:txBody>
      </p:sp>
      <p:sp>
        <p:nvSpPr>
          <p:cNvPr id="3" name="Content Placeholder 2"/>
          <p:cNvSpPr>
            <a:spLocks noGrp="1"/>
          </p:cNvSpPr>
          <p:nvPr>
            <p:ph idx="1"/>
          </p:nvPr>
        </p:nvSpPr>
        <p:spPr>
          <a:xfrm>
            <a:off x="909418" y="1595620"/>
            <a:ext cx="7697635" cy="4519977"/>
          </a:xfrm>
        </p:spPr>
        <p:txBody>
          <a:bodyPr/>
          <a:lstStyle/>
          <a:p>
            <a:r>
              <a:rPr lang="en-US" dirty="0" smtClean="0"/>
              <a:t>Hill and Marty 2008: “Amdahl’s </a:t>
            </a:r>
            <a:r>
              <a:rPr lang="en-US" dirty="0"/>
              <a:t>Law </a:t>
            </a:r>
            <a:r>
              <a:rPr lang="en-US" dirty="0" smtClean="0"/>
              <a:t>in </a:t>
            </a:r>
            <a:r>
              <a:rPr lang="en-US" dirty="0"/>
              <a:t>the </a:t>
            </a:r>
            <a:r>
              <a:rPr lang="en-US" dirty="0" smtClean="0"/>
              <a:t>Multicore Era” Available: </a:t>
            </a:r>
            <a:r>
              <a:rPr lang="en-US" sz="2000" dirty="0" smtClean="0">
                <a:hlinkClick r:id="rId2"/>
              </a:rPr>
              <a:t>http</a:t>
            </a:r>
            <a:r>
              <a:rPr lang="en-US" sz="2000" dirty="0">
                <a:hlinkClick r:id="rId2"/>
              </a:rPr>
              <a:t>://</a:t>
            </a:r>
            <a:r>
              <a:rPr lang="en-US" sz="2000" dirty="0" smtClean="0">
                <a:hlinkClick r:id="rId2"/>
              </a:rPr>
              <a:t>research.cs.wisc.edu/multifacet/papers/ieeecomputer08_amdahl_multicore.pdf</a:t>
            </a:r>
            <a:endParaRPr lang="en-US" dirty="0" smtClean="0"/>
          </a:p>
          <a:p>
            <a:r>
              <a:rPr lang="en-US" dirty="0" smtClean="0"/>
              <a:t>Good article on Wikipedia look over: </a:t>
            </a:r>
            <a:r>
              <a:rPr lang="en-US" sz="2400" dirty="0">
                <a:hlinkClick r:id="rId3"/>
              </a:rPr>
              <a:t>http://en.wikipedia.org/wiki/Amdahl's_law</a:t>
            </a:r>
            <a:endParaRPr lang="en-US" dirty="0"/>
          </a:p>
        </p:txBody>
      </p:sp>
      <p:sp>
        <p:nvSpPr>
          <p:cNvPr id="4" name="Rectangle 3"/>
          <p:cNvSpPr/>
          <p:nvPr/>
        </p:nvSpPr>
        <p:spPr>
          <a:xfrm>
            <a:off x="3994253" y="2962141"/>
            <a:ext cx="4866412" cy="276999"/>
          </a:xfrm>
          <a:prstGeom prst="rect">
            <a:avLst/>
          </a:prstGeom>
        </p:spPr>
        <p:txBody>
          <a:bodyPr wrap="square">
            <a:spAutoFit/>
          </a:bodyPr>
          <a:lstStyle/>
          <a:p>
            <a:r>
              <a:rPr lang="en-ZA" sz="1200" dirty="0" smtClean="0"/>
              <a:t>See </a:t>
            </a:r>
            <a:r>
              <a:rPr lang="en-ZA" sz="1200" dirty="0" err="1" smtClean="0"/>
              <a:t>Vula</a:t>
            </a:r>
            <a:r>
              <a:rPr lang="en-ZA" sz="1200" dirty="0" smtClean="0"/>
              <a:t>: L21 </a:t>
            </a:r>
            <a:r>
              <a:rPr lang="en-ZA" sz="1200" dirty="0"/>
              <a:t>- 04563876 - Amdahl Law in the Multicore Era.pdf</a:t>
            </a:r>
          </a:p>
        </p:txBody>
      </p:sp>
      <p:sp>
        <p:nvSpPr>
          <p:cNvPr id="5" name="Left Brace 4"/>
          <p:cNvSpPr/>
          <p:nvPr/>
        </p:nvSpPr>
        <p:spPr>
          <a:xfrm>
            <a:off x="655806" y="1595620"/>
            <a:ext cx="360609" cy="1765766"/>
          </a:xfrm>
          <a:prstGeom prst="leftBrace">
            <a:avLst>
              <a:gd name="adj1" fmla="val 66869"/>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ZA"/>
          </a:p>
        </p:txBody>
      </p:sp>
      <p:sp>
        <p:nvSpPr>
          <p:cNvPr id="6" name="Rectangle 5"/>
          <p:cNvSpPr/>
          <p:nvPr/>
        </p:nvSpPr>
        <p:spPr>
          <a:xfrm rot="16200000">
            <a:off x="-1040186" y="2452108"/>
            <a:ext cx="3082895" cy="369332"/>
          </a:xfrm>
          <a:prstGeom prst="rect">
            <a:avLst/>
          </a:prstGeom>
        </p:spPr>
        <p:txBody>
          <a:bodyPr wrap="none">
            <a:spAutoFit/>
          </a:bodyPr>
          <a:lstStyle/>
          <a:p>
            <a:r>
              <a:rPr lang="en-US" dirty="0" smtClean="0"/>
              <a:t>NB: do try to read this one! *</a:t>
            </a:r>
            <a:endParaRPr lang="en-ZA" dirty="0"/>
          </a:p>
        </p:txBody>
      </p:sp>
      <p:sp>
        <p:nvSpPr>
          <p:cNvPr id="7" name="Rectangle 6"/>
          <p:cNvSpPr/>
          <p:nvPr/>
        </p:nvSpPr>
        <p:spPr>
          <a:xfrm>
            <a:off x="3424224" y="6232232"/>
            <a:ext cx="5182829" cy="338554"/>
          </a:xfrm>
          <a:prstGeom prst="rect">
            <a:avLst/>
          </a:prstGeom>
        </p:spPr>
        <p:txBody>
          <a:bodyPr wrap="none">
            <a:spAutoFit/>
          </a:bodyPr>
          <a:lstStyle/>
          <a:p>
            <a:r>
              <a:rPr lang="en-US" sz="1600" dirty="0" smtClean="0"/>
              <a:t>* Questions on BCEs likely to to appear in test or exam</a:t>
            </a:r>
            <a:endParaRPr lang="en-ZA" sz="1600" dirty="0"/>
          </a:p>
        </p:txBody>
      </p:sp>
    </p:spTree>
    <p:extLst>
      <p:ext uri="{BB962C8B-B14F-4D97-AF65-F5344CB8AC3E}">
        <p14:creationId xmlns:p14="http://schemas.microsoft.com/office/powerpoint/2010/main" val="1013610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543079" y="1828736"/>
            <a:ext cx="7901674" cy="1732245"/>
          </a:xfrm>
          <a:prstGeom prst="rect">
            <a:avLst/>
          </a:prstGeom>
        </p:spPr>
      </p:pic>
      <p:sp>
        <p:nvSpPr>
          <p:cNvPr id="2" name="Title 1"/>
          <p:cNvSpPr>
            <a:spLocks noGrp="1"/>
          </p:cNvSpPr>
          <p:nvPr>
            <p:ph type="title"/>
          </p:nvPr>
        </p:nvSpPr>
        <p:spPr>
          <a:xfrm>
            <a:off x="829595" y="-34064"/>
            <a:ext cx="7024744" cy="1143000"/>
          </a:xfrm>
        </p:spPr>
        <p:txBody>
          <a:bodyPr/>
          <a:lstStyle/>
          <a:p>
            <a:r>
              <a:rPr lang="en-US" dirty="0"/>
              <a:t>Quiz0 review: </a:t>
            </a:r>
            <a:r>
              <a:rPr lang="en-US" dirty="0" smtClean="0"/>
              <a:t>Q3</a:t>
            </a:r>
            <a:endParaRPr lang="en-US" dirty="0"/>
          </a:p>
        </p:txBody>
      </p:sp>
      <p:sp>
        <p:nvSpPr>
          <p:cNvPr id="3" name="Rectangle 2"/>
          <p:cNvSpPr/>
          <p:nvPr/>
        </p:nvSpPr>
        <p:spPr>
          <a:xfrm>
            <a:off x="914399" y="1115391"/>
            <a:ext cx="7652657" cy="830997"/>
          </a:xfrm>
          <a:prstGeom prst="rect">
            <a:avLst/>
          </a:prstGeom>
          <a:solidFill>
            <a:schemeClr val="bg1">
              <a:lumMod val="95000"/>
            </a:schemeClr>
          </a:solidFill>
        </p:spPr>
        <p:txBody>
          <a:bodyPr wrap="square">
            <a:spAutoFit/>
          </a:bodyPr>
          <a:lstStyle/>
          <a:p>
            <a:r>
              <a:rPr lang="en-US" sz="2400" dirty="0" smtClean="0"/>
              <a:t>Q2 </a:t>
            </a:r>
            <a:r>
              <a:rPr lang="en-US" sz="2400" dirty="0"/>
              <a:t>The 'Internet of Things' has become a catchy term. Explain briefly what this refers to.</a:t>
            </a:r>
          </a:p>
        </p:txBody>
      </p:sp>
      <p:sp>
        <p:nvSpPr>
          <p:cNvPr id="5" name="TextBox 4"/>
          <p:cNvSpPr txBox="1"/>
          <p:nvPr/>
        </p:nvSpPr>
        <p:spPr>
          <a:xfrm>
            <a:off x="4157922" y="2656446"/>
            <a:ext cx="3648756" cy="923330"/>
          </a:xfrm>
          <a:prstGeom prst="rect">
            <a:avLst/>
          </a:prstGeom>
          <a:solidFill>
            <a:srgbClr val="FFFF81"/>
          </a:solidFill>
        </p:spPr>
        <p:txBody>
          <a:bodyPr wrap="none" rtlCol="0">
            <a:spAutoFit/>
          </a:bodyPr>
          <a:lstStyle/>
          <a:p>
            <a:r>
              <a:rPr lang="en-US" dirty="0" smtClean="0"/>
              <a:t>0/3: but thanks for the honesty!...</a:t>
            </a:r>
            <a:br>
              <a:rPr lang="en-US" dirty="0" smtClean="0"/>
            </a:br>
            <a:r>
              <a:rPr lang="en-US" dirty="0" smtClean="0"/>
              <a:t>  so 100 brownie points for you </a:t>
            </a:r>
            <a:r>
              <a:rPr lang="en-US" dirty="0" smtClean="0">
                <a:sym typeface="Wingdings" panose="05000000000000000000" pitchFamily="2" charset="2"/>
              </a:rPr>
              <a:t></a:t>
            </a:r>
            <a:endParaRPr lang="en-US" dirty="0" smtClean="0"/>
          </a:p>
          <a:p>
            <a:r>
              <a:rPr lang="en-US" dirty="0"/>
              <a:t> </a:t>
            </a:r>
          </a:p>
        </p:txBody>
      </p:sp>
      <p:pic>
        <p:nvPicPr>
          <p:cNvPr id="9" name="Picture 8"/>
          <p:cNvPicPr>
            <a:picLocks noChangeAspect="1"/>
          </p:cNvPicPr>
          <p:nvPr/>
        </p:nvPicPr>
        <p:blipFill>
          <a:blip r:embed="rId3"/>
          <a:stretch>
            <a:fillRect/>
          </a:stretch>
        </p:blipFill>
        <p:spPr>
          <a:xfrm>
            <a:off x="543079" y="3276075"/>
            <a:ext cx="7144711" cy="2315248"/>
          </a:xfrm>
          <a:prstGeom prst="rect">
            <a:avLst/>
          </a:prstGeom>
          <a:ln w="28575">
            <a:solidFill>
              <a:schemeClr val="tx1"/>
            </a:solidFill>
          </a:ln>
        </p:spPr>
      </p:pic>
      <p:sp>
        <p:nvSpPr>
          <p:cNvPr id="19" name="TextBox 18"/>
          <p:cNvSpPr txBox="1"/>
          <p:nvPr/>
        </p:nvSpPr>
        <p:spPr>
          <a:xfrm>
            <a:off x="3847251" y="3508903"/>
            <a:ext cx="4019049" cy="646331"/>
          </a:xfrm>
          <a:prstGeom prst="rect">
            <a:avLst/>
          </a:prstGeom>
          <a:solidFill>
            <a:srgbClr val="FFFF81"/>
          </a:solidFill>
        </p:spPr>
        <p:txBody>
          <a:bodyPr wrap="none" rtlCol="0">
            <a:spAutoFit/>
          </a:bodyPr>
          <a:lstStyle/>
          <a:p>
            <a:r>
              <a:rPr lang="en-US" dirty="0" smtClean="0"/>
              <a:t>1/3: </a:t>
            </a:r>
            <a:r>
              <a:rPr lang="en-US" dirty="0" smtClean="0"/>
              <a:t>Not really about what the internet</a:t>
            </a:r>
            <a:br>
              <a:rPr lang="en-US" dirty="0" smtClean="0"/>
            </a:br>
            <a:r>
              <a:rPr lang="en-US" dirty="0" smtClean="0"/>
              <a:t>  has become &amp; offloading computing</a:t>
            </a:r>
            <a:endParaRPr lang="en-US" dirty="0"/>
          </a:p>
        </p:txBody>
      </p:sp>
      <p:pic>
        <p:nvPicPr>
          <p:cNvPr id="12" name="Picture 11"/>
          <p:cNvPicPr>
            <a:picLocks noChangeAspect="1"/>
          </p:cNvPicPr>
          <p:nvPr/>
        </p:nvPicPr>
        <p:blipFill>
          <a:blip r:embed="rId4"/>
          <a:stretch>
            <a:fillRect/>
          </a:stretch>
        </p:blipFill>
        <p:spPr>
          <a:xfrm>
            <a:off x="389592" y="4141883"/>
            <a:ext cx="7536661" cy="2315560"/>
          </a:xfrm>
          <a:prstGeom prst="rect">
            <a:avLst/>
          </a:prstGeom>
          <a:ln w="28575">
            <a:solidFill>
              <a:schemeClr val="tx1"/>
            </a:solidFill>
          </a:ln>
        </p:spPr>
      </p:pic>
      <p:sp>
        <p:nvSpPr>
          <p:cNvPr id="18" name="TextBox 17"/>
          <p:cNvSpPr txBox="1"/>
          <p:nvPr/>
        </p:nvSpPr>
        <p:spPr>
          <a:xfrm>
            <a:off x="1650030" y="5378769"/>
            <a:ext cx="7090557" cy="1477328"/>
          </a:xfrm>
          <a:prstGeom prst="rect">
            <a:avLst/>
          </a:prstGeom>
          <a:solidFill>
            <a:srgbClr val="FFFF81"/>
          </a:solidFill>
        </p:spPr>
        <p:txBody>
          <a:bodyPr wrap="square" rtlCol="0">
            <a:spAutoFit/>
          </a:bodyPr>
          <a:lstStyle/>
          <a:p>
            <a:r>
              <a:rPr lang="en-US" dirty="0" smtClean="0"/>
              <a:t>2/3 maybe more: This is more correct, but </a:t>
            </a:r>
            <a:r>
              <a:rPr lang="en-US" i="1" dirty="0" smtClean="0"/>
              <a:t>isn’t </a:t>
            </a:r>
            <a:r>
              <a:rPr lang="en-US" i="1" dirty="0" smtClean="0"/>
              <a:t>everything</a:t>
            </a:r>
            <a:r>
              <a:rPr lang="en-US" dirty="0" smtClean="0"/>
              <a:t> (and neither limited </a:t>
            </a:r>
            <a:r>
              <a:rPr lang="en-US" dirty="0" smtClean="0"/>
              <a:t>to </a:t>
            </a:r>
            <a:r>
              <a:rPr lang="en-US" dirty="0" smtClean="0"/>
              <a:t>households items as some people said.) </a:t>
            </a:r>
            <a:br>
              <a:rPr lang="en-US" dirty="0" smtClean="0"/>
            </a:br>
            <a:r>
              <a:rPr lang="en-US" dirty="0" smtClean="0"/>
              <a:t>(Getting the geyser to check the weather sounds like an interesting research project!!) </a:t>
            </a:r>
          </a:p>
          <a:p>
            <a:r>
              <a:rPr lang="en-US" i="1" dirty="0" smtClean="0"/>
              <a:t>…. </a:t>
            </a:r>
            <a:r>
              <a:rPr lang="en-US" i="1" dirty="0" smtClean="0"/>
              <a:t>maybe +1 for novelty, at least 1,000 brownie points for you</a:t>
            </a:r>
            <a:endParaRPr lang="en-US" i="1" dirty="0"/>
          </a:p>
        </p:txBody>
      </p:sp>
      <p:sp>
        <p:nvSpPr>
          <p:cNvPr id="6" name="TextBox 5"/>
          <p:cNvSpPr txBox="1"/>
          <p:nvPr/>
        </p:nvSpPr>
        <p:spPr>
          <a:xfrm>
            <a:off x="7914085" y="4667993"/>
            <a:ext cx="1195071" cy="923330"/>
          </a:xfrm>
          <a:prstGeom prst="rect">
            <a:avLst/>
          </a:prstGeom>
          <a:noFill/>
        </p:spPr>
        <p:txBody>
          <a:bodyPr wrap="square" rtlCol="0">
            <a:spAutoFit/>
          </a:bodyPr>
          <a:lstStyle/>
          <a:p>
            <a:r>
              <a:rPr lang="en-US" dirty="0" smtClean="0">
                <a:solidFill>
                  <a:srgbClr val="FF0000"/>
                </a:solidFill>
              </a:rPr>
              <a:t>My thoughts…</a:t>
            </a:r>
            <a:endParaRPr lang="en-US" dirty="0">
              <a:solidFill>
                <a:srgbClr val="FF0000"/>
              </a:solidFill>
            </a:endParaRPr>
          </a:p>
        </p:txBody>
      </p:sp>
    </p:spTree>
    <p:extLst>
      <p:ext uri="{BB962C8B-B14F-4D97-AF65-F5344CB8AC3E}">
        <p14:creationId xmlns:p14="http://schemas.microsoft.com/office/powerpoint/2010/main" val="1429915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500"/>
                            </p:stCondLst>
                            <p:childTnLst>
                              <p:par>
                                <p:cTn id="34" presetID="14" presetClass="entr" presetSubtype="1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randombar(horizontal)">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P spid="18" grpId="0" animBg="1"/>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01625" y="622918"/>
            <a:ext cx="7024744" cy="1143000"/>
          </a:xfrm>
        </p:spPr>
        <p:txBody>
          <a:bodyPr/>
          <a:lstStyle/>
          <a:p>
            <a:pPr>
              <a:defRPr/>
            </a:pPr>
            <a:r>
              <a:rPr lang="en-ZA" dirty="0" smtClean="0"/>
              <a:t>Next lecture</a:t>
            </a:r>
            <a:endParaRPr lang="en-US" dirty="0"/>
          </a:p>
        </p:txBody>
      </p:sp>
      <p:sp>
        <p:nvSpPr>
          <p:cNvPr id="4" name="Content Placeholder 3"/>
          <p:cNvSpPr>
            <a:spLocks noGrp="1"/>
          </p:cNvSpPr>
          <p:nvPr>
            <p:ph idx="1"/>
          </p:nvPr>
        </p:nvSpPr>
        <p:spPr>
          <a:xfrm>
            <a:off x="838200" y="1908742"/>
            <a:ext cx="8007350" cy="4191000"/>
          </a:xfrm>
        </p:spPr>
        <p:txBody>
          <a:bodyPr>
            <a:normAutofit/>
          </a:bodyPr>
          <a:lstStyle/>
          <a:p>
            <a:pPr>
              <a:defRPr/>
            </a:pPr>
            <a:r>
              <a:rPr lang="en-ZA" dirty="0" smtClean="0"/>
              <a:t>Automatic parallelism</a:t>
            </a:r>
          </a:p>
          <a:p>
            <a:pPr>
              <a:defRPr/>
            </a:pPr>
            <a:r>
              <a:rPr lang="en-ZA" dirty="0" smtClean="0"/>
              <a:t>Moore’s law and related trends, from a high performance computing angle</a:t>
            </a:r>
          </a:p>
          <a:p>
            <a:pPr>
              <a:defRPr/>
            </a:pPr>
            <a:r>
              <a:rPr lang="en-ZA" dirty="0" smtClean="0"/>
              <a:t>Discussion of Prac2 &amp; </a:t>
            </a:r>
            <a:r>
              <a:rPr lang="en-ZA" dirty="0" err="1" smtClean="0"/>
              <a:t>Pthreads</a:t>
            </a:r>
            <a:endParaRPr lang="en-ZA" dirty="0" smtClean="0"/>
          </a:p>
          <a:p>
            <a:pPr>
              <a:defRPr/>
            </a:pPr>
            <a:r>
              <a:rPr lang="en-US" dirty="0" smtClean="0"/>
              <a:t>Conceptual Assignment planning</a:t>
            </a:r>
          </a:p>
          <a:p>
            <a:pPr>
              <a:defRPr/>
            </a:pPr>
            <a:r>
              <a:rPr lang="en-ZA" dirty="0" smtClean="0"/>
              <a:t>Finalizing Seminar Groups</a:t>
            </a:r>
          </a:p>
          <a:p>
            <a:pPr>
              <a:defRPr/>
            </a:pPr>
            <a:r>
              <a:rPr lang="en-ZA" dirty="0" smtClean="0"/>
              <a:t>Benchmarking, etc.</a:t>
            </a:r>
            <a:endParaRPr lang="en-ZA" dirty="0" smtClean="0">
              <a:solidFill>
                <a:srgbClr val="FF6600"/>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Further Reading / Refs</a:t>
            </a:r>
            <a:endParaRPr lang="en-ZA" dirty="0"/>
          </a:p>
        </p:txBody>
      </p:sp>
      <p:sp>
        <p:nvSpPr>
          <p:cNvPr id="4" name="Rectangle 3"/>
          <p:cNvSpPr/>
          <p:nvPr/>
        </p:nvSpPr>
        <p:spPr>
          <a:xfrm>
            <a:off x="723946" y="5862543"/>
            <a:ext cx="6515100" cy="369332"/>
          </a:xfrm>
          <a:prstGeom prst="rect">
            <a:avLst/>
          </a:prstGeom>
        </p:spPr>
        <p:txBody>
          <a:bodyPr wrap="square">
            <a:spAutoFit/>
          </a:bodyPr>
          <a:lstStyle/>
          <a:p>
            <a:pPr marL="285750" indent="-285750">
              <a:buFont typeface="Arial" panose="020B0604020202020204" pitchFamily="34" charset="0"/>
              <a:buChar char="•"/>
            </a:pPr>
            <a:r>
              <a:rPr lang="en-GB" dirty="0" smtClean="0">
                <a:hlinkClick r:id="rId2"/>
              </a:rPr>
              <a:t>http://unilearning.uow.edu.au/critical/1a.html</a:t>
            </a:r>
            <a:endParaRPr lang="en-GB" dirty="0"/>
          </a:p>
        </p:txBody>
      </p:sp>
      <p:sp>
        <p:nvSpPr>
          <p:cNvPr id="5" name="TextBox 4"/>
          <p:cNvSpPr txBox="1"/>
          <p:nvPr/>
        </p:nvSpPr>
        <p:spPr>
          <a:xfrm>
            <a:off x="655366" y="4302615"/>
            <a:ext cx="6750566" cy="369332"/>
          </a:xfrm>
          <a:prstGeom prst="rect">
            <a:avLst/>
          </a:prstGeom>
          <a:noFill/>
        </p:spPr>
        <p:txBody>
          <a:bodyPr wrap="none" rtlCol="0">
            <a:spAutoFit/>
          </a:bodyPr>
          <a:lstStyle/>
          <a:p>
            <a:r>
              <a:rPr lang="en-US" dirty="0" smtClean="0"/>
              <a:t>Some resources related to critical analysis and critical thinking:</a:t>
            </a:r>
            <a:endParaRPr lang="en-GB" dirty="0"/>
          </a:p>
        </p:txBody>
      </p:sp>
      <p:sp>
        <p:nvSpPr>
          <p:cNvPr id="6" name="Rectangle 5"/>
          <p:cNvSpPr/>
          <p:nvPr/>
        </p:nvSpPr>
        <p:spPr>
          <a:xfrm>
            <a:off x="701086" y="4921794"/>
            <a:ext cx="7303770" cy="646331"/>
          </a:xfrm>
          <a:prstGeom prst="rect">
            <a:avLst/>
          </a:prstGeom>
        </p:spPr>
        <p:txBody>
          <a:bodyPr wrap="square">
            <a:spAutoFit/>
          </a:bodyPr>
          <a:lstStyle/>
          <a:p>
            <a:pPr marL="285750" indent="-285750">
              <a:buFont typeface="Arial" panose="020B0604020202020204" pitchFamily="34" charset="0"/>
              <a:buChar char="•"/>
            </a:pPr>
            <a:r>
              <a:rPr lang="en-GB" dirty="0" smtClean="0">
                <a:hlinkClick r:id="rId3"/>
              </a:rPr>
              <a:t>http://www.deakin.edu.au/current-students/study-support/study-skills/handouts/critical-analysis.php</a:t>
            </a:r>
            <a:endParaRPr lang="en-GB" dirty="0"/>
          </a:p>
        </p:txBody>
      </p:sp>
      <p:sp>
        <p:nvSpPr>
          <p:cNvPr id="7" name="TextBox 6"/>
          <p:cNvSpPr txBox="1"/>
          <p:nvPr/>
        </p:nvSpPr>
        <p:spPr>
          <a:xfrm>
            <a:off x="723946" y="4632173"/>
            <a:ext cx="4211409" cy="369332"/>
          </a:xfrm>
          <a:prstGeom prst="rect">
            <a:avLst/>
          </a:prstGeom>
          <a:noFill/>
        </p:spPr>
        <p:txBody>
          <a:bodyPr wrap="none" rtlCol="0">
            <a:spAutoFit/>
          </a:bodyPr>
          <a:lstStyle/>
          <a:p>
            <a:r>
              <a:rPr lang="en-US" dirty="0" smtClean="0"/>
              <a:t>An easy introduction to critical analysis:</a:t>
            </a:r>
            <a:endParaRPr lang="en-GB" dirty="0"/>
          </a:p>
        </p:txBody>
      </p:sp>
      <p:sp>
        <p:nvSpPr>
          <p:cNvPr id="8" name="TextBox 7"/>
          <p:cNvSpPr txBox="1"/>
          <p:nvPr/>
        </p:nvSpPr>
        <p:spPr>
          <a:xfrm>
            <a:off x="723946" y="5574518"/>
            <a:ext cx="6904454" cy="369332"/>
          </a:xfrm>
          <a:prstGeom prst="rect">
            <a:avLst/>
          </a:prstGeom>
          <a:noFill/>
        </p:spPr>
        <p:txBody>
          <a:bodyPr wrap="none" rtlCol="0">
            <a:spAutoFit/>
          </a:bodyPr>
          <a:lstStyle/>
          <a:p>
            <a:r>
              <a:rPr lang="en-US" dirty="0" smtClean="0"/>
              <a:t>An online quiz and learning tool for understanding critical thinking:</a:t>
            </a:r>
            <a:endParaRPr lang="en-GB" dirty="0"/>
          </a:p>
        </p:txBody>
      </p:sp>
      <p:sp>
        <p:nvSpPr>
          <p:cNvPr id="9" name="TextBox 8"/>
          <p:cNvSpPr txBox="1"/>
          <p:nvPr/>
        </p:nvSpPr>
        <p:spPr>
          <a:xfrm>
            <a:off x="655366" y="3234266"/>
            <a:ext cx="4724370" cy="369332"/>
          </a:xfrm>
          <a:prstGeom prst="rect">
            <a:avLst/>
          </a:prstGeom>
          <a:noFill/>
        </p:spPr>
        <p:txBody>
          <a:bodyPr wrap="none" rtlCol="0">
            <a:spAutoFit/>
          </a:bodyPr>
          <a:lstStyle/>
          <a:p>
            <a:r>
              <a:rPr lang="en-US" dirty="0" smtClean="0"/>
              <a:t>Some resources related to systems thinking:</a:t>
            </a:r>
            <a:endParaRPr lang="en-GB" dirty="0"/>
          </a:p>
        </p:txBody>
      </p:sp>
      <p:sp>
        <p:nvSpPr>
          <p:cNvPr id="10" name="Rectangle 9"/>
          <p:cNvSpPr/>
          <p:nvPr/>
        </p:nvSpPr>
        <p:spPr>
          <a:xfrm>
            <a:off x="723946" y="3552925"/>
            <a:ext cx="6911058" cy="646331"/>
          </a:xfrm>
          <a:prstGeom prst="rect">
            <a:avLst/>
          </a:prstGeom>
        </p:spPr>
        <p:txBody>
          <a:bodyPr wrap="square">
            <a:spAutoFit/>
          </a:bodyPr>
          <a:lstStyle/>
          <a:p>
            <a:pPr marL="285750" indent="-285750">
              <a:buFont typeface="Arial" panose="020B0604020202020204" pitchFamily="34" charset="0"/>
              <a:buChar char="•"/>
            </a:pPr>
            <a:r>
              <a:rPr lang="en-US" dirty="0" smtClean="0">
                <a:hlinkClick r:id="rId4"/>
              </a:rPr>
              <a:t>https</a:t>
            </a:r>
            <a:r>
              <a:rPr lang="en-US" dirty="0">
                <a:hlinkClick r:id="rId4"/>
              </a:rPr>
              <a:t>://</a:t>
            </a:r>
            <a:r>
              <a:rPr lang="en-US" dirty="0" smtClean="0">
                <a:hlinkClick r:id="rId4"/>
              </a:rPr>
              <a:t>www.youtube.com/watch?v=lhbLNBqhQkc</a:t>
            </a:r>
            <a:r>
              <a:rPr lang="en-US" dirty="0"/>
              <a:t> </a:t>
            </a:r>
            <a:endParaRPr lang="en-US" dirty="0" smtClean="0"/>
          </a:p>
          <a:p>
            <a:pPr marL="285750" indent="-285750">
              <a:buFont typeface="Arial" panose="020B0604020202020204" pitchFamily="34" charset="0"/>
              <a:buChar char="•"/>
            </a:pPr>
            <a:r>
              <a:rPr lang="en-US" dirty="0" smtClean="0">
                <a:hlinkClick r:id="rId5"/>
              </a:rPr>
              <a:t>https</a:t>
            </a:r>
            <a:r>
              <a:rPr lang="en-US" dirty="0">
                <a:hlinkClick r:id="rId5"/>
              </a:rPr>
              <a:t>://</a:t>
            </a:r>
            <a:r>
              <a:rPr lang="en-US" dirty="0" smtClean="0">
                <a:hlinkClick r:id="rId5"/>
              </a:rPr>
              <a:t>www.youtube.com/watch?v=AP7hMdnNrH4</a:t>
            </a:r>
            <a:r>
              <a:rPr lang="en-US" dirty="0" smtClean="0"/>
              <a:t> </a:t>
            </a:r>
            <a:endParaRPr lang="en-US" dirty="0"/>
          </a:p>
        </p:txBody>
      </p:sp>
      <p:sp>
        <p:nvSpPr>
          <p:cNvPr id="11" name="Rectangle 10"/>
          <p:cNvSpPr/>
          <p:nvPr/>
        </p:nvSpPr>
        <p:spPr>
          <a:xfrm>
            <a:off x="655366" y="1387607"/>
            <a:ext cx="8139660" cy="2031325"/>
          </a:xfrm>
          <a:prstGeom prst="rect">
            <a:avLst/>
          </a:prstGeom>
        </p:spPr>
        <p:txBody>
          <a:bodyPr wrap="square">
            <a:spAutoFit/>
          </a:bodyPr>
          <a:lstStyle/>
          <a:p>
            <a:r>
              <a:rPr lang="en-ZA" dirty="0" smtClean="0"/>
              <a:t>Suggestions for further reading, slides partially based / general principles elaborated in:</a:t>
            </a:r>
          </a:p>
          <a:p>
            <a:pPr marL="285750" indent="-285750">
              <a:buFont typeface="Arial" panose="020B0604020202020204" pitchFamily="34" charset="0"/>
              <a:buChar char="•"/>
            </a:pPr>
            <a:r>
              <a:rPr lang="en-ZA" dirty="0" smtClean="0">
                <a:hlinkClick r:id="rId6"/>
              </a:rPr>
              <a:t>https</a:t>
            </a:r>
            <a:r>
              <a:rPr lang="en-ZA" dirty="0">
                <a:hlinkClick r:id="rId6"/>
              </a:rPr>
              <a:t>://computing.llnl.gov/tutorials/parallel_comp</a:t>
            </a:r>
            <a:r>
              <a:rPr lang="en-ZA" dirty="0" smtClean="0">
                <a:hlinkClick r:id="rId6"/>
              </a:rPr>
              <a:t>/</a:t>
            </a:r>
            <a:r>
              <a:rPr lang="en-ZA" dirty="0" smtClean="0"/>
              <a:t> </a:t>
            </a:r>
          </a:p>
          <a:p>
            <a:pPr marL="285750" indent="-285750">
              <a:buFont typeface="Arial" panose="020B0604020202020204" pitchFamily="34" charset="0"/>
              <a:buChar char="•"/>
            </a:pPr>
            <a:r>
              <a:rPr lang="en-ZA" dirty="0" smtClean="0">
                <a:hlinkClick r:id="rId7"/>
              </a:rPr>
              <a:t>http</a:t>
            </a:r>
            <a:r>
              <a:rPr lang="en-ZA" dirty="0">
                <a:hlinkClick r:id="rId7"/>
              </a:rPr>
              <a:t>://www2.physics.uiowa.edu/~</a:t>
            </a:r>
            <a:r>
              <a:rPr lang="en-ZA" dirty="0" smtClean="0">
                <a:hlinkClick r:id="rId7"/>
              </a:rPr>
              <a:t>ghowes/teach/ihpc12/lec/ihpc12Lec_DesignHPC12.pdf</a:t>
            </a:r>
            <a:r>
              <a:rPr lang="en-ZA" dirty="0" smtClean="0"/>
              <a:t> </a:t>
            </a:r>
          </a:p>
          <a:p>
            <a:endParaRPr lang="en-ZA" dirty="0" smtClean="0"/>
          </a:p>
          <a:p>
            <a:endParaRPr lang="en-ZA" dirty="0"/>
          </a:p>
        </p:txBody>
      </p:sp>
    </p:spTree>
    <p:extLst>
      <p:ext uri="{BB962C8B-B14F-4D97-AF65-F5344CB8AC3E}">
        <p14:creationId xmlns:p14="http://schemas.microsoft.com/office/powerpoint/2010/main" val="1566851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75907" y="2522173"/>
            <a:ext cx="6315739" cy="1938992"/>
          </a:xfrm>
          <a:prstGeom prst="rect">
            <a:avLst/>
          </a:prstGeom>
        </p:spPr>
        <p:txBody>
          <a:bodyPr wrap="square">
            <a:spAutoFit/>
          </a:bodyPr>
          <a:lstStyle/>
          <a:p>
            <a:pPr algn="ctr"/>
            <a:r>
              <a:rPr lang="en-US" sz="4000" dirty="0"/>
              <a:t>Some Answers</a:t>
            </a:r>
            <a:br>
              <a:rPr lang="en-US" sz="4000" dirty="0"/>
            </a:br>
            <a:r>
              <a:rPr lang="en-US" sz="4000" dirty="0" smtClean="0"/>
              <a:t>from</a:t>
            </a:r>
          </a:p>
          <a:p>
            <a:pPr algn="ctr"/>
            <a:r>
              <a:rPr lang="en-US" sz="4000" dirty="0" smtClean="0"/>
              <a:t>Previous Quiz0’s</a:t>
            </a:r>
          </a:p>
        </p:txBody>
      </p:sp>
      <p:sp>
        <p:nvSpPr>
          <p:cNvPr id="2" name="Rectangle 1"/>
          <p:cNvSpPr/>
          <p:nvPr/>
        </p:nvSpPr>
        <p:spPr>
          <a:xfrm>
            <a:off x="3265119" y="5709685"/>
            <a:ext cx="2505814" cy="369332"/>
          </a:xfrm>
          <a:prstGeom prst="rect">
            <a:avLst/>
          </a:prstGeom>
        </p:spPr>
        <p:txBody>
          <a:bodyPr wrap="none">
            <a:spAutoFit/>
          </a:bodyPr>
          <a:lstStyle/>
          <a:p>
            <a:r>
              <a:rPr lang="en-US" dirty="0" smtClean="0"/>
              <a:t>(supplementary slides)</a:t>
            </a:r>
            <a:endParaRPr lang="en-US" dirty="0"/>
          </a:p>
        </p:txBody>
      </p:sp>
    </p:spTree>
    <p:extLst>
      <p:ext uri="{BB962C8B-B14F-4D97-AF65-F5344CB8AC3E}">
        <p14:creationId xmlns:p14="http://schemas.microsoft.com/office/powerpoint/2010/main" val="204373927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winberg\Documents\ACTIVE\EEE4084F\2014\LECTURES\Lecture02\Images\q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152" y="1810816"/>
            <a:ext cx="7489651" cy="442852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860306" y="1098737"/>
            <a:ext cx="7712001" cy="830997"/>
          </a:xfrm>
          <a:prstGeom prst="rect">
            <a:avLst/>
          </a:prstGeom>
          <a:solidFill>
            <a:schemeClr val="bg1">
              <a:lumMod val="95000"/>
            </a:schemeClr>
          </a:solidFill>
        </p:spPr>
        <p:txBody>
          <a:bodyPr wrap="square">
            <a:spAutoFit/>
          </a:bodyPr>
          <a:lstStyle/>
          <a:p>
            <a:r>
              <a:rPr lang="en-US" sz="2400" dirty="0" smtClean="0">
                <a:solidFill>
                  <a:schemeClr val="accent4">
                    <a:lumMod val="10000"/>
                  </a:schemeClr>
                </a:solidFill>
              </a:rPr>
              <a:t>How </a:t>
            </a:r>
            <a:r>
              <a:rPr lang="en-US" sz="2400" dirty="0">
                <a:solidFill>
                  <a:schemeClr val="accent4">
                    <a:lumMod val="10000"/>
                  </a:schemeClr>
                </a:solidFill>
              </a:rPr>
              <a:t>good is your VHDL? (tick answer)		</a:t>
            </a:r>
          </a:p>
          <a:p>
            <a:r>
              <a:rPr lang="en-US" sz="2400" dirty="0">
                <a:solidFill>
                  <a:schemeClr val="accent4">
                    <a:lumMod val="10000"/>
                  </a:schemeClr>
                </a:solidFill>
              </a:rPr>
              <a:t>[1] None [2] A little [3] </a:t>
            </a:r>
            <a:r>
              <a:rPr lang="en-US" sz="2400" dirty="0" smtClean="0">
                <a:solidFill>
                  <a:schemeClr val="accent4">
                    <a:lumMod val="10000"/>
                  </a:schemeClr>
                </a:solidFill>
              </a:rPr>
              <a:t>Reasonably </a:t>
            </a:r>
            <a:r>
              <a:rPr lang="en-US" sz="2400" dirty="0">
                <a:solidFill>
                  <a:schemeClr val="accent4">
                    <a:lumMod val="10000"/>
                  </a:schemeClr>
                </a:solidFill>
              </a:rPr>
              <a:t>good [4] </a:t>
            </a:r>
            <a:r>
              <a:rPr lang="en-US" sz="2400" dirty="0" smtClean="0">
                <a:solidFill>
                  <a:schemeClr val="accent4">
                    <a:lumMod val="10000"/>
                  </a:schemeClr>
                </a:solidFill>
              </a:rPr>
              <a:t>Excellent</a:t>
            </a:r>
            <a:endParaRPr lang="en-US" sz="2400" dirty="0">
              <a:solidFill>
                <a:schemeClr val="accent4">
                  <a:lumMod val="10000"/>
                </a:schemeClr>
              </a:solidFill>
            </a:endParaRPr>
          </a:p>
        </p:txBody>
      </p:sp>
      <p:graphicFrame>
        <p:nvGraphicFramePr>
          <p:cNvPr id="11" name="Chart 10"/>
          <p:cNvGraphicFramePr>
            <a:graphicFrameLocks/>
          </p:cNvGraphicFramePr>
          <p:nvPr>
            <p:extLst>
              <p:ext uri="{D42A27DB-BD31-4B8C-83A1-F6EECF244321}">
                <p14:modId xmlns:p14="http://schemas.microsoft.com/office/powerpoint/2010/main" val="722239951"/>
              </p:ext>
            </p:extLst>
          </p:nvPr>
        </p:nvGraphicFramePr>
        <p:xfrm>
          <a:off x="4944225" y="4783049"/>
          <a:ext cx="3260647" cy="207495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457200" y="372140"/>
            <a:ext cx="8385175" cy="829339"/>
          </a:xfrm>
        </p:spPr>
        <p:txBody>
          <a:bodyPr/>
          <a:lstStyle/>
          <a:p>
            <a:r>
              <a:rPr lang="en-US" dirty="0" smtClean="0"/>
              <a:t>Quiz0 review: Q1</a:t>
            </a:r>
            <a:endParaRPr lang="en-US" dirty="0"/>
          </a:p>
        </p:txBody>
      </p:sp>
      <p:sp>
        <p:nvSpPr>
          <p:cNvPr id="5" name="Rectangle 4"/>
          <p:cNvSpPr/>
          <p:nvPr/>
        </p:nvSpPr>
        <p:spPr>
          <a:xfrm>
            <a:off x="6163436" y="2677779"/>
            <a:ext cx="1737976" cy="400110"/>
          </a:xfrm>
          <a:prstGeom prst="rect">
            <a:avLst/>
          </a:prstGeom>
        </p:spPr>
        <p:txBody>
          <a:bodyPr wrap="none">
            <a:spAutoFit/>
          </a:bodyPr>
          <a:lstStyle/>
          <a:p>
            <a:r>
              <a:rPr lang="en-US" sz="2000" dirty="0" smtClean="0">
                <a:solidFill>
                  <a:schemeClr val="accent4">
                    <a:lumMod val="10000"/>
                  </a:schemeClr>
                </a:solidFill>
                <a:effectLst>
                  <a:outerShdw blurRad="38100" dist="38100" dir="2700000" algn="tl">
                    <a:srgbClr val="000000">
                      <a:alpha val="43137"/>
                    </a:srgbClr>
                  </a:outerShdw>
                </a:effectLst>
              </a:rPr>
              <a:t>Excellent: 0%</a:t>
            </a:r>
            <a:endParaRPr lang="en-US" dirty="0">
              <a:effectLst>
                <a:outerShdw blurRad="38100" dist="38100" dir="2700000" algn="tl">
                  <a:srgbClr val="000000">
                    <a:alpha val="43137"/>
                  </a:srgbClr>
                </a:outerShdw>
              </a:effectLst>
            </a:endParaRPr>
          </a:p>
        </p:txBody>
      </p:sp>
      <p:sp>
        <p:nvSpPr>
          <p:cNvPr id="6" name="Rectangle 5"/>
          <p:cNvSpPr/>
          <p:nvPr/>
        </p:nvSpPr>
        <p:spPr>
          <a:xfrm>
            <a:off x="1782419" y="4247399"/>
            <a:ext cx="2182008" cy="400110"/>
          </a:xfrm>
          <a:prstGeom prst="rect">
            <a:avLst/>
          </a:prstGeom>
        </p:spPr>
        <p:txBody>
          <a:bodyPr wrap="none">
            <a:spAutoFit/>
          </a:bodyPr>
          <a:lstStyle/>
          <a:p>
            <a:r>
              <a:rPr lang="en-US" sz="2000" dirty="0" smtClean="0">
                <a:solidFill>
                  <a:schemeClr val="accent4">
                    <a:lumMod val="10000"/>
                  </a:schemeClr>
                </a:solidFill>
                <a:effectLst>
                  <a:outerShdw blurRad="38100" dist="38100" dir="2700000" algn="tl">
                    <a:srgbClr val="000000">
                      <a:alpha val="43137"/>
                    </a:srgbClr>
                  </a:outerShdw>
                </a:effectLst>
              </a:rPr>
              <a:t>Reasonably good</a:t>
            </a:r>
            <a:endParaRPr lang="en-US" dirty="0">
              <a:effectLst>
                <a:outerShdw blurRad="38100" dist="38100" dir="2700000" algn="tl">
                  <a:srgbClr val="000000">
                    <a:alpha val="43137"/>
                  </a:srgbClr>
                </a:outerShdw>
              </a:effectLst>
            </a:endParaRPr>
          </a:p>
        </p:txBody>
      </p:sp>
      <p:sp>
        <p:nvSpPr>
          <p:cNvPr id="7" name="Rectangle 6"/>
          <p:cNvSpPr/>
          <p:nvPr/>
        </p:nvSpPr>
        <p:spPr>
          <a:xfrm>
            <a:off x="6163436" y="2239669"/>
            <a:ext cx="1309974" cy="400110"/>
          </a:xfrm>
          <a:prstGeom prst="rect">
            <a:avLst/>
          </a:prstGeom>
        </p:spPr>
        <p:txBody>
          <a:bodyPr wrap="none">
            <a:spAutoFit/>
          </a:bodyPr>
          <a:lstStyle/>
          <a:p>
            <a:r>
              <a:rPr lang="en-US" sz="2000" dirty="0" smtClean="0">
                <a:solidFill>
                  <a:schemeClr val="accent4">
                    <a:lumMod val="10000"/>
                  </a:schemeClr>
                </a:solidFill>
                <a:effectLst>
                  <a:outerShdw blurRad="38100" dist="38100" dir="2700000" algn="tl">
                    <a:srgbClr val="000000">
                      <a:alpha val="43137"/>
                    </a:srgbClr>
                  </a:outerShdw>
                </a:effectLst>
              </a:rPr>
              <a:t>None: 0%</a:t>
            </a:r>
            <a:endParaRPr lang="en-US" dirty="0">
              <a:effectLst>
                <a:outerShdw blurRad="38100" dist="38100" dir="2700000" algn="tl">
                  <a:srgbClr val="000000">
                    <a:alpha val="43137"/>
                  </a:srgbClr>
                </a:outerShdw>
              </a:effectLst>
            </a:endParaRPr>
          </a:p>
        </p:txBody>
      </p:sp>
      <p:sp>
        <p:nvSpPr>
          <p:cNvPr id="12" name="Rectangle 11"/>
          <p:cNvSpPr/>
          <p:nvPr/>
        </p:nvSpPr>
        <p:spPr>
          <a:xfrm>
            <a:off x="2902673" y="2277669"/>
            <a:ext cx="869405" cy="400110"/>
          </a:xfrm>
          <a:prstGeom prst="rect">
            <a:avLst/>
          </a:prstGeom>
        </p:spPr>
        <p:txBody>
          <a:bodyPr wrap="none">
            <a:spAutoFit/>
          </a:bodyPr>
          <a:lstStyle/>
          <a:p>
            <a:r>
              <a:rPr lang="en-US" sz="2000" dirty="0" smtClean="0">
                <a:solidFill>
                  <a:schemeClr val="accent4">
                    <a:lumMod val="10000"/>
                  </a:schemeClr>
                </a:solidFill>
                <a:effectLst>
                  <a:outerShdw blurRad="38100" dist="38100" dir="2700000" algn="tl">
                    <a:srgbClr val="000000">
                      <a:alpha val="43137"/>
                    </a:srgbClr>
                  </a:outerShdw>
                </a:effectLst>
              </a:rPr>
              <a:t>A little</a:t>
            </a:r>
            <a:endParaRPr lang="en-US" dirty="0">
              <a:effectLst>
                <a:outerShdw blurRad="38100" dist="38100" dir="2700000" algn="tl">
                  <a:srgbClr val="000000">
                    <a:alpha val="43137"/>
                  </a:srgbClr>
                </a:outerShdw>
              </a:effectLst>
            </a:endParaRPr>
          </a:p>
        </p:txBody>
      </p:sp>
      <p:grpSp>
        <p:nvGrpSpPr>
          <p:cNvPr id="4" name="Group 3"/>
          <p:cNvGrpSpPr/>
          <p:nvPr/>
        </p:nvGrpSpPr>
        <p:grpSpPr>
          <a:xfrm>
            <a:off x="6836743" y="4972529"/>
            <a:ext cx="1862681" cy="1736615"/>
            <a:chOff x="6836743" y="4972529"/>
            <a:chExt cx="1862681" cy="1736615"/>
          </a:xfrm>
        </p:grpSpPr>
        <p:pic>
          <p:nvPicPr>
            <p:cNvPr id="1026" name="Picture 2" descr="C:\Users\swinberg\Documents\ACTIVE\EEE4084F\2013\LECTURES\Lecture02\Images\2012-fig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7739" y="4972529"/>
              <a:ext cx="1661685" cy="173661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836743" y="6358266"/>
              <a:ext cx="582211" cy="307777"/>
            </a:xfrm>
            <a:prstGeom prst="rect">
              <a:avLst/>
            </a:prstGeom>
            <a:noFill/>
          </p:spPr>
          <p:txBody>
            <a:bodyPr wrap="none" rtlCol="0">
              <a:spAutoFit/>
            </a:bodyPr>
            <a:lstStyle/>
            <a:p>
              <a:r>
                <a:rPr lang="en-US" sz="1400" i="1" dirty="0" smtClean="0"/>
                <a:t>2012</a:t>
              </a:r>
              <a:endParaRPr lang="en-US" sz="1400" i="1" dirty="0"/>
            </a:p>
          </p:txBody>
        </p:sp>
      </p:grpSp>
      <p:sp>
        <p:nvSpPr>
          <p:cNvPr id="13" name="TextBox 12"/>
          <p:cNvSpPr txBox="1"/>
          <p:nvPr/>
        </p:nvSpPr>
        <p:spPr>
          <a:xfrm>
            <a:off x="3519965" y="6358262"/>
            <a:ext cx="920445" cy="307777"/>
          </a:xfrm>
          <a:prstGeom prst="rect">
            <a:avLst/>
          </a:prstGeom>
          <a:noFill/>
        </p:spPr>
        <p:txBody>
          <a:bodyPr wrap="none" rtlCol="0">
            <a:spAutoFit/>
          </a:bodyPr>
          <a:lstStyle/>
          <a:p>
            <a:r>
              <a:rPr lang="en-US" sz="1400" i="1" dirty="0" smtClean="0"/>
              <a:t>This year</a:t>
            </a:r>
            <a:endParaRPr lang="en-US" sz="1400" i="1" dirty="0"/>
          </a:p>
        </p:txBody>
      </p:sp>
      <p:sp>
        <p:nvSpPr>
          <p:cNvPr id="14" name="TextBox 13"/>
          <p:cNvSpPr txBox="1"/>
          <p:nvPr/>
        </p:nvSpPr>
        <p:spPr>
          <a:xfrm>
            <a:off x="4860004" y="6358262"/>
            <a:ext cx="582211" cy="307777"/>
          </a:xfrm>
          <a:prstGeom prst="rect">
            <a:avLst/>
          </a:prstGeom>
          <a:noFill/>
        </p:spPr>
        <p:txBody>
          <a:bodyPr wrap="none" rtlCol="0">
            <a:spAutoFit/>
          </a:bodyPr>
          <a:lstStyle/>
          <a:p>
            <a:r>
              <a:rPr lang="en-US" sz="1400" i="1" dirty="0" smtClean="0"/>
              <a:t>2013</a:t>
            </a:r>
            <a:endParaRPr lang="en-US" sz="1400" i="1" dirty="0"/>
          </a:p>
        </p:txBody>
      </p:sp>
      <p:sp>
        <p:nvSpPr>
          <p:cNvPr id="15" name="Rectangle 14"/>
          <p:cNvSpPr/>
          <p:nvPr/>
        </p:nvSpPr>
        <p:spPr>
          <a:xfrm>
            <a:off x="2205046" y="4772474"/>
            <a:ext cx="697627" cy="400110"/>
          </a:xfrm>
          <a:prstGeom prst="rect">
            <a:avLst/>
          </a:prstGeom>
          <a:solidFill>
            <a:schemeClr val="accent3"/>
          </a:solidFill>
        </p:spPr>
        <p:txBody>
          <a:bodyPr wrap="none">
            <a:spAutoFit/>
          </a:bodyPr>
          <a:lstStyle/>
          <a:p>
            <a:r>
              <a:rPr lang="en-US" sz="2000" dirty="0" smtClean="0">
                <a:solidFill>
                  <a:schemeClr val="accent4">
                    <a:lumMod val="10000"/>
                  </a:schemeClr>
                </a:solidFill>
                <a:effectLst>
                  <a:outerShdw blurRad="38100" dist="38100" dir="2700000" algn="tl">
                    <a:srgbClr val="000000">
                      <a:alpha val="43137"/>
                    </a:srgbClr>
                  </a:outerShdw>
                </a:effectLst>
              </a:rPr>
              <a:t>89%</a:t>
            </a:r>
            <a:endParaRPr lang="en-US" dirty="0">
              <a:effectLst>
                <a:outerShdw blurRad="38100" dist="38100" dir="2700000" algn="tl">
                  <a:srgbClr val="000000">
                    <a:alpha val="43137"/>
                  </a:srgbClr>
                </a:outerShdw>
              </a:effectLst>
            </a:endParaRPr>
          </a:p>
        </p:txBody>
      </p:sp>
      <p:sp>
        <p:nvSpPr>
          <p:cNvPr id="16" name="Rectangle 15"/>
          <p:cNvSpPr/>
          <p:nvPr/>
        </p:nvSpPr>
        <p:spPr>
          <a:xfrm>
            <a:off x="2900945" y="2906435"/>
            <a:ext cx="723998" cy="369332"/>
          </a:xfrm>
          <a:prstGeom prst="rect">
            <a:avLst/>
          </a:prstGeom>
          <a:noFill/>
        </p:spPr>
        <p:txBody>
          <a:bodyPr wrap="square">
            <a:spAutoFit/>
          </a:bodyPr>
          <a:lstStyle/>
          <a:p>
            <a:r>
              <a:rPr lang="en-US" dirty="0" smtClean="0">
                <a:solidFill>
                  <a:schemeClr val="accent4">
                    <a:lumMod val="10000"/>
                  </a:schemeClr>
                </a:solidFill>
                <a:effectLst>
                  <a:outerShdw blurRad="38100" dist="38100" dir="2700000" algn="tl">
                    <a:srgbClr val="000000">
                      <a:alpha val="43137"/>
                    </a:srgbClr>
                  </a:outerShdw>
                </a:effectLst>
              </a:rPr>
              <a:t>11%</a:t>
            </a:r>
            <a:endParaRPr lang="en-US" sz="1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1232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a:graphicFrameLocks/>
          </p:cNvGraphicFramePr>
          <p:nvPr>
            <p:extLst>
              <p:ext uri="{D42A27DB-BD31-4B8C-83A1-F6EECF244321}">
                <p14:modId xmlns:p14="http://schemas.microsoft.com/office/powerpoint/2010/main" val="1203380444"/>
              </p:ext>
            </p:extLst>
          </p:nvPr>
        </p:nvGraphicFramePr>
        <p:xfrm>
          <a:off x="623969" y="2308613"/>
          <a:ext cx="3664322" cy="289391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p:cNvGraphicFramePr>
            <a:graphicFrameLocks/>
          </p:cNvGraphicFramePr>
          <p:nvPr>
            <p:extLst>
              <p:ext uri="{D42A27DB-BD31-4B8C-83A1-F6EECF244321}">
                <p14:modId xmlns:p14="http://schemas.microsoft.com/office/powerpoint/2010/main" val="2055238661"/>
              </p:ext>
            </p:extLst>
          </p:nvPr>
        </p:nvGraphicFramePr>
        <p:xfrm>
          <a:off x="870131" y="5089325"/>
          <a:ext cx="2673923" cy="2096292"/>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2658167" y="5269766"/>
            <a:ext cx="2658102" cy="1566968"/>
            <a:chOff x="2658167" y="5269766"/>
            <a:chExt cx="2658102" cy="1566968"/>
          </a:xfrm>
        </p:grpSpPr>
        <p:pic>
          <p:nvPicPr>
            <p:cNvPr id="2050" name="Picture 2" descr="C:\Users\swinberg\Documents\ACTIVE\EEE4084F\2013\LECTURES\Lecture02\Images\2012-fig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8167" y="5269766"/>
              <a:ext cx="2658102" cy="156696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638404" y="6390167"/>
              <a:ext cx="639919" cy="338554"/>
            </a:xfrm>
            <a:prstGeom prst="rect">
              <a:avLst/>
            </a:prstGeom>
            <a:noFill/>
          </p:spPr>
          <p:txBody>
            <a:bodyPr wrap="none" rtlCol="0">
              <a:spAutoFit/>
            </a:bodyPr>
            <a:lstStyle/>
            <a:p>
              <a:r>
                <a:rPr lang="en-US" sz="1600" dirty="0" smtClean="0"/>
                <a:t>2012</a:t>
              </a:r>
              <a:endParaRPr lang="en-US" sz="1600" dirty="0"/>
            </a:p>
          </p:txBody>
        </p:sp>
      </p:grpSp>
      <p:graphicFrame>
        <p:nvGraphicFramePr>
          <p:cNvPr id="16" name="Chart 15"/>
          <p:cNvGraphicFramePr>
            <a:graphicFrameLocks/>
          </p:cNvGraphicFramePr>
          <p:nvPr>
            <p:extLst>
              <p:ext uri="{D42A27DB-BD31-4B8C-83A1-F6EECF244321}">
                <p14:modId xmlns:p14="http://schemas.microsoft.com/office/powerpoint/2010/main" val="14040769"/>
              </p:ext>
            </p:extLst>
          </p:nvPr>
        </p:nvGraphicFramePr>
        <p:xfrm>
          <a:off x="4800600" y="5257800"/>
          <a:ext cx="2684411" cy="1838144"/>
        </p:xfrm>
        <a:graphic>
          <a:graphicData uri="http://schemas.openxmlformats.org/drawingml/2006/chart">
            <c:chart xmlns:c="http://schemas.openxmlformats.org/drawingml/2006/chart" xmlns:r="http://schemas.openxmlformats.org/officeDocument/2006/relationships" r:id="rId5"/>
          </a:graphicData>
        </a:graphic>
      </p:graphicFrame>
      <p:sp>
        <p:nvSpPr>
          <p:cNvPr id="2" name="Title 1"/>
          <p:cNvSpPr>
            <a:spLocks noGrp="1"/>
          </p:cNvSpPr>
          <p:nvPr>
            <p:ph type="title"/>
          </p:nvPr>
        </p:nvSpPr>
        <p:spPr>
          <a:xfrm>
            <a:off x="522121" y="345874"/>
            <a:ext cx="7024744" cy="1143000"/>
          </a:xfrm>
        </p:spPr>
        <p:txBody>
          <a:bodyPr/>
          <a:lstStyle/>
          <a:p>
            <a:r>
              <a:rPr lang="en-US" dirty="0"/>
              <a:t>Quiz0 review: </a:t>
            </a:r>
            <a:r>
              <a:rPr lang="en-US" dirty="0" smtClean="0"/>
              <a:t>Q3</a:t>
            </a:r>
            <a:endParaRPr lang="en-US" dirty="0"/>
          </a:p>
        </p:txBody>
      </p:sp>
      <p:sp>
        <p:nvSpPr>
          <p:cNvPr id="4" name="Rectangle 3"/>
          <p:cNvSpPr/>
          <p:nvPr/>
        </p:nvSpPr>
        <p:spPr>
          <a:xfrm>
            <a:off x="1023257" y="1545428"/>
            <a:ext cx="7113814" cy="707886"/>
          </a:xfrm>
          <a:prstGeom prst="rect">
            <a:avLst/>
          </a:prstGeom>
          <a:solidFill>
            <a:schemeClr val="bg1">
              <a:lumMod val="95000"/>
            </a:schemeClr>
          </a:solidFill>
        </p:spPr>
        <p:txBody>
          <a:bodyPr wrap="square">
            <a:spAutoFit/>
          </a:bodyPr>
          <a:lstStyle/>
          <a:p>
            <a:r>
              <a:rPr lang="en-US" sz="2000" dirty="0"/>
              <a:t>Have you used Altera </a:t>
            </a:r>
            <a:r>
              <a:rPr lang="en-US" sz="2000" dirty="0" err="1"/>
              <a:t>Quartus</a:t>
            </a:r>
            <a:r>
              <a:rPr lang="en-US" sz="2000" dirty="0"/>
              <a:t> II? Or Xilinx ISE? Check appropriate boxes.</a:t>
            </a:r>
          </a:p>
        </p:txBody>
      </p:sp>
      <p:sp>
        <p:nvSpPr>
          <p:cNvPr id="10" name="Rectangle 9"/>
          <p:cNvSpPr/>
          <p:nvPr/>
        </p:nvSpPr>
        <p:spPr>
          <a:xfrm>
            <a:off x="1988092" y="3420933"/>
            <a:ext cx="1447800" cy="369332"/>
          </a:xfrm>
          <a:prstGeom prst="rect">
            <a:avLst/>
          </a:prstGeom>
        </p:spPr>
        <p:txBody>
          <a:bodyPr wrap="square">
            <a:spAutoFit/>
          </a:bodyPr>
          <a:lstStyle/>
          <a:p>
            <a:r>
              <a:rPr lang="en-US" dirty="0" smtClean="0">
                <a:solidFill>
                  <a:schemeClr val="accent4">
                    <a:lumMod val="10000"/>
                  </a:schemeClr>
                </a:solidFill>
              </a:rPr>
              <a:t>A little</a:t>
            </a:r>
            <a:endParaRPr lang="en-US" dirty="0">
              <a:solidFill>
                <a:schemeClr val="accent4">
                  <a:lumMod val="10000"/>
                </a:schemeClr>
              </a:solidFill>
            </a:endParaRPr>
          </a:p>
        </p:txBody>
      </p:sp>
      <p:sp>
        <p:nvSpPr>
          <p:cNvPr id="11" name="Rectangle 10"/>
          <p:cNvSpPr/>
          <p:nvPr/>
        </p:nvSpPr>
        <p:spPr>
          <a:xfrm>
            <a:off x="5327638" y="2887646"/>
            <a:ext cx="1447800" cy="276999"/>
          </a:xfrm>
          <a:prstGeom prst="rect">
            <a:avLst/>
          </a:prstGeom>
        </p:spPr>
        <p:txBody>
          <a:bodyPr wrap="square">
            <a:spAutoFit/>
          </a:bodyPr>
          <a:lstStyle/>
          <a:p>
            <a:r>
              <a:rPr lang="en-US" sz="1200" dirty="0" smtClean="0">
                <a:solidFill>
                  <a:schemeClr val="accent4">
                    <a:lumMod val="10000"/>
                  </a:schemeClr>
                </a:solidFill>
              </a:rPr>
              <a:t>A little</a:t>
            </a:r>
            <a:endParaRPr lang="en-US" sz="1200" dirty="0">
              <a:solidFill>
                <a:schemeClr val="accent4">
                  <a:lumMod val="10000"/>
                </a:schemeClr>
              </a:solidFill>
            </a:endParaRPr>
          </a:p>
        </p:txBody>
      </p:sp>
      <p:sp>
        <p:nvSpPr>
          <p:cNvPr id="12" name="Rectangle 11"/>
          <p:cNvSpPr/>
          <p:nvPr/>
        </p:nvSpPr>
        <p:spPr>
          <a:xfrm rot="1601483">
            <a:off x="1050861" y="2971871"/>
            <a:ext cx="1447800" cy="276999"/>
          </a:xfrm>
          <a:prstGeom prst="rect">
            <a:avLst/>
          </a:prstGeom>
        </p:spPr>
        <p:txBody>
          <a:bodyPr wrap="square">
            <a:spAutoFit/>
          </a:bodyPr>
          <a:lstStyle/>
          <a:p>
            <a:r>
              <a:rPr lang="en-US" sz="1200" dirty="0" smtClean="0">
                <a:solidFill>
                  <a:schemeClr val="accent4">
                    <a:lumMod val="10000"/>
                  </a:schemeClr>
                </a:solidFill>
              </a:rPr>
              <a:t>excellent</a:t>
            </a:r>
            <a:endParaRPr lang="en-US" sz="1200" dirty="0">
              <a:solidFill>
                <a:schemeClr val="accent4">
                  <a:lumMod val="10000"/>
                </a:schemeClr>
              </a:solidFill>
            </a:endParaRPr>
          </a:p>
        </p:txBody>
      </p:sp>
      <p:sp>
        <p:nvSpPr>
          <p:cNvPr id="13" name="Rectangle 12"/>
          <p:cNvSpPr/>
          <p:nvPr/>
        </p:nvSpPr>
        <p:spPr>
          <a:xfrm>
            <a:off x="713406" y="4587156"/>
            <a:ext cx="2122711" cy="369332"/>
          </a:xfrm>
          <a:prstGeom prst="rect">
            <a:avLst/>
          </a:prstGeom>
        </p:spPr>
        <p:txBody>
          <a:bodyPr wrap="square">
            <a:spAutoFit/>
          </a:bodyPr>
          <a:lstStyle/>
          <a:p>
            <a:r>
              <a:rPr lang="en-US" dirty="0" smtClean="0">
                <a:solidFill>
                  <a:schemeClr val="accent4">
                    <a:lumMod val="10000"/>
                  </a:schemeClr>
                </a:solidFill>
              </a:rPr>
              <a:t>Reasonably good</a:t>
            </a:r>
            <a:endParaRPr lang="en-US" dirty="0">
              <a:solidFill>
                <a:schemeClr val="accent4">
                  <a:lumMod val="10000"/>
                </a:schemeClr>
              </a:solidFill>
            </a:endParaRPr>
          </a:p>
        </p:txBody>
      </p:sp>
      <p:sp>
        <p:nvSpPr>
          <p:cNvPr id="3" name="TextBox 2"/>
          <p:cNvSpPr txBox="1"/>
          <p:nvPr/>
        </p:nvSpPr>
        <p:spPr>
          <a:xfrm>
            <a:off x="876605" y="5008156"/>
            <a:ext cx="2170787" cy="253916"/>
          </a:xfrm>
          <a:prstGeom prst="rect">
            <a:avLst/>
          </a:prstGeom>
          <a:noFill/>
        </p:spPr>
        <p:txBody>
          <a:bodyPr wrap="none" rtlCol="0">
            <a:spAutoFit/>
          </a:bodyPr>
          <a:lstStyle/>
          <a:p>
            <a:r>
              <a:rPr lang="en-US" sz="1050" dirty="0" smtClean="0"/>
              <a:t>(i.e. almost everyone has used it)</a:t>
            </a:r>
            <a:endParaRPr lang="en-US" sz="1050" dirty="0"/>
          </a:p>
        </p:txBody>
      </p:sp>
      <p:sp>
        <p:nvSpPr>
          <p:cNvPr id="18" name="Rectangle 17"/>
          <p:cNvSpPr/>
          <p:nvPr/>
        </p:nvSpPr>
        <p:spPr>
          <a:xfrm>
            <a:off x="517041" y="6387373"/>
            <a:ext cx="1447800" cy="307777"/>
          </a:xfrm>
          <a:prstGeom prst="rect">
            <a:avLst/>
          </a:prstGeom>
        </p:spPr>
        <p:txBody>
          <a:bodyPr wrap="square">
            <a:spAutoFit/>
          </a:bodyPr>
          <a:lstStyle/>
          <a:p>
            <a:r>
              <a:rPr lang="en-US" sz="1400" dirty="0" smtClean="0">
                <a:solidFill>
                  <a:schemeClr val="accent4">
                    <a:lumMod val="10000"/>
                  </a:schemeClr>
                </a:solidFill>
              </a:rPr>
              <a:t>2013</a:t>
            </a:r>
            <a:endParaRPr lang="en-US" sz="1400" dirty="0">
              <a:solidFill>
                <a:schemeClr val="accent4">
                  <a:lumMod val="10000"/>
                </a:schemeClr>
              </a:solidFill>
            </a:endParaRPr>
          </a:p>
        </p:txBody>
      </p:sp>
      <p:graphicFrame>
        <p:nvGraphicFramePr>
          <p:cNvPr id="20" name="Chart 19"/>
          <p:cNvGraphicFramePr>
            <a:graphicFrameLocks/>
          </p:cNvGraphicFramePr>
          <p:nvPr>
            <p:extLst>
              <p:ext uri="{D42A27DB-BD31-4B8C-83A1-F6EECF244321}">
                <p14:modId xmlns:p14="http://schemas.microsoft.com/office/powerpoint/2010/main" val="1869135334"/>
              </p:ext>
            </p:extLst>
          </p:nvPr>
        </p:nvGraphicFramePr>
        <p:xfrm>
          <a:off x="4580164" y="2290914"/>
          <a:ext cx="4175275" cy="3017326"/>
        </p:xfrm>
        <a:graphic>
          <a:graphicData uri="http://schemas.openxmlformats.org/drawingml/2006/chart">
            <c:chart xmlns:c="http://schemas.openxmlformats.org/drawingml/2006/chart" xmlns:r="http://schemas.openxmlformats.org/officeDocument/2006/relationships" r:id="rId6"/>
          </a:graphicData>
        </a:graphic>
      </p:graphicFrame>
      <p:sp>
        <p:nvSpPr>
          <p:cNvPr id="9" name="Rectangle 8"/>
          <p:cNvSpPr/>
          <p:nvPr/>
        </p:nvSpPr>
        <p:spPr>
          <a:xfrm>
            <a:off x="5207318" y="4217824"/>
            <a:ext cx="1447800" cy="369332"/>
          </a:xfrm>
          <a:prstGeom prst="rect">
            <a:avLst/>
          </a:prstGeom>
        </p:spPr>
        <p:txBody>
          <a:bodyPr wrap="square">
            <a:spAutoFit/>
          </a:bodyPr>
          <a:lstStyle/>
          <a:p>
            <a:r>
              <a:rPr lang="en-US" dirty="0" smtClean="0">
                <a:solidFill>
                  <a:schemeClr val="accent4">
                    <a:lumMod val="10000"/>
                  </a:schemeClr>
                </a:solidFill>
              </a:rPr>
              <a:t> </a:t>
            </a:r>
            <a:r>
              <a:rPr lang="en-US" dirty="0">
                <a:solidFill>
                  <a:schemeClr val="accent4">
                    <a:lumMod val="10000"/>
                  </a:schemeClr>
                </a:solidFill>
              </a:rPr>
              <a:t>Not used </a:t>
            </a:r>
          </a:p>
        </p:txBody>
      </p:sp>
      <p:sp>
        <p:nvSpPr>
          <p:cNvPr id="21" name="Rectangle 20"/>
          <p:cNvSpPr/>
          <p:nvPr/>
        </p:nvSpPr>
        <p:spPr>
          <a:xfrm>
            <a:off x="6762033" y="6387373"/>
            <a:ext cx="1447800" cy="307777"/>
          </a:xfrm>
          <a:prstGeom prst="rect">
            <a:avLst/>
          </a:prstGeom>
        </p:spPr>
        <p:txBody>
          <a:bodyPr wrap="square">
            <a:spAutoFit/>
          </a:bodyPr>
          <a:lstStyle/>
          <a:p>
            <a:r>
              <a:rPr lang="en-US" sz="1400" dirty="0" smtClean="0">
                <a:solidFill>
                  <a:schemeClr val="accent4">
                    <a:lumMod val="10000"/>
                  </a:schemeClr>
                </a:solidFill>
              </a:rPr>
              <a:t>2013</a:t>
            </a:r>
            <a:endParaRPr lang="en-US" sz="1400" dirty="0">
              <a:solidFill>
                <a:schemeClr val="accent4">
                  <a:lumMod val="10000"/>
                </a:schemeClr>
              </a:solidFill>
            </a:endParaRPr>
          </a:p>
        </p:txBody>
      </p:sp>
      <p:sp>
        <p:nvSpPr>
          <p:cNvPr id="22" name="Rectangle 21"/>
          <p:cNvSpPr/>
          <p:nvPr/>
        </p:nvSpPr>
        <p:spPr>
          <a:xfrm>
            <a:off x="3554423" y="2910314"/>
            <a:ext cx="1447800" cy="400110"/>
          </a:xfrm>
          <a:prstGeom prst="rect">
            <a:avLst/>
          </a:prstGeom>
        </p:spPr>
        <p:txBody>
          <a:bodyPr wrap="square">
            <a:spAutoFit/>
          </a:bodyPr>
          <a:lstStyle/>
          <a:p>
            <a:r>
              <a:rPr lang="en-US" sz="2000" dirty="0" smtClean="0">
                <a:solidFill>
                  <a:schemeClr val="accent4">
                    <a:lumMod val="10000"/>
                  </a:schemeClr>
                </a:solidFill>
              </a:rPr>
              <a:t>2014</a:t>
            </a:r>
            <a:endParaRPr lang="en-US" sz="2000" dirty="0">
              <a:solidFill>
                <a:schemeClr val="accent4">
                  <a:lumMod val="10000"/>
                </a:schemeClr>
              </a:solidFill>
            </a:endParaRPr>
          </a:p>
        </p:txBody>
      </p:sp>
    </p:spTree>
    <p:extLst>
      <p:ext uri="{BB962C8B-B14F-4D97-AF65-F5344CB8AC3E}">
        <p14:creationId xmlns:p14="http://schemas.microsoft.com/office/powerpoint/2010/main" val="91652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ZA" dirty="0" smtClean="0"/>
              <a:t>Quiz0 review: Q4</a:t>
            </a:r>
            <a:endParaRPr lang="en-US" dirty="0"/>
          </a:p>
        </p:txBody>
      </p:sp>
      <p:sp>
        <p:nvSpPr>
          <p:cNvPr id="6151" name="TextBox 8"/>
          <p:cNvSpPr txBox="1">
            <a:spLocks noChangeArrowheads="1"/>
          </p:cNvSpPr>
          <p:nvPr/>
        </p:nvSpPr>
        <p:spPr bwMode="auto">
          <a:xfrm>
            <a:off x="394790" y="6074565"/>
            <a:ext cx="402590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a:solidFill>
                  <a:srgbClr val="FF0000"/>
                </a:solidFill>
              </a:rPr>
              <a:t>Close!   But </a:t>
            </a:r>
            <a:r>
              <a:rPr lang="en-ZA" sz="2000" b="1" i="1" dirty="0" smtClean="0">
                <a:solidFill>
                  <a:srgbClr val="FF0000"/>
                </a:solidFill>
              </a:rPr>
              <a:t>no cigar </a:t>
            </a:r>
            <a:r>
              <a:rPr lang="en-ZA" sz="2000" b="1" dirty="0" smtClean="0">
                <a:solidFill>
                  <a:srgbClr val="FF0000"/>
                </a:solidFill>
                <a:sym typeface="Wingdings" pitchFamily="2" charset="2"/>
              </a:rPr>
              <a:t></a:t>
            </a:r>
            <a:endParaRPr lang="en-US" sz="2000" b="1" dirty="0">
              <a:solidFill>
                <a:srgbClr val="FF0000"/>
              </a:solidFill>
            </a:endParaRPr>
          </a:p>
        </p:txBody>
      </p:sp>
      <p:pic>
        <p:nvPicPr>
          <p:cNvPr id="5122" name="Picture 2" descr="C:\Users\swinberg\Documents\ACTIVE\EEE4084F\2013\LECTURES\Lecture02\Images\Q4-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790" y="1043873"/>
            <a:ext cx="5709489" cy="2858275"/>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6960283" y="3289506"/>
            <a:ext cx="1973026" cy="3007132"/>
            <a:chOff x="6960283" y="3289506"/>
            <a:chExt cx="1973026" cy="3007132"/>
          </a:xfrm>
        </p:grpSpPr>
        <p:pic>
          <p:nvPicPr>
            <p:cNvPr id="5123" name="Picture 3" descr="C:\Users\swinberg\Documents\ACTIVE\EEE4084F\2013\LECTURES\Lecture02\Images\paddling down waterfa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0283" y="3289506"/>
              <a:ext cx="1749604" cy="3007132"/>
            </a:xfrm>
            <a:prstGeom prst="rect">
              <a:avLst/>
            </a:prstGeom>
            <a:noFill/>
            <a:extLst>
              <a:ext uri="{909E8E84-426E-40DD-AFC4-6F175D3DCCD1}">
                <a14:hiddenFill xmlns:a14="http://schemas.microsoft.com/office/drawing/2010/main">
                  <a:solidFill>
                    <a:srgbClr val="FFFFFF"/>
                  </a:solidFill>
                </a14:hiddenFill>
              </a:ext>
            </a:extLst>
          </p:spPr>
        </p:pic>
        <p:sp>
          <p:nvSpPr>
            <p:cNvPr id="4" name="Bent Arrow 3"/>
            <p:cNvSpPr/>
            <p:nvPr/>
          </p:nvSpPr>
          <p:spPr>
            <a:xfrm rot="5177317">
              <a:off x="7303487" y="4653172"/>
              <a:ext cx="1978990" cy="1280654"/>
            </a:xfrm>
            <a:prstGeom prst="bentArrow">
              <a:avLst>
                <a:gd name="adj1" fmla="val 30303"/>
                <a:gd name="adj2" fmla="val 25000"/>
                <a:gd name="adj3" fmla="val 25000"/>
                <a:gd name="adj4" fmla="val 47538"/>
              </a:avLst>
            </a:prstGeom>
            <a:solidFill>
              <a:schemeClr val="bg1">
                <a:lumMod val="9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5" name="Oval 4"/>
          <p:cNvSpPr/>
          <p:nvPr/>
        </p:nvSpPr>
        <p:spPr>
          <a:xfrm>
            <a:off x="776177" y="1584250"/>
            <a:ext cx="3189767" cy="32960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062717" y="1837079"/>
            <a:ext cx="1903227" cy="32960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Explosion 2 5"/>
          <p:cNvSpPr/>
          <p:nvPr/>
        </p:nvSpPr>
        <p:spPr>
          <a:xfrm>
            <a:off x="7734392" y="6049309"/>
            <a:ext cx="1308915" cy="839328"/>
          </a:xfrm>
          <a:prstGeom prst="irregularSeal2">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188149" y="1584250"/>
            <a:ext cx="1762021" cy="369332"/>
          </a:xfrm>
          <a:prstGeom prst="rect">
            <a:avLst/>
          </a:prstGeom>
          <a:noFill/>
        </p:spPr>
        <p:txBody>
          <a:bodyPr wrap="none" rtlCol="0">
            <a:spAutoFit/>
          </a:bodyPr>
          <a:lstStyle/>
          <a:p>
            <a:r>
              <a:rPr lang="en-US" dirty="0" smtClean="0"/>
              <a:t>My thoughts?...</a:t>
            </a:r>
            <a:endParaRPr lang="en-US" dirty="0"/>
          </a:p>
        </p:txBody>
      </p:sp>
      <p:sp>
        <p:nvSpPr>
          <p:cNvPr id="6150" name="TextBox 7"/>
          <p:cNvSpPr txBox="1">
            <a:spLocks noChangeArrowheads="1"/>
          </p:cNvSpPr>
          <p:nvPr/>
        </p:nvSpPr>
        <p:spPr bwMode="auto">
          <a:xfrm>
            <a:off x="6083015" y="427184"/>
            <a:ext cx="2763273" cy="2862322"/>
          </a:xfrm>
          <a:prstGeom prst="rect">
            <a:avLst/>
          </a:prstGeom>
          <a:solidFill>
            <a:schemeClr val="bg1"/>
          </a:solidFill>
          <a:ln>
            <a:noFill/>
          </a:ln>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More ‘intelligence’?!</a:t>
            </a:r>
          </a:p>
          <a:p>
            <a:r>
              <a:rPr lang="en-ZA" sz="2000" b="1" i="1" dirty="0" smtClean="0">
                <a:solidFill>
                  <a:srgbClr val="FF0000"/>
                </a:solidFill>
              </a:rPr>
              <a:t>My cellphone is probably as intelligent as my PC… as in not at all intelligent based on the turning test. Heading into troubled waters here</a:t>
            </a:r>
            <a:endParaRPr lang="en-US" sz="2000" b="1" i="1" dirty="0">
              <a:solidFill>
                <a:srgbClr val="FF0000"/>
              </a:solidFill>
            </a:endParaRPr>
          </a:p>
        </p:txBody>
      </p:sp>
    </p:spTree>
    <p:extLst>
      <p:ext uri="{BB962C8B-B14F-4D97-AF65-F5344CB8AC3E}">
        <p14:creationId xmlns:p14="http://schemas.microsoft.com/office/powerpoint/2010/main" val="301092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6150"/>
                                        </p:tgtEl>
                                        <p:attrNameLst>
                                          <p:attrName>style.visibility</p:attrName>
                                        </p:attrNameLst>
                                      </p:cBhvr>
                                      <p:to>
                                        <p:strVal val="visible"/>
                                      </p:to>
                                    </p:set>
                                    <p:animEffect transition="in" filter="wipe(up)">
                                      <p:cBhvr>
                                        <p:cTn id="10" dur="500"/>
                                        <p:tgtEl>
                                          <p:spTgt spid="6150"/>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nodeType="afterEffect">
                                  <p:stCondLst>
                                    <p:cond delay="3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40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6" grpId="0" animBg="1"/>
      <p:bldP spid="615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a:spLocks noChangeArrowheads="1"/>
          </p:cNvSpPr>
          <p:nvPr/>
        </p:nvSpPr>
        <p:spPr bwMode="auto">
          <a:xfrm>
            <a:off x="2718555" y="5727871"/>
            <a:ext cx="40259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chemeClr val="bg1">
                    <a:lumMod val="65000"/>
                  </a:schemeClr>
                </a:solidFill>
              </a:rPr>
              <a:t>Suggested sample answer…</a:t>
            </a:r>
            <a:endParaRPr lang="en-US" sz="2000" b="1" dirty="0">
              <a:solidFill>
                <a:schemeClr val="bg1">
                  <a:lumMod val="65000"/>
                </a:schemeClr>
              </a:solidFill>
            </a:endParaRPr>
          </a:p>
        </p:txBody>
      </p:sp>
      <p:sp>
        <p:nvSpPr>
          <p:cNvPr id="2" name="Title 1"/>
          <p:cNvSpPr>
            <a:spLocks noGrp="1"/>
          </p:cNvSpPr>
          <p:nvPr>
            <p:ph type="title"/>
          </p:nvPr>
        </p:nvSpPr>
        <p:spPr/>
        <p:txBody>
          <a:bodyPr>
            <a:normAutofit fontScale="90000"/>
          </a:bodyPr>
          <a:lstStyle/>
          <a:p>
            <a:pPr>
              <a:defRPr/>
            </a:pPr>
            <a:r>
              <a:rPr lang="en-ZA" dirty="0" smtClean="0"/>
              <a:t>Quiz0 review: Q4</a:t>
            </a:r>
            <a:endParaRPr lang="en-US" dirty="0"/>
          </a:p>
        </p:txBody>
      </p:sp>
      <p:sp>
        <p:nvSpPr>
          <p:cNvPr id="7" name="Rectangle 6"/>
          <p:cNvSpPr/>
          <p:nvPr/>
        </p:nvSpPr>
        <p:spPr bwMode="auto">
          <a:xfrm>
            <a:off x="478355" y="5303580"/>
            <a:ext cx="7451725" cy="1231900"/>
          </a:xfrm>
          <a:prstGeom prst="rect">
            <a:avLst/>
          </a:prstGeom>
          <a:solidFill>
            <a:srgbClr val="FFFF81"/>
          </a:solidFill>
          <a:ln w="28575" cap="flat" cmpd="sng" algn="ctr">
            <a:solidFill>
              <a:srgbClr val="1C1C1C"/>
            </a:solidFill>
            <a:prstDash val="solid"/>
            <a:round/>
            <a:headEnd type="none" w="med" len="med"/>
            <a:tailEnd type="none" w="med" len="med"/>
          </a:ln>
          <a:effectLst/>
        </p:spPr>
        <p:txBody>
          <a:bodyPr/>
          <a:lstStyle/>
          <a:p>
            <a:pPr>
              <a:defRPr/>
            </a:pPr>
            <a:r>
              <a:rPr lang="en-ZA" sz="2400" dirty="0">
                <a:solidFill>
                  <a:srgbClr val="1C1C1C"/>
                </a:solidFill>
              </a:rPr>
              <a:t>I’d </a:t>
            </a:r>
            <a:r>
              <a:rPr lang="en-ZA" sz="2400" dirty="0" smtClean="0">
                <a:solidFill>
                  <a:srgbClr val="1C1C1C"/>
                </a:solidFill>
              </a:rPr>
              <a:t>be happy with something </a:t>
            </a:r>
            <a:r>
              <a:rPr lang="en-ZA" sz="2400" dirty="0">
                <a:solidFill>
                  <a:srgbClr val="1C1C1C"/>
                </a:solidFill>
              </a:rPr>
              <a:t>clear &amp; general. E.g.: </a:t>
            </a:r>
          </a:p>
          <a:p>
            <a:pPr>
              <a:defRPr/>
            </a:pPr>
            <a:r>
              <a:rPr lang="en-ZA" sz="2400" b="1" dirty="0">
                <a:solidFill>
                  <a:srgbClr val="1C1C1C"/>
                </a:solidFill>
              </a:rPr>
              <a:t>It is a computer that is able to perform multiple computations in parallel.</a:t>
            </a:r>
            <a:endParaRPr lang="en-US" sz="2400" b="1" dirty="0">
              <a:solidFill>
                <a:srgbClr val="1C1C1C"/>
              </a:solidFill>
            </a:endParaRPr>
          </a:p>
        </p:txBody>
      </p:sp>
      <p:sp>
        <p:nvSpPr>
          <p:cNvPr id="6151" name="TextBox 8"/>
          <p:cNvSpPr txBox="1">
            <a:spLocks noChangeArrowheads="1"/>
          </p:cNvSpPr>
          <p:nvPr/>
        </p:nvSpPr>
        <p:spPr bwMode="auto">
          <a:xfrm>
            <a:off x="6177512" y="3045122"/>
            <a:ext cx="40259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Pretty good, if a</a:t>
            </a:r>
          </a:p>
          <a:p>
            <a:r>
              <a:rPr lang="en-ZA" sz="2000" b="1" i="1" dirty="0" smtClean="0">
                <a:solidFill>
                  <a:srgbClr val="FF0000"/>
                </a:solidFill>
              </a:rPr>
              <a:t>bit wordy</a:t>
            </a:r>
            <a:endParaRPr lang="en-US" sz="2000" b="1" dirty="0">
              <a:solidFill>
                <a:srgbClr val="FF0000"/>
              </a:solidFill>
            </a:endParaRPr>
          </a:p>
        </p:txBody>
      </p:sp>
      <p:pic>
        <p:nvPicPr>
          <p:cNvPr id="6146" name="Picture 2" descr="C:\Users\swinberg\Documents\ACTIVE\EEE4084F\2013\LECTURES\Lecture02\Images\Q4-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355" y="1229353"/>
            <a:ext cx="7113308" cy="167333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a:spLocks noChangeArrowheads="1"/>
          </p:cNvSpPr>
          <p:nvPr/>
        </p:nvSpPr>
        <p:spPr bwMode="auto">
          <a:xfrm>
            <a:off x="3636668" y="2479708"/>
            <a:ext cx="48693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Not precisely… That’s a special case</a:t>
            </a:r>
            <a:endParaRPr lang="en-US" sz="2000" b="1" dirty="0">
              <a:solidFill>
                <a:srgbClr val="FF0000"/>
              </a:solidFill>
            </a:endParaRPr>
          </a:p>
        </p:txBody>
      </p:sp>
      <p:pic>
        <p:nvPicPr>
          <p:cNvPr id="6148" name="Picture 4" descr="C:\Users\swinberg\Documents\ACTIVE\EEE4084F\2013\LECTURES\Lecture02\Images\Q4-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355" y="2902687"/>
            <a:ext cx="5794854" cy="2273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606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14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15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animBg="1"/>
      <p:bldP spid="6151"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94784" y="4332065"/>
            <a:ext cx="2347822" cy="369332"/>
          </a:xfrm>
          <a:prstGeom prst="rect">
            <a:avLst/>
          </a:prstGeom>
          <a:noFill/>
        </p:spPr>
        <p:txBody>
          <a:bodyPr wrap="none" rtlCol="0">
            <a:spAutoFit/>
          </a:bodyPr>
          <a:lstStyle/>
          <a:p>
            <a:r>
              <a:rPr lang="en-US" dirty="0" smtClean="0">
                <a:solidFill>
                  <a:schemeClr val="bg1">
                    <a:lumMod val="65000"/>
                  </a:schemeClr>
                </a:solidFill>
              </a:rPr>
              <a:t>A student’s answer…</a:t>
            </a:r>
            <a:endParaRPr lang="en-US" dirty="0">
              <a:solidFill>
                <a:schemeClr val="bg1">
                  <a:lumMod val="65000"/>
                </a:schemeClr>
              </a:solidFill>
            </a:endParaRPr>
          </a:p>
        </p:txBody>
      </p:sp>
      <p:sp>
        <p:nvSpPr>
          <p:cNvPr id="2" name="Title 1"/>
          <p:cNvSpPr>
            <a:spLocks noGrp="1"/>
          </p:cNvSpPr>
          <p:nvPr>
            <p:ph type="title"/>
          </p:nvPr>
        </p:nvSpPr>
        <p:spPr>
          <a:xfrm>
            <a:off x="615701" y="467895"/>
            <a:ext cx="5039142" cy="646664"/>
          </a:xfrm>
        </p:spPr>
        <p:txBody>
          <a:bodyPr>
            <a:normAutofit fontScale="90000"/>
          </a:bodyPr>
          <a:lstStyle/>
          <a:p>
            <a:r>
              <a:rPr lang="en-US" dirty="0" smtClean="0"/>
              <a:t>Quiz0 review: Q6</a:t>
            </a:r>
            <a:endParaRPr lang="en-US" dirty="0"/>
          </a:p>
        </p:txBody>
      </p:sp>
      <p:sp>
        <p:nvSpPr>
          <p:cNvPr id="3" name="Rectangle 2"/>
          <p:cNvSpPr/>
          <p:nvPr/>
        </p:nvSpPr>
        <p:spPr>
          <a:xfrm>
            <a:off x="653333" y="1218864"/>
            <a:ext cx="6890658" cy="1200329"/>
          </a:xfrm>
          <a:prstGeom prst="rect">
            <a:avLst/>
          </a:prstGeom>
          <a:solidFill>
            <a:schemeClr val="bg1">
              <a:lumMod val="95000"/>
            </a:schemeClr>
          </a:solidFill>
        </p:spPr>
        <p:txBody>
          <a:bodyPr wrap="square">
            <a:spAutoFit/>
          </a:bodyPr>
          <a:lstStyle/>
          <a:p>
            <a:r>
              <a:rPr lang="en-US" sz="2400" dirty="0"/>
              <a:t>In computer engineering terminology, what is meant by </a:t>
            </a:r>
            <a:r>
              <a:rPr lang="en-US" sz="2400" i="1" dirty="0"/>
              <a:t>sampling</a:t>
            </a:r>
            <a:r>
              <a:rPr lang="en-US" sz="2400" dirty="0"/>
              <a:t>? Include a short example and possibly a image to aid your explanation.	</a:t>
            </a:r>
          </a:p>
        </p:txBody>
      </p:sp>
      <p:pic>
        <p:nvPicPr>
          <p:cNvPr id="8194" name="Picture 2" descr="C:\Users\swinberg\Documents\ACTIVE\EEE4084F\2013\LECTURES\Lecture02\Images\Q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0663" y="2763061"/>
            <a:ext cx="7254435" cy="3201803"/>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7043501" y="6256558"/>
            <a:ext cx="1770036" cy="338554"/>
          </a:xfrm>
          <a:prstGeom prst="rect">
            <a:avLst/>
          </a:prstGeom>
          <a:noFill/>
        </p:spPr>
        <p:txBody>
          <a:bodyPr wrap="none" rtlCol="0">
            <a:spAutoFit/>
          </a:bodyPr>
          <a:lstStyle/>
          <a:p>
            <a:r>
              <a:rPr lang="en-US" sz="1600" i="1" dirty="0" smtClean="0"/>
              <a:t>my description …</a:t>
            </a:r>
            <a:endParaRPr lang="en-US" sz="1600" i="1" dirty="0"/>
          </a:p>
        </p:txBody>
      </p:sp>
      <p:sp>
        <p:nvSpPr>
          <p:cNvPr id="31" name="TextBox 30"/>
          <p:cNvSpPr txBox="1">
            <a:spLocks noChangeArrowheads="1"/>
          </p:cNvSpPr>
          <p:nvPr/>
        </p:nvSpPr>
        <p:spPr bwMode="auto">
          <a:xfrm rot="19518867">
            <a:off x="6158641" y="4501342"/>
            <a:ext cx="2179746" cy="400110"/>
          </a:xfrm>
          <a:prstGeom prst="rect">
            <a:avLst/>
          </a:prstGeom>
          <a:solidFill>
            <a:srgbClr val="FFFF81"/>
          </a:solidFill>
          <a:ln>
            <a:noFill/>
          </a:ln>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ZA" sz="2000" b="1" i="1" dirty="0" smtClean="0">
                <a:solidFill>
                  <a:srgbClr val="FF0000"/>
                </a:solidFill>
              </a:rPr>
              <a:t>Pretty good!!</a:t>
            </a:r>
          </a:p>
        </p:txBody>
      </p:sp>
    </p:spTree>
    <p:extLst>
      <p:ext uri="{BB962C8B-B14F-4D97-AF65-F5344CB8AC3E}">
        <p14:creationId xmlns:p14="http://schemas.microsoft.com/office/powerpoint/2010/main" val="188448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4"/>
                                        </p:tgtEl>
                                        <p:attrNameLst>
                                          <p:attrName>style.visibility</p:attrName>
                                        </p:attrNameLst>
                                      </p:cBhvr>
                                      <p:to>
                                        <p:strVal val="visible"/>
                                      </p:to>
                                    </p:set>
                                  </p:childTnLst>
                                </p:cTn>
                              </p:par>
                            </p:childTnLst>
                          </p:cTn>
                        </p:par>
                        <p:par>
                          <p:cTn id="11" fill="hold">
                            <p:stCondLst>
                              <p:cond delay="0"/>
                            </p:stCondLst>
                            <p:childTnLst>
                              <p:par>
                                <p:cTn id="12" presetID="22" presetClass="entr" presetSubtype="8" fill="hold" grpId="0" nodeType="afterEffect">
                                  <p:stCondLst>
                                    <p:cond delay="300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3500"/>
                            </p:stCondLst>
                            <p:childTnLst>
                              <p:par>
                                <p:cTn id="16" presetID="1"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1"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701" y="467895"/>
            <a:ext cx="5039142" cy="646664"/>
          </a:xfrm>
        </p:spPr>
        <p:txBody>
          <a:bodyPr>
            <a:normAutofit fontScale="90000"/>
          </a:bodyPr>
          <a:lstStyle/>
          <a:p>
            <a:r>
              <a:rPr lang="en-US" dirty="0" smtClean="0"/>
              <a:t>Quiz0 review: Q6</a:t>
            </a:r>
            <a:endParaRPr lang="en-US" dirty="0"/>
          </a:p>
        </p:txBody>
      </p:sp>
      <p:sp>
        <p:nvSpPr>
          <p:cNvPr id="3" name="Rectangle 2"/>
          <p:cNvSpPr/>
          <p:nvPr/>
        </p:nvSpPr>
        <p:spPr>
          <a:xfrm>
            <a:off x="653333" y="1218864"/>
            <a:ext cx="6890658" cy="1200329"/>
          </a:xfrm>
          <a:prstGeom prst="rect">
            <a:avLst/>
          </a:prstGeom>
          <a:solidFill>
            <a:schemeClr val="bg1">
              <a:lumMod val="95000"/>
            </a:schemeClr>
          </a:solidFill>
        </p:spPr>
        <p:txBody>
          <a:bodyPr wrap="square">
            <a:spAutoFit/>
          </a:bodyPr>
          <a:lstStyle/>
          <a:p>
            <a:r>
              <a:rPr lang="en-US" sz="2400" dirty="0"/>
              <a:t>In computer engineering terminology, what is meant by </a:t>
            </a:r>
            <a:r>
              <a:rPr lang="en-US" sz="2400" i="1" dirty="0"/>
              <a:t>sampling</a:t>
            </a:r>
            <a:r>
              <a:rPr lang="en-US" sz="2400" dirty="0"/>
              <a:t>? Include a short example and possibly a image to aid your explanation.	</a:t>
            </a:r>
          </a:p>
        </p:txBody>
      </p:sp>
      <p:sp>
        <p:nvSpPr>
          <p:cNvPr id="4" name="TextBox 3"/>
          <p:cNvSpPr txBox="1"/>
          <p:nvPr/>
        </p:nvSpPr>
        <p:spPr>
          <a:xfrm>
            <a:off x="534988" y="2708695"/>
            <a:ext cx="8087644" cy="1631216"/>
          </a:xfrm>
          <a:prstGeom prst="rect">
            <a:avLst/>
          </a:prstGeom>
          <a:solidFill>
            <a:schemeClr val="bg1">
              <a:lumMod val="20000"/>
              <a:lumOff val="80000"/>
            </a:schemeClr>
          </a:solidFill>
        </p:spPr>
        <p:txBody>
          <a:bodyPr wrap="square">
            <a:spAutoFit/>
          </a:bodyPr>
          <a:lstStyle/>
          <a:p>
            <a:pPr>
              <a:defRPr/>
            </a:pPr>
            <a:r>
              <a:rPr lang="en-ZA" sz="2000" u="sng" dirty="0" smtClean="0">
                <a:solidFill>
                  <a:srgbClr val="1C1C1C"/>
                </a:solidFill>
              </a:rPr>
              <a:t>Sampling</a:t>
            </a:r>
            <a:r>
              <a:rPr lang="en-ZA" sz="2000" dirty="0" smtClean="0">
                <a:solidFill>
                  <a:srgbClr val="1C1C1C"/>
                </a:solidFill>
              </a:rPr>
              <a:t>, used by computer engineers, typically refers to the process of digitizing an analogue signal, or looking at discrete instances of a continuous signal. A </a:t>
            </a:r>
            <a:r>
              <a:rPr lang="en-ZA" sz="2000" u="sng" dirty="0" smtClean="0">
                <a:solidFill>
                  <a:srgbClr val="1C1C1C"/>
                </a:solidFill>
              </a:rPr>
              <a:t>sample</a:t>
            </a:r>
            <a:r>
              <a:rPr lang="en-ZA" sz="2000" dirty="0" smtClean="0">
                <a:solidFill>
                  <a:srgbClr val="1C1C1C"/>
                </a:solidFill>
              </a:rPr>
              <a:t> is basically a value or set of related values representing an instance in time of an analogue/real event. Usually a fixed </a:t>
            </a:r>
            <a:r>
              <a:rPr lang="en-ZA" sz="2000" u="sng" dirty="0" smtClean="0">
                <a:solidFill>
                  <a:srgbClr val="1C1C1C"/>
                </a:solidFill>
              </a:rPr>
              <a:t>sample period</a:t>
            </a:r>
            <a:r>
              <a:rPr lang="en-ZA" sz="2000" dirty="0" smtClean="0">
                <a:solidFill>
                  <a:srgbClr val="1C1C1C"/>
                </a:solidFill>
              </a:rPr>
              <a:t> is used.</a:t>
            </a:r>
            <a:endParaRPr lang="en-US" sz="2000" dirty="0">
              <a:solidFill>
                <a:srgbClr val="1C1C1C"/>
              </a:solidFill>
            </a:endParaRPr>
          </a:p>
        </p:txBody>
      </p:sp>
      <p:sp>
        <p:nvSpPr>
          <p:cNvPr id="5" name="Freeform 4"/>
          <p:cNvSpPr/>
          <p:nvPr/>
        </p:nvSpPr>
        <p:spPr bwMode="auto">
          <a:xfrm>
            <a:off x="3114459" y="4691215"/>
            <a:ext cx="3516086" cy="931933"/>
          </a:xfrm>
          <a:custGeom>
            <a:avLst/>
            <a:gdLst>
              <a:gd name="connsiteX0" fmla="*/ 0 w 1894115"/>
              <a:gd name="connsiteY0" fmla="*/ 625608 h 931933"/>
              <a:gd name="connsiteX1" fmla="*/ 642258 w 1894115"/>
              <a:gd name="connsiteY1" fmla="*/ 5123 h 931933"/>
              <a:gd name="connsiteX2" fmla="*/ 1273629 w 1894115"/>
              <a:gd name="connsiteY2" fmla="*/ 930408 h 931933"/>
              <a:gd name="connsiteX3" fmla="*/ 1894115 w 1894115"/>
              <a:gd name="connsiteY3" fmla="*/ 179294 h 931933"/>
            </a:gdLst>
            <a:ahLst/>
            <a:cxnLst>
              <a:cxn ang="0">
                <a:pos x="connsiteX0" y="connsiteY0"/>
              </a:cxn>
              <a:cxn ang="0">
                <a:pos x="connsiteX1" y="connsiteY1"/>
              </a:cxn>
              <a:cxn ang="0">
                <a:pos x="connsiteX2" y="connsiteY2"/>
              </a:cxn>
              <a:cxn ang="0">
                <a:pos x="connsiteX3" y="connsiteY3"/>
              </a:cxn>
            </a:cxnLst>
            <a:rect l="l" t="t" r="r" b="b"/>
            <a:pathLst>
              <a:path w="1894115" h="931933">
                <a:moveTo>
                  <a:pt x="0" y="625608"/>
                </a:moveTo>
                <a:cubicBezTo>
                  <a:pt x="214993" y="289965"/>
                  <a:pt x="429987" y="-45677"/>
                  <a:pt x="642258" y="5123"/>
                </a:cubicBezTo>
                <a:cubicBezTo>
                  <a:pt x="854529" y="55923"/>
                  <a:pt x="1064986" y="901380"/>
                  <a:pt x="1273629" y="930408"/>
                </a:cubicBezTo>
                <a:cubicBezTo>
                  <a:pt x="1482272" y="959437"/>
                  <a:pt x="1688193" y="569365"/>
                  <a:pt x="1894115" y="179294"/>
                </a:cubicBezTo>
              </a:path>
            </a:pathLst>
          </a:custGeom>
          <a:noFill/>
          <a:ln w="28575" cap="flat" cmpd="sng" algn="ctr">
            <a:solidFill>
              <a:schemeClr val="tx1">
                <a:lumMod val="9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7" name="Straight Arrow Connector 6"/>
          <p:cNvCxnSpPr/>
          <p:nvPr/>
        </p:nvCxnSpPr>
        <p:spPr bwMode="auto">
          <a:xfrm>
            <a:off x="2929402" y="5245381"/>
            <a:ext cx="4125686" cy="0"/>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sp>
        <p:nvSpPr>
          <p:cNvPr id="8" name="Rectangle 7"/>
          <p:cNvSpPr/>
          <p:nvPr/>
        </p:nvSpPr>
        <p:spPr>
          <a:xfrm>
            <a:off x="6939054" y="5245381"/>
            <a:ext cx="620683" cy="369332"/>
          </a:xfrm>
          <a:prstGeom prst="rect">
            <a:avLst/>
          </a:prstGeom>
        </p:spPr>
        <p:txBody>
          <a:bodyPr wrap="none">
            <a:spAutoFit/>
          </a:bodyPr>
          <a:lstStyle/>
          <a:p>
            <a:r>
              <a:rPr lang="en-ZA" dirty="0" smtClean="0"/>
              <a:t>time</a:t>
            </a:r>
            <a:endParaRPr lang="en-US" dirty="0"/>
          </a:p>
        </p:txBody>
      </p:sp>
      <p:sp>
        <p:nvSpPr>
          <p:cNvPr id="9" name="Rectangle 8"/>
          <p:cNvSpPr/>
          <p:nvPr/>
        </p:nvSpPr>
        <p:spPr>
          <a:xfrm>
            <a:off x="4457111" y="4511312"/>
            <a:ext cx="2403222" cy="369332"/>
          </a:xfrm>
          <a:prstGeom prst="rect">
            <a:avLst/>
          </a:prstGeom>
        </p:spPr>
        <p:txBody>
          <a:bodyPr wrap="none">
            <a:spAutoFit/>
          </a:bodyPr>
          <a:lstStyle/>
          <a:p>
            <a:r>
              <a:rPr lang="en-ZA" dirty="0" smtClean="0"/>
              <a:t>Analogue / real signal</a:t>
            </a:r>
            <a:endParaRPr lang="en-US" dirty="0"/>
          </a:p>
        </p:txBody>
      </p:sp>
      <p:cxnSp>
        <p:nvCxnSpPr>
          <p:cNvPr id="11" name="Straight Connector 10"/>
          <p:cNvCxnSpPr/>
          <p:nvPr/>
        </p:nvCxnSpPr>
        <p:spPr bwMode="auto">
          <a:xfrm flipV="1">
            <a:off x="3593431" y="4943308"/>
            <a:ext cx="0" cy="30207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flipV="1">
            <a:off x="3360068" y="5094345"/>
            <a:ext cx="0" cy="15103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flipV="1">
            <a:off x="3826794" y="4805196"/>
            <a:ext cx="0" cy="4401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flipV="1">
            <a:off x="4060157" y="4700741"/>
            <a:ext cx="0" cy="54940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flipH="1" flipV="1">
            <a:off x="4292600" y="4682293"/>
            <a:ext cx="14290" cy="5486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Straight Connector 23"/>
          <p:cNvCxnSpPr/>
          <p:nvPr/>
        </p:nvCxnSpPr>
        <p:spPr bwMode="auto">
          <a:xfrm flipV="1">
            <a:off x="4526883" y="4805196"/>
            <a:ext cx="0" cy="44018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Straight Connector 26"/>
          <p:cNvCxnSpPr/>
          <p:nvPr/>
        </p:nvCxnSpPr>
        <p:spPr bwMode="auto">
          <a:xfrm flipV="1">
            <a:off x="4760246" y="5025289"/>
            <a:ext cx="0" cy="2200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0" name="Straight Connector 29"/>
          <p:cNvCxnSpPr/>
          <p:nvPr/>
        </p:nvCxnSpPr>
        <p:spPr bwMode="auto">
          <a:xfrm>
            <a:off x="5236494" y="5254259"/>
            <a:ext cx="0" cy="2609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2" name="Straight Connector 31"/>
          <p:cNvCxnSpPr/>
          <p:nvPr/>
        </p:nvCxnSpPr>
        <p:spPr bwMode="auto">
          <a:xfrm>
            <a:off x="5469857" y="5254259"/>
            <a:ext cx="0" cy="38024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3" name="Straight Connector 32"/>
          <p:cNvCxnSpPr/>
          <p:nvPr/>
        </p:nvCxnSpPr>
        <p:spPr bwMode="auto">
          <a:xfrm>
            <a:off x="5703220" y="5250145"/>
            <a:ext cx="0" cy="3645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4" name="Straight Connector 33"/>
          <p:cNvCxnSpPr/>
          <p:nvPr/>
        </p:nvCxnSpPr>
        <p:spPr bwMode="auto">
          <a:xfrm>
            <a:off x="5936584" y="5255192"/>
            <a:ext cx="0" cy="23696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a:off x="6169946" y="5254259"/>
            <a:ext cx="0" cy="950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Straight Connector 35"/>
          <p:cNvCxnSpPr/>
          <p:nvPr/>
        </p:nvCxnSpPr>
        <p:spPr bwMode="auto">
          <a:xfrm flipV="1">
            <a:off x="6403309" y="5094345"/>
            <a:ext cx="0" cy="15991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1" name="Straight Arrow Connector 50"/>
          <p:cNvCxnSpPr/>
          <p:nvPr/>
        </p:nvCxnSpPr>
        <p:spPr bwMode="auto">
          <a:xfrm>
            <a:off x="3840163" y="5325604"/>
            <a:ext cx="233363" cy="0"/>
          </a:xfrm>
          <a:prstGeom prst="straightConnector1">
            <a:avLst/>
          </a:prstGeom>
          <a:solidFill>
            <a:schemeClr val="accent1"/>
          </a:solidFill>
          <a:ln w="9525" cap="flat" cmpd="sng" algn="ctr">
            <a:solidFill>
              <a:schemeClr val="tx1"/>
            </a:solidFill>
            <a:prstDash val="solid"/>
            <a:round/>
            <a:headEnd type="arrow"/>
            <a:tailEnd type="arrow"/>
          </a:ln>
          <a:effectLst/>
        </p:spPr>
      </p:cxnSp>
      <p:sp>
        <p:nvSpPr>
          <p:cNvPr id="52" name="Rectangle 51"/>
          <p:cNvSpPr/>
          <p:nvPr/>
        </p:nvSpPr>
        <p:spPr>
          <a:xfrm>
            <a:off x="3439474" y="5517235"/>
            <a:ext cx="1672253" cy="369332"/>
          </a:xfrm>
          <a:prstGeom prst="rect">
            <a:avLst/>
          </a:prstGeom>
        </p:spPr>
        <p:txBody>
          <a:bodyPr wrap="none">
            <a:spAutoFit/>
          </a:bodyPr>
          <a:lstStyle/>
          <a:p>
            <a:r>
              <a:rPr lang="en-ZA" dirty="0" smtClean="0"/>
              <a:t>sample period</a:t>
            </a:r>
            <a:endParaRPr lang="en-US" dirty="0"/>
          </a:p>
        </p:txBody>
      </p:sp>
      <p:cxnSp>
        <p:nvCxnSpPr>
          <p:cNvPr id="56" name="Straight Connector 55"/>
          <p:cNvCxnSpPr/>
          <p:nvPr/>
        </p:nvCxnSpPr>
        <p:spPr bwMode="auto">
          <a:xfrm flipH="1">
            <a:off x="3826794" y="5384728"/>
            <a:ext cx="116681" cy="22998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 name="Straight Connector 56"/>
          <p:cNvCxnSpPr/>
          <p:nvPr/>
        </p:nvCxnSpPr>
        <p:spPr bwMode="auto">
          <a:xfrm flipH="1" flipV="1">
            <a:off x="3266489" y="4872038"/>
            <a:ext cx="219561" cy="28431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9" name="Rectangle 58"/>
          <p:cNvSpPr/>
          <p:nvPr/>
        </p:nvSpPr>
        <p:spPr>
          <a:xfrm>
            <a:off x="2362548" y="4620530"/>
            <a:ext cx="1133708" cy="369332"/>
          </a:xfrm>
          <a:prstGeom prst="rect">
            <a:avLst/>
          </a:prstGeom>
        </p:spPr>
        <p:txBody>
          <a:bodyPr wrap="none">
            <a:spAutoFit/>
          </a:bodyPr>
          <a:lstStyle/>
          <a:p>
            <a:r>
              <a:rPr lang="en-ZA" dirty="0" smtClean="0"/>
              <a:t>a sample</a:t>
            </a:r>
            <a:endParaRPr lang="en-US" dirty="0"/>
          </a:p>
        </p:txBody>
      </p:sp>
    </p:spTree>
    <p:extLst>
      <p:ext uri="{BB962C8B-B14F-4D97-AF65-F5344CB8AC3E}">
        <p14:creationId xmlns:p14="http://schemas.microsoft.com/office/powerpoint/2010/main" val="49329141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401" y="3526966"/>
            <a:ext cx="8657594" cy="1477328"/>
          </a:xfrm>
          <a:prstGeom prst="rect">
            <a:avLst/>
          </a:prstGeom>
          <a:noFill/>
        </p:spPr>
        <p:txBody>
          <a:bodyPr wrap="square" rtlCol="0">
            <a:spAutoFit/>
          </a:bodyPr>
          <a:lstStyle/>
          <a:p>
            <a:r>
              <a:rPr lang="en-US" i="1" dirty="0" smtClean="0"/>
              <a:t>Image sources:</a:t>
            </a:r>
          </a:p>
          <a:p>
            <a:r>
              <a:rPr lang="en-US" dirty="0" smtClean="0"/>
              <a:t> Clipart sources  – public domain CC0 (</a:t>
            </a:r>
            <a:r>
              <a:rPr lang="en-US" dirty="0">
                <a:hlinkClick r:id="rId2"/>
              </a:rPr>
              <a:t>http://pixabay.com</a:t>
            </a:r>
            <a:r>
              <a:rPr lang="en-US" dirty="0" smtClean="0">
                <a:hlinkClick r:id="rId2"/>
              </a:rPr>
              <a:t>/</a:t>
            </a:r>
            <a:r>
              <a:rPr lang="en-US" dirty="0" smtClean="0"/>
              <a:t>)</a:t>
            </a:r>
          </a:p>
          <a:p>
            <a:r>
              <a:rPr lang="en-US" dirty="0" smtClean="0"/>
              <a:t> </a:t>
            </a:r>
            <a:r>
              <a:rPr lang="en-US" dirty="0" smtClean="0">
                <a:hlinkClick r:id="rId3"/>
              </a:rPr>
              <a:t>commons.wikimedia.org</a:t>
            </a:r>
            <a:endParaRPr lang="en-US" dirty="0" smtClean="0"/>
          </a:p>
          <a:p>
            <a:r>
              <a:rPr lang="en-US" dirty="0"/>
              <a:t> </a:t>
            </a:r>
            <a:r>
              <a:rPr lang="en-US" dirty="0" smtClean="0"/>
              <a:t>images from </a:t>
            </a:r>
            <a:r>
              <a:rPr lang="en-US" dirty="0" err="1" smtClean="0"/>
              <a:t>flickr</a:t>
            </a:r>
            <a:endParaRPr lang="en-US" dirty="0" smtClean="0"/>
          </a:p>
          <a:p>
            <a:r>
              <a:rPr lang="en-US" dirty="0" smtClean="0"/>
              <a:t> </a:t>
            </a:r>
            <a:endParaRPr lang="en-US" dirty="0"/>
          </a:p>
        </p:txBody>
      </p:sp>
      <p:sp>
        <p:nvSpPr>
          <p:cNvPr id="2" name="Rectangle 1"/>
          <p:cNvSpPr/>
          <p:nvPr/>
        </p:nvSpPr>
        <p:spPr>
          <a:xfrm>
            <a:off x="420915" y="443077"/>
            <a:ext cx="4929555" cy="369332"/>
          </a:xfrm>
          <a:prstGeom prst="rect">
            <a:avLst/>
          </a:prstGeom>
        </p:spPr>
        <p:txBody>
          <a:bodyPr wrap="none">
            <a:spAutoFit/>
          </a:bodyPr>
          <a:lstStyle/>
          <a:p>
            <a:r>
              <a:rPr lang="en-US" b="1" i="1" dirty="0" smtClean="0"/>
              <a:t>Disclaimers and copyright/licensing details</a:t>
            </a:r>
            <a:endParaRPr lang="en-US" b="1" i="1" dirty="0"/>
          </a:p>
        </p:txBody>
      </p:sp>
      <p:sp>
        <p:nvSpPr>
          <p:cNvPr id="5" name="Rectangle 4"/>
          <p:cNvSpPr/>
          <p:nvPr/>
        </p:nvSpPr>
        <p:spPr>
          <a:xfrm>
            <a:off x="420916" y="893026"/>
            <a:ext cx="8258628" cy="2554545"/>
          </a:xfrm>
          <a:prstGeom prst="rect">
            <a:avLst/>
          </a:prstGeom>
        </p:spPr>
        <p:txBody>
          <a:bodyPr wrap="square">
            <a:spAutoFit/>
          </a:bodyPr>
          <a:lstStyle/>
          <a:p>
            <a:r>
              <a:rPr lang="en-US" sz="1600" dirty="0" smtClean="0"/>
              <a:t>I have tried to follow the correct practices concerning copyright and licensing of material, particularly image sources that have been used in this presentation. I have put much effort into trying to make this material open access so that it can be of benefit to others in their teaching and learning practice. Any mistakes or omissions with regards to these issues I will correct when notified. To the best of my understanding the material in these slides can be shared according to the Creative Commons “</a:t>
            </a:r>
            <a:r>
              <a:rPr lang="en-ZA" sz="1600" dirty="0"/>
              <a:t>Attribution-</a:t>
            </a:r>
            <a:r>
              <a:rPr lang="en-ZA" sz="1600" dirty="0" err="1"/>
              <a:t>ShareAlike</a:t>
            </a:r>
            <a:r>
              <a:rPr lang="en-ZA" sz="1600" dirty="0"/>
              <a:t> 4.0 International (CC BY-SA 4.0)</a:t>
            </a:r>
            <a:r>
              <a:rPr lang="en-US" sz="1600" dirty="0" smtClean="0"/>
              <a:t>” license, and that is why I selected that license to apply to this presentation (it’s not because I particulate want my slides referenced but more to acknowledge the sources and generosity of others who have provided free material such as the images I have used).</a:t>
            </a:r>
            <a:endParaRPr lang="en-US" sz="1600" dirty="0"/>
          </a:p>
        </p:txBody>
      </p:sp>
      <p:pic>
        <p:nvPicPr>
          <p:cNvPr id="3074" name="Picture 2" descr="C:\Users\swinberg\Documents\ACTIVE\EEE4084F\Common\Images_open\CC-S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1944" y="6102803"/>
            <a:ext cx="1117600" cy="39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7683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95" y="381435"/>
            <a:ext cx="7024744" cy="1143000"/>
          </a:xfrm>
        </p:spPr>
        <p:txBody>
          <a:bodyPr/>
          <a:lstStyle/>
          <a:p>
            <a:r>
              <a:rPr lang="en-US" dirty="0"/>
              <a:t>Quiz0 review: </a:t>
            </a:r>
            <a:r>
              <a:rPr lang="en-US" dirty="0" smtClean="0"/>
              <a:t>Q3</a:t>
            </a:r>
            <a:endParaRPr lang="en-US" dirty="0"/>
          </a:p>
        </p:txBody>
      </p:sp>
      <p:sp>
        <p:nvSpPr>
          <p:cNvPr id="3" name="Rectangle 2"/>
          <p:cNvSpPr/>
          <p:nvPr/>
        </p:nvSpPr>
        <p:spPr>
          <a:xfrm>
            <a:off x="914399" y="1530890"/>
            <a:ext cx="7652657" cy="830997"/>
          </a:xfrm>
          <a:prstGeom prst="rect">
            <a:avLst/>
          </a:prstGeom>
          <a:solidFill>
            <a:schemeClr val="bg1">
              <a:lumMod val="95000"/>
            </a:schemeClr>
          </a:solidFill>
        </p:spPr>
        <p:txBody>
          <a:bodyPr wrap="square">
            <a:spAutoFit/>
          </a:bodyPr>
          <a:lstStyle/>
          <a:p>
            <a:r>
              <a:rPr lang="en-US" sz="2400" dirty="0" smtClean="0"/>
              <a:t>Q2 </a:t>
            </a:r>
            <a:r>
              <a:rPr lang="en-US" sz="2400" dirty="0"/>
              <a:t>The 'Internet of Things' has become a catchy term. Explain briefly what this refers to.</a:t>
            </a:r>
          </a:p>
        </p:txBody>
      </p:sp>
      <p:sp>
        <p:nvSpPr>
          <p:cNvPr id="4" name="Rectangle 3"/>
          <p:cNvSpPr/>
          <p:nvPr/>
        </p:nvSpPr>
        <p:spPr>
          <a:xfrm>
            <a:off x="1010093" y="3306748"/>
            <a:ext cx="6368902" cy="1200329"/>
          </a:xfrm>
          <a:prstGeom prst="rect">
            <a:avLst/>
          </a:prstGeom>
        </p:spPr>
        <p:txBody>
          <a:bodyPr wrap="square">
            <a:spAutoFit/>
          </a:bodyPr>
          <a:lstStyle/>
          <a:p>
            <a:r>
              <a:rPr lang="en-US" dirty="0"/>
              <a:t>The 'internet of things' (</a:t>
            </a:r>
            <a:r>
              <a:rPr lang="en-US" dirty="0" err="1"/>
              <a:t>IoT</a:t>
            </a:r>
            <a:r>
              <a:rPr lang="en-US" dirty="0"/>
              <a:t>) </a:t>
            </a:r>
            <a:r>
              <a:rPr lang="en-US" dirty="0" smtClean="0"/>
              <a:t>refers </a:t>
            </a:r>
            <a:r>
              <a:rPr lang="en-US" dirty="0"/>
              <a:t>to a larger scale internet in which everyday objects, like alarm clocks, light bulbs and such like, are connected to a network that allows data to be sent to or received from them.</a:t>
            </a:r>
          </a:p>
        </p:txBody>
      </p:sp>
      <p:sp>
        <p:nvSpPr>
          <p:cNvPr id="9" name="TextBox 8"/>
          <p:cNvSpPr txBox="1"/>
          <p:nvPr/>
        </p:nvSpPr>
        <p:spPr>
          <a:xfrm>
            <a:off x="1010093" y="2682235"/>
            <a:ext cx="1826141" cy="369332"/>
          </a:xfrm>
          <a:prstGeom prst="rect">
            <a:avLst/>
          </a:prstGeom>
          <a:noFill/>
        </p:spPr>
        <p:txBody>
          <a:bodyPr wrap="none" rtlCol="0">
            <a:spAutoFit/>
          </a:bodyPr>
          <a:lstStyle/>
          <a:p>
            <a:r>
              <a:rPr lang="en-US" i="1" dirty="0" smtClean="0">
                <a:solidFill>
                  <a:srgbClr val="FF0000"/>
                </a:solidFill>
              </a:rPr>
              <a:t>Sample solution</a:t>
            </a:r>
            <a:endParaRPr lang="en-US" i="1" dirty="0">
              <a:solidFill>
                <a:srgbClr val="FF0000"/>
              </a:solidFill>
            </a:endParaRPr>
          </a:p>
        </p:txBody>
      </p:sp>
      <p:pic>
        <p:nvPicPr>
          <p:cNvPr id="2050" name="Picture 2" descr="C:\Users\swinberg\Documents\ACTIVE\EEE4084F\Common\Images_open\green-tick-O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4863" y="3494382"/>
            <a:ext cx="1368264" cy="156671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56251" y="5061097"/>
            <a:ext cx="2428935" cy="369332"/>
          </a:xfrm>
          <a:prstGeom prst="rect">
            <a:avLst/>
          </a:prstGeom>
          <a:noFill/>
        </p:spPr>
        <p:txBody>
          <a:bodyPr wrap="none" rtlCol="0">
            <a:spAutoFit/>
          </a:bodyPr>
          <a:lstStyle/>
          <a:p>
            <a:r>
              <a:rPr lang="en-US" i="1" dirty="0" err="1" smtClean="0"/>
              <a:t>Yebo</a:t>
            </a:r>
            <a:r>
              <a:rPr lang="en-US" i="1" dirty="0"/>
              <a:t>! </a:t>
            </a:r>
            <a:r>
              <a:rPr lang="en-US" i="1" dirty="0" smtClean="0"/>
              <a:t>It is 100% right.</a:t>
            </a:r>
            <a:endParaRPr lang="en-US" dirty="0"/>
          </a:p>
        </p:txBody>
      </p:sp>
      <p:sp>
        <p:nvSpPr>
          <p:cNvPr id="6" name="Rectangle 5"/>
          <p:cNvSpPr/>
          <p:nvPr/>
        </p:nvSpPr>
        <p:spPr>
          <a:xfrm>
            <a:off x="4180317" y="4524451"/>
            <a:ext cx="1120820" cy="369332"/>
          </a:xfrm>
          <a:prstGeom prst="rect">
            <a:avLst/>
          </a:prstGeom>
        </p:spPr>
        <p:txBody>
          <a:bodyPr wrap="none">
            <a:spAutoFit/>
          </a:bodyPr>
          <a:lstStyle/>
          <a:p>
            <a:r>
              <a:rPr lang="en-US" dirty="0" smtClean="0"/>
              <a:t>Mark? …</a:t>
            </a:r>
            <a:endParaRPr lang="en-US" dirty="0"/>
          </a:p>
        </p:txBody>
      </p:sp>
      <p:sp>
        <p:nvSpPr>
          <p:cNvPr id="10" name="Rectangle 9"/>
          <p:cNvSpPr/>
          <p:nvPr/>
        </p:nvSpPr>
        <p:spPr>
          <a:xfrm>
            <a:off x="5627778" y="4411448"/>
            <a:ext cx="612668" cy="461665"/>
          </a:xfrm>
          <a:prstGeom prst="rect">
            <a:avLst/>
          </a:prstGeom>
        </p:spPr>
        <p:txBody>
          <a:bodyPr wrap="none">
            <a:spAutoFit/>
          </a:bodyPr>
          <a:lstStyle/>
          <a:p>
            <a:r>
              <a:rPr lang="en-US" sz="2400" dirty="0" smtClean="0">
                <a:solidFill>
                  <a:srgbClr val="FF0000"/>
                </a:solidFill>
              </a:rPr>
              <a:t>3/3</a:t>
            </a:r>
            <a:endParaRPr lang="en-US" sz="2400" dirty="0">
              <a:solidFill>
                <a:srgbClr val="FF0000"/>
              </a:solidFill>
            </a:endParaRPr>
          </a:p>
        </p:txBody>
      </p:sp>
      <p:sp>
        <p:nvSpPr>
          <p:cNvPr id="7" name="Rectangle 6"/>
          <p:cNvSpPr/>
          <p:nvPr/>
        </p:nvSpPr>
        <p:spPr>
          <a:xfrm>
            <a:off x="2777295" y="6121944"/>
            <a:ext cx="5976457" cy="338554"/>
          </a:xfrm>
          <a:prstGeom prst="rect">
            <a:avLst/>
          </a:prstGeom>
        </p:spPr>
        <p:txBody>
          <a:bodyPr wrap="square">
            <a:spAutoFit/>
          </a:bodyPr>
          <a:lstStyle/>
          <a:p>
            <a:pPr algn="r"/>
            <a:r>
              <a:rPr lang="en-US" sz="1600" dirty="0" smtClean="0">
                <a:latin typeface="Comic Sans MS" panose="030F0702030302020204" pitchFamily="66" charset="0"/>
              </a:rPr>
              <a:t>(that’s sometimes the problem with marking your own work)</a:t>
            </a:r>
            <a:endParaRPr lang="en-ZA" sz="1600" dirty="0">
              <a:latin typeface="Comic Sans MS" panose="030F0702030302020204" pitchFamily="66" charset="0"/>
            </a:endParaRPr>
          </a:p>
        </p:txBody>
      </p:sp>
      <p:sp>
        <p:nvSpPr>
          <p:cNvPr id="11" name="Rectangle 10"/>
          <p:cNvSpPr/>
          <p:nvPr/>
        </p:nvSpPr>
        <p:spPr>
          <a:xfrm>
            <a:off x="4341967" y="5454906"/>
            <a:ext cx="4411785" cy="646331"/>
          </a:xfrm>
          <a:prstGeom prst="rect">
            <a:avLst/>
          </a:prstGeom>
        </p:spPr>
        <p:txBody>
          <a:bodyPr wrap="none">
            <a:spAutoFit/>
          </a:bodyPr>
          <a:lstStyle/>
          <a:p>
            <a:r>
              <a:rPr lang="en-US" dirty="0" smtClean="0">
                <a:solidFill>
                  <a:schemeClr val="accent3">
                    <a:lumMod val="75000"/>
                  </a:schemeClr>
                </a:solidFill>
              </a:rPr>
              <a:t>+100 brownie points for good grammar </a:t>
            </a:r>
            <a:r>
              <a:rPr lang="en-US" dirty="0" smtClean="0">
                <a:solidFill>
                  <a:schemeClr val="accent3">
                    <a:lumMod val="75000"/>
                  </a:schemeClr>
                </a:solidFill>
                <a:sym typeface="Wingdings" panose="05000000000000000000" pitchFamily="2" charset="2"/>
              </a:rPr>
              <a:t></a:t>
            </a:r>
          </a:p>
          <a:p>
            <a:r>
              <a:rPr lang="en-US" dirty="0" smtClean="0">
                <a:solidFill>
                  <a:schemeClr val="accent3">
                    <a:lumMod val="75000"/>
                  </a:schemeClr>
                </a:solidFill>
                <a:sym typeface="Wingdings" panose="05000000000000000000" pitchFamily="2" charset="2"/>
              </a:rPr>
              <a:t>                             +1 bonus mark for fun</a:t>
            </a:r>
            <a:endParaRPr lang="en-ZA" dirty="0">
              <a:solidFill>
                <a:schemeClr val="accent3">
                  <a:lumMod val="75000"/>
                </a:schemeClr>
              </a:solidFill>
            </a:endParaRPr>
          </a:p>
        </p:txBody>
      </p:sp>
    </p:spTree>
    <p:extLst>
      <p:ext uri="{BB962C8B-B14F-4D97-AF65-F5344CB8AC3E}">
        <p14:creationId xmlns:p14="http://schemas.microsoft.com/office/powerpoint/2010/main" val="331262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p:stCondLst>
                              <p:cond delay="500"/>
                            </p:stCondLst>
                            <p:childTnLst>
                              <p:par>
                                <p:cTn id="15" presetID="53" presetClass="entr" presetSubtype="16" fill="hold" grpId="0" nodeType="afterEffect">
                                  <p:stCondLst>
                                    <p:cond delay="10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1" presetClass="entr" presetSubtype="0" fill="hold" grpId="0" nodeType="afterEffect">
                                  <p:stCondLst>
                                    <p:cond delay="200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7"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626777" y="2508398"/>
            <a:ext cx="7227562" cy="2131093"/>
          </a:xfrm>
          <a:prstGeom prst="rect">
            <a:avLst/>
          </a:prstGeom>
        </p:spPr>
      </p:pic>
      <p:sp>
        <p:nvSpPr>
          <p:cNvPr id="2" name="Title 1"/>
          <p:cNvSpPr>
            <a:spLocks noGrp="1"/>
          </p:cNvSpPr>
          <p:nvPr>
            <p:ph type="title"/>
          </p:nvPr>
        </p:nvSpPr>
        <p:spPr>
          <a:xfrm>
            <a:off x="829595" y="31699"/>
            <a:ext cx="7024744" cy="1143000"/>
          </a:xfrm>
        </p:spPr>
        <p:txBody>
          <a:bodyPr/>
          <a:lstStyle/>
          <a:p>
            <a:r>
              <a:rPr lang="en-US" dirty="0"/>
              <a:t>Quiz0 review: </a:t>
            </a:r>
            <a:r>
              <a:rPr lang="en-US" dirty="0" smtClean="0"/>
              <a:t>Q4</a:t>
            </a:r>
            <a:endParaRPr lang="en-US" dirty="0"/>
          </a:p>
        </p:txBody>
      </p:sp>
      <p:sp>
        <p:nvSpPr>
          <p:cNvPr id="3" name="Rectangle 2"/>
          <p:cNvSpPr/>
          <p:nvPr/>
        </p:nvSpPr>
        <p:spPr>
          <a:xfrm>
            <a:off x="914399" y="1159888"/>
            <a:ext cx="7652657" cy="1200329"/>
          </a:xfrm>
          <a:prstGeom prst="rect">
            <a:avLst/>
          </a:prstGeom>
          <a:solidFill>
            <a:schemeClr val="bg1">
              <a:lumMod val="95000"/>
            </a:schemeClr>
          </a:solidFill>
        </p:spPr>
        <p:txBody>
          <a:bodyPr wrap="square">
            <a:spAutoFit/>
          </a:bodyPr>
          <a:lstStyle/>
          <a:p>
            <a:r>
              <a:rPr lang="en-US" sz="2400" dirty="0" smtClean="0"/>
              <a:t>Q4 </a:t>
            </a:r>
            <a:r>
              <a:rPr lang="en-US" sz="2400" dirty="0" smtClean="0"/>
              <a:t>Motivate </a:t>
            </a:r>
            <a:r>
              <a:rPr lang="en-US" sz="2400" dirty="0"/>
              <a:t>why computer engineers, planning to work on large and complex FPGA projects, should understand both Verilog and VHDL.</a:t>
            </a:r>
          </a:p>
        </p:txBody>
      </p:sp>
      <p:sp>
        <p:nvSpPr>
          <p:cNvPr id="5" name="TextBox 4"/>
          <p:cNvSpPr txBox="1"/>
          <p:nvPr/>
        </p:nvSpPr>
        <p:spPr>
          <a:xfrm>
            <a:off x="4412512" y="2746981"/>
            <a:ext cx="4287736" cy="923330"/>
          </a:xfrm>
          <a:prstGeom prst="rect">
            <a:avLst/>
          </a:prstGeom>
          <a:solidFill>
            <a:srgbClr val="FFFF81"/>
          </a:solidFill>
        </p:spPr>
        <p:txBody>
          <a:bodyPr wrap="square" rtlCol="0">
            <a:spAutoFit/>
          </a:bodyPr>
          <a:lstStyle/>
          <a:p>
            <a:r>
              <a:rPr lang="en-US" dirty="0" smtClean="0"/>
              <a:t>Nice story </a:t>
            </a:r>
            <a:r>
              <a:rPr lang="en-US" dirty="0" smtClean="0"/>
              <a:t>but didn’t quite interpret the question as planned (in reflection an imperfectly phrased question). </a:t>
            </a:r>
            <a:r>
              <a:rPr lang="en-US" dirty="0" smtClean="0"/>
              <a:t>2/3 ?</a:t>
            </a:r>
            <a:endParaRPr lang="en-US" dirty="0"/>
          </a:p>
        </p:txBody>
      </p:sp>
      <p:sp>
        <p:nvSpPr>
          <p:cNvPr id="7" name="Rectangle 6"/>
          <p:cNvSpPr/>
          <p:nvPr/>
        </p:nvSpPr>
        <p:spPr>
          <a:xfrm>
            <a:off x="626777" y="3897582"/>
            <a:ext cx="7304567" cy="2009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stretch>
            <a:fillRect/>
          </a:stretch>
        </p:blipFill>
        <p:spPr>
          <a:xfrm>
            <a:off x="580970" y="3948881"/>
            <a:ext cx="7273369" cy="2154747"/>
          </a:xfrm>
          <a:prstGeom prst="rect">
            <a:avLst/>
          </a:prstGeom>
        </p:spPr>
      </p:pic>
      <p:sp>
        <p:nvSpPr>
          <p:cNvPr id="8" name="TextBox 7"/>
          <p:cNvSpPr txBox="1"/>
          <p:nvPr/>
        </p:nvSpPr>
        <p:spPr>
          <a:xfrm>
            <a:off x="4796964" y="4150966"/>
            <a:ext cx="3518832" cy="646331"/>
          </a:xfrm>
          <a:prstGeom prst="rect">
            <a:avLst/>
          </a:prstGeom>
          <a:solidFill>
            <a:srgbClr val="FFFF81"/>
          </a:solidFill>
        </p:spPr>
        <p:txBody>
          <a:bodyPr wrap="square" rtlCol="0">
            <a:spAutoFit/>
          </a:bodyPr>
          <a:lstStyle/>
          <a:p>
            <a:r>
              <a:rPr lang="en-US" dirty="0" smtClean="0"/>
              <a:t>Bit too much intro, didn’t take it quite far enough </a:t>
            </a:r>
            <a:r>
              <a:rPr lang="en-US" dirty="0" smtClean="0"/>
              <a:t>2/3</a:t>
            </a:r>
            <a:endParaRPr lang="en-US" dirty="0"/>
          </a:p>
        </p:txBody>
      </p:sp>
      <p:sp>
        <p:nvSpPr>
          <p:cNvPr id="12" name="Rectangle 11"/>
          <p:cNvSpPr/>
          <p:nvPr/>
        </p:nvSpPr>
        <p:spPr>
          <a:xfrm>
            <a:off x="741998" y="4678309"/>
            <a:ext cx="7158148" cy="200955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1634" y="4756983"/>
            <a:ext cx="5882640" cy="1758696"/>
          </a:xfrm>
          <a:prstGeom prst="rect">
            <a:avLst/>
          </a:prstGeom>
        </p:spPr>
      </p:pic>
      <p:sp>
        <p:nvSpPr>
          <p:cNvPr id="14" name="TextBox 13"/>
          <p:cNvSpPr txBox="1"/>
          <p:nvPr/>
        </p:nvSpPr>
        <p:spPr>
          <a:xfrm>
            <a:off x="3177119" y="6075300"/>
            <a:ext cx="3557384" cy="369332"/>
          </a:xfrm>
          <a:prstGeom prst="rect">
            <a:avLst/>
          </a:prstGeom>
          <a:solidFill>
            <a:srgbClr val="FFFF81"/>
          </a:solidFill>
        </p:spPr>
        <p:txBody>
          <a:bodyPr wrap="none" rtlCol="0">
            <a:spAutoFit/>
          </a:bodyPr>
          <a:lstStyle/>
          <a:p>
            <a:r>
              <a:rPr lang="en-US" dirty="0" smtClean="0"/>
              <a:t>Ag shame! Missed the mark.  0/3</a:t>
            </a:r>
            <a:endParaRPr lang="en-US" dirty="0"/>
          </a:p>
        </p:txBody>
      </p:sp>
      <p:pic>
        <p:nvPicPr>
          <p:cNvPr id="3074" name="Picture 2" descr="C:\Users\swinberg\Documents\ACTIVE\EEE4084F\Common\Images_open\missed targe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13738" y="5802174"/>
            <a:ext cx="1099554" cy="82131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876706" y="5277952"/>
            <a:ext cx="1293684" cy="646331"/>
          </a:xfrm>
          <a:prstGeom prst="rect">
            <a:avLst/>
          </a:prstGeom>
          <a:noFill/>
        </p:spPr>
        <p:txBody>
          <a:bodyPr wrap="square" rtlCol="0">
            <a:spAutoFit/>
          </a:bodyPr>
          <a:lstStyle/>
          <a:p>
            <a:r>
              <a:rPr lang="en-US" dirty="0" smtClean="0">
                <a:solidFill>
                  <a:srgbClr val="FF0000"/>
                </a:solidFill>
              </a:rPr>
              <a:t>My thoughts…</a:t>
            </a:r>
            <a:endParaRPr lang="en-US" dirty="0">
              <a:solidFill>
                <a:srgbClr val="FF0000"/>
              </a:solidFill>
            </a:endParaRPr>
          </a:p>
        </p:txBody>
      </p:sp>
    </p:spTree>
    <p:extLst>
      <p:ext uri="{BB962C8B-B14F-4D97-AF65-F5344CB8AC3E}">
        <p14:creationId xmlns:p14="http://schemas.microsoft.com/office/powerpoint/2010/main" val="833967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2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53" presetClass="entr" presetSubtype="16" fill="hold" nodeType="withEffect">
                                  <p:stCondLst>
                                    <p:cond delay="0"/>
                                  </p:stCondLst>
                                  <p:childTnLst>
                                    <p:set>
                                      <p:cBhvr>
                                        <p:cTn id="36" dur="1" fill="hold">
                                          <p:stCondLst>
                                            <p:cond delay="0"/>
                                          </p:stCondLst>
                                        </p:cTn>
                                        <p:tgtEl>
                                          <p:spTgt spid="3074"/>
                                        </p:tgtEl>
                                        <p:attrNameLst>
                                          <p:attrName>style.visibility</p:attrName>
                                        </p:attrNameLst>
                                      </p:cBhvr>
                                      <p:to>
                                        <p:strVal val="visible"/>
                                      </p:to>
                                    </p:set>
                                    <p:anim calcmode="lin" valueType="num">
                                      <p:cBhvr>
                                        <p:cTn id="37" dur="500" fill="hold"/>
                                        <p:tgtEl>
                                          <p:spTgt spid="3074"/>
                                        </p:tgtEl>
                                        <p:attrNameLst>
                                          <p:attrName>ppt_w</p:attrName>
                                        </p:attrNameLst>
                                      </p:cBhvr>
                                      <p:tavLst>
                                        <p:tav tm="0">
                                          <p:val>
                                            <p:fltVal val="0"/>
                                          </p:val>
                                        </p:tav>
                                        <p:tav tm="100000">
                                          <p:val>
                                            <p:strVal val="#ppt_w"/>
                                          </p:val>
                                        </p:tav>
                                      </p:tavLst>
                                    </p:anim>
                                    <p:anim calcmode="lin" valueType="num">
                                      <p:cBhvr>
                                        <p:cTn id="38" dur="500" fill="hold"/>
                                        <p:tgtEl>
                                          <p:spTgt spid="3074"/>
                                        </p:tgtEl>
                                        <p:attrNameLst>
                                          <p:attrName>ppt_h</p:attrName>
                                        </p:attrNameLst>
                                      </p:cBhvr>
                                      <p:tavLst>
                                        <p:tav tm="0">
                                          <p:val>
                                            <p:fltVal val="0"/>
                                          </p:val>
                                        </p:tav>
                                        <p:tav tm="100000">
                                          <p:val>
                                            <p:strVal val="#ppt_h"/>
                                          </p:val>
                                        </p:tav>
                                      </p:tavLst>
                                    </p:anim>
                                    <p:animEffect transition="in" filter="fade">
                                      <p:cBhvr>
                                        <p:cTn id="39" dur="500"/>
                                        <p:tgtEl>
                                          <p:spTgt spid="3074"/>
                                        </p:tgtEl>
                                      </p:cBhvr>
                                    </p:animEffect>
                                  </p:childTnLst>
                                </p:cTn>
                              </p:par>
                            </p:childTnLst>
                          </p:cTn>
                        </p:par>
                        <p:par>
                          <p:cTn id="40" fill="hold">
                            <p:stCondLst>
                              <p:cond delay="500"/>
                            </p:stCondLst>
                            <p:childTnLst>
                              <p:par>
                                <p:cTn id="41" presetID="14" presetClass="entr" presetSubtype="1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horizontal)">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2" grpId="0" animBg="1"/>
      <p:bldP spid="14"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9595" y="519664"/>
            <a:ext cx="7024744" cy="1143000"/>
          </a:xfrm>
        </p:spPr>
        <p:txBody>
          <a:bodyPr/>
          <a:lstStyle/>
          <a:p>
            <a:r>
              <a:rPr lang="en-US" dirty="0"/>
              <a:t>Quiz0 review: </a:t>
            </a:r>
            <a:r>
              <a:rPr lang="en-US" dirty="0" smtClean="0"/>
              <a:t>Q4</a:t>
            </a:r>
            <a:endParaRPr lang="en-US" dirty="0"/>
          </a:p>
        </p:txBody>
      </p:sp>
      <p:sp>
        <p:nvSpPr>
          <p:cNvPr id="3" name="Rectangle 2"/>
          <p:cNvSpPr/>
          <p:nvPr/>
        </p:nvSpPr>
        <p:spPr>
          <a:xfrm>
            <a:off x="914399" y="1881779"/>
            <a:ext cx="7652657" cy="1200329"/>
          </a:xfrm>
          <a:prstGeom prst="rect">
            <a:avLst/>
          </a:prstGeom>
          <a:solidFill>
            <a:schemeClr val="bg1">
              <a:lumMod val="95000"/>
            </a:schemeClr>
          </a:solidFill>
        </p:spPr>
        <p:txBody>
          <a:bodyPr wrap="square">
            <a:spAutoFit/>
          </a:bodyPr>
          <a:lstStyle/>
          <a:p>
            <a:r>
              <a:rPr lang="en-US" sz="2400" dirty="0" smtClean="0"/>
              <a:t>Q4 </a:t>
            </a:r>
            <a:r>
              <a:rPr lang="en-US" sz="2400" dirty="0" smtClean="0"/>
              <a:t>Motivate </a:t>
            </a:r>
            <a:r>
              <a:rPr lang="en-US" sz="2400" dirty="0"/>
              <a:t>why computer engineers, planning to work on large and complex FPGA projects, should understand both Verilog and VHDL.</a:t>
            </a:r>
          </a:p>
        </p:txBody>
      </p:sp>
      <p:sp>
        <p:nvSpPr>
          <p:cNvPr id="4" name="Rectangle 3"/>
          <p:cNvSpPr/>
          <p:nvPr/>
        </p:nvSpPr>
        <p:spPr>
          <a:xfrm>
            <a:off x="914399" y="3525522"/>
            <a:ext cx="7652657" cy="2677656"/>
          </a:xfrm>
          <a:prstGeom prst="rect">
            <a:avLst/>
          </a:prstGeom>
        </p:spPr>
        <p:txBody>
          <a:bodyPr wrap="square">
            <a:spAutoFit/>
          </a:bodyPr>
          <a:lstStyle/>
          <a:p>
            <a:r>
              <a:rPr lang="en-US" sz="2400" dirty="0" smtClean="0"/>
              <a:t>Answer:</a:t>
            </a:r>
          </a:p>
          <a:p>
            <a:r>
              <a:rPr lang="en-US" sz="2400" dirty="0" smtClean="0"/>
              <a:t>The main reason is </a:t>
            </a:r>
            <a:r>
              <a:rPr lang="en-US" sz="2400" b="1" u="sng" dirty="0" smtClean="0"/>
              <a:t>reuse</a:t>
            </a:r>
            <a:r>
              <a:rPr lang="en-US" sz="2400" dirty="0" smtClean="0"/>
              <a:t>. Reusing existing </a:t>
            </a:r>
            <a:r>
              <a:rPr lang="en-US" sz="2400" dirty="0" err="1" smtClean="0"/>
              <a:t>gateware</a:t>
            </a:r>
            <a:r>
              <a:rPr lang="en-US" sz="2400" dirty="0" smtClean="0"/>
              <a:t> devices. For example, there might be an excellent digital filter out there on the web (e.g. </a:t>
            </a:r>
            <a:r>
              <a:rPr lang="en-US" sz="2400" dirty="0" err="1" smtClean="0"/>
              <a:t>opencores</a:t>
            </a:r>
            <a:r>
              <a:rPr lang="en-US" sz="2400" dirty="0" smtClean="0"/>
              <a:t>) that does </a:t>
            </a:r>
            <a:r>
              <a:rPr lang="en-US" sz="2400" i="1" dirty="0" smtClean="0"/>
              <a:t>almost</a:t>
            </a:r>
            <a:r>
              <a:rPr lang="en-US" sz="2400" dirty="0" smtClean="0"/>
              <a:t> what you want; but it’s in Verilog instead of your favorite VHDL. So you have to either start from scratch or learn Verilog.</a:t>
            </a:r>
            <a:endParaRPr lang="en-US" sz="2400" dirty="0"/>
          </a:p>
        </p:txBody>
      </p:sp>
      <p:sp>
        <p:nvSpPr>
          <p:cNvPr id="5" name="Smiley Face 4"/>
          <p:cNvSpPr/>
          <p:nvPr/>
        </p:nvSpPr>
        <p:spPr>
          <a:xfrm>
            <a:off x="3880884" y="3423684"/>
            <a:ext cx="563525" cy="510363"/>
          </a:xfrm>
          <a:prstGeom prst="smileyFace">
            <a:avLst/>
          </a:prstGeom>
          <a:solidFill>
            <a:schemeClr val="accent3">
              <a:lumMod val="20000"/>
              <a:lumOff val="8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p:cNvGrpSpPr/>
          <p:nvPr/>
        </p:nvGrpSpPr>
        <p:grpSpPr>
          <a:xfrm>
            <a:off x="4529469" y="3082109"/>
            <a:ext cx="2200940" cy="681818"/>
            <a:chOff x="4529469" y="3082109"/>
            <a:chExt cx="2200940" cy="681818"/>
          </a:xfrm>
        </p:grpSpPr>
        <p:sp>
          <p:nvSpPr>
            <p:cNvPr id="6" name="Oval Callout 5"/>
            <p:cNvSpPr/>
            <p:nvPr/>
          </p:nvSpPr>
          <p:spPr>
            <a:xfrm>
              <a:off x="4529469" y="3082109"/>
              <a:ext cx="2200940" cy="681818"/>
            </a:xfrm>
            <a:prstGeom prst="wedgeEllipseCallout">
              <a:avLst>
                <a:gd name="adj1" fmla="val -51389"/>
                <a:gd name="adj2" fmla="val 4345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4621024" y="3189481"/>
              <a:ext cx="2013693" cy="523220"/>
            </a:xfrm>
            <a:prstGeom prst="rect">
              <a:avLst/>
            </a:prstGeom>
          </p:spPr>
          <p:txBody>
            <a:bodyPr wrap="none">
              <a:spAutoFit/>
            </a:bodyPr>
            <a:lstStyle/>
            <a:p>
              <a:r>
                <a:rPr lang="en-US" sz="1400" dirty="0" smtClean="0">
                  <a:latin typeface="Comic Sans MS" pitchFamily="66" charset="0"/>
                </a:rPr>
                <a:t>Now you’re talking</a:t>
              </a:r>
            </a:p>
            <a:p>
              <a:r>
                <a:rPr lang="en-US" sz="1400" dirty="0" smtClean="0">
                  <a:latin typeface="Comic Sans MS" pitchFamily="66" charset="0"/>
                </a:rPr>
                <a:t>big savings &amp; benefits</a:t>
              </a:r>
              <a:endParaRPr lang="en-US" sz="1400" dirty="0">
                <a:latin typeface="Comic Sans MS" pitchFamily="66" charset="0"/>
              </a:endParaRPr>
            </a:p>
          </p:txBody>
        </p:sp>
      </p:grpSp>
      <p:sp>
        <p:nvSpPr>
          <p:cNvPr id="9" name="Rectangle 8"/>
          <p:cNvSpPr/>
          <p:nvPr/>
        </p:nvSpPr>
        <p:spPr>
          <a:xfrm>
            <a:off x="7954388" y="5972345"/>
            <a:ext cx="612668" cy="461665"/>
          </a:xfrm>
          <a:prstGeom prst="rect">
            <a:avLst/>
          </a:prstGeom>
        </p:spPr>
        <p:txBody>
          <a:bodyPr wrap="none">
            <a:spAutoFit/>
          </a:bodyPr>
          <a:lstStyle/>
          <a:p>
            <a:r>
              <a:rPr lang="en-US" sz="2400" dirty="0" smtClean="0">
                <a:solidFill>
                  <a:srgbClr val="FF0000"/>
                </a:solidFill>
              </a:rPr>
              <a:t>3/3</a:t>
            </a:r>
            <a:endParaRPr lang="en-US" sz="2400" dirty="0">
              <a:solidFill>
                <a:srgbClr val="FF0000"/>
              </a:solidFill>
            </a:endParaRPr>
          </a:p>
        </p:txBody>
      </p:sp>
    </p:spTree>
    <p:extLst>
      <p:ext uri="{BB962C8B-B14F-4D97-AF65-F5344CB8AC3E}">
        <p14:creationId xmlns:p14="http://schemas.microsoft.com/office/powerpoint/2010/main" val="282806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5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6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6500"/>
                            </p:stCondLst>
                            <p:childTnLst>
                              <p:par>
                                <p:cTn id="15" presetID="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4084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4084 Theme.thmx</Template>
  <TotalTime>5020</TotalTime>
  <Words>4093</Words>
  <Application>Microsoft Office PowerPoint</Application>
  <PresentationFormat>On-screen Show (4:3)</PresentationFormat>
  <Paragraphs>645</Paragraphs>
  <Slides>69</Slides>
  <Notes>22</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69</vt:i4>
      </vt:variant>
    </vt:vector>
  </HeadingPairs>
  <TitlesOfParts>
    <vt:vector size="84" baseType="lpstr">
      <vt:lpstr>ＭＳ Ｐゴシック</vt:lpstr>
      <vt:lpstr>Arabic Typesetting</vt:lpstr>
      <vt:lpstr>Arial</vt:lpstr>
      <vt:lpstr>Arial Black</vt:lpstr>
      <vt:lpstr>Calibri</vt:lpstr>
      <vt:lpstr>Century Gothic</vt:lpstr>
      <vt:lpstr>Century Schoolbook</vt:lpstr>
      <vt:lpstr>Comic Sans MS</vt:lpstr>
      <vt:lpstr>Lucida Sans</vt:lpstr>
      <vt:lpstr>Roboto</vt:lpstr>
      <vt:lpstr>Symbol</vt:lpstr>
      <vt:lpstr>Tahoma</vt:lpstr>
      <vt:lpstr>Wingdings</vt:lpstr>
      <vt:lpstr>Wingdings 2</vt:lpstr>
      <vt:lpstr>4084 Theme</vt:lpstr>
      <vt:lpstr>PowerPoint Presentation</vt:lpstr>
      <vt:lpstr>Lecture Overview</vt:lpstr>
      <vt:lpstr>PowerPoint Presentation</vt:lpstr>
      <vt:lpstr>Quiz0 review: Q1</vt:lpstr>
      <vt:lpstr>Quiz0 review: Q2</vt:lpstr>
      <vt:lpstr>Quiz0 review: Q3</vt:lpstr>
      <vt:lpstr>Quiz0 review: Q3</vt:lpstr>
      <vt:lpstr>Quiz0 review: Q4</vt:lpstr>
      <vt:lpstr>Quiz0 review: Q4</vt:lpstr>
      <vt:lpstr>Quiz0 review: Q5</vt:lpstr>
      <vt:lpstr>Quiz0 review: Q6</vt:lpstr>
      <vt:lpstr>Quiz0 review: Q6 – elaboration</vt:lpstr>
      <vt:lpstr>Quiz0 review: Q7</vt:lpstr>
      <vt:lpstr>Quiz0 review: Q8</vt:lpstr>
      <vt:lpstr>PowerPoint Presentation</vt:lpstr>
      <vt:lpstr>PowerPoint Presentation</vt:lpstr>
      <vt:lpstr>UML Review*</vt:lpstr>
      <vt:lpstr>UML demonstration</vt:lpstr>
      <vt:lpstr>PowerPoint Presentation</vt:lpstr>
      <vt:lpstr>PowerPoint Presentation</vt:lpstr>
      <vt:lpstr>Super fast class exercise</vt:lpstr>
      <vt:lpstr>Sample solution</vt:lpstr>
      <vt:lpstr>Parallel Systems</vt:lpstr>
      <vt:lpstr>PowerPoint Presentation</vt:lpstr>
      <vt:lpstr>PowerPoint Presentation</vt:lpstr>
      <vt:lpstr>Computation Methods</vt:lpstr>
      <vt:lpstr>PowerPoint Presentation</vt:lpstr>
      <vt:lpstr>Quick view: Intel’s Latest CPUs</vt:lpstr>
      <vt:lpstr>PowerPoint Presentation</vt:lpstr>
      <vt:lpstr>Mainstream parallel computing</vt:lpstr>
      <vt:lpstr>Large scale parallel computing systems </vt:lpstr>
      <vt:lpstr>Large scale parallel computing systems </vt:lpstr>
      <vt:lpstr>Amdahl’s Law</vt:lpstr>
      <vt:lpstr>Amdahl’s Law: History</vt:lpstr>
      <vt:lpstr>PowerPoint Presentation</vt:lpstr>
      <vt:lpstr>Amdahl’s Law</vt:lpstr>
      <vt:lpstr>Amdahl’s Law:  Alternate Representation</vt:lpstr>
      <vt:lpstr>Homework task</vt:lpstr>
      <vt:lpstr>Designing Multicore Chips</vt:lpstr>
      <vt:lpstr>BCE Abstraction</vt:lpstr>
      <vt:lpstr>Base Core Equivalent (BCE)</vt:lpstr>
      <vt:lpstr>Calculating performance using BCEs</vt:lpstr>
      <vt:lpstr>BCE: Simple Multicore Hardware Model</vt:lpstr>
      <vt:lpstr>1x BCE vs. 1x N-BCE vs. Mx N-BCE</vt:lpstr>
      <vt:lpstr>Example processor structures Symmetric vs. Asymmetric multicores</vt:lpstr>
      <vt:lpstr>Symmetric core model</vt:lpstr>
      <vt:lpstr>Modelling Performance of Symmetric Multicore Chips</vt:lpstr>
      <vt:lpstr>Calculate performance…</vt:lpstr>
      <vt:lpstr>Asymmetric (Heterogeneous) Multicore Chips</vt:lpstr>
      <vt:lpstr>Asymmetric Multicore Chips</vt:lpstr>
      <vt:lpstr>Modelling Performance of Asymmetric Multicore Chips</vt:lpstr>
      <vt:lpstr>Calculate performance…</vt:lpstr>
      <vt:lpstr>Dynamic Multicore Chips</vt:lpstr>
      <vt:lpstr>Modelling Performance of Dynamic Multicore Chips</vt:lpstr>
      <vt:lpstr>Calculate performance…</vt:lpstr>
      <vt:lpstr>BCE Performance Calculator   – M Hill &amp; M Marty</vt:lpstr>
      <vt:lpstr>Amdahl’s Law Milticore Performance Calculator</vt:lpstr>
      <vt:lpstr>PowerPoint Presentation</vt:lpstr>
      <vt:lpstr>Recommended Reading</vt:lpstr>
      <vt:lpstr>Next lecture</vt:lpstr>
      <vt:lpstr>Further Reading / Refs</vt:lpstr>
      <vt:lpstr>PowerPoint Presentation</vt:lpstr>
      <vt:lpstr>Quiz0 review: Q1</vt:lpstr>
      <vt:lpstr>Quiz0 review: Q3</vt:lpstr>
      <vt:lpstr>Quiz0 review: Q4</vt:lpstr>
      <vt:lpstr>Quiz0 review: Q4</vt:lpstr>
      <vt:lpstr>Quiz0 review: Q6</vt:lpstr>
      <vt:lpstr>Quiz0 review: Q6</vt:lpstr>
      <vt:lpstr>PowerPoint Presentation</vt:lpstr>
    </vt:vector>
  </TitlesOfParts>
  <Company>University of Cape Town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EEE4084F Digital Systems</dc:title>
  <dc:subject>Parallel Computing Fundamentals</dc:subject>
  <dc:creator>Simon Winberg</dc:creator>
  <cp:lastModifiedBy>SW</cp:lastModifiedBy>
  <cp:revision>347</cp:revision>
  <dcterms:created xsi:type="dcterms:W3CDTF">2009-02-10T02:25:54Z</dcterms:created>
  <dcterms:modified xsi:type="dcterms:W3CDTF">2017-03-15T14:49:03Z</dcterms:modified>
  <cp:category>Lectures</cp:category>
</cp:coreProperties>
</file>