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7" r:id="rId1"/>
  </p:sldMasterIdLst>
  <p:notesMasterIdLst>
    <p:notesMasterId r:id="rId51"/>
  </p:notesMasterIdLst>
  <p:sldIdLst>
    <p:sldId id="272" r:id="rId2"/>
    <p:sldId id="356" r:id="rId3"/>
    <p:sldId id="353" r:id="rId4"/>
    <p:sldId id="354"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7" r:id="rId22"/>
    <p:sldId id="358" r:id="rId23"/>
    <p:sldId id="359" r:id="rId24"/>
    <p:sldId id="360" r:id="rId25"/>
    <p:sldId id="363" r:id="rId26"/>
    <p:sldId id="364" r:id="rId27"/>
    <p:sldId id="365" r:id="rId28"/>
    <p:sldId id="366" r:id="rId29"/>
    <p:sldId id="367" r:id="rId30"/>
    <p:sldId id="368" r:id="rId31"/>
    <p:sldId id="376" r:id="rId32"/>
    <p:sldId id="369" r:id="rId33"/>
    <p:sldId id="370" r:id="rId34"/>
    <p:sldId id="371" r:id="rId35"/>
    <p:sldId id="372" r:id="rId36"/>
    <p:sldId id="373" r:id="rId37"/>
    <p:sldId id="374" r:id="rId38"/>
    <p:sldId id="377" r:id="rId39"/>
    <p:sldId id="378" r:id="rId40"/>
    <p:sldId id="379" r:id="rId41"/>
    <p:sldId id="380" r:id="rId42"/>
    <p:sldId id="381" r:id="rId43"/>
    <p:sldId id="382" r:id="rId44"/>
    <p:sldId id="383" r:id="rId45"/>
    <p:sldId id="384" r:id="rId46"/>
    <p:sldId id="385" r:id="rId47"/>
    <p:sldId id="386" r:id="rId48"/>
    <p:sldId id="336" r:id="rId49"/>
    <p:sldId id="355"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E7A"/>
    <a:srgbClr val="126249"/>
    <a:srgbClr val="19754B"/>
    <a:srgbClr val="188463"/>
    <a:srgbClr val="1D8757"/>
    <a:srgbClr val="166843"/>
    <a:srgbClr val="006400"/>
    <a:srgbClr val="1558BB"/>
    <a:srgbClr val="009900"/>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92624" autoAdjust="0"/>
  </p:normalViewPr>
  <p:slideViewPr>
    <p:cSldViewPr snapToGrid="0">
      <p:cViewPr varScale="1">
        <p:scale>
          <a:sx n="108" d="100"/>
          <a:sy n="108" d="100"/>
        </p:scale>
        <p:origin x="-1704" y="-90"/>
      </p:cViewPr>
      <p:guideLst>
        <p:guide orient="horz" pos="2160"/>
        <p:guide pos="2880"/>
      </p:guideLst>
    </p:cSldViewPr>
  </p:slideViewPr>
  <p:outlineViewPr>
    <p:cViewPr>
      <p:scale>
        <a:sx n="33" d="100"/>
        <a:sy n="33" d="100"/>
      </p:scale>
      <p:origin x="0" y="4867"/>
    </p:cViewPr>
  </p:outlineViewPr>
  <p:notesTextViewPr>
    <p:cViewPr>
      <p:scale>
        <a:sx n="100" d="100"/>
        <a:sy n="100" d="100"/>
      </p:scale>
      <p:origin x="0" y="0"/>
    </p:cViewPr>
  </p:notesTextViewPr>
  <p:sorterViewPr>
    <p:cViewPr>
      <p:scale>
        <a:sx n="66" d="100"/>
        <a:sy n="66" d="100"/>
      </p:scale>
      <p:origin x="0" y="34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vl1pPr>
          </a:lstStyle>
          <a:p>
            <a:pPr>
              <a:defRPr/>
            </a:pPr>
            <a:fld id="{3DE21376-B6AF-4341-823F-82C933FAA5A1}" type="datetimeFigureOut">
              <a:rPr lang="en-US"/>
              <a:pPr>
                <a:defRPr/>
              </a:pPr>
              <a:t>2/16/2016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vl1pPr>
          </a:lstStyle>
          <a:p>
            <a:pPr>
              <a:defRPr/>
            </a:pPr>
            <a:fld id="{3B19CE19-4E65-4CEA-A906-533E92641051}" type="slidenum">
              <a:rPr lang="en-US"/>
              <a:pPr>
                <a:defRPr/>
              </a:pPr>
              <a:t>‹#›</a:t>
            </a:fld>
            <a:endParaRPr lang="en-US"/>
          </a:p>
        </p:txBody>
      </p:sp>
    </p:spTree>
    <p:extLst>
      <p:ext uri="{BB962C8B-B14F-4D97-AF65-F5344CB8AC3E}">
        <p14:creationId xmlns:p14="http://schemas.microsoft.com/office/powerpoint/2010/main" val="7912938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This</a:t>
            </a:r>
            <a:r>
              <a:rPr lang="en-US" baseline="0" smtClean="0"/>
              <a:t> pre-lecture </a:t>
            </a:r>
            <a:r>
              <a:rPr lang="en-US" baseline="0" dirty="0" smtClean="0"/>
              <a:t>session is intended as an opportunity to meet the class, give everyone a chance to find the venue and ensure the venue is suitable. </a:t>
            </a:r>
            <a:r>
              <a:rPr lang="en-US" baseline="0" dirty="0" err="1" smtClean="0"/>
              <a:t>Prac</a:t>
            </a:r>
            <a:r>
              <a:rPr lang="en-US" baseline="0" dirty="0" smtClean="0"/>
              <a:t> times and general logistics plans about the course should be discussed</a:t>
            </a:r>
            <a:r>
              <a:rPr lang="en-US" dirty="0" smtClean="0"/>
              <a:t>.</a:t>
            </a:r>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ABF5DF-14C1-4F7E-9EFE-36A4638C7DD0}" type="slidenum">
              <a:rPr lang="en-US" smtClean="0"/>
              <a:pPr/>
              <a:t>1</a:t>
            </a:fld>
            <a:endParaRPr lang="en-US" smtClean="0"/>
          </a:p>
        </p:txBody>
      </p:sp>
    </p:spTree>
    <p:extLst>
      <p:ext uri="{BB962C8B-B14F-4D97-AF65-F5344CB8AC3E}">
        <p14:creationId xmlns:p14="http://schemas.microsoft.com/office/powerpoint/2010/main" val="3833438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1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600123-78FA-4FB8-8FAB-8F047420BE99}" type="slidenum">
              <a:rPr lang="en-US" smtClean="0"/>
              <a:pPr/>
              <a:t>14</a:t>
            </a:fld>
            <a:endParaRPr lang="en-US" smtClean="0"/>
          </a:p>
        </p:txBody>
      </p:sp>
    </p:spTree>
    <p:extLst>
      <p:ext uri="{BB962C8B-B14F-4D97-AF65-F5344CB8AC3E}">
        <p14:creationId xmlns:p14="http://schemas.microsoft.com/office/powerpoint/2010/main" val="225608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288FD9-DB09-4178-8C94-22C3F0FDA81D}" type="slidenum">
              <a:rPr lang="en-US" smtClean="0"/>
              <a:pPr/>
              <a:t>15</a:t>
            </a:fld>
            <a:endParaRPr lang="en-US" smtClean="0"/>
          </a:p>
        </p:txBody>
      </p:sp>
    </p:spTree>
    <p:extLst>
      <p:ext uri="{BB962C8B-B14F-4D97-AF65-F5344CB8AC3E}">
        <p14:creationId xmlns:p14="http://schemas.microsoft.com/office/powerpoint/2010/main" val="9845267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2B0D5D-B2D1-4A5C-B4EB-C05605F6F0C3}" type="slidenum">
              <a:rPr lang="en-US" smtClean="0"/>
              <a:pPr/>
              <a:t>16</a:t>
            </a:fld>
            <a:endParaRPr lang="en-US" smtClean="0"/>
          </a:p>
        </p:txBody>
      </p:sp>
    </p:spTree>
    <p:extLst>
      <p:ext uri="{BB962C8B-B14F-4D97-AF65-F5344CB8AC3E}">
        <p14:creationId xmlns:p14="http://schemas.microsoft.com/office/powerpoint/2010/main" val="862335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B5F186-7030-405B-BB71-C373358B05A3}" type="slidenum">
              <a:rPr lang="en-US" smtClean="0"/>
              <a:pPr/>
              <a:t>17</a:t>
            </a:fld>
            <a:endParaRPr lang="en-US" smtClean="0"/>
          </a:p>
        </p:txBody>
      </p:sp>
    </p:spTree>
    <p:extLst>
      <p:ext uri="{BB962C8B-B14F-4D97-AF65-F5344CB8AC3E}">
        <p14:creationId xmlns:p14="http://schemas.microsoft.com/office/powerpoint/2010/main" val="108275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12F51A-D802-4B4B-BCCA-BB2E4FFD7180}" type="slidenum">
              <a:rPr lang="en-US" smtClean="0"/>
              <a:pPr/>
              <a:t>18</a:t>
            </a:fld>
            <a:endParaRPr lang="en-US" smtClean="0"/>
          </a:p>
        </p:txBody>
      </p:sp>
    </p:spTree>
    <p:extLst>
      <p:ext uri="{BB962C8B-B14F-4D97-AF65-F5344CB8AC3E}">
        <p14:creationId xmlns:p14="http://schemas.microsoft.com/office/powerpoint/2010/main" val="22284538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22FB95F-E6CE-432A-B870-B1825C427A8C}" type="slidenum">
              <a:rPr lang="en-US" smtClean="0"/>
              <a:pPr/>
              <a:t>19</a:t>
            </a:fld>
            <a:endParaRPr lang="en-US" smtClean="0"/>
          </a:p>
        </p:txBody>
      </p:sp>
    </p:spTree>
    <p:extLst>
      <p:ext uri="{BB962C8B-B14F-4D97-AF65-F5344CB8AC3E}">
        <p14:creationId xmlns:p14="http://schemas.microsoft.com/office/powerpoint/2010/main" val="20396438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E36EE49-9B3F-4972-81A4-15764BAFCD63}" type="slidenum">
              <a:rPr lang="en-US" smtClean="0"/>
              <a:pPr/>
              <a:t>20</a:t>
            </a:fld>
            <a:endParaRPr lang="en-US" smtClean="0"/>
          </a:p>
        </p:txBody>
      </p:sp>
    </p:spTree>
    <p:extLst>
      <p:ext uri="{BB962C8B-B14F-4D97-AF65-F5344CB8AC3E}">
        <p14:creationId xmlns:p14="http://schemas.microsoft.com/office/powerpoint/2010/main" val="4955738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C66871-9C54-4470-87F7-E570DD479BD7}" type="slidenum">
              <a:rPr lang="en-US" smtClean="0"/>
              <a:pPr/>
              <a:t>21</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CE8691B-F11B-43A6-886B-7BCD04F1A330}" type="slidenum">
              <a:rPr lang="en-US" smtClean="0"/>
              <a:pPr/>
              <a:t>22</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5999AF7-A309-4CC7-B4AE-E1B6BE73E692}" type="slidenum">
              <a:rPr lang="en-US" smtClean="0"/>
              <a:pPr/>
              <a:t>24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91C6F29-C5F8-49F3-833F-8B686F851AF6}" type="slidenum">
              <a:rPr lang="en-US" smtClean="0"/>
              <a:pPr/>
              <a:t>6</a:t>
            </a:fld>
            <a:endParaRPr lang="en-US" smtClean="0"/>
          </a:p>
        </p:txBody>
      </p:sp>
    </p:spTree>
    <p:extLst>
      <p:ext uri="{BB962C8B-B14F-4D97-AF65-F5344CB8AC3E}">
        <p14:creationId xmlns:p14="http://schemas.microsoft.com/office/powerpoint/2010/main" val="1467833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35B83D-092A-43FD-B4BC-893743B5CD4E}" type="slidenum">
              <a:rPr lang="en-US" smtClean="0"/>
              <a:pPr/>
              <a:t>26</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8D6E67-090B-4187-ACEC-6C7B6116EF0D}" type="slidenum">
              <a:rPr lang="en-US" smtClean="0"/>
              <a:pPr/>
              <a:t>27</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CE32A2-59A1-4E2B-A5B0-7D96E07D8D3B}" type="slidenum">
              <a:rPr lang="en-US" smtClean="0"/>
              <a:pPr/>
              <a:t>28</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ACCFF7A-9AE4-456A-8587-1A5693D014C8}" type="slidenum">
              <a:rPr lang="en-US" smtClean="0"/>
              <a:pPr/>
              <a:t>29</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51C310-2835-43E8-8F81-C6F8E1F0532F}" type="slidenum">
              <a:rPr lang="en-US" smtClean="0"/>
              <a:pPr/>
              <a:t>30</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51C310-2835-43E8-8F81-C6F8E1F0532F}" type="slidenum">
              <a:rPr lang="en-US" smtClean="0"/>
              <a:pPr/>
              <a:t>32</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CDE8A4A-8DFD-424B-A32A-4AC429B3C08E}" type="slidenum">
              <a:rPr lang="en-US" smtClean="0"/>
              <a:pPr/>
              <a:t>33</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2827784-EB32-41E5-A07E-C6583B55D9EE}" type="slidenum">
              <a:rPr lang="en-US" smtClean="0"/>
              <a:pPr/>
              <a:t>34</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AC587F4-3BB5-4F65-A2E9-D54713622F2F}" type="slidenum">
              <a:rPr lang="en-US" smtClean="0"/>
              <a:pPr/>
              <a:t>36</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548215-B35E-4E7F-9DC1-C4DBB5C2FC6D}" type="slidenum">
              <a:rPr lang="en-US" smtClean="0"/>
              <a:pPr/>
              <a:t>37</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556FE9-29ED-4EA5-855D-2D514A5D4B0B}" type="slidenum">
              <a:rPr lang="en-US" smtClean="0"/>
              <a:pPr/>
              <a:t>7</a:t>
            </a:fld>
            <a:endParaRPr lang="en-US" smtClean="0"/>
          </a:p>
        </p:txBody>
      </p:sp>
    </p:spTree>
    <p:extLst>
      <p:ext uri="{BB962C8B-B14F-4D97-AF65-F5344CB8AC3E}">
        <p14:creationId xmlns:p14="http://schemas.microsoft.com/office/powerpoint/2010/main" val="59178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FE69F08-0125-4D9B-87CA-11AA1A00640E}" type="slidenum">
              <a:rPr lang="en-US" smtClean="0"/>
              <a:pPr/>
              <a:t>39</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CEDEFB-C552-4734-B8B5-D1058B26D112}" type="slidenum">
              <a:rPr lang="en-US" smtClean="0"/>
              <a:pPr/>
              <a:t>40</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511E2A-C82F-46E6-9DEC-FF2A1DC4B263}" type="slidenum">
              <a:rPr lang="en-US" smtClean="0"/>
              <a:pPr/>
              <a:t>41</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10962F-2B00-481A-81AC-06E85B358707}" type="slidenum">
              <a:rPr lang="en-US" smtClean="0"/>
              <a:pPr/>
              <a:t>42</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019D908-9E78-4957-BF87-749B79027CD8}" type="slidenum">
              <a:rPr lang="en-US" smtClean="0"/>
              <a:pPr/>
              <a:t>45</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370022-E7B3-47CC-BA81-6F58147244A4}" type="slidenum">
              <a:rPr lang="en-US" smtClean="0"/>
              <a:pPr/>
              <a:t>8</a:t>
            </a:fld>
            <a:endParaRPr lang="en-US" smtClean="0"/>
          </a:p>
        </p:txBody>
      </p:sp>
    </p:spTree>
    <p:extLst>
      <p:ext uri="{BB962C8B-B14F-4D97-AF65-F5344CB8AC3E}">
        <p14:creationId xmlns:p14="http://schemas.microsoft.com/office/powerpoint/2010/main" val="1376186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29FFF2-69C1-4227-B2E7-133C5F9C2EED}" type="slidenum">
              <a:rPr lang="en-US" smtClean="0"/>
              <a:pPr/>
              <a:t>9</a:t>
            </a:fld>
            <a:endParaRPr lang="en-US" smtClean="0"/>
          </a:p>
        </p:txBody>
      </p:sp>
    </p:spTree>
    <p:extLst>
      <p:ext uri="{BB962C8B-B14F-4D97-AF65-F5344CB8AC3E}">
        <p14:creationId xmlns:p14="http://schemas.microsoft.com/office/powerpoint/2010/main" val="691098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71FE07-A7C7-4955-9AC0-650D52A413A5}" type="slidenum">
              <a:rPr lang="en-US" smtClean="0"/>
              <a:pPr/>
              <a:t>10</a:t>
            </a:fld>
            <a:endParaRPr lang="en-US" smtClean="0"/>
          </a:p>
        </p:txBody>
      </p:sp>
    </p:spTree>
    <p:extLst>
      <p:ext uri="{BB962C8B-B14F-4D97-AF65-F5344CB8AC3E}">
        <p14:creationId xmlns:p14="http://schemas.microsoft.com/office/powerpoint/2010/main" val="2856071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AC3768E-6E70-4473-A8B6-8102B9D8862A}" type="slidenum">
              <a:rPr lang="en-US" smtClean="0"/>
              <a:pPr/>
              <a:t>11</a:t>
            </a:fld>
            <a:endParaRPr lang="en-US" smtClean="0"/>
          </a:p>
        </p:txBody>
      </p:sp>
    </p:spTree>
    <p:extLst>
      <p:ext uri="{BB962C8B-B14F-4D97-AF65-F5344CB8AC3E}">
        <p14:creationId xmlns:p14="http://schemas.microsoft.com/office/powerpoint/2010/main" val="991585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0A6BE3-C2CF-479A-A734-49DB45B8572E}" type="slidenum">
              <a:rPr lang="en-US" smtClean="0"/>
              <a:pPr/>
              <a:t>12</a:t>
            </a:fld>
            <a:endParaRPr lang="en-US" smtClean="0"/>
          </a:p>
        </p:txBody>
      </p:sp>
    </p:spTree>
    <p:extLst>
      <p:ext uri="{BB962C8B-B14F-4D97-AF65-F5344CB8AC3E}">
        <p14:creationId xmlns:p14="http://schemas.microsoft.com/office/powerpoint/2010/main" val="428730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650024F1-0A13-41B2-88DC-EE7ED5502819}" type="slidenum">
              <a:rPr lang="en-US" smtClean="0"/>
              <a:pPr>
                <a:defRPr/>
              </a:pPr>
              <a:t>13</a:t>
            </a:fld>
            <a:endParaRPr lang="en-US"/>
          </a:p>
        </p:txBody>
      </p:sp>
    </p:spTree>
    <p:extLst>
      <p:ext uri="{BB962C8B-B14F-4D97-AF65-F5344CB8AC3E}">
        <p14:creationId xmlns:p14="http://schemas.microsoft.com/office/powerpoint/2010/main" val="3572177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a:prstGeom prst="rect">
            <a:avLst/>
          </a:prstGeom>
        </p:spPr>
        <p:txBody>
          <a:bodyPr anchor="b"/>
          <a:lstStyle>
            <a:lvl1pPr algn="l">
              <a:defRPr sz="2400"/>
            </a:lvl1pPr>
          </a:lstStyle>
          <a:p>
            <a:pPr>
              <a:defRPr/>
            </a:pPr>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pPr>
              <a:defRPr/>
            </a:pPr>
            <a:endParaRPr lang="en-US"/>
          </a:p>
        </p:txBody>
      </p:sp>
      <p:sp>
        <p:nvSpPr>
          <p:cNvPr id="6" name="Slide Number Placeholder 5"/>
          <p:cNvSpPr>
            <a:spLocks noGrp="1"/>
          </p:cNvSpPr>
          <p:nvPr>
            <p:ph type="sldNum" sz="quarter" idx="12"/>
          </p:nvPr>
        </p:nvSpPr>
        <p:spPr>
          <a:xfrm>
            <a:off x="4649096" y="5719966"/>
            <a:ext cx="643666" cy="365125"/>
          </a:xfrm>
          <a:prstGeom prst="rect">
            <a:avLst/>
          </a:prstGeom>
        </p:spPr>
        <p:txBody>
          <a:bodyPr/>
          <a:lstStyle>
            <a:lvl1pPr>
              <a:defRPr>
                <a:solidFill>
                  <a:schemeClr val="accent1"/>
                </a:solidFill>
              </a:defRPr>
            </a:lvl1pPr>
          </a:lstStyle>
          <a:p>
            <a:pPr>
              <a:defRPr/>
            </a:pPr>
            <a:fld id="{10C8C738-4EF9-4FCF-AD45-8DF13616542F}" type="slidenum">
              <a:rPr lang="en-US" smtClean="0"/>
              <a:pPr>
                <a:defRPr/>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F5A39B39-732B-41CE-9687-C6A344CA8854}"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24EAD300-7727-4D8E-9D7C-8C3EAF5505C3}"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n>
                  <a:solidFill>
                    <a:schemeClr val="tx1"/>
                  </a:solidFill>
                </a:ln>
                <a:solidFill>
                  <a:srgbClr val="1D8757"/>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2pPr>
              <a:defRPr>
                <a:solidFill>
                  <a:srgbClr val="126249"/>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E710226A-33BB-4E89-9073-81D6640FE27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4649096" y="224491"/>
            <a:ext cx="1332156" cy="365125"/>
          </a:xfrm>
          <a:prstGeom prst="rect">
            <a:avLst/>
          </a:prstGeom>
        </p:spPr>
        <p:txBody>
          <a:bodyPr/>
          <a:lstStyle/>
          <a:p>
            <a:pPr>
              <a:defRPr/>
            </a:pPr>
            <a:fld id="{35249152-B060-401B-8C8F-15E2949DBBB6}"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75965EA2-45C3-43A7-B43F-71C5C94B290B}" type="slidenum">
              <a:rPr lang="en-US" smtClean="0"/>
              <a:pPr>
                <a:defRPr/>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a:xfrm>
            <a:off x="4649096" y="224491"/>
            <a:ext cx="1332156" cy="365125"/>
          </a:xfrm>
          <a:prstGeom prst="rect">
            <a:avLst/>
          </a:prstGeom>
        </p:spPr>
        <p:txBody>
          <a:bodyPr/>
          <a:lstStyle/>
          <a:p>
            <a:pPr>
              <a:defRPr/>
            </a:pPr>
            <a:fld id="{E5F97105-945B-41C9-B10F-531761DE328D}"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a:xfrm>
            <a:off x="4649096" y="224491"/>
            <a:ext cx="1332156" cy="365125"/>
          </a:xfrm>
          <a:prstGeom prst="rect">
            <a:avLst/>
          </a:prstGeom>
        </p:spPr>
        <p:txBody>
          <a:bodyPr/>
          <a:lstStyle/>
          <a:p>
            <a:pPr>
              <a:defRPr/>
            </a:pPr>
            <a:fld id="{A193806D-C8D5-4441-B972-C7527ABEB6BB}"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a:xfrm>
            <a:off x="4649096" y="224491"/>
            <a:ext cx="1332156" cy="365125"/>
          </a:xfrm>
          <a:prstGeom prst="rect">
            <a:avLst/>
          </a:prstGeom>
        </p:spPr>
        <p:txBody>
          <a:bodyPr/>
          <a:lstStyle/>
          <a:p>
            <a:pPr>
              <a:defRPr/>
            </a:pPr>
            <a:fld id="{7A0B4717-AF55-4C2D-959C-6C3F54459A0F}"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844C5EAB-30C7-4844-9FBE-AC5AC017F861}" type="slidenum">
              <a:rPr lang="en-US" smtClean="0"/>
              <a:pPr>
                <a:defRPr/>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rgbClr val="188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997388" y="224492"/>
            <a:ext cx="2133600" cy="365125"/>
          </a:xfrm>
          <a:prstGeom prst="rect">
            <a:avLst/>
          </a:prstGeom>
        </p:spPr>
        <p:txBody>
          <a:bodyPr/>
          <a:lstStyle/>
          <a:p>
            <a:pPr>
              <a:defRPr/>
            </a:pP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pPr>
              <a:defRPr/>
            </a:pPr>
            <a:endParaRPr lang="en-US"/>
          </a:p>
        </p:txBody>
      </p:sp>
      <p:sp>
        <p:nvSpPr>
          <p:cNvPr id="7" name="Slide Number Placeholder 6"/>
          <p:cNvSpPr>
            <a:spLocks noGrp="1"/>
          </p:cNvSpPr>
          <p:nvPr>
            <p:ph type="sldNum" sz="quarter" idx="12"/>
          </p:nvPr>
        </p:nvSpPr>
        <p:spPr>
          <a:xfrm>
            <a:off x="4649096" y="224491"/>
            <a:ext cx="1332156" cy="365125"/>
          </a:xfrm>
          <a:prstGeom prst="rect">
            <a:avLst/>
          </a:prstGeom>
        </p:spPr>
        <p:txBody>
          <a:bodyPr/>
          <a:lstStyle/>
          <a:p>
            <a:pPr>
              <a:defRPr/>
            </a:pPr>
            <a:fld id="{729F8EAE-E292-4F59-B68E-143D6708E772}"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6400"/>
            </a:gs>
            <a:gs pos="62000">
              <a:srgbClr val="009900"/>
            </a:gs>
            <a:gs pos="100000">
              <a:schemeClr val="bg1"/>
            </a:gs>
          </a:gsLst>
          <a:lin ang="5400000" scaled="0"/>
          <a:tileRect/>
        </a:gradFill>
        <a:effectLst/>
      </p:bgPr>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275030" y="195195"/>
            <a:ext cx="8632664" cy="648300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29114" y="448221"/>
            <a:ext cx="7698306" cy="69221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29785" y="1595620"/>
            <a:ext cx="7697635" cy="4519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914955" y="6246420"/>
            <a:ext cx="3502152" cy="365125"/>
          </a:xfrm>
          <a:prstGeom prst="rect">
            <a:avLst/>
          </a:prstGeom>
        </p:spPr>
        <p:txBody>
          <a:bodyPr vert="horz" lIns="91440" tIns="45720" rIns="91440" bIns="45720" rtlCol="0" anchor="ctr"/>
          <a:lstStyle>
            <a:lvl1pPr algn="r">
              <a:defRPr sz="1200">
                <a:solidFill>
                  <a:schemeClr val="accent1"/>
                </a:solidFill>
              </a:defRPr>
            </a:lvl1pP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xStyles>
    <p:titleStyle>
      <a:lvl1pPr algn="l" defTabSz="914400" rtl="0" eaLnBrk="1" latinLnBrk="0" hangingPunct="1">
        <a:spcBef>
          <a:spcPct val="0"/>
        </a:spcBef>
        <a:buNone/>
        <a:defRPr sz="4000" b="1"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65760" algn="l" defTabSz="914400" rtl="0" eaLnBrk="1" latinLnBrk="0" hangingPunct="1">
        <a:spcBef>
          <a:spcPct val="20000"/>
        </a:spcBef>
        <a:buClr>
          <a:schemeClr val="accent1"/>
        </a:buClr>
        <a:buSzPct val="76000"/>
        <a:buFont typeface="Wingdings 2" pitchFamily="18" charset="2"/>
        <a:buChar char=""/>
        <a:defRPr sz="3200" kern="1200">
          <a:solidFill>
            <a:schemeClr val="tx2"/>
          </a:solidFill>
          <a:latin typeface="Tahoma" pitchFamily="34" charset="0"/>
          <a:ea typeface="Tahoma" pitchFamily="34" charset="0"/>
          <a:cs typeface="Tahoma" pitchFamily="34" charset="0"/>
        </a:defRPr>
      </a:lvl1pPr>
      <a:lvl2pPr marL="640080" indent="-274320" algn="l" defTabSz="914400" rtl="0" eaLnBrk="1" latinLnBrk="0" hangingPunct="1">
        <a:spcBef>
          <a:spcPct val="20000"/>
        </a:spcBef>
        <a:buClr>
          <a:schemeClr val="accent1"/>
        </a:buClr>
        <a:buSzPct val="76000"/>
        <a:buFont typeface="Wingdings 2" pitchFamily="18" charset="2"/>
        <a:buChar char=""/>
        <a:defRPr sz="2800" kern="1200">
          <a:solidFill>
            <a:srgbClr val="188463"/>
          </a:solidFill>
          <a:latin typeface="Tahoma" pitchFamily="34" charset="0"/>
          <a:ea typeface="Tahoma" pitchFamily="34" charset="0"/>
          <a:cs typeface="Tahoma" pitchFamily="34" charset="0"/>
        </a:defRPr>
      </a:lvl2pPr>
      <a:lvl3pPr marL="914400" indent="-228600" algn="l" defTabSz="914400" rtl="0" eaLnBrk="1" latinLnBrk="0" hangingPunct="1">
        <a:spcBef>
          <a:spcPct val="20000"/>
        </a:spcBef>
        <a:buClr>
          <a:schemeClr val="accent1"/>
        </a:buClr>
        <a:buSzPct val="76000"/>
        <a:buFont typeface="Wingdings 2" pitchFamily="18" charset="2"/>
        <a:buChar char=""/>
        <a:defRPr sz="2800" kern="1200">
          <a:solidFill>
            <a:srgbClr val="1558BB"/>
          </a:solidFill>
          <a:latin typeface="Tahoma" pitchFamily="34" charset="0"/>
          <a:ea typeface="Tahoma" pitchFamily="34" charset="0"/>
          <a:cs typeface="Tahoma" pitchFamily="34" charset="0"/>
        </a:defRPr>
      </a:lvl3pPr>
      <a:lvl4pPr marL="1124712" indent="-22860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Tahoma" pitchFamily="34" charset="0"/>
          <a:ea typeface="Tahoma" pitchFamily="34" charset="0"/>
          <a:cs typeface="Tahoma" pitchFamily="34" charset="0"/>
        </a:defRPr>
      </a:lvl4pPr>
      <a:lvl5pPr marL="1325880" indent="-228600" algn="l" defTabSz="914400" rtl="0" eaLnBrk="1" latinLnBrk="0" hangingPunct="1">
        <a:spcBef>
          <a:spcPct val="20000"/>
        </a:spcBef>
        <a:buClr>
          <a:schemeClr val="accent1"/>
        </a:buClr>
        <a:buSzPct val="76000"/>
        <a:buFont typeface="Wingdings 2" pitchFamily="18" charset="2"/>
        <a:buChar char=""/>
        <a:defRPr sz="2000" kern="1200" baseline="0">
          <a:solidFill>
            <a:schemeClr val="tx2"/>
          </a:solidFill>
          <a:latin typeface="Tahoma" pitchFamily="34" charset="0"/>
          <a:ea typeface="Tahoma" pitchFamily="34" charset="0"/>
          <a:cs typeface="Tahoma" pitchFamily="34" charset="0"/>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3.gif"/><Relationship Id="rId5" Type="http://schemas.openxmlformats.org/officeDocument/2006/relationships/image" Target="../media/image22.gif"/><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gif"/></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2.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hyperlink" Target="http://en.wikipedia.org/wiki/Transfer_(computing)" TargetMode="External"/><Relationship Id="rId5" Type="http://schemas.openxmlformats.org/officeDocument/2006/relationships/hyperlink" Target="http://en.wikipedia.org/wiki/Sample_rate" TargetMode="External"/><Relationship Id="rId4" Type="http://schemas.openxmlformats.org/officeDocument/2006/relationships/hyperlink" Target="http://www.techopedia.com/definition/2866/hyperthreading-h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dx.doi.org/10.1109/ISPDC.2014.33"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s.cmu.edu/~scandal/nesl/tutorial2.html"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9.gif"/></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dx.doi.org/10.1109/MC.2015.338"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commons.wikimedia.org/wiki/File:Lei_de_moore_2006.png" TargetMode="External"/><Relationship Id="rId2" Type="http://schemas.openxmlformats.org/officeDocument/2006/relationships/hyperlink" Target="http://pixabay.com/" TargetMode="Externa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8"/>
          <p:cNvSpPr>
            <a:spLocks noChangeArrowheads="1"/>
          </p:cNvSpPr>
          <p:nvPr/>
        </p:nvSpPr>
        <p:spPr bwMode="auto">
          <a:xfrm>
            <a:off x="1558925" y="1873250"/>
            <a:ext cx="6589652" cy="1460661"/>
          </a:xfrm>
          <a:prstGeom prst="rect">
            <a:avLst/>
          </a:prstGeom>
          <a:blipFill dpi="0" rotWithShape="1">
            <a:blip r:embed="rId3" cstate="print">
              <a:alphaModFix amt="28000"/>
              <a:extLst>
                <a:ext uri="{BEBA8EAE-BF5A-486C-A8C5-ECC9F3942E4B}">
                  <a14:imgProps xmlns:a14="http://schemas.microsoft.com/office/drawing/2010/main">
                    <a14:imgLayer r:embed="rId4">
                      <a14:imgEffect>
                        <a14:sharpenSoften amount="25000"/>
                      </a14:imgEffect>
                      <a14:imgEffect>
                        <a14:brightnessContrast bright="1000" contrast="-20000"/>
                      </a14:imgEffect>
                    </a14:imgLayer>
                  </a14:imgProps>
                </a:ext>
              </a:extLst>
            </a:blip>
            <a:srcRect/>
            <a:tile tx="0" ty="0" sx="100000" sy="100000" flip="none" algn="tl"/>
          </a:blipFill>
          <a:ln w="9525" algn="ctr">
            <a:noFill/>
            <a:round/>
            <a:headEnd/>
            <a:tailEnd/>
          </a:ln>
        </p:spPr>
        <p:txBody>
          <a:bodyPr/>
          <a:lstStyle/>
          <a:p>
            <a:pPr eaLnBrk="0" hangingPunct="0"/>
            <a:endParaRPr lang="en-US"/>
          </a:p>
        </p:txBody>
      </p:sp>
      <p:sp>
        <p:nvSpPr>
          <p:cNvPr id="3075" name="Rectangle 9"/>
          <p:cNvSpPr>
            <a:spLocks noChangeArrowheads="1"/>
          </p:cNvSpPr>
          <p:nvPr/>
        </p:nvSpPr>
        <p:spPr bwMode="auto">
          <a:xfrm>
            <a:off x="1797365" y="5899150"/>
            <a:ext cx="5832475" cy="958850"/>
          </a:xfrm>
          <a:prstGeom prst="rect">
            <a:avLst/>
          </a:prstGeom>
          <a:noFill/>
          <a:ln w="9525" algn="ctr">
            <a:noFill/>
            <a:round/>
            <a:headEnd/>
            <a:tailEnd/>
          </a:ln>
        </p:spPr>
        <p:txBody>
          <a:bodyPr/>
          <a:lstStyle/>
          <a:p>
            <a:pPr algn="ctr" eaLnBrk="0" hangingPunct="0"/>
            <a:r>
              <a:rPr lang="en-ZA" sz="2400" dirty="0" smtClean="0"/>
              <a:t>Lecturer: </a:t>
            </a:r>
            <a:r>
              <a:rPr lang="en-ZA" sz="2400" dirty="0" err="1" smtClean="0"/>
              <a:t>Dr</a:t>
            </a:r>
            <a:r>
              <a:rPr lang="en-ZA" sz="2400" dirty="0" err="1"/>
              <a:t>.</a:t>
            </a:r>
            <a:r>
              <a:rPr lang="en-ZA" sz="2400" dirty="0"/>
              <a:t> Simon Winberg</a:t>
            </a:r>
            <a:endParaRPr lang="en-US" sz="2400" dirty="0"/>
          </a:p>
        </p:txBody>
      </p:sp>
      <p:pic>
        <p:nvPicPr>
          <p:cNvPr id="3076" name="Picture 9" descr="EEE4084F_logo.jpg"/>
          <p:cNvPicPr>
            <a:picLocks noChangeAspect="1"/>
          </p:cNvPicPr>
          <p:nvPr/>
        </p:nvPicPr>
        <p:blipFill>
          <a:blip r:embed="rId5" cstate="print"/>
          <a:srcRect/>
          <a:stretch>
            <a:fillRect/>
          </a:stretch>
        </p:blipFill>
        <p:spPr bwMode="auto">
          <a:xfrm>
            <a:off x="521438" y="342780"/>
            <a:ext cx="1298261" cy="1295399"/>
          </a:xfrm>
          <a:prstGeom prst="rect">
            <a:avLst/>
          </a:prstGeom>
          <a:noFill/>
          <a:ln w="9525">
            <a:noFill/>
            <a:miter lim="800000"/>
            <a:headEnd/>
            <a:tailEnd/>
          </a:ln>
        </p:spPr>
      </p:pic>
      <p:pic>
        <p:nvPicPr>
          <p:cNvPr id="3077" name="Picture 10" descr="uctlogo.gif"/>
          <p:cNvPicPr>
            <a:picLocks noChangeAspect="1"/>
          </p:cNvPicPr>
          <p:nvPr/>
        </p:nvPicPr>
        <p:blipFill>
          <a:blip r:embed="rId6" cstate="print"/>
          <a:srcRect/>
          <a:stretch>
            <a:fillRect/>
          </a:stretch>
        </p:blipFill>
        <p:spPr bwMode="auto">
          <a:xfrm>
            <a:off x="7537389" y="349308"/>
            <a:ext cx="1222375" cy="1247775"/>
          </a:xfrm>
          <a:prstGeom prst="rect">
            <a:avLst/>
          </a:prstGeom>
          <a:noFill/>
          <a:ln w="9525">
            <a:noFill/>
            <a:miter lim="800000"/>
            <a:headEnd/>
            <a:tailEnd/>
          </a:ln>
        </p:spPr>
      </p:pic>
      <p:sp>
        <p:nvSpPr>
          <p:cNvPr id="9" name="Rectangle 8"/>
          <p:cNvSpPr/>
          <p:nvPr/>
        </p:nvSpPr>
        <p:spPr>
          <a:xfrm>
            <a:off x="1475161" y="2001905"/>
            <a:ext cx="6766596" cy="1015663"/>
          </a:xfrm>
          <a:prstGeom prst="rect">
            <a:avLst/>
          </a:prstGeom>
          <a:noFill/>
        </p:spPr>
        <p:txBody>
          <a:bodyPr wrap="none">
            <a:spAutoFit/>
          </a:bodyPr>
          <a:lstStyle/>
          <a:p>
            <a:pPr algn="ctr" eaLnBrk="0" hangingPunct="0">
              <a:defRPr/>
            </a:pPr>
            <a:r>
              <a:rPr lang="en-US" sz="6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pitchFamily="34" charset="0"/>
              </a:rPr>
              <a:t>Digital Systems</a:t>
            </a:r>
          </a:p>
        </p:txBody>
      </p:sp>
      <p:sp>
        <p:nvSpPr>
          <p:cNvPr id="11" name="Rectangle 10"/>
          <p:cNvSpPr/>
          <p:nvPr/>
        </p:nvSpPr>
        <p:spPr>
          <a:xfrm>
            <a:off x="2530027" y="362994"/>
            <a:ext cx="4418197" cy="1015663"/>
          </a:xfrm>
          <a:prstGeom prst="rect">
            <a:avLst/>
          </a:prstGeom>
          <a:noFill/>
        </p:spPr>
        <p:txBody>
          <a:bodyPr wrap="none">
            <a:spAutoFit/>
          </a:bodyPr>
          <a:lstStyle/>
          <a:p>
            <a:pPr algn="ctr" eaLnBrk="0" hangingPunct="0">
              <a:defRPr/>
            </a:pPr>
            <a:r>
              <a:rPr lang="en-US" sz="6000" b="1" dirty="0">
                <a:ln w="17780" cmpd="sng">
                  <a:solidFill>
                    <a:schemeClr val="bg1">
                      <a:lumMod val="60000"/>
                      <a:lumOff val="40000"/>
                    </a:schemeClr>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Arial Black" pitchFamily="34" charset="0"/>
              </a:rPr>
              <a:t>EEE4084F</a:t>
            </a:r>
          </a:p>
        </p:txBody>
      </p:sp>
      <p:sp>
        <p:nvSpPr>
          <p:cNvPr id="5" name="Subtitle 4"/>
          <p:cNvSpPr>
            <a:spLocks noGrp="1"/>
          </p:cNvSpPr>
          <p:nvPr>
            <p:ph type="subTitle" sz="quarter" idx="4294967295"/>
          </p:nvPr>
        </p:nvSpPr>
        <p:spPr>
          <a:xfrm>
            <a:off x="184638" y="3526631"/>
            <a:ext cx="8836270" cy="1752600"/>
          </a:xfrm>
        </p:spPr>
        <p:txBody>
          <a:bodyPr>
            <a:normAutofit fontScale="62500" lnSpcReduction="20000"/>
          </a:bodyPr>
          <a:lstStyle/>
          <a:p>
            <a:pPr algn="ctr" eaLnBrk="1" hangingPunct="1">
              <a:buFont typeface="Wingdings" pitchFamily="2" charset="2"/>
              <a:buNone/>
              <a:defRPr/>
            </a:pPr>
            <a:r>
              <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Lecture 1</a:t>
            </a:r>
          </a:p>
          <a:p>
            <a:pPr marL="914400" indent="-571500">
              <a:defRPr/>
            </a:pPr>
            <a:r>
              <a:rPr lang="en-ZA" sz="3600" dirty="0">
                <a:ln>
                  <a:solidFill>
                    <a:schemeClr val="tx1"/>
                  </a:solidFill>
                </a:ln>
                <a:solidFill>
                  <a:srgbClr val="166843"/>
                </a:solidFill>
                <a:effectLst>
                  <a:outerShdw blurRad="38100" dist="38100" dir="2700000" algn="tl">
                    <a:srgbClr val="000000">
                      <a:alpha val="43137"/>
                    </a:srgbClr>
                  </a:outerShdw>
                </a:effectLst>
                <a:latin typeface="Arial Black" pitchFamily="34" charset="0"/>
              </a:rPr>
              <a:t>The Landscape of </a:t>
            </a:r>
            <a:r>
              <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Parallel Computing </a:t>
            </a:r>
            <a:r>
              <a:rPr lang="en-ZA" sz="3600" dirty="0">
                <a:ln>
                  <a:solidFill>
                    <a:schemeClr val="tx1"/>
                  </a:solidFill>
                </a:ln>
                <a:solidFill>
                  <a:srgbClr val="166843"/>
                </a:solidFill>
                <a:effectLst>
                  <a:outerShdw blurRad="38100" dist="38100" dir="2700000" algn="tl">
                    <a:srgbClr val="000000">
                      <a:alpha val="43137"/>
                    </a:srgbClr>
                  </a:outerShdw>
                </a:effectLst>
                <a:latin typeface="Arial Black" pitchFamily="34" charset="0"/>
              </a:rPr>
              <a:t>Research: A view from </a:t>
            </a:r>
            <a:r>
              <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Berkeley</a:t>
            </a:r>
          </a:p>
          <a:p>
            <a:pPr marL="914400" indent="-571500">
              <a:defRPr/>
            </a:pPr>
            <a:r>
              <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Parallel Computing, Golden Measure</a:t>
            </a:r>
          </a:p>
          <a:p>
            <a:pPr marL="914400" indent="-571500">
              <a:defRPr/>
            </a:pPr>
            <a:r>
              <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Trends</a:t>
            </a:r>
          </a:p>
          <a:p>
            <a:pPr marL="914400" indent="-571500">
              <a:defRPr/>
            </a:pPr>
            <a:endParaRPr lang="en-ZA" sz="36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endParaRPr>
          </a:p>
          <a:p>
            <a:pPr indent="0">
              <a:buNone/>
              <a:defRPr/>
            </a:pPr>
            <a:endParaRPr lang="en-ZA" sz="3600" dirty="0">
              <a:ln>
                <a:solidFill>
                  <a:schemeClr val="tx1"/>
                </a:solidFill>
              </a:ln>
              <a:solidFill>
                <a:srgbClr val="166843"/>
              </a:solidFill>
              <a:effectLst>
                <a:outerShdw blurRad="38100" dist="38100" dir="2700000" algn="tl">
                  <a:srgbClr val="000000">
                    <a:alpha val="43137"/>
                  </a:srgbClr>
                </a:outerShdw>
              </a:effectLst>
              <a:latin typeface="Arial Black" pitchFamily="34" charset="0"/>
            </a:endParaRPr>
          </a:p>
        </p:txBody>
      </p:sp>
      <p:sp>
        <p:nvSpPr>
          <p:cNvPr id="2" name="Rectangle 1"/>
          <p:cNvSpPr/>
          <p:nvPr/>
        </p:nvSpPr>
        <p:spPr>
          <a:xfrm>
            <a:off x="901949" y="5300310"/>
            <a:ext cx="7623305" cy="461665"/>
          </a:xfrm>
          <a:prstGeom prst="rect">
            <a:avLst/>
          </a:prstGeom>
        </p:spPr>
        <p:txBody>
          <a:bodyPr wrap="none">
            <a:spAutoFit/>
          </a:bodyPr>
          <a:lstStyle/>
          <a:p>
            <a:r>
              <a:rPr lang="en-ZA" sz="2400" dirty="0">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Based on Reading 1 by </a:t>
            </a:r>
            <a:r>
              <a:rPr lang="en-ZA" sz="2400" dirty="0" err="1">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Krste</a:t>
            </a:r>
            <a:r>
              <a:rPr lang="en-ZA" sz="2400" dirty="0">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 </a:t>
            </a:r>
            <a:r>
              <a:rPr lang="en-ZA" sz="2400" dirty="0" err="1" smtClean="0">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Asanovic</a:t>
            </a:r>
            <a:r>
              <a:rPr lang="en-ZA" sz="2400" dirty="0" smtClean="0">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 </a:t>
            </a:r>
            <a:r>
              <a:rPr lang="en-ZA" sz="2400" i="1" dirty="0" smtClean="0">
                <a:ln>
                  <a:solidFill>
                    <a:schemeClr val="tx1"/>
                  </a:solidFill>
                </a:ln>
                <a:solidFill>
                  <a:schemeClr val="accent6">
                    <a:lumMod val="75000"/>
                  </a:schemeClr>
                </a:solidFill>
                <a:effectLst>
                  <a:outerShdw blurRad="38100" dist="38100" dir="2700000" algn="tl">
                    <a:srgbClr val="000000">
                      <a:alpha val="43137"/>
                    </a:srgbClr>
                  </a:outerShdw>
                </a:effectLst>
                <a:latin typeface="Arial Black" pitchFamily="34" charset="0"/>
              </a:rPr>
              <a:t>et al.</a:t>
            </a:r>
            <a:endParaRPr lang="en-ZA" sz="2400" i="1" dirty="0">
              <a:solidFill>
                <a:schemeClr val="accent6">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Recommended strategies</a:t>
            </a:r>
            <a:endParaRPr lang="en-US" dirty="0"/>
          </a:p>
        </p:txBody>
      </p:sp>
      <p:sp>
        <p:nvSpPr>
          <p:cNvPr id="3" name="Content Placeholder 2"/>
          <p:cNvSpPr>
            <a:spLocks noGrp="1"/>
          </p:cNvSpPr>
          <p:nvPr>
            <p:ph idx="1"/>
          </p:nvPr>
        </p:nvSpPr>
        <p:spPr>
          <a:xfrm>
            <a:off x="574592" y="1564102"/>
            <a:ext cx="8007350" cy="4191000"/>
          </a:xfrm>
        </p:spPr>
        <p:txBody>
          <a:bodyPr/>
          <a:lstStyle/>
          <a:p>
            <a:pPr marL="514350" indent="-514350">
              <a:buFont typeface="+mj-lt"/>
              <a:buAutoNum type="arabicPeriod" startAt="8"/>
              <a:defRPr/>
            </a:pPr>
            <a:r>
              <a:rPr lang="en-US" dirty="0" smtClean="0"/>
              <a:t>Architecture should provide for accurate performance measurement facilities</a:t>
            </a:r>
          </a:p>
          <a:p>
            <a:pPr marL="514350" indent="-514350">
              <a:buFont typeface="+mj-lt"/>
              <a:buAutoNum type="arabicPeriod" startAt="8"/>
              <a:defRPr/>
            </a:pPr>
            <a:r>
              <a:rPr lang="en-US" dirty="0" smtClean="0"/>
              <a:t>Operating system functionality directed by libraries and virtual machines</a:t>
            </a:r>
          </a:p>
          <a:p>
            <a:pPr marL="514350" indent="-514350">
              <a:buFont typeface="+mj-lt"/>
              <a:buAutoNum type="arabicPeriod" startAt="8"/>
              <a:defRPr/>
            </a:pPr>
            <a:r>
              <a:rPr lang="en-US" dirty="0" smtClean="0"/>
              <a:t>Use of FPGA-based system emulators to explore design spaces</a:t>
            </a:r>
            <a:endParaRPr lang="en-US" dirty="0"/>
          </a:p>
        </p:txBody>
      </p:sp>
    </p:spTree>
    <p:extLst>
      <p:ext uri="{BB962C8B-B14F-4D97-AF65-F5344CB8AC3E}">
        <p14:creationId xmlns:p14="http://schemas.microsoft.com/office/powerpoint/2010/main" val="15106783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Major Needs</a:t>
            </a:r>
            <a:endParaRPr lang="en-US" dirty="0"/>
          </a:p>
        </p:txBody>
      </p:sp>
      <p:sp>
        <p:nvSpPr>
          <p:cNvPr id="3" name="Content Placeholder 2"/>
          <p:cNvSpPr>
            <a:spLocks noGrp="1"/>
          </p:cNvSpPr>
          <p:nvPr>
            <p:ph idx="1"/>
          </p:nvPr>
        </p:nvSpPr>
        <p:spPr>
          <a:xfrm>
            <a:off x="574592" y="1573696"/>
            <a:ext cx="8007350" cy="4191000"/>
          </a:xfrm>
        </p:spPr>
        <p:txBody>
          <a:bodyPr/>
          <a:lstStyle/>
          <a:p>
            <a:pPr>
              <a:defRPr/>
            </a:pPr>
            <a:r>
              <a:rPr lang="en-US" dirty="0" smtClean="0"/>
              <a:t>Major requirements to make parallel applications development more widely accessible:</a:t>
            </a:r>
          </a:p>
          <a:p>
            <a:pPr lvl="1">
              <a:defRPr/>
            </a:pPr>
            <a:r>
              <a:rPr lang="en-US" dirty="0" smtClean="0">
                <a:solidFill>
                  <a:schemeClr val="accent6">
                    <a:lumMod val="50000"/>
                  </a:schemeClr>
                </a:solidFill>
              </a:rPr>
              <a:t>Naturally parallel </a:t>
            </a:r>
            <a:r>
              <a:rPr lang="en-US" dirty="0" smtClean="0"/>
              <a:t>programming models</a:t>
            </a:r>
          </a:p>
          <a:p>
            <a:pPr lvl="1">
              <a:defRPr/>
            </a:pPr>
            <a:r>
              <a:rPr lang="en-US" dirty="0" smtClean="0"/>
              <a:t>Naturally parallel system software</a:t>
            </a:r>
          </a:p>
          <a:p>
            <a:pPr lvl="1">
              <a:defRPr/>
            </a:pPr>
            <a:r>
              <a:rPr lang="en-US" dirty="0" smtClean="0"/>
              <a:t>Naturally parallel supporting architecture</a:t>
            </a:r>
          </a:p>
          <a:p>
            <a:pPr>
              <a:defRPr/>
            </a:pPr>
            <a:r>
              <a:rPr lang="en-US" dirty="0" smtClean="0"/>
              <a:t>General </a:t>
            </a:r>
            <a:r>
              <a:rPr lang="en-US" dirty="0" smtClean="0">
                <a:solidFill>
                  <a:schemeClr val="accent6">
                    <a:lumMod val="50000"/>
                  </a:schemeClr>
                </a:solidFill>
              </a:rPr>
              <a:t>reinvention</a:t>
            </a:r>
            <a:r>
              <a:rPr lang="en-US" dirty="0" smtClean="0"/>
              <a:t> of the cornerstones of computing</a:t>
            </a:r>
            <a:endParaRPr lang="en-US" dirty="0"/>
          </a:p>
        </p:txBody>
      </p:sp>
    </p:spTree>
    <p:extLst>
      <p:ext uri="{BB962C8B-B14F-4D97-AF65-F5344CB8AC3E}">
        <p14:creationId xmlns:p14="http://schemas.microsoft.com/office/powerpoint/2010/main" val="2495162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ZA" dirty="0" smtClean="0"/>
              <a:t>Conventional wisdoms (</a:t>
            </a:r>
            <a:r>
              <a:rPr lang="en-ZA" dirty="0" err="1" smtClean="0"/>
              <a:t>CWs</a:t>
            </a:r>
            <a:r>
              <a:rPr lang="en-ZA" dirty="0" smtClean="0"/>
              <a:t>)</a:t>
            </a:r>
            <a:endParaRPr lang="en-US" dirty="0"/>
          </a:p>
        </p:txBody>
      </p:sp>
      <p:sp>
        <p:nvSpPr>
          <p:cNvPr id="3" name="Content Placeholder 2"/>
          <p:cNvSpPr>
            <a:spLocks noGrp="1"/>
          </p:cNvSpPr>
          <p:nvPr>
            <p:ph idx="1"/>
          </p:nvPr>
        </p:nvSpPr>
        <p:spPr/>
        <p:txBody>
          <a:bodyPr>
            <a:normAutofit lnSpcReduction="10000"/>
          </a:bodyPr>
          <a:lstStyle/>
          <a:p>
            <a:pPr>
              <a:defRPr/>
            </a:pPr>
            <a:r>
              <a:rPr lang="en-ZA" dirty="0" smtClean="0"/>
              <a:t>Discussed old CW vs. new CW</a:t>
            </a:r>
          </a:p>
          <a:p>
            <a:pPr>
              <a:defRPr/>
            </a:pPr>
            <a:r>
              <a:rPr lang="en-ZA" dirty="0" smtClean="0"/>
              <a:t>Major ones I found interesting:</a:t>
            </a:r>
          </a:p>
          <a:p>
            <a:pPr lvl="1">
              <a:buFont typeface="Wingdings" pitchFamily="2" charset="2"/>
              <a:buNone/>
              <a:defRPr/>
            </a:pPr>
            <a:r>
              <a:rPr lang="en-ZA" sz="2400" dirty="0" smtClean="0"/>
              <a:t>1. Old CW: power is free, transistors costly</a:t>
            </a:r>
          </a:p>
          <a:p>
            <a:pPr lvl="1">
              <a:buFont typeface="Wingdings" pitchFamily="2" charset="2"/>
              <a:buNone/>
              <a:defRPr/>
            </a:pPr>
            <a:r>
              <a:rPr lang="en-ZA" sz="2400" dirty="0" smtClean="0"/>
              <a:t>    New CW: “Power wall”</a:t>
            </a:r>
          </a:p>
          <a:p>
            <a:pPr lvl="1">
              <a:buFont typeface="Wingdings" pitchFamily="2" charset="2"/>
              <a:buNone/>
              <a:defRPr/>
            </a:pPr>
            <a:r>
              <a:rPr lang="en-ZA" sz="2400" dirty="0" smtClean="0"/>
              <a:t>4. Old CW: Build on prior success, using abstraction &amp; reuse, to build bigger systems</a:t>
            </a:r>
          </a:p>
          <a:p>
            <a:pPr lvl="1">
              <a:buFont typeface="Wingdings" pitchFamily="2" charset="2"/>
              <a:buNone/>
              <a:defRPr/>
            </a:pPr>
            <a:r>
              <a:rPr lang="en-ZA" sz="2400" dirty="0" smtClean="0"/>
              <a:t>    New CW: Technicalities impose limitations</a:t>
            </a:r>
          </a:p>
          <a:p>
            <a:pPr lvl="1">
              <a:buFont typeface="Wingdings" pitchFamily="2" charset="2"/>
              <a:buNone/>
              <a:defRPr/>
            </a:pPr>
            <a:r>
              <a:rPr lang="en-ZA" sz="2400" dirty="0" smtClean="0"/>
              <a:t>9,10. Old CW: </a:t>
            </a:r>
            <a:r>
              <a:rPr lang="en-ZA" sz="2400" dirty="0" err="1" smtClean="0"/>
              <a:t>Uniprocessor</a:t>
            </a:r>
            <a:r>
              <a:rPr lang="en-ZA" sz="2400" dirty="0" smtClean="0"/>
              <a:t> </a:t>
            </a:r>
            <a:r>
              <a:rPr lang="en-ZA" sz="2400" dirty="0" err="1" smtClean="0"/>
              <a:t>perf</a:t>
            </a:r>
            <a:r>
              <a:rPr lang="en-ZA" sz="2400" dirty="0" smtClean="0"/>
              <a:t>. doubles every 18mo</a:t>
            </a:r>
          </a:p>
          <a:p>
            <a:pPr lvl="1">
              <a:buFont typeface="Wingdings" pitchFamily="2" charset="2"/>
              <a:buNone/>
              <a:defRPr/>
            </a:pPr>
            <a:r>
              <a:rPr lang="en-ZA" dirty="0" smtClean="0"/>
              <a:t>   New CW: “Brick Wall” could be a long wait</a:t>
            </a:r>
            <a:endParaRPr lang="en-US" dirty="0"/>
          </a:p>
        </p:txBody>
      </p:sp>
    </p:spTree>
    <p:extLst>
      <p:ext uri="{BB962C8B-B14F-4D97-AF65-F5344CB8AC3E}">
        <p14:creationId xmlns:p14="http://schemas.microsoft.com/office/powerpoint/2010/main" val="280744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57200" y="790575"/>
            <a:ext cx="8385175" cy="1431925"/>
          </a:xfrm>
          <a:prstGeom prst="rect">
            <a:avLst/>
          </a:prstGeom>
        </p:spPr>
        <p:txBody>
          <a:bodyPr/>
          <a:lstStyle/>
          <a:p>
            <a:pPr>
              <a:defRPr/>
            </a:pPr>
            <a:r>
              <a:rPr lang="en-ZA" sz="4400" b="1" kern="0">
                <a:solidFill>
                  <a:schemeClr val="tx2"/>
                </a:solidFill>
                <a:effectLst>
                  <a:outerShdw blurRad="38100" dist="38100" dir="2700000" algn="tl">
                    <a:srgbClr val="000000"/>
                  </a:outerShdw>
                </a:effectLst>
                <a:latin typeface="+mj-lt"/>
                <a:ea typeface="+mj-ea"/>
                <a:cs typeface="+mj-cs"/>
              </a:rPr>
              <a:t>Seven Thirteen Dwarfs</a:t>
            </a:r>
            <a:endParaRPr lang="en-US" sz="4400" b="1" kern="0" dirty="0">
              <a:solidFill>
                <a:schemeClr val="tx2"/>
              </a:solidFill>
              <a:effectLst>
                <a:outerShdw blurRad="38100" dist="38100" dir="2700000" algn="tl">
                  <a:srgbClr val="000000"/>
                </a:outerShdw>
              </a:effectLst>
              <a:latin typeface="+mj-lt"/>
              <a:ea typeface="+mj-ea"/>
              <a:cs typeface="+mj-cs"/>
            </a:endParaRPr>
          </a:p>
        </p:txBody>
      </p:sp>
      <p:cxnSp>
        <p:nvCxnSpPr>
          <p:cNvPr id="12291" name="Straight Connector 4"/>
          <p:cNvCxnSpPr>
            <a:cxnSpLocks noChangeShapeType="1"/>
          </p:cNvCxnSpPr>
          <p:nvPr/>
        </p:nvCxnSpPr>
        <p:spPr bwMode="auto">
          <a:xfrm>
            <a:off x="511175" y="1001713"/>
            <a:ext cx="2101850" cy="352425"/>
          </a:xfrm>
          <a:prstGeom prst="line">
            <a:avLst/>
          </a:prstGeom>
          <a:noFill/>
          <a:ln w="38100" algn="ctr">
            <a:solidFill>
              <a:srgbClr val="FFC000"/>
            </a:solidFill>
            <a:round/>
            <a:headEnd/>
            <a:tailEnd/>
          </a:ln>
        </p:spPr>
      </p:cxnSp>
      <p:cxnSp>
        <p:nvCxnSpPr>
          <p:cNvPr id="12292" name="Straight Connector 6"/>
          <p:cNvCxnSpPr>
            <a:cxnSpLocks noChangeShapeType="1"/>
          </p:cNvCxnSpPr>
          <p:nvPr/>
        </p:nvCxnSpPr>
        <p:spPr bwMode="auto">
          <a:xfrm flipV="1">
            <a:off x="536575" y="1057275"/>
            <a:ext cx="1985963" cy="325438"/>
          </a:xfrm>
          <a:prstGeom prst="line">
            <a:avLst/>
          </a:prstGeom>
          <a:noFill/>
          <a:ln w="38100" algn="ctr">
            <a:solidFill>
              <a:srgbClr val="FFC000"/>
            </a:solidFill>
            <a:round/>
            <a:headEnd/>
            <a:tailEnd/>
          </a:ln>
        </p:spPr>
      </p:cxnSp>
      <p:pic>
        <p:nvPicPr>
          <p:cNvPr id="2" name="SnowWhit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267200" y="3124200"/>
            <a:ext cx="609600" cy="609600"/>
          </a:xfrm>
          <a:prstGeom prst="rect">
            <a:avLst/>
          </a:prstGeom>
        </p:spPr>
      </p:pic>
      <p:pic>
        <p:nvPicPr>
          <p:cNvPr id="4" name="Content Placeholder 3" descr="SnowWhite.jpg"/>
          <p:cNvPicPr>
            <a:picLocks noGrp="1" noChangeAspect="1"/>
          </p:cNvPicPr>
          <p:nvPr>
            <p:ph idx="4294967295"/>
          </p:nvPr>
        </p:nvPicPr>
        <p:blipFill>
          <a:blip r:embed="rId6" cstate="print"/>
          <a:srcRect/>
          <a:stretch>
            <a:fillRect/>
          </a:stretch>
        </p:blipFill>
        <p:spPr>
          <a:xfrm>
            <a:off x="2017713" y="1917700"/>
            <a:ext cx="4818062" cy="3613150"/>
          </a:xfrm>
        </p:spPr>
      </p:pic>
    </p:spTree>
    <p:extLst>
      <p:ext uri="{BB962C8B-B14F-4D97-AF65-F5344CB8AC3E}">
        <p14:creationId xmlns:p14="http://schemas.microsoft.com/office/powerpoint/2010/main" val="327999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par>
                                <p:cTn id="10" presetID="1" presetClass="mediacall" presetSubtype="0" fill="hold" nodeType="withEffect">
                                  <p:stCondLst>
                                    <p:cond delay="0"/>
                                  </p:stCondLst>
                                  <p:childTnLst>
                                    <p:cmd type="call" cmd="playFrom(6)">
                                      <p:cBhvr>
                                        <p:cTn id="11" dur="1614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ZA" dirty="0" smtClean="0"/>
              <a:t>Seven Thirteen Dwarfs</a:t>
            </a:r>
            <a:endParaRPr lang="en-US" dirty="0"/>
          </a:p>
        </p:txBody>
      </p:sp>
      <p:sp>
        <p:nvSpPr>
          <p:cNvPr id="3" name="Content Placeholder 2"/>
          <p:cNvSpPr>
            <a:spLocks noGrp="1"/>
          </p:cNvSpPr>
          <p:nvPr>
            <p:ph idx="1"/>
          </p:nvPr>
        </p:nvSpPr>
        <p:spPr/>
        <p:txBody>
          <a:bodyPr>
            <a:normAutofit lnSpcReduction="10000"/>
          </a:bodyPr>
          <a:lstStyle/>
          <a:p>
            <a:pPr>
              <a:defRPr/>
            </a:pPr>
            <a:r>
              <a:rPr lang="en-ZA" dirty="0" smtClean="0"/>
              <a:t>Dwarfs capture common requirements (and patterns) of classes of applications – i.e., dwarf = a “worker” that helps to accomplish the application</a:t>
            </a:r>
          </a:p>
          <a:p>
            <a:pPr>
              <a:defRPr/>
            </a:pPr>
            <a:r>
              <a:rPr lang="en-ZA" dirty="0" smtClean="0"/>
              <a:t>Attempt towards composing an application program from “dwarfs”</a:t>
            </a:r>
          </a:p>
          <a:p>
            <a:pPr>
              <a:defRPr/>
            </a:pPr>
            <a:r>
              <a:rPr lang="en-ZA" dirty="0" smtClean="0"/>
              <a:t>Means to guide processor manufactures and benchmarking platforms</a:t>
            </a:r>
            <a:endParaRPr lang="en-US" dirty="0"/>
          </a:p>
        </p:txBody>
      </p:sp>
      <p:cxnSp>
        <p:nvCxnSpPr>
          <p:cNvPr id="13316" name="Straight Connector 4"/>
          <p:cNvCxnSpPr>
            <a:cxnSpLocks noChangeShapeType="1"/>
          </p:cNvCxnSpPr>
          <p:nvPr/>
        </p:nvCxnSpPr>
        <p:spPr bwMode="auto">
          <a:xfrm>
            <a:off x="496888" y="796925"/>
            <a:ext cx="2101850" cy="352425"/>
          </a:xfrm>
          <a:prstGeom prst="line">
            <a:avLst/>
          </a:prstGeom>
          <a:noFill/>
          <a:ln w="38100" algn="ctr">
            <a:solidFill>
              <a:srgbClr val="FFC000"/>
            </a:solidFill>
            <a:round/>
            <a:headEnd/>
            <a:tailEnd/>
          </a:ln>
        </p:spPr>
      </p:cxnSp>
      <p:cxnSp>
        <p:nvCxnSpPr>
          <p:cNvPr id="13317" name="Straight Connector 6"/>
          <p:cNvCxnSpPr>
            <a:cxnSpLocks noChangeShapeType="1"/>
          </p:cNvCxnSpPr>
          <p:nvPr/>
        </p:nvCxnSpPr>
        <p:spPr bwMode="auto">
          <a:xfrm flipV="1">
            <a:off x="509588" y="784225"/>
            <a:ext cx="1985962" cy="325438"/>
          </a:xfrm>
          <a:prstGeom prst="line">
            <a:avLst/>
          </a:prstGeom>
          <a:noFill/>
          <a:ln w="38100" algn="ctr">
            <a:solidFill>
              <a:srgbClr val="FFC000"/>
            </a:solidFill>
            <a:round/>
            <a:headEnd/>
            <a:tailEnd/>
          </a:ln>
        </p:spPr>
      </p:cxnSp>
      <p:pic>
        <p:nvPicPr>
          <p:cNvPr id="13318" name="Picture 6" descr="Dwarf.jpg"/>
          <p:cNvPicPr>
            <a:picLocks noChangeAspect="1"/>
          </p:cNvPicPr>
          <p:nvPr/>
        </p:nvPicPr>
        <p:blipFill>
          <a:blip r:embed="rId3" cstate="print"/>
          <a:srcRect/>
          <a:stretch>
            <a:fillRect/>
          </a:stretch>
        </p:blipFill>
        <p:spPr bwMode="auto">
          <a:xfrm>
            <a:off x="7321550" y="3460750"/>
            <a:ext cx="1549400" cy="1028700"/>
          </a:xfrm>
          <a:prstGeom prst="rect">
            <a:avLst/>
          </a:prstGeom>
          <a:noFill/>
          <a:ln w="9525">
            <a:noFill/>
            <a:miter lim="800000"/>
            <a:headEnd/>
            <a:tailEnd/>
          </a:ln>
        </p:spPr>
      </p:pic>
    </p:spTree>
    <p:extLst>
      <p:ext uri="{BB962C8B-B14F-4D97-AF65-F5344CB8AC3E}">
        <p14:creationId xmlns:p14="http://schemas.microsoft.com/office/powerpoint/2010/main" val="32203444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3"/>
            <a:ext cx="8385175" cy="1152526"/>
          </a:xfrm>
        </p:spPr>
        <p:txBody>
          <a:bodyPr/>
          <a:lstStyle/>
          <a:p>
            <a:pPr>
              <a:defRPr/>
            </a:pPr>
            <a:r>
              <a:rPr lang="en-ZA" dirty="0" smtClean="0"/>
              <a:t>Hardware design</a:t>
            </a:r>
            <a:endParaRPr lang="en-US" dirty="0"/>
          </a:p>
        </p:txBody>
      </p:sp>
      <p:sp>
        <p:nvSpPr>
          <p:cNvPr id="3" name="Content Placeholder 2"/>
          <p:cNvSpPr>
            <a:spLocks noGrp="1"/>
          </p:cNvSpPr>
          <p:nvPr>
            <p:ph idx="1"/>
          </p:nvPr>
        </p:nvSpPr>
        <p:spPr>
          <a:xfrm>
            <a:off x="838200" y="990600"/>
            <a:ext cx="8007350" cy="5684838"/>
          </a:xfrm>
        </p:spPr>
        <p:txBody>
          <a:bodyPr/>
          <a:lstStyle/>
          <a:p>
            <a:pPr>
              <a:defRPr/>
            </a:pPr>
            <a:r>
              <a:rPr lang="en-ZA" dirty="0" smtClean="0"/>
              <a:t>Small is beautiful – small cores giving:</a:t>
            </a:r>
          </a:p>
          <a:p>
            <a:pPr lvl="1">
              <a:defRPr/>
            </a:pPr>
            <a:r>
              <a:rPr lang="en-ZA" sz="2400" dirty="0" smtClean="0"/>
              <a:t>Best highest performance / area</a:t>
            </a:r>
          </a:p>
          <a:p>
            <a:pPr lvl="1">
              <a:defRPr/>
            </a:pPr>
            <a:r>
              <a:rPr lang="en-ZA" sz="2400" dirty="0" smtClean="0"/>
              <a:t>Fine granularity &amp;</a:t>
            </a:r>
          </a:p>
          <a:p>
            <a:pPr lvl="1">
              <a:defRPr/>
            </a:pPr>
            <a:r>
              <a:rPr lang="en-ZA" sz="2400" dirty="0" smtClean="0"/>
              <a:t>Dynamic power scaling</a:t>
            </a:r>
          </a:p>
          <a:p>
            <a:pPr lvl="1">
              <a:defRPr/>
            </a:pPr>
            <a:r>
              <a:rPr lang="en-ZA" sz="2400" dirty="0" smtClean="0"/>
              <a:t>Easier to design &amp; work with</a:t>
            </a:r>
          </a:p>
          <a:p>
            <a:pPr>
              <a:defRPr/>
            </a:pPr>
            <a:r>
              <a:rPr lang="en-ZA" dirty="0" smtClean="0"/>
              <a:t>Good chance: 1000s cores/die</a:t>
            </a:r>
          </a:p>
          <a:p>
            <a:pPr>
              <a:defRPr/>
            </a:pPr>
            <a:r>
              <a:rPr lang="en-ZA" smtClean="0"/>
              <a:t>Amdahl’s law </a:t>
            </a:r>
            <a:r>
              <a:rPr lang="en-ZA" dirty="0" smtClean="0"/>
              <a:t>– the less parallel portion of a program can limit performance</a:t>
            </a:r>
          </a:p>
          <a:p>
            <a:pPr lvl="1">
              <a:defRPr/>
            </a:pPr>
            <a:r>
              <a:rPr lang="en-ZA" dirty="0" smtClean="0"/>
              <a:t>Benefits to different sized processors in a </a:t>
            </a:r>
            <a:r>
              <a:rPr lang="en-ZA" dirty="0" err="1" smtClean="0"/>
              <a:t>manycore</a:t>
            </a:r>
            <a:r>
              <a:rPr lang="en-ZA" dirty="0" smtClean="0"/>
              <a:t> architecture</a:t>
            </a:r>
          </a:p>
          <a:p>
            <a:pPr lvl="1">
              <a:defRPr/>
            </a:pPr>
            <a:r>
              <a:rPr lang="en-ZA" dirty="0" smtClean="0"/>
              <a:t>Benefits of reconfigurable coprocessors</a:t>
            </a:r>
            <a:endParaRPr lang="en-US" dirty="0"/>
          </a:p>
        </p:txBody>
      </p:sp>
      <p:pic>
        <p:nvPicPr>
          <p:cNvPr id="14340" name="Picture 3" descr="small_kitty_shoe.jpg"/>
          <p:cNvPicPr>
            <a:picLocks noChangeAspect="1"/>
          </p:cNvPicPr>
          <p:nvPr/>
        </p:nvPicPr>
        <p:blipFill>
          <a:blip r:embed="rId3" cstate="print"/>
          <a:srcRect/>
          <a:stretch>
            <a:fillRect/>
          </a:stretch>
        </p:blipFill>
        <p:spPr bwMode="auto">
          <a:xfrm>
            <a:off x="7329488" y="1590675"/>
            <a:ext cx="1414462" cy="2133600"/>
          </a:xfrm>
          <a:prstGeom prst="rect">
            <a:avLst/>
          </a:prstGeom>
          <a:noFill/>
          <a:ln w="9525">
            <a:noFill/>
            <a:miter lim="800000"/>
            <a:headEnd/>
            <a:tailEnd/>
          </a:ln>
        </p:spPr>
      </p:pic>
    </p:spTree>
    <p:extLst>
      <p:ext uri="{BB962C8B-B14F-4D97-AF65-F5344CB8AC3E}">
        <p14:creationId xmlns:p14="http://schemas.microsoft.com/office/powerpoint/2010/main" val="2392412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3"/>
            <a:ext cx="8385175" cy="1152526"/>
          </a:xfrm>
        </p:spPr>
        <p:txBody>
          <a:bodyPr/>
          <a:lstStyle/>
          <a:p>
            <a:pPr>
              <a:defRPr/>
            </a:pPr>
            <a:r>
              <a:rPr lang="en-ZA" dirty="0" smtClean="0"/>
              <a:t>Hardware design</a:t>
            </a:r>
            <a:endParaRPr lang="en-US" dirty="0"/>
          </a:p>
        </p:txBody>
      </p:sp>
      <p:sp>
        <p:nvSpPr>
          <p:cNvPr id="3" name="Content Placeholder 2"/>
          <p:cNvSpPr>
            <a:spLocks noGrp="1"/>
          </p:cNvSpPr>
          <p:nvPr>
            <p:ph idx="1"/>
          </p:nvPr>
        </p:nvSpPr>
        <p:spPr>
          <a:xfrm>
            <a:off x="838200" y="1397000"/>
            <a:ext cx="8007350" cy="5278438"/>
          </a:xfrm>
        </p:spPr>
        <p:txBody>
          <a:bodyPr/>
          <a:lstStyle/>
          <a:p>
            <a:pPr>
              <a:defRPr/>
            </a:pPr>
            <a:r>
              <a:rPr lang="en-ZA" dirty="0" smtClean="0"/>
              <a:t>Memory wall – bounding factor</a:t>
            </a:r>
            <a:br>
              <a:rPr lang="en-ZA" dirty="0" smtClean="0"/>
            </a:br>
            <a:r>
              <a:rPr lang="en-ZA" dirty="0" smtClean="0"/>
              <a:t>for </a:t>
            </a:r>
            <a:r>
              <a:rPr lang="en-ZA" i="1" dirty="0" smtClean="0"/>
              <a:t>many dwarf</a:t>
            </a:r>
            <a:r>
              <a:rPr lang="en-ZA" dirty="0" smtClean="0"/>
              <a:t> </a:t>
            </a:r>
          </a:p>
          <a:p>
            <a:pPr>
              <a:defRPr/>
            </a:pPr>
            <a:r>
              <a:rPr lang="en-ZA" dirty="0" smtClean="0"/>
              <a:t>DRAM keeping space with Moore’s Law</a:t>
            </a:r>
          </a:p>
          <a:p>
            <a:pPr>
              <a:defRPr/>
            </a:pPr>
            <a:r>
              <a:rPr lang="en-ZA" dirty="0" smtClean="0"/>
              <a:t>Making interconnects adapt to communications pattern at run time</a:t>
            </a:r>
          </a:p>
          <a:p>
            <a:pPr>
              <a:defRPr/>
            </a:pPr>
            <a:r>
              <a:rPr lang="en-ZA" dirty="0" smtClean="0"/>
              <a:t>Use of traditional communications primitives (synch locks, mutual excl. via transactional memory, message passing)</a:t>
            </a:r>
            <a:endParaRPr lang="en-US" dirty="0"/>
          </a:p>
        </p:txBody>
      </p:sp>
      <p:pic>
        <p:nvPicPr>
          <p:cNvPr id="15364" name="Picture 3" descr="wall.jpg"/>
          <p:cNvPicPr>
            <a:picLocks noChangeAspect="1"/>
          </p:cNvPicPr>
          <p:nvPr/>
        </p:nvPicPr>
        <p:blipFill>
          <a:blip r:embed="rId3" cstate="print"/>
          <a:srcRect/>
          <a:stretch>
            <a:fillRect/>
          </a:stretch>
        </p:blipFill>
        <p:spPr bwMode="auto">
          <a:xfrm>
            <a:off x="6970713" y="1135063"/>
            <a:ext cx="2070100" cy="1354137"/>
          </a:xfrm>
          <a:prstGeom prst="rect">
            <a:avLst/>
          </a:prstGeom>
          <a:noFill/>
          <a:ln w="9525">
            <a:noFill/>
            <a:miter lim="800000"/>
            <a:headEnd/>
            <a:tailEnd/>
          </a:ln>
        </p:spPr>
      </p:pic>
    </p:spTree>
    <p:extLst>
      <p:ext uri="{BB962C8B-B14F-4D97-AF65-F5344CB8AC3E}">
        <p14:creationId xmlns:p14="http://schemas.microsoft.com/office/powerpoint/2010/main" val="32464348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63"/>
            <a:ext cx="8385175" cy="1152526"/>
          </a:xfrm>
        </p:spPr>
        <p:txBody>
          <a:bodyPr/>
          <a:lstStyle/>
          <a:p>
            <a:pPr>
              <a:defRPr/>
            </a:pPr>
            <a:r>
              <a:rPr lang="en-ZA" dirty="0" smtClean="0"/>
              <a:t>Hardware design</a:t>
            </a:r>
            <a:endParaRPr lang="en-US" dirty="0"/>
          </a:p>
        </p:txBody>
      </p:sp>
      <p:sp>
        <p:nvSpPr>
          <p:cNvPr id="3" name="Content Placeholder 2"/>
          <p:cNvSpPr>
            <a:spLocks noGrp="1"/>
          </p:cNvSpPr>
          <p:nvPr>
            <p:ph idx="1"/>
          </p:nvPr>
        </p:nvSpPr>
        <p:spPr>
          <a:xfrm>
            <a:off x="838200" y="1427163"/>
            <a:ext cx="8007350" cy="5278437"/>
          </a:xfrm>
        </p:spPr>
        <p:txBody>
          <a:bodyPr/>
          <a:lstStyle/>
          <a:p>
            <a:pPr>
              <a:defRPr/>
            </a:pPr>
            <a:r>
              <a:rPr lang="en-ZA" dirty="0" smtClean="0"/>
              <a:t>Performance and energy counters</a:t>
            </a:r>
          </a:p>
          <a:p>
            <a:pPr lvl="1">
              <a:defRPr/>
            </a:pPr>
            <a:r>
              <a:rPr lang="en-ZA" dirty="0" smtClean="0"/>
              <a:t>Additional resources provided</a:t>
            </a:r>
            <a:br>
              <a:rPr lang="en-ZA" dirty="0" smtClean="0"/>
            </a:br>
            <a:r>
              <a:rPr lang="en-ZA" dirty="0" smtClean="0"/>
              <a:t>in hardware for the specific</a:t>
            </a:r>
            <a:br>
              <a:rPr lang="en-ZA" dirty="0" smtClean="0"/>
            </a:br>
            <a:r>
              <a:rPr lang="en-ZA" dirty="0" smtClean="0"/>
              <a:t>purpose of performance</a:t>
            </a:r>
            <a:br>
              <a:rPr lang="en-ZA" dirty="0" smtClean="0"/>
            </a:br>
            <a:r>
              <a:rPr lang="en-ZA" dirty="0" smtClean="0"/>
              <a:t>evaluations</a:t>
            </a:r>
          </a:p>
          <a:p>
            <a:pPr lvl="1">
              <a:defRPr/>
            </a:pPr>
            <a:r>
              <a:rPr lang="en-ZA" dirty="0" smtClean="0"/>
              <a:t>Useful to processor designers as well as developers who use the platforms</a:t>
            </a:r>
          </a:p>
          <a:p>
            <a:pPr lvl="1">
              <a:defRPr/>
            </a:pPr>
            <a:r>
              <a:rPr lang="en-ZA" dirty="0" smtClean="0"/>
              <a:t>Help developers assess their programs in terms of energy as well as speed</a:t>
            </a:r>
            <a:endParaRPr lang="en-US" dirty="0"/>
          </a:p>
        </p:txBody>
      </p:sp>
      <p:pic>
        <p:nvPicPr>
          <p:cNvPr id="16388" name="Picture 4" descr="BeanCounter.gif"/>
          <p:cNvPicPr>
            <a:picLocks noChangeAspect="1"/>
          </p:cNvPicPr>
          <p:nvPr/>
        </p:nvPicPr>
        <p:blipFill>
          <a:blip r:embed="rId3" cstate="print"/>
          <a:srcRect/>
          <a:stretch>
            <a:fillRect/>
          </a:stretch>
        </p:blipFill>
        <p:spPr bwMode="auto">
          <a:xfrm>
            <a:off x="6630988" y="2017713"/>
            <a:ext cx="2047875" cy="1762125"/>
          </a:xfrm>
          <a:prstGeom prst="rect">
            <a:avLst/>
          </a:prstGeom>
          <a:noFill/>
          <a:ln w="9525">
            <a:noFill/>
            <a:miter lim="800000"/>
            <a:headEnd/>
            <a:tailEnd/>
          </a:ln>
        </p:spPr>
      </p:pic>
    </p:spTree>
    <p:extLst>
      <p:ext uri="{BB962C8B-B14F-4D97-AF65-F5344CB8AC3E}">
        <p14:creationId xmlns:p14="http://schemas.microsoft.com/office/powerpoint/2010/main" val="3831756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528" y="667166"/>
            <a:ext cx="7698306" cy="923095"/>
          </a:xfrm>
        </p:spPr>
        <p:txBody>
          <a:bodyPr>
            <a:normAutofit/>
          </a:bodyPr>
          <a:lstStyle/>
          <a:p>
            <a:pPr>
              <a:defRPr/>
            </a:pPr>
            <a:r>
              <a:rPr lang="en-ZA" dirty="0" smtClean="0"/>
              <a:t>3x Take-home messages</a:t>
            </a:r>
            <a:endParaRPr lang="en-US" dirty="0"/>
          </a:p>
        </p:txBody>
      </p:sp>
      <p:sp>
        <p:nvSpPr>
          <p:cNvPr id="5" name="Content Placeholder 4"/>
          <p:cNvSpPr>
            <a:spLocks noGrp="1"/>
          </p:cNvSpPr>
          <p:nvPr>
            <p:ph idx="1"/>
          </p:nvPr>
        </p:nvSpPr>
        <p:spPr>
          <a:xfrm>
            <a:off x="563563" y="2667000"/>
            <a:ext cx="8007350" cy="3601278"/>
          </a:xfrm>
        </p:spPr>
        <p:txBody>
          <a:bodyPr/>
          <a:lstStyle/>
          <a:p>
            <a:pPr marL="514350" indent="-514350">
              <a:buFont typeface="+mj-lt"/>
              <a:buAutoNum type="arabicPeriod"/>
              <a:defRPr/>
            </a:pPr>
            <a:r>
              <a:rPr lang="en-US" dirty="0" smtClean="0"/>
              <a:t>Use </a:t>
            </a:r>
            <a:r>
              <a:rPr lang="en-US" dirty="0" smtClean="0">
                <a:solidFill>
                  <a:schemeClr val="accent6">
                    <a:lumMod val="50000"/>
                  </a:schemeClr>
                </a:solidFill>
              </a:rPr>
              <a:t>the 13 Dwarfs </a:t>
            </a:r>
            <a:r>
              <a:rPr lang="en-US" dirty="0" smtClean="0"/>
              <a:t>to design and evaluate parallel models &amp; architecture</a:t>
            </a:r>
          </a:p>
          <a:p>
            <a:pPr marL="514350" indent="-514350">
              <a:buFont typeface="+mj-lt"/>
              <a:buAutoNum type="arabicPeriod"/>
              <a:defRPr/>
            </a:pPr>
            <a:r>
              <a:rPr lang="en-US" dirty="0" smtClean="0"/>
              <a:t>Architectures should provide accurate performance measurement facilities</a:t>
            </a:r>
          </a:p>
          <a:p>
            <a:pPr marL="514350" indent="-514350">
              <a:buFont typeface="+mj-lt"/>
              <a:buAutoNum type="arabicPeriod"/>
              <a:defRPr/>
            </a:pPr>
            <a:r>
              <a:rPr lang="en-ZA" dirty="0" smtClean="0"/>
              <a:t>Small is beautiful, but not always so beneficial</a:t>
            </a:r>
            <a:endParaRPr lang="en-US" dirty="0"/>
          </a:p>
        </p:txBody>
      </p:sp>
      <p:pic>
        <p:nvPicPr>
          <p:cNvPr id="17412" name="Content Placeholder 3" descr="takeout.jpg"/>
          <p:cNvPicPr>
            <a:picLocks noChangeAspect="1"/>
          </p:cNvPicPr>
          <p:nvPr/>
        </p:nvPicPr>
        <p:blipFill>
          <a:blip r:embed="rId3" cstate="print"/>
          <a:srcRect/>
          <a:stretch>
            <a:fillRect/>
          </a:stretch>
        </p:blipFill>
        <p:spPr bwMode="auto">
          <a:xfrm>
            <a:off x="6829011" y="349113"/>
            <a:ext cx="1808162" cy="2238375"/>
          </a:xfrm>
          <a:prstGeom prst="rect">
            <a:avLst/>
          </a:prstGeom>
          <a:noFill/>
          <a:ln w="9525">
            <a:noFill/>
            <a:miter lim="800000"/>
            <a:headEnd/>
            <a:tailEnd/>
          </a:ln>
        </p:spPr>
      </p:pic>
    </p:spTree>
    <p:extLst>
      <p:ext uri="{BB962C8B-B14F-4D97-AF65-F5344CB8AC3E}">
        <p14:creationId xmlns:p14="http://schemas.microsoft.com/office/powerpoint/2010/main" val="39586517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9601" y="368707"/>
            <a:ext cx="7805286" cy="903501"/>
          </a:xfrm>
        </p:spPr>
        <p:txBody>
          <a:bodyPr>
            <a:normAutofit/>
          </a:bodyPr>
          <a:lstStyle/>
          <a:p>
            <a:pPr>
              <a:defRPr/>
            </a:pPr>
            <a:r>
              <a:rPr lang="en-ZA" dirty="0" smtClean="0"/>
              <a:t>1x most interesting point</a:t>
            </a:r>
            <a:endParaRPr lang="en-US" dirty="0"/>
          </a:p>
        </p:txBody>
      </p:sp>
      <p:sp>
        <p:nvSpPr>
          <p:cNvPr id="7" name="Content Placeholder 6"/>
          <p:cNvSpPr>
            <a:spLocks noGrp="1"/>
          </p:cNvSpPr>
          <p:nvPr>
            <p:ph idx="1"/>
          </p:nvPr>
        </p:nvSpPr>
        <p:spPr>
          <a:xfrm>
            <a:off x="463826" y="1905000"/>
            <a:ext cx="6970644" cy="4191000"/>
          </a:xfrm>
        </p:spPr>
        <p:txBody>
          <a:bodyPr/>
          <a:lstStyle/>
          <a:p>
            <a:pPr>
              <a:defRPr/>
            </a:pPr>
            <a:r>
              <a:rPr lang="en-ZA" dirty="0" smtClean="0"/>
              <a:t>Berkeley’s report confirms the expected benefits of reconfigurable co-processors (if not entirely reconfigurable platforms for prototyping architectures)</a:t>
            </a:r>
            <a:endParaRPr lang="en-US" dirty="0"/>
          </a:p>
        </p:txBody>
      </p:sp>
      <p:pic>
        <p:nvPicPr>
          <p:cNvPr id="18436" name="Content Placeholder 5" descr="light_bulb.png"/>
          <p:cNvPicPr>
            <a:picLocks noChangeAspect="1"/>
          </p:cNvPicPr>
          <p:nvPr/>
        </p:nvPicPr>
        <p:blipFill>
          <a:blip r:embed="rId3" cstate="print"/>
          <a:srcRect/>
          <a:stretch>
            <a:fillRect/>
          </a:stretch>
        </p:blipFill>
        <p:spPr bwMode="auto">
          <a:xfrm>
            <a:off x="7116763" y="1460500"/>
            <a:ext cx="1811337" cy="1817688"/>
          </a:xfrm>
          <a:prstGeom prst="rect">
            <a:avLst/>
          </a:prstGeom>
          <a:noFill/>
          <a:ln w="9525">
            <a:noFill/>
            <a:miter lim="800000"/>
            <a:headEnd/>
            <a:tailEnd/>
          </a:ln>
        </p:spPr>
      </p:pic>
    </p:spTree>
    <p:extLst>
      <p:ext uri="{BB962C8B-B14F-4D97-AF65-F5344CB8AC3E}">
        <p14:creationId xmlns:p14="http://schemas.microsoft.com/office/powerpoint/2010/main" val="12657952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370" y="470320"/>
            <a:ext cx="2403094"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PART I</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2050" name="Picture 2" descr="C:\Users\swinberg\Documents\ACTIVE\EEE4084F\2016\LECTURES\Lecture01\Images\landscape of parallel co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615" y="772895"/>
            <a:ext cx="4305408" cy="5663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168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2073" y="571248"/>
            <a:ext cx="3539752" cy="769441"/>
          </a:xfrm>
          <a:prstGeom prst="rect">
            <a:avLst/>
          </a:prstGeom>
          <a:noFill/>
        </p:spPr>
        <p:txBody>
          <a:bodyPr wrap="none">
            <a:spAutoFit/>
          </a:bodyPr>
          <a:lstStyle/>
          <a:p>
            <a:pPr>
              <a:defRPr/>
            </a:pPr>
            <a:r>
              <a:rPr lang="en-ZA" sz="4400" b="1" dirty="0">
                <a:solidFill>
                  <a:schemeClr val="accent6">
                    <a:lumMod val="50000"/>
                  </a:schemeClr>
                </a:solidFill>
                <a:effectLst>
                  <a:outerShdw blurRad="38100" dist="38100" dir="2700000" algn="tl">
                    <a:srgbClr val="000000">
                      <a:alpha val="43137"/>
                    </a:srgbClr>
                  </a:outerShdw>
                </a:effectLst>
              </a:rPr>
              <a:t>Open Forum</a:t>
            </a:r>
          </a:p>
        </p:txBody>
      </p:sp>
      <p:sp>
        <p:nvSpPr>
          <p:cNvPr id="19459" name="Rectangle 4"/>
          <p:cNvSpPr>
            <a:spLocks noChangeArrowheads="1"/>
          </p:cNvSpPr>
          <p:nvPr/>
        </p:nvSpPr>
        <p:spPr bwMode="auto">
          <a:xfrm>
            <a:off x="512073" y="2398643"/>
            <a:ext cx="6470650" cy="2062162"/>
          </a:xfrm>
          <a:prstGeom prst="rect">
            <a:avLst/>
          </a:prstGeom>
          <a:noFill/>
          <a:ln w="9525">
            <a:noFill/>
            <a:miter lim="800000"/>
            <a:headEnd/>
            <a:tailEnd/>
          </a:ln>
        </p:spPr>
        <p:txBody>
          <a:bodyPr wrap="none">
            <a:spAutoFit/>
          </a:bodyPr>
          <a:lstStyle/>
          <a:p>
            <a:r>
              <a:rPr lang="en-ZA" sz="3200" dirty="0"/>
              <a:t>Discussion</a:t>
            </a:r>
          </a:p>
          <a:p>
            <a:r>
              <a:rPr lang="en-ZA" sz="3200" dirty="0"/>
              <a:t>     Questions</a:t>
            </a:r>
          </a:p>
          <a:p>
            <a:r>
              <a:rPr lang="en-ZA" sz="3200" dirty="0"/>
              <a:t>         Answers  and</a:t>
            </a:r>
          </a:p>
          <a:p>
            <a:r>
              <a:rPr lang="en-ZA" sz="3200" dirty="0"/>
              <a:t>              Reflections from the class</a:t>
            </a:r>
            <a:endParaRPr lang="en-US" sz="3200" dirty="0"/>
          </a:p>
        </p:txBody>
      </p:sp>
      <p:pic>
        <p:nvPicPr>
          <p:cNvPr id="19460" name="Picture 4" descr="chat.png"/>
          <p:cNvPicPr>
            <a:picLocks noChangeAspect="1"/>
          </p:cNvPicPr>
          <p:nvPr/>
        </p:nvPicPr>
        <p:blipFill>
          <a:blip r:embed="rId3" cstate="print"/>
          <a:srcRect/>
          <a:stretch>
            <a:fillRect/>
          </a:stretch>
        </p:blipFill>
        <p:spPr bwMode="auto">
          <a:xfrm>
            <a:off x="6975683" y="486046"/>
            <a:ext cx="1635125" cy="1636712"/>
          </a:xfrm>
          <a:prstGeom prst="rect">
            <a:avLst/>
          </a:prstGeom>
          <a:noFill/>
          <a:ln w="9525">
            <a:noFill/>
            <a:miter lim="800000"/>
            <a:headEnd/>
            <a:tailEnd/>
          </a:ln>
        </p:spPr>
      </p:pic>
    </p:spTree>
    <p:extLst>
      <p:ext uri="{BB962C8B-B14F-4D97-AF65-F5344CB8AC3E}">
        <p14:creationId xmlns:p14="http://schemas.microsoft.com/office/powerpoint/2010/main" val="8928799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0446" y="3715544"/>
            <a:ext cx="7634662" cy="1362075"/>
          </a:xfrm>
        </p:spPr>
        <p:txBody>
          <a:bodyPr/>
          <a:lstStyle/>
          <a:p>
            <a:pPr>
              <a:defRPr/>
            </a:pPr>
            <a:r>
              <a:rPr lang="en-ZA" dirty="0" smtClean="0"/>
              <a:t>Parallel </a:t>
            </a:r>
            <a:r>
              <a:rPr lang="en-ZA" dirty="0" smtClean="0"/>
              <a:t>Computing Systems</a:t>
            </a:r>
            <a:endParaRPr lang="en-US" dirty="0"/>
          </a:p>
        </p:txBody>
      </p:sp>
      <p:sp>
        <p:nvSpPr>
          <p:cNvPr id="3" name="Text Placeholder 2"/>
          <p:cNvSpPr>
            <a:spLocks noGrp="1"/>
          </p:cNvSpPr>
          <p:nvPr>
            <p:ph type="body" idx="1"/>
          </p:nvPr>
        </p:nvSpPr>
        <p:spPr>
          <a:xfrm>
            <a:off x="826041" y="5026088"/>
            <a:ext cx="6637467" cy="1520413"/>
          </a:xfrm>
        </p:spPr>
        <p:txBody>
          <a:bodyPr/>
          <a:lstStyle/>
          <a:p>
            <a:pPr>
              <a:defRPr/>
            </a:pPr>
            <a:r>
              <a:rPr lang="en-ZA" dirty="0" smtClean="0"/>
              <a:t>EEE4084F: Digital Systems</a:t>
            </a:r>
            <a:endParaRPr lang="en-US" dirty="0"/>
          </a:p>
        </p:txBody>
      </p:sp>
      <p:grpSp>
        <p:nvGrpSpPr>
          <p:cNvPr id="12292" name="Group 19"/>
          <p:cNvGrpSpPr>
            <a:grpSpLocks/>
          </p:cNvGrpSpPr>
          <p:nvPr/>
        </p:nvGrpSpPr>
        <p:grpSpPr bwMode="auto">
          <a:xfrm>
            <a:off x="3830638" y="1179513"/>
            <a:ext cx="3789362" cy="2860675"/>
            <a:chOff x="3830139" y="1179695"/>
            <a:chExt cx="3789363" cy="2860675"/>
          </a:xfrm>
        </p:grpSpPr>
        <p:sp>
          <p:nvSpPr>
            <p:cNvPr id="4" name="Oval 9"/>
            <p:cNvSpPr>
              <a:spLocks noChangeArrowheads="1"/>
            </p:cNvSpPr>
            <p:nvPr/>
          </p:nvSpPr>
          <p:spPr bwMode="auto">
            <a:xfrm>
              <a:off x="3830139" y="1960745"/>
              <a:ext cx="1017587" cy="4714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a:t>
              </a:r>
              <a:endParaRPr lang="en-US">
                <a:solidFill>
                  <a:schemeClr val="accent4">
                    <a:lumMod val="90000"/>
                  </a:schemeClr>
                </a:solidFill>
              </a:endParaRPr>
            </a:p>
          </p:txBody>
        </p:sp>
        <p:sp>
          <p:nvSpPr>
            <p:cNvPr id="5" name="Oval 10"/>
            <p:cNvSpPr>
              <a:spLocks noChangeArrowheads="1"/>
            </p:cNvSpPr>
            <p:nvPr/>
          </p:nvSpPr>
          <p:spPr bwMode="auto">
            <a:xfrm>
              <a:off x="6454277" y="3568882"/>
              <a:ext cx="1017588" cy="471488"/>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B?</a:t>
              </a:r>
              <a:endParaRPr lang="en-US">
                <a:solidFill>
                  <a:schemeClr val="accent4">
                    <a:lumMod val="90000"/>
                  </a:schemeClr>
                </a:solidFill>
              </a:endParaRPr>
            </a:p>
          </p:txBody>
        </p:sp>
        <p:sp>
          <p:nvSpPr>
            <p:cNvPr id="6" name="Oval 11"/>
            <p:cNvSpPr>
              <a:spLocks noChangeArrowheads="1"/>
            </p:cNvSpPr>
            <p:nvPr/>
          </p:nvSpPr>
          <p:spPr bwMode="auto">
            <a:xfrm>
              <a:off x="6601915" y="1975032"/>
              <a:ext cx="1017587" cy="473075"/>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C?</a:t>
              </a:r>
              <a:endParaRPr lang="en-US">
                <a:solidFill>
                  <a:schemeClr val="accent4">
                    <a:lumMod val="90000"/>
                  </a:schemeClr>
                </a:solidFill>
              </a:endParaRPr>
            </a:p>
          </p:txBody>
        </p:sp>
        <p:sp>
          <p:nvSpPr>
            <p:cNvPr id="7" name="Oval 12"/>
            <p:cNvSpPr>
              <a:spLocks noChangeArrowheads="1"/>
            </p:cNvSpPr>
            <p:nvPr/>
          </p:nvSpPr>
          <p:spPr bwMode="auto">
            <a:xfrm>
              <a:off x="4315914" y="2741795"/>
              <a:ext cx="708025" cy="3698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sp>
          <p:nvSpPr>
            <p:cNvPr id="8" name="Oval 13"/>
            <p:cNvSpPr>
              <a:spLocks noChangeArrowheads="1"/>
            </p:cNvSpPr>
            <p:nvPr/>
          </p:nvSpPr>
          <p:spPr bwMode="auto">
            <a:xfrm>
              <a:off x="6012952" y="2697345"/>
              <a:ext cx="708025" cy="3698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cxnSp>
          <p:nvCxnSpPr>
            <p:cNvPr id="9" name="Straight Arrow Connector 15"/>
            <p:cNvCxnSpPr>
              <a:cxnSpLocks noChangeShapeType="1"/>
              <a:stCxn id="4" idx="4"/>
              <a:endCxn id="7" idx="1"/>
            </p:cNvCxnSpPr>
            <p:nvPr/>
          </p:nvCxnSpPr>
          <p:spPr bwMode="auto">
            <a:xfrm rot="16200000" flipH="1">
              <a:off x="4196851" y="2573520"/>
              <a:ext cx="363538" cy="80962"/>
            </a:xfrm>
            <a:prstGeom prst="straightConnector1">
              <a:avLst/>
            </a:prstGeom>
            <a:noFill/>
            <a:ln w="12700" algn="ctr">
              <a:solidFill>
                <a:schemeClr val="tx1">
                  <a:lumMod val="85000"/>
                </a:schemeClr>
              </a:solidFill>
              <a:round/>
              <a:headEnd/>
              <a:tailEnd type="arrow" w="med" len="med"/>
            </a:ln>
          </p:spPr>
        </p:cxnSp>
        <p:cxnSp>
          <p:nvCxnSpPr>
            <p:cNvPr id="10" name="Straight Arrow Connector 16"/>
            <p:cNvCxnSpPr>
              <a:cxnSpLocks noChangeShapeType="1"/>
              <a:stCxn id="8" idx="2"/>
              <a:endCxn id="7" idx="7"/>
            </p:cNvCxnSpPr>
            <p:nvPr/>
          </p:nvCxnSpPr>
          <p:spPr bwMode="auto">
            <a:xfrm rot="10800000">
              <a:off x="4920751" y="2795770"/>
              <a:ext cx="1092200" cy="87312"/>
            </a:xfrm>
            <a:prstGeom prst="straightConnector1">
              <a:avLst/>
            </a:prstGeom>
            <a:noFill/>
            <a:ln w="12700" algn="ctr">
              <a:solidFill>
                <a:schemeClr val="tx1">
                  <a:lumMod val="85000"/>
                </a:schemeClr>
              </a:solidFill>
              <a:round/>
              <a:headEnd/>
              <a:tailEnd type="arrow" w="med" len="med"/>
            </a:ln>
          </p:spPr>
        </p:cxnSp>
        <p:cxnSp>
          <p:nvCxnSpPr>
            <p:cNvPr id="11" name="Straight Arrow Connector 21"/>
            <p:cNvCxnSpPr>
              <a:cxnSpLocks noChangeShapeType="1"/>
              <a:stCxn id="5" idx="0"/>
              <a:endCxn id="8" idx="4"/>
            </p:cNvCxnSpPr>
            <p:nvPr/>
          </p:nvCxnSpPr>
          <p:spPr bwMode="auto">
            <a:xfrm rot="16200000" flipV="1">
              <a:off x="6414590" y="3019607"/>
              <a:ext cx="501650" cy="596900"/>
            </a:xfrm>
            <a:prstGeom prst="straightConnector1">
              <a:avLst/>
            </a:prstGeom>
            <a:noFill/>
            <a:ln w="12700" algn="ctr">
              <a:solidFill>
                <a:schemeClr val="tx1">
                  <a:lumMod val="85000"/>
                </a:schemeClr>
              </a:solidFill>
              <a:round/>
              <a:headEnd/>
              <a:tailEnd type="arrow" w="med" len="med"/>
            </a:ln>
          </p:spPr>
        </p:cxnSp>
        <p:cxnSp>
          <p:nvCxnSpPr>
            <p:cNvPr id="12" name="Straight Arrow Connector 24"/>
            <p:cNvCxnSpPr>
              <a:cxnSpLocks noChangeShapeType="1"/>
              <a:stCxn id="6" idx="4"/>
              <a:endCxn id="8" idx="7"/>
            </p:cNvCxnSpPr>
            <p:nvPr/>
          </p:nvCxnSpPr>
          <p:spPr bwMode="auto">
            <a:xfrm rot="5400000">
              <a:off x="6712245" y="2352064"/>
              <a:ext cx="303213" cy="495300"/>
            </a:xfrm>
            <a:prstGeom prst="straightConnector1">
              <a:avLst/>
            </a:prstGeom>
            <a:noFill/>
            <a:ln w="12700" algn="ctr">
              <a:solidFill>
                <a:schemeClr val="tx1">
                  <a:lumMod val="85000"/>
                </a:schemeClr>
              </a:solidFill>
              <a:round/>
              <a:headEnd/>
              <a:tailEnd type="arrow" w="med" len="med"/>
            </a:ln>
          </p:spPr>
        </p:cxnSp>
        <p:sp>
          <p:nvSpPr>
            <p:cNvPr id="13" name="Oval 28"/>
            <p:cNvSpPr>
              <a:spLocks noChangeArrowheads="1"/>
            </p:cNvSpPr>
            <p:nvPr/>
          </p:nvSpPr>
          <p:spPr bwMode="auto">
            <a:xfrm>
              <a:off x="4965201" y="3479982"/>
              <a:ext cx="1017588" cy="471488"/>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X !</a:t>
              </a:r>
              <a:endParaRPr lang="en-US">
                <a:solidFill>
                  <a:schemeClr val="accent4">
                    <a:lumMod val="90000"/>
                  </a:schemeClr>
                </a:solidFill>
              </a:endParaRPr>
            </a:p>
          </p:txBody>
        </p:sp>
        <p:sp>
          <p:nvSpPr>
            <p:cNvPr id="14" name="Oval 29"/>
            <p:cNvSpPr>
              <a:spLocks noChangeArrowheads="1"/>
            </p:cNvSpPr>
            <p:nvPr/>
          </p:nvSpPr>
          <p:spPr bwMode="auto">
            <a:xfrm>
              <a:off x="4950914" y="1179695"/>
              <a:ext cx="1017587" cy="471487"/>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Y !</a:t>
              </a:r>
              <a:endParaRPr lang="en-US">
                <a:solidFill>
                  <a:schemeClr val="accent4">
                    <a:lumMod val="90000"/>
                  </a:schemeClr>
                </a:solidFill>
              </a:endParaRPr>
            </a:p>
          </p:txBody>
        </p:sp>
        <p:cxnSp>
          <p:nvCxnSpPr>
            <p:cNvPr id="15" name="Straight Arrow Connector 30"/>
            <p:cNvCxnSpPr>
              <a:cxnSpLocks noChangeShapeType="1"/>
              <a:stCxn id="7" idx="4"/>
              <a:endCxn id="13" idx="0"/>
            </p:cNvCxnSpPr>
            <p:nvPr/>
          </p:nvCxnSpPr>
          <p:spPr bwMode="auto">
            <a:xfrm rot="16200000" flipH="1">
              <a:off x="4887414" y="2894194"/>
              <a:ext cx="368300" cy="803275"/>
            </a:xfrm>
            <a:prstGeom prst="straightConnector1">
              <a:avLst/>
            </a:prstGeom>
            <a:noFill/>
            <a:ln w="12700" algn="ctr">
              <a:solidFill>
                <a:schemeClr val="tx1">
                  <a:lumMod val="85000"/>
                </a:schemeClr>
              </a:solidFill>
              <a:round/>
              <a:headEnd/>
              <a:tailEnd type="arrow" w="med" len="med"/>
            </a:ln>
          </p:spPr>
        </p:cxnSp>
        <p:cxnSp>
          <p:nvCxnSpPr>
            <p:cNvPr id="16" name="Straight Arrow Connector 39"/>
            <p:cNvCxnSpPr>
              <a:cxnSpLocks noChangeShapeType="1"/>
              <a:stCxn id="8" idx="0"/>
              <a:endCxn id="17" idx="5"/>
            </p:cNvCxnSpPr>
            <p:nvPr/>
          </p:nvCxnSpPr>
          <p:spPr bwMode="auto">
            <a:xfrm rot="16200000" flipV="1">
              <a:off x="5970883" y="2301264"/>
              <a:ext cx="333375" cy="458788"/>
            </a:xfrm>
            <a:prstGeom prst="straightConnector1">
              <a:avLst/>
            </a:prstGeom>
            <a:noFill/>
            <a:ln w="12700" algn="ctr">
              <a:solidFill>
                <a:schemeClr val="tx1">
                  <a:lumMod val="85000"/>
                </a:schemeClr>
              </a:solidFill>
              <a:round/>
              <a:headEnd/>
              <a:tailEnd type="arrow" w="med" len="med"/>
            </a:ln>
          </p:spPr>
        </p:cxnSp>
        <p:sp>
          <p:nvSpPr>
            <p:cNvPr id="17" name="Oval 46"/>
            <p:cNvSpPr>
              <a:spLocks noChangeArrowheads="1"/>
            </p:cNvSpPr>
            <p:nvPr/>
          </p:nvSpPr>
          <p:spPr bwMode="auto">
            <a:xfrm>
              <a:off x="5304926" y="2049645"/>
              <a:ext cx="708025" cy="368300"/>
            </a:xfrm>
            <a:prstGeom prst="ellipse">
              <a:avLst/>
            </a:prstGeom>
            <a:noFill/>
            <a:ln w="12700" algn="ctr">
              <a:solidFill>
                <a:schemeClr val="tx1">
                  <a:lumMod val="85000"/>
                </a:schemeClr>
              </a:solidFill>
              <a:round/>
              <a:headEnd/>
              <a:tailEnd/>
            </a:ln>
          </p:spPr>
          <p:txBody>
            <a:bodyPr anchor="ctr"/>
            <a:lstStyle/>
            <a:p>
              <a:pPr algn="ctr">
                <a:defRPr/>
              </a:pPr>
              <a:r>
                <a:rPr lang="en-ZA">
                  <a:solidFill>
                    <a:schemeClr val="accent4">
                      <a:lumMod val="90000"/>
                    </a:schemeClr>
                  </a:solidFill>
                </a:rPr>
                <a:t>-</a:t>
              </a:r>
              <a:endParaRPr lang="en-US">
                <a:solidFill>
                  <a:schemeClr val="accent4">
                    <a:lumMod val="90000"/>
                  </a:schemeClr>
                </a:solidFill>
              </a:endParaRPr>
            </a:p>
          </p:txBody>
        </p:sp>
        <p:cxnSp>
          <p:nvCxnSpPr>
            <p:cNvPr id="18" name="Straight Arrow Connector 47"/>
            <p:cNvCxnSpPr>
              <a:cxnSpLocks noChangeShapeType="1"/>
              <a:stCxn id="4" idx="6"/>
              <a:endCxn id="17" idx="2"/>
            </p:cNvCxnSpPr>
            <p:nvPr/>
          </p:nvCxnSpPr>
          <p:spPr bwMode="auto">
            <a:xfrm>
              <a:off x="4847726" y="2197282"/>
              <a:ext cx="457200" cy="36513"/>
            </a:xfrm>
            <a:prstGeom prst="straightConnector1">
              <a:avLst/>
            </a:prstGeom>
            <a:noFill/>
            <a:ln w="12700" algn="ctr">
              <a:solidFill>
                <a:schemeClr val="tx1">
                  <a:lumMod val="85000"/>
                </a:schemeClr>
              </a:solidFill>
              <a:round/>
              <a:headEnd/>
              <a:tailEnd type="arrow" w="med" len="med"/>
            </a:ln>
          </p:spPr>
        </p:cxnSp>
        <p:cxnSp>
          <p:nvCxnSpPr>
            <p:cNvPr id="19" name="Straight Arrow Connector 52"/>
            <p:cNvCxnSpPr>
              <a:cxnSpLocks noChangeShapeType="1"/>
              <a:stCxn id="17" idx="0"/>
              <a:endCxn id="14" idx="4"/>
            </p:cNvCxnSpPr>
            <p:nvPr/>
          </p:nvCxnSpPr>
          <p:spPr bwMode="auto">
            <a:xfrm rot="16200000" flipV="1">
              <a:off x="5359695" y="1750401"/>
              <a:ext cx="398463" cy="200025"/>
            </a:xfrm>
            <a:prstGeom prst="straightConnector1">
              <a:avLst/>
            </a:prstGeom>
            <a:noFill/>
            <a:ln w="12700" algn="ctr">
              <a:solidFill>
                <a:schemeClr val="tx1">
                  <a:lumMod val="85000"/>
                </a:schemeClr>
              </a:solidFill>
              <a:round/>
              <a:headEnd/>
              <a:tailEnd type="arrow" w="med" len="med"/>
            </a:ln>
          </p:spPr>
        </p:cxnSp>
      </p:grpSp>
      <p:sp>
        <p:nvSpPr>
          <p:cNvPr id="21" name="Rectangle 20"/>
          <p:cNvSpPr/>
          <p:nvPr/>
        </p:nvSpPr>
        <p:spPr>
          <a:xfrm>
            <a:off x="416774" y="399982"/>
            <a:ext cx="2595454"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PART II</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extLst>
      <p:ext uri="{BB962C8B-B14F-4D97-AF65-F5344CB8AC3E}">
        <p14:creationId xmlns:p14="http://schemas.microsoft.com/office/powerpoint/2010/main" val="1659933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Callout 9"/>
          <p:cNvSpPr/>
          <p:nvPr/>
        </p:nvSpPr>
        <p:spPr>
          <a:xfrm>
            <a:off x="5165378" y="4966603"/>
            <a:ext cx="2440248" cy="1206288"/>
          </a:xfrm>
          <a:prstGeom prst="wedgeEllipseCallout">
            <a:avLst>
              <a:gd name="adj1" fmla="val -65491"/>
              <a:gd name="adj2" fmla="val -81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Anyone else beside me feel that way?</a:t>
            </a:r>
            <a:endParaRPr lang="en-US" dirty="0"/>
          </a:p>
        </p:txBody>
      </p:sp>
      <p:sp>
        <p:nvSpPr>
          <p:cNvPr id="3" name="TextBox 2"/>
          <p:cNvSpPr txBox="1"/>
          <p:nvPr/>
        </p:nvSpPr>
        <p:spPr>
          <a:xfrm>
            <a:off x="5924999" y="4848450"/>
            <a:ext cx="415498" cy="369332"/>
          </a:xfrm>
          <a:prstGeom prst="rect">
            <a:avLst/>
          </a:prstGeom>
          <a:noFill/>
        </p:spPr>
        <p:txBody>
          <a:bodyPr wrap="none" rtlCol="0">
            <a:spAutoFit/>
          </a:bodyPr>
          <a:lstStyle/>
          <a:p>
            <a:r>
              <a:rPr lang="en-US" dirty="0" smtClean="0"/>
              <a:t>…</a:t>
            </a:r>
            <a:endParaRPr lang="en-US" dirty="0"/>
          </a:p>
        </p:txBody>
      </p:sp>
      <p:sp>
        <p:nvSpPr>
          <p:cNvPr id="4" name="Rectangle 3"/>
          <p:cNvSpPr/>
          <p:nvPr/>
        </p:nvSpPr>
        <p:spPr>
          <a:xfrm>
            <a:off x="666554" y="655210"/>
            <a:ext cx="3474028"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Question:</a:t>
            </a:r>
          </a:p>
        </p:txBody>
      </p:sp>
      <p:sp>
        <p:nvSpPr>
          <p:cNvPr id="5" name="Rectangle 4"/>
          <p:cNvSpPr/>
          <p:nvPr/>
        </p:nvSpPr>
        <p:spPr>
          <a:xfrm>
            <a:off x="502379" y="1609345"/>
            <a:ext cx="8093888" cy="2062103"/>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en-US" sz="3200" b="1" spc="50" dirty="0">
                <a:ln w="11430"/>
                <a:effectLst>
                  <a:outerShdw blurRad="76200" dist="50800" dir="5400000" algn="tl" rotWithShape="0">
                    <a:srgbClr val="000000">
                      <a:alpha val="65000"/>
                    </a:srgbClr>
                  </a:outerShdw>
                </a:effectLst>
              </a:rPr>
              <a:t>Do you sometimes feel that despite</a:t>
            </a:r>
          </a:p>
          <a:p>
            <a:pPr>
              <a:defRPr/>
            </a:pPr>
            <a:r>
              <a:rPr lang="en-US" sz="3200" b="1" spc="50" dirty="0">
                <a:ln w="11430"/>
                <a:effectLst>
                  <a:outerShdw blurRad="76200" dist="50800" dir="5400000" algn="tl" rotWithShape="0">
                    <a:srgbClr val="000000">
                      <a:alpha val="65000"/>
                    </a:srgbClr>
                  </a:outerShdw>
                </a:effectLst>
              </a:rPr>
              <a:t>having a </a:t>
            </a:r>
            <a:r>
              <a:rPr lang="en-US" sz="3200" b="1" spc="50" dirty="0" err="1">
                <a:ln w="11430"/>
                <a:effectLst>
                  <a:outerShdw blurRad="76200" dist="50800" dir="5400000" algn="tl" rotWithShape="0">
                    <a:srgbClr val="000000">
                      <a:alpha val="65000"/>
                    </a:srgbClr>
                  </a:outerShdw>
                </a:effectLst>
              </a:rPr>
              <a:t>wizbang</a:t>
            </a:r>
            <a:r>
              <a:rPr lang="en-US" sz="3200" b="1" spc="50" dirty="0">
                <a:ln w="11430"/>
                <a:effectLst>
                  <a:outerShdw blurRad="76200" dist="50800" dir="5400000" algn="tl" rotWithShape="0">
                    <a:srgbClr val="000000">
                      <a:alpha val="65000"/>
                    </a:srgbClr>
                  </a:outerShdw>
                </a:effectLst>
              </a:rPr>
              <a:t> </a:t>
            </a:r>
            <a:r>
              <a:rPr lang="en-US" sz="3200" b="1" spc="50" dirty="0" err="1">
                <a:ln w="11430"/>
                <a:effectLst>
                  <a:outerShdw blurRad="76200" dist="50800" dir="5400000" algn="tl" rotWithShape="0">
                    <a:srgbClr val="000000">
                      <a:alpha val="65000"/>
                    </a:srgbClr>
                  </a:outerShdw>
                </a:effectLst>
              </a:rPr>
              <a:t>multicore</a:t>
            </a:r>
            <a:r>
              <a:rPr lang="en-US" sz="3200" b="1" spc="50" dirty="0">
                <a:ln w="11430"/>
                <a:effectLst>
                  <a:outerShdw blurRad="76200" dist="50800" dir="5400000" algn="tl" rotWithShape="0">
                    <a:srgbClr val="000000">
                      <a:alpha val="65000"/>
                    </a:srgbClr>
                  </a:outerShdw>
                </a:effectLst>
              </a:rPr>
              <a:t> PC,</a:t>
            </a:r>
          </a:p>
          <a:p>
            <a:pPr>
              <a:defRPr/>
            </a:pPr>
            <a:r>
              <a:rPr lang="en-US" sz="3200" b="1" spc="50" dirty="0">
                <a:ln w="11430"/>
                <a:effectLst>
                  <a:outerShdw blurRad="76200" dist="50800" dir="5400000" algn="tl" rotWithShape="0">
                    <a:srgbClr val="000000">
                      <a:alpha val="65000"/>
                    </a:srgbClr>
                  </a:outerShdw>
                </a:effectLst>
              </a:rPr>
              <a:t>it still just </a:t>
            </a:r>
            <a:r>
              <a:rPr lang="en-ZA" sz="3200" b="1" spc="50" dirty="0">
                <a:ln w="11430"/>
                <a:effectLst>
                  <a:outerShdw blurRad="76200" dist="50800" dir="5400000" algn="tl" rotWithShape="0">
                    <a:srgbClr val="000000">
                      <a:alpha val="65000"/>
                    </a:srgbClr>
                  </a:outerShdw>
                </a:effectLst>
              </a:rPr>
              <a:t>isn’t keeping up well</a:t>
            </a:r>
          </a:p>
          <a:p>
            <a:pPr>
              <a:defRPr/>
            </a:pPr>
            <a:r>
              <a:rPr lang="en-ZA" sz="3200" b="1" spc="50" dirty="0">
                <a:ln w="11430"/>
                <a:effectLst>
                  <a:outerShdw blurRad="76200" dist="50800" dir="5400000" algn="tl" rotWithShape="0">
                    <a:srgbClr val="000000">
                      <a:alpha val="65000"/>
                    </a:srgbClr>
                  </a:outerShdw>
                </a:effectLst>
              </a:rPr>
              <a:t>with the latest software demands</a:t>
            </a:r>
            <a:r>
              <a:rPr lang="en-ZA" sz="3200" b="1" spc="50" dirty="0" smtClean="0">
                <a:ln w="11430"/>
                <a:effectLst>
                  <a:outerShdw blurRad="76200" dist="50800" dir="5400000" algn="tl" rotWithShape="0">
                    <a:srgbClr val="000000">
                      <a:alpha val="65000"/>
                    </a:srgbClr>
                  </a:outerShdw>
                </a:effectLst>
              </a:rPr>
              <a:t>?...</a:t>
            </a:r>
            <a:endParaRPr lang="en-US" sz="3200" b="1" spc="50" dirty="0">
              <a:ln w="11430"/>
              <a:effectLst>
                <a:outerShdw blurRad="76200" dist="50800" dir="5400000" algn="tl" rotWithShape="0">
                  <a:srgbClr val="000000">
                    <a:alpha val="65000"/>
                  </a:srgbClr>
                </a:outerShdw>
              </a:effectLst>
            </a:endParaRPr>
          </a:p>
        </p:txBody>
      </p:sp>
      <p:pic>
        <p:nvPicPr>
          <p:cNvPr id="7" name="Picture 6" descr="hands.jpg"/>
          <p:cNvPicPr>
            <a:picLocks noChangeAspect="1"/>
          </p:cNvPicPr>
          <p:nvPr/>
        </p:nvPicPr>
        <p:blipFill>
          <a:blip r:embed="rId3" cstate="print"/>
          <a:srcRect/>
          <a:stretch>
            <a:fillRect/>
          </a:stretch>
        </p:blipFill>
        <p:spPr bwMode="auto">
          <a:xfrm>
            <a:off x="4737122" y="4263165"/>
            <a:ext cx="3206750" cy="2162175"/>
          </a:xfrm>
          <a:prstGeom prst="rect">
            <a:avLst/>
          </a:prstGeom>
          <a:noFill/>
          <a:ln w="9525">
            <a:noFill/>
            <a:miter lim="800000"/>
            <a:headEnd/>
            <a:tailEnd/>
          </a:ln>
        </p:spPr>
      </p:pic>
      <p:grpSp>
        <p:nvGrpSpPr>
          <p:cNvPr id="8" name="Group 7"/>
          <p:cNvGrpSpPr/>
          <p:nvPr/>
        </p:nvGrpSpPr>
        <p:grpSpPr>
          <a:xfrm>
            <a:off x="441618" y="4336721"/>
            <a:ext cx="4107705" cy="2247534"/>
            <a:chOff x="441618" y="4336721"/>
            <a:chExt cx="4107705" cy="2247534"/>
          </a:xfrm>
        </p:grpSpPr>
        <p:pic>
          <p:nvPicPr>
            <p:cNvPr id="6" name="Picture 5" descr="windows-logo.gif"/>
            <p:cNvPicPr>
              <a:picLocks noChangeAspect="1"/>
            </p:cNvPicPr>
            <p:nvPr/>
          </p:nvPicPr>
          <p:blipFill>
            <a:blip r:embed="rId4" cstate="print"/>
            <a:srcRect/>
            <a:stretch>
              <a:fillRect/>
            </a:stretch>
          </p:blipFill>
          <p:spPr bwMode="auto">
            <a:xfrm rot="650140">
              <a:off x="587131" y="4336721"/>
              <a:ext cx="2024062" cy="1790700"/>
            </a:xfrm>
            <a:prstGeom prst="rect">
              <a:avLst/>
            </a:prstGeom>
            <a:noFill/>
            <a:ln w="9525">
              <a:noFill/>
              <a:miter lim="800000"/>
              <a:headEnd/>
              <a:tailEnd/>
            </a:ln>
          </p:spPr>
        </p:pic>
        <p:pic>
          <p:nvPicPr>
            <p:cNvPr id="2050" name="Picture 2" descr="C:\Users\swinberg\Documents\ACTIVE\EEE4084F\2013\LECTURES\Lecture02\Images\smurfs_tug-of-wa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245" y="5217782"/>
              <a:ext cx="2354078" cy="103488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swinberg\Documents\ACTIVE\EEE4084F\2013\LECTURES\Lecture02\Images\ground.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41618" y="6093115"/>
              <a:ext cx="1863700" cy="1595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73078" y="6276478"/>
              <a:ext cx="1478290" cy="307777"/>
            </a:xfrm>
            <a:prstGeom prst="rect">
              <a:avLst/>
            </a:prstGeom>
            <a:noFill/>
          </p:spPr>
          <p:txBody>
            <a:bodyPr wrap="none" rtlCol="0">
              <a:spAutoFit/>
            </a:bodyPr>
            <a:lstStyle/>
            <a:p>
              <a:r>
                <a:rPr lang="en-US" sz="1400" dirty="0" smtClean="0"/>
                <a:t>Processor cores</a:t>
              </a:r>
              <a:endParaRPr lang="en-US" sz="1400" dirty="0"/>
            </a:p>
          </p:txBody>
        </p:sp>
        <p:sp>
          <p:nvSpPr>
            <p:cNvPr id="9" name="TextBox 8"/>
            <p:cNvSpPr txBox="1"/>
            <p:nvPr/>
          </p:nvSpPr>
          <p:spPr>
            <a:xfrm>
              <a:off x="502379" y="6276478"/>
              <a:ext cx="1358064" cy="307777"/>
            </a:xfrm>
            <a:prstGeom prst="rect">
              <a:avLst/>
            </a:prstGeom>
            <a:noFill/>
          </p:spPr>
          <p:txBody>
            <a:bodyPr wrap="none" rtlCol="0">
              <a:spAutoFit/>
            </a:bodyPr>
            <a:lstStyle/>
            <a:p>
              <a:r>
                <a:rPr lang="en-US" sz="1400" dirty="0" smtClean="0"/>
                <a:t>Major software</a:t>
              </a:r>
              <a:endParaRPr lang="en-US" sz="1400" dirty="0"/>
            </a:p>
          </p:txBody>
        </p:sp>
      </p:grpSp>
    </p:spTree>
    <p:extLst>
      <p:ext uri="{BB962C8B-B14F-4D97-AF65-F5344CB8AC3E}">
        <p14:creationId xmlns:p14="http://schemas.microsoft.com/office/powerpoint/2010/main" val="22160127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36000" fill="hold" nodeType="clickEffect" p14:presetBounceEnd="1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18000">
                                          <p:cBhvr additive="base">
                                            <p:cTn id="7" dur="2000" fill="hold"/>
                                            <p:tgtEl>
                                              <p:spTgt spid="8"/>
                                            </p:tgtEl>
                                            <p:attrNameLst>
                                              <p:attrName>ppt_x</p:attrName>
                                            </p:attrNameLst>
                                          </p:cBhvr>
                                          <p:tavLst>
                                            <p:tav tm="0">
                                              <p:val>
                                                <p:strVal val="0-#ppt_w/2"/>
                                              </p:val>
                                            </p:tav>
                                            <p:tav tm="100000">
                                              <p:val>
                                                <p:strVal val="#ppt_x"/>
                                              </p:val>
                                            </p:tav>
                                          </p:tavLst>
                                        </p:anim>
                                        <p:anim calcmode="lin" valueType="num" p14:bounceEnd="18000">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36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0-#ppt_w/2"/>
                                              </p:val>
                                            </p:tav>
                                            <p:tav tm="100000">
                                              <p:val>
                                                <p:strVal val="#ppt_x"/>
                                              </p:val>
                                            </p:tav>
                                          </p:tavLst>
                                        </p:anim>
                                        <p:anim calcmode="lin" valueType="num">
                                          <p:cBhvr additive="base">
                                            <p:cTn id="8" dur="2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012" y="360060"/>
            <a:ext cx="8559712" cy="4247317"/>
          </a:xfrm>
          <a:prstGeom prst="rect">
            <a:avLst/>
          </a:prstGeom>
          <a:noFill/>
        </p:spPr>
        <p:txBody>
          <a:bodyPr wrap="square" lIns="91440" tIns="45720" rIns="91440" bIns="45720">
            <a:spAutoFit/>
          </a:bodyPr>
          <a:lstStyle/>
          <a:p>
            <a:pPr algn="ctr"/>
            <a:r>
              <a:rPr lang="en-US" sz="5400" b="1" cap="none" spc="0" dirty="0" smtClean="0">
                <a:ln w="10541" cmpd="sng">
                  <a:solidFill>
                    <a:schemeClr val="tx1">
                      <a:lumMod val="75000"/>
                      <a:lumOff val="25000"/>
                    </a:schemeClr>
                  </a:solidFill>
                  <a:prstDash val="solid"/>
                </a:ln>
                <a:solidFill>
                  <a:schemeClr val="tx2">
                    <a:lumMod val="40000"/>
                    <a:lumOff val="60000"/>
                  </a:schemeClr>
                </a:solidFill>
                <a:effectLst/>
              </a:rPr>
              <a:t>It may be so because your software isn’t designed to leverage the full potential of the available hardware.</a:t>
            </a:r>
            <a:endParaRPr lang="en-US" sz="5400" b="1" cap="none" spc="0" dirty="0">
              <a:ln w="10541" cmpd="sng">
                <a:solidFill>
                  <a:schemeClr val="tx1">
                    <a:lumMod val="75000"/>
                    <a:lumOff val="25000"/>
                  </a:schemeClr>
                </a:solidFill>
                <a:prstDash val="solid"/>
              </a:ln>
              <a:solidFill>
                <a:schemeClr val="tx2">
                  <a:lumMod val="40000"/>
                  <a:lumOff val="60000"/>
                </a:schemeClr>
              </a:solidFill>
              <a:effectLst/>
            </a:endParaRPr>
          </a:p>
        </p:txBody>
      </p:sp>
      <p:pic>
        <p:nvPicPr>
          <p:cNvPr id="3075" name="Picture 3" descr="C:\Users\swinberg\Downloads\chat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1161" y="5005569"/>
            <a:ext cx="1695322" cy="14777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975288" y="4636237"/>
            <a:ext cx="1467068" cy="369332"/>
          </a:xfrm>
          <a:prstGeom prst="rect">
            <a:avLst/>
          </a:prstGeom>
          <a:noFill/>
        </p:spPr>
        <p:txBody>
          <a:bodyPr wrap="none" rtlCol="0">
            <a:spAutoFit/>
          </a:bodyPr>
          <a:lstStyle/>
          <a:p>
            <a:r>
              <a:rPr lang="en-ZA" dirty="0" smtClean="0"/>
              <a:t>CPUs at idle</a:t>
            </a:r>
            <a:endParaRPr lang="en-ZA" dirty="0"/>
          </a:p>
        </p:txBody>
      </p:sp>
      <p:pic>
        <p:nvPicPr>
          <p:cNvPr id="3076" name="Picture 4" descr="C:\Users\swinberg\Documents\ACTIVE\EEE4084F\2014\LECTURES\Lecture02\Images\lif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3335" y="5070244"/>
            <a:ext cx="901872" cy="134843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swinberg\Documents\ACTIVE\EEE4084F\2014\LECTURES\Lecture02\Images\download.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76734">
            <a:off x="2410276" y="4942141"/>
            <a:ext cx="874927" cy="874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0186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9927"/>
            <a:ext cx="8385175" cy="753931"/>
          </a:xfrm>
        </p:spPr>
        <p:txBody>
          <a:bodyPr/>
          <a:lstStyle/>
          <a:p>
            <a:pPr>
              <a:defRPr/>
            </a:pPr>
            <a:r>
              <a:rPr lang="en-ZA" dirty="0" smtClean="0"/>
              <a:t>Computation Methods</a:t>
            </a:r>
            <a:endParaRPr lang="en-US" dirty="0"/>
          </a:p>
        </p:txBody>
      </p:sp>
      <p:sp>
        <p:nvSpPr>
          <p:cNvPr id="14339" name="TextBox 5"/>
          <p:cNvSpPr txBox="1">
            <a:spLocks noChangeArrowheads="1"/>
          </p:cNvSpPr>
          <p:nvPr/>
        </p:nvSpPr>
        <p:spPr bwMode="auto">
          <a:xfrm>
            <a:off x="471488" y="938213"/>
            <a:ext cx="1960562" cy="584200"/>
          </a:xfrm>
          <a:prstGeom prst="rect">
            <a:avLst/>
          </a:prstGeom>
          <a:noFill/>
          <a:ln w="9525">
            <a:noFill/>
            <a:miter lim="800000"/>
            <a:headEnd/>
            <a:tailEnd/>
          </a:ln>
        </p:spPr>
        <p:txBody>
          <a:bodyPr wrap="none">
            <a:spAutoFit/>
          </a:bodyPr>
          <a:lstStyle/>
          <a:p>
            <a:r>
              <a:rPr lang="en-ZA" sz="3200"/>
              <a:t>Hardware</a:t>
            </a:r>
            <a:endParaRPr lang="en-US" sz="3200"/>
          </a:p>
        </p:txBody>
      </p:sp>
      <p:cxnSp>
        <p:nvCxnSpPr>
          <p:cNvPr id="14340" name="Straight Connector 7"/>
          <p:cNvCxnSpPr>
            <a:cxnSpLocks noChangeShapeType="1"/>
          </p:cNvCxnSpPr>
          <p:nvPr/>
        </p:nvCxnSpPr>
        <p:spPr bwMode="auto">
          <a:xfrm rot="5400000">
            <a:off x="261145" y="3726656"/>
            <a:ext cx="5668962" cy="3175"/>
          </a:xfrm>
          <a:prstGeom prst="line">
            <a:avLst/>
          </a:prstGeom>
          <a:noFill/>
          <a:ln w="9525" algn="ctr">
            <a:solidFill>
              <a:schemeClr val="tx1"/>
            </a:solidFill>
            <a:round/>
            <a:headEnd/>
            <a:tailEnd/>
          </a:ln>
        </p:spPr>
      </p:cxnSp>
      <p:sp>
        <p:nvSpPr>
          <p:cNvPr id="14341" name="TextBox 8"/>
          <p:cNvSpPr txBox="1">
            <a:spLocks noChangeArrowheads="1"/>
          </p:cNvSpPr>
          <p:nvPr/>
        </p:nvSpPr>
        <p:spPr bwMode="auto">
          <a:xfrm>
            <a:off x="3348038" y="938213"/>
            <a:ext cx="2917825" cy="1076325"/>
          </a:xfrm>
          <a:prstGeom prst="rect">
            <a:avLst/>
          </a:prstGeom>
          <a:noFill/>
          <a:ln w="9525">
            <a:noFill/>
            <a:miter lim="800000"/>
            <a:headEnd/>
            <a:tailEnd/>
          </a:ln>
        </p:spPr>
        <p:txBody>
          <a:bodyPr wrap="none">
            <a:spAutoFit/>
          </a:bodyPr>
          <a:lstStyle/>
          <a:p>
            <a:r>
              <a:rPr lang="en-ZA" sz="3200"/>
              <a:t>Reconfigurable</a:t>
            </a:r>
          </a:p>
          <a:p>
            <a:r>
              <a:rPr lang="en-ZA" sz="3200"/>
              <a:t>Computer</a:t>
            </a:r>
            <a:endParaRPr lang="en-US" sz="3200"/>
          </a:p>
        </p:txBody>
      </p:sp>
      <p:cxnSp>
        <p:nvCxnSpPr>
          <p:cNvPr id="14342" name="Straight Connector 9"/>
          <p:cNvCxnSpPr>
            <a:cxnSpLocks noChangeShapeType="1"/>
          </p:cNvCxnSpPr>
          <p:nvPr/>
        </p:nvCxnSpPr>
        <p:spPr bwMode="auto">
          <a:xfrm rot="5400000">
            <a:off x="3547781" y="3721894"/>
            <a:ext cx="5668962" cy="12700"/>
          </a:xfrm>
          <a:prstGeom prst="line">
            <a:avLst/>
          </a:prstGeom>
          <a:noFill/>
          <a:ln w="9525" algn="ctr">
            <a:solidFill>
              <a:schemeClr val="tx1"/>
            </a:solidFill>
            <a:round/>
            <a:headEnd/>
            <a:tailEnd/>
          </a:ln>
        </p:spPr>
      </p:cxnSp>
      <p:sp>
        <p:nvSpPr>
          <p:cNvPr id="14343" name="TextBox 10"/>
          <p:cNvSpPr txBox="1">
            <a:spLocks noChangeArrowheads="1"/>
          </p:cNvSpPr>
          <p:nvPr/>
        </p:nvSpPr>
        <p:spPr bwMode="auto">
          <a:xfrm>
            <a:off x="6769100" y="938213"/>
            <a:ext cx="2030413" cy="1076325"/>
          </a:xfrm>
          <a:prstGeom prst="rect">
            <a:avLst/>
          </a:prstGeom>
          <a:noFill/>
          <a:ln w="9525">
            <a:noFill/>
            <a:miter lim="800000"/>
            <a:headEnd/>
            <a:tailEnd/>
          </a:ln>
        </p:spPr>
        <p:txBody>
          <a:bodyPr wrap="none">
            <a:spAutoFit/>
          </a:bodyPr>
          <a:lstStyle/>
          <a:p>
            <a:r>
              <a:rPr lang="en-ZA" sz="3200"/>
              <a:t>Software</a:t>
            </a:r>
          </a:p>
          <a:p>
            <a:r>
              <a:rPr lang="en-ZA" sz="3200"/>
              <a:t>Processor</a:t>
            </a:r>
            <a:endParaRPr lang="en-US" sz="3200"/>
          </a:p>
        </p:txBody>
      </p:sp>
      <p:cxnSp>
        <p:nvCxnSpPr>
          <p:cNvPr id="14344" name="Straight Connector 11"/>
          <p:cNvCxnSpPr>
            <a:cxnSpLocks noChangeShapeType="1"/>
          </p:cNvCxnSpPr>
          <p:nvPr/>
        </p:nvCxnSpPr>
        <p:spPr bwMode="auto">
          <a:xfrm>
            <a:off x="474469" y="1953946"/>
            <a:ext cx="8149708" cy="27913"/>
          </a:xfrm>
          <a:prstGeom prst="line">
            <a:avLst/>
          </a:prstGeom>
          <a:noFill/>
          <a:ln w="9525" algn="ctr">
            <a:solidFill>
              <a:schemeClr val="tx1"/>
            </a:solidFill>
            <a:round/>
            <a:headEnd/>
            <a:tailEnd/>
          </a:ln>
        </p:spPr>
      </p:cxnSp>
      <p:pic>
        <p:nvPicPr>
          <p:cNvPr id="14345" name="Picture 16" descr="circuit.jpg"/>
          <p:cNvPicPr>
            <a:picLocks noChangeAspect="1"/>
          </p:cNvPicPr>
          <p:nvPr/>
        </p:nvPicPr>
        <p:blipFill>
          <a:blip r:embed="rId3" cstate="print"/>
          <a:srcRect/>
          <a:stretch>
            <a:fillRect/>
          </a:stretch>
        </p:blipFill>
        <p:spPr bwMode="auto">
          <a:xfrm>
            <a:off x="795434" y="5191068"/>
            <a:ext cx="1947659" cy="1298822"/>
          </a:xfrm>
          <a:prstGeom prst="rect">
            <a:avLst/>
          </a:prstGeom>
          <a:noFill/>
          <a:ln w="9525">
            <a:noFill/>
            <a:miter lim="800000"/>
            <a:headEnd/>
            <a:tailEnd/>
          </a:ln>
        </p:spPr>
      </p:pic>
      <p:sp>
        <p:nvSpPr>
          <p:cNvPr id="14346" name="TextBox 17"/>
          <p:cNvSpPr txBox="1">
            <a:spLocks noChangeArrowheads="1"/>
          </p:cNvSpPr>
          <p:nvPr/>
        </p:nvSpPr>
        <p:spPr bwMode="auto">
          <a:xfrm>
            <a:off x="479640" y="2110118"/>
            <a:ext cx="2618365" cy="3139321"/>
          </a:xfrm>
          <a:prstGeom prst="rect">
            <a:avLst/>
          </a:prstGeom>
          <a:noFill/>
          <a:ln w="9525">
            <a:noFill/>
            <a:miter lim="800000"/>
            <a:headEnd/>
            <a:tailEnd/>
          </a:ln>
        </p:spPr>
        <p:txBody>
          <a:bodyPr wrap="square">
            <a:spAutoFit/>
          </a:bodyPr>
          <a:lstStyle/>
          <a:p>
            <a:r>
              <a:rPr lang="en-ZA" dirty="0"/>
              <a:t>E.g. PCBs, ASICs</a:t>
            </a:r>
          </a:p>
          <a:p>
            <a:r>
              <a:rPr lang="en-ZA" u="sng" dirty="0"/>
              <a:t>Advantages:</a:t>
            </a:r>
          </a:p>
          <a:p>
            <a:pPr>
              <a:buFont typeface="Arial" charset="0"/>
              <a:buChar char="•"/>
            </a:pPr>
            <a:r>
              <a:rPr lang="en-ZA" dirty="0"/>
              <a:t> High speed &amp; performance</a:t>
            </a:r>
          </a:p>
          <a:p>
            <a:pPr>
              <a:buFont typeface="Arial" charset="0"/>
              <a:buChar char="•"/>
            </a:pPr>
            <a:r>
              <a:rPr lang="en-ZA" dirty="0"/>
              <a:t> Efficient (possibly lower  </a:t>
            </a:r>
          </a:p>
          <a:p>
            <a:r>
              <a:rPr lang="en-ZA" dirty="0"/>
              <a:t>  power than idle proc.)</a:t>
            </a:r>
          </a:p>
          <a:p>
            <a:pPr>
              <a:buFont typeface="Arial" charset="0"/>
              <a:buChar char="•"/>
            </a:pPr>
            <a:r>
              <a:rPr lang="en-ZA" dirty="0"/>
              <a:t> Parallelizable </a:t>
            </a:r>
          </a:p>
          <a:p>
            <a:r>
              <a:rPr lang="en-ZA" u="sng" dirty="0"/>
              <a:t>Drawbacks:</a:t>
            </a:r>
          </a:p>
          <a:p>
            <a:pPr>
              <a:buFont typeface="Arial" charset="0"/>
              <a:buChar char="•"/>
            </a:pPr>
            <a:r>
              <a:rPr lang="en-ZA" dirty="0"/>
              <a:t> Expensive</a:t>
            </a:r>
          </a:p>
          <a:p>
            <a:pPr>
              <a:buFont typeface="Arial" charset="0"/>
              <a:buChar char="•"/>
            </a:pPr>
            <a:r>
              <a:rPr lang="en-ZA" dirty="0"/>
              <a:t> Static (cannot change)</a:t>
            </a:r>
            <a:endParaRPr lang="en-US" dirty="0"/>
          </a:p>
        </p:txBody>
      </p:sp>
      <p:sp>
        <p:nvSpPr>
          <p:cNvPr id="14347" name="TextBox 18"/>
          <p:cNvSpPr txBox="1">
            <a:spLocks noChangeArrowheads="1"/>
          </p:cNvSpPr>
          <p:nvPr/>
        </p:nvSpPr>
        <p:spPr bwMode="auto">
          <a:xfrm>
            <a:off x="3209627" y="2124075"/>
            <a:ext cx="3186113" cy="3416300"/>
          </a:xfrm>
          <a:prstGeom prst="rect">
            <a:avLst/>
          </a:prstGeom>
          <a:noFill/>
          <a:ln w="9525">
            <a:noFill/>
            <a:miter lim="800000"/>
            <a:headEnd/>
            <a:tailEnd/>
          </a:ln>
        </p:spPr>
        <p:txBody>
          <a:bodyPr wrap="none">
            <a:spAutoFit/>
          </a:bodyPr>
          <a:lstStyle/>
          <a:p>
            <a:r>
              <a:rPr lang="en-ZA" dirty="0"/>
              <a:t>E.g. IBM Blade, FPGA-based</a:t>
            </a:r>
          </a:p>
          <a:p>
            <a:r>
              <a:rPr lang="en-ZA" dirty="0"/>
              <a:t>computing platform</a:t>
            </a:r>
          </a:p>
          <a:p>
            <a:r>
              <a:rPr lang="en-ZA" u="sng" dirty="0"/>
              <a:t>Advantages:</a:t>
            </a:r>
          </a:p>
          <a:p>
            <a:pPr>
              <a:buFont typeface="Arial" charset="0"/>
              <a:buChar char="•"/>
            </a:pPr>
            <a:r>
              <a:rPr lang="en-ZA" dirty="0"/>
              <a:t> Faster than software alone</a:t>
            </a:r>
          </a:p>
          <a:p>
            <a:pPr>
              <a:buFont typeface="Arial" charset="0"/>
              <a:buChar char="•"/>
            </a:pPr>
            <a:r>
              <a:rPr lang="en-ZA" dirty="0"/>
              <a:t> More flexible than software</a:t>
            </a:r>
          </a:p>
          <a:p>
            <a:pPr>
              <a:buFont typeface="Arial" charset="0"/>
              <a:buChar char="•"/>
            </a:pPr>
            <a:r>
              <a:rPr lang="en-ZA" dirty="0"/>
              <a:t> More flexible than hardware</a:t>
            </a:r>
          </a:p>
          <a:p>
            <a:pPr>
              <a:buFont typeface="Arial" charset="0"/>
              <a:buChar char="•"/>
            </a:pPr>
            <a:r>
              <a:rPr lang="en-ZA" dirty="0"/>
              <a:t> Parallelizable</a:t>
            </a:r>
          </a:p>
          <a:p>
            <a:r>
              <a:rPr lang="en-ZA" u="sng" dirty="0"/>
              <a:t>Drawbacks:</a:t>
            </a:r>
          </a:p>
          <a:p>
            <a:pPr>
              <a:buFont typeface="Arial" charset="0"/>
              <a:buChar char="•"/>
            </a:pPr>
            <a:r>
              <a:rPr lang="en-ZA" dirty="0"/>
              <a:t> Expensive</a:t>
            </a:r>
          </a:p>
          <a:p>
            <a:pPr>
              <a:buFont typeface="Arial" charset="0"/>
              <a:buChar char="•"/>
            </a:pPr>
            <a:r>
              <a:rPr lang="en-ZA" dirty="0"/>
              <a:t> Complex</a:t>
            </a:r>
          </a:p>
          <a:p>
            <a:r>
              <a:rPr lang="en-ZA" dirty="0"/>
              <a:t>(both s/w</a:t>
            </a:r>
          </a:p>
          <a:p>
            <a:r>
              <a:rPr lang="en-ZA" dirty="0"/>
              <a:t> &amp; h/w)</a:t>
            </a:r>
            <a:endParaRPr lang="en-US" dirty="0"/>
          </a:p>
        </p:txBody>
      </p:sp>
      <p:pic>
        <p:nvPicPr>
          <p:cNvPr id="14348" name="Picture 19" descr="IBM_BladeCenterHT-chassis.jpg"/>
          <p:cNvPicPr>
            <a:picLocks noChangeAspect="1"/>
          </p:cNvPicPr>
          <p:nvPr/>
        </p:nvPicPr>
        <p:blipFill>
          <a:blip r:embed="rId4" cstate="print"/>
          <a:srcRect/>
          <a:stretch>
            <a:fillRect/>
          </a:stretch>
        </p:blipFill>
        <p:spPr bwMode="auto">
          <a:xfrm>
            <a:off x="4474385" y="4689475"/>
            <a:ext cx="1814513" cy="1828800"/>
          </a:xfrm>
          <a:prstGeom prst="rect">
            <a:avLst/>
          </a:prstGeom>
          <a:noFill/>
          <a:ln w="9525">
            <a:noFill/>
            <a:miter lim="800000"/>
            <a:headEnd/>
            <a:tailEnd/>
          </a:ln>
        </p:spPr>
      </p:pic>
      <p:pic>
        <p:nvPicPr>
          <p:cNvPr id="14350" name="Picture 21" descr="at91rm9200.jpg"/>
          <p:cNvPicPr>
            <a:picLocks noChangeAspect="1"/>
          </p:cNvPicPr>
          <p:nvPr/>
        </p:nvPicPr>
        <p:blipFill>
          <a:blip r:embed="rId5" cstate="print"/>
          <a:srcRect/>
          <a:stretch>
            <a:fillRect/>
          </a:stretch>
        </p:blipFill>
        <p:spPr bwMode="auto">
          <a:xfrm>
            <a:off x="7271791" y="5620923"/>
            <a:ext cx="1303338" cy="979488"/>
          </a:xfrm>
          <a:prstGeom prst="rect">
            <a:avLst/>
          </a:prstGeom>
          <a:noFill/>
          <a:ln w="9525">
            <a:noFill/>
            <a:miter lim="800000"/>
            <a:headEnd/>
            <a:tailEnd/>
          </a:ln>
        </p:spPr>
      </p:pic>
      <p:sp>
        <p:nvSpPr>
          <p:cNvPr id="14349" name="TextBox 20"/>
          <p:cNvSpPr txBox="1">
            <a:spLocks noChangeArrowheads="1"/>
          </p:cNvSpPr>
          <p:nvPr/>
        </p:nvSpPr>
        <p:spPr bwMode="auto">
          <a:xfrm>
            <a:off x="6417518" y="2124075"/>
            <a:ext cx="2566987" cy="3692525"/>
          </a:xfrm>
          <a:prstGeom prst="rect">
            <a:avLst/>
          </a:prstGeom>
          <a:noFill/>
          <a:ln w="9525">
            <a:noFill/>
            <a:miter lim="800000"/>
            <a:headEnd/>
            <a:tailEnd/>
          </a:ln>
        </p:spPr>
        <p:txBody>
          <a:bodyPr>
            <a:spAutoFit/>
          </a:bodyPr>
          <a:lstStyle/>
          <a:p>
            <a:r>
              <a:rPr lang="en-ZA" dirty="0"/>
              <a:t>E.g. PC, embedded software  on microcontroller</a:t>
            </a:r>
          </a:p>
          <a:p>
            <a:r>
              <a:rPr lang="en-ZA" u="sng" dirty="0"/>
              <a:t>Advantages:</a:t>
            </a:r>
          </a:p>
          <a:p>
            <a:pPr>
              <a:buFont typeface="Arial" charset="0"/>
              <a:buChar char="•"/>
            </a:pPr>
            <a:r>
              <a:rPr lang="en-ZA" dirty="0"/>
              <a:t> Flexible</a:t>
            </a:r>
          </a:p>
          <a:p>
            <a:pPr>
              <a:buFont typeface="Arial" charset="0"/>
              <a:buChar char="•"/>
            </a:pPr>
            <a:r>
              <a:rPr lang="en-ZA" dirty="0"/>
              <a:t> Adaptable</a:t>
            </a:r>
          </a:p>
          <a:p>
            <a:pPr>
              <a:buFont typeface="Arial" charset="0"/>
              <a:buChar char="•"/>
            </a:pPr>
            <a:r>
              <a:rPr lang="en-ZA" dirty="0"/>
              <a:t> Can be much cheaper</a:t>
            </a:r>
          </a:p>
          <a:p>
            <a:r>
              <a:rPr lang="en-ZA" u="sng" dirty="0"/>
              <a:t>Drawbacks:</a:t>
            </a:r>
          </a:p>
          <a:p>
            <a:pPr>
              <a:buFont typeface="Arial" charset="0"/>
              <a:buChar char="•"/>
            </a:pPr>
            <a:r>
              <a:rPr lang="en-ZA" dirty="0"/>
              <a:t> The hardware is static</a:t>
            </a:r>
          </a:p>
          <a:p>
            <a:pPr>
              <a:buFont typeface="Arial" charset="0"/>
              <a:buChar char="•"/>
            </a:pPr>
            <a:r>
              <a:rPr lang="en-ZA" dirty="0"/>
              <a:t> Limit of clock speed</a:t>
            </a:r>
          </a:p>
          <a:p>
            <a:pPr>
              <a:buFont typeface="Arial" charset="0"/>
              <a:buChar char="•"/>
            </a:pPr>
            <a:r>
              <a:rPr lang="en-ZA" dirty="0"/>
              <a:t> Sequential  </a:t>
            </a:r>
          </a:p>
          <a:p>
            <a:r>
              <a:rPr lang="en-ZA" dirty="0"/>
              <a:t>  processing</a:t>
            </a:r>
            <a:endParaRPr lang="en-US" dirty="0"/>
          </a:p>
        </p:txBody>
      </p:sp>
    </p:spTree>
    <p:extLst>
      <p:ext uri="{BB962C8B-B14F-4D97-AF65-F5344CB8AC3E}">
        <p14:creationId xmlns:p14="http://schemas.microsoft.com/office/powerpoint/2010/main" val="3422702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swinberg\Documents\ACTIVE\EEE4084F\Common\Images\intel-Core i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2036" y="1031844"/>
            <a:ext cx="1048824" cy="96991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winberg\Documents\ACTIVE\EEE4084F\Common\Images\Intel-itaniu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2344" y="3609277"/>
            <a:ext cx="2296950" cy="14828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ZA" dirty="0" smtClean="0"/>
              <a:t>Quick view: </a:t>
            </a:r>
            <a:r>
              <a:rPr lang="en-ZA" dirty="0" smtClean="0"/>
              <a:t>Recent Intel’s CPUs</a:t>
            </a:r>
            <a:endParaRPr lang="en-ZA" dirty="0"/>
          </a:p>
        </p:txBody>
      </p:sp>
      <p:sp>
        <p:nvSpPr>
          <p:cNvPr id="3" name="Content Placeholder 2"/>
          <p:cNvSpPr>
            <a:spLocks noGrp="1"/>
          </p:cNvSpPr>
          <p:nvPr>
            <p:ph idx="1"/>
          </p:nvPr>
        </p:nvSpPr>
        <p:spPr>
          <a:xfrm>
            <a:off x="237182" y="1140903"/>
            <a:ext cx="8831317" cy="4832081"/>
          </a:xfrm>
        </p:spPr>
        <p:txBody>
          <a:bodyPr>
            <a:normAutofit fontScale="92500" lnSpcReduction="20000"/>
          </a:bodyPr>
          <a:lstStyle/>
          <a:p>
            <a:r>
              <a:rPr lang="en-ZA" dirty="0" smtClean="0"/>
              <a:t>Intel</a:t>
            </a:r>
            <a:r>
              <a:rPr lang="en-ZA" dirty="0"/>
              <a:t>® Core™ </a:t>
            </a:r>
            <a:r>
              <a:rPr lang="en-ZA" dirty="0" smtClean="0"/>
              <a:t>i7</a:t>
            </a:r>
          </a:p>
          <a:p>
            <a:pPr lvl="1"/>
            <a:r>
              <a:rPr lang="en-ZA" dirty="0" smtClean="0"/>
              <a:t>I7 Extreme Edition  vs. (regular) i7 processor</a:t>
            </a:r>
          </a:p>
          <a:p>
            <a:r>
              <a:rPr lang="en-ZA" dirty="0"/>
              <a:t>Intel® Xeon™ </a:t>
            </a:r>
            <a:r>
              <a:rPr lang="en-ZA" dirty="0" smtClean="0"/>
              <a:t>Processors</a:t>
            </a:r>
          </a:p>
          <a:p>
            <a:pPr lvl="1"/>
            <a:r>
              <a:rPr lang="en-ZA" dirty="0" smtClean="0"/>
              <a:t>4/8 cores; 8/16 threads; 40W to 130W </a:t>
            </a:r>
            <a:br>
              <a:rPr lang="en-ZA" dirty="0" smtClean="0"/>
            </a:br>
            <a:r>
              <a:rPr lang="en-ZA" dirty="0" smtClean="0"/>
              <a:t>(more cores, exponential growth in power)</a:t>
            </a:r>
          </a:p>
          <a:p>
            <a:pPr lvl="1"/>
            <a:r>
              <a:rPr lang="en-ZA" dirty="0" smtClean="0"/>
              <a:t>1.86-3.3 </a:t>
            </a:r>
            <a:r>
              <a:rPr lang="en-ZA" dirty="0" err="1" smtClean="0"/>
              <a:t>Ghz</a:t>
            </a:r>
            <a:r>
              <a:rPr lang="en-ZA" dirty="0" smtClean="0"/>
              <a:t> CPU clock, 1066-1600 </a:t>
            </a:r>
            <a:r>
              <a:rPr lang="en-ZA" dirty="0" err="1"/>
              <a:t>Mhz</a:t>
            </a:r>
            <a:r>
              <a:rPr lang="en-ZA" dirty="0"/>
              <a:t> </a:t>
            </a:r>
            <a:r>
              <a:rPr lang="en-ZA" dirty="0" smtClean="0"/>
              <a:t>bus</a:t>
            </a:r>
          </a:p>
          <a:p>
            <a:r>
              <a:rPr lang="pt-BR" altLang="en-US" dirty="0"/>
              <a:t>Intel® Itanium</a:t>
            </a:r>
            <a:r>
              <a:rPr lang="pt-BR" altLang="en-US" dirty="0" smtClean="0"/>
              <a:t>®</a:t>
            </a:r>
          </a:p>
          <a:p>
            <a:pPr lvl="1"/>
            <a:r>
              <a:rPr lang="pt-BR" dirty="0" smtClean="0"/>
              <a:t>Scalable. 1/2/4 cores; hyperthreading*</a:t>
            </a:r>
          </a:p>
          <a:p>
            <a:pPr lvl="1"/>
            <a:r>
              <a:rPr lang="pt-BR" dirty="0" smtClean="0"/>
              <a:t>Allows designs </a:t>
            </a:r>
            <a:r>
              <a:rPr lang="pt-BR" sz="1900" dirty="0" smtClean="0"/>
              <a:t>up to</a:t>
            </a:r>
            <a:r>
              <a:rPr lang="pt-BR" dirty="0" smtClean="0"/>
              <a:t> 512 cores, 32/64bit</a:t>
            </a:r>
          </a:p>
          <a:p>
            <a:pPr lvl="1"/>
            <a:r>
              <a:rPr lang="pt-BR" dirty="0" smtClean="0"/>
              <a:t>Power use starts around 75W</a:t>
            </a:r>
          </a:p>
          <a:p>
            <a:pPr lvl="1"/>
            <a:r>
              <a:rPr lang="en-US" dirty="0" smtClean="0"/>
              <a:t>1-2.53 </a:t>
            </a:r>
            <a:r>
              <a:rPr lang="en-US" dirty="0" err="1" smtClean="0"/>
              <a:t>Ghz</a:t>
            </a:r>
            <a:r>
              <a:rPr lang="en-US" dirty="0" smtClean="0"/>
              <a:t> (Itanium 9500 ‘Poulson’); QPI 6.4GT/s bus</a:t>
            </a:r>
            <a:endParaRPr lang="en-ZA" dirty="0"/>
          </a:p>
        </p:txBody>
      </p:sp>
      <p:sp>
        <p:nvSpPr>
          <p:cNvPr id="4" name="Rectangle 3"/>
          <p:cNvSpPr/>
          <p:nvPr/>
        </p:nvSpPr>
        <p:spPr>
          <a:xfrm>
            <a:off x="212015" y="6046258"/>
            <a:ext cx="4930436" cy="584775"/>
          </a:xfrm>
          <a:prstGeom prst="rect">
            <a:avLst/>
          </a:prstGeom>
        </p:spPr>
        <p:txBody>
          <a:bodyPr wrap="square">
            <a:spAutoFit/>
          </a:bodyPr>
          <a:lstStyle/>
          <a:p>
            <a:r>
              <a:rPr lang="pt-BR" sz="1600" dirty="0" smtClean="0"/>
              <a:t>* Hyperthreading </a:t>
            </a:r>
            <a:r>
              <a:rPr lang="pt-BR" sz="1600" dirty="0" smtClean="0">
                <a:sym typeface="Wingdings" panose="05000000000000000000" pitchFamily="2" charset="2"/>
              </a:rPr>
              <a:t> two </a:t>
            </a:r>
            <a:r>
              <a:rPr lang="pt-BR" sz="1600" dirty="0">
                <a:sym typeface="Wingdings" panose="05000000000000000000" pitchFamily="2" charset="2"/>
              </a:rPr>
              <a:t>virtual/logical processors per </a:t>
            </a:r>
            <a:r>
              <a:rPr lang="pt-BR" sz="1600" dirty="0" smtClean="0">
                <a:sym typeface="Wingdings" panose="05000000000000000000" pitchFamily="2" charset="2"/>
              </a:rPr>
              <a:t>core </a:t>
            </a:r>
            <a:r>
              <a:rPr lang="pt-BR" sz="1000" dirty="0" smtClean="0">
                <a:sym typeface="Wingdings" panose="05000000000000000000" pitchFamily="2" charset="2"/>
              </a:rPr>
              <a:t>(more: </a:t>
            </a:r>
            <a:r>
              <a:rPr lang="pt-BR" sz="1000" dirty="0">
                <a:sym typeface="Wingdings" panose="05000000000000000000" pitchFamily="2" charset="2"/>
                <a:hlinkClick r:id="rId4"/>
              </a:rPr>
              <a:t>http://</a:t>
            </a:r>
            <a:r>
              <a:rPr lang="pt-BR" sz="1000" dirty="0" smtClean="0">
                <a:sym typeface="Wingdings" panose="05000000000000000000" pitchFamily="2" charset="2"/>
                <a:hlinkClick r:id="rId4"/>
              </a:rPr>
              <a:t>www.techopedia.com/definition/2866/hyperthreading-ht</a:t>
            </a:r>
            <a:r>
              <a:rPr lang="pt-BR" sz="1000" dirty="0" smtClean="0">
                <a:sym typeface="Wingdings" panose="05000000000000000000" pitchFamily="2" charset="2"/>
              </a:rPr>
              <a:t>)</a:t>
            </a:r>
            <a:endParaRPr lang="en-ZA" sz="1000" dirty="0"/>
          </a:p>
        </p:txBody>
      </p:sp>
      <p:sp>
        <p:nvSpPr>
          <p:cNvPr id="5" name="Rectangle 4"/>
          <p:cNvSpPr/>
          <p:nvPr/>
        </p:nvSpPr>
        <p:spPr>
          <a:xfrm>
            <a:off x="5159229" y="5656674"/>
            <a:ext cx="3884103" cy="1246495"/>
          </a:xfrm>
          <a:prstGeom prst="rect">
            <a:avLst/>
          </a:prstGeom>
        </p:spPr>
        <p:txBody>
          <a:bodyPr wrap="square">
            <a:spAutoFit/>
          </a:bodyPr>
          <a:lstStyle/>
          <a:p>
            <a:r>
              <a:rPr lang="en-ZA" b="1" dirty="0" err="1"/>
              <a:t>gigatransfers</a:t>
            </a:r>
            <a:r>
              <a:rPr lang="en-ZA" b="1" dirty="0"/>
              <a:t> per second</a:t>
            </a:r>
            <a:r>
              <a:rPr lang="en-ZA" dirty="0"/>
              <a:t> </a:t>
            </a:r>
            <a:r>
              <a:rPr lang="en-ZA" dirty="0" smtClean="0"/>
              <a:t>(GT/s</a:t>
            </a:r>
            <a:r>
              <a:rPr lang="en-ZA" dirty="0"/>
              <a:t>)</a:t>
            </a:r>
            <a:r>
              <a:rPr lang="en-ZA" sz="1200" dirty="0"/>
              <a:t> </a:t>
            </a:r>
            <a:r>
              <a:rPr lang="en-ZA" sz="1200" dirty="0" smtClean="0"/>
              <a:t>or</a:t>
            </a:r>
            <a:r>
              <a:rPr lang="en-ZA" sz="1200" dirty="0"/>
              <a:t> </a:t>
            </a:r>
            <a:r>
              <a:rPr lang="en-ZA" sz="1200" b="1" dirty="0" err="1"/>
              <a:t>megatransfers</a:t>
            </a:r>
            <a:r>
              <a:rPr lang="en-ZA" sz="1200" b="1" dirty="0"/>
              <a:t> per second</a:t>
            </a:r>
            <a:r>
              <a:rPr lang="en-ZA" sz="1200" dirty="0"/>
              <a:t> (MT/s</a:t>
            </a:r>
            <a:r>
              <a:rPr lang="en-ZA" sz="1200" dirty="0" smtClean="0"/>
              <a:t>): (somewhat informal) number </a:t>
            </a:r>
            <a:r>
              <a:rPr lang="en-ZA" sz="1200" dirty="0"/>
              <a:t>of operations transferring data that </a:t>
            </a:r>
            <a:r>
              <a:rPr lang="en-ZA" sz="1200" dirty="0" smtClean="0"/>
              <a:t>occurs each </a:t>
            </a:r>
            <a:r>
              <a:rPr lang="en-ZA" sz="1200" dirty="0"/>
              <a:t>second in </a:t>
            </a:r>
            <a:r>
              <a:rPr lang="en-ZA" sz="1200" dirty="0" smtClean="0"/>
              <a:t>a </a:t>
            </a:r>
            <a:r>
              <a:rPr lang="en-ZA" sz="1200" dirty="0"/>
              <a:t>given data-transfer channel. </a:t>
            </a:r>
            <a:r>
              <a:rPr lang="en-ZA" sz="900" dirty="0" smtClean="0"/>
              <a:t>Also </a:t>
            </a:r>
            <a:r>
              <a:rPr lang="en-ZA" sz="900" dirty="0"/>
              <a:t>known as </a:t>
            </a:r>
            <a:r>
              <a:rPr lang="en-ZA" sz="900" dirty="0">
                <a:hlinkClick r:id="rId5" tooltip="Sample rate"/>
              </a:rPr>
              <a:t>sample rate</a:t>
            </a:r>
            <a:r>
              <a:rPr lang="en-ZA" sz="900" dirty="0"/>
              <a:t>, i.e. </a:t>
            </a:r>
            <a:r>
              <a:rPr lang="en-ZA" sz="900" dirty="0" err="1" smtClean="0"/>
              <a:t>num</a:t>
            </a:r>
            <a:r>
              <a:rPr lang="en-ZA" sz="900" dirty="0" smtClean="0"/>
              <a:t> data </a:t>
            </a:r>
            <a:r>
              <a:rPr lang="en-ZA" sz="900" dirty="0"/>
              <a:t>samples captured per second, each sample normally occurring at the clock </a:t>
            </a:r>
            <a:r>
              <a:rPr lang="en-ZA" sz="900" dirty="0" smtClean="0"/>
              <a:t>edge.  </a:t>
            </a:r>
            <a:r>
              <a:rPr lang="en-ZA" sz="900" dirty="0" smtClean="0">
                <a:hlinkClick r:id="rId6"/>
              </a:rPr>
              <a:t>[1]</a:t>
            </a:r>
            <a:endParaRPr lang="en-ZA" sz="900" dirty="0"/>
          </a:p>
        </p:txBody>
      </p:sp>
      <p:pic>
        <p:nvPicPr>
          <p:cNvPr id="1028" name="Picture 4" descr="C:\Users\swinberg\Documents\ACTIVE\EEE4084F\Common\Images\intel Xeo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99089" y="2125847"/>
            <a:ext cx="1401865" cy="1050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33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grpId="0" nodeType="afterEffect">
                                  <p:stCondLst>
                                    <p:cond delay="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300"/>
                            </p:stCondLst>
                            <p:childTnLst>
                              <p:par>
                                <p:cTn id="11" presetID="1" presetClass="entr" presetSubtype="0" fill="hold" grpId="0" nodeType="afterEffect">
                                  <p:stCondLst>
                                    <p:cond delay="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350"/>
                            </p:stCondLst>
                            <p:childTnLst>
                              <p:par>
                                <p:cTn id="14" presetID="1" presetClass="entr" presetSubtype="0" fill="hold" grpId="0" nodeType="afterEffect">
                                  <p:stCondLst>
                                    <p:cond delay="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400"/>
                            </p:stCondLst>
                            <p:childTnLst>
                              <p:par>
                                <p:cTn id="17" presetID="1" presetClass="entr" presetSubtype="0" fill="hold" grpId="0" nodeType="afterEffect">
                                  <p:stCondLst>
                                    <p:cond delay="5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par>
                          <p:cTn id="19" fill="hold">
                            <p:stCondLst>
                              <p:cond delay="450"/>
                            </p:stCondLst>
                            <p:childTnLst>
                              <p:par>
                                <p:cTn id="20" presetID="1" presetClass="entr" presetSubtype="0" fill="hold" grpId="0" nodeType="afterEffect">
                                  <p:stCondLst>
                                    <p:cond delay="50"/>
                                  </p:stCondLst>
                                  <p:childTnLst>
                                    <p:set>
                                      <p:cBhvr>
                                        <p:cTn id="21" dur="1" fill="hold">
                                          <p:stCondLst>
                                            <p:cond delay="0"/>
                                          </p:stCondLst>
                                        </p:cTn>
                                        <p:tgtEl>
                                          <p:spTgt spid="3">
                                            <p:txEl>
                                              <p:pRg st="5" end="5"/>
                                            </p:txEl>
                                          </p:spTgt>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5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par>
                          <p:cTn id="25" fill="hold">
                            <p:stCondLst>
                              <p:cond delay="550"/>
                            </p:stCondLst>
                            <p:childTnLst>
                              <p:par>
                                <p:cTn id="26" presetID="1" presetClass="entr" presetSubtype="0" fill="hold" grpId="0" nodeType="afterEffect">
                                  <p:stCondLst>
                                    <p:cond delay="5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par>
                          <p:cTn id="28" fill="hold">
                            <p:stCondLst>
                              <p:cond delay="600"/>
                            </p:stCondLst>
                            <p:childTnLst>
                              <p:par>
                                <p:cTn id="29" presetID="1" presetClass="entr" presetSubtype="0" fill="hold" grpId="0" nodeType="afterEffect">
                                  <p:stCondLst>
                                    <p:cond delay="5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par>
                          <p:cTn id="31" fill="hold">
                            <p:stCondLst>
                              <p:cond delay="650"/>
                            </p:stCondLst>
                            <p:childTnLst>
                              <p:par>
                                <p:cTn id="32" presetID="1" presetClass="entr" presetSubtype="0" fill="hold" grpId="0" nodeType="afterEffect">
                                  <p:stCondLst>
                                    <p:cond delay="5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par>
                          <p:cTn id="34" fill="hold">
                            <p:stCondLst>
                              <p:cond delay="700"/>
                            </p:stCondLst>
                            <p:childTnLst>
                              <p:par>
                                <p:cTn id="35" presetID="31" presetClass="entr" presetSubtype="0" fill="hold" nodeType="afterEffect">
                                  <p:stCondLst>
                                    <p:cond delay="0"/>
                                  </p:stCondLst>
                                  <p:childTnLst>
                                    <p:set>
                                      <p:cBhvr>
                                        <p:cTn id="36" dur="1" fill="hold">
                                          <p:stCondLst>
                                            <p:cond delay="0"/>
                                          </p:stCondLst>
                                        </p:cTn>
                                        <p:tgtEl>
                                          <p:spTgt spid="1029"/>
                                        </p:tgtEl>
                                        <p:attrNameLst>
                                          <p:attrName>style.visibility</p:attrName>
                                        </p:attrNameLst>
                                      </p:cBhvr>
                                      <p:to>
                                        <p:strVal val="visible"/>
                                      </p:to>
                                    </p:set>
                                    <p:anim calcmode="lin" valueType="num">
                                      <p:cBhvr>
                                        <p:cTn id="37" dur="1000" fill="hold"/>
                                        <p:tgtEl>
                                          <p:spTgt spid="1029"/>
                                        </p:tgtEl>
                                        <p:attrNameLst>
                                          <p:attrName>ppt_w</p:attrName>
                                        </p:attrNameLst>
                                      </p:cBhvr>
                                      <p:tavLst>
                                        <p:tav tm="0">
                                          <p:val>
                                            <p:fltVal val="0"/>
                                          </p:val>
                                        </p:tav>
                                        <p:tav tm="100000">
                                          <p:val>
                                            <p:strVal val="#ppt_w"/>
                                          </p:val>
                                        </p:tav>
                                      </p:tavLst>
                                    </p:anim>
                                    <p:anim calcmode="lin" valueType="num">
                                      <p:cBhvr>
                                        <p:cTn id="38" dur="1000" fill="hold"/>
                                        <p:tgtEl>
                                          <p:spTgt spid="1029"/>
                                        </p:tgtEl>
                                        <p:attrNameLst>
                                          <p:attrName>ppt_h</p:attrName>
                                        </p:attrNameLst>
                                      </p:cBhvr>
                                      <p:tavLst>
                                        <p:tav tm="0">
                                          <p:val>
                                            <p:fltVal val="0"/>
                                          </p:val>
                                        </p:tav>
                                        <p:tav tm="100000">
                                          <p:val>
                                            <p:strVal val="#ppt_h"/>
                                          </p:val>
                                        </p:tav>
                                      </p:tavLst>
                                    </p:anim>
                                    <p:anim calcmode="lin" valueType="num">
                                      <p:cBhvr>
                                        <p:cTn id="39" dur="1000" fill="hold"/>
                                        <p:tgtEl>
                                          <p:spTgt spid="1029"/>
                                        </p:tgtEl>
                                        <p:attrNameLst>
                                          <p:attrName>style.rotation</p:attrName>
                                        </p:attrNameLst>
                                      </p:cBhvr>
                                      <p:tavLst>
                                        <p:tav tm="0">
                                          <p:val>
                                            <p:fltVal val="90"/>
                                          </p:val>
                                        </p:tav>
                                        <p:tav tm="100000">
                                          <p:val>
                                            <p:fltVal val="0"/>
                                          </p:val>
                                        </p:tav>
                                      </p:tavLst>
                                    </p:anim>
                                    <p:animEffect transition="in" filter="fade">
                                      <p:cBhvr>
                                        <p:cTn id="40" dur="1000"/>
                                        <p:tgtEl>
                                          <p:spTgt spid="1029"/>
                                        </p:tgtEl>
                                      </p:cBhvr>
                                    </p:animEffect>
                                  </p:childTnLst>
                                </p:cTn>
                              </p:par>
                              <p:par>
                                <p:cTn id="41" presetID="31" presetClass="entr" presetSubtype="0" fill="hold" nodeType="withEffect">
                                  <p:stCondLst>
                                    <p:cond delay="0"/>
                                  </p:stCondLst>
                                  <p:childTnLst>
                                    <p:set>
                                      <p:cBhvr>
                                        <p:cTn id="42" dur="1" fill="hold">
                                          <p:stCondLst>
                                            <p:cond delay="0"/>
                                          </p:stCondLst>
                                        </p:cTn>
                                        <p:tgtEl>
                                          <p:spTgt spid="1028"/>
                                        </p:tgtEl>
                                        <p:attrNameLst>
                                          <p:attrName>style.visibility</p:attrName>
                                        </p:attrNameLst>
                                      </p:cBhvr>
                                      <p:to>
                                        <p:strVal val="visible"/>
                                      </p:to>
                                    </p:set>
                                    <p:anim calcmode="lin" valueType="num">
                                      <p:cBhvr>
                                        <p:cTn id="43" dur="1000" fill="hold"/>
                                        <p:tgtEl>
                                          <p:spTgt spid="1028"/>
                                        </p:tgtEl>
                                        <p:attrNameLst>
                                          <p:attrName>ppt_w</p:attrName>
                                        </p:attrNameLst>
                                      </p:cBhvr>
                                      <p:tavLst>
                                        <p:tav tm="0">
                                          <p:val>
                                            <p:fltVal val="0"/>
                                          </p:val>
                                        </p:tav>
                                        <p:tav tm="100000">
                                          <p:val>
                                            <p:strVal val="#ppt_w"/>
                                          </p:val>
                                        </p:tav>
                                      </p:tavLst>
                                    </p:anim>
                                    <p:anim calcmode="lin" valueType="num">
                                      <p:cBhvr>
                                        <p:cTn id="44" dur="1000" fill="hold"/>
                                        <p:tgtEl>
                                          <p:spTgt spid="1028"/>
                                        </p:tgtEl>
                                        <p:attrNameLst>
                                          <p:attrName>ppt_h</p:attrName>
                                        </p:attrNameLst>
                                      </p:cBhvr>
                                      <p:tavLst>
                                        <p:tav tm="0">
                                          <p:val>
                                            <p:fltVal val="0"/>
                                          </p:val>
                                        </p:tav>
                                        <p:tav tm="100000">
                                          <p:val>
                                            <p:strVal val="#ppt_h"/>
                                          </p:val>
                                        </p:tav>
                                      </p:tavLst>
                                    </p:anim>
                                    <p:anim calcmode="lin" valueType="num">
                                      <p:cBhvr>
                                        <p:cTn id="45" dur="1000" fill="hold"/>
                                        <p:tgtEl>
                                          <p:spTgt spid="1028"/>
                                        </p:tgtEl>
                                        <p:attrNameLst>
                                          <p:attrName>style.rotation</p:attrName>
                                        </p:attrNameLst>
                                      </p:cBhvr>
                                      <p:tavLst>
                                        <p:tav tm="0">
                                          <p:val>
                                            <p:fltVal val="90"/>
                                          </p:val>
                                        </p:tav>
                                        <p:tav tm="100000">
                                          <p:val>
                                            <p:fltVal val="0"/>
                                          </p:val>
                                        </p:tav>
                                      </p:tavLst>
                                    </p:anim>
                                    <p:animEffect transition="in" filter="fade">
                                      <p:cBhvr>
                                        <p:cTn id="46" dur="1000"/>
                                        <p:tgtEl>
                                          <p:spTgt spid="1028"/>
                                        </p:tgtEl>
                                      </p:cBhvr>
                                    </p:animEffect>
                                  </p:childTnLst>
                                </p:cTn>
                              </p:par>
                              <p:par>
                                <p:cTn id="47" presetID="31" presetClass="entr" presetSubtype="0" fill="hold" nodeType="withEffect">
                                  <p:stCondLst>
                                    <p:cond delay="0"/>
                                  </p:stCondLst>
                                  <p:childTnLst>
                                    <p:set>
                                      <p:cBhvr>
                                        <p:cTn id="48" dur="1" fill="hold">
                                          <p:stCondLst>
                                            <p:cond delay="0"/>
                                          </p:stCondLst>
                                        </p:cTn>
                                        <p:tgtEl>
                                          <p:spTgt spid="1027"/>
                                        </p:tgtEl>
                                        <p:attrNameLst>
                                          <p:attrName>style.visibility</p:attrName>
                                        </p:attrNameLst>
                                      </p:cBhvr>
                                      <p:to>
                                        <p:strVal val="visible"/>
                                      </p:to>
                                    </p:set>
                                    <p:anim calcmode="lin" valueType="num">
                                      <p:cBhvr>
                                        <p:cTn id="49" dur="1000" fill="hold"/>
                                        <p:tgtEl>
                                          <p:spTgt spid="1027"/>
                                        </p:tgtEl>
                                        <p:attrNameLst>
                                          <p:attrName>ppt_w</p:attrName>
                                        </p:attrNameLst>
                                      </p:cBhvr>
                                      <p:tavLst>
                                        <p:tav tm="0">
                                          <p:val>
                                            <p:fltVal val="0"/>
                                          </p:val>
                                        </p:tav>
                                        <p:tav tm="100000">
                                          <p:val>
                                            <p:strVal val="#ppt_w"/>
                                          </p:val>
                                        </p:tav>
                                      </p:tavLst>
                                    </p:anim>
                                    <p:anim calcmode="lin" valueType="num">
                                      <p:cBhvr>
                                        <p:cTn id="50" dur="1000" fill="hold"/>
                                        <p:tgtEl>
                                          <p:spTgt spid="1027"/>
                                        </p:tgtEl>
                                        <p:attrNameLst>
                                          <p:attrName>ppt_h</p:attrName>
                                        </p:attrNameLst>
                                      </p:cBhvr>
                                      <p:tavLst>
                                        <p:tav tm="0">
                                          <p:val>
                                            <p:fltVal val="0"/>
                                          </p:val>
                                        </p:tav>
                                        <p:tav tm="100000">
                                          <p:val>
                                            <p:strVal val="#ppt_h"/>
                                          </p:val>
                                        </p:tav>
                                      </p:tavLst>
                                    </p:anim>
                                    <p:anim calcmode="lin" valueType="num">
                                      <p:cBhvr>
                                        <p:cTn id="51" dur="1000" fill="hold"/>
                                        <p:tgtEl>
                                          <p:spTgt spid="1027"/>
                                        </p:tgtEl>
                                        <p:attrNameLst>
                                          <p:attrName>style.rotation</p:attrName>
                                        </p:attrNameLst>
                                      </p:cBhvr>
                                      <p:tavLst>
                                        <p:tav tm="0">
                                          <p:val>
                                            <p:fltVal val="90"/>
                                          </p:val>
                                        </p:tav>
                                        <p:tav tm="100000">
                                          <p:val>
                                            <p:fltVal val="0"/>
                                          </p:val>
                                        </p:tav>
                                      </p:tavLst>
                                    </p:anim>
                                    <p:animEffect transition="in" filter="fade">
                                      <p:cBhvr>
                                        <p:cTn id="52"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120" y="218658"/>
            <a:ext cx="7897778" cy="777281"/>
          </a:xfrm>
        </p:spPr>
        <p:txBody>
          <a:bodyPr>
            <a:normAutofit fontScale="90000"/>
          </a:bodyPr>
          <a:lstStyle/>
          <a:p>
            <a:pPr>
              <a:defRPr/>
            </a:pPr>
            <a:r>
              <a:rPr lang="en-ZA" sz="4000" dirty="0" smtClean="0"/>
              <a:t>Mainstream parallel computing</a:t>
            </a:r>
            <a:endParaRPr lang="en-US" sz="4000" dirty="0"/>
          </a:p>
        </p:txBody>
      </p:sp>
      <p:sp>
        <p:nvSpPr>
          <p:cNvPr id="3" name="Content Placeholder 2"/>
          <p:cNvSpPr>
            <a:spLocks noGrp="1"/>
          </p:cNvSpPr>
          <p:nvPr>
            <p:ph idx="1"/>
          </p:nvPr>
        </p:nvSpPr>
        <p:spPr>
          <a:xfrm>
            <a:off x="365125" y="1032206"/>
            <a:ext cx="8480425" cy="5551487"/>
          </a:xfrm>
        </p:spPr>
        <p:txBody>
          <a:bodyPr>
            <a:normAutofit/>
          </a:bodyPr>
          <a:lstStyle/>
          <a:p>
            <a:pPr>
              <a:defRPr/>
            </a:pPr>
            <a:r>
              <a:rPr lang="en-US" sz="2800" i="1" dirty="0" smtClean="0"/>
              <a:t>Most</a:t>
            </a:r>
            <a:r>
              <a:rPr lang="en-US" sz="2800" dirty="0" smtClean="0"/>
              <a:t> server class machines today are:</a:t>
            </a:r>
          </a:p>
          <a:p>
            <a:pPr lvl="1">
              <a:defRPr/>
            </a:pPr>
            <a:r>
              <a:rPr lang="en-US" sz="2400" dirty="0" smtClean="0"/>
              <a:t>PC class SMP’s (Symmetric Multi-Processors *)</a:t>
            </a:r>
          </a:p>
          <a:p>
            <a:pPr lvl="1">
              <a:defRPr/>
            </a:pPr>
            <a:r>
              <a:rPr lang="en-US" sz="2400" dirty="0" smtClean="0"/>
              <a:t>2, 4, 8 processors - cheap</a:t>
            </a:r>
          </a:p>
          <a:p>
            <a:pPr lvl="1">
              <a:defRPr/>
            </a:pPr>
            <a:r>
              <a:rPr lang="en-US" sz="2400" dirty="0" smtClean="0"/>
              <a:t>Run Windows &amp; Linux</a:t>
            </a:r>
          </a:p>
          <a:p>
            <a:pPr>
              <a:defRPr/>
            </a:pPr>
            <a:r>
              <a:rPr lang="en-US" sz="2800" dirty="0" err="1" smtClean="0"/>
              <a:t>Delux</a:t>
            </a:r>
            <a:r>
              <a:rPr lang="en-US" sz="2800" dirty="0" smtClean="0"/>
              <a:t> SMP’s </a:t>
            </a:r>
          </a:p>
          <a:p>
            <a:pPr lvl="1">
              <a:defRPr/>
            </a:pPr>
            <a:r>
              <a:rPr lang="en-US" sz="2400" dirty="0" smtClean="0"/>
              <a:t>8 to 64 processors</a:t>
            </a:r>
          </a:p>
          <a:p>
            <a:pPr lvl="1">
              <a:defRPr/>
            </a:pPr>
            <a:r>
              <a:rPr lang="en-US" sz="2400" dirty="0" smtClean="0"/>
              <a:t>Expensive:</a:t>
            </a:r>
          </a:p>
          <a:p>
            <a:pPr lvl="1">
              <a:buFont typeface="Wingdings" pitchFamily="2" charset="2"/>
              <a:buNone/>
              <a:defRPr/>
            </a:pPr>
            <a:r>
              <a:rPr lang="en-US" sz="2000" dirty="0" smtClean="0"/>
              <a:t> 16-way SMP costs </a:t>
            </a:r>
            <a:r>
              <a:rPr lang="en-US" sz="2000" dirty="0" smtClean="0">
                <a:latin typeface="Lucida Sans"/>
                <a:sym typeface="Symbol"/>
              </a:rPr>
              <a:t>≈ </a:t>
            </a:r>
            <a:r>
              <a:rPr lang="en-US" sz="2000" dirty="0" smtClean="0"/>
              <a:t>4 x 4-way SMPs </a:t>
            </a:r>
          </a:p>
          <a:p>
            <a:pPr>
              <a:defRPr/>
            </a:pPr>
            <a:r>
              <a:rPr lang="en-US" sz="2800" dirty="0" smtClean="0">
                <a:solidFill>
                  <a:schemeClr val="tx2">
                    <a:lumMod val="75000"/>
                  </a:schemeClr>
                </a:solidFill>
              </a:rPr>
              <a:t>Applications:</a:t>
            </a:r>
            <a:r>
              <a:rPr lang="en-US" sz="2800" dirty="0" smtClean="0"/>
              <a:t> Databases, web servers, internet commerce / OLTP (online transaction processing) </a:t>
            </a:r>
          </a:p>
          <a:p>
            <a:pPr>
              <a:defRPr/>
            </a:pPr>
            <a:r>
              <a:rPr lang="en-US" sz="2800" dirty="0" smtClean="0">
                <a:solidFill>
                  <a:schemeClr val="tx2">
                    <a:lumMod val="75000"/>
                  </a:schemeClr>
                </a:solidFill>
              </a:rPr>
              <a:t>Newer applications:</a:t>
            </a:r>
            <a:r>
              <a:rPr lang="en-US" sz="2800" dirty="0" smtClean="0"/>
              <a:t> technical computing, threat analysis, credit card fraud... </a:t>
            </a:r>
            <a:endParaRPr lang="en-US" sz="2800" dirty="0"/>
          </a:p>
        </p:txBody>
      </p:sp>
      <p:pic>
        <p:nvPicPr>
          <p:cNvPr id="15364" name="Picture 3" descr="smp.png"/>
          <p:cNvPicPr>
            <a:picLocks noChangeAspect="1"/>
          </p:cNvPicPr>
          <p:nvPr/>
        </p:nvPicPr>
        <p:blipFill>
          <a:blip r:embed="rId3" cstate="print"/>
          <a:srcRect/>
          <a:stretch>
            <a:fillRect/>
          </a:stretch>
        </p:blipFill>
        <p:spPr bwMode="auto">
          <a:xfrm>
            <a:off x="5735638" y="2043113"/>
            <a:ext cx="2986087" cy="1538287"/>
          </a:xfrm>
          <a:prstGeom prst="rect">
            <a:avLst/>
          </a:prstGeom>
          <a:noFill/>
          <a:ln w="9525">
            <a:noFill/>
            <a:miter lim="800000"/>
            <a:headEnd/>
            <a:tailEnd/>
          </a:ln>
        </p:spPr>
      </p:pic>
      <p:sp>
        <p:nvSpPr>
          <p:cNvPr id="15365" name="Rectangle 4"/>
          <p:cNvSpPr>
            <a:spLocks noChangeArrowheads="1"/>
          </p:cNvSpPr>
          <p:nvPr/>
        </p:nvSpPr>
        <p:spPr bwMode="auto">
          <a:xfrm>
            <a:off x="5688343" y="3598234"/>
            <a:ext cx="3136678" cy="954107"/>
          </a:xfrm>
          <a:prstGeom prst="rect">
            <a:avLst/>
          </a:prstGeom>
          <a:noFill/>
          <a:ln w="9525">
            <a:noFill/>
            <a:miter lim="800000"/>
            <a:headEnd/>
            <a:tailEnd/>
          </a:ln>
        </p:spPr>
        <p:txBody>
          <a:bodyPr wrap="square" lIns="54000" rIns="0">
            <a:spAutoFit/>
          </a:bodyPr>
          <a:lstStyle/>
          <a:p>
            <a:r>
              <a:rPr lang="en-US" sz="1400" dirty="0"/>
              <a:t>SMP offers all processors and memory on a common front side bus (FSB –bus that connects the CPU and motherboard subsystems).</a:t>
            </a:r>
          </a:p>
        </p:txBody>
      </p:sp>
      <p:sp>
        <p:nvSpPr>
          <p:cNvPr id="15366" name="Rectangle 5"/>
          <p:cNvSpPr>
            <a:spLocks noChangeArrowheads="1"/>
          </p:cNvSpPr>
          <p:nvPr/>
        </p:nvSpPr>
        <p:spPr bwMode="auto">
          <a:xfrm>
            <a:off x="4492807" y="6390018"/>
            <a:ext cx="4506912" cy="369888"/>
          </a:xfrm>
          <a:prstGeom prst="rect">
            <a:avLst/>
          </a:prstGeom>
          <a:noFill/>
          <a:ln w="9525">
            <a:noFill/>
            <a:miter lim="800000"/>
            <a:headEnd/>
            <a:tailEnd/>
          </a:ln>
        </p:spPr>
        <p:txBody>
          <a:bodyPr wrap="none">
            <a:spAutoFit/>
          </a:bodyPr>
          <a:lstStyle/>
          <a:p>
            <a:r>
              <a:rPr lang="en-US" dirty="0"/>
              <a:t>* Also termed “Shared Memory Processor”</a:t>
            </a:r>
          </a:p>
        </p:txBody>
      </p:sp>
    </p:spTree>
    <p:extLst>
      <p:ext uri="{BB962C8B-B14F-4D97-AF65-F5344CB8AC3E}">
        <p14:creationId xmlns:p14="http://schemas.microsoft.com/office/powerpoint/2010/main" val="9267549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526" y="427523"/>
            <a:ext cx="7024744" cy="1143000"/>
          </a:xfrm>
        </p:spPr>
        <p:txBody>
          <a:bodyPr>
            <a:normAutofit fontScale="90000"/>
          </a:bodyPr>
          <a:lstStyle/>
          <a:p>
            <a:pPr>
              <a:defRPr/>
            </a:pPr>
            <a:r>
              <a:rPr lang="en-ZA" dirty="0" smtClean="0"/>
              <a:t>Large scale parallel computing systems </a:t>
            </a:r>
            <a:endParaRPr lang="en-US" dirty="0"/>
          </a:p>
        </p:txBody>
      </p:sp>
      <p:sp>
        <p:nvSpPr>
          <p:cNvPr id="3" name="Content Placeholder 2"/>
          <p:cNvSpPr>
            <a:spLocks noGrp="1"/>
          </p:cNvSpPr>
          <p:nvPr>
            <p:ph idx="1"/>
          </p:nvPr>
        </p:nvSpPr>
        <p:spPr>
          <a:xfrm>
            <a:off x="592016" y="1987794"/>
            <a:ext cx="8007350" cy="4191000"/>
          </a:xfrm>
        </p:spPr>
        <p:txBody>
          <a:bodyPr>
            <a:normAutofit fontScale="92500" lnSpcReduction="10000"/>
          </a:bodyPr>
          <a:lstStyle/>
          <a:p>
            <a:pPr>
              <a:defRPr/>
            </a:pPr>
            <a:r>
              <a:rPr lang="en-US" dirty="0" smtClean="0"/>
              <a:t>Hundreds of processors, typically built as clusters of SMPs</a:t>
            </a:r>
          </a:p>
          <a:p>
            <a:pPr>
              <a:defRPr/>
            </a:pPr>
            <a:r>
              <a:rPr lang="en-US" dirty="0" smtClean="0"/>
              <a:t>Often custom built with government funding (costly! 10 to 100 million USD)</a:t>
            </a:r>
          </a:p>
          <a:p>
            <a:pPr lvl="1">
              <a:defRPr/>
            </a:pPr>
            <a:r>
              <a:rPr lang="en-US" dirty="0" smtClean="0"/>
              <a:t>National / international resource</a:t>
            </a:r>
          </a:p>
          <a:p>
            <a:pPr lvl="1">
              <a:defRPr/>
            </a:pPr>
            <a:r>
              <a:rPr lang="en-US" dirty="0" smtClean="0"/>
              <a:t>Total sales tiny fraction of </a:t>
            </a:r>
            <a:r>
              <a:rPr lang="en-US" i="1" dirty="0" smtClean="0"/>
              <a:t>PC server</a:t>
            </a:r>
            <a:r>
              <a:rPr lang="en-US" dirty="0" smtClean="0"/>
              <a:t> sales</a:t>
            </a:r>
          </a:p>
          <a:p>
            <a:pPr>
              <a:defRPr/>
            </a:pPr>
            <a:r>
              <a:rPr lang="en-US" dirty="0" smtClean="0"/>
              <a:t>Few independent software developers</a:t>
            </a:r>
          </a:p>
          <a:p>
            <a:pPr>
              <a:defRPr/>
            </a:pPr>
            <a:r>
              <a:rPr lang="en-US" dirty="0" smtClean="0"/>
              <a:t>Programmed by small set of majorly smart people</a:t>
            </a:r>
          </a:p>
        </p:txBody>
      </p:sp>
    </p:spTree>
    <p:extLst>
      <p:ext uri="{BB962C8B-B14F-4D97-AF65-F5344CB8AC3E}">
        <p14:creationId xmlns:p14="http://schemas.microsoft.com/office/powerpoint/2010/main" val="27467978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211" y="483350"/>
            <a:ext cx="7024744" cy="1143000"/>
          </a:xfrm>
        </p:spPr>
        <p:txBody>
          <a:bodyPr>
            <a:normAutofit fontScale="90000"/>
          </a:bodyPr>
          <a:lstStyle/>
          <a:p>
            <a:pPr>
              <a:defRPr/>
            </a:pPr>
            <a:r>
              <a:rPr lang="en-ZA" dirty="0" smtClean="0"/>
              <a:t>Large scale parallel computing systems </a:t>
            </a:r>
            <a:endParaRPr lang="en-US" dirty="0"/>
          </a:p>
        </p:txBody>
      </p:sp>
      <p:sp>
        <p:nvSpPr>
          <p:cNvPr id="3" name="Content Placeholder 2"/>
          <p:cNvSpPr>
            <a:spLocks noGrp="1"/>
          </p:cNvSpPr>
          <p:nvPr>
            <p:ph idx="1"/>
          </p:nvPr>
        </p:nvSpPr>
        <p:spPr>
          <a:xfrm>
            <a:off x="838200" y="1609725"/>
            <a:ext cx="8007350" cy="4833938"/>
          </a:xfrm>
        </p:spPr>
        <p:txBody>
          <a:bodyPr/>
          <a:lstStyle/>
          <a:p>
            <a:pPr>
              <a:defRPr/>
            </a:pPr>
            <a:r>
              <a:rPr lang="en-US" dirty="0" smtClean="0"/>
              <a:t>Some applications</a:t>
            </a:r>
          </a:p>
          <a:p>
            <a:pPr lvl="1">
              <a:defRPr/>
            </a:pPr>
            <a:r>
              <a:rPr lang="en-US" dirty="0" smtClean="0"/>
              <a:t>Code breaking (CIA, FBI)</a:t>
            </a:r>
          </a:p>
          <a:p>
            <a:pPr lvl="1">
              <a:defRPr/>
            </a:pPr>
            <a:r>
              <a:rPr lang="en-US" dirty="0" smtClean="0"/>
              <a:t>Weather and climate modeling / prediction</a:t>
            </a:r>
          </a:p>
          <a:p>
            <a:pPr lvl="1">
              <a:defRPr/>
            </a:pPr>
            <a:r>
              <a:rPr lang="en-US" dirty="0" smtClean="0"/>
              <a:t>Pharmaceutical – drug simulation, DNA modeling and drug design</a:t>
            </a:r>
          </a:p>
          <a:p>
            <a:pPr lvl="1">
              <a:defRPr/>
            </a:pPr>
            <a:r>
              <a:rPr lang="en-US" dirty="0" smtClean="0"/>
              <a:t>Scientific research (e.g., astronomy, SETI)</a:t>
            </a:r>
          </a:p>
          <a:p>
            <a:pPr lvl="1">
              <a:defRPr/>
            </a:pPr>
            <a:r>
              <a:rPr lang="en-US" dirty="0" smtClean="0"/>
              <a:t>Defense and weapons development</a:t>
            </a:r>
          </a:p>
          <a:p>
            <a:pPr>
              <a:defRPr/>
            </a:pPr>
            <a:r>
              <a:rPr lang="en-ZA" dirty="0" smtClean="0"/>
              <a:t>Large-scale parallel systems are often used for modelling</a:t>
            </a:r>
            <a:endParaRPr lang="en-US" dirty="0" smtClean="0"/>
          </a:p>
        </p:txBody>
      </p:sp>
    </p:spTree>
    <p:extLst>
      <p:ext uri="{BB962C8B-B14F-4D97-AF65-F5344CB8AC3E}">
        <p14:creationId xmlns:p14="http://schemas.microsoft.com/office/powerpoint/2010/main" val="12154670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6050"/>
            <a:ext cx="8385175" cy="1431925"/>
          </a:xfrm>
        </p:spPr>
        <p:txBody>
          <a:bodyPr/>
          <a:lstStyle/>
          <a:p>
            <a:pPr>
              <a:defRPr/>
            </a:pPr>
            <a:r>
              <a:rPr lang="en-ZA" dirty="0" smtClean="0"/>
              <a:t>Software development</a:t>
            </a:r>
            <a:br>
              <a:rPr lang="en-ZA" dirty="0" smtClean="0"/>
            </a:br>
            <a:r>
              <a:rPr lang="en-ZA" dirty="0" smtClean="0"/>
              <a:t>for parallel computers</a:t>
            </a:r>
            <a:endParaRPr lang="en-US" dirty="0"/>
          </a:p>
        </p:txBody>
      </p:sp>
      <p:sp>
        <p:nvSpPr>
          <p:cNvPr id="3" name="Content Placeholder 2"/>
          <p:cNvSpPr>
            <a:spLocks noGrp="1"/>
          </p:cNvSpPr>
          <p:nvPr>
            <p:ph idx="1"/>
          </p:nvPr>
        </p:nvSpPr>
        <p:spPr>
          <a:xfrm>
            <a:off x="678375" y="1741572"/>
            <a:ext cx="8007350" cy="4552902"/>
          </a:xfrm>
        </p:spPr>
        <p:txBody>
          <a:bodyPr>
            <a:normAutofit fontScale="92500" lnSpcReduction="20000"/>
          </a:bodyPr>
          <a:lstStyle/>
          <a:p>
            <a:pPr>
              <a:defRPr/>
            </a:pPr>
            <a:r>
              <a:rPr lang="en-US" dirty="0" smtClean="0">
                <a:solidFill>
                  <a:schemeClr val="tx2">
                    <a:lumMod val="75000"/>
                  </a:schemeClr>
                </a:solidFill>
              </a:rPr>
              <a:t>Important software sections</a:t>
            </a:r>
            <a:r>
              <a:rPr lang="en-US" dirty="0" smtClean="0"/>
              <a:t> </a:t>
            </a:r>
            <a:br>
              <a:rPr lang="en-US" dirty="0" smtClean="0"/>
            </a:br>
            <a:r>
              <a:rPr lang="en-US" dirty="0" smtClean="0"/>
              <a:t>(frequently run sections) </a:t>
            </a:r>
            <a:r>
              <a:rPr lang="en-US" dirty="0" smtClean="0">
                <a:solidFill>
                  <a:schemeClr val="tx2">
                    <a:lumMod val="75000"/>
                  </a:schemeClr>
                </a:solidFill>
              </a:rPr>
              <a:t>usually </a:t>
            </a:r>
            <a:r>
              <a:rPr lang="en-US" i="1" dirty="0" smtClean="0">
                <a:solidFill>
                  <a:schemeClr val="tx2">
                    <a:lumMod val="75000"/>
                  </a:schemeClr>
                </a:solidFill>
              </a:rPr>
              <a:t>hand-crafted</a:t>
            </a:r>
            <a:r>
              <a:rPr lang="en-US" dirty="0" smtClean="0"/>
              <a:t> (often from initial sequential versions) to run on the parallel computing platform</a:t>
            </a:r>
          </a:p>
          <a:p>
            <a:pPr>
              <a:defRPr/>
            </a:pPr>
            <a:r>
              <a:rPr lang="en-US" dirty="0" smtClean="0"/>
              <a:t>Why this happens:</a:t>
            </a:r>
          </a:p>
          <a:p>
            <a:pPr lvl="1">
              <a:defRPr/>
            </a:pPr>
            <a:r>
              <a:rPr lang="en-US" dirty="0" smtClean="0"/>
              <a:t>Parallel programming is difficult</a:t>
            </a:r>
          </a:p>
          <a:p>
            <a:pPr lvl="1">
              <a:defRPr/>
            </a:pPr>
            <a:r>
              <a:rPr lang="en-US" dirty="0" smtClean="0"/>
              <a:t>Parallel programs run poorly on sequential machines (need to simulate them)</a:t>
            </a:r>
          </a:p>
          <a:p>
            <a:pPr lvl="1">
              <a:defRPr/>
            </a:pPr>
            <a:r>
              <a:rPr lang="en-US" dirty="0" smtClean="0">
                <a:solidFill>
                  <a:schemeClr val="tx2">
                    <a:lumMod val="75000"/>
                  </a:schemeClr>
                </a:solidFill>
              </a:rPr>
              <a:t>Automatic parallelization</a:t>
            </a:r>
            <a:r>
              <a:rPr lang="en-US" dirty="0" smtClean="0"/>
              <a:t> difficult (&amp; messy)</a:t>
            </a:r>
          </a:p>
          <a:p>
            <a:pPr>
              <a:defRPr/>
            </a:pPr>
            <a:r>
              <a:rPr lang="en-ZA" dirty="0" smtClean="0"/>
              <a:t>Leads to high utilization expenses</a:t>
            </a:r>
            <a:endParaRPr lang="en-US" dirty="0" smtClean="0"/>
          </a:p>
        </p:txBody>
      </p:sp>
      <p:pic>
        <p:nvPicPr>
          <p:cNvPr id="3074" name="Picture 2" descr="C:\Users\swinberg\Documents\ACTIVE\EEE4084F\2013\LECTURES\Lecture02\Images\typing on 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868632" y="262196"/>
            <a:ext cx="1967023" cy="1848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9171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0098" y="5194206"/>
            <a:ext cx="3154017" cy="1577009"/>
          </a:xfrm>
          <a:prstGeom prst="rect">
            <a:avLst/>
          </a:prstGeom>
        </p:spPr>
      </p:pic>
      <p:sp>
        <p:nvSpPr>
          <p:cNvPr id="3" name="Rectangle 2"/>
          <p:cNvSpPr/>
          <p:nvPr/>
        </p:nvSpPr>
        <p:spPr>
          <a:xfrm>
            <a:off x="6515857" y="5194206"/>
            <a:ext cx="1162498" cy="584775"/>
          </a:xfrm>
          <a:prstGeom prst="rect">
            <a:avLst/>
          </a:prstGeom>
          <a:noFill/>
        </p:spPr>
        <p:txBody>
          <a:bodyPr wrap="none" lIns="91440" tIns="45720" rIns="91440" bIns="45720">
            <a:spAutoFit/>
          </a:bodyPr>
          <a:lstStyle/>
          <a:p>
            <a:pPr algn="ctr"/>
            <a:r>
              <a:rPr lang="en-US" sz="3200" b="1" cap="none" spc="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help!</a:t>
            </a:r>
            <a:endParaRPr lang="en-US" sz="32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Rectangle 3"/>
          <p:cNvSpPr/>
          <p:nvPr/>
        </p:nvSpPr>
        <p:spPr>
          <a:xfrm>
            <a:off x="430868" y="278726"/>
            <a:ext cx="6934912" cy="1569660"/>
          </a:xfrm>
          <a:prstGeom prst="rect">
            <a:avLst/>
          </a:prstGeom>
          <a:noFill/>
        </p:spPr>
        <p:txBody>
          <a:bodyPr wrap="none" lIns="91440" tIns="45720" rIns="91440" bIns="45720">
            <a:spAutoFit/>
          </a:bodyPr>
          <a:lstStyle/>
          <a:p>
            <a:r>
              <a:rPr lang="en-US" sz="48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Advice on tackling</a:t>
            </a:r>
            <a:br>
              <a:rPr lang="en-US" sz="48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br>
            <a:r>
              <a:rPr lang="en-US" sz="48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reading-based lectures</a:t>
            </a:r>
            <a:endParaRPr lang="en-US" sz="48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5" name="TextBox 4"/>
          <p:cNvSpPr txBox="1"/>
          <p:nvPr/>
        </p:nvSpPr>
        <p:spPr>
          <a:xfrm>
            <a:off x="430868" y="1848386"/>
            <a:ext cx="7997588" cy="1200329"/>
          </a:xfrm>
          <a:prstGeom prst="rect">
            <a:avLst/>
          </a:prstGeom>
          <a:noFill/>
        </p:spPr>
        <p:txBody>
          <a:bodyPr wrap="square" rtlCol="0">
            <a:spAutoFit/>
          </a:bodyPr>
          <a:lstStyle/>
          <a:p>
            <a:r>
              <a:rPr lang="en-ZA" dirty="0" smtClean="0"/>
              <a:t>In industry and for academics professionals need to get use to the paradigm of listening to presentations and taking note of what is useful to them. Now in this case we are still in a course so you should consider most things being relevant to you. But here are a few techniques:</a:t>
            </a:r>
            <a:endParaRPr lang="en-ZA" dirty="0"/>
          </a:p>
        </p:txBody>
      </p:sp>
      <p:sp>
        <p:nvSpPr>
          <p:cNvPr id="6" name="TextBox 5"/>
          <p:cNvSpPr txBox="1"/>
          <p:nvPr/>
        </p:nvSpPr>
        <p:spPr>
          <a:xfrm>
            <a:off x="676527" y="3155191"/>
            <a:ext cx="7997588" cy="923330"/>
          </a:xfrm>
          <a:prstGeom prst="rect">
            <a:avLst/>
          </a:prstGeom>
          <a:noFill/>
        </p:spPr>
        <p:txBody>
          <a:bodyPr wrap="square" rtlCol="0">
            <a:spAutoFit/>
          </a:bodyPr>
          <a:lstStyle/>
          <a:p>
            <a:r>
              <a:rPr lang="en-ZA" dirty="0" smtClean="0">
                <a:solidFill>
                  <a:schemeClr val="accent6">
                    <a:lumMod val="50000"/>
                  </a:schemeClr>
                </a:solidFill>
              </a:rPr>
              <a:t>Have a notebook </a:t>
            </a:r>
            <a:r>
              <a:rPr lang="en-ZA" dirty="0" smtClean="0"/>
              <a:t>(if not a logbook with all your ideas in it) where you can jot down useful points, OR issues you found confusing and want to either ask about (if the opportunity permits) or to find out about later.</a:t>
            </a:r>
            <a:endParaRPr lang="en-ZA" dirty="0"/>
          </a:p>
        </p:txBody>
      </p:sp>
      <p:sp>
        <p:nvSpPr>
          <p:cNvPr id="7" name="TextBox 6"/>
          <p:cNvSpPr txBox="1"/>
          <p:nvPr/>
        </p:nvSpPr>
        <p:spPr>
          <a:xfrm>
            <a:off x="676527" y="4124461"/>
            <a:ext cx="7997588" cy="1200329"/>
          </a:xfrm>
          <a:prstGeom prst="rect">
            <a:avLst/>
          </a:prstGeom>
          <a:noFill/>
        </p:spPr>
        <p:txBody>
          <a:bodyPr wrap="square" rtlCol="0">
            <a:spAutoFit/>
          </a:bodyPr>
          <a:lstStyle/>
          <a:p>
            <a:r>
              <a:rPr lang="en-ZA" dirty="0" smtClean="0"/>
              <a:t>If you have the </a:t>
            </a:r>
            <a:r>
              <a:rPr lang="en-ZA" dirty="0" smtClean="0">
                <a:solidFill>
                  <a:schemeClr val="accent6">
                    <a:lumMod val="50000"/>
                  </a:schemeClr>
                </a:solidFill>
              </a:rPr>
              <a:t>assigned reading in front of you</a:t>
            </a:r>
            <a:r>
              <a:rPr lang="en-ZA" dirty="0" smtClean="0"/>
              <a:t>, either in digital form (e.g. on tablet) or printed, then you can by all means browse through to check on things while the presentation is covering things you already know or are finding less important.</a:t>
            </a:r>
            <a:endParaRPr lang="en-ZA" dirty="0"/>
          </a:p>
        </p:txBody>
      </p:sp>
      <p:sp>
        <p:nvSpPr>
          <p:cNvPr id="8" name="TextBox 7"/>
          <p:cNvSpPr txBox="1"/>
          <p:nvPr/>
        </p:nvSpPr>
        <p:spPr>
          <a:xfrm>
            <a:off x="650677" y="5354345"/>
            <a:ext cx="4985191" cy="369332"/>
          </a:xfrm>
          <a:prstGeom prst="rect">
            <a:avLst/>
          </a:prstGeom>
          <a:noFill/>
        </p:spPr>
        <p:txBody>
          <a:bodyPr wrap="square" rtlCol="0">
            <a:spAutoFit/>
          </a:bodyPr>
          <a:lstStyle/>
          <a:p>
            <a:r>
              <a:rPr lang="en-ZA" dirty="0" smtClean="0">
                <a:solidFill>
                  <a:schemeClr val="accent6">
                    <a:lumMod val="50000"/>
                  </a:schemeClr>
                </a:solidFill>
              </a:rPr>
              <a:t>Reflect and review reading</a:t>
            </a:r>
            <a:r>
              <a:rPr lang="en-ZA" dirty="0" smtClean="0"/>
              <a:t> (after the lecture)</a:t>
            </a:r>
            <a:endParaRPr lang="en-ZA" dirty="0"/>
          </a:p>
        </p:txBody>
      </p:sp>
    </p:spTree>
    <p:extLst>
      <p:ext uri="{BB962C8B-B14F-4D97-AF65-F5344CB8AC3E}">
        <p14:creationId xmlns:p14="http://schemas.microsoft.com/office/powerpoint/2010/main" val="1975868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570" y="359740"/>
            <a:ext cx="7024744" cy="1143000"/>
          </a:xfrm>
        </p:spPr>
        <p:txBody>
          <a:bodyPr>
            <a:normAutofit fontScale="90000"/>
          </a:bodyPr>
          <a:lstStyle/>
          <a:p>
            <a:pPr>
              <a:defRPr/>
            </a:pPr>
            <a:r>
              <a:rPr lang="en-ZA" dirty="0" smtClean="0"/>
              <a:t>Do </a:t>
            </a:r>
            <a:r>
              <a:rPr lang="en-ZA" dirty="0" smtClean="0">
                <a:solidFill>
                  <a:schemeClr val="tx2">
                    <a:lumMod val="75000"/>
                  </a:schemeClr>
                </a:solidFill>
              </a:rPr>
              <a:t>parallel languages </a:t>
            </a:r>
            <a:r>
              <a:rPr lang="en-ZA" dirty="0" smtClean="0"/>
              <a:t>and compilers exist?</a:t>
            </a:r>
            <a:endParaRPr lang="en-US" dirty="0"/>
          </a:p>
        </p:txBody>
      </p:sp>
      <p:sp>
        <p:nvSpPr>
          <p:cNvPr id="3" name="Content Placeholder 2"/>
          <p:cNvSpPr>
            <a:spLocks noGrp="1"/>
          </p:cNvSpPr>
          <p:nvPr>
            <p:ph idx="1"/>
          </p:nvPr>
        </p:nvSpPr>
        <p:spPr>
          <a:xfrm>
            <a:off x="583008" y="1534037"/>
            <a:ext cx="8007350" cy="4694238"/>
          </a:xfrm>
        </p:spPr>
        <p:txBody>
          <a:bodyPr/>
          <a:lstStyle/>
          <a:p>
            <a:pPr>
              <a:defRPr/>
            </a:pPr>
            <a:r>
              <a:rPr lang="en-ZA" b="1" dirty="0" smtClean="0">
                <a:solidFill>
                  <a:schemeClr val="tx2">
                    <a:lumMod val="75000"/>
                  </a:schemeClr>
                </a:solidFill>
              </a:rPr>
              <a:t>Yes!</a:t>
            </a:r>
          </a:p>
        </p:txBody>
      </p:sp>
      <p:sp>
        <p:nvSpPr>
          <p:cNvPr id="6" name="Rectangle 3"/>
          <p:cNvSpPr>
            <a:spLocks noChangeArrowheads="1"/>
          </p:cNvSpPr>
          <p:nvPr/>
        </p:nvSpPr>
        <p:spPr bwMode="auto">
          <a:xfrm>
            <a:off x="686833" y="6397080"/>
            <a:ext cx="4108450" cy="307777"/>
          </a:xfrm>
          <a:prstGeom prst="rect">
            <a:avLst/>
          </a:prstGeom>
          <a:noFill/>
          <a:ln w="9525">
            <a:noFill/>
            <a:miter lim="800000"/>
            <a:headEnd/>
            <a:tailEnd/>
          </a:ln>
        </p:spPr>
        <p:txBody>
          <a:bodyPr>
            <a:spAutoFit/>
          </a:bodyPr>
          <a:lstStyle/>
          <a:p>
            <a:r>
              <a:rPr lang="en-ZA" sz="1400" dirty="0" smtClean="0"/>
              <a:t>… some other examples…</a:t>
            </a:r>
            <a:endParaRPr lang="en-US" sz="1400" dirty="0"/>
          </a:p>
        </p:txBody>
      </p:sp>
      <p:pic>
        <p:nvPicPr>
          <p:cNvPr id="4099" name="Picture 3" descr="C:\Users\swinberg\Documents\ACTIVE\EEE4084F\2013\LECTURES\Lecture02\Images\logo_matlab_simulin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5462" y="1420994"/>
            <a:ext cx="2000250" cy="752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swinberg\Documents\ACTIVE\EEE4084F\2013\LECTURES\Lecture02\Images\screenshot-simulin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093" y="2116209"/>
            <a:ext cx="6698564" cy="4277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465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randombar(horizontal)">
                                      <p:cBhvr>
                                        <p:cTn id="10" dur="500"/>
                                        <p:tgtEl>
                                          <p:spTgt spid="4100"/>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wipe(down)">
                                      <p:cBhvr>
                                        <p:cTn id="14" dur="500"/>
                                        <p:tgtEl>
                                          <p:spTgt spid="4099"/>
                                        </p:tgtEl>
                                      </p:cBhvr>
                                    </p:animEffect>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L01 - Further Reading</a:t>
            </a:r>
            <a:endParaRPr lang="en-ZA" dirty="0"/>
          </a:p>
        </p:txBody>
      </p:sp>
      <p:sp>
        <p:nvSpPr>
          <p:cNvPr id="3" name="Content Placeholder 2"/>
          <p:cNvSpPr>
            <a:spLocks noGrp="1"/>
          </p:cNvSpPr>
          <p:nvPr>
            <p:ph idx="1"/>
          </p:nvPr>
        </p:nvSpPr>
        <p:spPr/>
        <p:txBody>
          <a:bodyPr>
            <a:normAutofit fontScale="62500" lnSpcReduction="20000"/>
          </a:bodyPr>
          <a:lstStyle/>
          <a:p>
            <a:pPr marL="0" indent="0" algn="ctr">
              <a:buNone/>
            </a:pPr>
            <a:r>
              <a:rPr lang="en-ZA" b="1" dirty="0"/>
              <a:t>Parallel and Distributed Computing:  Memories of Time Past and a Glimpse </a:t>
            </a:r>
            <a:r>
              <a:rPr lang="en-ZA" b="1" dirty="0" smtClean="0"/>
              <a:t>at the Future </a:t>
            </a:r>
          </a:p>
          <a:p>
            <a:pPr marL="0" indent="0" algn="ctr">
              <a:buNone/>
            </a:pPr>
            <a:r>
              <a:rPr lang="en-ZA" dirty="0" smtClean="0"/>
              <a:t>Author: D </a:t>
            </a:r>
            <a:r>
              <a:rPr lang="en-ZA" dirty="0"/>
              <a:t>C </a:t>
            </a:r>
            <a:r>
              <a:rPr lang="en-ZA" dirty="0" err="1" smtClean="0"/>
              <a:t>Marinescu</a:t>
            </a:r>
            <a:r>
              <a:rPr lang="en-ZA" dirty="0" smtClean="0"/>
              <a:t>. Pub date: June 2014</a:t>
            </a:r>
          </a:p>
          <a:p>
            <a:pPr marL="0" indent="0" algn="ctr">
              <a:buNone/>
            </a:pPr>
            <a:endParaRPr lang="en-ZA" dirty="0" smtClean="0"/>
          </a:p>
          <a:p>
            <a:pPr marL="0" indent="0">
              <a:buNone/>
            </a:pPr>
            <a:r>
              <a:rPr lang="en-ZA" dirty="0" smtClean="0"/>
              <a:t>We  </a:t>
            </a:r>
            <a:r>
              <a:rPr lang="en-ZA" dirty="0"/>
              <a:t>propose  to  look  at  the  </a:t>
            </a:r>
            <a:r>
              <a:rPr lang="en-ZA" dirty="0">
                <a:solidFill>
                  <a:schemeClr val="accent6">
                    <a:lumMod val="75000"/>
                  </a:schemeClr>
                </a:solidFill>
              </a:rPr>
              <a:t>evolution  of  ideas  related  to  </a:t>
            </a:r>
            <a:r>
              <a:rPr lang="en-ZA" dirty="0" smtClean="0">
                <a:solidFill>
                  <a:schemeClr val="accent6">
                    <a:lumMod val="75000"/>
                  </a:schemeClr>
                </a:solidFill>
              </a:rPr>
              <a:t>parallel systems</a:t>
            </a:r>
            <a:r>
              <a:rPr lang="en-ZA" dirty="0">
                <a:solidFill>
                  <a:schemeClr val="accent6">
                    <a:lumMod val="75000"/>
                  </a:schemeClr>
                </a:solidFill>
              </a:rPr>
              <a:t>, algorithms, and applications</a:t>
            </a:r>
            <a:r>
              <a:rPr lang="en-ZA" dirty="0"/>
              <a:t> during the past three </a:t>
            </a:r>
            <a:r>
              <a:rPr lang="en-ZA" dirty="0" smtClean="0"/>
              <a:t>decades and </a:t>
            </a:r>
            <a:r>
              <a:rPr lang="en-ZA" dirty="0"/>
              <a:t>then glimpse at the future.  The journey starts with </a:t>
            </a:r>
            <a:r>
              <a:rPr lang="en-ZA" dirty="0" smtClean="0"/>
              <a:t>massively parallel </a:t>
            </a:r>
            <a:r>
              <a:rPr lang="en-ZA" dirty="0"/>
              <a:t>systems of the early </a:t>
            </a:r>
            <a:r>
              <a:rPr lang="en-ZA" dirty="0" smtClean="0"/>
              <a:t>nineties, transitions </a:t>
            </a:r>
            <a:r>
              <a:rPr lang="en-ZA" dirty="0"/>
              <a:t>gently to </a:t>
            </a:r>
            <a:r>
              <a:rPr lang="en-ZA" dirty="0" smtClean="0"/>
              <a:t>computing for   </a:t>
            </a:r>
            <a:r>
              <a:rPr lang="en-ZA" dirty="0"/>
              <a:t>the   masses   on   the   clouds   of   the   ﬁrst   decade   of   the   </a:t>
            </a:r>
            <a:r>
              <a:rPr lang="en-ZA" dirty="0" smtClean="0"/>
              <a:t>new millennium</a:t>
            </a:r>
            <a:r>
              <a:rPr lang="en-ZA" dirty="0"/>
              <a:t>, and continues with what we could expect from </a:t>
            </a:r>
            <a:r>
              <a:rPr lang="en-ZA" dirty="0" smtClean="0"/>
              <a:t>quantum computers </a:t>
            </a:r>
            <a:r>
              <a:rPr lang="en-ZA" dirty="0"/>
              <a:t>and </a:t>
            </a:r>
            <a:r>
              <a:rPr lang="en-ZA" dirty="0" smtClean="0"/>
              <a:t>quantum parallelism </a:t>
            </a:r>
            <a:r>
              <a:rPr lang="en-ZA" dirty="0"/>
              <a:t>in the next few decades</a:t>
            </a:r>
            <a:r>
              <a:rPr lang="en-ZA" dirty="0" smtClean="0"/>
              <a:t>...</a:t>
            </a:r>
          </a:p>
          <a:p>
            <a:pPr marL="0" indent="0">
              <a:buNone/>
            </a:pPr>
            <a:endParaRPr lang="en-ZA" dirty="0"/>
          </a:p>
          <a:p>
            <a:pPr marL="0" indent="0">
              <a:buNone/>
            </a:pPr>
            <a:r>
              <a:rPr lang="en-ZA" dirty="0" smtClean="0"/>
              <a:t>File: 06900194.pdf </a:t>
            </a:r>
          </a:p>
          <a:p>
            <a:pPr marL="0" indent="0">
              <a:buNone/>
            </a:pPr>
            <a:r>
              <a:rPr lang="en-ZA" dirty="0" smtClean="0">
                <a:hlinkClick r:id="rId2"/>
              </a:rPr>
              <a:t>http</a:t>
            </a:r>
            <a:r>
              <a:rPr lang="en-ZA" dirty="0">
                <a:hlinkClick r:id="rId2"/>
              </a:rPr>
              <a:t>://</a:t>
            </a:r>
            <a:r>
              <a:rPr lang="en-ZA" dirty="0" smtClean="0">
                <a:hlinkClick r:id="rId2"/>
              </a:rPr>
              <a:t>dx.doi.org/10.1109/ISPDC.2014.33</a:t>
            </a:r>
            <a:endParaRPr lang="en-ZA" dirty="0"/>
          </a:p>
        </p:txBody>
      </p:sp>
      <p:sp>
        <p:nvSpPr>
          <p:cNvPr id="4" name="Rectangle 3"/>
          <p:cNvSpPr/>
          <p:nvPr/>
        </p:nvSpPr>
        <p:spPr>
          <a:xfrm>
            <a:off x="636494" y="5945612"/>
            <a:ext cx="8050306" cy="646331"/>
          </a:xfrm>
          <a:prstGeom prst="rect">
            <a:avLst/>
          </a:prstGeom>
          <a:solidFill>
            <a:srgbClr val="FEFE7A"/>
          </a:solidFill>
        </p:spPr>
        <p:txBody>
          <a:bodyPr wrap="square">
            <a:spAutoFit/>
          </a:bodyPr>
          <a:lstStyle/>
          <a:p>
            <a:r>
              <a:rPr lang="en-ZA" dirty="0" smtClean="0"/>
              <a:t>This paper gives good insight into the current state of the art and likely approaches that will be used in the future</a:t>
            </a:r>
            <a:endParaRPr lang="en-ZA" dirty="0"/>
          </a:p>
        </p:txBody>
      </p:sp>
      <p:pic>
        <p:nvPicPr>
          <p:cNvPr id="1026" name="Picture 2" descr="C:\Users\swinberg\Documents\ACTIVE\EEE4084F\2016\LECTURES\Lecture01\Images\read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4494" y="340660"/>
            <a:ext cx="1192306" cy="119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002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8570" y="455437"/>
            <a:ext cx="7024744" cy="1143000"/>
          </a:xfrm>
        </p:spPr>
        <p:txBody>
          <a:bodyPr>
            <a:normAutofit fontScale="90000"/>
          </a:bodyPr>
          <a:lstStyle/>
          <a:p>
            <a:pPr>
              <a:defRPr/>
            </a:pPr>
            <a:r>
              <a:rPr lang="en-ZA" dirty="0" smtClean="0"/>
              <a:t>Do </a:t>
            </a:r>
            <a:r>
              <a:rPr lang="en-ZA" dirty="0" smtClean="0">
                <a:solidFill>
                  <a:schemeClr val="tx2">
                    <a:lumMod val="75000"/>
                  </a:schemeClr>
                </a:solidFill>
              </a:rPr>
              <a:t>parallel languages </a:t>
            </a:r>
            <a:r>
              <a:rPr lang="en-ZA" dirty="0" smtClean="0"/>
              <a:t>and compilers exist?</a:t>
            </a:r>
            <a:endParaRPr lang="en-US" dirty="0"/>
          </a:p>
        </p:txBody>
      </p:sp>
      <p:sp>
        <p:nvSpPr>
          <p:cNvPr id="3" name="Content Placeholder 2"/>
          <p:cNvSpPr>
            <a:spLocks noGrp="1"/>
          </p:cNvSpPr>
          <p:nvPr>
            <p:ph idx="1"/>
          </p:nvPr>
        </p:nvSpPr>
        <p:spPr>
          <a:xfrm>
            <a:off x="583008" y="1629734"/>
            <a:ext cx="8007350" cy="4694238"/>
          </a:xfrm>
        </p:spPr>
        <p:txBody>
          <a:bodyPr/>
          <a:lstStyle/>
          <a:p>
            <a:pPr>
              <a:defRPr/>
            </a:pPr>
            <a:r>
              <a:rPr lang="en-ZA" b="1" dirty="0" smtClean="0">
                <a:solidFill>
                  <a:schemeClr val="tx2">
                    <a:lumMod val="75000"/>
                  </a:schemeClr>
                </a:solidFill>
              </a:rPr>
              <a:t>Yes!</a:t>
            </a:r>
          </a:p>
          <a:p>
            <a:pPr lvl="1">
              <a:defRPr/>
            </a:pPr>
            <a:r>
              <a:rPr lang="en-ZA" dirty="0" err="1" smtClean="0"/>
              <a:t>MatLab</a:t>
            </a:r>
            <a:r>
              <a:rPr lang="en-ZA" dirty="0" smtClean="0"/>
              <a:t>, Simulink, </a:t>
            </a:r>
            <a:r>
              <a:rPr lang="en-ZA" dirty="0" err="1" smtClean="0"/>
              <a:t>SystemC</a:t>
            </a:r>
            <a:r>
              <a:rPr lang="en-ZA" dirty="0" smtClean="0"/>
              <a:t>, UML*,</a:t>
            </a:r>
            <a:br>
              <a:rPr lang="en-ZA" dirty="0" smtClean="0"/>
            </a:br>
            <a:r>
              <a:rPr lang="en-ZA" dirty="0" smtClean="0"/>
              <a:t>NESL** and others</a:t>
            </a:r>
          </a:p>
          <a:p>
            <a:pPr>
              <a:defRPr/>
            </a:pPr>
            <a:r>
              <a:rPr lang="en-ZA" dirty="0" smtClean="0"/>
              <a:t>“Automatic parallelization”:</a:t>
            </a:r>
          </a:p>
          <a:p>
            <a:pPr lvl="1">
              <a:defRPr/>
            </a:pPr>
            <a:r>
              <a:rPr lang="en-US" u="sng" dirty="0" smtClean="0"/>
              <a:t>Def:</a:t>
            </a:r>
            <a:r>
              <a:rPr lang="en-US" dirty="0" smtClean="0"/>
              <a:t> converting sequential code into multi-threaded or </a:t>
            </a:r>
            <a:r>
              <a:rPr lang="en-US" dirty="0" err="1" smtClean="0"/>
              <a:t>vectorised</a:t>
            </a:r>
            <a:r>
              <a:rPr lang="en-US" dirty="0" smtClean="0"/>
              <a:t> code (or both) to utilize multiple processors simultaneously (e.g., for SMP machine)</a:t>
            </a:r>
          </a:p>
          <a:p>
            <a:pPr lvl="1">
              <a:defRPr/>
            </a:pPr>
            <a:r>
              <a:rPr lang="en-ZA" dirty="0" smtClean="0">
                <a:solidFill>
                  <a:schemeClr val="tx2">
                    <a:lumMod val="90000"/>
                  </a:schemeClr>
                </a:solidFill>
              </a:rPr>
              <a:t>… short powwow on the topic…</a:t>
            </a:r>
            <a:endParaRPr lang="en-US" dirty="0">
              <a:solidFill>
                <a:schemeClr val="tx2">
                  <a:lumMod val="90000"/>
                </a:schemeClr>
              </a:solidFill>
            </a:endParaRPr>
          </a:p>
        </p:txBody>
      </p:sp>
      <p:sp>
        <p:nvSpPr>
          <p:cNvPr id="19460" name="Rectangle 3"/>
          <p:cNvSpPr>
            <a:spLocks noChangeArrowheads="1"/>
          </p:cNvSpPr>
          <p:nvPr/>
        </p:nvSpPr>
        <p:spPr bwMode="auto">
          <a:xfrm>
            <a:off x="5035550" y="6098709"/>
            <a:ext cx="4108450" cy="523220"/>
          </a:xfrm>
          <a:prstGeom prst="rect">
            <a:avLst/>
          </a:prstGeom>
          <a:noFill/>
          <a:ln w="9525">
            <a:noFill/>
            <a:miter lim="800000"/>
            <a:headEnd/>
            <a:tailEnd/>
          </a:ln>
        </p:spPr>
        <p:txBody>
          <a:bodyPr>
            <a:spAutoFit/>
          </a:bodyPr>
          <a:lstStyle/>
          <a:p>
            <a:r>
              <a:rPr lang="en-ZA" sz="1400" dirty="0"/>
              <a:t>* Model-Driven Development using case tools, e.g. Rhapsody for RT-UML</a:t>
            </a:r>
            <a:endParaRPr lang="en-US" sz="1400" dirty="0"/>
          </a:p>
        </p:txBody>
      </p:sp>
      <p:sp>
        <p:nvSpPr>
          <p:cNvPr id="19461" name="Rectangle 5"/>
          <p:cNvSpPr>
            <a:spLocks noChangeArrowheads="1"/>
          </p:cNvSpPr>
          <p:nvPr/>
        </p:nvSpPr>
        <p:spPr bwMode="auto">
          <a:xfrm>
            <a:off x="311394" y="6068219"/>
            <a:ext cx="4930775" cy="584200"/>
          </a:xfrm>
          <a:prstGeom prst="rect">
            <a:avLst/>
          </a:prstGeom>
          <a:noFill/>
          <a:ln w="9525">
            <a:noFill/>
            <a:miter lim="800000"/>
            <a:headEnd/>
            <a:tailEnd/>
          </a:ln>
        </p:spPr>
        <p:txBody>
          <a:bodyPr>
            <a:spAutoFit/>
          </a:bodyPr>
          <a:lstStyle/>
          <a:p>
            <a:r>
              <a:rPr lang="en-US" sz="1600" dirty="0" smtClean="0"/>
              <a:t>Try </a:t>
            </a:r>
            <a:r>
              <a:rPr lang="en-US" sz="1600" dirty="0"/>
              <a:t>interactive tutorial on: </a:t>
            </a:r>
            <a:r>
              <a:rPr lang="en-US" sz="1600" dirty="0">
                <a:hlinkClick r:id="rId3"/>
              </a:rPr>
              <a:t>http://www.cs.cmu.edu/~scandal/nesl/tutorial2.html</a:t>
            </a:r>
            <a:r>
              <a:rPr lang="en-US" sz="1600" dirty="0"/>
              <a:t> </a:t>
            </a:r>
          </a:p>
        </p:txBody>
      </p:sp>
    </p:spTree>
    <p:extLst>
      <p:ext uri="{BB962C8B-B14F-4D97-AF65-F5344CB8AC3E}">
        <p14:creationId xmlns:p14="http://schemas.microsoft.com/office/powerpoint/2010/main" val="11855853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448" y="558270"/>
            <a:ext cx="5139229" cy="769211"/>
          </a:xfrm>
        </p:spPr>
        <p:txBody>
          <a:bodyPr/>
          <a:lstStyle/>
          <a:p>
            <a:pPr>
              <a:defRPr/>
            </a:pPr>
            <a:r>
              <a:rPr lang="en-ZA" dirty="0" smtClean="0"/>
              <a:t>Powwow* moment</a:t>
            </a:r>
            <a:endParaRPr lang="en-US" dirty="0"/>
          </a:p>
        </p:txBody>
      </p:sp>
      <p:pic>
        <p:nvPicPr>
          <p:cNvPr id="20483" name="Picture 8" descr="powwow.jpg"/>
          <p:cNvPicPr>
            <a:picLocks noChangeAspect="1"/>
          </p:cNvPicPr>
          <p:nvPr/>
        </p:nvPicPr>
        <p:blipFill>
          <a:blip r:embed="rId3" cstate="print"/>
          <a:srcRect/>
          <a:stretch>
            <a:fillRect/>
          </a:stretch>
        </p:blipFill>
        <p:spPr bwMode="auto">
          <a:xfrm>
            <a:off x="5988419" y="382343"/>
            <a:ext cx="2841625" cy="3732212"/>
          </a:xfrm>
          <a:prstGeom prst="rect">
            <a:avLst/>
          </a:prstGeom>
          <a:noFill/>
          <a:ln w="9525">
            <a:noFill/>
            <a:miter lim="800000"/>
            <a:headEnd/>
            <a:tailEnd/>
          </a:ln>
        </p:spPr>
      </p:pic>
      <p:sp>
        <p:nvSpPr>
          <p:cNvPr id="10" name="TextBox 9"/>
          <p:cNvSpPr txBox="1"/>
          <p:nvPr/>
        </p:nvSpPr>
        <p:spPr>
          <a:xfrm>
            <a:off x="381869" y="1434770"/>
            <a:ext cx="5965825" cy="3600450"/>
          </a:xfrm>
          <a:prstGeom prst="rect">
            <a:avLst/>
          </a:prstGeom>
          <a:noFill/>
        </p:spPr>
        <p:txBody>
          <a:bodyPr>
            <a:spAutoFit/>
          </a:bodyPr>
          <a:lstStyle/>
          <a:p>
            <a:pPr>
              <a:defRPr/>
            </a:pPr>
            <a:r>
              <a:rPr lang="en-ZA" sz="2800" dirty="0"/>
              <a:t>Consult the four winds, and your neighbouring classmates, as to:</a:t>
            </a:r>
            <a:br>
              <a:rPr lang="en-ZA" sz="2800" dirty="0"/>
            </a:br>
            <a:r>
              <a:rPr lang="en-ZA" sz="2800" dirty="0">
                <a:solidFill>
                  <a:srgbClr val="FF6600"/>
                </a:solidFill>
                <a:effectLst>
                  <a:outerShdw blurRad="38100" dist="38100" dir="2700000" algn="tl">
                    <a:srgbClr val="000000">
                      <a:alpha val="43137"/>
                    </a:srgbClr>
                  </a:outerShdw>
                </a:effectLst>
              </a:rPr>
              <a:t>Why is it probably not easy to automate conversion from sequential code (e.g. BASIC or std C program) to parallel code?</a:t>
            </a:r>
          </a:p>
          <a:p>
            <a:pPr>
              <a:defRPr/>
            </a:pPr>
            <a:endParaRPr lang="en-ZA" sz="2000" dirty="0"/>
          </a:p>
          <a:p>
            <a:pPr>
              <a:defRPr/>
            </a:pPr>
            <a:r>
              <a:rPr lang="en-ZA" sz="2000" dirty="0"/>
              <a:t>HINT: Perhaps start by clarifying the difference between sequential and parallel code.</a:t>
            </a:r>
            <a:endParaRPr lang="en-US" sz="2000" dirty="0"/>
          </a:p>
        </p:txBody>
      </p:sp>
      <p:sp>
        <p:nvSpPr>
          <p:cNvPr id="20485" name="Rectangle 10"/>
          <p:cNvSpPr>
            <a:spLocks noChangeArrowheads="1"/>
          </p:cNvSpPr>
          <p:nvPr/>
        </p:nvSpPr>
        <p:spPr bwMode="auto">
          <a:xfrm>
            <a:off x="287484" y="5581849"/>
            <a:ext cx="8510588" cy="708025"/>
          </a:xfrm>
          <a:prstGeom prst="rect">
            <a:avLst/>
          </a:prstGeom>
          <a:noFill/>
          <a:ln w="9525">
            <a:noFill/>
            <a:miter lim="800000"/>
            <a:headEnd/>
            <a:tailEnd/>
          </a:ln>
        </p:spPr>
        <p:txBody>
          <a:bodyPr>
            <a:spAutoFit/>
          </a:bodyPr>
          <a:lstStyle/>
          <a:p>
            <a:r>
              <a:rPr lang="en-ZA" sz="2000" b="1" dirty="0"/>
              <a:t>PS:</a:t>
            </a:r>
            <a:r>
              <a:rPr lang="en-ZA" sz="2000" dirty="0"/>
              <a:t> You’re also welcome to get up, stretch, move about, infiltrate a more intelligent-looking tribe,  and so on. Note approx. </a:t>
            </a:r>
            <a:r>
              <a:rPr lang="en-ZA" sz="2000" dirty="0">
                <a:solidFill>
                  <a:srgbClr val="66FFFF"/>
                </a:solidFill>
              </a:rPr>
              <a:t>5 min. time limit!</a:t>
            </a:r>
            <a:endParaRPr lang="en-US" sz="2000" dirty="0">
              <a:solidFill>
                <a:srgbClr val="66FFFF"/>
              </a:solidFill>
            </a:endParaRPr>
          </a:p>
        </p:txBody>
      </p:sp>
      <p:grpSp>
        <p:nvGrpSpPr>
          <p:cNvPr id="3" name="Group 2"/>
          <p:cNvGrpSpPr/>
          <p:nvPr/>
        </p:nvGrpSpPr>
        <p:grpSpPr>
          <a:xfrm>
            <a:off x="6926314" y="4354853"/>
            <a:ext cx="1295400" cy="1266825"/>
            <a:chOff x="6970274" y="4521901"/>
            <a:chExt cx="1295400" cy="1266825"/>
          </a:xfrm>
        </p:grpSpPr>
        <p:pic>
          <p:nvPicPr>
            <p:cNvPr id="5122" name="Picture 2" descr="C:\Users\swinberg\Documents\ACTIVE\EEE4084F\2013\LECTURES\Lecture02\Images\clock.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0274" y="4521901"/>
              <a:ext cx="1295400" cy="1266825"/>
            </a:xfrm>
            <a:prstGeom prst="rect">
              <a:avLst/>
            </a:prstGeom>
            <a:noFill/>
            <a:extLst>
              <a:ext uri="{909E8E84-426E-40DD-AFC4-6F175D3DCCD1}">
                <a14:hiddenFill xmlns:a14="http://schemas.microsoft.com/office/drawing/2010/main">
                  <a:solidFill>
                    <a:srgbClr val="FFFFFF"/>
                  </a:solidFill>
                </a14:hiddenFill>
              </a:ext>
            </a:extLst>
          </p:spPr>
        </p:pic>
        <p:cxnSp>
          <p:nvCxnSpPr>
            <p:cNvPr id="20487" name="Straight Arrow Connector 13"/>
            <p:cNvCxnSpPr>
              <a:cxnSpLocks noChangeShapeType="1"/>
            </p:cNvCxnSpPr>
            <p:nvPr/>
          </p:nvCxnSpPr>
          <p:spPr bwMode="auto">
            <a:xfrm rot="16200000" flipH="1">
              <a:off x="7525544" y="5233194"/>
              <a:ext cx="381000" cy="211138"/>
            </a:xfrm>
            <a:prstGeom prst="straightConnector1">
              <a:avLst/>
            </a:prstGeom>
            <a:noFill/>
            <a:ln w="9525" algn="ctr">
              <a:solidFill>
                <a:schemeClr val="tx1"/>
              </a:solidFill>
              <a:round/>
              <a:headEnd/>
              <a:tailEnd type="arrow" w="med" len="med"/>
            </a:ln>
          </p:spPr>
        </p:cxnSp>
      </p:grpSp>
      <p:sp>
        <p:nvSpPr>
          <p:cNvPr id="17" name="Rectangle 16"/>
          <p:cNvSpPr>
            <a:spLocks noChangeArrowheads="1"/>
          </p:cNvSpPr>
          <p:nvPr/>
        </p:nvSpPr>
        <p:spPr bwMode="auto">
          <a:xfrm>
            <a:off x="8158653" y="4638315"/>
            <a:ext cx="688975" cy="646112"/>
          </a:xfrm>
          <a:prstGeom prst="rect">
            <a:avLst/>
          </a:prstGeom>
          <a:noFill/>
          <a:ln w="9525">
            <a:noFill/>
            <a:miter lim="800000"/>
            <a:headEnd/>
            <a:tailEnd/>
          </a:ln>
        </p:spPr>
        <p:txBody>
          <a:bodyPr wrap="none">
            <a:spAutoFit/>
          </a:bodyPr>
          <a:lstStyle/>
          <a:p>
            <a:r>
              <a:rPr lang="en-ZA" dirty="0"/>
              <a:t>Time</a:t>
            </a:r>
          </a:p>
          <a:p>
            <a:r>
              <a:rPr lang="en-ZA" dirty="0"/>
              <a:t>limit</a:t>
            </a:r>
            <a:endParaRPr lang="en-US" dirty="0"/>
          </a:p>
        </p:txBody>
      </p:sp>
      <p:sp>
        <p:nvSpPr>
          <p:cNvPr id="18" name="TextBox 17"/>
          <p:cNvSpPr txBox="1">
            <a:spLocks noChangeArrowheads="1"/>
          </p:cNvSpPr>
          <p:nvPr/>
        </p:nvSpPr>
        <p:spPr bwMode="auto">
          <a:xfrm>
            <a:off x="6008228" y="4732585"/>
            <a:ext cx="736600" cy="646112"/>
          </a:xfrm>
          <a:prstGeom prst="rect">
            <a:avLst/>
          </a:prstGeom>
          <a:noFill/>
          <a:ln w="9525">
            <a:noFill/>
            <a:miter lim="800000"/>
            <a:headEnd/>
            <a:tailEnd/>
          </a:ln>
        </p:spPr>
        <p:txBody>
          <a:bodyPr wrap="none">
            <a:spAutoFit/>
          </a:bodyPr>
          <a:lstStyle/>
          <a:p>
            <a:pPr algn="ctr"/>
            <a:r>
              <a:rPr lang="en-ZA" dirty="0"/>
              <a:t>TIME</a:t>
            </a:r>
          </a:p>
          <a:p>
            <a:pPr algn="ctr"/>
            <a:r>
              <a:rPr lang="en-ZA" dirty="0"/>
              <a:t>UP</a:t>
            </a:r>
            <a:endParaRPr lang="en-US" dirty="0"/>
          </a:p>
        </p:txBody>
      </p:sp>
      <p:sp>
        <p:nvSpPr>
          <p:cNvPr id="11" name="TextBox 10"/>
          <p:cNvSpPr txBox="1"/>
          <p:nvPr/>
        </p:nvSpPr>
        <p:spPr>
          <a:xfrm>
            <a:off x="305047" y="5014913"/>
            <a:ext cx="4243388" cy="400050"/>
          </a:xfrm>
          <a:prstGeom prst="rect">
            <a:avLst/>
          </a:prstGeom>
          <a:noFill/>
        </p:spPr>
        <p:txBody>
          <a:bodyPr wrap="none">
            <a:spAutoFit/>
          </a:bodyPr>
          <a:lstStyle/>
          <a:p>
            <a:pPr>
              <a:defRPr/>
            </a:pPr>
            <a:r>
              <a:rPr lang="en-ZA" sz="2000" dirty="0">
                <a:solidFill>
                  <a:srgbClr val="FF6600"/>
                </a:solidFill>
              </a:rPr>
              <a:t>Next slide provides some reasons...</a:t>
            </a:r>
          </a:p>
        </p:txBody>
      </p:sp>
      <p:sp>
        <p:nvSpPr>
          <p:cNvPr id="4" name="Rectangle 3"/>
          <p:cNvSpPr/>
          <p:nvPr/>
        </p:nvSpPr>
        <p:spPr>
          <a:xfrm>
            <a:off x="219868" y="6439566"/>
            <a:ext cx="7871945" cy="276999"/>
          </a:xfrm>
          <a:prstGeom prst="rect">
            <a:avLst/>
          </a:prstGeom>
        </p:spPr>
        <p:txBody>
          <a:bodyPr wrap="square">
            <a:spAutoFit/>
          </a:bodyPr>
          <a:lstStyle/>
          <a:p>
            <a:r>
              <a:rPr lang="en-US" sz="1200" dirty="0" smtClean="0"/>
              <a:t>* It’s a term from North </a:t>
            </a:r>
            <a:r>
              <a:rPr lang="en-US" sz="1200" dirty="0"/>
              <a:t>America's Native </a:t>
            </a:r>
            <a:r>
              <a:rPr lang="en-US" sz="1200" dirty="0" smtClean="0"/>
              <a:t>people used to refer to a cultural gathering.</a:t>
            </a:r>
            <a:endParaRPr lang="en-US" sz="1200" dirty="0"/>
          </a:p>
        </p:txBody>
      </p:sp>
    </p:spTree>
    <p:extLst>
      <p:ext uri="{BB962C8B-B14F-4D97-AF65-F5344CB8AC3E}">
        <p14:creationId xmlns:p14="http://schemas.microsoft.com/office/powerpoint/2010/main" val="201708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2500"/>
                            </p:stCondLst>
                            <p:childTnLst>
                              <p:par>
                                <p:cTn id="9" presetID="1" presetClass="entr" presetSubtype="0"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par>
                          <p:cTn id="15" fill="hold">
                            <p:stCondLst>
                              <p:cond delay="0"/>
                            </p:stCondLst>
                            <p:childTnLst>
                              <p:par>
                                <p:cTn id="16" presetID="49" presetClass="entr" presetSubtype="0" decel="100000" fill="hold" grpId="0" nodeType="afterEffect">
                                  <p:stCondLst>
                                    <p:cond delay="50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 calcmode="lin" valueType="num">
                                      <p:cBhvr>
                                        <p:cTn id="20" dur="500" fill="hold"/>
                                        <p:tgtEl>
                                          <p:spTgt spid="18"/>
                                        </p:tgtEl>
                                        <p:attrNameLst>
                                          <p:attrName>style.rotation</p:attrName>
                                        </p:attrNameLst>
                                      </p:cBhvr>
                                      <p:tavLst>
                                        <p:tav tm="0">
                                          <p:val>
                                            <p:fltVal val="360"/>
                                          </p:val>
                                        </p:tav>
                                        <p:tav tm="100000">
                                          <p:val>
                                            <p:fltVal val="0"/>
                                          </p:val>
                                        </p:tav>
                                      </p:tavLst>
                                    </p:anim>
                                    <p:animEffect transition="in" filter="fade">
                                      <p:cBhvr>
                                        <p:cTn id="21" dur="500"/>
                                        <p:tgtEl>
                                          <p:spTgt spid="18"/>
                                        </p:tgtEl>
                                      </p:cBhvr>
                                    </p:animEffect>
                                  </p:childTnLst>
                                </p:cTn>
                              </p:par>
                            </p:childTnLst>
                          </p:cTn>
                        </p:par>
                        <p:par>
                          <p:cTn id="22" fill="hold">
                            <p:stCondLst>
                              <p:cond delay="1000"/>
                            </p:stCondLst>
                            <p:childTnLst>
                              <p:par>
                                <p:cTn id="23" presetID="5"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268" y="418703"/>
            <a:ext cx="5209004" cy="1297978"/>
          </a:xfrm>
        </p:spPr>
        <p:txBody>
          <a:bodyPr>
            <a:normAutofit fontScale="90000"/>
          </a:bodyPr>
          <a:lstStyle/>
          <a:p>
            <a:pPr>
              <a:defRPr/>
            </a:pPr>
            <a:r>
              <a:rPr lang="en-ZA" dirty="0" smtClean="0"/>
              <a:t>Return from the</a:t>
            </a:r>
            <a:br>
              <a:rPr lang="en-ZA" dirty="0" smtClean="0"/>
            </a:br>
            <a:r>
              <a:rPr lang="en-ZA" dirty="0" smtClean="0"/>
              <a:t>Powwow</a:t>
            </a:r>
            <a:endParaRPr lang="en-US" dirty="0"/>
          </a:p>
        </p:txBody>
      </p:sp>
      <p:pic>
        <p:nvPicPr>
          <p:cNvPr id="21507" name="Picture 8" descr="powwow.jpg"/>
          <p:cNvPicPr>
            <a:picLocks noChangeAspect="1"/>
          </p:cNvPicPr>
          <p:nvPr/>
        </p:nvPicPr>
        <p:blipFill>
          <a:blip r:embed="rId3" cstate="print"/>
          <a:srcRect/>
          <a:stretch>
            <a:fillRect/>
          </a:stretch>
        </p:blipFill>
        <p:spPr bwMode="auto">
          <a:xfrm>
            <a:off x="5813135" y="464675"/>
            <a:ext cx="2841625" cy="3732212"/>
          </a:xfrm>
          <a:prstGeom prst="rect">
            <a:avLst/>
          </a:prstGeom>
          <a:noFill/>
          <a:ln w="9525">
            <a:noFill/>
            <a:miter lim="800000"/>
            <a:headEnd/>
            <a:tailEnd/>
          </a:ln>
        </p:spPr>
      </p:pic>
      <p:sp>
        <p:nvSpPr>
          <p:cNvPr id="5" name="Rectangle 4"/>
          <p:cNvSpPr/>
          <p:nvPr/>
        </p:nvSpPr>
        <p:spPr>
          <a:xfrm>
            <a:off x="435965" y="1981478"/>
            <a:ext cx="5659175" cy="1754326"/>
          </a:xfrm>
          <a:prstGeom prst="rect">
            <a:avLst/>
          </a:prstGeom>
          <a:noFill/>
        </p:spPr>
        <p:txBody>
          <a:bodyPr>
            <a:spAutoFit/>
          </a:bodyPr>
          <a:lstStyle/>
          <a:p>
            <a:pPr algn="ctr">
              <a:defRPr/>
            </a:pPr>
            <a:r>
              <a:rPr lang="en-US" sz="5400" b="1" dirty="0">
                <a:ln w="31550" cmpd="sng">
                  <a:solidFill>
                    <a:srgbClr val="FF0000"/>
                  </a:solidFill>
                  <a:prstDash val="solid"/>
                </a:ln>
                <a:solidFill>
                  <a:srgbClr val="FFFF00"/>
                </a:solidFill>
                <a:effectLst>
                  <a:outerShdw blurRad="50800" dist="40000" dir="5400000" algn="tl" rotWithShape="0">
                    <a:srgbClr val="000000">
                      <a:shade val="5000"/>
                      <a:satMod val="120000"/>
                      <a:alpha val="33000"/>
                    </a:srgbClr>
                  </a:outerShdw>
                </a:effectLst>
              </a:rPr>
              <a:t>What the winds decree…</a:t>
            </a:r>
          </a:p>
        </p:txBody>
      </p:sp>
      <p:pic>
        <p:nvPicPr>
          <p:cNvPr id="21509" name="Picture 6" descr="Four_Winds.jpg"/>
          <p:cNvPicPr>
            <a:picLocks noChangeAspect="1"/>
          </p:cNvPicPr>
          <p:nvPr/>
        </p:nvPicPr>
        <p:blipFill>
          <a:blip r:embed="rId4" cstate="print"/>
          <a:srcRect/>
          <a:stretch>
            <a:fillRect/>
          </a:stretch>
        </p:blipFill>
        <p:spPr bwMode="auto">
          <a:xfrm>
            <a:off x="600698" y="3974701"/>
            <a:ext cx="5204573" cy="2492245"/>
          </a:xfrm>
          <a:prstGeom prst="rect">
            <a:avLst/>
          </a:prstGeom>
          <a:noFill/>
          <a:ln w="9525">
            <a:noFill/>
            <a:miter lim="800000"/>
            <a:headEnd/>
            <a:tailEnd/>
          </a:ln>
        </p:spPr>
      </p:pic>
    </p:spTree>
    <p:extLst>
      <p:ext uri="{BB962C8B-B14F-4D97-AF65-F5344CB8AC3E}">
        <p14:creationId xmlns:p14="http://schemas.microsoft.com/office/powerpoint/2010/main" val="12190974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6257" y="4549926"/>
            <a:ext cx="1556836" cy="369332"/>
          </a:xfrm>
          <a:prstGeom prst="rect">
            <a:avLst/>
          </a:prstGeom>
          <a:noFill/>
        </p:spPr>
        <p:txBody>
          <a:bodyPr wrap="none" rtlCol="0">
            <a:spAutoFit/>
          </a:bodyPr>
          <a:lstStyle/>
          <a:p>
            <a:r>
              <a:rPr lang="en-ZA" dirty="0" smtClean="0"/>
              <a:t>Data hazards</a:t>
            </a:r>
            <a:endParaRPr lang="en-ZA" dirty="0"/>
          </a:p>
        </p:txBody>
      </p:sp>
      <p:sp>
        <p:nvSpPr>
          <p:cNvPr id="5" name="TextBox 4"/>
          <p:cNvSpPr txBox="1"/>
          <p:nvPr/>
        </p:nvSpPr>
        <p:spPr>
          <a:xfrm>
            <a:off x="5861220" y="3520117"/>
            <a:ext cx="1586716" cy="369332"/>
          </a:xfrm>
          <a:prstGeom prst="rect">
            <a:avLst/>
          </a:prstGeom>
          <a:noFill/>
        </p:spPr>
        <p:txBody>
          <a:bodyPr wrap="none" rtlCol="0">
            <a:spAutoFit/>
          </a:bodyPr>
          <a:lstStyle/>
          <a:p>
            <a:r>
              <a:rPr lang="en-ZA" dirty="0" smtClean="0"/>
              <a:t>Timing issues</a:t>
            </a:r>
            <a:endParaRPr lang="en-ZA" dirty="0"/>
          </a:p>
        </p:txBody>
      </p:sp>
      <p:sp>
        <p:nvSpPr>
          <p:cNvPr id="6" name="TextBox 5"/>
          <p:cNvSpPr txBox="1"/>
          <p:nvPr/>
        </p:nvSpPr>
        <p:spPr>
          <a:xfrm>
            <a:off x="1058400" y="3946245"/>
            <a:ext cx="4570482" cy="369332"/>
          </a:xfrm>
          <a:prstGeom prst="rect">
            <a:avLst/>
          </a:prstGeom>
          <a:noFill/>
        </p:spPr>
        <p:txBody>
          <a:bodyPr wrap="none" rtlCol="0">
            <a:spAutoFit/>
          </a:bodyPr>
          <a:lstStyle/>
          <a:p>
            <a:r>
              <a:rPr lang="en-ZA" dirty="0" smtClean="0"/>
              <a:t>Deciding how to break-up data to distribute</a:t>
            </a:r>
            <a:endParaRPr lang="en-ZA" dirty="0"/>
          </a:p>
        </p:txBody>
      </p:sp>
      <p:sp>
        <p:nvSpPr>
          <p:cNvPr id="7" name="TextBox 6"/>
          <p:cNvSpPr txBox="1"/>
          <p:nvPr/>
        </p:nvSpPr>
        <p:spPr>
          <a:xfrm>
            <a:off x="1120543" y="2943069"/>
            <a:ext cx="5455340" cy="369332"/>
          </a:xfrm>
          <a:prstGeom prst="rect">
            <a:avLst/>
          </a:prstGeom>
          <a:noFill/>
        </p:spPr>
        <p:txBody>
          <a:bodyPr wrap="none" rtlCol="0">
            <a:spAutoFit/>
          </a:bodyPr>
          <a:lstStyle/>
          <a:p>
            <a:r>
              <a:rPr lang="en-ZA" dirty="0" smtClean="0"/>
              <a:t>Deciding when to implement semaphores and locks</a:t>
            </a:r>
            <a:endParaRPr lang="en-ZA" dirty="0"/>
          </a:p>
        </p:txBody>
      </p:sp>
      <p:sp>
        <p:nvSpPr>
          <p:cNvPr id="8" name="TextBox 7"/>
          <p:cNvSpPr txBox="1"/>
          <p:nvPr/>
        </p:nvSpPr>
        <p:spPr>
          <a:xfrm>
            <a:off x="3171286" y="4434518"/>
            <a:ext cx="4352474" cy="369332"/>
          </a:xfrm>
          <a:prstGeom prst="rect">
            <a:avLst/>
          </a:prstGeom>
          <a:noFill/>
        </p:spPr>
        <p:txBody>
          <a:bodyPr wrap="none" rtlCol="0">
            <a:spAutoFit/>
          </a:bodyPr>
          <a:lstStyle/>
          <a:p>
            <a:r>
              <a:rPr lang="en-ZA" dirty="0" smtClean="0"/>
              <a:t>When code needs to block and when not</a:t>
            </a:r>
            <a:endParaRPr lang="en-ZA" dirty="0"/>
          </a:p>
        </p:txBody>
      </p:sp>
      <p:sp>
        <p:nvSpPr>
          <p:cNvPr id="9" name="TextBox 8"/>
          <p:cNvSpPr txBox="1"/>
          <p:nvPr/>
        </p:nvSpPr>
        <p:spPr>
          <a:xfrm>
            <a:off x="880847" y="3466850"/>
            <a:ext cx="4224233" cy="369332"/>
          </a:xfrm>
          <a:prstGeom prst="rect">
            <a:avLst/>
          </a:prstGeom>
          <a:noFill/>
        </p:spPr>
        <p:txBody>
          <a:bodyPr wrap="none" rtlCol="0">
            <a:spAutoFit/>
          </a:bodyPr>
          <a:lstStyle/>
          <a:p>
            <a:r>
              <a:rPr lang="en-ZA" dirty="0" smtClean="0"/>
              <a:t>How to split-up a loop into parallel parts</a:t>
            </a:r>
            <a:endParaRPr lang="en-ZA" dirty="0"/>
          </a:p>
        </p:txBody>
      </p:sp>
      <p:sp>
        <p:nvSpPr>
          <p:cNvPr id="10" name="TextBox 9"/>
          <p:cNvSpPr txBox="1"/>
          <p:nvPr/>
        </p:nvSpPr>
        <p:spPr>
          <a:xfrm>
            <a:off x="4103441" y="5091464"/>
            <a:ext cx="4134465" cy="646331"/>
          </a:xfrm>
          <a:prstGeom prst="rect">
            <a:avLst/>
          </a:prstGeom>
          <a:noFill/>
        </p:spPr>
        <p:txBody>
          <a:bodyPr wrap="none" rtlCol="0">
            <a:spAutoFit/>
          </a:bodyPr>
          <a:lstStyle/>
          <a:p>
            <a:r>
              <a:rPr lang="en-ZA" dirty="0" smtClean="0"/>
              <a:t>Having to convert clocks of statements</a:t>
            </a:r>
          </a:p>
          <a:p>
            <a:r>
              <a:rPr lang="en-ZA" dirty="0" smtClean="0"/>
              <a:t>or functions in inter process calls</a:t>
            </a:r>
            <a:endParaRPr lang="en-ZA" dirty="0"/>
          </a:p>
        </p:txBody>
      </p:sp>
      <p:sp>
        <p:nvSpPr>
          <p:cNvPr id="11" name="TextBox 10"/>
          <p:cNvSpPr txBox="1"/>
          <p:nvPr/>
        </p:nvSpPr>
        <p:spPr>
          <a:xfrm>
            <a:off x="454719" y="5126975"/>
            <a:ext cx="3583032" cy="369332"/>
          </a:xfrm>
          <a:prstGeom prst="rect">
            <a:avLst/>
          </a:prstGeom>
          <a:noFill/>
        </p:spPr>
        <p:txBody>
          <a:bodyPr wrap="none" rtlCol="0">
            <a:spAutoFit/>
          </a:bodyPr>
          <a:lstStyle/>
          <a:p>
            <a:r>
              <a:rPr lang="en-ZA" dirty="0" smtClean="0"/>
              <a:t>Figuring out timing dependencies</a:t>
            </a:r>
            <a:endParaRPr lang="en-ZA" dirty="0"/>
          </a:p>
        </p:txBody>
      </p:sp>
      <p:pic>
        <p:nvPicPr>
          <p:cNvPr id="6146" name="Picture 2" descr="C:\Users\swinberg\Documents\ACTIVE\EEE4084F\2013\LECTURES\Lecture02\Images\wind-go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710" y="280767"/>
            <a:ext cx="2190750" cy="20859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166389" y="359518"/>
            <a:ext cx="7024744" cy="1320429"/>
          </a:xfrm>
        </p:spPr>
        <p:txBody>
          <a:bodyPr>
            <a:normAutofit/>
          </a:bodyPr>
          <a:lstStyle/>
          <a:p>
            <a:r>
              <a:rPr lang="en-ZA" dirty="0" smtClean="0"/>
              <a:t>Some</a:t>
            </a:r>
            <a:br>
              <a:rPr lang="en-ZA" dirty="0" smtClean="0"/>
            </a:br>
            <a:r>
              <a:rPr lang="en-ZA" dirty="0"/>
              <a:t> </a:t>
            </a:r>
            <a:r>
              <a:rPr lang="en-ZA" dirty="0" smtClean="0"/>
              <a:t> thoughts</a:t>
            </a:r>
            <a:endParaRPr lang="en-ZA" dirty="0"/>
          </a:p>
        </p:txBody>
      </p:sp>
      <p:sp>
        <p:nvSpPr>
          <p:cNvPr id="3" name="TextBox 2"/>
          <p:cNvSpPr txBox="1"/>
          <p:nvPr/>
        </p:nvSpPr>
        <p:spPr>
          <a:xfrm>
            <a:off x="783193" y="2330508"/>
            <a:ext cx="4515019" cy="369332"/>
          </a:xfrm>
          <a:prstGeom prst="rect">
            <a:avLst/>
          </a:prstGeom>
          <a:noFill/>
        </p:spPr>
        <p:txBody>
          <a:bodyPr wrap="none" rtlCol="0">
            <a:spAutoFit/>
          </a:bodyPr>
          <a:lstStyle/>
          <a:p>
            <a:r>
              <a:rPr lang="en-ZA" dirty="0" smtClean="0"/>
              <a:t>Difficulty in figuring out data dependencies</a:t>
            </a:r>
            <a:endParaRPr lang="en-ZA" dirty="0"/>
          </a:p>
        </p:txBody>
      </p:sp>
      <p:sp>
        <p:nvSpPr>
          <p:cNvPr id="12" name="Rectangle 11"/>
          <p:cNvSpPr/>
          <p:nvPr/>
        </p:nvSpPr>
        <p:spPr>
          <a:xfrm>
            <a:off x="4699591" y="564372"/>
            <a:ext cx="4294836" cy="923330"/>
          </a:xfrm>
          <a:prstGeom prst="rect">
            <a:avLst/>
          </a:prstGeom>
        </p:spPr>
        <p:txBody>
          <a:bodyPr wrap="square">
            <a:spAutoFit/>
          </a:bodyPr>
          <a:lstStyle/>
          <a:p>
            <a:pPr>
              <a:defRPr/>
            </a:pPr>
            <a:r>
              <a:rPr lang="en-ZA" dirty="0" smtClean="0">
                <a:solidFill>
                  <a:srgbClr val="FF6600"/>
                </a:solidFill>
                <a:effectLst>
                  <a:outerShdw blurRad="38100" dist="38100" dir="2700000" algn="tl">
                    <a:srgbClr val="000000">
                      <a:alpha val="43137"/>
                    </a:srgbClr>
                  </a:outerShdw>
                </a:effectLst>
              </a:rPr>
              <a:t>On why </a:t>
            </a:r>
            <a:r>
              <a:rPr lang="en-ZA" dirty="0">
                <a:solidFill>
                  <a:srgbClr val="FF6600"/>
                </a:solidFill>
                <a:effectLst>
                  <a:outerShdw blurRad="38100" dist="38100" dir="2700000" algn="tl">
                    <a:srgbClr val="000000">
                      <a:alpha val="43137"/>
                    </a:srgbClr>
                  </a:outerShdw>
                </a:effectLst>
              </a:rPr>
              <a:t>is it probably not easy to automate conversion from sequential code (e.g. BASIC or </a:t>
            </a:r>
            <a:r>
              <a:rPr lang="en-ZA" dirty="0" smtClean="0">
                <a:solidFill>
                  <a:srgbClr val="FF6600"/>
                </a:solidFill>
                <a:effectLst>
                  <a:outerShdw blurRad="38100" dist="38100" dir="2700000" algn="tl">
                    <a:srgbClr val="000000">
                      <a:alpha val="43137"/>
                    </a:srgbClr>
                  </a:outerShdw>
                </a:effectLst>
              </a:rPr>
              <a:t>C) </a:t>
            </a:r>
            <a:r>
              <a:rPr lang="en-ZA" dirty="0">
                <a:solidFill>
                  <a:srgbClr val="FF6600"/>
                </a:solidFill>
                <a:effectLst>
                  <a:outerShdw blurRad="38100" dist="38100" dir="2700000" algn="tl">
                    <a:srgbClr val="000000">
                      <a:alpha val="43137"/>
                    </a:srgbClr>
                  </a:outerShdw>
                </a:effectLst>
              </a:rPr>
              <a:t>to parallel </a:t>
            </a:r>
            <a:r>
              <a:rPr lang="en-ZA" dirty="0" smtClean="0">
                <a:solidFill>
                  <a:srgbClr val="FF6600"/>
                </a:solidFill>
                <a:effectLst>
                  <a:outerShdw blurRad="38100" dist="38100" dir="2700000" algn="tl">
                    <a:srgbClr val="000000">
                      <a:alpha val="43137"/>
                    </a:srgbClr>
                  </a:outerShdw>
                </a:effectLst>
              </a:rPr>
              <a:t>code.</a:t>
            </a:r>
            <a:endParaRPr lang="en-ZA" dirty="0">
              <a:solidFill>
                <a:srgbClr val="FF6600"/>
              </a:solidFill>
              <a:effectLst>
                <a:outerShdw blurRad="38100" dist="38100" dir="2700000" algn="tl">
                  <a:srgbClr val="000000">
                    <a:alpha val="43137"/>
                  </a:srgbClr>
                </a:outerShdw>
              </a:effectLst>
            </a:endParaRPr>
          </a:p>
        </p:txBody>
      </p:sp>
      <p:sp>
        <p:nvSpPr>
          <p:cNvPr id="13" name="Freeform 12"/>
          <p:cNvSpPr/>
          <p:nvPr/>
        </p:nvSpPr>
        <p:spPr>
          <a:xfrm>
            <a:off x="1940270" y="3836182"/>
            <a:ext cx="5507666" cy="266667"/>
          </a:xfrm>
          <a:custGeom>
            <a:avLst/>
            <a:gdLst>
              <a:gd name="connsiteX0" fmla="*/ 0 w 5507666"/>
              <a:gd name="connsiteY0" fmla="*/ 148856 h 266667"/>
              <a:gd name="connsiteX1" fmla="*/ 95693 w 5507666"/>
              <a:gd name="connsiteY1" fmla="*/ 138223 h 266667"/>
              <a:gd name="connsiteX2" fmla="*/ 244549 w 5507666"/>
              <a:gd name="connsiteY2" fmla="*/ 85060 h 266667"/>
              <a:gd name="connsiteX3" fmla="*/ 808075 w 5507666"/>
              <a:gd name="connsiteY3" fmla="*/ 74428 h 266667"/>
              <a:gd name="connsiteX4" fmla="*/ 914400 w 5507666"/>
              <a:gd name="connsiteY4" fmla="*/ 127590 h 266667"/>
              <a:gd name="connsiteX5" fmla="*/ 1010093 w 5507666"/>
              <a:gd name="connsiteY5" fmla="*/ 191386 h 266667"/>
              <a:gd name="connsiteX6" fmla="*/ 1265275 w 5507666"/>
              <a:gd name="connsiteY6" fmla="*/ 159488 h 266667"/>
              <a:gd name="connsiteX7" fmla="*/ 1488559 w 5507666"/>
              <a:gd name="connsiteY7" fmla="*/ 63795 h 266667"/>
              <a:gd name="connsiteX8" fmla="*/ 1743740 w 5507666"/>
              <a:gd name="connsiteY8" fmla="*/ 0 h 266667"/>
              <a:gd name="connsiteX9" fmla="*/ 1850066 w 5507666"/>
              <a:gd name="connsiteY9" fmla="*/ 21265 h 266667"/>
              <a:gd name="connsiteX10" fmla="*/ 1913861 w 5507666"/>
              <a:gd name="connsiteY10" fmla="*/ 106325 h 266667"/>
              <a:gd name="connsiteX11" fmla="*/ 1956391 w 5507666"/>
              <a:gd name="connsiteY11" fmla="*/ 116958 h 266667"/>
              <a:gd name="connsiteX12" fmla="*/ 1977656 w 5507666"/>
              <a:gd name="connsiteY12" fmla="*/ 148856 h 266667"/>
              <a:gd name="connsiteX13" fmla="*/ 2041452 w 5507666"/>
              <a:gd name="connsiteY13" fmla="*/ 159488 h 266667"/>
              <a:gd name="connsiteX14" fmla="*/ 2296633 w 5507666"/>
              <a:gd name="connsiteY14" fmla="*/ 170121 h 266667"/>
              <a:gd name="connsiteX15" fmla="*/ 2860159 w 5507666"/>
              <a:gd name="connsiteY15" fmla="*/ 148856 h 266667"/>
              <a:gd name="connsiteX16" fmla="*/ 3072810 w 5507666"/>
              <a:gd name="connsiteY16" fmla="*/ 159488 h 266667"/>
              <a:gd name="connsiteX17" fmla="*/ 3094075 w 5507666"/>
              <a:gd name="connsiteY17" fmla="*/ 191386 h 266667"/>
              <a:gd name="connsiteX18" fmla="*/ 3125973 w 5507666"/>
              <a:gd name="connsiteY18" fmla="*/ 202018 h 266667"/>
              <a:gd name="connsiteX19" fmla="*/ 3338624 w 5507666"/>
              <a:gd name="connsiteY19" fmla="*/ 180753 h 266667"/>
              <a:gd name="connsiteX20" fmla="*/ 3615070 w 5507666"/>
              <a:gd name="connsiteY20" fmla="*/ 159488 h 266667"/>
              <a:gd name="connsiteX21" fmla="*/ 3795824 w 5507666"/>
              <a:gd name="connsiteY21" fmla="*/ 138223 h 266667"/>
              <a:gd name="connsiteX22" fmla="*/ 4167963 w 5507666"/>
              <a:gd name="connsiteY22" fmla="*/ 159488 h 266667"/>
              <a:gd name="connsiteX23" fmla="*/ 4231759 w 5507666"/>
              <a:gd name="connsiteY23" fmla="*/ 170121 h 266667"/>
              <a:gd name="connsiteX24" fmla="*/ 4295554 w 5507666"/>
              <a:gd name="connsiteY24" fmla="*/ 223283 h 266667"/>
              <a:gd name="connsiteX25" fmla="*/ 4327452 w 5507666"/>
              <a:gd name="connsiteY25" fmla="*/ 244549 h 266667"/>
              <a:gd name="connsiteX26" fmla="*/ 4497573 w 5507666"/>
              <a:gd name="connsiteY26" fmla="*/ 265814 h 266667"/>
              <a:gd name="connsiteX27" fmla="*/ 4742121 w 5507666"/>
              <a:gd name="connsiteY27" fmla="*/ 255181 h 266667"/>
              <a:gd name="connsiteX28" fmla="*/ 5092996 w 5507666"/>
              <a:gd name="connsiteY28" fmla="*/ 265814 h 266667"/>
              <a:gd name="connsiteX29" fmla="*/ 5507666 w 5507666"/>
              <a:gd name="connsiteY29" fmla="*/ 265814 h 266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507666" h="266667">
                <a:moveTo>
                  <a:pt x="0" y="148856"/>
                </a:moveTo>
                <a:cubicBezTo>
                  <a:pt x="31898" y="145312"/>
                  <a:pt x="64638" y="146324"/>
                  <a:pt x="95693" y="138223"/>
                </a:cubicBezTo>
                <a:cubicBezTo>
                  <a:pt x="146675" y="124923"/>
                  <a:pt x="192071" y="89760"/>
                  <a:pt x="244549" y="85060"/>
                </a:cubicBezTo>
                <a:cubicBezTo>
                  <a:pt x="431676" y="68303"/>
                  <a:pt x="620233" y="77972"/>
                  <a:pt x="808075" y="74428"/>
                </a:cubicBezTo>
                <a:cubicBezTo>
                  <a:pt x="843517" y="92149"/>
                  <a:pt x="883959" y="102223"/>
                  <a:pt x="914400" y="127590"/>
                </a:cubicBezTo>
                <a:cubicBezTo>
                  <a:pt x="986806" y="187928"/>
                  <a:pt x="951935" y="171999"/>
                  <a:pt x="1010093" y="191386"/>
                </a:cubicBezTo>
                <a:cubicBezTo>
                  <a:pt x="1095154" y="180753"/>
                  <a:pt x="1182447" y="181576"/>
                  <a:pt x="1265275" y="159488"/>
                </a:cubicBezTo>
                <a:cubicBezTo>
                  <a:pt x="1343516" y="138624"/>
                  <a:pt x="1409156" y="79676"/>
                  <a:pt x="1488559" y="63795"/>
                </a:cubicBezTo>
                <a:cubicBezTo>
                  <a:pt x="1645486" y="32410"/>
                  <a:pt x="1560131" y="52459"/>
                  <a:pt x="1743740" y="0"/>
                </a:cubicBezTo>
                <a:cubicBezTo>
                  <a:pt x="1779182" y="7088"/>
                  <a:pt x="1816845" y="7027"/>
                  <a:pt x="1850066" y="21265"/>
                </a:cubicBezTo>
                <a:cubicBezTo>
                  <a:pt x="1938157" y="59018"/>
                  <a:pt x="1856471" y="58500"/>
                  <a:pt x="1913861" y="106325"/>
                </a:cubicBezTo>
                <a:cubicBezTo>
                  <a:pt x="1925087" y="115680"/>
                  <a:pt x="1942214" y="113414"/>
                  <a:pt x="1956391" y="116958"/>
                </a:cubicBezTo>
                <a:cubicBezTo>
                  <a:pt x="1963479" y="127591"/>
                  <a:pt x="1966226" y="143141"/>
                  <a:pt x="1977656" y="148856"/>
                </a:cubicBezTo>
                <a:cubicBezTo>
                  <a:pt x="1996939" y="158497"/>
                  <a:pt x="2019941" y="158054"/>
                  <a:pt x="2041452" y="159488"/>
                </a:cubicBezTo>
                <a:cubicBezTo>
                  <a:pt x="2126398" y="165151"/>
                  <a:pt x="2211573" y="166577"/>
                  <a:pt x="2296633" y="170121"/>
                </a:cubicBezTo>
                <a:cubicBezTo>
                  <a:pt x="2484475" y="163033"/>
                  <a:pt x="2672201" y="151431"/>
                  <a:pt x="2860159" y="148856"/>
                </a:cubicBezTo>
                <a:cubicBezTo>
                  <a:pt x="2931125" y="147884"/>
                  <a:pt x="3002983" y="146792"/>
                  <a:pt x="3072810" y="159488"/>
                </a:cubicBezTo>
                <a:cubicBezTo>
                  <a:pt x="3085383" y="161774"/>
                  <a:pt x="3084096" y="183403"/>
                  <a:pt x="3094075" y="191386"/>
                </a:cubicBezTo>
                <a:cubicBezTo>
                  <a:pt x="3102827" y="198387"/>
                  <a:pt x="3115340" y="198474"/>
                  <a:pt x="3125973" y="202018"/>
                </a:cubicBezTo>
                <a:lnTo>
                  <a:pt x="3338624" y="180753"/>
                </a:lnTo>
                <a:cubicBezTo>
                  <a:pt x="3430697" y="172747"/>
                  <a:pt x="3523046" y="168048"/>
                  <a:pt x="3615070" y="159488"/>
                </a:cubicBezTo>
                <a:cubicBezTo>
                  <a:pt x="3675476" y="153869"/>
                  <a:pt x="3735573" y="145311"/>
                  <a:pt x="3795824" y="138223"/>
                </a:cubicBezTo>
                <a:lnTo>
                  <a:pt x="4167963" y="159488"/>
                </a:lnTo>
                <a:cubicBezTo>
                  <a:pt x="4189464" y="161061"/>
                  <a:pt x="4212476" y="160480"/>
                  <a:pt x="4231759" y="170121"/>
                </a:cubicBezTo>
                <a:cubicBezTo>
                  <a:pt x="4256517" y="182500"/>
                  <a:pt x="4273704" y="206289"/>
                  <a:pt x="4295554" y="223283"/>
                </a:cubicBezTo>
                <a:cubicBezTo>
                  <a:pt x="4305641" y="231129"/>
                  <a:pt x="4315706" y="239515"/>
                  <a:pt x="4327452" y="244549"/>
                </a:cubicBezTo>
                <a:cubicBezTo>
                  <a:pt x="4367968" y="261913"/>
                  <a:pt x="4482223" y="264535"/>
                  <a:pt x="4497573" y="265814"/>
                </a:cubicBezTo>
                <a:cubicBezTo>
                  <a:pt x="4579089" y="262270"/>
                  <a:pt x="4660528" y="255181"/>
                  <a:pt x="4742121" y="255181"/>
                </a:cubicBezTo>
                <a:cubicBezTo>
                  <a:pt x="4859133" y="255181"/>
                  <a:pt x="4975995" y="264189"/>
                  <a:pt x="5092996" y="265814"/>
                </a:cubicBezTo>
                <a:cubicBezTo>
                  <a:pt x="5231206" y="267734"/>
                  <a:pt x="5369443" y="265814"/>
                  <a:pt x="5507666" y="2658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1674457" y="4718643"/>
            <a:ext cx="5773479" cy="265814"/>
          </a:xfrm>
          <a:custGeom>
            <a:avLst/>
            <a:gdLst>
              <a:gd name="connsiteX0" fmla="*/ 0 w 5773479"/>
              <a:gd name="connsiteY0" fmla="*/ 127590 h 265814"/>
              <a:gd name="connsiteX1" fmla="*/ 818707 w 5773479"/>
              <a:gd name="connsiteY1" fmla="*/ 0 h 265814"/>
              <a:gd name="connsiteX2" fmla="*/ 1116418 w 5773479"/>
              <a:gd name="connsiteY2" fmla="*/ 10632 h 265814"/>
              <a:gd name="connsiteX3" fmla="*/ 1212111 w 5773479"/>
              <a:gd name="connsiteY3" fmla="*/ 74428 h 265814"/>
              <a:gd name="connsiteX4" fmla="*/ 1265274 w 5773479"/>
              <a:gd name="connsiteY4" fmla="*/ 116958 h 265814"/>
              <a:gd name="connsiteX5" fmla="*/ 1499190 w 5773479"/>
              <a:gd name="connsiteY5" fmla="*/ 212651 h 265814"/>
              <a:gd name="connsiteX6" fmla="*/ 1594883 w 5773479"/>
              <a:gd name="connsiteY6" fmla="*/ 233916 h 265814"/>
              <a:gd name="connsiteX7" fmla="*/ 1765004 w 5773479"/>
              <a:gd name="connsiteY7" fmla="*/ 265814 h 265814"/>
              <a:gd name="connsiteX8" fmla="*/ 2073348 w 5773479"/>
              <a:gd name="connsiteY8" fmla="*/ 202018 h 265814"/>
              <a:gd name="connsiteX9" fmla="*/ 2264734 w 5773479"/>
              <a:gd name="connsiteY9" fmla="*/ 106325 h 265814"/>
              <a:gd name="connsiteX10" fmla="*/ 2424223 w 5773479"/>
              <a:gd name="connsiteY10" fmla="*/ 95693 h 265814"/>
              <a:gd name="connsiteX11" fmla="*/ 2530548 w 5773479"/>
              <a:gd name="connsiteY11" fmla="*/ 85060 h 265814"/>
              <a:gd name="connsiteX12" fmla="*/ 2690037 w 5773479"/>
              <a:gd name="connsiteY12" fmla="*/ 138223 h 265814"/>
              <a:gd name="connsiteX13" fmla="*/ 2817627 w 5773479"/>
              <a:gd name="connsiteY13" fmla="*/ 180753 h 265814"/>
              <a:gd name="connsiteX14" fmla="*/ 3168502 w 5773479"/>
              <a:gd name="connsiteY14" fmla="*/ 159488 h 265814"/>
              <a:gd name="connsiteX15" fmla="*/ 3232297 w 5773479"/>
              <a:gd name="connsiteY15" fmla="*/ 138223 h 265814"/>
              <a:gd name="connsiteX16" fmla="*/ 3338623 w 5773479"/>
              <a:gd name="connsiteY16" fmla="*/ 127590 h 265814"/>
              <a:gd name="connsiteX17" fmla="*/ 3498111 w 5773479"/>
              <a:gd name="connsiteY17" fmla="*/ 106325 h 265814"/>
              <a:gd name="connsiteX18" fmla="*/ 3976576 w 5773479"/>
              <a:gd name="connsiteY18" fmla="*/ 127590 h 265814"/>
              <a:gd name="connsiteX19" fmla="*/ 4029739 w 5773479"/>
              <a:gd name="connsiteY19" fmla="*/ 148856 h 265814"/>
              <a:gd name="connsiteX20" fmla="*/ 4136065 w 5773479"/>
              <a:gd name="connsiteY20" fmla="*/ 180753 h 265814"/>
              <a:gd name="connsiteX21" fmla="*/ 4348716 w 5773479"/>
              <a:gd name="connsiteY21" fmla="*/ 202018 h 265814"/>
              <a:gd name="connsiteX22" fmla="*/ 5486400 w 5773479"/>
              <a:gd name="connsiteY22" fmla="*/ 170121 h 265814"/>
              <a:gd name="connsiteX23" fmla="*/ 5773479 w 5773479"/>
              <a:gd name="connsiteY23" fmla="*/ 159488 h 265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73479" h="265814">
                <a:moveTo>
                  <a:pt x="0" y="127590"/>
                </a:moveTo>
                <a:cubicBezTo>
                  <a:pt x="65635" y="116230"/>
                  <a:pt x="641626" y="6682"/>
                  <a:pt x="818707" y="0"/>
                </a:cubicBezTo>
                <a:lnTo>
                  <a:pt x="1116418" y="10632"/>
                </a:lnTo>
                <a:cubicBezTo>
                  <a:pt x="1148316" y="31897"/>
                  <a:pt x="1180915" y="52145"/>
                  <a:pt x="1212111" y="74428"/>
                </a:cubicBezTo>
                <a:cubicBezTo>
                  <a:pt x="1230578" y="87619"/>
                  <a:pt x="1245436" y="105937"/>
                  <a:pt x="1265274" y="116958"/>
                </a:cubicBezTo>
                <a:cubicBezTo>
                  <a:pt x="1333492" y="154856"/>
                  <a:pt x="1421969" y="191201"/>
                  <a:pt x="1499190" y="212651"/>
                </a:cubicBezTo>
                <a:cubicBezTo>
                  <a:pt x="1530674" y="221397"/>
                  <a:pt x="1563311" y="225497"/>
                  <a:pt x="1594883" y="233916"/>
                </a:cubicBezTo>
                <a:cubicBezTo>
                  <a:pt x="1731504" y="270348"/>
                  <a:pt x="1574348" y="246748"/>
                  <a:pt x="1765004" y="265814"/>
                </a:cubicBezTo>
                <a:cubicBezTo>
                  <a:pt x="1867785" y="244549"/>
                  <a:pt x="1972529" y="231202"/>
                  <a:pt x="2073348" y="202018"/>
                </a:cubicBezTo>
                <a:cubicBezTo>
                  <a:pt x="2220879" y="159312"/>
                  <a:pt x="2115298" y="137458"/>
                  <a:pt x="2264734" y="106325"/>
                </a:cubicBezTo>
                <a:cubicBezTo>
                  <a:pt x="2316895" y="95458"/>
                  <a:pt x="2371112" y="99942"/>
                  <a:pt x="2424223" y="95693"/>
                </a:cubicBezTo>
                <a:cubicBezTo>
                  <a:pt x="2459728" y="92853"/>
                  <a:pt x="2495106" y="88604"/>
                  <a:pt x="2530548" y="85060"/>
                </a:cubicBezTo>
                <a:cubicBezTo>
                  <a:pt x="2772429" y="109249"/>
                  <a:pt x="2537081" y="66244"/>
                  <a:pt x="2690037" y="138223"/>
                </a:cubicBezTo>
                <a:cubicBezTo>
                  <a:pt x="2730601" y="157312"/>
                  <a:pt x="2817627" y="180753"/>
                  <a:pt x="2817627" y="180753"/>
                </a:cubicBezTo>
                <a:cubicBezTo>
                  <a:pt x="2934585" y="173665"/>
                  <a:pt x="3051941" y="171443"/>
                  <a:pt x="3168502" y="159488"/>
                </a:cubicBezTo>
                <a:cubicBezTo>
                  <a:pt x="3190800" y="157201"/>
                  <a:pt x="3210266" y="142354"/>
                  <a:pt x="3232297" y="138223"/>
                </a:cubicBezTo>
                <a:cubicBezTo>
                  <a:pt x="3267306" y="131659"/>
                  <a:pt x="3303258" y="131834"/>
                  <a:pt x="3338623" y="127590"/>
                </a:cubicBezTo>
                <a:cubicBezTo>
                  <a:pt x="3391874" y="121200"/>
                  <a:pt x="3444948" y="113413"/>
                  <a:pt x="3498111" y="106325"/>
                </a:cubicBezTo>
                <a:cubicBezTo>
                  <a:pt x="3657599" y="113413"/>
                  <a:pt x="3817439" y="114859"/>
                  <a:pt x="3976576" y="127590"/>
                </a:cubicBezTo>
                <a:cubicBezTo>
                  <a:pt x="3995601" y="129112"/>
                  <a:pt x="4011632" y="142820"/>
                  <a:pt x="4029739" y="148856"/>
                </a:cubicBezTo>
                <a:cubicBezTo>
                  <a:pt x="4064843" y="160557"/>
                  <a:pt x="4099566" y="174670"/>
                  <a:pt x="4136065" y="180753"/>
                </a:cubicBezTo>
                <a:cubicBezTo>
                  <a:pt x="4206333" y="192464"/>
                  <a:pt x="4277832" y="194930"/>
                  <a:pt x="4348716" y="202018"/>
                </a:cubicBezTo>
                <a:lnTo>
                  <a:pt x="5486400" y="170121"/>
                </a:lnTo>
                <a:cubicBezTo>
                  <a:pt x="5833665" y="157719"/>
                  <a:pt x="5551973" y="159488"/>
                  <a:pt x="5773479" y="15948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1275906" y="3083138"/>
            <a:ext cx="7176977" cy="510363"/>
          </a:xfrm>
          <a:custGeom>
            <a:avLst/>
            <a:gdLst>
              <a:gd name="connsiteX0" fmla="*/ 0 w 7176977"/>
              <a:gd name="connsiteY0" fmla="*/ 435935 h 510363"/>
              <a:gd name="connsiteX1" fmla="*/ 478465 w 7176977"/>
              <a:gd name="connsiteY1" fmla="*/ 180754 h 510363"/>
              <a:gd name="connsiteX2" fmla="*/ 712381 w 7176977"/>
              <a:gd name="connsiteY2" fmla="*/ 138223 h 510363"/>
              <a:gd name="connsiteX3" fmla="*/ 861237 w 7176977"/>
              <a:gd name="connsiteY3" fmla="*/ 116958 h 510363"/>
              <a:gd name="connsiteX4" fmla="*/ 925033 w 7176977"/>
              <a:gd name="connsiteY4" fmla="*/ 138223 h 510363"/>
              <a:gd name="connsiteX5" fmla="*/ 1116419 w 7176977"/>
              <a:gd name="connsiteY5" fmla="*/ 340242 h 510363"/>
              <a:gd name="connsiteX6" fmla="*/ 1180214 w 7176977"/>
              <a:gd name="connsiteY6" fmla="*/ 404037 h 510363"/>
              <a:gd name="connsiteX7" fmla="*/ 1286540 w 7176977"/>
              <a:gd name="connsiteY7" fmla="*/ 489098 h 510363"/>
              <a:gd name="connsiteX8" fmla="*/ 1350335 w 7176977"/>
              <a:gd name="connsiteY8" fmla="*/ 510363 h 510363"/>
              <a:gd name="connsiteX9" fmla="*/ 1531088 w 7176977"/>
              <a:gd name="connsiteY9" fmla="*/ 499730 h 510363"/>
              <a:gd name="connsiteX10" fmla="*/ 1786270 w 7176977"/>
              <a:gd name="connsiteY10" fmla="*/ 414670 h 510363"/>
              <a:gd name="connsiteX11" fmla="*/ 1935126 w 7176977"/>
              <a:gd name="connsiteY11" fmla="*/ 382772 h 510363"/>
              <a:gd name="connsiteX12" fmla="*/ 2105246 w 7176977"/>
              <a:gd name="connsiteY12" fmla="*/ 329609 h 510363"/>
              <a:gd name="connsiteX13" fmla="*/ 2328530 w 7176977"/>
              <a:gd name="connsiteY13" fmla="*/ 297712 h 510363"/>
              <a:gd name="connsiteX14" fmla="*/ 2551814 w 7176977"/>
              <a:gd name="connsiteY14" fmla="*/ 244549 h 510363"/>
              <a:gd name="connsiteX15" fmla="*/ 2668772 w 7176977"/>
              <a:gd name="connsiteY15" fmla="*/ 223284 h 510363"/>
              <a:gd name="connsiteX16" fmla="*/ 2796363 w 7176977"/>
              <a:gd name="connsiteY16" fmla="*/ 233916 h 510363"/>
              <a:gd name="connsiteX17" fmla="*/ 2828260 w 7176977"/>
              <a:gd name="connsiteY17" fmla="*/ 244549 h 510363"/>
              <a:gd name="connsiteX18" fmla="*/ 2923953 w 7176977"/>
              <a:gd name="connsiteY18" fmla="*/ 340242 h 510363"/>
              <a:gd name="connsiteX19" fmla="*/ 3051544 w 7176977"/>
              <a:gd name="connsiteY19" fmla="*/ 393405 h 510363"/>
              <a:gd name="connsiteX20" fmla="*/ 3689498 w 7176977"/>
              <a:gd name="connsiteY20" fmla="*/ 350875 h 510363"/>
              <a:gd name="connsiteX21" fmla="*/ 3902149 w 7176977"/>
              <a:gd name="connsiteY21" fmla="*/ 276447 h 510363"/>
              <a:gd name="connsiteX22" fmla="*/ 4082902 w 7176977"/>
              <a:gd name="connsiteY22" fmla="*/ 233916 h 510363"/>
              <a:gd name="connsiteX23" fmla="*/ 4412512 w 7176977"/>
              <a:gd name="connsiteY23" fmla="*/ 95693 h 510363"/>
              <a:gd name="connsiteX24" fmla="*/ 4731488 w 7176977"/>
              <a:gd name="connsiteY24" fmla="*/ 0 h 510363"/>
              <a:gd name="connsiteX25" fmla="*/ 4986670 w 7176977"/>
              <a:gd name="connsiteY25" fmla="*/ 21265 h 510363"/>
              <a:gd name="connsiteX26" fmla="*/ 5018567 w 7176977"/>
              <a:gd name="connsiteY26" fmla="*/ 63795 h 510363"/>
              <a:gd name="connsiteX27" fmla="*/ 5071730 w 7176977"/>
              <a:gd name="connsiteY27" fmla="*/ 106326 h 510363"/>
              <a:gd name="connsiteX28" fmla="*/ 5103628 w 7176977"/>
              <a:gd name="connsiteY28" fmla="*/ 138223 h 510363"/>
              <a:gd name="connsiteX29" fmla="*/ 5135526 w 7176977"/>
              <a:gd name="connsiteY29" fmla="*/ 148856 h 510363"/>
              <a:gd name="connsiteX30" fmla="*/ 5284381 w 7176977"/>
              <a:gd name="connsiteY30" fmla="*/ 170121 h 510363"/>
              <a:gd name="connsiteX31" fmla="*/ 6124353 w 7176977"/>
              <a:gd name="connsiteY31" fmla="*/ 159489 h 510363"/>
              <a:gd name="connsiteX32" fmla="*/ 6305107 w 7176977"/>
              <a:gd name="connsiteY32" fmla="*/ 138223 h 510363"/>
              <a:gd name="connsiteX33" fmla="*/ 6719777 w 7176977"/>
              <a:gd name="connsiteY33" fmla="*/ 148856 h 510363"/>
              <a:gd name="connsiteX34" fmla="*/ 6985591 w 7176977"/>
              <a:gd name="connsiteY34" fmla="*/ 116958 h 510363"/>
              <a:gd name="connsiteX35" fmla="*/ 7091916 w 7176977"/>
              <a:gd name="connsiteY35" fmla="*/ 74428 h 510363"/>
              <a:gd name="connsiteX36" fmla="*/ 7123814 w 7176977"/>
              <a:gd name="connsiteY36" fmla="*/ 53163 h 510363"/>
              <a:gd name="connsiteX37" fmla="*/ 7176977 w 7176977"/>
              <a:gd name="connsiteY37" fmla="*/ 42530 h 51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176977" h="510363">
                <a:moveTo>
                  <a:pt x="0" y="435935"/>
                </a:moveTo>
                <a:cubicBezTo>
                  <a:pt x="145477" y="348648"/>
                  <a:pt x="383402" y="204520"/>
                  <a:pt x="478465" y="180754"/>
                </a:cubicBezTo>
                <a:cubicBezTo>
                  <a:pt x="640611" y="140217"/>
                  <a:pt x="562434" y="153218"/>
                  <a:pt x="712381" y="138223"/>
                </a:cubicBezTo>
                <a:cubicBezTo>
                  <a:pt x="763679" y="125399"/>
                  <a:pt x="803226" y="113333"/>
                  <a:pt x="861237" y="116958"/>
                </a:cubicBezTo>
                <a:cubicBezTo>
                  <a:pt x="883609" y="118356"/>
                  <a:pt x="903768" y="131135"/>
                  <a:pt x="925033" y="138223"/>
                </a:cubicBezTo>
                <a:cubicBezTo>
                  <a:pt x="990782" y="236848"/>
                  <a:pt x="937262" y="161085"/>
                  <a:pt x="1116419" y="340242"/>
                </a:cubicBezTo>
                <a:lnTo>
                  <a:pt x="1180214" y="404037"/>
                </a:lnTo>
                <a:cubicBezTo>
                  <a:pt x="1233265" y="457088"/>
                  <a:pt x="1228680" y="465954"/>
                  <a:pt x="1286540" y="489098"/>
                </a:cubicBezTo>
                <a:cubicBezTo>
                  <a:pt x="1307352" y="497423"/>
                  <a:pt x="1350335" y="510363"/>
                  <a:pt x="1350335" y="510363"/>
                </a:cubicBezTo>
                <a:cubicBezTo>
                  <a:pt x="1410586" y="506819"/>
                  <a:pt x="1471503" y="509341"/>
                  <a:pt x="1531088" y="499730"/>
                </a:cubicBezTo>
                <a:cubicBezTo>
                  <a:pt x="1712817" y="470419"/>
                  <a:pt x="1634864" y="458830"/>
                  <a:pt x="1786270" y="414670"/>
                </a:cubicBezTo>
                <a:cubicBezTo>
                  <a:pt x="1834985" y="400461"/>
                  <a:pt x="1886094" y="395847"/>
                  <a:pt x="1935126" y="382772"/>
                </a:cubicBezTo>
                <a:cubicBezTo>
                  <a:pt x="1992531" y="367464"/>
                  <a:pt x="2047177" y="342164"/>
                  <a:pt x="2105246" y="329609"/>
                </a:cubicBezTo>
                <a:cubicBezTo>
                  <a:pt x="2178732" y="313720"/>
                  <a:pt x="2254674" y="311780"/>
                  <a:pt x="2328530" y="297712"/>
                </a:cubicBezTo>
                <a:cubicBezTo>
                  <a:pt x="2403687" y="283396"/>
                  <a:pt x="2477073" y="260899"/>
                  <a:pt x="2551814" y="244549"/>
                </a:cubicBezTo>
                <a:cubicBezTo>
                  <a:pt x="2590524" y="236081"/>
                  <a:pt x="2629786" y="230372"/>
                  <a:pt x="2668772" y="223284"/>
                </a:cubicBezTo>
                <a:cubicBezTo>
                  <a:pt x="2711302" y="226828"/>
                  <a:pt x="2754060" y="228276"/>
                  <a:pt x="2796363" y="233916"/>
                </a:cubicBezTo>
                <a:cubicBezTo>
                  <a:pt x="2807472" y="235397"/>
                  <a:pt x="2818756" y="238609"/>
                  <a:pt x="2828260" y="244549"/>
                </a:cubicBezTo>
                <a:cubicBezTo>
                  <a:pt x="2926216" y="305772"/>
                  <a:pt x="2840175" y="264842"/>
                  <a:pt x="2923953" y="340242"/>
                </a:cubicBezTo>
                <a:cubicBezTo>
                  <a:pt x="2979679" y="390396"/>
                  <a:pt x="2984477" y="382227"/>
                  <a:pt x="3051544" y="393405"/>
                </a:cubicBezTo>
                <a:cubicBezTo>
                  <a:pt x="3280184" y="484860"/>
                  <a:pt x="3153387" y="443801"/>
                  <a:pt x="3689498" y="350875"/>
                </a:cubicBezTo>
                <a:cubicBezTo>
                  <a:pt x="3763495" y="338049"/>
                  <a:pt x="3830163" y="297848"/>
                  <a:pt x="3902149" y="276447"/>
                </a:cubicBezTo>
                <a:cubicBezTo>
                  <a:pt x="3961479" y="258808"/>
                  <a:pt x="4022651" y="248093"/>
                  <a:pt x="4082902" y="233916"/>
                </a:cubicBezTo>
                <a:cubicBezTo>
                  <a:pt x="4545146" y="-9369"/>
                  <a:pt x="4083530" y="213187"/>
                  <a:pt x="4412512" y="95693"/>
                </a:cubicBezTo>
                <a:cubicBezTo>
                  <a:pt x="4709567" y="-10398"/>
                  <a:pt x="4455755" y="39390"/>
                  <a:pt x="4731488" y="0"/>
                </a:cubicBezTo>
                <a:cubicBezTo>
                  <a:pt x="4816549" y="7088"/>
                  <a:pt x="4903347" y="2749"/>
                  <a:pt x="4986670" y="21265"/>
                </a:cubicBezTo>
                <a:cubicBezTo>
                  <a:pt x="5003969" y="25109"/>
                  <a:pt x="5006037" y="51264"/>
                  <a:pt x="5018567" y="63795"/>
                </a:cubicBezTo>
                <a:cubicBezTo>
                  <a:pt x="5034614" y="79842"/>
                  <a:pt x="5054651" y="91382"/>
                  <a:pt x="5071730" y="106326"/>
                </a:cubicBezTo>
                <a:cubicBezTo>
                  <a:pt x="5083046" y="116228"/>
                  <a:pt x="5091117" y="129882"/>
                  <a:pt x="5103628" y="138223"/>
                </a:cubicBezTo>
                <a:cubicBezTo>
                  <a:pt x="5112954" y="144440"/>
                  <a:pt x="5124489" y="146908"/>
                  <a:pt x="5135526" y="148856"/>
                </a:cubicBezTo>
                <a:cubicBezTo>
                  <a:pt x="5184885" y="157567"/>
                  <a:pt x="5234763" y="163033"/>
                  <a:pt x="5284381" y="170121"/>
                </a:cubicBezTo>
                <a:lnTo>
                  <a:pt x="6124353" y="159489"/>
                </a:lnTo>
                <a:cubicBezTo>
                  <a:pt x="6184990" y="157594"/>
                  <a:pt x="6244450" y="139306"/>
                  <a:pt x="6305107" y="138223"/>
                </a:cubicBezTo>
                <a:lnTo>
                  <a:pt x="6719777" y="148856"/>
                </a:lnTo>
                <a:cubicBezTo>
                  <a:pt x="6839671" y="141803"/>
                  <a:pt x="6885575" y="150296"/>
                  <a:pt x="6985591" y="116958"/>
                </a:cubicBezTo>
                <a:cubicBezTo>
                  <a:pt x="7021804" y="104887"/>
                  <a:pt x="7057257" y="90424"/>
                  <a:pt x="7091916" y="74428"/>
                </a:cubicBezTo>
                <a:cubicBezTo>
                  <a:pt x="7103519" y="69073"/>
                  <a:pt x="7112068" y="58197"/>
                  <a:pt x="7123814" y="53163"/>
                </a:cubicBezTo>
                <a:cubicBezTo>
                  <a:pt x="7150630" y="41670"/>
                  <a:pt x="7156376" y="42530"/>
                  <a:pt x="7176977" y="4253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880847" y="2380863"/>
            <a:ext cx="7174650" cy="637953"/>
          </a:xfrm>
          <a:custGeom>
            <a:avLst/>
            <a:gdLst>
              <a:gd name="connsiteX0" fmla="*/ 0 w 6666614"/>
              <a:gd name="connsiteY0" fmla="*/ 637953 h 637953"/>
              <a:gd name="connsiteX1" fmla="*/ 478465 w 6666614"/>
              <a:gd name="connsiteY1" fmla="*/ 318977 h 637953"/>
              <a:gd name="connsiteX2" fmla="*/ 914400 w 6666614"/>
              <a:gd name="connsiteY2" fmla="*/ 127591 h 637953"/>
              <a:gd name="connsiteX3" fmla="*/ 1329070 w 6666614"/>
              <a:gd name="connsiteY3" fmla="*/ 0 h 637953"/>
              <a:gd name="connsiteX4" fmla="*/ 1722474 w 6666614"/>
              <a:gd name="connsiteY4" fmla="*/ 85060 h 637953"/>
              <a:gd name="connsiteX5" fmla="*/ 1807535 w 6666614"/>
              <a:gd name="connsiteY5" fmla="*/ 170121 h 637953"/>
              <a:gd name="connsiteX6" fmla="*/ 1988288 w 6666614"/>
              <a:gd name="connsiteY6" fmla="*/ 318977 h 637953"/>
              <a:gd name="connsiteX7" fmla="*/ 2030818 w 6666614"/>
              <a:gd name="connsiteY7" fmla="*/ 329609 h 637953"/>
              <a:gd name="connsiteX8" fmla="*/ 2519916 w 6666614"/>
              <a:gd name="connsiteY8" fmla="*/ 318977 h 637953"/>
              <a:gd name="connsiteX9" fmla="*/ 3168502 w 6666614"/>
              <a:gd name="connsiteY9" fmla="*/ 138223 h 637953"/>
              <a:gd name="connsiteX10" fmla="*/ 3678865 w 6666614"/>
              <a:gd name="connsiteY10" fmla="*/ 53163 h 637953"/>
              <a:gd name="connsiteX11" fmla="*/ 3912781 w 6666614"/>
              <a:gd name="connsiteY11" fmla="*/ 10632 h 637953"/>
              <a:gd name="connsiteX12" fmla="*/ 3987209 w 6666614"/>
              <a:gd name="connsiteY12" fmla="*/ 21265 h 637953"/>
              <a:gd name="connsiteX13" fmla="*/ 4051004 w 6666614"/>
              <a:gd name="connsiteY13" fmla="*/ 53163 h 637953"/>
              <a:gd name="connsiteX14" fmla="*/ 4072270 w 6666614"/>
              <a:gd name="connsiteY14" fmla="*/ 85060 h 637953"/>
              <a:gd name="connsiteX15" fmla="*/ 4114800 w 6666614"/>
              <a:gd name="connsiteY15" fmla="*/ 138223 h 637953"/>
              <a:gd name="connsiteX16" fmla="*/ 4167963 w 6666614"/>
              <a:gd name="connsiteY16" fmla="*/ 223284 h 637953"/>
              <a:gd name="connsiteX17" fmla="*/ 4199860 w 6666614"/>
              <a:gd name="connsiteY17" fmla="*/ 244549 h 637953"/>
              <a:gd name="connsiteX18" fmla="*/ 4412511 w 6666614"/>
              <a:gd name="connsiteY18" fmla="*/ 382772 h 637953"/>
              <a:gd name="connsiteX19" fmla="*/ 5135525 w 6666614"/>
              <a:gd name="connsiteY19" fmla="*/ 350874 h 637953"/>
              <a:gd name="connsiteX20" fmla="*/ 5411972 w 6666614"/>
              <a:gd name="connsiteY20" fmla="*/ 244549 h 637953"/>
              <a:gd name="connsiteX21" fmla="*/ 5762846 w 6666614"/>
              <a:gd name="connsiteY21" fmla="*/ 212651 h 637953"/>
              <a:gd name="connsiteX22" fmla="*/ 6049925 w 6666614"/>
              <a:gd name="connsiteY22" fmla="*/ 244549 h 637953"/>
              <a:gd name="connsiteX23" fmla="*/ 6071191 w 6666614"/>
              <a:gd name="connsiteY23" fmla="*/ 297711 h 637953"/>
              <a:gd name="connsiteX24" fmla="*/ 6177516 w 6666614"/>
              <a:gd name="connsiteY24" fmla="*/ 372139 h 637953"/>
              <a:gd name="connsiteX25" fmla="*/ 6220046 w 6666614"/>
              <a:gd name="connsiteY25" fmla="*/ 414670 h 637953"/>
              <a:gd name="connsiteX26" fmla="*/ 6379535 w 6666614"/>
              <a:gd name="connsiteY26" fmla="*/ 372139 h 637953"/>
              <a:gd name="connsiteX27" fmla="*/ 6422065 w 6666614"/>
              <a:gd name="connsiteY27" fmla="*/ 308344 h 637953"/>
              <a:gd name="connsiteX28" fmla="*/ 6517758 w 6666614"/>
              <a:gd name="connsiteY28" fmla="*/ 148856 h 637953"/>
              <a:gd name="connsiteX29" fmla="*/ 6570921 w 6666614"/>
              <a:gd name="connsiteY29" fmla="*/ 106325 h 637953"/>
              <a:gd name="connsiteX30" fmla="*/ 6613451 w 6666614"/>
              <a:gd name="connsiteY30" fmla="*/ 53163 h 637953"/>
              <a:gd name="connsiteX31" fmla="*/ 6645349 w 6666614"/>
              <a:gd name="connsiteY31" fmla="*/ 42530 h 637953"/>
              <a:gd name="connsiteX32" fmla="*/ 6666614 w 6666614"/>
              <a:gd name="connsiteY32" fmla="*/ 31898 h 637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666614" h="637953">
                <a:moveTo>
                  <a:pt x="0" y="637953"/>
                </a:moveTo>
                <a:cubicBezTo>
                  <a:pt x="231944" y="521983"/>
                  <a:pt x="-81489" y="682456"/>
                  <a:pt x="478465" y="318977"/>
                </a:cubicBezTo>
                <a:cubicBezTo>
                  <a:pt x="708942" y="169369"/>
                  <a:pt x="643915" y="238244"/>
                  <a:pt x="914400" y="127591"/>
                </a:cubicBezTo>
                <a:cubicBezTo>
                  <a:pt x="1258968" y="-13368"/>
                  <a:pt x="1006440" y="35848"/>
                  <a:pt x="1329070" y="0"/>
                </a:cubicBezTo>
                <a:cubicBezTo>
                  <a:pt x="1460205" y="28353"/>
                  <a:pt x="1592315" y="52520"/>
                  <a:pt x="1722474" y="85060"/>
                </a:cubicBezTo>
                <a:cubicBezTo>
                  <a:pt x="1753861" y="92907"/>
                  <a:pt x="1797190" y="158835"/>
                  <a:pt x="1807535" y="170121"/>
                </a:cubicBezTo>
                <a:cubicBezTo>
                  <a:pt x="1864439" y="232198"/>
                  <a:pt x="1912694" y="273621"/>
                  <a:pt x="1988288" y="318977"/>
                </a:cubicBezTo>
                <a:cubicBezTo>
                  <a:pt x="2000818" y="326495"/>
                  <a:pt x="2016641" y="326065"/>
                  <a:pt x="2030818" y="329609"/>
                </a:cubicBezTo>
                <a:lnTo>
                  <a:pt x="2519916" y="318977"/>
                </a:lnTo>
                <a:cubicBezTo>
                  <a:pt x="2676727" y="303517"/>
                  <a:pt x="3048126" y="165451"/>
                  <a:pt x="3168502" y="138223"/>
                </a:cubicBezTo>
                <a:cubicBezTo>
                  <a:pt x="3336720" y="100174"/>
                  <a:pt x="3508877" y="82304"/>
                  <a:pt x="3678865" y="53163"/>
                </a:cubicBezTo>
                <a:cubicBezTo>
                  <a:pt x="3756976" y="39773"/>
                  <a:pt x="3912781" y="10632"/>
                  <a:pt x="3912781" y="10632"/>
                </a:cubicBezTo>
                <a:cubicBezTo>
                  <a:pt x="3937590" y="14176"/>
                  <a:pt x="3963256" y="13895"/>
                  <a:pt x="3987209" y="21265"/>
                </a:cubicBezTo>
                <a:cubicBezTo>
                  <a:pt x="4009933" y="28257"/>
                  <a:pt x="4031984" y="38898"/>
                  <a:pt x="4051004" y="53163"/>
                </a:cubicBezTo>
                <a:cubicBezTo>
                  <a:pt x="4061227" y="60830"/>
                  <a:pt x="4064603" y="74837"/>
                  <a:pt x="4072270" y="85060"/>
                </a:cubicBezTo>
                <a:cubicBezTo>
                  <a:pt x="4085886" y="103215"/>
                  <a:pt x="4101882" y="119564"/>
                  <a:pt x="4114800" y="138223"/>
                </a:cubicBezTo>
                <a:cubicBezTo>
                  <a:pt x="4133832" y="165714"/>
                  <a:pt x="4147076" y="197175"/>
                  <a:pt x="4167963" y="223284"/>
                </a:cubicBezTo>
                <a:cubicBezTo>
                  <a:pt x="4175946" y="233262"/>
                  <a:pt x="4189942" y="236491"/>
                  <a:pt x="4199860" y="244549"/>
                </a:cubicBezTo>
                <a:cubicBezTo>
                  <a:pt x="4367869" y="381056"/>
                  <a:pt x="4275738" y="343694"/>
                  <a:pt x="4412511" y="382772"/>
                </a:cubicBezTo>
                <a:cubicBezTo>
                  <a:pt x="4653516" y="372139"/>
                  <a:pt x="4896560" y="383922"/>
                  <a:pt x="5135525" y="350874"/>
                </a:cubicBezTo>
                <a:cubicBezTo>
                  <a:pt x="5233324" y="337349"/>
                  <a:pt x="5315555" y="265793"/>
                  <a:pt x="5411972" y="244549"/>
                </a:cubicBezTo>
                <a:cubicBezTo>
                  <a:pt x="5526661" y="219279"/>
                  <a:pt x="5645888" y="223284"/>
                  <a:pt x="5762846" y="212651"/>
                </a:cubicBezTo>
                <a:cubicBezTo>
                  <a:pt x="5858539" y="223284"/>
                  <a:pt x="5957110" y="218945"/>
                  <a:pt x="6049925" y="244549"/>
                </a:cubicBezTo>
                <a:cubicBezTo>
                  <a:pt x="6068324" y="249624"/>
                  <a:pt x="6060246" y="282075"/>
                  <a:pt x="6071191" y="297711"/>
                </a:cubicBezTo>
                <a:cubicBezTo>
                  <a:pt x="6110076" y="353261"/>
                  <a:pt x="6122235" y="350027"/>
                  <a:pt x="6177516" y="372139"/>
                </a:cubicBezTo>
                <a:cubicBezTo>
                  <a:pt x="6191693" y="386316"/>
                  <a:pt x="6204007" y="402641"/>
                  <a:pt x="6220046" y="414670"/>
                </a:cubicBezTo>
                <a:cubicBezTo>
                  <a:pt x="6286424" y="464453"/>
                  <a:pt x="6293137" y="419266"/>
                  <a:pt x="6379535" y="372139"/>
                </a:cubicBezTo>
                <a:cubicBezTo>
                  <a:pt x="6393712" y="350874"/>
                  <a:pt x="6408613" y="330075"/>
                  <a:pt x="6422065" y="308344"/>
                </a:cubicBezTo>
                <a:cubicBezTo>
                  <a:pt x="6454698" y="255629"/>
                  <a:pt x="6480981" y="198768"/>
                  <a:pt x="6517758" y="148856"/>
                </a:cubicBezTo>
                <a:cubicBezTo>
                  <a:pt x="6531220" y="130586"/>
                  <a:pt x="6554874" y="122372"/>
                  <a:pt x="6570921" y="106325"/>
                </a:cubicBezTo>
                <a:cubicBezTo>
                  <a:pt x="6586968" y="90278"/>
                  <a:pt x="6596221" y="67932"/>
                  <a:pt x="6613451" y="53163"/>
                </a:cubicBezTo>
                <a:cubicBezTo>
                  <a:pt x="6621961" y="45869"/>
                  <a:pt x="6634943" y="46692"/>
                  <a:pt x="6645349" y="42530"/>
                </a:cubicBezTo>
                <a:cubicBezTo>
                  <a:pt x="6652707" y="39587"/>
                  <a:pt x="6659526" y="35442"/>
                  <a:pt x="6666614" y="3189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783193" y="5091464"/>
            <a:ext cx="6914779" cy="510363"/>
          </a:xfrm>
          <a:custGeom>
            <a:avLst/>
            <a:gdLst>
              <a:gd name="connsiteX0" fmla="*/ 0 w 7176977"/>
              <a:gd name="connsiteY0" fmla="*/ 435935 h 510363"/>
              <a:gd name="connsiteX1" fmla="*/ 478465 w 7176977"/>
              <a:gd name="connsiteY1" fmla="*/ 180754 h 510363"/>
              <a:gd name="connsiteX2" fmla="*/ 712381 w 7176977"/>
              <a:gd name="connsiteY2" fmla="*/ 138223 h 510363"/>
              <a:gd name="connsiteX3" fmla="*/ 861237 w 7176977"/>
              <a:gd name="connsiteY3" fmla="*/ 116958 h 510363"/>
              <a:gd name="connsiteX4" fmla="*/ 925033 w 7176977"/>
              <a:gd name="connsiteY4" fmla="*/ 138223 h 510363"/>
              <a:gd name="connsiteX5" fmla="*/ 1116419 w 7176977"/>
              <a:gd name="connsiteY5" fmla="*/ 340242 h 510363"/>
              <a:gd name="connsiteX6" fmla="*/ 1180214 w 7176977"/>
              <a:gd name="connsiteY6" fmla="*/ 404037 h 510363"/>
              <a:gd name="connsiteX7" fmla="*/ 1286540 w 7176977"/>
              <a:gd name="connsiteY7" fmla="*/ 489098 h 510363"/>
              <a:gd name="connsiteX8" fmla="*/ 1350335 w 7176977"/>
              <a:gd name="connsiteY8" fmla="*/ 510363 h 510363"/>
              <a:gd name="connsiteX9" fmla="*/ 1531088 w 7176977"/>
              <a:gd name="connsiteY9" fmla="*/ 499730 h 510363"/>
              <a:gd name="connsiteX10" fmla="*/ 1786270 w 7176977"/>
              <a:gd name="connsiteY10" fmla="*/ 414670 h 510363"/>
              <a:gd name="connsiteX11" fmla="*/ 1935126 w 7176977"/>
              <a:gd name="connsiteY11" fmla="*/ 382772 h 510363"/>
              <a:gd name="connsiteX12" fmla="*/ 2105246 w 7176977"/>
              <a:gd name="connsiteY12" fmla="*/ 329609 h 510363"/>
              <a:gd name="connsiteX13" fmla="*/ 2328530 w 7176977"/>
              <a:gd name="connsiteY13" fmla="*/ 297712 h 510363"/>
              <a:gd name="connsiteX14" fmla="*/ 2551814 w 7176977"/>
              <a:gd name="connsiteY14" fmla="*/ 244549 h 510363"/>
              <a:gd name="connsiteX15" fmla="*/ 2668772 w 7176977"/>
              <a:gd name="connsiteY15" fmla="*/ 223284 h 510363"/>
              <a:gd name="connsiteX16" fmla="*/ 2796363 w 7176977"/>
              <a:gd name="connsiteY16" fmla="*/ 233916 h 510363"/>
              <a:gd name="connsiteX17" fmla="*/ 2828260 w 7176977"/>
              <a:gd name="connsiteY17" fmla="*/ 244549 h 510363"/>
              <a:gd name="connsiteX18" fmla="*/ 2923953 w 7176977"/>
              <a:gd name="connsiteY18" fmla="*/ 340242 h 510363"/>
              <a:gd name="connsiteX19" fmla="*/ 3051544 w 7176977"/>
              <a:gd name="connsiteY19" fmla="*/ 393405 h 510363"/>
              <a:gd name="connsiteX20" fmla="*/ 3689498 w 7176977"/>
              <a:gd name="connsiteY20" fmla="*/ 350875 h 510363"/>
              <a:gd name="connsiteX21" fmla="*/ 3902149 w 7176977"/>
              <a:gd name="connsiteY21" fmla="*/ 276447 h 510363"/>
              <a:gd name="connsiteX22" fmla="*/ 4082902 w 7176977"/>
              <a:gd name="connsiteY22" fmla="*/ 233916 h 510363"/>
              <a:gd name="connsiteX23" fmla="*/ 4412512 w 7176977"/>
              <a:gd name="connsiteY23" fmla="*/ 95693 h 510363"/>
              <a:gd name="connsiteX24" fmla="*/ 4731488 w 7176977"/>
              <a:gd name="connsiteY24" fmla="*/ 0 h 510363"/>
              <a:gd name="connsiteX25" fmla="*/ 4986670 w 7176977"/>
              <a:gd name="connsiteY25" fmla="*/ 21265 h 510363"/>
              <a:gd name="connsiteX26" fmla="*/ 5018567 w 7176977"/>
              <a:gd name="connsiteY26" fmla="*/ 63795 h 510363"/>
              <a:gd name="connsiteX27" fmla="*/ 5071730 w 7176977"/>
              <a:gd name="connsiteY27" fmla="*/ 106326 h 510363"/>
              <a:gd name="connsiteX28" fmla="*/ 5103628 w 7176977"/>
              <a:gd name="connsiteY28" fmla="*/ 138223 h 510363"/>
              <a:gd name="connsiteX29" fmla="*/ 5135526 w 7176977"/>
              <a:gd name="connsiteY29" fmla="*/ 148856 h 510363"/>
              <a:gd name="connsiteX30" fmla="*/ 5284381 w 7176977"/>
              <a:gd name="connsiteY30" fmla="*/ 170121 h 510363"/>
              <a:gd name="connsiteX31" fmla="*/ 6124353 w 7176977"/>
              <a:gd name="connsiteY31" fmla="*/ 159489 h 510363"/>
              <a:gd name="connsiteX32" fmla="*/ 6305107 w 7176977"/>
              <a:gd name="connsiteY32" fmla="*/ 138223 h 510363"/>
              <a:gd name="connsiteX33" fmla="*/ 6719777 w 7176977"/>
              <a:gd name="connsiteY33" fmla="*/ 148856 h 510363"/>
              <a:gd name="connsiteX34" fmla="*/ 6985591 w 7176977"/>
              <a:gd name="connsiteY34" fmla="*/ 116958 h 510363"/>
              <a:gd name="connsiteX35" fmla="*/ 7091916 w 7176977"/>
              <a:gd name="connsiteY35" fmla="*/ 74428 h 510363"/>
              <a:gd name="connsiteX36" fmla="*/ 7123814 w 7176977"/>
              <a:gd name="connsiteY36" fmla="*/ 53163 h 510363"/>
              <a:gd name="connsiteX37" fmla="*/ 7176977 w 7176977"/>
              <a:gd name="connsiteY37" fmla="*/ 42530 h 510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176977" h="510363">
                <a:moveTo>
                  <a:pt x="0" y="435935"/>
                </a:moveTo>
                <a:cubicBezTo>
                  <a:pt x="145477" y="348648"/>
                  <a:pt x="383402" y="204520"/>
                  <a:pt x="478465" y="180754"/>
                </a:cubicBezTo>
                <a:cubicBezTo>
                  <a:pt x="640611" y="140217"/>
                  <a:pt x="562434" y="153218"/>
                  <a:pt x="712381" y="138223"/>
                </a:cubicBezTo>
                <a:cubicBezTo>
                  <a:pt x="763679" y="125399"/>
                  <a:pt x="803226" y="113333"/>
                  <a:pt x="861237" y="116958"/>
                </a:cubicBezTo>
                <a:cubicBezTo>
                  <a:pt x="883609" y="118356"/>
                  <a:pt x="903768" y="131135"/>
                  <a:pt x="925033" y="138223"/>
                </a:cubicBezTo>
                <a:cubicBezTo>
                  <a:pt x="990782" y="236848"/>
                  <a:pt x="937262" y="161085"/>
                  <a:pt x="1116419" y="340242"/>
                </a:cubicBezTo>
                <a:lnTo>
                  <a:pt x="1180214" y="404037"/>
                </a:lnTo>
                <a:cubicBezTo>
                  <a:pt x="1233265" y="457088"/>
                  <a:pt x="1228680" y="465954"/>
                  <a:pt x="1286540" y="489098"/>
                </a:cubicBezTo>
                <a:cubicBezTo>
                  <a:pt x="1307352" y="497423"/>
                  <a:pt x="1350335" y="510363"/>
                  <a:pt x="1350335" y="510363"/>
                </a:cubicBezTo>
                <a:cubicBezTo>
                  <a:pt x="1410586" y="506819"/>
                  <a:pt x="1471503" y="509341"/>
                  <a:pt x="1531088" y="499730"/>
                </a:cubicBezTo>
                <a:cubicBezTo>
                  <a:pt x="1712817" y="470419"/>
                  <a:pt x="1634864" y="458830"/>
                  <a:pt x="1786270" y="414670"/>
                </a:cubicBezTo>
                <a:cubicBezTo>
                  <a:pt x="1834985" y="400461"/>
                  <a:pt x="1886094" y="395847"/>
                  <a:pt x="1935126" y="382772"/>
                </a:cubicBezTo>
                <a:cubicBezTo>
                  <a:pt x="1992531" y="367464"/>
                  <a:pt x="2047177" y="342164"/>
                  <a:pt x="2105246" y="329609"/>
                </a:cubicBezTo>
                <a:cubicBezTo>
                  <a:pt x="2178732" y="313720"/>
                  <a:pt x="2254674" y="311780"/>
                  <a:pt x="2328530" y="297712"/>
                </a:cubicBezTo>
                <a:cubicBezTo>
                  <a:pt x="2403687" y="283396"/>
                  <a:pt x="2477073" y="260899"/>
                  <a:pt x="2551814" y="244549"/>
                </a:cubicBezTo>
                <a:cubicBezTo>
                  <a:pt x="2590524" y="236081"/>
                  <a:pt x="2629786" y="230372"/>
                  <a:pt x="2668772" y="223284"/>
                </a:cubicBezTo>
                <a:cubicBezTo>
                  <a:pt x="2711302" y="226828"/>
                  <a:pt x="2754060" y="228276"/>
                  <a:pt x="2796363" y="233916"/>
                </a:cubicBezTo>
                <a:cubicBezTo>
                  <a:pt x="2807472" y="235397"/>
                  <a:pt x="2818756" y="238609"/>
                  <a:pt x="2828260" y="244549"/>
                </a:cubicBezTo>
                <a:cubicBezTo>
                  <a:pt x="2926216" y="305772"/>
                  <a:pt x="2840175" y="264842"/>
                  <a:pt x="2923953" y="340242"/>
                </a:cubicBezTo>
                <a:cubicBezTo>
                  <a:pt x="2979679" y="390396"/>
                  <a:pt x="2984477" y="382227"/>
                  <a:pt x="3051544" y="393405"/>
                </a:cubicBezTo>
                <a:cubicBezTo>
                  <a:pt x="3280184" y="484860"/>
                  <a:pt x="3153387" y="443801"/>
                  <a:pt x="3689498" y="350875"/>
                </a:cubicBezTo>
                <a:cubicBezTo>
                  <a:pt x="3763495" y="338049"/>
                  <a:pt x="3830163" y="297848"/>
                  <a:pt x="3902149" y="276447"/>
                </a:cubicBezTo>
                <a:cubicBezTo>
                  <a:pt x="3961479" y="258808"/>
                  <a:pt x="4022651" y="248093"/>
                  <a:pt x="4082902" y="233916"/>
                </a:cubicBezTo>
                <a:cubicBezTo>
                  <a:pt x="4545146" y="-9369"/>
                  <a:pt x="4083530" y="213187"/>
                  <a:pt x="4412512" y="95693"/>
                </a:cubicBezTo>
                <a:cubicBezTo>
                  <a:pt x="4709567" y="-10398"/>
                  <a:pt x="4455755" y="39390"/>
                  <a:pt x="4731488" y="0"/>
                </a:cubicBezTo>
                <a:cubicBezTo>
                  <a:pt x="4816549" y="7088"/>
                  <a:pt x="4903347" y="2749"/>
                  <a:pt x="4986670" y="21265"/>
                </a:cubicBezTo>
                <a:cubicBezTo>
                  <a:pt x="5003969" y="25109"/>
                  <a:pt x="5006037" y="51264"/>
                  <a:pt x="5018567" y="63795"/>
                </a:cubicBezTo>
                <a:cubicBezTo>
                  <a:pt x="5034614" y="79842"/>
                  <a:pt x="5054651" y="91382"/>
                  <a:pt x="5071730" y="106326"/>
                </a:cubicBezTo>
                <a:cubicBezTo>
                  <a:pt x="5083046" y="116228"/>
                  <a:pt x="5091117" y="129882"/>
                  <a:pt x="5103628" y="138223"/>
                </a:cubicBezTo>
                <a:cubicBezTo>
                  <a:pt x="5112954" y="144440"/>
                  <a:pt x="5124489" y="146908"/>
                  <a:pt x="5135526" y="148856"/>
                </a:cubicBezTo>
                <a:cubicBezTo>
                  <a:pt x="5184885" y="157567"/>
                  <a:pt x="5234763" y="163033"/>
                  <a:pt x="5284381" y="170121"/>
                </a:cubicBezTo>
                <a:lnTo>
                  <a:pt x="6124353" y="159489"/>
                </a:lnTo>
                <a:cubicBezTo>
                  <a:pt x="6184990" y="157594"/>
                  <a:pt x="6244450" y="139306"/>
                  <a:pt x="6305107" y="138223"/>
                </a:cubicBezTo>
                <a:lnTo>
                  <a:pt x="6719777" y="148856"/>
                </a:lnTo>
                <a:cubicBezTo>
                  <a:pt x="6839671" y="141803"/>
                  <a:pt x="6885575" y="150296"/>
                  <a:pt x="6985591" y="116958"/>
                </a:cubicBezTo>
                <a:cubicBezTo>
                  <a:pt x="7021804" y="104887"/>
                  <a:pt x="7057257" y="90424"/>
                  <a:pt x="7091916" y="74428"/>
                </a:cubicBezTo>
                <a:cubicBezTo>
                  <a:pt x="7103519" y="69073"/>
                  <a:pt x="7112068" y="58197"/>
                  <a:pt x="7123814" y="53163"/>
                </a:cubicBezTo>
                <a:cubicBezTo>
                  <a:pt x="7150630" y="41670"/>
                  <a:pt x="7156376" y="42530"/>
                  <a:pt x="7176977" y="4253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440377" y="2967335"/>
            <a:ext cx="6263253" cy="1754326"/>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What the wind has</a:t>
            </a:r>
          </a:p>
          <a:p>
            <a:pPr algn="ctr"/>
            <a:r>
              <a:rPr lang="en-US" sz="5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to say…</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val="776246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style.rotation</p:attrName>
                                        </p:attrNameLst>
                                      </p:cBhvr>
                                      <p:tavLst>
                                        <p:tav tm="0">
                                          <p:val>
                                            <p:fltVal val="90"/>
                                          </p:val>
                                        </p:tav>
                                        <p:tav tm="100000">
                                          <p:val>
                                            <p:fltVal val="0"/>
                                          </p:val>
                                        </p:tav>
                                      </p:tavLst>
                                    </p:anim>
                                    <p:animEffect transition="in" filter="fade">
                                      <p:cBhvr>
                                        <p:cTn id="10" dur="1000"/>
                                        <p:tgtEl>
                                          <p:spTgt spid="6146"/>
                                        </p:tgtEl>
                                      </p:cBhvr>
                                    </p:animEffec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6" presetClass="exit" presetSubtype="32" fill="hold" grpId="1" nodeType="withEffect">
                                  <p:stCondLst>
                                    <p:cond delay="0"/>
                                  </p:stCondLst>
                                  <p:childTnLst>
                                    <p:animEffect transition="out" filter="circle(out)">
                                      <p:cBhvr>
                                        <p:cTn id="43" dur="2000"/>
                                        <p:tgtEl>
                                          <p:spTgt spid="17"/>
                                        </p:tgtEl>
                                      </p:cBhvr>
                                    </p:animEffect>
                                    <p:set>
                                      <p:cBhvr>
                                        <p:cTn id="44" dur="1" fill="hold">
                                          <p:stCondLst>
                                            <p:cond delay="1999"/>
                                          </p:stCondLst>
                                        </p:cTn>
                                        <p:tgtEl>
                                          <p:spTgt spid="17"/>
                                        </p:tgtEl>
                                        <p:attrNameLst>
                                          <p:attrName>style.visibility</p:attrName>
                                        </p:attrNameLst>
                                      </p:cBhvr>
                                      <p:to>
                                        <p:strVal val="hidden"/>
                                      </p:to>
                                    </p:set>
                                  </p:childTnLst>
                                </p:cTn>
                              </p:par>
                              <p:par>
                                <p:cTn id="45" presetID="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0-#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0-#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0-#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0-#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0-#ppt_w/2"/>
                                          </p:val>
                                        </p:tav>
                                        <p:tav tm="100000">
                                          <p:val>
                                            <p:strVal val="#ppt_x"/>
                                          </p:val>
                                        </p:tav>
                                      </p:tavLst>
                                    </p:anim>
                                    <p:anim calcmode="lin" valueType="num">
                                      <p:cBhvr additive="base">
                                        <p:cTn id="64" dur="500" fill="hold"/>
                                        <p:tgtEl>
                                          <p:spTgt spid="9"/>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0-#ppt_w/2"/>
                                          </p:val>
                                        </p:tav>
                                        <p:tav tm="100000">
                                          <p:val>
                                            <p:strVal val="#ppt_x"/>
                                          </p:val>
                                        </p:tav>
                                      </p:tavLst>
                                    </p:anim>
                                    <p:anim calcmode="lin" valueType="num">
                                      <p:cBhvr additive="base">
                                        <p:cTn id="68" dur="500" fill="hold"/>
                                        <p:tgtEl>
                                          <p:spTgt spid="1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0-#ppt_w/2"/>
                                          </p:val>
                                        </p:tav>
                                        <p:tav tm="100000">
                                          <p:val>
                                            <p:strVal val="#ppt_x"/>
                                          </p:val>
                                        </p:tav>
                                      </p:tavLst>
                                    </p:anim>
                                    <p:anim calcmode="lin" valueType="num">
                                      <p:cBhvr additive="base">
                                        <p:cTn id="72" dur="500" fill="hold"/>
                                        <p:tgtEl>
                                          <p:spTgt spid="11"/>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0-#ppt_w/2"/>
                                          </p:val>
                                        </p:tav>
                                        <p:tav tm="100000">
                                          <p:val>
                                            <p:strVal val="#ppt_x"/>
                                          </p:val>
                                        </p:tav>
                                      </p:tavLst>
                                    </p:anim>
                                    <p:anim calcmode="lin" valueType="num">
                                      <p:cBhvr additive="base">
                                        <p:cTn id="76" dur="500" fill="hold"/>
                                        <p:tgtEl>
                                          <p:spTgt spid="3"/>
                                        </p:tgtEl>
                                        <p:attrNameLst>
                                          <p:attrName>ppt_y</p:attrName>
                                        </p:attrNameLst>
                                      </p:cBhvr>
                                      <p:tavLst>
                                        <p:tav tm="0">
                                          <p:val>
                                            <p:strVal val="#ppt_y"/>
                                          </p:val>
                                        </p:tav>
                                        <p:tav tm="100000">
                                          <p:val>
                                            <p:strVal val="#ppt_y"/>
                                          </p:val>
                                        </p:tav>
                                      </p:tavLst>
                                    </p:anim>
                                  </p:childTnLst>
                                </p:cTn>
                              </p:par>
                            </p:childTnLst>
                          </p:cTn>
                        </p:par>
                        <p:par>
                          <p:cTn id="77" fill="hold">
                            <p:stCondLst>
                              <p:cond delay="2000"/>
                            </p:stCondLst>
                            <p:childTnLst>
                              <p:par>
                                <p:cTn id="78" presetID="10" presetClass="exit" presetSubtype="0" fill="hold" grpId="1" nodeType="afterEffect">
                                  <p:stCondLst>
                                    <p:cond delay="0"/>
                                  </p:stCondLst>
                                  <p:childTnLst>
                                    <p:animEffect transition="out" filter="fade">
                                      <p:cBhvr>
                                        <p:cTn id="79" dur="500"/>
                                        <p:tgtEl>
                                          <p:spTgt spid="16"/>
                                        </p:tgtEl>
                                      </p:cBhvr>
                                    </p:animEffect>
                                    <p:set>
                                      <p:cBhvr>
                                        <p:cTn id="80" dur="1" fill="hold">
                                          <p:stCondLst>
                                            <p:cond delay="499"/>
                                          </p:stCondLst>
                                        </p:cTn>
                                        <p:tgtEl>
                                          <p:spTgt spid="16"/>
                                        </p:tgtEl>
                                        <p:attrNameLst>
                                          <p:attrName>style.visibility</p:attrName>
                                        </p:attrNameLst>
                                      </p:cBhvr>
                                      <p:to>
                                        <p:strVal val="hidden"/>
                                      </p:to>
                                    </p:set>
                                  </p:childTnLst>
                                </p:cTn>
                              </p:par>
                            </p:childTnLst>
                          </p:cTn>
                        </p:par>
                        <p:par>
                          <p:cTn id="81" fill="hold">
                            <p:stCondLst>
                              <p:cond delay="2500"/>
                            </p:stCondLst>
                            <p:childTnLst>
                              <p:par>
                                <p:cTn id="82" presetID="10" presetClass="exit" presetSubtype="0" fill="hold" grpId="1" nodeType="afterEffect">
                                  <p:stCondLst>
                                    <p:cond delay="0"/>
                                  </p:stCondLst>
                                  <p:childTnLst>
                                    <p:animEffect transition="out" filter="fade">
                                      <p:cBhvr>
                                        <p:cTn id="83" dur="500"/>
                                        <p:tgtEl>
                                          <p:spTgt spid="15"/>
                                        </p:tgtEl>
                                      </p:cBhvr>
                                    </p:animEffect>
                                    <p:set>
                                      <p:cBhvr>
                                        <p:cTn id="84" dur="1" fill="hold">
                                          <p:stCondLst>
                                            <p:cond delay="499"/>
                                          </p:stCondLst>
                                        </p:cTn>
                                        <p:tgtEl>
                                          <p:spTgt spid="15"/>
                                        </p:tgtEl>
                                        <p:attrNameLst>
                                          <p:attrName>style.visibility</p:attrName>
                                        </p:attrNameLst>
                                      </p:cBhvr>
                                      <p:to>
                                        <p:strVal val="hidden"/>
                                      </p:to>
                                    </p:set>
                                  </p:childTnLst>
                                </p:cTn>
                              </p:par>
                            </p:childTnLst>
                          </p:cTn>
                        </p:par>
                        <p:par>
                          <p:cTn id="85" fill="hold">
                            <p:stCondLst>
                              <p:cond delay="3000"/>
                            </p:stCondLst>
                            <p:childTnLst>
                              <p:par>
                                <p:cTn id="86" presetID="10" presetClass="exit" presetSubtype="0" fill="hold" grpId="1" nodeType="afterEffect">
                                  <p:stCondLst>
                                    <p:cond delay="0"/>
                                  </p:stCondLst>
                                  <p:childTnLst>
                                    <p:animEffect transition="out" filter="fade">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childTnLst>
                          </p:cTn>
                        </p:par>
                        <p:par>
                          <p:cTn id="89" fill="hold">
                            <p:stCondLst>
                              <p:cond delay="3500"/>
                            </p:stCondLst>
                            <p:childTnLst>
                              <p:par>
                                <p:cTn id="90" presetID="10" presetClass="exit" presetSubtype="0" fill="hold" grpId="1" nodeType="afterEffect">
                                  <p:stCondLst>
                                    <p:cond delay="0"/>
                                  </p:stCondLst>
                                  <p:childTnLst>
                                    <p:animEffect transition="out" filter="fade">
                                      <p:cBhvr>
                                        <p:cTn id="91" dur="500"/>
                                        <p:tgtEl>
                                          <p:spTgt spid="14"/>
                                        </p:tgtEl>
                                      </p:cBhvr>
                                    </p:animEffect>
                                    <p:set>
                                      <p:cBhvr>
                                        <p:cTn id="92" dur="1" fill="hold">
                                          <p:stCondLst>
                                            <p:cond delay="499"/>
                                          </p:stCondLst>
                                        </p:cTn>
                                        <p:tgtEl>
                                          <p:spTgt spid="14"/>
                                        </p:tgtEl>
                                        <p:attrNameLst>
                                          <p:attrName>style.visibility</p:attrName>
                                        </p:attrNameLst>
                                      </p:cBhvr>
                                      <p:to>
                                        <p:strVal val="hidden"/>
                                      </p:to>
                                    </p:set>
                                  </p:childTnLst>
                                </p:cTn>
                              </p:par>
                            </p:childTnLst>
                          </p:cTn>
                        </p:par>
                        <p:par>
                          <p:cTn id="93" fill="hold">
                            <p:stCondLst>
                              <p:cond delay="4000"/>
                            </p:stCondLst>
                            <p:childTnLst>
                              <p:par>
                                <p:cTn id="94" presetID="10" presetClass="exit" presetSubtype="0" fill="hold" grpId="1" nodeType="afterEffect">
                                  <p:stCondLst>
                                    <p:cond delay="0"/>
                                  </p:stCondLst>
                                  <p:childTnLst>
                                    <p:animEffect transition="out" filter="fade">
                                      <p:cBhvr>
                                        <p:cTn id="95" dur="500"/>
                                        <p:tgtEl>
                                          <p:spTgt spid="18"/>
                                        </p:tgtEl>
                                      </p:cBhvr>
                                    </p:animEffect>
                                    <p:set>
                                      <p:cBhvr>
                                        <p:cTn id="9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2" grpId="0"/>
      <p:bldP spid="3" grpId="0"/>
      <p:bldP spid="12" grpId="0"/>
      <p:bldP spid="13" grpId="0" animBg="1"/>
      <p:bldP spid="13" grpId="1" animBg="1"/>
      <p:bldP spid="14" grpId="0" animBg="1"/>
      <p:bldP spid="14" grpId="1" animBg="1"/>
      <p:bldP spid="15" grpId="0" animBg="1"/>
      <p:bldP spid="15" grpId="1" animBg="1"/>
      <p:bldP spid="16" grpId="0" animBg="1"/>
      <p:bldP spid="16" grpId="1" animBg="1"/>
      <p:bldP spid="18" grpId="0" animBg="1"/>
      <p:bldP spid="18" grpId="1" animBg="1"/>
      <p:bldP spid="17" grpId="0"/>
      <p:bldP spid="1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0488"/>
            <a:ext cx="8385175" cy="1431925"/>
          </a:xfrm>
        </p:spPr>
        <p:txBody>
          <a:bodyPr/>
          <a:lstStyle/>
          <a:p>
            <a:pPr>
              <a:defRPr/>
            </a:pPr>
            <a:r>
              <a:rPr lang="en-ZA" sz="4000" dirty="0" smtClean="0"/>
              <a:t>Why automatic parallelism isn’t “quite there yet”</a:t>
            </a:r>
            <a:endParaRPr lang="en-US" sz="4000" dirty="0"/>
          </a:p>
        </p:txBody>
      </p:sp>
      <p:sp>
        <p:nvSpPr>
          <p:cNvPr id="4" name="Content Placeholder 3"/>
          <p:cNvSpPr>
            <a:spLocks noGrp="1"/>
          </p:cNvSpPr>
          <p:nvPr>
            <p:ph idx="1"/>
          </p:nvPr>
        </p:nvSpPr>
        <p:spPr>
          <a:xfrm>
            <a:off x="317500" y="1579563"/>
            <a:ext cx="8353425" cy="5038725"/>
          </a:xfrm>
        </p:spPr>
        <p:txBody>
          <a:bodyPr/>
          <a:lstStyle/>
          <a:p>
            <a:pPr>
              <a:defRPr/>
            </a:pPr>
            <a:r>
              <a:rPr lang="en-US" sz="2800" dirty="0" smtClean="0"/>
              <a:t>Accumulation of 30+ years of research…</a:t>
            </a:r>
          </a:p>
          <a:p>
            <a:pPr>
              <a:defRPr/>
            </a:pPr>
            <a:r>
              <a:rPr lang="en-US" sz="2800" dirty="0" smtClean="0"/>
              <a:t>Only limited success in parallelism detection and program transformations</a:t>
            </a:r>
          </a:p>
          <a:p>
            <a:pPr lvl="1">
              <a:defRPr/>
            </a:pPr>
            <a:r>
              <a:rPr lang="en-US" sz="2400" dirty="0" smtClean="0"/>
              <a:t>Instruction-level parallelism at the basic-block level (e.g., pipelining of instructions)</a:t>
            </a:r>
          </a:p>
          <a:p>
            <a:pPr lvl="1">
              <a:defRPr/>
            </a:pPr>
            <a:r>
              <a:rPr lang="en-US" sz="2400" dirty="0" smtClean="0"/>
              <a:t>Parallelism in nested for-loops containing arrays with simple index expressions</a:t>
            </a:r>
          </a:p>
          <a:p>
            <a:pPr lvl="1">
              <a:defRPr/>
            </a:pPr>
            <a:r>
              <a:rPr lang="en-US" sz="2400" dirty="0" smtClean="0"/>
              <a:t>Analysis methods: data dependence analysis, pointer analysis, abstraction back to more optimized implementation, flow analysis</a:t>
            </a:r>
          </a:p>
        </p:txBody>
      </p:sp>
    </p:spTree>
    <p:extLst>
      <p:ext uri="{BB962C8B-B14F-4D97-AF65-F5344CB8AC3E}">
        <p14:creationId xmlns:p14="http://schemas.microsoft.com/office/powerpoint/2010/main" val="17872803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0488"/>
            <a:ext cx="8385175" cy="1431925"/>
          </a:xfrm>
        </p:spPr>
        <p:txBody>
          <a:bodyPr/>
          <a:lstStyle/>
          <a:p>
            <a:pPr>
              <a:defRPr/>
            </a:pPr>
            <a:r>
              <a:rPr lang="en-ZA" sz="4000" dirty="0" smtClean="0"/>
              <a:t>Why automatic parallelism isn’t “quite there yet”</a:t>
            </a:r>
            <a:endParaRPr lang="en-US" sz="4000" dirty="0"/>
          </a:p>
        </p:txBody>
      </p:sp>
      <p:sp>
        <p:nvSpPr>
          <p:cNvPr id="4" name="Content Placeholder 3"/>
          <p:cNvSpPr>
            <a:spLocks noGrp="1"/>
          </p:cNvSpPr>
          <p:nvPr>
            <p:ph idx="1"/>
          </p:nvPr>
        </p:nvSpPr>
        <p:spPr>
          <a:xfrm>
            <a:off x="492125" y="1575694"/>
            <a:ext cx="8353425" cy="5048398"/>
          </a:xfrm>
        </p:spPr>
        <p:txBody>
          <a:bodyPr>
            <a:normAutofit/>
          </a:bodyPr>
          <a:lstStyle/>
          <a:p>
            <a:pPr>
              <a:defRPr/>
            </a:pPr>
            <a:r>
              <a:rPr lang="en-ZA" sz="2800" dirty="0" smtClean="0"/>
              <a:t>Main reasons (user perspective):</a:t>
            </a:r>
            <a:endParaRPr lang="en-US" sz="2800" dirty="0" smtClean="0"/>
          </a:p>
          <a:p>
            <a:pPr lvl="1">
              <a:defRPr/>
            </a:pPr>
            <a:r>
              <a:rPr lang="en-US" sz="2400" dirty="0" smtClean="0"/>
              <a:t>Tends to take too long.</a:t>
            </a:r>
          </a:p>
          <a:p>
            <a:pPr lvl="1">
              <a:defRPr/>
            </a:pPr>
            <a:r>
              <a:rPr lang="en-US" sz="2400" dirty="0" smtClean="0"/>
              <a:t>Tend to be too fragile (i.e., breaks down after small changes to the code).</a:t>
            </a:r>
          </a:p>
          <a:p>
            <a:pPr lvl="1">
              <a:defRPr/>
            </a:pPr>
            <a:r>
              <a:rPr lang="en-ZA" sz="2400" dirty="0" smtClean="0"/>
              <a:t>Tends to miss many things a human would notice and provide an effective solution for, i.e., human intellect, underlying knowledgeable of the application, and trained to write and problem-solve parallel code. </a:t>
            </a:r>
            <a:endParaRPr lang="en-US" sz="2400" dirty="0" smtClean="0"/>
          </a:p>
          <a:p>
            <a:pPr>
              <a:defRPr/>
            </a:pPr>
            <a:r>
              <a:rPr lang="en-US" sz="2800" dirty="0" smtClean="0">
                <a:solidFill>
                  <a:srgbClr val="FF0000"/>
                </a:solidFill>
              </a:rPr>
              <a:t>So: </a:t>
            </a:r>
            <a:r>
              <a:rPr lang="en-US" sz="2800" dirty="0" smtClean="0"/>
              <a:t>Instead of training compilers to recognize parallelism, people are being trained to write parallel code (i.e., no “middle man” approach).</a:t>
            </a:r>
            <a:endParaRPr lang="en-US" sz="2800" dirty="0"/>
          </a:p>
        </p:txBody>
      </p:sp>
    </p:spTree>
    <p:extLst>
      <p:ext uri="{BB962C8B-B14F-4D97-AF65-F5344CB8AC3E}">
        <p14:creationId xmlns:p14="http://schemas.microsoft.com/office/powerpoint/2010/main" val="41933698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1948" y="602204"/>
            <a:ext cx="2787815" cy="923330"/>
          </a:xfrm>
          <a:prstGeom prst="rect">
            <a:avLst/>
          </a:prstGeom>
          <a:noFill/>
        </p:spPr>
        <p:txBody>
          <a:bodyPr wrap="none" lIns="91440" tIns="45720" rIns="91440" bIns="45720">
            <a:spAutoFit/>
          </a:bodyPr>
          <a:lstStyle/>
          <a:p>
            <a:pPr algn="ctr"/>
            <a:r>
              <a:rPr lang="en-US" sz="54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PART III</a:t>
            </a:r>
            <a:endParaRPr lang="en-US" sz="54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pic>
        <p:nvPicPr>
          <p:cNvPr id="3074" name="Picture 2" descr="C:\Users\swinberg\Documents\ACTIVE\EEE4084F\2016\LECTURES\Lecture01\Images\signpos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5032" y="1397906"/>
            <a:ext cx="5952391" cy="297619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004647" y="2395833"/>
            <a:ext cx="2608407" cy="923330"/>
          </a:xfrm>
          <a:prstGeom prst="rect">
            <a:avLst/>
          </a:prstGeom>
          <a:noFill/>
        </p:spPr>
        <p:txBody>
          <a:bodyPr wrap="none" lIns="91440" tIns="45720" rIns="91440" bIns="45720">
            <a:spAutoFit/>
          </a:bodyPr>
          <a:lstStyle/>
          <a:p>
            <a:pPr algn="ctr"/>
            <a:r>
              <a:rPr lang="en-US" sz="5400" b="1" cap="none" spc="0" dirty="0" smtClean="0">
                <a:ln w="17780" cmpd="sng">
                  <a:solidFill>
                    <a:srgbClr val="002060"/>
                  </a:solidFill>
                  <a:prstDash val="solid"/>
                  <a:miter lim="800000"/>
                </a:ln>
                <a:solidFill>
                  <a:schemeClr val="bg1"/>
                </a:solidFill>
                <a:effectLst>
                  <a:outerShdw blurRad="50800" algn="tl" rotWithShape="0">
                    <a:srgbClr val="000000"/>
                  </a:outerShdw>
                </a:effectLst>
              </a:rPr>
              <a:t>TERMS</a:t>
            </a:r>
            <a:endParaRPr lang="en-US" sz="5400" b="1" cap="none" spc="0" dirty="0">
              <a:ln w="17780" cmpd="sng">
                <a:solidFill>
                  <a:srgbClr val="002060"/>
                </a:solidFill>
                <a:prstDash val="solid"/>
                <a:miter lim="800000"/>
              </a:ln>
              <a:solidFill>
                <a:schemeClr val="bg1"/>
              </a:solidFill>
              <a:effectLst>
                <a:outerShdw blurRad="50800" algn="tl" rotWithShape="0">
                  <a:srgbClr val="000000"/>
                </a:outerShdw>
              </a:effectLst>
            </a:endParaRPr>
          </a:p>
        </p:txBody>
      </p:sp>
      <p:pic>
        <p:nvPicPr>
          <p:cNvPr id="5" name="Picture 2" descr="C:\Users\swinberg\Documents\ACTIVE\EEE4084F\2016\LECTURES\Lecture01\Images\signpost.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1565032" y="3464099"/>
            <a:ext cx="5952391" cy="297619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108364" y="4490532"/>
            <a:ext cx="3031599" cy="923330"/>
          </a:xfrm>
          <a:prstGeom prst="rect">
            <a:avLst/>
          </a:prstGeom>
          <a:noFill/>
        </p:spPr>
        <p:txBody>
          <a:bodyPr wrap="none" lIns="91440" tIns="45720" rIns="91440" bIns="45720">
            <a:spAutoFit/>
          </a:bodyPr>
          <a:lstStyle/>
          <a:p>
            <a:pPr algn="ctr"/>
            <a:r>
              <a:rPr lang="en-US" sz="5400" b="1" cap="none" spc="0" dirty="0" smtClean="0">
                <a:ln w="17780" cmpd="sng">
                  <a:solidFill>
                    <a:srgbClr val="002060"/>
                  </a:solidFill>
                  <a:prstDash val="solid"/>
                  <a:miter lim="800000"/>
                </a:ln>
                <a:solidFill>
                  <a:schemeClr val="bg1"/>
                </a:solidFill>
                <a:effectLst>
                  <a:outerShdw blurRad="50800" algn="tl" rotWithShape="0">
                    <a:srgbClr val="000000"/>
                  </a:outerShdw>
                </a:effectLst>
              </a:rPr>
              <a:t>TRENDS</a:t>
            </a:r>
            <a:endParaRPr lang="en-US" sz="5400" b="1" cap="none" spc="0" dirty="0">
              <a:ln w="17780" cmpd="sng">
                <a:solidFill>
                  <a:srgbClr val="002060"/>
                </a:solidFill>
                <a:prstDash val="solid"/>
                <a:miter lim="800000"/>
              </a:ln>
              <a:solidFill>
                <a:schemeClr val="bg1"/>
              </a:solidFill>
              <a:effectLst>
                <a:outerShdw blurRad="50800" algn="tl" rotWithShape="0">
                  <a:srgbClr val="000000"/>
                </a:outerShdw>
              </a:effectLst>
            </a:endParaRPr>
          </a:p>
        </p:txBody>
      </p:sp>
    </p:spTree>
    <p:extLst>
      <p:ext uri="{BB962C8B-B14F-4D97-AF65-F5344CB8AC3E}">
        <p14:creationId xmlns:p14="http://schemas.microsoft.com/office/powerpoint/2010/main" val="28433144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4121" y="498472"/>
            <a:ext cx="7024744" cy="1143000"/>
          </a:xfrm>
        </p:spPr>
        <p:txBody>
          <a:bodyPr/>
          <a:lstStyle/>
          <a:p>
            <a:pPr>
              <a:defRPr/>
            </a:pPr>
            <a:r>
              <a:rPr lang="en-ZA" dirty="0" smtClean="0"/>
              <a:t>Terms</a:t>
            </a:r>
            <a:endParaRPr lang="en-US" dirty="0"/>
          </a:p>
        </p:txBody>
      </p:sp>
      <p:sp>
        <p:nvSpPr>
          <p:cNvPr id="3" name="Content Placeholder 2"/>
          <p:cNvSpPr>
            <a:spLocks noGrp="1"/>
          </p:cNvSpPr>
          <p:nvPr>
            <p:ph idx="1"/>
          </p:nvPr>
        </p:nvSpPr>
        <p:spPr>
          <a:xfrm>
            <a:off x="595868" y="2098430"/>
            <a:ext cx="8114030" cy="4191000"/>
          </a:xfrm>
        </p:spPr>
        <p:txBody>
          <a:bodyPr>
            <a:normAutofit lnSpcReduction="10000"/>
          </a:bodyPr>
          <a:lstStyle/>
          <a:p>
            <a:pPr>
              <a:defRPr/>
            </a:pPr>
            <a:r>
              <a:rPr lang="en-ZA" dirty="0" smtClean="0">
                <a:solidFill>
                  <a:schemeClr val="tx2">
                    <a:lumMod val="90000"/>
                  </a:schemeClr>
                </a:solidFill>
              </a:rPr>
              <a:t>Golden measure:</a:t>
            </a:r>
          </a:p>
          <a:p>
            <a:pPr lvl="1">
              <a:defRPr/>
            </a:pPr>
            <a:r>
              <a:rPr lang="en-ZA" dirty="0" smtClean="0"/>
              <a:t>A (usually) sequential solution that you develop as the ‘yard stick’</a:t>
            </a:r>
          </a:p>
          <a:p>
            <a:pPr lvl="1">
              <a:defRPr/>
            </a:pPr>
            <a:r>
              <a:rPr lang="en-ZA" dirty="0" smtClean="0"/>
              <a:t>A solution that </a:t>
            </a:r>
            <a:r>
              <a:rPr lang="en-ZA" dirty="0" smtClean="0"/>
              <a:t>may run </a:t>
            </a:r>
            <a:r>
              <a:rPr lang="en-ZA" dirty="0" smtClean="0"/>
              <a:t>slowly, isn’t optimized, but you </a:t>
            </a:r>
            <a:r>
              <a:rPr lang="en-ZA" i="1" dirty="0" smtClean="0"/>
              <a:t>know</a:t>
            </a:r>
            <a:r>
              <a:rPr lang="en-ZA" dirty="0" smtClean="0"/>
              <a:t> it gives </a:t>
            </a:r>
            <a:r>
              <a:rPr lang="en-ZA" dirty="0" smtClean="0"/>
              <a:t>(numerically speaking) </a:t>
            </a:r>
            <a:r>
              <a:rPr lang="en-ZA" dirty="0" smtClean="0"/>
              <a:t>excellent </a:t>
            </a:r>
            <a:r>
              <a:rPr lang="en-ZA" dirty="0" smtClean="0"/>
              <a:t>results</a:t>
            </a:r>
            <a:endParaRPr lang="en-ZA" dirty="0" smtClean="0"/>
          </a:p>
          <a:p>
            <a:pPr lvl="1">
              <a:defRPr/>
            </a:pPr>
            <a:r>
              <a:rPr lang="en-ZA" dirty="0" smtClean="0"/>
              <a:t>E.g., a solution written in OCTAVE or </a:t>
            </a:r>
            <a:r>
              <a:rPr lang="en-ZA" dirty="0" err="1" smtClean="0"/>
              <a:t>MatLab</a:t>
            </a:r>
            <a:r>
              <a:rPr lang="en-ZA" dirty="0" smtClean="0"/>
              <a:t>, verify it is correct using graphs, inspecting values, checking by hand with calculator, etc.</a:t>
            </a:r>
            <a:endParaRPr lang="en-US" dirty="0"/>
          </a:p>
        </p:txBody>
      </p:sp>
      <p:pic>
        <p:nvPicPr>
          <p:cNvPr id="14340" name="Picture 3" descr="Gold Bar.jpg"/>
          <p:cNvPicPr>
            <a:picLocks noChangeAspect="1"/>
          </p:cNvPicPr>
          <p:nvPr/>
        </p:nvPicPr>
        <p:blipFill>
          <a:blip r:embed="rId3" cstate="print"/>
          <a:srcRect/>
          <a:stretch>
            <a:fillRect/>
          </a:stretch>
        </p:blipFill>
        <p:spPr bwMode="auto">
          <a:xfrm>
            <a:off x="6110288" y="344488"/>
            <a:ext cx="1909762" cy="2136775"/>
          </a:xfrm>
          <a:prstGeom prst="rect">
            <a:avLst/>
          </a:prstGeom>
          <a:noFill/>
          <a:ln w="9525">
            <a:noFill/>
            <a:miter lim="800000"/>
            <a:headEnd/>
            <a:tailEnd/>
          </a:ln>
        </p:spPr>
      </p:pic>
    </p:spTree>
    <p:extLst>
      <p:ext uri="{BB962C8B-B14F-4D97-AF65-F5344CB8AC3E}">
        <p14:creationId xmlns:p14="http://schemas.microsoft.com/office/powerpoint/2010/main" val="29706609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550" y="818736"/>
            <a:ext cx="2000776" cy="2003977"/>
          </a:xfrm>
          <a:prstGeom prst="rect">
            <a:avLst/>
          </a:prstGeom>
        </p:spPr>
      </p:pic>
      <p:sp>
        <p:nvSpPr>
          <p:cNvPr id="3" name="TextBox 2"/>
          <p:cNvSpPr txBox="1"/>
          <p:nvPr/>
        </p:nvSpPr>
        <p:spPr>
          <a:xfrm>
            <a:off x="3015042" y="1292915"/>
            <a:ext cx="5055532" cy="1077218"/>
          </a:xfrm>
          <a:prstGeom prst="rect">
            <a:avLst/>
          </a:prstGeom>
          <a:noFill/>
        </p:spPr>
        <p:txBody>
          <a:bodyPr wrap="square" rtlCol="0">
            <a:spAutoFit/>
          </a:bodyPr>
          <a:lstStyle/>
          <a:p>
            <a:r>
              <a:rPr lang="en-ZA" sz="3200" dirty="0" smtClean="0"/>
              <a:t>Let’s go ahead and dive in to the first reading!</a:t>
            </a:r>
            <a:endParaRPr lang="en-ZA" sz="3200" dirty="0"/>
          </a:p>
        </p:txBody>
      </p:sp>
      <p:sp>
        <p:nvSpPr>
          <p:cNvPr id="4" name="TextBox 3"/>
          <p:cNvSpPr txBox="1"/>
          <p:nvPr/>
        </p:nvSpPr>
        <p:spPr>
          <a:xfrm>
            <a:off x="641281" y="2928196"/>
            <a:ext cx="7972632" cy="2123658"/>
          </a:xfrm>
          <a:prstGeom prst="rect">
            <a:avLst/>
          </a:prstGeom>
          <a:noFill/>
        </p:spPr>
        <p:txBody>
          <a:bodyPr wrap="square" rtlCol="0">
            <a:spAutoFit/>
          </a:bodyPr>
          <a:lstStyle/>
          <a:p>
            <a:r>
              <a:rPr lang="en-ZA" sz="3200" dirty="0"/>
              <a:t>Reading 1</a:t>
            </a:r>
            <a:r>
              <a:rPr lang="en-ZA" sz="3200" dirty="0" smtClean="0"/>
              <a:t>: </a:t>
            </a:r>
          </a:p>
          <a:p>
            <a:r>
              <a:rPr lang="en-ZA" sz="2000" dirty="0" smtClean="0"/>
              <a:t>“The </a:t>
            </a:r>
            <a:r>
              <a:rPr lang="en-ZA" sz="2000" dirty="0"/>
              <a:t>Landscape of Parallel Computing Research: </a:t>
            </a:r>
            <a:r>
              <a:rPr lang="en-ZA" sz="2000" dirty="0" smtClean="0"/>
              <a:t>A View </a:t>
            </a:r>
            <a:r>
              <a:rPr lang="en-ZA" sz="2000" dirty="0"/>
              <a:t>from Berkeley” by </a:t>
            </a:r>
            <a:r>
              <a:rPr lang="en-ZA" sz="2000" dirty="0" err="1"/>
              <a:t>Krste</a:t>
            </a:r>
            <a:r>
              <a:rPr lang="en-ZA" sz="2000" dirty="0"/>
              <a:t> </a:t>
            </a:r>
            <a:r>
              <a:rPr lang="en-ZA" sz="2000" dirty="0" err="1" smtClean="0"/>
              <a:t>Asanovic</a:t>
            </a:r>
            <a:r>
              <a:rPr lang="en-ZA" sz="2000" dirty="0" smtClean="0"/>
              <a:t>, </a:t>
            </a:r>
            <a:r>
              <a:rPr lang="en-ZA" sz="2000" dirty="0" err="1" smtClean="0"/>
              <a:t>Ras</a:t>
            </a:r>
            <a:r>
              <a:rPr lang="en-ZA" sz="2000" dirty="0" smtClean="0"/>
              <a:t> </a:t>
            </a:r>
            <a:r>
              <a:rPr lang="en-ZA" sz="2000" dirty="0" err="1" smtClean="0"/>
              <a:t>Bodik</a:t>
            </a:r>
            <a:r>
              <a:rPr lang="en-ZA" sz="2000" dirty="0" smtClean="0"/>
              <a:t>, Bryan Catanzaro, </a:t>
            </a:r>
            <a:r>
              <a:rPr lang="en-ZA" sz="2000" i="1" dirty="0" smtClean="0"/>
              <a:t>et al.</a:t>
            </a:r>
            <a:r>
              <a:rPr lang="en-ZA" sz="2000" dirty="0"/>
              <a:t> </a:t>
            </a:r>
            <a:r>
              <a:rPr lang="en-ZA" sz="2000" dirty="0" smtClean="0"/>
              <a:t>Technical Report. Electrical </a:t>
            </a:r>
            <a:r>
              <a:rPr lang="en-ZA" sz="2000" dirty="0"/>
              <a:t>Engineering and Computer Sciences</a:t>
            </a:r>
          </a:p>
          <a:p>
            <a:r>
              <a:rPr lang="en-ZA" sz="2000" dirty="0"/>
              <a:t>University of California at Berkeley. December 18, 2006</a:t>
            </a:r>
            <a:endParaRPr lang="en-ZA" sz="2000" dirty="0" smtClean="0"/>
          </a:p>
          <a:p>
            <a:endParaRPr lang="en-ZA" sz="2000" dirty="0"/>
          </a:p>
        </p:txBody>
      </p:sp>
      <p:sp>
        <p:nvSpPr>
          <p:cNvPr id="5" name="TextBox 4"/>
          <p:cNvSpPr txBox="1"/>
          <p:nvPr/>
        </p:nvSpPr>
        <p:spPr>
          <a:xfrm>
            <a:off x="641281" y="4932050"/>
            <a:ext cx="7972632" cy="1569660"/>
          </a:xfrm>
          <a:prstGeom prst="rect">
            <a:avLst/>
          </a:prstGeom>
          <a:noFill/>
        </p:spPr>
        <p:txBody>
          <a:bodyPr wrap="square" rtlCol="0">
            <a:spAutoFit/>
          </a:bodyPr>
          <a:lstStyle/>
          <a:p>
            <a:r>
              <a:rPr lang="en-ZA" sz="2400" dirty="0" smtClean="0"/>
              <a:t>Since you wouldn’t have had time to read this yet, this presentation is design around presenting the main topics to you so that you get the main gist, and then read through it more thoroughly for homework.</a:t>
            </a:r>
            <a:endParaRPr lang="en-ZA" sz="2400" dirty="0"/>
          </a:p>
        </p:txBody>
      </p:sp>
    </p:spTree>
    <p:extLst>
      <p:ext uri="{BB962C8B-B14F-4D97-AF65-F5344CB8AC3E}">
        <p14:creationId xmlns:p14="http://schemas.microsoft.com/office/powerpoint/2010/main" val="641292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ZA" dirty="0" smtClean="0"/>
              <a:t>Terms</a:t>
            </a:r>
            <a:endParaRPr lang="en-US" dirty="0"/>
          </a:p>
        </p:txBody>
      </p:sp>
      <p:sp>
        <p:nvSpPr>
          <p:cNvPr id="3" name="Content Placeholder 2"/>
          <p:cNvSpPr>
            <a:spLocks noGrp="1"/>
          </p:cNvSpPr>
          <p:nvPr>
            <p:ph idx="1"/>
          </p:nvPr>
        </p:nvSpPr>
        <p:spPr/>
        <p:txBody>
          <a:bodyPr/>
          <a:lstStyle/>
          <a:p>
            <a:pPr>
              <a:defRPr/>
            </a:pPr>
            <a:r>
              <a:rPr lang="en-ZA" dirty="0" smtClean="0"/>
              <a:t>Sequential / Serial  (</a:t>
            </a:r>
            <a:r>
              <a:rPr lang="en-ZA" dirty="0" err="1" smtClean="0"/>
              <a:t>serial.c</a:t>
            </a:r>
            <a:r>
              <a:rPr lang="en-ZA" dirty="0" smtClean="0"/>
              <a:t>)</a:t>
            </a:r>
          </a:p>
          <a:p>
            <a:pPr lvl="1">
              <a:defRPr/>
            </a:pPr>
            <a:r>
              <a:rPr lang="en-ZA" dirty="0" smtClean="0"/>
              <a:t>A non-</a:t>
            </a:r>
            <a:r>
              <a:rPr lang="en-ZA" dirty="0" err="1" smtClean="0"/>
              <a:t>parallized</a:t>
            </a:r>
            <a:r>
              <a:rPr lang="en-ZA" dirty="0" smtClean="0"/>
              <a:t> code solution</a:t>
            </a:r>
          </a:p>
          <a:p>
            <a:pPr>
              <a:defRPr/>
            </a:pPr>
            <a:r>
              <a:rPr lang="en-ZA" dirty="0" smtClean="0"/>
              <a:t>Generally, you can call your code solutions </a:t>
            </a:r>
            <a:r>
              <a:rPr lang="en-ZA" dirty="0" err="1" smtClean="0"/>
              <a:t>parallel.c</a:t>
            </a:r>
            <a:r>
              <a:rPr lang="en-ZA" dirty="0" smtClean="0"/>
              <a:t> (or para1.c, para2.c if you have multiple versions)</a:t>
            </a:r>
          </a:p>
          <a:p>
            <a:pPr>
              <a:defRPr/>
            </a:pPr>
            <a:r>
              <a:rPr lang="en-ZA" dirty="0" smtClean="0"/>
              <a:t>You can also include some test data (if it isn’t too big, &lt;1Mb), e.g. </a:t>
            </a:r>
            <a:r>
              <a:rPr lang="en-ZA" dirty="0" err="1" smtClean="0"/>
              <a:t>gold.csv</a:t>
            </a:r>
            <a:r>
              <a:rPr lang="en-ZA" dirty="0" smtClean="0"/>
              <a:t> or </a:t>
            </a:r>
            <a:r>
              <a:rPr lang="en-ZA" dirty="0" err="1" smtClean="0"/>
              <a:t>serial.csv</a:t>
            </a:r>
            <a:r>
              <a:rPr lang="en-ZA" dirty="0" smtClean="0"/>
              <a:t>, and paral1.csv</a:t>
            </a:r>
            <a:endParaRPr lang="en-US" dirty="0"/>
          </a:p>
        </p:txBody>
      </p:sp>
    </p:spTree>
    <p:extLst>
      <p:ext uri="{BB962C8B-B14F-4D97-AF65-F5344CB8AC3E}">
        <p14:creationId xmlns:p14="http://schemas.microsoft.com/office/powerpoint/2010/main" val="11360091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winberg\Documents\ACTIVE\EEE4084F\Common\Images_open\factory and smok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4058" y="3138143"/>
            <a:ext cx="5008110" cy="3239621"/>
          </a:xfrm>
          <a:prstGeom prst="rect">
            <a:avLst/>
          </a:prstGeom>
          <a:noFill/>
          <a:extLst>
            <a:ext uri="{909E8E84-426E-40DD-AFC4-6F175D3DCCD1}">
              <a14:hiddenFill xmlns:a14="http://schemas.microsoft.com/office/drawing/2010/main">
                <a:solidFill>
                  <a:srgbClr val="FFFFFF"/>
                </a:solidFill>
              </a14:hiddenFill>
            </a:ext>
          </a:extLst>
        </p:spPr>
      </p:pic>
      <p:sp>
        <p:nvSpPr>
          <p:cNvPr id="23554" name="Rectangle 6"/>
          <p:cNvSpPr>
            <a:spLocks noChangeArrowheads="1"/>
          </p:cNvSpPr>
          <p:nvPr/>
        </p:nvSpPr>
        <p:spPr bwMode="auto">
          <a:xfrm>
            <a:off x="769938" y="701675"/>
            <a:ext cx="8047037" cy="2123658"/>
          </a:xfrm>
          <a:prstGeom prst="rect">
            <a:avLst/>
          </a:prstGeom>
          <a:noFill/>
          <a:ln w="9525">
            <a:noFill/>
            <a:miter lim="800000"/>
            <a:headEnd/>
            <a:tailEnd/>
          </a:ln>
        </p:spPr>
        <p:txBody>
          <a:bodyPr>
            <a:spAutoFit/>
          </a:bodyPr>
          <a:lstStyle/>
          <a:p>
            <a:r>
              <a:rPr lang="en-ZA" sz="4800" b="1" dirty="0">
                <a:solidFill>
                  <a:srgbClr val="7030A0"/>
                </a:solidFill>
              </a:rPr>
              <a:t>Power </a:t>
            </a:r>
            <a:r>
              <a:rPr lang="en-ZA" sz="4800" b="1" dirty="0" smtClean="0">
                <a:solidFill>
                  <a:srgbClr val="7030A0"/>
                </a:solidFill>
              </a:rPr>
              <a:t>concerns &amp; other trends</a:t>
            </a:r>
            <a:endParaRPr lang="en-ZA" sz="4000" b="1" dirty="0">
              <a:solidFill>
                <a:srgbClr val="7030A0"/>
              </a:solidFill>
            </a:endParaRPr>
          </a:p>
          <a:p>
            <a:r>
              <a:rPr lang="en-ZA" sz="3600" b="1" dirty="0">
                <a:solidFill>
                  <a:srgbClr val="7030A0"/>
                </a:solidFill>
              </a:rPr>
              <a:t>(a GST perspective)</a:t>
            </a:r>
            <a:endParaRPr lang="en-US" sz="3600" b="1" dirty="0">
              <a:solidFill>
                <a:srgbClr val="7030A0"/>
              </a:solidFill>
            </a:endParaRPr>
          </a:p>
        </p:txBody>
      </p:sp>
      <p:pic>
        <p:nvPicPr>
          <p:cNvPr id="23556" name="Picture 11" descr="multicore.jpg"/>
          <p:cNvPicPr>
            <a:picLocks noChangeAspect="1"/>
          </p:cNvPicPr>
          <p:nvPr/>
        </p:nvPicPr>
        <p:blipFill>
          <a:blip r:embed="rId4" cstate="print"/>
          <a:srcRect/>
          <a:stretch>
            <a:fillRect/>
          </a:stretch>
        </p:blipFill>
        <p:spPr bwMode="auto">
          <a:xfrm rot="1591135">
            <a:off x="4067175" y="4816475"/>
            <a:ext cx="1536700" cy="1522413"/>
          </a:xfrm>
          <a:prstGeom prst="rect">
            <a:avLst/>
          </a:prstGeom>
          <a:noFill/>
          <a:ln w="9525">
            <a:noFill/>
            <a:miter lim="800000"/>
            <a:headEnd/>
            <a:tailEnd/>
          </a:ln>
        </p:spPr>
      </p:pic>
      <p:pic>
        <p:nvPicPr>
          <p:cNvPr id="23557" name="Picture 7" descr="multicore.jpg"/>
          <p:cNvPicPr>
            <a:picLocks noChangeAspect="1"/>
          </p:cNvPicPr>
          <p:nvPr/>
        </p:nvPicPr>
        <p:blipFill>
          <a:blip r:embed="rId4" cstate="print"/>
          <a:srcRect/>
          <a:stretch>
            <a:fillRect/>
          </a:stretch>
        </p:blipFill>
        <p:spPr bwMode="auto">
          <a:xfrm rot="1591135">
            <a:off x="4551363" y="4149725"/>
            <a:ext cx="1916112" cy="1900238"/>
          </a:xfrm>
          <a:prstGeom prst="rect">
            <a:avLst/>
          </a:prstGeom>
          <a:noFill/>
          <a:ln w="9525">
            <a:noFill/>
            <a:miter lim="800000"/>
            <a:headEnd/>
            <a:tailEnd/>
          </a:ln>
        </p:spPr>
      </p:pic>
      <p:pic>
        <p:nvPicPr>
          <p:cNvPr id="23558" name="Picture 8" descr="multicore.jpg"/>
          <p:cNvPicPr>
            <a:picLocks noChangeAspect="1"/>
          </p:cNvPicPr>
          <p:nvPr/>
        </p:nvPicPr>
        <p:blipFill>
          <a:blip r:embed="rId4" cstate="print"/>
          <a:srcRect/>
          <a:stretch>
            <a:fillRect/>
          </a:stretch>
        </p:blipFill>
        <p:spPr bwMode="auto">
          <a:xfrm rot="1591135">
            <a:off x="5240338" y="3863975"/>
            <a:ext cx="1930400" cy="1914525"/>
          </a:xfrm>
          <a:prstGeom prst="rect">
            <a:avLst/>
          </a:prstGeom>
          <a:noFill/>
          <a:ln w="9525">
            <a:noFill/>
            <a:miter lim="800000"/>
            <a:headEnd/>
            <a:tailEnd/>
          </a:ln>
        </p:spPr>
      </p:pic>
      <p:pic>
        <p:nvPicPr>
          <p:cNvPr id="23559" name="Picture 9" descr="multicore.jpg"/>
          <p:cNvPicPr>
            <a:picLocks noChangeAspect="1"/>
          </p:cNvPicPr>
          <p:nvPr/>
        </p:nvPicPr>
        <p:blipFill>
          <a:blip r:embed="rId4" cstate="print"/>
          <a:srcRect/>
          <a:stretch>
            <a:fillRect/>
          </a:stretch>
        </p:blipFill>
        <p:spPr bwMode="auto">
          <a:xfrm rot="1591135">
            <a:off x="6111875" y="3387725"/>
            <a:ext cx="2276475" cy="2257425"/>
          </a:xfrm>
          <a:prstGeom prst="rect">
            <a:avLst/>
          </a:prstGeom>
          <a:noFill/>
          <a:ln w="9525">
            <a:noFill/>
            <a:miter lim="800000"/>
            <a:headEnd/>
            <a:tailEnd/>
          </a:ln>
        </p:spPr>
      </p:pic>
    </p:spTree>
    <p:extLst>
      <p:ext uri="{BB962C8B-B14F-4D97-AF65-F5344CB8AC3E}">
        <p14:creationId xmlns:p14="http://schemas.microsoft.com/office/powerpoint/2010/main" val="12412312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winberg\Documents\ACTIVE\EEE4084F\Common\Images_open\moore_law_200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334" y="1153951"/>
            <a:ext cx="6091814" cy="426426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71953" y="395302"/>
            <a:ext cx="7698306" cy="692210"/>
          </a:xfrm>
        </p:spPr>
        <p:txBody>
          <a:bodyPr>
            <a:normAutofit fontScale="90000"/>
          </a:bodyPr>
          <a:lstStyle/>
          <a:p>
            <a:pPr>
              <a:defRPr/>
            </a:pPr>
            <a:r>
              <a:rPr lang="en-ZA" dirty="0" smtClean="0"/>
              <a:t>Computation Design Trends</a:t>
            </a:r>
            <a:endParaRPr lang="en-US" dirty="0"/>
          </a:p>
        </p:txBody>
      </p:sp>
      <p:sp>
        <p:nvSpPr>
          <p:cNvPr id="24580" name="Rectangle 5"/>
          <p:cNvSpPr>
            <a:spLocks noChangeArrowheads="1"/>
          </p:cNvSpPr>
          <p:nvPr/>
        </p:nvSpPr>
        <p:spPr bwMode="auto">
          <a:xfrm>
            <a:off x="342334" y="5515531"/>
            <a:ext cx="4636698" cy="369332"/>
          </a:xfrm>
          <a:prstGeom prst="rect">
            <a:avLst/>
          </a:prstGeom>
          <a:noFill/>
          <a:ln w="9525">
            <a:noFill/>
            <a:miter lim="800000"/>
            <a:headEnd/>
            <a:tailEnd/>
          </a:ln>
        </p:spPr>
        <p:txBody>
          <a:bodyPr wrap="square">
            <a:spAutoFit/>
          </a:bodyPr>
          <a:lstStyle/>
          <a:p>
            <a:pPr algn="just"/>
            <a:r>
              <a:rPr lang="en-US" dirty="0">
                <a:solidFill>
                  <a:srgbClr val="000066"/>
                </a:solidFill>
              </a:rPr>
              <a:t>Intel performance </a:t>
            </a:r>
            <a:r>
              <a:rPr lang="en-US" dirty="0" smtClean="0">
                <a:solidFill>
                  <a:srgbClr val="000066"/>
                </a:solidFill>
              </a:rPr>
              <a:t>graph</a:t>
            </a:r>
            <a:endParaRPr lang="en-US" dirty="0">
              <a:solidFill>
                <a:srgbClr val="000066"/>
              </a:solidFill>
            </a:endParaRPr>
          </a:p>
        </p:txBody>
      </p:sp>
      <p:sp>
        <p:nvSpPr>
          <p:cNvPr id="24581" name="TextBox 6"/>
          <p:cNvSpPr txBox="1">
            <a:spLocks noChangeArrowheads="1"/>
          </p:cNvSpPr>
          <p:nvPr/>
        </p:nvSpPr>
        <p:spPr bwMode="auto">
          <a:xfrm>
            <a:off x="6502411" y="841375"/>
            <a:ext cx="2522537" cy="2862263"/>
          </a:xfrm>
          <a:prstGeom prst="rect">
            <a:avLst/>
          </a:prstGeom>
          <a:noFill/>
          <a:ln w="9525">
            <a:noFill/>
            <a:miter lim="800000"/>
            <a:headEnd/>
            <a:tailEnd/>
          </a:ln>
        </p:spPr>
        <p:txBody>
          <a:bodyPr>
            <a:spAutoFit/>
          </a:bodyPr>
          <a:lstStyle/>
          <a:p>
            <a:r>
              <a:rPr lang="en-ZA" dirty="0"/>
              <a:t>For the past decades</a:t>
            </a:r>
            <a:r>
              <a:rPr lang="en-US" dirty="0"/>
              <a:t> the means to increase computer performance has been focusing to a large extent on producing </a:t>
            </a:r>
            <a:r>
              <a:rPr lang="en-US" u="sng" dirty="0">
                <a:solidFill>
                  <a:srgbClr val="FF0000"/>
                </a:solidFill>
              </a:rPr>
              <a:t>faster software processors</a:t>
            </a:r>
            <a:r>
              <a:rPr lang="en-US" dirty="0"/>
              <a:t>.</a:t>
            </a:r>
          </a:p>
          <a:p>
            <a:r>
              <a:rPr lang="en-ZA" dirty="0"/>
              <a:t>This included packing more transistors into smaller spaces.</a:t>
            </a:r>
          </a:p>
        </p:txBody>
      </p:sp>
      <p:sp>
        <p:nvSpPr>
          <p:cNvPr id="24582" name="TextBox 7"/>
          <p:cNvSpPr txBox="1">
            <a:spLocks noChangeArrowheads="1"/>
          </p:cNvSpPr>
          <p:nvPr/>
        </p:nvSpPr>
        <p:spPr bwMode="auto">
          <a:xfrm>
            <a:off x="6434148" y="3873495"/>
            <a:ext cx="2590800" cy="2862263"/>
          </a:xfrm>
          <a:prstGeom prst="rect">
            <a:avLst/>
          </a:prstGeom>
          <a:noFill/>
          <a:ln w="9525">
            <a:noFill/>
            <a:miter lim="800000"/>
            <a:headEnd/>
            <a:tailEnd/>
          </a:ln>
        </p:spPr>
        <p:txBody>
          <a:bodyPr>
            <a:spAutoFit/>
          </a:bodyPr>
          <a:lstStyle/>
          <a:p>
            <a:r>
              <a:rPr lang="en-ZA" dirty="0"/>
              <a:t>Moore’s law has been holding pretty well… when measured in terms of </a:t>
            </a:r>
            <a:r>
              <a:rPr lang="en-ZA" u="sng" dirty="0">
                <a:solidFill>
                  <a:srgbClr val="FF0000"/>
                </a:solidFill>
              </a:rPr>
              <a:t>transistors</a:t>
            </a:r>
            <a:r>
              <a:rPr lang="en-ZA" dirty="0"/>
              <a:t> (e.g., doubling number of transistors)</a:t>
            </a:r>
          </a:p>
          <a:p>
            <a:endParaRPr lang="en-ZA" dirty="0"/>
          </a:p>
          <a:p>
            <a:r>
              <a:rPr lang="en-ZA" dirty="0"/>
              <a:t>But this trend has drawbacks, </a:t>
            </a:r>
            <a:r>
              <a:rPr lang="en-ZA" dirty="0">
                <a:solidFill>
                  <a:srgbClr val="FF0000"/>
                </a:solidFill>
              </a:rPr>
              <a:t>and seems to be slowing…</a:t>
            </a:r>
          </a:p>
        </p:txBody>
      </p:sp>
    </p:spTree>
    <p:extLst>
      <p:ext uri="{BB962C8B-B14F-4D97-AF65-F5344CB8AC3E}">
        <p14:creationId xmlns:p14="http://schemas.microsoft.com/office/powerpoint/2010/main" val="8501744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7170" name="Picture 2" descr="C:\Users\swinberg\Documents\ACTIVE\EEE4084F\Common\Images_open\Calc per second over yea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980" y="246742"/>
            <a:ext cx="6285819" cy="632701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39430" y="1698171"/>
            <a:ext cx="1770742" cy="1200329"/>
          </a:xfrm>
          <a:prstGeom prst="rect">
            <a:avLst/>
          </a:prstGeom>
          <a:noFill/>
        </p:spPr>
        <p:txBody>
          <a:bodyPr wrap="square" rtlCol="0">
            <a:spAutoFit/>
          </a:bodyPr>
          <a:lstStyle/>
          <a:p>
            <a:r>
              <a:rPr lang="en-US" dirty="0" smtClean="0"/>
              <a:t>Calculation</a:t>
            </a:r>
          </a:p>
          <a:p>
            <a:r>
              <a:rPr lang="en-US" dirty="0" smtClean="0"/>
              <a:t>per seconds per 1k$</a:t>
            </a:r>
          </a:p>
          <a:p>
            <a:r>
              <a:rPr lang="en-US" dirty="0" smtClean="0"/>
              <a:t>Over time trend</a:t>
            </a:r>
          </a:p>
        </p:txBody>
      </p:sp>
    </p:spTree>
    <p:extLst>
      <p:ext uri="{BB962C8B-B14F-4D97-AF65-F5344CB8AC3E}">
        <p14:creationId xmlns:p14="http://schemas.microsoft.com/office/powerpoint/2010/main" val="32005889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swinberg\Documents\ACTIVE\EEE4084F\2015\LECTURES\Lecture03\licensed_images\slide 22 - demand for compute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58" y="1679324"/>
            <a:ext cx="8534400" cy="36766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69827"/>
            <a:ext cx="8385175" cy="1431925"/>
          </a:xfrm>
        </p:spPr>
        <p:txBody>
          <a:bodyPr/>
          <a:lstStyle/>
          <a:p>
            <a:r>
              <a:rPr lang="en-ZA" sz="3600" dirty="0" smtClean="0"/>
              <a:t>Illustration of demand for computers (Intel perspective)</a:t>
            </a:r>
            <a:endParaRPr lang="en-ZA" sz="3600" dirty="0"/>
          </a:p>
        </p:txBody>
      </p:sp>
      <p:sp>
        <p:nvSpPr>
          <p:cNvPr id="3" name="Rectangle 2"/>
          <p:cNvSpPr/>
          <p:nvPr/>
        </p:nvSpPr>
        <p:spPr>
          <a:xfrm>
            <a:off x="2694742" y="6327783"/>
            <a:ext cx="3865161" cy="369332"/>
          </a:xfrm>
          <a:prstGeom prst="rect">
            <a:avLst/>
          </a:prstGeom>
        </p:spPr>
        <p:txBody>
          <a:bodyPr wrap="none">
            <a:spAutoFit/>
          </a:bodyPr>
          <a:lstStyle/>
          <a:p>
            <a:r>
              <a:rPr lang="en-ZA" dirty="0"/>
              <a:t>slide 22 - demand for </a:t>
            </a:r>
            <a:r>
              <a:rPr lang="en-ZA" dirty="0" smtClean="0"/>
              <a:t>computers.jpg</a:t>
            </a:r>
            <a:endParaRPr lang="en-ZA" dirty="0"/>
          </a:p>
        </p:txBody>
      </p:sp>
      <p:sp>
        <p:nvSpPr>
          <p:cNvPr id="5" name="Rectangle 4"/>
          <p:cNvSpPr/>
          <p:nvPr/>
        </p:nvSpPr>
        <p:spPr>
          <a:xfrm>
            <a:off x="4017539" y="3658561"/>
            <a:ext cx="1322798" cy="261610"/>
          </a:xfrm>
          <a:prstGeom prst="rect">
            <a:avLst/>
          </a:prstGeom>
        </p:spPr>
        <p:txBody>
          <a:bodyPr wrap="none">
            <a:spAutoFit/>
          </a:bodyPr>
          <a:lstStyle/>
          <a:p>
            <a:r>
              <a:rPr lang="en-ZA" sz="1100" dirty="0" smtClean="0"/>
              <a:t>(unknown license)</a:t>
            </a:r>
            <a:endParaRPr lang="en-ZA" sz="1100" dirty="0"/>
          </a:p>
        </p:txBody>
      </p:sp>
      <p:sp>
        <p:nvSpPr>
          <p:cNvPr id="6" name="Rectangle 5"/>
          <p:cNvSpPr/>
          <p:nvPr/>
        </p:nvSpPr>
        <p:spPr>
          <a:xfrm>
            <a:off x="534293" y="5526364"/>
            <a:ext cx="8186057" cy="646331"/>
          </a:xfrm>
          <a:prstGeom prst="rect">
            <a:avLst/>
          </a:prstGeom>
        </p:spPr>
        <p:txBody>
          <a:bodyPr wrap="square">
            <a:spAutoFit/>
          </a:bodyPr>
          <a:lstStyle/>
          <a:p>
            <a:pPr algn="ctr"/>
            <a:r>
              <a:rPr lang="en-ZA" dirty="0" smtClean="0"/>
              <a:t>Source:</a:t>
            </a:r>
          </a:p>
          <a:p>
            <a:pPr algn="ctr"/>
            <a:r>
              <a:rPr lang="en-ZA" dirty="0" smtClean="0"/>
              <a:t>alphabytesoup.files.wordpress.com/2012/07/computer-timeline.gif</a:t>
            </a:r>
            <a:endParaRPr lang="en-ZA" dirty="0"/>
          </a:p>
        </p:txBody>
      </p:sp>
    </p:spTree>
    <p:extLst>
      <p:ext uri="{BB962C8B-B14F-4D97-AF65-F5344CB8AC3E}">
        <p14:creationId xmlns:p14="http://schemas.microsoft.com/office/powerpoint/2010/main" val="40975066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winberg\Documents\ACTIVE\EEE4084F\2015\LECTURES\Lecture03\licensed_images\Slide 22 - Power over 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54" y="1418284"/>
            <a:ext cx="6859268" cy="47600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32226" y="155323"/>
            <a:ext cx="8911774" cy="765431"/>
          </a:xfrm>
        </p:spPr>
        <p:txBody>
          <a:bodyPr>
            <a:normAutofit/>
          </a:bodyPr>
          <a:lstStyle/>
          <a:p>
            <a:pPr>
              <a:defRPr/>
            </a:pPr>
            <a:r>
              <a:rPr lang="en-ZA" sz="3200" dirty="0" smtClean="0"/>
              <a:t>Computation Design </a:t>
            </a:r>
            <a:r>
              <a:rPr lang="en-ZA" sz="3200" dirty="0" smtClean="0">
                <a:solidFill>
                  <a:srgbClr val="FFC000"/>
                </a:solidFill>
              </a:rPr>
              <a:t>Trends </a:t>
            </a:r>
            <a:r>
              <a:rPr lang="en-ZA" sz="2800" dirty="0" smtClean="0"/>
              <a:t>– </a:t>
            </a:r>
            <a:r>
              <a:rPr lang="en-ZA" sz="2800" dirty="0" smtClean="0"/>
              <a:t>Power concerns</a:t>
            </a:r>
            <a:endParaRPr lang="en-US" sz="2800" dirty="0"/>
          </a:p>
        </p:txBody>
      </p:sp>
      <p:sp>
        <p:nvSpPr>
          <p:cNvPr id="25604" name="TextBox 3"/>
          <p:cNvSpPr txBox="1">
            <a:spLocks noChangeArrowheads="1"/>
          </p:cNvSpPr>
          <p:nvPr/>
        </p:nvSpPr>
        <p:spPr bwMode="auto">
          <a:xfrm>
            <a:off x="7007764" y="920754"/>
            <a:ext cx="1990725" cy="5076825"/>
          </a:xfrm>
          <a:prstGeom prst="rect">
            <a:avLst/>
          </a:prstGeom>
          <a:noFill/>
          <a:ln w="9525">
            <a:noFill/>
            <a:miter lim="800000"/>
            <a:headEnd/>
            <a:tailEnd/>
          </a:ln>
        </p:spPr>
        <p:txBody>
          <a:bodyPr>
            <a:spAutoFit/>
          </a:bodyPr>
          <a:lstStyle/>
          <a:p>
            <a:r>
              <a:rPr lang="en-ZA" dirty="0"/>
              <a:t>Processors are getting too power hungry! There’s too many transistors that need power.</a:t>
            </a:r>
          </a:p>
          <a:p>
            <a:endParaRPr lang="en-ZA" dirty="0"/>
          </a:p>
          <a:p>
            <a:r>
              <a:rPr lang="en-ZA" dirty="0"/>
              <a:t>Also, the size of transistors can't come down by much – it might not be possible to have transistors smaller than a few atoms! And how would you connect them up?</a:t>
            </a:r>
          </a:p>
        </p:txBody>
      </p:sp>
      <p:sp>
        <p:nvSpPr>
          <p:cNvPr id="25605" name="TextBox 4"/>
          <p:cNvSpPr txBox="1">
            <a:spLocks noChangeArrowheads="1"/>
          </p:cNvSpPr>
          <p:nvPr/>
        </p:nvSpPr>
        <p:spPr bwMode="auto">
          <a:xfrm>
            <a:off x="412260" y="6035140"/>
            <a:ext cx="8466138" cy="646112"/>
          </a:xfrm>
          <a:prstGeom prst="rect">
            <a:avLst/>
          </a:prstGeom>
          <a:noFill/>
          <a:ln w="9525">
            <a:noFill/>
            <a:miter lim="800000"/>
            <a:headEnd/>
            <a:tailEnd/>
          </a:ln>
        </p:spPr>
        <p:txBody>
          <a:bodyPr>
            <a:spAutoFit/>
          </a:bodyPr>
          <a:lstStyle/>
          <a:p>
            <a:r>
              <a:rPr lang="en-ZA" dirty="0"/>
              <a:t>Now tending to multi-core processors.. Sure it can double the transistors every 2-3 years (and the power). But what of performance?</a:t>
            </a:r>
          </a:p>
        </p:txBody>
      </p:sp>
      <p:sp>
        <p:nvSpPr>
          <p:cNvPr id="6" name="Rectangle 5"/>
          <p:cNvSpPr/>
          <p:nvPr/>
        </p:nvSpPr>
        <p:spPr>
          <a:xfrm>
            <a:off x="3892742" y="1901934"/>
            <a:ext cx="2670890" cy="861774"/>
          </a:xfrm>
          <a:prstGeom prst="rect">
            <a:avLst/>
          </a:prstGeom>
        </p:spPr>
        <p:txBody>
          <a:bodyPr wrap="square">
            <a:spAutoFit/>
          </a:bodyPr>
          <a:lstStyle/>
          <a:p>
            <a:r>
              <a:rPr lang="en-ZA" sz="1600" dirty="0" smtClean="0">
                <a:solidFill>
                  <a:srgbClr val="3663F2"/>
                </a:solidFill>
              </a:rPr>
              <a:t>A dual core Intel system with GPU, LCD monitor</a:t>
            </a:r>
          </a:p>
          <a:p>
            <a:r>
              <a:rPr lang="en-ZA" sz="1600" dirty="0" smtClean="0">
                <a:solidFill>
                  <a:srgbClr val="3663F2"/>
                </a:solidFill>
              </a:rPr>
              <a:t>draws about 220 watts</a:t>
            </a:r>
            <a:endParaRPr lang="en-ZA" sz="1600" dirty="0">
              <a:solidFill>
                <a:srgbClr val="3663F2"/>
              </a:solidFill>
            </a:endParaRPr>
          </a:p>
        </p:txBody>
      </p:sp>
      <p:sp>
        <p:nvSpPr>
          <p:cNvPr id="7" name="Rectangle 6"/>
          <p:cNvSpPr/>
          <p:nvPr/>
        </p:nvSpPr>
        <p:spPr>
          <a:xfrm>
            <a:off x="5556950" y="3884414"/>
            <a:ext cx="1300356" cy="923330"/>
          </a:xfrm>
          <a:prstGeom prst="rect">
            <a:avLst/>
          </a:prstGeom>
          <a:solidFill>
            <a:schemeClr val="bg1">
              <a:lumMod val="75000"/>
            </a:schemeClr>
          </a:solidFill>
        </p:spPr>
        <p:txBody>
          <a:bodyPr wrap="square" lIns="36000" rIns="36000">
            <a:spAutoFit/>
          </a:bodyPr>
          <a:lstStyle/>
          <a:p>
            <a:r>
              <a:rPr lang="en-ZA" dirty="0" smtClean="0"/>
              <a:t>Projections </a:t>
            </a:r>
            <a:r>
              <a:rPr lang="en-ZA" sz="1200" dirty="0" smtClean="0"/>
              <a:t>obviously we’ve seen the reality isn’t as bad</a:t>
            </a:r>
            <a:endParaRPr lang="en-ZA" dirty="0"/>
          </a:p>
        </p:txBody>
      </p:sp>
      <p:cxnSp>
        <p:nvCxnSpPr>
          <p:cNvPr id="9" name="Straight Connector 8"/>
          <p:cNvCxnSpPr/>
          <p:nvPr/>
        </p:nvCxnSpPr>
        <p:spPr bwMode="auto">
          <a:xfrm>
            <a:off x="6591064" y="3302752"/>
            <a:ext cx="265176" cy="0"/>
          </a:xfrm>
          <a:prstGeom prst="line">
            <a:avLst/>
          </a:prstGeom>
          <a:solidFill>
            <a:schemeClr val="accent1"/>
          </a:solidFill>
          <a:ln w="19050" cap="flat" cmpd="sng" algn="ctr">
            <a:solidFill>
              <a:srgbClr val="3663F2"/>
            </a:solidFill>
            <a:prstDash val="solid"/>
            <a:round/>
            <a:headEnd type="none" w="med" len="med"/>
            <a:tailEnd type="none" w="med" len="med"/>
          </a:ln>
          <a:effectLst/>
        </p:spPr>
      </p:cxnSp>
      <p:cxnSp>
        <p:nvCxnSpPr>
          <p:cNvPr id="12" name="Straight Connector 11"/>
          <p:cNvCxnSpPr/>
          <p:nvPr/>
        </p:nvCxnSpPr>
        <p:spPr bwMode="auto">
          <a:xfrm>
            <a:off x="6079000" y="2562088"/>
            <a:ext cx="539496" cy="722376"/>
          </a:xfrm>
          <a:prstGeom prst="line">
            <a:avLst/>
          </a:prstGeom>
          <a:solidFill>
            <a:schemeClr val="accent1"/>
          </a:solidFill>
          <a:ln w="9525" cap="flat" cmpd="sng" algn="ctr">
            <a:solidFill>
              <a:srgbClr val="3663F2"/>
            </a:solidFill>
            <a:prstDash val="solid"/>
            <a:round/>
            <a:headEnd type="none" w="med" len="med"/>
            <a:tailEnd type="none" w="med" len="med"/>
          </a:ln>
          <a:effectLst/>
        </p:spPr>
      </p:cxnSp>
      <p:sp>
        <p:nvSpPr>
          <p:cNvPr id="3" name="Rectangle 2"/>
          <p:cNvSpPr/>
          <p:nvPr/>
        </p:nvSpPr>
        <p:spPr>
          <a:xfrm>
            <a:off x="1382897" y="3429000"/>
            <a:ext cx="3262432" cy="369332"/>
          </a:xfrm>
          <a:prstGeom prst="rect">
            <a:avLst/>
          </a:prstGeom>
        </p:spPr>
        <p:txBody>
          <a:bodyPr wrap="none">
            <a:spAutoFit/>
          </a:bodyPr>
          <a:lstStyle/>
          <a:p>
            <a:r>
              <a:rPr lang="en-ZA" dirty="0"/>
              <a:t>Slide 22 - Power over time.jpg</a:t>
            </a:r>
          </a:p>
        </p:txBody>
      </p:sp>
    </p:spTree>
    <p:extLst>
      <p:ext uri="{BB962C8B-B14F-4D97-AF65-F5344CB8AC3E}">
        <p14:creationId xmlns:p14="http://schemas.microsoft.com/office/powerpoint/2010/main" val="41247043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pic>
        <p:nvPicPr>
          <p:cNvPr id="8194" name="Picture 2" descr="C:\Users\swinberg\Documents\ACTIVE\EEE4084F\Common\Images_open\proc family per superco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594" y="541111"/>
            <a:ext cx="8410576" cy="53625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94594" y="6450764"/>
            <a:ext cx="8410576" cy="276999"/>
          </a:xfrm>
          <a:prstGeom prst="rect">
            <a:avLst/>
          </a:prstGeom>
        </p:spPr>
        <p:txBody>
          <a:bodyPr wrap="square">
            <a:spAutoFit/>
          </a:bodyPr>
          <a:lstStyle/>
          <a:p>
            <a:r>
              <a:rPr lang="en-US" sz="1200" dirty="0" smtClean="0"/>
              <a:t>Image source: http</a:t>
            </a:r>
            <a:r>
              <a:rPr lang="en-US" sz="1200" dirty="0"/>
              <a:t>://commons.wikimedia.org/wiki/File:Processor_families_in_TOP500_supercomputers.svg</a:t>
            </a:r>
          </a:p>
        </p:txBody>
      </p:sp>
    </p:spTree>
    <p:extLst>
      <p:ext uri="{BB962C8B-B14F-4D97-AF65-F5344CB8AC3E}">
        <p14:creationId xmlns:p14="http://schemas.microsoft.com/office/powerpoint/2010/main" val="42074618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ZA" dirty="0" smtClean="0"/>
              <a:t>L01 - Further Reading</a:t>
            </a:r>
            <a:endParaRPr lang="en-ZA" dirty="0"/>
          </a:p>
        </p:txBody>
      </p:sp>
      <p:sp>
        <p:nvSpPr>
          <p:cNvPr id="3" name="Content Placeholder 2"/>
          <p:cNvSpPr>
            <a:spLocks noGrp="1"/>
          </p:cNvSpPr>
          <p:nvPr>
            <p:ph idx="1"/>
          </p:nvPr>
        </p:nvSpPr>
        <p:spPr/>
        <p:txBody>
          <a:bodyPr>
            <a:normAutofit fontScale="55000" lnSpcReduction="20000"/>
          </a:bodyPr>
          <a:lstStyle/>
          <a:p>
            <a:pPr marL="0" indent="0" algn="ctr">
              <a:buNone/>
            </a:pPr>
            <a:r>
              <a:rPr lang="en-ZA" b="1" dirty="0"/>
              <a:t>The TOP500 List and Progress in High-Performance </a:t>
            </a:r>
            <a:r>
              <a:rPr lang="en-ZA" b="1" dirty="0" smtClean="0"/>
              <a:t>Computing </a:t>
            </a:r>
          </a:p>
          <a:p>
            <a:pPr marL="0" indent="0" algn="ctr">
              <a:buNone/>
            </a:pPr>
            <a:r>
              <a:rPr lang="en-ZA" dirty="0" smtClean="0"/>
              <a:t>Authors: </a:t>
            </a:r>
            <a:r>
              <a:rPr lang="pt-BR" dirty="0" smtClean="0"/>
              <a:t>Strohmaier</a:t>
            </a:r>
            <a:r>
              <a:rPr lang="pt-BR" dirty="0"/>
              <a:t>, </a:t>
            </a:r>
            <a:r>
              <a:rPr lang="pt-BR" dirty="0" smtClean="0"/>
              <a:t>Meuer</a:t>
            </a:r>
            <a:r>
              <a:rPr lang="pt-BR" dirty="0"/>
              <a:t>, </a:t>
            </a:r>
            <a:r>
              <a:rPr lang="pt-BR" dirty="0" smtClean="0"/>
              <a:t>Dongarra </a:t>
            </a:r>
            <a:r>
              <a:rPr lang="pt-BR" dirty="0"/>
              <a:t>and </a:t>
            </a:r>
            <a:r>
              <a:rPr lang="pt-BR" dirty="0" smtClean="0"/>
              <a:t>Simon</a:t>
            </a:r>
            <a:r>
              <a:rPr lang="en-ZA" dirty="0" smtClean="0"/>
              <a:t>. </a:t>
            </a:r>
            <a:br>
              <a:rPr lang="en-ZA" dirty="0" smtClean="0"/>
            </a:br>
            <a:r>
              <a:rPr lang="en-ZA" dirty="0" smtClean="0"/>
              <a:t>Pub date: Nov 2015</a:t>
            </a:r>
          </a:p>
          <a:p>
            <a:pPr marL="0" indent="0" algn="ctr">
              <a:buNone/>
            </a:pPr>
            <a:endParaRPr lang="en-ZA" dirty="0" smtClean="0"/>
          </a:p>
          <a:p>
            <a:pPr marL="0" indent="0">
              <a:buNone/>
            </a:pPr>
            <a:r>
              <a:rPr lang="en-ZA" dirty="0" smtClean="0"/>
              <a:t>For </a:t>
            </a:r>
            <a:r>
              <a:rPr lang="en-ZA" dirty="0"/>
              <a:t>more than two decades, the TOP500 list has enjoyed incredible</a:t>
            </a:r>
          </a:p>
          <a:p>
            <a:pPr marL="0" indent="0">
              <a:buNone/>
            </a:pPr>
            <a:r>
              <a:rPr lang="en-ZA" dirty="0"/>
              <a:t>success  as  a  metric  for  supercomputing  performance  and  as  a</a:t>
            </a:r>
          </a:p>
          <a:p>
            <a:pPr marL="0" indent="0">
              <a:buNone/>
            </a:pPr>
            <a:r>
              <a:rPr lang="en-ZA" dirty="0"/>
              <a:t>source  of  data  for  identifying  technological  trends.   The  project’s</a:t>
            </a:r>
          </a:p>
          <a:p>
            <a:pPr marL="0" indent="0">
              <a:buNone/>
            </a:pPr>
            <a:r>
              <a:rPr lang="en-ZA" dirty="0"/>
              <a:t>editors reﬂect on its usefulness and limitations for guiding large-scale</a:t>
            </a:r>
          </a:p>
          <a:p>
            <a:pPr marL="0" indent="0">
              <a:buNone/>
            </a:pPr>
            <a:r>
              <a:rPr lang="en-ZA" dirty="0"/>
              <a:t>scientiﬁc computing into the </a:t>
            </a:r>
            <a:r>
              <a:rPr lang="en-ZA" dirty="0" err="1"/>
              <a:t>exascale</a:t>
            </a:r>
            <a:r>
              <a:rPr lang="en-ZA" dirty="0"/>
              <a:t> era..</a:t>
            </a:r>
            <a:endParaRPr lang="en-ZA" dirty="0" smtClean="0"/>
          </a:p>
          <a:p>
            <a:pPr marL="0" indent="0">
              <a:buNone/>
            </a:pPr>
            <a:endParaRPr lang="en-ZA" dirty="0"/>
          </a:p>
          <a:p>
            <a:pPr marL="0" indent="0">
              <a:buNone/>
            </a:pPr>
            <a:r>
              <a:rPr lang="en-ZA" dirty="0" smtClean="0"/>
              <a:t>File</a:t>
            </a:r>
            <a:r>
              <a:rPr lang="en-ZA" dirty="0"/>
              <a:t>: </a:t>
            </a:r>
            <a:r>
              <a:rPr lang="en-ZA" dirty="0" smtClean="0"/>
              <a:t>07328648.pdf</a:t>
            </a:r>
          </a:p>
          <a:p>
            <a:pPr marL="0" indent="0">
              <a:buNone/>
            </a:pPr>
            <a:r>
              <a:rPr lang="en-ZA" dirty="0">
                <a:hlinkClick r:id="rId2"/>
              </a:rPr>
              <a:t>http://</a:t>
            </a:r>
            <a:r>
              <a:rPr lang="en-ZA" dirty="0" smtClean="0">
                <a:hlinkClick r:id="rId2"/>
              </a:rPr>
              <a:t>dx.doi.org/10.1109/MC.2015.338</a:t>
            </a:r>
            <a:endParaRPr lang="en-ZA" dirty="0"/>
          </a:p>
        </p:txBody>
      </p:sp>
      <p:sp>
        <p:nvSpPr>
          <p:cNvPr id="4" name="Rectangle 3"/>
          <p:cNvSpPr/>
          <p:nvPr/>
        </p:nvSpPr>
        <p:spPr>
          <a:xfrm>
            <a:off x="636494" y="5945612"/>
            <a:ext cx="8050306" cy="646331"/>
          </a:xfrm>
          <a:prstGeom prst="rect">
            <a:avLst/>
          </a:prstGeom>
          <a:solidFill>
            <a:srgbClr val="FEFE7A"/>
          </a:solidFill>
        </p:spPr>
        <p:txBody>
          <a:bodyPr wrap="square">
            <a:spAutoFit/>
          </a:bodyPr>
          <a:lstStyle/>
          <a:p>
            <a:r>
              <a:rPr lang="en-ZA" dirty="0" smtClean="0"/>
              <a:t>This paper gives good insight into the current state of the art and likely approaches that will be used in the future</a:t>
            </a:r>
            <a:endParaRPr lang="en-ZA" dirty="0"/>
          </a:p>
        </p:txBody>
      </p:sp>
      <p:pic>
        <p:nvPicPr>
          <p:cNvPr id="1026" name="Picture 2" descr="C:\Users\swinberg\Documents\ACTIVE\EEE4084F\2016\LECTURES\Lecture01\Images\read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4494" y="340660"/>
            <a:ext cx="1192306" cy="1192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89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08093" y="2509141"/>
            <a:ext cx="5378396"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End of lecture 1</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6146" name="Picture 2" descr="C:\Users\swinberg\Documents\ACTIVE\EEE4084F\2014\LECTURES\Lecture00\tick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388" y="5942759"/>
            <a:ext cx="509588" cy="498363"/>
          </a:xfrm>
          <a:prstGeom prst="rect">
            <a:avLst/>
          </a:prstGeom>
          <a:noFill/>
          <a:extLst>
            <a:ext uri="{909E8E84-426E-40DD-AFC4-6F175D3DCCD1}">
              <a14:hiddenFill xmlns:a14="http://schemas.microsoft.com/office/drawing/2010/main">
                <a:solidFill>
                  <a:srgbClr val="FFFFFF"/>
                </a:solidFill>
              </a14:hiddenFill>
            </a:ext>
          </a:extLst>
        </p:spPr>
      </p:pic>
      <p:sp>
        <p:nvSpPr>
          <p:cNvPr id="10" name="Subtitle 4"/>
          <p:cNvSpPr txBox="1">
            <a:spLocks/>
          </p:cNvSpPr>
          <p:nvPr/>
        </p:nvSpPr>
        <p:spPr>
          <a:xfrm>
            <a:off x="858832" y="5942944"/>
            <a:ext cx="6781800" cy="834652"/>
          </a:xfrm>
          <a:prstGeom prst="rect">
            <a:avLst/>
          </a:prstGeom>
        </p:spPr>
        <p:txBody>
          <a:bodyPr vert="horz" lIns="91440" tIns="45720" rIns="91440" bIns="45720" rtlCol="0">
            <a:normAutofit/>
          </a:bodyPr>
          <a:lstStyle>
            <a:lvl1pPr marL="342900" indent="-365760" algn="l" defTabSz="914400" rtl="0" eaLnBrk="1" latinLnBrk="0" hangingPunct="1">
              <a:spcBef>
                <a:spcPct val="20000"/>
              </a:spcBef>
              <a:buClr>
                <a:schemeClr val="accent1"/>
              </a:buClr>
              <a:buSzPct val="76000"/>
              <a:buFont typeface="Wingdings 2" pitchFamily="18" charset="2"/>
              <a:buChar char=""/>
              <a:defRPr sz="3200" kern="1200">
                <a:solidFill>
                  <a:schemeClr val="tx2"/>
                </a:solidFill>
                <a:latin typeface="Tahoma" pitchFamily="34" charset="0"/>
                <a:ea typeface="Tahoma" pitchFamily="34" charset="0"/>
                <a:cs typeface="Tahoma" pitchFamily="34" charset="0"/>
              </a:defRPr>
            </a:lvl1pPr>
            <a:lvl2pPr marL="640080" indent="-274320" algn="l" defTabSz="914400" rtl="0" eaLnBrk="1" latinLnBrk="0" hangingPunct="1">
              <a:spcBef>
                <a:spcPct val="20000"/>
              </a:spcBef>
              <a:buClr>
                <a:schemeClr val="accent1"/>
              </a:buClr>
              <a:buSzPct val="76000"/>
              <a:buFont typeface="Wingdings 2" pitchFamily="18" charset="2"/>
              <a:buChar char=""/>
              <a:defRPr sz="2800" kern="1200">
                <a:solidFill>
                  <a:srgbClr val="188463"/>
                </a:solidFill>
                <a:latin typeface="Tahoma" pitchFamily="34" charset="0"/>
                <a:ea typeface="Tahoma" pitchFamily="34" charset="0"/>
                <a:cs typeface="Tahoma" pitchFamily="34" charset="0"/>
              </a:defRPr>
            </a:lvl2pPr>
            <a:lvl3pPr marL="914400" indent="-228600" algn="l" defTabSz="914400" rtl="0" eaLnBrk="1" latinLnBrk="0" hangingPunct="1">
              <a:spcBef>
                <a:spcPct val="20000"/>
              </a:spcBef>
              <a:buClr>
                <a:schemeClr val="accent1"/>
              </a:buClr>
              <a:buSzPct val="76000"/>
              <a:buFont typeface="Wingdings 2" pitchFamily="18" charset="2"/>
              <a:buChar char=""/>
              <a:defRPr sz="2800" kern="1200">
                <a:solidFill>
                  <a:srgbClr val="1558BB"/>
                </a:solidFill>
                <a:latin typeface="Tahoma" pitchFamily="34" charset="0"/>
                <a:ea typeface="Tahoma" pitchFamily="34" charset="0"/>
                <a:cs typeface="Tahoma" pitchFamily="34" charset="0"/>
              </a:defRPr>
            </a:lvl3pPr>
            <a:lvl4pPr marL="1124712" indent="-22860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Tahoma" pitchFamily="34" charset="0"/>
                <a:ea typeface="Tahoma" pitchFamily="34" charset="0"/>
                <a:cs typeface="Tahoma" pitchFamily="34" charset="0"/>
              </a:defRPr>
            </a:lvl4pPr>
            <a:lvl5pPr marL="1325880" indent="-228600" algn="l" defTabSz="914400" rtl="0" eaLnBrk="1" latinLnBrk="0" hangingPunct="1">
              <a:spcBef>
                <a:spcPct val="20000"/>
              </a:spcBef>
              <a:buClr>
                <a:schemeClr val="accent1"/>
              </a:buClr>
              <a:buSzPct val="76000"/>
              <a:buFont typeface="Wingdings 2" pitchFamily="18" charset="2"/>
              <a:buChar char=""/>
              <a:defRPr sz="2000" kern="1200" baseline="0">
                <a:solidFill>
                  <a:schemeClr val="tx2"/>
                </a:solidFill>
                <a:latin typeface="Tahoma" pitchFamily="34" charset="0"/>
                <a:ea typeface="Tahoma" pitchFamily="34" charset="0"/>
                <a:cs typeface="Tahoma" pitchFamily="34" charset="0"/>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fontAlgn="auto">
              <a:spcAft>
                <a:spcPts val="0"/>
              </a:spcAft>
              <a:buFont typeface="Wingdings" pitchFamily="2" charset="2"/>
              <a:buNone/>
              <a:defRPr/>
            </a:pPr>
            <a:r>
              <a:rPr lang="en-ZA" sz="28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rPr>
              <a:t>Lecture 1</a:t>
            </a:r>
            <a:endParaRPr lang="en-US" sz="2800" dirty="0" smtClean="0">
              <a:ln>
                <a:solidFill>
                  <a:schemeClr val="tx1"/>
                </a:solidFill>
              </a:ln>
              <a:solidFill>
                <a:srgbClr val="166843"/>
              </a:solidFill>
              <a:effectLst>
                <a:outerShdw blurRad="38100" dist="38100" dir="2700000" algn="tl">
                  <a:srgbClr val="000000">
                    <a:alpha val="43137"/>
                  </a:srgbClr>
                </a:outerShdw>
              </a:effectLst>
              <a:latin typeface="Arial Black" pitchFamily="34" charset="0"/>
            </a:endParaRPr>
          </a:p>
        </p:txBody>
      </p:sp>
    </p:spTree>
    <p:extLst>
      <p:ext uri="{BB962C8B-B14F-4D97-AF65-F5344CB8AC3E}">
        <p14:creationId xmlns:p14="http://schemas.microsoft.com/office/powerpoint/2010/main" val="39460395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6401" y="3526966"/>
            <a:ext cx="8657594" cy="1477328"/>
          </a:xfrm>
          <a:prstGeom prst="rect">
            <a:avLst/>
          </a:prstGeom>
          <a:noFill/>
        </p:spPr>
        <p:txBody>
          <a:bodyPr wrap="square" rtlCol="0">
            <a:spAutoFit/>
          </a:bodyPr>
          <a:lstStyle/>
          <a:p>
            <a:r>
              <a:rPr lang="en-US" i="1" dirty="0" smtClean="0"/>
              <a:t>Image sources:</a:t>
            </a:r>
          </a:p>
          <a:p>
            <a:r>
              <a:rPr lang="en-US" dirty="0" smtClean="0"/>
              <a:t> Clipart sources  – public domain CC0 (</a:t>
            </a:r>
            <a:r>
              <a:rPr lang="en-US" dirty="0">
                <a:hlinkClick r:id="rId2"/>
              </a:rPr>
              <a:t>http://pixabay.com</a:t>
            </a:r>
            <a:r>
              <a:rPr lang="en-US" dirty="0" smtClean="0">
                <a:hlinkClick r:id="rId2"/>
              </a:rPr>
              <a:t>/</a:t>
            </a:r>
            <a:r>
              <a:rPr lang="en-US" dirty="0" smtClean="0"/>
              <a:t>)</a:t>
            </a:r>
          </a:p>
          <a:p>
            <a:r>
              <a:rPr lang="en-US" dirty="0" smtClean="0"/>
              <a:t> </a:t>
            </a:r>
            <a:r>
              <a:rPr lang="en-US" dirty="0" smtClean="0">
                <a:hlinkClick r:id="rId3"/>
              </a:rPr>
              <a:t>commons.wikimedia.org</a:t>
            </a:r>
            <a:endParaRPr lang="en-US" dirty="0" smtClean="0"/>
          </a:p>
          <a:p>
            <a:r>
              <a:rPr lang="en-US" dirty="0"/>
              <a:t> </a:t>
            </a:r>
            <a:r>
              <a:rPr lang="en-US" dirty="0" smtClean="0"/>
              <a:t>images from </a:t>
            </a:r>
            <a:r>
              <a:rPr lang="en-US" dirty="0" err="1" smtClean="0"/>
              <a:t>flickr</a:t>
            </a:r>
            <a:endParaRPr lang="en-US" dirty="0" smtClean="0"/>
          </a:p>
          <a:p>
            <a:r>
              <a:rPr lang="en-US" dirty="0" smtClean="0"/>
              <a:t> </a:t>
            </a:r>
            <a:endParaRPr lang="en-US" dirty="0"/>
          </a:p>
        </p:txBody>
      </p:sp>
      <p:sp>
        <p:nvSpPr>
          <p:cNvPr id="2" name="Rectangle 1"/>
          <p:cNvSpPr/>
          <p:nvPr/>
        </p:nvSpPr>
        <p:spPr>
          <a:xfrm>
            <a:off x="420915" y="443077"/>
            <a:ext cx="4929555" cy="369332"/>
          </a:xfrm>
          <a:prstGeom prst="rect">
            <a:avLst/>
          </a:prstGeom>
        </p:spPr>
        <p:txBody>
          <a:bodyPr wrap="none">
            <a:spAutoFit/>
          </a:bodyPr>
          <a:lstStyle/>
          <a:p>
            <a:r>
              <a:rPr lang="en-US" b="1" i="1" dirty="0" smtClean="0"/>
              <a:t>Disclaimers and copyright/licensing details</a:t>
            </a:r>
            <a:endParaRPr lang="en-US" b="1" i="1" dirty="0"/>
          </a:p>
        </p:txBody>
      </p:sp>
      <p:sp>
        <p:nvSpPr>
          <p:cNvPr id="5" name="Rectangle 4"/>
          <p:cNvSpPr/>
          <p:nvPr/>
        </p:nvSpPr>
        <p:spPr>
          <a:xfrm>
            <a:off x="420916" y="893026"/>
            <a:ext cx="8258628" cy="2554545"/>
          </a:xfrm>
          <a:prstGeom prst="rect">
            <a:avLst/>
          </a:prstGeom>
        </p:spPr>
        <p:txBody>
          <a:bodyPr wrap="square">
            <a:spAutoFit/>
          </a:bodyPr>
          <a:lstStyle/>
          <a:p>
            <a:r>
              <a:rPr lang="en-US" sz="1600" dirty="0" smtClean="0"/>
              <a:t>I have tried to follow the correct practices concerning copyright and licensing of material, particularly image sources that have been used in this presentation. I have put much effort into trying to make this material open access so that it can be of benefit to others in their teaching and learning practice. Any mistakes or omissions with regards to these issues I will correct when notified. To the best of my understanding the material in these slides can be shared according to the Creative Commons “</a:t>
            </a:r>
            <a:r>
              <a:rPr lang="en-ZA" sz="1600" dirty="0"/>
              <a:t>Attribution-</a:t>
            </a:r>
            <a:r>
              <a:rPr lang="en-ZA" sz="1600" dirty="0" err="1"/>
              <a:t>ShareAlike</a:t>
            </a:r>
            <a:r>
              <a:rPr lang="en-ZA" sz="1600" dirty="0"/>
              <a:t> 4.0 International (CC BY-SA 4.0)</a:t>
            </a:r>
            <a:r>
              <a:rPr lang="en-US" sz="1600" dirty="0" smtClean="0"/>
              <a:t>” license, and that is why I selected that license to apply to this presentation (it’s not because I particularly want my slides referenced but more to acknowledge the sources and generosity of others who have provided free material such as the images I have used).</a:t>
            </a:r>
            <a:endParaRPr lang="en-US" sz="1600" dirty="0"/>
          </a:p>
        </p:txBody>
      </p:sp>
      <p:pic>
        <p:nvPicPr>
          <p:cNvPr id="3074" name="Picture 2" descr="C:\Users\swinberg\Documents\ACTIVE\EEE4084F\Common\Images_open\CC-S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1944" y="6102803"/>
            <a:ext cx="1117600" cy="39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09490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061" y="252413"/>
            <a:ext cx="7698306" cy="1198319"/>
          </a:xfrm>
        </p:spPr>
        <p:txBody>
          <a:bodyPr>
            <a:noAutofit/>
          </a:bodyPr>
          <a:lstStyle/>
          <a:p>
            <a:r>
              <a:rPr lang="en-ZA" sz="2800" dirty="0" smtClean="0"/>
              <a:t>Overview of:</a:t>
            </a:r>
            <a:br>
              <a:rPr lang="en-ZA" sz="2800" dirty="0" smtClean="0"/>
            </a:br>
            <a:r>
              <a:rPr lang="en-ZA" sz="2800" dirty="0" smtClean="0"/>
              <a:t>Landscape of Parallel Computing Paper</a:t>
            </a:r>
            <a:endParaRPr lang="en-ZA" sz="2800" dirty="0"/>
          </a:p>
        </p:txBody>
      </p:sp>
      <p:sp>
        <p:nvSpPr>
          <p:cNvPr id="3" name="Content Placeholder 2"/>
          <p:cNvSpPr>
            <a:spLocks noGrp="1"/>
          </p:cNvSpPr>
          <p:nvPr>
            <p:ph idx="1"/>
          </p:nvPr>
        </p:nvSpPr>
        <p:spPr/>
        <p:txBody>
          <a:bodyPr>
            <a:normAutofit lnSpcReduction="10000"/>
          </a:bodyPr>
          <a:lstStyle/>
          <a:p>
            <a:pPr>
              <a:defRPr/>
            </a:pPr>
            <a:r>
              <a:rPr lang="en-ZA" dirty="0"/>
              <a:t>Setting the scene</a:t>
            </a:r>
          </a:p>
          <a:p>
            <a:pPr>
              <a:defRPr/>
            </a:pPr>
            <a:r>
              <a:rPr lang="en-ZA" dirty="0"/>
              <a:t>7 Critical questions</a:t>
            </a:r>
          </a:p>
          <a:p>
            <a:pPr>
              <a:defRPr/>
            </a:pPr>
            <a:r>
              <a:rPr lang="en-ZA" dirty="0"/>
              <a:t>Overview of recommendations</a:t>
            </a:r>
          </a:p>
          <a:p>
            <a:pPr>
              <a:defRPr/>
            </a:pPr>
            <a:r>
              <a:rPr lang="en-ZA" dirty="0"/>
              <a:t>The major needs</a:t>
            </a:r>
          </a:p>
          <a:p>
            <a:pPr>
              <a:defRPr/>
            </a:pPr>
            <a:r>
              <a:rPr lang="en-ZA" dirty="0"/>
              <a:t>Old vs. New Conventional Wisdom</a:t>
            </a:r>
          </a:p>
          <a:p>
            <a:pPr>
              <a:defRPr/>
            </a:pPr>
            <a:r>
              <a:rPr lang="en-ZA" dirty="0"/>
              <a:t>Dwarfs</a:t>
            </a:r>
          </a:p>
          <a:p>
            <a:pPr>
              <a:defRPr/>
            </a:pPr>
            <a:r>
              <a:rPr lang="en-ZA" dirty="0"/>
              <a:t>Hardware design issues</a:t>
            </a:r>
          </a:p>
          <a:p>
            <a:pPr>
              <a:defRPr/>
            </a:pPr>
            <a:r>
              <a:rPr lang="en-ZA" dirty="0"/>
              <a:t>Take-home </a:t>
            </a:r>
            <a:r>
              <a:rPr lang="en-ZA" dirty="0" smtClean="0"/>
              <a:t>messages</a:t>
            </a:r>
            <a:endParaRPr lang="en-ZA" dirty="0"/>
          </a:p>
        </p:txBody>
      </p:sp>
      <p:pic>
        <p:nvPicPr>
          <p:cNvPr id="4" name="Picture 5" descr="Lecture.jpg"/>
          <p:cNvPicPr>
            <a:picLocks noChangeAspect="1"/>
          </p:cNvPicPr>
          <p:nvPr/>
        </p:nvPicPr>
        <p:blipFill>
          <a:blip r:embed="rId2" cstate="print"/>
          <a:srcRect/>
          <a:stretch>
            <a:fillRect/>
          </a:stretch>
        </p:blipFill>
        <p:spPr bwMode="auto">
          <a:xfrm>
            <a:off x="7224224" y="5105767"/>
            <a:ext cx="1619250" cy="1438275"/>
          </a:xfrm>
          <a:prstGeom prst="rect">
            <a:avLst/>
          </a:prstGeom>
          <a:noFill/>
          <a:ln w="9525">
            <a:noFill/>
            <a:miter lim="800000"/>
            <a:headEnd/>
            <a:tailEnd/>
          </a:ln>
        </p:spPr>
      </p:pic>
    </p:spTree>
    <p:extLst>
      <p:ext uri="{BB962C8B-B14F-4D97-AF65-F5344CB8AC3E}">
        <p14:creationId xmlns:p14="http://schemas.microsoft.com/office/powerpoint/2010/main" val="2332643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Setting the scene</a:t>
            </a:r>
            <a:endParaRPr lang="en-US" dirty="0"/>
          </a:p>
        </p:txBody>
      </p:sp>
      <p:sp>
        <p:nvSpPr>
          <p:cNvPr id="3" name="Content Placeholder 2"/>
          <p:cNvSpPr>
            <a:spLocks noGrp="1"/>
          </p:cNvSpPr>
          <p:nvPr>
            <p:ph idx="1"/>
          </p:nvPr>
        </p:nvSpPr>
        <p:spPr/>
        <p:txBody>
          <a:bodyPr/>
          <a:lstStyle/>
          <a:p>
            <a:pPr>
              <a:defRPr/>
            </a:pPr>
            <a:r>
              <a:rPr lang="en-US" sz="2800" dirty="0" smtClean="0"/>
              <a:t>The recent switch to widely used</a:t>
            </a:r>
            <a:br>
              <a:rPr lang="en-US" sz="2800" dirty="0" smtClean="0"/>
            </a:br>
            <a:r>
              <a:rPr lang="en-US" sz="2800" dirty="0" smtClean="0"/>
              <a:t>parallel microprocessor</a:t>
            </a:r>
            <a:br>
              <a:rPr lang="en-US" sz="2800" dirty="0" smtClean="0"/>
            </a:br>
            <a:r>
              <a:rPr lang="en-US" sz="2800" dirty="0" smtClean="0"/>
              <a:t>architectures is a historical milestone.</a:t>
            </a:r>
          </a:p>
          <a:p>
            <a:pPr>
              <a:defRPr/>
            </a:pPr>
            <a:r>
              <a:rPr lang="en-US" sz="2800" dirty="0" smtClean="0"/>
              <a:t>Expect a</a:t>
            </a:r>
            <a:r>
              <a:rPr lang="en-US" sz="2800" dirty="0" smtClean="0">
                <a:sym typeface="Wingdings" pitchFamily="2" charset="2"/>
              </a:rPr>
              <a:t> diminishing returns effect for more than 16 processors per computer</a:t>
            </a:r>
          </a:p>
          <a:p>
            <a:pPr>
              <a:defRPr/>
            </a:pPr>
            <a:r>
              <a:rPr lang="en-US" sz="2800" dirty="0" smtClean="0">
                <a:sym typeface="Wingdings" pitchFamily="2" charset="2"/>
              </a:rPr>
              <a:t>Much can be learned from the “extremes of computing”:</a:t>
            </a:r>
          </a:p>
          <a:p>
            <a:pPr lvl="1">
              <a:defRPr/>
            </a:pPr>
            <a:r>
              <a:rPr lang="en-US" dirty="0" smtClean="0">
                <a:solidFill>
                  <a:schemeClr val="accent6">
                    <a:lumMod val="75000"/>
                  </a:schemeClr>
                </a:solidFill>
                <a:sym typeface="Wingdings" pitchFamily="2" charset="2"/>
              </a:rPr>
              <a:t>Embedded computing</a:t>
            </a:r>
          </a:p>
          <a:p>
            <a:pPr lvl="1">
              <a:defRPr/>
            </a:pPr>
            <a:r>
              <a:rPr lang="en-US" dirty="0" smtClean="0">
                <a:solidFill>
                  <a:schemeClr val="accent6">
                    <a:lumMod val="75000"/>
                  </a:schemeClr>
                </a:solidFill>
                <a:sym typeface="Wingdings" pitchFamily="2" charset="2"/>
              </a:rPr>
              <a:t>High performance computing</a:t>
            </a:r>
          </a:p>
        </p:txBody>
      </p:sp>
      <p:pic>
        <p:nvPicPr>
          <p:cNvPr id="5124" name="Picture 4" descr="Milestone.jpg"/>
          <p:cNvPicPr>
            <a:picLocks noChangeAspect="1"/>
          </p:cNvPicPr>
          <p:nvPr/>
        </p:nvPicPr>
        <p:blipFill>
          <a:blip r:embed="rId3" cstate="print"/>
          <a:srcRect/>
          <a:stretch>
            <a:fillRect/>
          </a:stretch>
        </p:blipFill>
        <p:spPr bwMode="auto">
          <a:xfrm>
            <a:off x="6769652" y="594888"/>
            <a:ext cx="2009775" cy="1450975"/>
          </a:xfrm>
          <a:prstGeom prst="rect">
            <a:avLst/>
          </a:prstGeom>
          <a:noFill/>
          <a:ln w="9525">
            <a:noFill/>
            <a:miter lim="800000"/>
            <a:headEnd/>
            <a:tailEnd/>
          </a:ln>
        </p:spPr>
      </p:pic>
    </p:spTree>
    <p:extLst>
      <p:ext uri="{BB962C8B-B14F-4D97-AF65-F5344CB8AC3E}">
        <p14:creationId xmlns:p14="http://schemas.microsoft.com/office/powerpoint/2010/main" val="1856644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85000"/>
          </a:schemeClr>
        </a:solidFill>
        <a:effectLst/>
      </p:bgPr>
    </p:bg>
    <p:spTree>
      <p:nvGrpSpPr>
        <p:cNvPr id="1" name=""/>
        <p:cNvGrpSpPr/>
        <p:nvPr/>
      </p:nvGrpSpPr>
      <p:grpSpPr>
        <a:xfrm>
          <a:off x="0" y="0"/>
          <a:ext cx="0" cy="0"/>
          <a:chOff x="0" y="0"/>
          <a:chExt cx="0" cy="0"/>
        </a:xfrm>
      </p:grpSpPr>
      <p:pic>
        <p:nvPicPr>
          <p:cNvPr id="6146" name="Picture 12" descr="golden_gate_bridge_sm.jpg"/>
          <p:cNvPicPr>
            <a:picLocks noChangeAspect="1"/>
          </p:cNvPicPr>
          <p:nvPr/>
        </p:nvPicPr>
        <p:blipFill>
          <a:blip r:embed="rId3" cstate="print"/>
          <a:srcRect/>
          <a:stretch>
            <a:fillRect/>
          </a:stretch>
        </p:blipFill>
        <p:spPr bwMode="auto">
          <a:xfrm>
            <a:off x="0" y="1964344"/>
            <a:ext cx="9217025" cy="4381500"/>
          </a:xfrm>
          <a:prstGeom prst="rect">
            <a:avLst/>
          </a:prstGeom>
          <a:noFill/>
          <a:ln w="9525">
            <a:noFill/>
            <a:miter lim="800000"/>
            <a:headEnd/>
            <a:tailEnd/>
          </a:ln>
        </p:spPr>
      </p:pic>
      <p:sp>
        <p:nvSpPr>
          <p:cNvPr id="4" name="Title 3"/>
          <p:cNvSpPr>
            <a:spLocks noGrp="1"/>
          </p:cNvSpPr>
          <p:nvPr>
            <p:ph type="title"/>
          </p:nvPr>
        </p:nvSpPr>
        <p:spPr>
          <a:xfrm>
            <a:off x="304800" y="141834"/>
            <a:ext cx="8375374" cy="692210"/>
          </a:xfrm>
        </p:spPr>
        <p:txBody>
          <a:bodyPr>
            <a:normAutofit fontScale="90000"/>
          </a:bodyPr>
          <a:lstStyle/>
          <a:p>
            <a:pPr algn="ctr">
              <a:defRPr/>
            </a:pPr>
            <a:r>
              <a:rPr lang="en-US" dirty="0" smtClean="0">
                <a:solidFill>
                  <a:schemeClr val="tx1"/>
                </a:solidFill>
              </a:rPr>
              <a:t>Seven critical questions</a:t>
            </a:r>
            <a:endParaRPr lang="en-US" dirty="0">
              <a:solidFill>
                <a:schemeClr val="tx1"/>
              </a:solidFill>
            </a:endParaRPr>
          </a:p>
        </p:txBody>
      </p:sp>
      <p:sp>
        <p:nvSpPr>
          <p:cNvPr id="6151" name="TextBox 8"/>
          <p:cNvSpPr txBox="1">
            <a:spLocks noChangeArrowheads="1"/>
          </p:cNvSpPr>
          <p:nvPr/>
        </p:nvSpPr>
        <p:spPr bwMode="auto">
          <a:xfrm>
            <a:off x="190500" y="2259619"/>
            <a:ext cx="2857500" cy="1476375"/>
          </a:xfrm>
          <a:prstGeom prst="rect">
            <a:avLst/>
          </a:prstGeom>
          <a:noFill/>
          <a:ln w="9525">
            <a:noFill/>
            <a:miter lim="800000"/>
            <a:headEnd/>
            <a:tailEnd/>
          </a:ln>
        </p:spPr>
        <p:txBody>
          <a:bodyPr>
            <a:spAutoFit/>
          </a:bodyPr>
          <a:lstStyle/>
          <a:p>
            <a:pPr marL="457200" indent="-457200">
              <a:buFontTx/>
              <a:buAutoNum type="arabicPeriod"/>
              <a:defRPr/>
            </a:pPr>
            <a:r>
              <a:rPr lang="en-US" dirty="0"/>
              <a:t>What are the applications?</a:t>
            </a:r>
          </a:p>
          <a:p>
            <a:pPr marL="457200" indent="-457200">
              <a:buFontTx/>
              <a:buAutoNum type="arabicPeriod"/>
              <a:defRPr/>
            </a:pPr>
            <a:r>
              <a:rPr lang="en-US" dirty="0"/>
              <a:t>What are common kernels of the applications?</a:t>
            </a:r>
          </a:p>
        </p:txBody>
      </p:sp>
      <p:sp>
        <p:nvSpPr>
          <p:cNvPr id="6152" name="TextBox 9"/>
          <p:cNvSpPr txBox="1">
            <a:spLocks noChangeArrowheads="1"/>
          </p:cNvSpPr>
          <p:nvPr/>
        </p:nvSpPr>
        <p:spPr bwMode="auto">
          <a:xfrm>
            <a:off x="6637338" y="2170719"/>
            <a:ext cx="2217737" cy="1754187"/>
          </a:xfrm>
          <a:prstGeom prst="rect">
            <a:avLst/>
          </a:prstGeom>
          <a:noFill/>
          <a:ln w="9525">
            <a:noFill/>
            <a:miter lim="800000"/>
            <a:headEnd/>
            <a:tailEnd/>
          </a:ln>
        </p:spPr>
        <p:txBody>
          <a:bodyPr>
            <a:spAutoFit/>
          </a:bodyPr>
          <a:lstStyle/>
          <a:p>
            <a:pPr marL="457200" indent="-457200">
              <a:buFont typeface="Arial Black" pitchFamily="34" charset="0"/>
              <a:buAutoNum type="arabicPeriod" startAt="3"/>
              <a:defRPr/>
            </a:pPr>
            <a:r>
              <a:rPr lang="en-US" dirty="0"/>
              <a:t>What are the hardware building blocks?</a:t>
            </a:r>
          </a:p>
          <a:p>
            <a:pPr marL="457200" indent="-457200">
              <a:buFontTx/>
              <a:buAutoNum type="arabicPeriod" startAt="3"/>
              <a:defRPr/>
            </a:pPr>
            <a:r>
              <a:rPr lang="en-US" dirty="0"/>
              <a:t>How to connect them?</a:t>
            </a:r>
          </a:p>
        </p:txBody>
      </p:sp>
      <p:sp>
        <p:nvSpPr>
          <p:cNvPr id="6153" name="TextBox 10"/>
          <p:cNvSpPr txBox="1">
            <a:spLocks noChangeArrowheads="1"/>
          </p:cNvSpPr>
          <p:nvPr/>
        </p:nvSpPr>
        <p:spPr bwMode="auto">
          <a:xfrm>
            <a:off x="3001963" y="3362931"/>
            <a:ext cx="2652712" cy="1477963"/>
          </a:xfrm>
          <a:prstGeom prst="rect">
            <a:avLst/>
          </a:prstGeom>
          <a:noFill/>
          <a:ln w="9525">
            <a:noFill/>
            <a:miter lim="800000"/>
            <a:headEnd/>
            <a:tailEnd/>
          </a:ln>
        </p:spPr>
        <p:txBody>
          <a:bodyPr>
            <a:spAutoFit/>
          </a:bodyPr>
          <a:lstStyle/>
          <a:p>
            <a:pPr marL="457200" indent="-457200">
              <a:buFont typeface="Arial Black" pitchFamily="34" charset="0"/>
              <a:buAutoNum type="arabicPeriod" startAt="5"/>
              <a:defRPr/>
            </a:pPr>
            <a:r>
              <a:rPr lang="en-US" dirty="0"/>
              <a:t>How to describe allocations and kernels?</a:t>
            </a:r>
          </a:p>
          <a:p>
            <a:pPr marL="457200" indent="-457200">
              <a:buFont typeface="Arial Black" pitchFamily="34" charset="0"/>
              <a:buAutoNum type="arabicPeriod" startAt="5"/>
              <a:defRPr/>
            </a:pPr>
            <a:r>
              <a:rPr lang="en-US" dirty="0"/>
              <a:t>How to program the hardware?</a:t>
            </a:r>
          </a:p>
        </p:txBody>
      </p:sp>
      <p:sp>
        <p:nvSpPr>
          <p:cNvPr id="6154" name="TextBox 11"/>
          <p:cNvSpPr txBox="1">
            <a:spLocks noChangeArrowheads="1"/>
          </p:cNvSpPr>
          <p:nvPr/>
        </p:nvSpPr>
        <p:spPr bwMode="auto">
          <a:xfrm>
            <a:off x="2533650" y="5059969"/>
            <a:ext cx="3760788" cy="646112"/>
          </a:xfrm>
          <a:prstGeom prst="rect">
            <a:avLst/>
          </a:prstGeom>
          <a:noFill/>
          <a:ln w="9525">
            <a:noFill/>
            <a:miter lim="800000"/>
            <a:headEnd/>
            <a:tailEnd/>
          </a:ln>
        </p:spPr>
        <p:txBody>
          <a:bodyPr>
            <a:spAutoFit/>
          </a:bodyPr>
          <a:lstStyle/>
          <a:p>
            <a:pPr marL="457200" indent="-457200" algn="ctr">
              <a:defRPr/>
            </a:pPr>
            <a:r>
              <a:rPr lang="en-US" b="1" dirty="0"/>
              <a:t>Evaluation:</a:t>
            </a:r>
          </a:p>
          <a:p>
            <a:pPr marL="457200" indent="-457200">
              <a:buFont typeface="Arial Black" pitchFamily="34" charset="0"/>
              <a:buAutoNum type="arabicPeriod" startAt="5"/>
              <a:defRPr/>
            </a:pPr>
            <a:r>
              <a:rPr lang="en-US" dirty="0"/>
              <a:t>How to measure success?</a:t>
            </a:r>
          </a:p>
        </p:txBody>
      </p:sp>
      <p:sp>
        <p:nvSpPr>
          <p:cNvPr id="14" name="Freeform 13"/>
          <p:cNvSpPr/>
          <p:nvPr/>
        </p:nvSpPr>
        <p:spPr bwMode="auto">
          <a:xfrm>
            <a:off x="1525588" y="1981806"/>
            <a:ext cx="5705475" cy="1038225"/>
          </a:xfrm>
          <a:custGeom>
            <a:avLst/>
            <a:gdLst>
              <a:gd name="connsiteX0" fmla="*/ 0 w 5704765"/>
              <a:gd name="connsiteY0" fmla="*/ 382138 h 1564944"/>
              <a:gd name="connsiteX1" fmla="*/ 3016156 w 5704765"/>
              <a:gd name="connsiteY1" fmla="*/ 1501254 h 1564944"/>
              <a:gd name="connsiteX2" fmla="*/ 5704765 w 5704765"/>
              <a:gd name="connsiteY2" fmla="*/ 0 h 1564944"/>
            </a:gdLst>
            <a:ahLst/>
            <a:cxnLst>
              <a:cxn ang="0">
                <a:pos x="connsiteX0" y="connsiteY0"/>
              </a:cxn>
              <a:cxn ang="0">
                <a:pos x="connsiteX1" y="connsiteY1"/>
              </a:cxn>
              <a:cxn ang="0">
                <a:pos x="connsiteX2" y="connsiteY2"/>
              </a:cxn>
            </a:cxnLst>
            <a:rect l="l" t="t" r="r" b="b"/>
            <a:pathLst>
              <a:path w="5704765" h="1564944">
                <a:moveTo>
                  <a:pt x="0" y="382138"/>
                </a:moveTo>
                <a:cubicBezTo>
                  <a:pt x="1032681" y="973541"/>
                  <a:pt x="2065362" y="1564944"/>
                  <a:pt x="3016156" y="1501254"/>
                </a:cubicBezTo>
                <a:cubicBezTo>
                  <a:pt x="3966950" y="1437564"/>
                  <a:pt x="5704765" y="0"/>
                  <a:pt x="5704765" y="0"/>
                </a:cubicBezTo>
              </a:path>
            </a:pathLst>
          </a:custGeom>
          <a:noFill/>
          <a:ln w="19050" cap="flat" cmpd="sng" algn="ctr">
            <a:solidFill>
              <a:schemeClr val="accent1">
                <a:lumMod val="75000"/>
              </a:schemeClr>
            </a:solidFill>
            <a:prstDash val="solid"/>
            <a:round/>
            <a:headEnd type="none" w="med" len="med"/>
            <a:tailEnd type="none" w="med" len="med"/>
          </a:ln>
          <a:effectLst/>
        </p:spPr>
        <p:txBody>
          <a:bodyPr/>
          <a:lstStyle/>
          <a:p>
            <a:pPr>
              <a:defRPr/>
            </a:pPr>
            <a:endParaRPr lang="en-US">
              <a:ln>
                <a:solidFill>
                  <a:schemeClr val="accent1">
                    <a:lumMod val="60000"/>
                    <a:lumOff val="40000"/>
                  </a:schemeClr>
                </a:solidFill>
              </a:ln>
            </a:endParaRPr>
          </a:p>
        </p:txBody>
      </p:sp>
      <p:sp>
        <p:nvSpPr>
          <p:cNvPr id="15" name="Rectangle 14"/>
          <p:cNvSpPr/>
          <p:nvPr/>
        </p:nvSpPr>
        <p:spPr bwMode="auto">
          <a:xfrm>
            <a:off x="3175" y="1140431"/>
            <a:ext cx="9140825" cy="869950"/>
          </a:xfrm>
          <a:prstGeom prst="rect">
            <a:avLst/>
          </a:prstGeom>
          <a:gradFill>
            <a:gsLst>
              <a:gs pos="0">
                <a:schemeClr val="bg1">
                  <a:lumMod val="20000"/>
                  <a:lumOff val="80000"/>
                </a:schemeClr>
              </a:gs>
              <a:gs pos="100000">
                <a:srgbClr val="9FC5FF"/>
              </a:gs>
            </a:gsLst>
            <a:lin ang="5400000" scaled="0"/>
          </a:gradFill>
          <a:ln w="9525" cap="flat" cmpd="sng" algn="ctr">
            <a:noFill/>
            <a:prstDash val="solid"/>
            <a:round/>
            <a:headEnd type="none" w="med" len="med"/>
            <a:tailEnd type="none" w="med" len="med"/>
          </a:ln>
          <a:effectLst/>
        </p:spPr>
        <p:txBody>
          <a:bodyPr/>
          <a:lstStyle/>
          <a:p>
            <a:pPr>
              <a:defRPr/>
            </a:pPr>
            <a:endParaRPr lang="en-ZA"/>
          </a:p>
        </p:txBody>
      </p:sp>
      <p:sp>
        <p:nvSpPr>
          <p:cNvPr id="6147" name="TextBox 4"/>
          <p:cNvSpPr txBox="1">
            <a:spLocks noChangeArrowheads="1"/>
          </p:cNvSpPr>
          <p:nvPr/>
        </p:nvSpPr>
        <p:spPr bwMode="auto">
          <a:xfrm>
            <a:off x="460375" y="1650019"/>
            <a:ext cx="1724025" cy="400050"/>
          </a:xfrm>
          <a:prstGeom prst="rect">
            <a:avLst/>
          </a:prstGeom>
          <a:noFill/>
          <a:ln w="9525">
            <a:noFill/>
            <a:miter lim="800000"/>
            <a:headEnd/>
            <a:tailEnd/>
          </a:ln>
        </p:spPr>
        <p:txBody>
          <a:bodyPr wrap="none">
            <a:spAutoFit/>
          </a:bodyPr>
          <a:lstStyle/>
          <a:p>
            <a:pPr>
              <a:defRPr/>
            </a:pPr>
            <a:r>
              <a:rPr lang="en-US" sz="2000" b="1" dirty="0"/>
              <a:t>Applications</a:t>
            </a:r>
          </a:p>
        </p:txBody>
      </p:sp>
      <p:sp>
        <p:nvSpPr>
          <p:cNvPr id="6148" name="TextBox 5"/>
          <p:cNvSpPr txBox="1">
            <a:spLocks noChangeArrowheads="1"/>
          </p:cNvSpPr>
          <p:nvPr/>
        </p:nvSpPr>
        <p:spPr bwMode="auto">
          <a:xfrm>
            <a:off x="6931025" y="1486506"/>
            <a:ext cx="1352550" cy="400050"/>
          </a:xfrm>
          <a:prstGeom prst="rect">
            <a:avLst/>
          </a:prstGeom>
          <a:noFill/>
          <a:ln w="9525">
            <a:noFill/>
            <a:miter lim="800000"/>
            <a:headEnd/>
            <a:tailEnd/>
          </a:ln>
        </p:spPr>
        <p:txBody>
          <a:bodyPr wrap="none">
            <a:spAutoFit/>
          </a:bodyPr>
          <a:lstStyle/>
          <a:p>
            <a:pPr>
              <a:defRPr/>
            </a:pPr>
            <a:r>
              <a:rPr lang="en-US" sz="2000" b="1" dirty="0"/>
              <a:t>Hardware</a:t>
            </a:r>
          </a:p>
        </p:txBody>
      </p:sp>
      <p:sp>
        <p:nvSpPr>
          <p:cNvPr id="6150" name="TextBox 7"/>
          <p:cNvSpPr txBox="1">
            <a:spLocks noChangeArrowheads="1"/>
          </p:cNvSpPr>
          <p:nvPr/>
        </p:nvSpPr>
        <p:spPr bwMode="auto">
          <a:xfrm>
            <a:off x="3300413" y="1938944"/>
            <a:ext cx="2030412" cy="830262"/>
          </a:xfrm>
          <a:prstGeom prst="rect">
            <a:avLst/>
          </a:prstGeom>
          <a:noFill/>
          <a:ln w="9525">
            <a:noFill/>
            <a:miter lim="800000"/>
            <a:headEnd/>
            <a:tailEnd/>
          </a:ln>
        </p:spPr>
        <p:txBody>
          <a:bodyPr wrap="none">
            <a:spAutoFit/>
          </a:bodyPr>
          <a:lstStyle/>
          <a:p>
            <a:pPr algn="ctr">
              <a:defRPr/>
            </a:pPr>
            <a:r>
              <a:rPr lang="en-US" sz="1600" dirty="0"/>
              <a:t>Tension between</a:t>
            </a:r>
          </a:p>
          <a:p>
            <a:pPr algn="ctr">
              <a:defRPr/>
            </a:pPr>
            <a:r>
              <a:rPr lang="en-US" sz="1600" dirty="0"/>
              <a:t>Embedded &amp; Server</a:t>
            </a:r>
          </a:p>
          <a:p>
            <a:pPr algn="ctr">
              <a:defRPr/>
            </a:pPr>
            <a:r>
              <a:rPr lang="en-US" sz="1600" dirty="0"/>
              <a:t>Computing</a:t>
            </a:r>
          </a:p>
        </p:txBody>
      </p:sp>
    </p:spTree>
    <p:extLst>
      <p:ext uri="{BB962C8B-B14F-4D97-AF65-F5344CB8AC3E}">
        <p14:creationId xmlns:p14="http://schemas.microsoft.com/office/powerpoint/2010/main" val="19965711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Recommended strategies</a:t>
            </a:r>
            <a:endParaRPr lang="en-US"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defRPr/>
            </a:pPr>
            <a:r>
              <a:rPr lang="en-US" dirty="0" smtClean="0"/>
              <a:t>Make it easier to write parallel programs</a:t>
            </a:r>
          </a:p>
          <a:p>
            <a:pPr marL="514350" indent="-514350">
              <a:buFont typeface="+mj-lt"/>
              <a:buAutoNum type="arabicPeriod"/>
              <a:defRPr/>
            </a:pPr>
            <a:r>
              <a:rPr lang="en-US" dirty="0" smtClean="0"/>
              <a:t>Aim for 1000s of cores per chip optimizations of the cores:</a:t>
            </a:r>
          </a:p>
          <a:p>
            <a:pPr lvl="1">
              <a:defRPr/>
            </a:pPr>
            <a:r>
              <a:rPr lang="en-US" dirty="0" smtClean="0"/>
              <a:t>Maximize MIPS/watt,</a:t>
            </a:r>
          </a:p>
          <a:p>
            <a:pPr lvl="1">
              <a:defRPr/>
            </a:pPr>
            <a:r>
              <a:rPr lang="en-US" dirty="0" smtClean="0"/>
              <a:t>Maximize MIPS/area</a:t>
            </a:r>
          </a:p>
          <a:p>
            <a:pPr lvl="1">
              <a:defRPr/>
            </a:pPr>
            <a:r>
              <a:rPr lang="en-US" dirty="0" smtClean="0"/>
              <a:t>Maximize MIPS/$</a:t>
            </a:r>
          </a:p>
          <a:p>
            <a:pPr marL="514350" indent="-514350">
              <a:buFont typeface="+mj-lt"/>
              <a:buAutoNum type="arabicPeriod"/>
              <a:defRPr/>
            </a:pPr>
            <a:r>
              <a:rPr lang="en-US" dirty="0" smtClean="0"/>
              <a:t>Use the </a:t>
            </a:r>
            <a:r>
              <a:rPr lang="en-US" dirty="0" smtClean="0">
                <a:solidFill>
                  <a:schemeClr val="accent6">
                    <a:lumMod val="50000"/>
                  </a:schemeClr>
                </a:solidFill>
              </a:rPr>
              <a:t>13 Dwarfs </a:t>
            </a:r>
            <a:r>
              <a:rPr lang="en-US" dirty="0" smtClean="0"/>
              <a:t>to design and evaluate parallel models &amp; architecture</a:t>
            </a:r>
            <a:endParaRPr lang="en-US" dirty="0"/>
          </a:p>
        </p:txBody>
      </p:sp>
    </p:spTree>
    <p:extLst>
      <p:ext uri="{BB962C8B-B14F-4D97-AF65-F5344CB8AC3E}">
        <p14:creationId xmlns:p14="http://schemas.microsoft.com/office/powerpoint/2010/main" val="37441230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Recommended strategies</a:t>
            </a:r>
            <a:endParaRPr lang="en-US" dirty="0"/>
          </a:p>
        </p:txBody>
      </p:sp>
      <p:sp>
        <p:nvSpPr>
          <p:cNvPr id="3" name="Content Placeholder 2"/>
          <p:cNvSpPr>
            <a:spLocks noGrp="1"/>
          </p:cNvSpPr>
          <p:nvPr>
            <p:ph idx="1"/>
          </p:nvPr>
        </p:nvSpPr>
        <p:spPr>
          <a:xfrm>
            <a:off x="838200" y="1630363"/>
            <a:ext cx="8007350" cy="4191000"/>
          </a:xfrm>
        </p:spPr>
        <p:txBody>
          <a:bodyPr>
            <a:normAutofit fontScale="92500" lnSpcReduction="10000"/>
          </a:bodyPr>
          <a:lstStyle/>
          <a:p>
            <a:pPr marL="514350" indent="-514350">
              <a:buFont typeface="+mj-lt"/>
              <a:buAutoNum type="arabicPeriod" startAt="4"/>
              <a:defRPr/>
            </a:pPr>
            <a:r>
              <a:rPr lang="en-US" dirty="0" smtClean="0"/>
              <a:t>Use of “</a:t>
            </a:r>
            <a:r>
              <a:rPr lang="en-US" dirty="0" err="1" smtClean="0"/>
              <a:t>Autotuners</a:t>
            </a:r>
            <a:r>
              <a:rPr lang="en-US" dirty="0" smtClean="0"/>
              <a:t>”*</a:t>
            </a:r>
          </a:p>
          <a:p>
            <a:pPr marL="514350" indent="-514350">
              <a:buFont typeface="+mj-lt"/>
              <a:buAutoNum type="arabicPeriod" startAt="4"/>
              <a:defRPr/>
            </a:pPr>
            <a:r>
              <a:rPr lang="en-US" dirty="0" smtClean="0"/>
              <a:t>“Human-centric” programming models to improve programmer productivity</a:t>
            </a:r>
          </a:p>
          <a:p>
            <a:pPr marL="514350" indent="-514350">
              <a:buFont typeface="+mj-lt"/>
              <a:buAutoNum type="arabicPeriod" startAt="4"/>
              <a:defRPr/>
            </a:pPr>
            <a:r>
              <a:rPr lang="en-US" dirty="0" smtClean="0"/>
              <a:t>Programming models independent of the number of processors</a:t>
            </a:r>
          </a:p>
          <a:p>
            <a:pPr marL="514350" indent="-514350">
              <a:buFont typeface="+mj-lt"/>
              <a:buAutoNum type="arabicPeriod" startAt="4"/>
              <a:defRPr/>
            </a:pPr>
            <a:r>
              <a:rPr lang="en-US" dirty="0" smtClean="0"/>
              <a:t>Support wide range of </a:t>
            </a:r>
            <a:r>
              <a:rPr lang="en-US" dirty="0" err="1" smtClean="0">
                <a:solidFill>
                  <a:schemeClr val="accent6">
                    <a:lumMod val="50000"/>
                  </a:schemeClr>
                </a:solidFill>
              </a:rPr>
              <a:t>datatypes</a:t>
            </a:r>
            <a:r>
              <a:rPr lang="en-US" dirty="0" smtClean="0"/>
              <a:t> and </a:t>
            </a:r>
            <a:r>
              <a:rPr lang="en-US" dirty="0" smtClean="0">
                <a:solidFill>
                  <a:schemeClr val="accent6">
                    <a:lumMod val="50000"/>
                  </a:schemeClr>
                </a:solidFill>
              </a:rPr>
              <a:t>models of parallelism</a:t>
            </a:r>
            <a:r>
              <a:rPr lang="en-US" dirty="0" smtClean="0"/>
              <a:t>:</a:t>
            </a:r>
          </a:p>
          <a:p>
            <a:pPr marL="914400" lvl="1" indent="-514350">
              <a:defRPr/>
            </a:pPr>
            <a:r>
              <a:rPr lang="en-US" dirty="0" smtClean="0"/>
              <a:t>Task-level, or word-level, or</a:t>
            </a:r>
            <a:br>
              <a:rPr lang="en-US" dirty="0" smtClean="0"/>
            </a:br>
            <a:r>
              <a:rPr lang="en-US" dirty="0" smtClean="0"/>
              <a:t>bit-level parallelism </a:t>
            </a:r>
            <a:endParaRPr lang="en-US" dirty="0"/>
          </a:p>
        </p:txBody>
      </p:sp>
      <p:sp>
        <p:nvSpPr>
          <p:cNvPr id="8196" name="Rectangle 3"/>
          <p:cNvSpPr>
            <a:spLocks noChangeArrowheads="1"/>
          </p:cNvSpPr>
          <p:nvPr/>
        </p:nvSpPr>
        <p:spPr bwMode="auto">
          <a:xfrm>
            <a:off x="3885856" y="6311295"/>
            <a:ext cx="5059362" cy="307975"/>
          </a:xfrm>
          <a:prstGeom prst="rect">
            <a:avLst/>
          </a:prstGeom>
          <a:noFill/>
          <a:ln w="9525">
            <a:noFill/>
            <a:miter lim="800000"/>
            <a:headEnd/>
            <a:tailEnd/>
          </a:ln>
        </p:spPr>
        <p:txBody>
          <a:bodyPr wrap="none">
            <a:spAutoFit/>
          </a:bodyPr>
          <a:lstStyle/>
          <a:p>
            <a:r>
              <a:rPr lang="en-US" sz="1400" dirty="0"/>
              <a:t>* Automatically adjust computer system depending on loading</a:t>
            </a:r>
            <a:endParaRPr lang="en-ZA" sz="1400" dirty="0"/>
          </a:p>
        </p:txBody>
      </p:sp>
    </p:spTree>
    <p:extLst>
      <p:ext uri="{BB962C8B-B14F-4D97-AF65-F5344CB8AC3E}">
        <p14:creationId xmlns:p14="http://schemas.microsoft.com/office/powerpoint/2010/main" val="33429562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4084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4084 Theme.thmx</Template>
  <TotalTime>4891</TotalTime>
  <Words>2483</Words>
  <Application>Microsoft Office PowerPoint</Application>
  <PresentationFormat>On-screen Show (4:3)</PresentationFormat>
  <Paragraphs>381</Paragraphs>
  <Slides>49</Slides>
  <Notes>34</Notes>
  <HiddenSlides>0</HiddenSlides>
  <MMClips>1</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4084 Theme</vt:lpstr>
      <vt:lpstr>PowerPoint Presentation</vt:lpstr>
      <vt:lpstr>PowerPoint Presentation</vt:lpstr>
      <vt:lpstr>PowerPoint Presentation</vt:lpstr>
      <vt:lpstr>PowerPoint Presentation</vt:lpstr>
      <vt:lpstr>Overview of: Landscape of Parallel Computing Paper</vt:lpstr>
      <vt:lpstr>Setting the scene</vt:lpstr>
      <vt:lpstr>Seven critical questions</vt:lpstr>
      <vt:lpstr>Recommended strategies</vt:lpstr>
      <vt:lpstr>Recommended strategies</vt:lpstr>
      <vt:lpstr>Recommended strategies</vt:lpstr>
      <vt:lpstr>Major Needs</vt:lpstr>
      <vt:lpstr>Conventional wisdoms (CWs)</vt:lpstr>
      <vt:lpstr>PowerPoint Presentation</vt:lpstr>
      <vt:lpstr>Seven Thirteen Dwarfs</vt:lpstr>
      <vt:lpstr>Hardware design</vt:lpstr>
      <vt:lpstr>Hardware design</vt:lpstr>
      <vt:lpstr>Hardware design</vt:lpstr>
      <vt:lpstr>3x Take-home messages</vt:lpstr>
      <vt:lpstr>1x most interesting point</vt:lpstr>
      <vt:lpstr>PowerPoint Presentation</vt:lpstr>
      <vt:lpstr>Parallel Computing Systems</vt:lpstr>
      <vt:lpstr>PowerPoint Presentation</vt:lpstr>
      <vt:lpstr>PowerPoint Presentation</vt:lpstr>
      <vt:lpstr>Computation Methods</vt:lpstr>
      <vt:lpstr>Quick view: Recent Intel’s CPUs</vt:lpstr>
      <vt:lpstr>Mainstream parallel computing</vt:lpstr>
      <vt:lpstr>Large scale parallel computing systems </vt:lpstr>
      <vt:lpstr>Large scale parallel computing systems </vt:lpstr>
      <vt:lpstr>Software development for parallel computers</vt:lpstr>
      <vt:lpstr>Do parallel languages and compilers exist?</vt:lpstr>
      <vt:lpstr>L01 - Further Reading</vt:lpstr>
      <vt:lpstr>Do parallel languages and compilers exist?</vt:lpstr>
      <vt:lpstr>Powwow* moment</vt:lpstr>
      <vt:lpstr>Return from the Powwow</vt:lpstr>
      <vt:lpstr>Some   thoughts</vt:lpstr>
      <vt:lpstr>Why automatic parallelism isn’t “quite there yet”</vt:lpstr>
      <vt:lpstr>Why automatic parallelism isn’t “quite there yet”</vt:lpstr>
      <vt:lpstr>PowerPoint Presentation</vt:lpstr>
      <vt:lpstr>Terms</vt:lpstr>
      <vt:lpstr>Terms</vt:lpstr>
      <vt:lpstr>PowerPoint Presentation</vt:lpstr>
      <vt:lpstr>Computation Design Trends</vt:lpstr>
      <vt:lpstr>PowerPoint Presentation</vt:lpstr>
      <vt:lpstr>Illustration of demand for computers (Intel perspective)</vt:lpstr>
      <vt:lpstr>Computation Design Trends – Power concerns</vt:lpstr>
      <vt:lpstr>PowerPoint Presentation</vt:lpstr>
      <vt:lpstr>L01 - Further Reading</vt:lpstr>
      <vt:lpstr>PowerPoint Presentation</vt:lpstr>
      <vt:lpstr>PowerPoint Presentation</vt:lpstr>
    </vt:vector>
  </TitlesOfParts>
  <Company>University of Cape Town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EEE4084F Digital Systems</dc:title>
  <dc:subject>Introduction</dc:subject>
  <dc:creator>Simon Winberg</dc:creator>
  <cp:lastModifiedBy>Simon Winberg</cp:lastModifiedBy>
  <cp:revision>321</cp:revision>
  <dcterms:created xsi:type="dcterms:W3CDTF">2009-02-10T02:25:54Z</dcterms:created>
  <dcterms:modified xsi:type="dcterms:W3CDTF">2016-02-16T12:41:19Z</dcterms:modified>
  <cp:category>Lectures</cp:category>
</cp:coreProperties>
</file>