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6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3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71" autoAdjust="0"/>
  </p:normalViewPr>
  <p:slideViewPr>
    <p:cSldViewPr snapToGrid="0">
      <p:cViewPr varScale="1">
        <p:scale>
          <a:sx n="65" d="100"/>
          <a:sy n="65" d="100"/>
        </p:scale>
        <p:origin x="9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CCEDB-3E7E-472C-91ED-BF17296A8DCE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9ABD3-0958-40D8-80FB-E729E8904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5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Describe MD5 Hash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One way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128 Bit hash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Include bounds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Passwords are stored in this manner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Password Recovery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64 Stage Pipeline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1 instruction per </a:t>
            </a:r>
            <a:r>
              <a:rPr lang="en-ZA" dirty="0" err="1" smtClean="0"/>
              <a:t>clockcycle</a:t>
            </a:r>
            <a:endParaRPr lang="en-Z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Very tedious to 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Brute force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Our objective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9ABD3-0958-40D8-80FB-E729E8904C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16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Basic Block Diagram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Parallel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Talk about taking it to an </a:t>
            </a:r>
            <a:r>
              <a:rPr lang="en-ZA" dirty="0" err="1" smtClean="0"/>
              <a:t>asic</a:t>
            </a:r>
            <a:r>
              <a:rPr lang="en-ZA" dirty="0" smtClean="0"/>
              <a:t> vs </a:t>
            </a:r>
            <a:r>
              <a:rPr lang="en-ZA" dirty="0" err="1" smtClean="0"/>
              <a:t>fpga</a:t>
            </a:r>
            <a:endParaRPr lang="en-Z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Talk about </a:t>
            </a:r>
            <a:r>
              <a:rPr lang="en-ZA" dirty="0" err="1" smtClean="0"/>
              <a:t>pyserial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9ABD3-0958-40D8-80FB-E729E8904C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84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Describe methodology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Who did what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How we broke the problem 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Talk about golden measure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One instruction per clock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9ABD3-0958-40D8-80FB-E729E8904C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0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https://reference.digilentinc.com/_media/nexys/nexys4/nexys4-obl-600_1_.png</a:t>
            </a:r>
          </a:p>
          <a:p>
            <a:r>
              <a:rPr lang="en-US" dirty="0" smtClean="0"/>
              <a:t>https://www.google.co.za/url?sa=i&amp;rct=j&amp;q=&amp;esrc=s&amp;source=images&amp;cd=&amp;cad=rja&amp;uact=8&amp;ved=0ahUKEwjI-e7TqeTMAhUJthoKHevDBTsQjRwIBw&amp;url=http%3A%2F%2Fwww.xilinx.com%2Fproducts%2Fdesign-tools%2Fisim.html&amp;psig=AFQjCNFrkLGpwT14pfAzpCngQ8EFtBtZDw&amp;ust=1463684970166403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9ABD3-0958-40D8-80FB-E729E8904C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26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CB50-940A-4837-B134-3FBE1C164F4C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3EC6-00FB-45E5-9D7F-4E96F3141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8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CB50-940A-4837-B134-3FBE1C164F4C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3EC6-00FB-45E5-9D7F-4E96F3141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CB50-940A-4837-B134-3FBE1C164F4C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3EC6-00FB-45E5-9D7F-4E96F31416B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9833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CB50-940A-4837-B134-3FBE1C164F4C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3EC6-00FB-45E5-9D7F-4E96F3141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60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CB50-940A-4837-B134-3FBE1C164F4C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3EC6-00FB-45E5-9D7F-4E96F31416B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1451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CB50-940A-4837-B134-3FBE1C164F4C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3EC6-00FB-45E5-9D7F-4E96F3141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85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CB50-940A-4837-B134-3FBE1C164F4C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3EC6-00FB-45E5-9D7F-4E96F3141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38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CB50-940A-4837-B134-3FBE1C164F4C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3EC6-00FB-45E5-9D7F-4E96F3141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8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CB50-940A-4837-B134-3FBE1C164F4C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3EC6-00FB-45E5-9D7F-4E96F3141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93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CB50-940A-4837-B134-3FBE1C164F4C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3EC6-00FB-45E5-9D7F-4E96F3141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58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CB50-940A-4837-B134-3FBE1C164F4C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3EC6-00FB-45E5-9D7F-4E96F3141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8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CB50-940A-4837-B134-3FBE1C164F4C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3EC6-00FB-45E5-9D7F-4E96F3141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1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CB50-940A-4837-B134-3FBE1C164F4C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3EC6-00FB-45E5-9D7F-4E96F3141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1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CB50-940A-4837-B134-3FBE1C164F4C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3EC6-00FB-45E5-9D7F-4E96F3141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3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CB50-940A-4837-B134-3FBE1C164F4C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3EC6-00FB-45E5-9D7F-4E96F3141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37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3EC6-00FB-45E5-9D7F-4E96F31416B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CB50-940A-4837-B134-3FBE1C164F4C}" type="datetimeFigureOut">
              <a:rPr lang="en-US" smtClean="0"/>
              <a:t>5/19/2016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06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ECB50-940A-4837-B134-3FBE1C164F4C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13E3EC6-00FB-45E5-9D7F-4E96F3141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6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8490"/>
            <a:ext cx="1219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dirty="0" smtClean="0"/>
              <a:t>YODA Conference</a:t>
            </a:r>
          </a:p>
          <a:p>
            <a:pPr algn="ctr"/>
            <a:endParaRPr lang="en-ZA" sz="4000" dirty="0" smtClean="0"/>
          </a:p>
          <a:p>
            <a:pPr algn="ctr"/>
            <a:r>
              <a:rPr lang="en-ZA" sz="4800" dirty="0" smtClean="0"/>
              <a:t>Message-Digest </a:t>
            </a:r>
            <a:r>
              <a:rPr lang="en-ZA" sz="4800" dirty="0" smtClean="0"/>
              <a:t>5 (</a:t>
            </a:r>
            <a:r>
              <a:rPr lang="en-ZA" sz="4800" dirty="0" smtClean="0"/>
              <a:t>MD5) Hash Reversal System</a:t>
            </a:r>
          </a:p>
          <a:p>
            <a:pPr algn="ctr"/>
            <a:endParaRPr lang="en-ZA" sz="4000" dirty="0" smtClean="0"/>
          </a:p>
          <a:p>
            <a:pPr algn="ctr"/>
            <a:r>
              <a:rPr lang="en-ZA" sz="3600" dirty="0" smtClean="0"/>
              <a:t>Gareth </a:t>
            </a:r>
            <a:r>
              <a:rPr lang="en-ZA" sz="3600" dirty="0" err="1" smtClean="0"/>
              <a:t>Callanan</a:t>
            </a:r>
            <a:endParaRPr lang="en-ZA" sz="3600" dirty="0" smtClean="0"/>
          </a:p>
          <a:p>
            <a:pPr algn="ctr"/>
            <a:r>
              <a:rPr lang="en-ZA" sz="3600" dirty="0" smtClean="0"/>
              <a:t>Matthew Smith</a:t>
            </a:r>
          </a:p>
          <a:p>
            <a:pPr algn="ctr"/>
            <a:r>
              <a:rPr lang="en-ZA" sz="3600" dirty="0" smtClean="0"/>
              <a:t>Jean Swart</a:t>
            </a:r>
          </a:p>
          <a:p>
            <a:pPr algn="ctr"/>
            <a:endParaRPr lang="en-ZA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83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Golden Measure results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2" r="8179" b="5280"/>
          <a:stretch/>
        </p:blipFill>
        <p:spPr>
          <a:xfrm>
            <a:off x="575034" y="1270000"/>
            <a:ext cx="7729980" cy="4962521"/>
          </a:xfrm>
        </p:spPr>
      </p:pic>
    </p:spTree>
    <p:extLst>
      <p:ext uri="{BB962C8B-B14F-4D97-AF65-F5344CB8AC3E}">
        <p14:creationId xmlns:p14="http://schemas.microsoft.com/office/powerpoint/2010/main" val="174529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Simulation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5" t="6021" b="41075"/>
          <a:stretch/>
        </p:blipFill>
        <p:spPr>
          <a:xfrm>
            <a:off x="677334" y="1930400"/>
            <a:ext cx="10954204" cy="362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2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FPGA Results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216" t="17238" r="32015" b="7561"/>
          <a:stretch/>
        </p:blipFill>
        <p:spPr>
          <a:xfrm>
            <a:off x="1179871" y="1179867"/>
            <a:ext cx="7256206" cy="550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8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Speed Up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213" t="30437" r="35843" b="28503"/>
          <a:stretch/>
        </p:blipFill>
        <p:spPr>
          <a:xfrm>
            <a:off x="1042874" y="1138025"/>
            <a:ext cx="675322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8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Conclusion &amp; Recommendations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Successful experiment</a:t>
            </a:r>
          </a:p>
          <a:p>
            <a:r>
              <a:rPr lang="en-ZA" dirty="0" smtClean="0"/>
              <a:t>Speed up of 165 per solver</a:t>
            </a:r>
          </a:p>
          <a:p>
            <a:pPr marL="0" indent="0">
              <a:buNone/>
            </a:pPr>
            <a:endParaRPr lang="en-ZA" dirty="0" smtClean="0"/>
          </a:p>
          <a:p>
            <a:r>
              <a:rPr lang="en-ZA" dirty="0"/>
              <a:t>Move to ASIC</a:t>
            </a:r>
          </a:p>
          <a:p>
            <a:r>
              <a:rPr lang="en-ZA" dirty="0"/>
              <a:t>Handle larger word sizes</a:t>
            </a:r>
          </a:p>
          <a:p>
            <a:r>
              <a:rPr lang="en-ZA" dirty="0"/>
              <a:t>More options</a:t>
            </a:r>
          </a:p>
          <a:p>
            <a:r>
              <a:rPr lang="en-ZA" dirty="0"/>
              <a:t>Reduce the amount of Logic Elements used</a:t>
            </a:r>
          </a:p>
          <a:p>
            <a:r>
              <a:rPr lang="en-ZA" dirty="0"/>
              <a:t>More modules</a:t>
            </a:r>
          </a:p>
          <a:p>
            <a:r>
              <a:rPr lang="en-ZA" dirty="0"/>
              <a:t>Higher clock speed</a:t>
            </a:r>
          </a:p>
          <a:p>
            <a:endParaRPr lang="en-ZA" dirty="0" smtClean="0"/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5411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5699" y="1233993"/>
            <a:ext cx="1298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‘hello’</a:t>
            </a:r>
            <a:endParaRPr lang="en-US" sz="2400" dirty="0"/>
          </a:p>
        </p:txBody>
      </p:sp>
      <p:sp>
        <p:nvSpPr>
          <p:cNvPr id="8" name="Right Arrow 7"/>
          <p:cNvSpPr/>
          <p:nvPr/>
        </p:nvSpPr>
        <p:spPr>
          <a:xfrm>
            <a:off x="1465104" y="1269230"/>
            <a:ext cx="969264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06624" y="896112"/>
            <a:ext cx="2633472" cy="1115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 smtClean="0"/>
              <a:t>MD5 Hash Generator</a:t>
            </a:r>
            <a:endParaRPr lang="en-US" sz="2400" dirty="0"/>
          </a:p>
        </p:txBody>
      </p:sp>
      <p:sp>
        <p:nvSpPr>
          <p:cNvPr id="10" name="Right Arrow 9"/>
          <p:cNvSpPr/>
          <p:nvPr/>
        </p:nvSpPr>
        <p:spPr>
          <a:xfrm>
            <a:off x="5565648" y="1233993"/>
            <a:ext cx="969264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50736" y="1187826"/>
            <a:ext cx="5299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0x292a5af68d31c10e31ad449bd8f51263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958539" y="2895488"/>
            <a:ext cx="70780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Objective: Recover an MD5 Hash encrypted password.</a:t>
            </a:r>
          </a:p>
          <a:p>
            <a:r>
              <a:rPr lang="en-ZA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958539" y="4410377"/>
            <a:ext cx="50793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Problem:</a:t>
            </a:r>
          </a:p>
          <a:p>
            <a:endParaRPr lang="en-ZA" sz="2400" dirty="0"/>
          </a:p>
          <a:p>
            <a:r>
              <a:rPr lang="en-ZA" sz="2400" dirty="0" smtClean="0"/>
              <a:t>	N is </a:t>
            </a:r>
            <a:r>
              <a:rPr lang="en-ZA" sz="2400" smtClean="0"/>
              <a:t>the maximum </a:t>
            </a:r>
            <a:r>
              <a:rPr lang="en-ZA" sz="2400" dirty="0" smtClean="0"/>
              <a:t>length of the password. </a:t>
            </a:r>
          </a:p>
          <a:p>
            <a:r>
              <a:rPr lang="en-ZA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24901" y="3937491"/>
                <a:ext cx="3216073" cy="12115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sz="2800" b="0" i="1" smtClean="0">
                          <a:latin typeface="Cambria Math" panose="02040503050406030204" pitchFamily="18" charset="0"/>
                        </a:rPr>
                        <m:t>𝑠𝑜𝑙𝑢𝑡𝑖𝑜𝑛𝑠</m:t>
                      </m:r>
                      <m:r>
                        <a:rPr lang="en-ZA" sz="2800" b="0" i="1" smtClean="0">
                          <a:latin typeface="Cambria Math" panose="02040503050406030204" pitchFamily="18" charset="0"/>
                        </a:rPr>
                        <m:t>&lt;</m:t>
                      </m:r>
                      <m:nary>
                        <m:naryPr>
                          <m:chr m:val="∑"/>
                          <m:ctrlPr>
                            <a:rPr lang="en-ZA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ZA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ZA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ZA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ZA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sz="2800" i="1">
                                  <a:latin typeface="Cambria Math" panose="02040503050406030204" pitchFamily="18" charset="0"/>
                                </a:rPr>
                                <m:t>94</m:t>
                              </m:r>
                            </m:e>
                            <m:sup>
                              <m:r>
                                <a:rPr lang="en-ZA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901" y="3937491"/>
                <a:ext cx="3216073" cy="12115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958539" y="5925266"/>
            <a:ext cx="7512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Solution: Digital Accelerator</a:t>
            </a:r>
          </a:p>
          <a:p>
            <a:r>
              <a:rPr lang="en-ZA" dirty="0" smtClean="0"/>
              <a:t> 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7448"/>
            <a:ext cx="8596668" cy="1320800"/>
          </a:xfrm>
        </p:spPr>
        <p:txBody>
          <a:bodyPr/>
          <a:lstStyle/>
          <a:p>
            <a:r>
              <a:rPr lang="en-US" dirty="0" smtClean="0"/>
              <a:t>MD5 Hash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9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569126" y="646332"/>
            <a:ext cx="5700998" cy="5958696"/>
            <a:chOff x="3043451" y="600165"/>
            <a:chExt cx="6005015" cy="59644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19197" t="16558" r="37273" b="5318"/>
            <a:stretch/>
          </p:blipFill>
          <p:spPr>
            <a:xfrm>
              <a:off x="3043451" y="600165"/>
              <a:ext cx="5663822" cy="571499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09230" y="4776716"/>
              <a:ext cx="3439236" cy="17878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881200" y="4172119"/>
            <a:ext cx="431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ASIC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 smtClean="0"/>
              <a:t>UART Sender and Receiver 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 smtClean="0"/>
              <a:t>Controller Module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 smtClean="0"/>
              <a:t>Parallel Brute Force Solver Module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096000" y="4833631"/>
            <a:ext cx="1785200" cy="9512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 smtClean="0"/>
              <a:t>Prototype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63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7442" y="834887"/>
            <a:ext cx="2047461" cy="894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 smtClean="0"/>
              <a:t>Problem Identification</a:t>
            </a:r>
            <a:endParaRPr lang="en-US" sz="2400" dirty="0"/>
          </a:p>
        </p:txBody>
      </p:sp>
      <p:sp>
        <p:nvSpPr>
          <p:cNvPr id="5" name="Right Arrow 4"/>
          <p:cNvSpPr/>
          <p:nvPr/>
        </p:nvSpPr>
        <p:spPr>
          <a:xfrm>
            <a:off x="2862471" y="1008966"/>
            <a:ext cx="1396238" cy="546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000706"/>
              </p:ext>
            </p:extLst>
          </p:nvPr>
        </p:nvGraphicFramePr>
        <p:xfrm>
          <a:off x="4532246" y="367748"/>
          <a:ext cx="5367127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7127"/>
              </a:tblGrid>
              <a:tr h="370840"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Partitioning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Communications and System Control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Single</a:t>
                      </a:r>
                      <a:r>
                        <a:rPr lang="en-ZA" sz="2400" baseline="0" dirty="0" smtClean="0"/>
                        <a:t> MD5 Hash Generator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MD5</a:t>
                      </a:r>
                      <a:r>
                        <a:rPr lang="en-ZA" sz="2400" baseline="0" dirty="0" smtClean="0"/>
                        <a:t> Decoder Module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U-Turn Arrow 8"/>
          <p:cNvSpPr/>
          <p:nvPr/>
        </p:nvSpPr>
        <p:spPr>
          <a:xfrm rot="5400000">
            <a:off x="9632128" y="1549748"/>
            <a:ext cx="2887175" cy="1805611"/>
          </a:xfrm>
          <a:prstGeom prst="uturnArrow">
            <a:avLst>
              <a:gd name="adj1" fmla="val 13991"/>
              <a:gd name="adj2" fmla="val 18394"/>
              <a:gd name="adj3" fmla="val 29404"/>
              <a:gd name="adj4" fmla="val 51681"/>
              <a:gd name="adj5" fmla="val 10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671102"/>
              </p:ext>
            </p:extLst>
          </p:nvPr>
        </p:nvGraphicFramePr>
        <p:xfrm>
          <a:off x="4131581" y="2670581"/>
          <a:ext cx="5367127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7127"/>
              </a:tblGrid>
              <a:tr h="370840"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Design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Flow Charts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Communication Protocols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Block Diagram and Circuit Design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572385"/>
              </p:ext>
            </p:extLst>
          </p:nvPr>
        </p:nvGraphicFramePr>
        <p:xfrm>
          <a:off x="568913" y="4714417"/>
          <a:ext cx="5407681" cy="1953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7681"/>
              </a:tblGrid>
              <a:tr h="582381"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Verification and Implementation</a:t>
                      </a:r>
                      <a:endParaRPr lang="en-US" sz="24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Coding</a:t>
                      </a:r>
                      <a:endParaRPr lang="en-US" sz="24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dirty="0" smtClean="0"/>
                        <a:t>ISE Simulation</a:t>
                      </a:r>
                      <a:endParaRPr lang="en-US" sz="2400" dirty="0" smtClean="0"/>
                    </a:p>
                  </a:txBody>
                  <a:tcPr/>
                </a:tc>
              </a:tr>
              <a:tr h="371621"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NEXYS</a:t>
                      </a:r>
                      <a:r>
                        <a:rPr lang="en-ZA" sz="2400" baseline="0" dirty="0" smtClean="0"/>
                        <a:t> 4</a:t>
                      </a:r>
                      <a:r>
                        <a:rPr lang="en-ZA" sz="2400" dirty="0" smtClean="0"/>
                        <a:t> Physical Implementation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Bent Arrow 12"/>
          <p:cNvSpPr/>
          <p:nvPr/>
        </p:nvSpPr>
        <p:spPr>
          <a:xfrm rot="5400000" flipV="1">
            <a:off x="2105421" y="2934540"/>
            <a:ext cx="1050346" cy="190652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Bent Arrow 13"/>
          <p:cNvSpPr/>
          <p:nvPr/>
        </p:nvSpPr>
        <p:spPr>
          <a:xfrm rot="16200000" flipV="1">
            <a:off x="6257696" y="4629274"/>
            <a:ext cx="1093308" cy="1257673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175514" y="5424336"/>
            <a:ext cx="1936100" cy="51683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474978" y="5244147"/>
            <a:ext cx="2047461" cy="894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 smtClean="0"/>
              <a:t>Performance</a:t>
            </a:r>
          </a:p>
          <a:p>
            <a:pPr algn="ctr"/>
            <a:r>
              <a:rPr lang="en-ZA" sz="2400" dirty="0" smtClean="0"/>
              <a:t>Testing</a:t>
            </a:r>
            <a:endParaRPr lang="en-US" sz="240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15378"/>
            <a:ext cx="8596668" cy="1320800"/>
          </a:xfrm>
        </p:spPr>
        <p:txBody>
          <a:bodyPr/>
          <a:lstStyle/>
          <a:p>
            <a:r>
              <a:rPr lang="en-US" dirty="0" smtClean="0"/>
              <a:t>Methodology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45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27355" y="646332"/>
            <a:ext cx="91587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Golden Measure: Compare answer and timing to a known solution.</a:t>
            </a:r>
          </a:p>
          <a:p>
            <a:endParaRPr lang="en-ZA" sz="2400" dirty="0" smtClean="0"/>
          </a:p>
          <a:p>
            <a:r>
              <a:rPr lang="en-ZA" sz="2400" dirty="0" smtClean="0"/>
              <a:t>Simulation Verification</a:t>
            </a:r>
          </a:p>
          <a:p>
            <a:endParaRPr lang="en-ZA" sz="2400" dirty="0" smtClean="0"/>
          </a:p>
          <a:p>
            <a:r>
              <a:rPr lang="en-ZA" sz="2400" dirty="0" smtClean="0"/>
              <a:t>Timing Calculations: </a:t>
            </a:r>
          </a:p>
          <a:p>
            <a:r>
              <a:rPr lang="en-ZA" sz="2400" dirty="0" smtClean="0"/>
              <a:t>	Complexity: O(n)</a:t>
            </a:r>
          </a:p>
          <a:p>
            <a:r>
              <a:rPr lang="en-ZA" sz="2400" dirty="0"/>
              <a:t>	</a:t>
            </a:r>
            <a:r>
              <a:rPr lang="en-ZA" sz="2400" dirty="0" smtClean="0"/>
              <a:t>Use Number of parallel elements and clock speed</a:t>
            </a:r>
          </a:p>
          <a:p>
            <a:endParaRPr lang="en-ZA" sz="2400" dirty="0" smtClean="0"/>
          </a:p>
          <a:p>
            <a:r>
              <a:rPr lang="en-ZA" sz="2400" dirty="0" smtClean="0"/>
              <a:t>Goal: One hash per clock cycle per parallel element </a:t>
            </a:r>
            <a:endParaRPr lang="en-ZA" sz="2400" dirty="0"/>
          </a:p>
        </p:txBody>
      </p:sp>
      <p:pic>
        <p:nvPicPr>
          <p:cNvPr id="1026" name="Picture 2" descr="http://www.xilinx.com/content/xilinx/en/products/design-tools/isim/_jcr_content/mainParsys/xilinximagemodal_eac/image.img.gif/144596658329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17" y="4411444"/>
            <a:ext cx="4991613" cy="266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reference.digilentinc.com/_media/nexys/nexys4/nexys4-obl-600_1_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0" y="3963279"/>
            <a:ext cx="3937819" cy="320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 smtClean="0"/>
              <a:t>Test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89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Design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Controller</a:t>
            </a:r>
          </a:p>
          <a:p>
            <a:r>
              <a:rPr lang="en-US" dirty="0" smtClean="0"/>
              <a:t>Solver Manager</a:t>
            </a:r>
          </a:p>
          <a:p>
            <a:r>
              <a:rPr lang="en-US" dirty="0" smtClean="0"/>
              <a:t>Solver Worker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36" y="953825"/>
            <a:ext cx="5039237" cy="508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5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Details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090" y="365125"/>
            <a:ext cx="5484456" cy="63116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78613"/>
            <a:ext cx="5214666" cy="539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0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Solver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ASCII values 32 –&gt; 126 (space -&gt; ~)</a:t>
            </a:r>
          </a:p>
          <a:p>
            <a:r>
              <a:rPr lang="en-US" dirty="0" smtClean="0"/>
              <a:t>Brute forces up to 8 characters (_ to ~~~~~~~~)</a:t>
            </a:r>
          </a:p>
          <a:p>
            <a:r>
              <a:rPr lang="en-US" dirty="0" smtClean="0"/>
              <a:t>(t_______) -&gt; (</a:t>
            </a:r>
            <a:r>
              <a:rPr lang="en-US" dirty="0" err="1" smtClean="0"/>
              <a:t>st</a:t>
            </a:r>
            <a:r>
              <a:rPr lang="en-US" dirty="0" smtClean="0"/>
              <a:t>______) -&gt; (</a:t>
            </a:r>
            <a:r>
              <a:rPr lang="en-US" dirty="0" err="1" smtClean="0"/>
              <a:t>est</a:t>
            </a:r>
            <a:r>
              <a:rPr lang="en-US" dirty="0" smtClean="0"/>
              <a:t>_____) -&gt; (test____)</a:t>
            </a:r>
          </a:p>
          <a:p>
            <a:r>
              <a:rPr lang="en-US" dirty="0" smtClean="0"/>
              <a:t>Can handle any number of solver modules</a:t>
            </a:r>
          </a:p>
          <a:p>
            <a:endParaRPr lang="en-US" dirty="0"/>
          </a:p>
          <a:p>
            <a:r>
              <a:rPr lang="en-US" dirty="0" smtClean="0"/>
              <a:t>Continues until a solver worker indicates it has found a matching hash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38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Solver Worker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Hash every clock cycle</a:t>
            </a:r>
          </a:p>
          <a:p>
            <a:r>
              <a:rPr lang="en-US" dirty="0" smtClean="0"/>
              <a:t>64 stage pipeline</a:t>
            </a:r>
          </a:p>
          <a:p>
            <a:endParaRPr lang="en-US" dirty="0"/>
          </a:p>
          <a:p>
            <a:r>
              <a:rPr lang="en-US" dirty="0" smtClean="0"/>
              <a:t>Incoming 64 bit word gets padded to 512 bits</a:t>
            </a:r>
          </a:p>
          <a:p>
            <a:r>
              <a:rPr lang="en-US" dirty="0" smtClean="0"/>
              <a:t>Split into 16 x 32bit registers</a:t>
            </a:r>
          </a:p>
          <a:p>
            <a:r>
              <a:rPr lang="en-US" dirty="0" smtClean="0"/>
              <a:t>Important data is propagated through pipeline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2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1480</TotalTime>
  <Words>342</Words>
  <Application>Microsoft Office PowerPoint</Application>
  <PresentationFormat>Widescreen</PresentationFormat>
  <Paragraphs>110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 Math</vt:lpstr>
      <vt:lpstr>Trebuchet MS</vt:lpstr>
      <vt:lpstr>Wingdings 3</vt:lpstr>
      <vt:lpstr>Facet</vt:lpstr>
      <vt:lpstr>PowerPoint Presentation</vt:lpstr>
      <vt:lpstr>MD5 Hash</vt:lpstr>
      <vt:lpstr>Prototype </vt:lpstr>
      <vt:lpstr>Methodology </vt:lpstr>
      <vt:lpstr>Test </vt:lpstr>
      <vt:lpstr>Prototype Design </vt:lpstr>
      <vt:lpstr>System Details</vt:lpstr>
      <vt:lpstr>Solver Manager</vt:lpstr>
      <vt:lpstr>Solver Worker</vt:lpstr>
      <vt:lpstr>Golden Measure results</vt:lpstr>
      <vt:lpstr>Simulation</vt:lpstr>
      <vt:lpstr>FPGA Results</vt:lpstr>
      <vt:lpstr>Speed Up</vt:lpstr>
      <vt:lpstr>Conclusion &amp; Recommendations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Gareth Callanan</dc:creator>
  <cp:lastModifiedBy>Gareth Callanan</cp:lastModifiedBy>
  <cp:revision>53</cp:revision>
  <dcterms:created xsi:type="dcterms:W3CDTF">2016-05-17T06:52:33Z</dcterms:created>
  <dcterms:modified xsi:type="dcterms:W3CDTF">2016-05-19T12:15:18Z</dcterms:modified>
</cp:coreProperties>
</file>