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44"/>
  </p:notesMasterIdLst>
  <p:sldIdLst>
    <p:sldId id="272" r:id="rId2"/>
    <p:sldId id="313" r:id="rId3"/>
    <p:sldId id="314" r:id="rId4"/>
    <p:sldId id="375" r:id="rId5"/>
    <p:sldId id="376" r:id="rId6"/>
    <p:sldId id="352" r:id="rId7"/>
    <p:sldId id="343" r:id="rId8"/>
    <p:sldId id="344" r:id="rId9"/>
    <p:sldId id="345" r:id="rId10"/>
    <p:sldId id="342" r:id="rId11"/>
    <p:sldId id="298" r:id="rId12"/>
    <p:sldId id="353" r:id="rId13"/>
    <p:sldId id="319" r:id="rId14"/>
    <p:sldId id="340" r:id="rId15"/>
    <p:sldId id="320" r:id="rId16"/>
    <p:sldId id="326" r:id="rId17"/>
    <p:sldId id="288" r:id="rId18"/>
    <p:sldId id="354" r:id="rId19"/>
    <p:sldId id="372" r:id="rId20"/>
    <p:sldId id="358" r:id="rId21"/>
    <p:sldId id="371" r:id="rId22"/>
    <p:sldId id="377" r:id="rId23"/>
    <p:sldId id="374" r:id="rId24"/>
    <p:sldId id="364" r:id="rId25"/>
    <p:sldId id="373" r:id="rId26"/>
    <p:sldId id="295" r:id="rId27"/>
    <p:sldId id="369" r:id="rId28"/>
    <p:sldId id="339" r:id="rId29"/>
    <p:sldId id="370" r:id="rId30"/>
    <p:sldId id="341" r:id="rId31"/>
    <p:sldId id="338" r:id="rId32"/>
    <p:sldId id="332" r:id="rId33"/>
    <p:sldId id="335" r:id="rId34"/>
    <p:sldId id="333" r:id="rId35"/>
    <p:sldId id="334" r:id="rId36"/>
    <p:sldId id="346" r:id="rId37"/>
    <p:sldId id="347" r:id="rId38"/>
    <p:sldId id="348" r:id="rId39"/>
    <p:sldId id="349" r:id="rId40"/>
    <p:sldId id="350" r:id="rId41"/>
    <p:sldId id="351" r:id="rId42"/>
    <p:sldId id="336"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54B"/>
    <a:srgbClr val="188463"/>
    <a:srgbClr val="FEFE7A"/>
    <a:srgbClr val="126249"/>
    <a:srgbClr val="1D8757"/>
    <a:srgbClr val="166843"/>
    <a:srgbClr val="006400"/>
    <a:srgbClr val="1558BB"/>
    <a:srgbClr val="0099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3886" autoAdjust="0"/>
  </p:normalViewPr>
  <p:slideViewPr>
    <p:cSldViewPr snapToGrid="0">
      <p:cViewPr varScale="1">
        <p:scale>
          <a:sx n="74" d="100"/>
          <a:sy n="74" d="100"/>
        </p:scale>
        <p:origin x="1704" y="54"/>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sorterViewPr>
    <p:cViewPr>
      <p:scale>
        <a:sx n="66" d="100"/>
        <a:sy n="66" d="100"/>
      </p:scale>
      <p:origin x="0" y="34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aoa\Projects\EEE4084F\2010\LECTURES\EEE4084F-Lecture01\Images\Where_jobs_ar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view3D>
      <c:rotX val="15"/>
      <c:rotY val="20"/>
      <c:rAngAx val="0"/>
    </c:view3D>
    <c:floor>
      <c:thickness val="0"/>
    </c:floor>
    <c:sideWall>
      <c:thickness val="0"/>
    </c:sideWall>
    <c:backWall>
      <c:thickness val="0"/>
    </c:backWall>
    <c:plotArea>
      <c:layout>
        <c:manualLayout>
          <c:layoutTarget val="inner"/>
          <c:xMode val="edge"/>
          <c:yMode val="edge"/>
          <c:x val="9.3352225573345701E-2"/>
          <c:y val="2.4393939393939398E-2"/>
          <c:w val="0.90012169301459799"/>
          <c:h val="0.82334860415175404"/>
        </c:manualLayout>
      </c:layout>
      <c:bar3DChart>
        <c:barDir val="col"/>
        <c:grouping val="standard"/>
        <c:varyColors val="0"/>
        <c:ser>
          <c:idx val="0"/>
          <c:order val="0"/>
          <c:tx>
            <c:strRef>
              <c:f>Sheet1!$B$1</c:f>
              <c:strCache>
                <c:ptCount val="1"/>
                <c:pt idx="0">
                  <c:v>Responses</c:v>
                </c:pt>
              </c:strCache>
            </c:strRef>
          </c:tx>
          <c:spPr>
            <a:solidFill>
              <a:srgbClr val="FFFF00"/>
            </a:solidFill>
            <a:ln>
              <a:solidFill>
                <a:schemeClr val="tx1">
                  <a:lumMod val="95000"/>
                  <a:lumOff val="5000"/>
                </a:schemeClr>
              </a:solidFill>
            </a:ln>
          </c:spPr>
          <c:invertIfNegative val="0"/>
          <c:dLbls>
            <c:spPr>
              <a:noFill/>
              <a:ln>
                <a:noFill/>
              </a:ln>
              <a:effectLst/>
            </c:spPr>
            <c:txPr>
              <a:bodyPr/>
              <a:lstStyle/>
              <a:p>
                <a:pPr>
                  <a:defRPr sz="1600" b="1">
                    <a:solidFill>
                      <a:schemeClr val="accent5">
                        <a:lumMod val="40000"/>
                        <a:lumOff val="60000"/>
                      </a:schemeClr>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USA</c:v>
                </c:pt>
                <c:pt idx="1">
                  <c:v>Europe</c:v>
                </c:pt>
                <c:pt idx="2">
                  <c:v>Asia/Pacific</c:v>
                </c:pt>
                <c:pt idx="3">
                  <c:v>Canada</c:v>
                </c:pt>
                <c:pt idx="4">
                  <c:v>South America</c:v>
                </c:pt>
                <c:pt idx="5">
                  <c:v>Africa</c:v>
                </c:pt>
              </c:strCache>
            </c:strRef>
          </c:cat>
          <c:val>
            <c:numRef>
              <c:f>Sheet1!$B$2:$B$7</c:f>
              <c:numCache>
                <c:formatCode>0%</c:formatCode>
                <c:ptCount val="6"/>
                <c:pt idx="0">
                  <c:v>0.46</c:v>
                </c:pt>
                <c:pt idx="1">
                  <c:v>0.22</c:v>
                </c:pt>
                <c:pt idx="2">
                  <c:v>0.2</c:v>
                </c:pt>
                <c:pt idx="3">
                  <c:v>8.0000000000000196E-2</c:v>
                </c:pt>
                <c:pt idx="4" formatCode="0.00%">
                  <c:v>2.5000000000000001E-2</c:v>
                </c:pt>
                <c:pt idx="5" formatCode="0.00%">
                  <c:v>1.4999999999999999E-2</c:v>
                </c:pt>
              </c:numCache>
            </c:numRef>
          </c:val>
          <c:extLst xmlns:c16r2="http://schemas.microsoft.com/office/drawing/2015/06/chart">
            <c:ext xmlns:c16="http://schemas.microsoft.com/office/drawing/2014/chart" uri="{C3380CC4-5D6E-409C-BE32-E72D297353CC}">
              <c16:uniqueId val="{00000000-98B7-4E34-B2AB-EC2858307622}"/>
            </c:ext>
          </c:extLst>
        </c:ser>
        <c:dLbls>
          <c:showLegendKey val="0"/>
          <c:showVal val="0"/>
          <c:showCatName val="0"/>
          <c:showSerName val="0"/>
          <c:showPercent val="0"/>
          <c:showBubbleSize val="0"/>
        </c:dLbls>
        <c:gapWidth val="150"/>
        <c:shape val="box"/>
        <c:axId val="364246240"/>
        <c:axId val="364245456"/>
        <c:axId val="362476696"/>
      </c:bar3DChart>
      <c:catAx>
        <c:axId val="364246240"/>
        <c:scaling>
          <c:orientation val="minMax"/>
        </c:scaling>
        <c:delete val="0"/>
        <c:axPos val="b"/>
        <c:numFmt formatCode="General" sourceLinked="0"/>
        <c:majorTickMark val="out"/>
        <c:minorTickMark val="none"/>
        <c:tickLblPos val="nextTo"/>
        <c:txPr>
          <a:bodyPr/>
          <a:lstStyle/>
          <a:p>
            <a:pPr>
              <a:defRPr sz="1400"/>
            </a:pPr>
            <a:endParaRPr lang="en-US"/>
          </a:p>
        </c:txPr>
        <c:crossAx val="364245456"/>
        <c:crosses val="autoZero"/>
        <c:auto val="1"/>
        <c:lblAlgn val="ctr"/>
        <c:lblOffset val="100"/>
        <c:noMultiLvlLbl val="0"/>
      </c:catAx>
      <c:valAx>
        <c:axId val="364245456"/>
        <c:scaling>
          <c:orientation val="minMax"/>
        </c:scaling>
        <c:delete val="0"/>
        <c:axPos val="l"/>
        <c:majorGridlines/>
        <c:numFmt formatCode="0%" sourceLinked="1"/>
        <c:majorTickMark val="out"/>
        <c:minorTickMark val="none"/>
        <c:tickLblPos val="nextTo"/>
        <c:txPr>
          <a:bodyPr/>
          <a:lstStyle/>
          <a:p>
            <a:pPr>
              <a:defRPr sz="1400"/>
            </a:pPr>
            <a:endParaRPr lang="en-US"/>
          </a:p>
        </c:txPr>
        <c:crossAx val="364246240"/>
        <c:crosses val="autoZero"/>
        <c:crossBetween val="between"/>
      </c:valAx>
      <c:serAx>
        <c:axId val="362476696"/>
        <c:scaling>
          <c:orientation val="minMax"/>
        </c:scaling>
        <c:delete val="1"/>
        <c:axPos val="b"/>
        <c:majorTickMark val="out"/>
        <c:minorTickMark val="none"/>
        <c:tickLblPos val="none"/>
        <c:crossAx val="364245456"/>
        <c:crosses val="autoZero"/>
      </c:serAx>
      <c:spPr>
        <a:noFill/>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3DE21376-B6AF-4341-823F-82C933FAA5A1}" type="datetimeFigureOut">
              <a:rPr lang="en-US"/>
              <a:pPr>
                <a:defRPr/>
              </a:pPr>
              <a:t>2/21/2018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3B19CE19-4E65-4CEA-A906-533E92641051}" type="slidenum">
              <a:rPr lang="en-US"/>
              <a:pPr>
                <a:defRPr/>
              </a:pPr>
              <a:t>‹#›</a:t>
            </a:fld>
            <a:endParaRPr lang="en-US"/>
          </a:p>
        </p:txBody>
      </p:sp>
    </p:spTree>
    <p:extLst>
      <p:ext uri="{BB962C8B-B14F-4D97-AF65-F5344CB8AC3E}">
        <p14:creationId xmlns:p14="http://schemas.microsoft.com/office/powerpoint/2010/main" val="791293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This</a:t>
            </a:r>
            <a:r>
              <a:rPr lang="en-US" baseline="0" dirty="0"/>
              <a:t> initial lecture session is intended as an opportunity to meet the class, give everyone a chance to find the venue and ensure the venue is suitable. </a:t>
            </a:r>
            <a:r>
              <a:rPr lang="en-US" baseline="0" dirty="0" err="1"/>
              <a:t>Prac</a:t>
            </a:r>
            <a:r>
              <a:rPr lang="en-US" baseline="0" dirty="0"/>
              <a:t> times and general logistics plans about the course should be discussed</a:t>
            </a:r>
            <a:r>
              <a:rPr lang="en-US" dirty="0"/>
              <a:t>.</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ABF5DF-14C1-4F7E-9EFE-36A4638C7DD0}" type="slidenum">
              <a:rPr lang="en-US" smtClean="0"/>
              <a:pPr/>
              <a:t>1</a:t>
            </a:fld>
            <a:endParaRPr lang="en-US"/>
          </a:p>
        </p:txBody>
      </p:sp>
    </p:spTree>
    <p:extLst>
      <p:ext uri="{BB962C8B-B14F-4D97-AF65-F5344CB8AC3E}">
        <p14:creationId xmlns:p14="http://schemas.microsoft.com/office/powerpoint/2010/main" val="383343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81E975-2E18-4FA8-88D8-66867ADBF1AD}" type="slidenum">
              <a:rPr lang="en-US" smtClean="0"/>
              <a:pPr/>
              <a:t>16</a:t>
            </a:fld>
            <a:endParaRPr lang="en-US"/>
          </a:p>
        </p:txBody>
      </p:sp>
    </p:spTree>
    <p:extLst>
      <p:ext uri="{BB962C8B-B14F-4D97-AF65-F5344CB8AC3E}">
        <p14:creationId xmlns:p14="http://schemas.microsoft.com/office/powerpoint/2010/main" val="16406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1954BE-1453-4291-93B0-2B2E900064D3}" type="slidenum">
              <a:rPr lang="en-US" smtClean="0"/>
              <a:pPr/>
              <a:t>17</a:t>
            </a:fld>
            <a:endParaRPr lang="en-US"/>
          </a:p>
        </p:txBody>
      </p:sp>
    </p:spTree>
    <p:extLst>
      <p:ext uri="{BB962C8B-B14F-4D97-AF65-F5344CB8AC3E}">
        <p14:creationId xmlns:p14="http://schemas.microsoft.com/office/powerpoint/2010/main" val="113074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title ‘Digital Systems’ is rather misleading, and is something of an anachronism and legacy effect of the course listing with hasn’t been changed in order not to complicate the ECE programme’s accreditation process. A name such as “High Performance Embedded Computing” would be more appropriate. After all, you already know how to develop digital systems; you’ve been doing that since 2</a:t>
            </a:r>
            <a:r>
              <a:rPr lang="en-US" baseline="30000"/>
              <a:t>nd</a:t>
            </a:r>
            <a:r>
              <a:rPr lang="en-US"/>
              <a:t> year (albeit starting from a very basic beginning). So, I’ve shown HPEC as a instance of a digital system, which it of course is, although one of the most complex and involved instances of such a system. In essence, the course is meant to be a “capping course”, building upon your existing expertise in designing and developing digital systems, and also giving you a “push” towards honing your abilities and skills for a high-tech future.</a:t>
            </a:r>
          </a:p>
          <a:p>
            <a:endParaRPr lang="en-US"/>
          </a:p>
          <a:p>
            <a:r>
              <a:rPr lang="en-US"/>
              <a:t>You can see that the course comprises two main themes: reconfigurable computing, and microprocessor-based parallelism. These themes correspond to the two main trends of HPEC and embedded computing in general. The first theme is about building dedicated systems from scratching, building up to a sophisticated system, using basic underlying digital logic and programmable logic devices. The second theme takes a more top-down approach, repurposing and interconecting larger computing blocks that are comprised of microprocessors or configurable microcontoller systems.</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7625AC-092A-42F3-BFB9-509298CAFCAC}" type="slidenum">
              <a:rPr lang="en-US" smtClean="0"/>
              <a:pPr/>
              <a:t>18</a:t>
            </a:fld>
            <a:endParaRPr lang="en-US"/>
          </a:p>
        </p:txBody>
      </p:sp>
    </p:spTree>
    <p:extLst>
      <p:ext uri="{BB962C8B-B14F-4D97-AF65-F5344CB8AC3E}">
        <p14:creationId xmlns:p14="http://schemas.microsoft.com/office/powerpoint/2010/main" val="168084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8747BE-2F5A-426E-B0C4-26ADE198AF29}" type="slidenum">
              <a:rPr lang="en-US" smtClean="0"/>
              <a:pPr/>
              <a:t>20</a:t>
            </a:fld>
            <a:endParaRPr lang="en-US"/>
          </a:p>
        </p:txBody>
      </p:sp>
    </p:spTree>
    <p:extLst>
      <p:ext uri="{BB962C8B-B14F-4D97-AF65-F5344CB8AC3E}">
        <p14:creationId xmlns:p14="http://schemas.microsoft.com/office/powerpoint/2010/main" val="1588563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8EDC90-8673-466B-BCDE-B404CB7664F4}" type="slidenum">
              <a:rPr lang="en-US" smtClean="0"/>
              <a:pPr/>
              <a:t>23</a:t>
            </a:fld>
            <a:endParaRPr lang="en-US"/>
          </a:p>
        </p:txBody>
      </p:sp>
    </p:spTree>
    <p:extLst>
      <p:ext uri="{BB962C8B-B14F-4D97-AF65-F5344CB8AC3E}">
        <p14:creationId xmlns:p14="http://schemas.microsoft.com/office/powerpoint/2010/main" val="96768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8EDC90-8673-466B-BCDE-B404CB7664F4}" type="slidenum">
              <a:rPr lang="en-US" smtClean="0"/>
              <a:pPr/>
              <a:t>24</a:t>
            </a:fld>
            <a:endParaRPr lang="en-US"/>
          </a:p>
        </p:txBody>
      </p:sp>
    </p:spTree>
    <p:extLst>
      <p:ext uri="{BB962C8B-B14F-4D97-AF65-F5344CB8AC3E}">
        <p14:creationId xmlns:p14="http://schemas.microsoft.com/office/powerpoint/2010/main" val="3630173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7AE1FD-6FF7-44F1-B120-24E532DD6F02}" type="slidenum">
              <a:rPr lang="en-US" smtClean="0"/>
              <a:pPr/>
              <a:t>26</a:t>
            </a:fld>
            <a:endParaRPr lang="en-US"/>
          </a:p>
        </p:txBody>
      </p:sp>
    </p:spTree>
    <p:extLst>
      <p:ext uri="{BB962C8B-B14F-4D97-AF65-F5344CB8AC3E}">
        <p14:creationId xmlns:p14="http://schemas.microsoft.com/office/powerpoint/2010/main" val="4114162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53E333-6774-41EF-B111-452246083F65}" type="slidenum">
              <a:rPr lang="en-US" smtClean="0"/>
              <a:pPr/>
              <a:t>36</a:t>
            </a:fld>
            <a:endParaRPr lang="en-US"/>
          </a:p>
        </p:txBody>
      </p:sp>
    </p:spTree>
    <p:extLst>
      <p:ext uri="{BB962C8B-B14F-4D97-AF65-F5344CB8AC3E}">
        <p14:creationId xmlns:p14="http://schemas.microsoft.com/office/powerpoint/2010/main" val="3480012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A1BFF6-26BA-4FB6-90B5-50A863EE1D95}" type="slidenum">
              <a:rPr lang="en-US" smtClean="0"/>
              <a:pPr/>
              <a:t>38</a:t>
            </a:fld>
            <a:endParaRPr lang="en-US"/>
          </a:p>
        </p:txBody>
      </p:sp>
    </p:spTree>
    <p:extLst>
      <p:ext uri="{BB962C8B-B14F-4D97-AF65-F5344CB8AC3E}">
        <p14:creationId xmlns:p14="http://schemas.microsoft.com/office/powerpoint/2010/main" val="2984801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CB20EA-C1EF-47BD-90BC-610255B4A9E4}" type="slidenum">
              <a:rPr lang="en-US" smtClean="0"/>
              <a:pPr/>
              <a:t>39</a:t>
            </a:fld>
            <a:endParaRPr lang="en-US"/>
          </a:p>
        </p:txBody>
      </p:sp>
    </p:spTree>
    <p:extLst>
      <p:ext uri="{BB962C8B-B14F-4D97-AF65-F5344CB8AC3E}">
        <p14:creationId xmlns:p14="http://schemas.microsoft.com/office/powerpoint/2010/main" val="353233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course name</a:t>
            </a:r>
            <a:r>
              <a:rPr lang="en-US" baseline="0" dirty="0"/>
              <a:t> does not reflect so well the course content. You’ve already done combinational logic, computer architecture, </a:t>
            </a:r>
            <a:r>
              <a:rPr lang="en-US" baseline="0" dirty="0" err="1"/>
              <a:t>datapaths</a:t>
            </a:r>
            <a:r>
              <a:rPr lang="en-US" baseline="0" dirty="0"/>
              <a:t>, </a:t>
            </a:r>
            <a:r>
              <a:rPr lang="en-US" baseline="0" dirty="0" err="1"/>
              <a:t>microoperations</a:t>
            </a:r>
            <a:r>
              <a:rPr lang="en-US" baseline="0" dirty="0"/>
              <a:t>, instruction set architecture and other topics that I rather like, and which are more traditionally considered digital systems – so I’m building on that but taking things more towards the topic of “heterogeneous high performance embedded systems” in the first term and towards “specialized application accelerators” in the second term. </a:t>
            </a:r>
            <a:endParaRPr lang="en-US" dirty="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8D5102-1D2F-452C-BFED-EF4E98887A01}" type="slidenum">
              <a:rPr lang="en-US" smtClean="0"/>
              <a:pPr/>
              <a:t>2</a:t>
            </a:fld>
            <a:endParaRPr lang="en-US"/>
          </a:p>
        </p:txBody>
      </p:sp>
    </p:spTree>
    <p:extLst>
      <p:ext uri="{BB962C8B-B14F-4D97-AF65-F5344CB8AC3E}">
        <p14:creationId xmlns:p14="http://schemas.microsoft.com/office/powerpoint/2010/main" val="385332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DB9B1C-C6FE-4CA5-B6ED-8FD1BB9643C7}" type="slidenum">
              <a:rPr lang="en-US" smtClean="0"/>
              <a:pPr/>
              <a:t>3</a:t>
            </a:fld>
            <a:endParaRPr lang="en-US"/>
          </a:p>
        </p:txBody>
      </p:sp>
    </p:spTree>
    <p:extLst>
      <p:ext uri="{BB962C8B-B14F-4D97-AF65-F5344CB8AC3E}">
        <p14:creationId xmlns:p14="http://schemas.microsoft.com/office/powerpoint/2010/main" val="119351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BB6857-F4A2-42B1-A559-A0A10C9EE6DC}" type="slidenum">
              <a:rPr lang="en-US" smtClean="0"/>
              <a:pPr/>
              <a:t>7</a:t>
            </a:fld>
            <a:endParaRPr lang="en-US"/>
          </a:p>
        </p:txBody>
      </p:sp>
    </p:spTree>
    <p:extLst>
      <p:ext uri="{BB962C8B-B14F-4D97-AF65-F5344CB8AC3E}">
        <p14:creationId xmlns:p14="http://schemas.microsoft.com/office/powerpoint/2010/main" val="293066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B5A92A-44A8-431D-BADA-E4D717360FE2}" type="slidenum">
              <a:rPr lang="en-US" smtClean="0"/>
              <a:pPr/>
              <a:t>8</a:t>
            </a:fld>
            <a:endParaRPr lang="en-US"/>
          </a:p>
        </p:txBody>
      </p:sp>
    </p:spTree>
    <p:extLst>
      <p:ext uri="{BB962C8B-B14F-4D97-AF65-F5344CB8AC3E}">
        <p14:creationId xmlns:p14="http://schemas.microsoft.com/office/powerpoint/2010/main" val="395969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01187F-6CF7-4EA8-9FB9-8A0F2F666247}" type="slidenum">
              <a:rPr lang="en-US" smtClean="0"/>
              <a:pPr/>
              <a:t>9</a:t>
            </a:fld>
            <a:endParaRPr lang="en-US"/>
          </a:p>
        </p:txBody>
      </p:sp>
    </p:spTree>
    <p:extLst>
      <p:ext uri="{BB962C8B-B14F-4D97-AF65-F5344CB8AC3E}">
        <p14:creationId xmlns:p14="http://schemas.microsoft.com/office/powerpoint/2010/main" val="18964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18A6D5-A47E-4FA0-94E8-030C93CFDAA8}" type="slidenum">
              <a:rPr lang="en-US" smtClean="0"/>
              <a:pPr/>
              <a:t>11</a:t>
            </a:fld>
            <a:endParaRPr lang="en-US"/>
          </a:p>
        </p:txBody>
      </p:sp>
    </p:spTree>
    <p:extLst>
      <p:ext uri="{BB962C8B-B14F-4D97-AF65-F5344CB8AC3E}">
        <p14:creationId xmlns:p14="http://schemas.microsoft.com/office/powerpoint/2010/main" val="328943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ECAD1E-5C82-47D3-8A1D-5B829D5C91F3}" type="slidenum">
              <a:rPr lang="en-US" smtClean="0"/>
              <a:pPr/>
              <a:t>13</a:t>
            </a:fld>
            <a:endParaRPr lang="en-US"/>
          </a:p>
        </p:txBody>
      </p:sp>
    </p:spTree>
    <p:extLst>
      <p:ext uri="{BB962C8B-B14F-4D97-AF65-F5344CB8AC3E}">
        <p14:creationId xmlns:p14="http://schemas.microsoft.com/office/powerpoint/2010/main" val="73240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81E975-2E18-4FA8-88D8-66867ADBF1AD}" type="slidenum">
              <a:rPr lang="en-US" smtClean="0"/>
              <a:pPr/>
              <a:t>15</a:t>
            </a:fld>
            <a:endParaRPr lang="en-US"/>
          </a:p>
        </p:txBody>
      </p:sp>
    </p:spTree>
    <p:extLst>
      <p:ext uri="{BB962C8B-B14F-4D97-AF65-F5344CB8AC3E}">
        <p14:creationId xmlns:p14="http://schemas.microsoft.com/office/powerpoint/2010/main" val="3078807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0C8C738-4EF9-4FCF-AD45-8DF13616542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5A39B39-732B-41CE-9687-C6A344CA88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24EAD300-7727-4D8E-9D7C-8C3EAF5505C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E710226A-33BB-4E89-9073-81D6640FE27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35249152-B060-401B-8C8F-15E2949DBBB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75965EA2-45C3-43A7-B43F-71C5C94B290B}"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E5F97105-945B-41C9-B10F-531761DE328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A193806D-C8D5-4441-B972-C7527ABEB6B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7A0B4717-AF55-4C2D-959C-6C3F54459A0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44C5EAB-30C7-4844-9FBE-AC5AC017F861}"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729F8EAE-E292-4F59-B68E-143D6708E77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supersaas.com/schedule/swinberg/Consultation" TargetMode="External"/><Relationship Id="rId2" Type="http://schemas.openxmlformats.org/officeDocument/2006/relationships/hyperlink" Target="mailto:simon.winberg@uct.ac.za?subject=EEE4084F" TargetMode="External"/><Relationship Id="rId1" Type="http://schemas.openxmlformats.org/officeDocument/2006/relationships/slideLayout" Target="../slideLayouts/slideLayout6.xml"/><Relationship Id="rId5" Type="http://schemas.openxmlformats.org/officeDocument/2006/relationships/hyperlink" Target="mailto:mthmpu003@myuct.ac.za" TargetMode="External"/><Relationship Id="rId4" Type="http://schemas.openxmlformats.org/officeDocument/2006/relationships/hyperlink" Target="mailto:clsmat002@myuct.ac.z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rrsg.ee.uct.ac.za/courses/EEE4084F/"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plusplus.com/doc/tutoria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rrsg.ee.uct.ac.za/courses/EEE4084F/assignments.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www.rrsg.ee.uct.ac.za/members/swinberg/Proposals/S_Winberg_BScTopics_2018.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chart" Target="../charts/chart1.xml"/><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images.content.ubmtechelectronics.com/Web/UBMTechElectronics/%7ba7a91f0e-87c0-4a6d-b861-d4147707f831%7d_2013EmbeddedMarketStudyb.pdf"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73250"/>
            <a:ext cx="6589652" cy="1460661"/>
          </a:xfrm>
          <a:prstGeom prst="rect">
            <a:avLst/>
          </a:prstGeom>
          <a:blipFill dpi="0" rotWithShape="1">
            <a:blip r:embed="rId3" cstate="print">
              <a:alphaModFix amt="28000"/>
              <a:extLst>
                <a:ext uri="{BEBA8EAE-BF5A-486C-A8C5-ECC9F3942E4B}">
                  <a14:imgProps xmlns:a14="http://schemas.microsoft.com/office/drawing/2010/main">
                    <a14:imgLayer r:embed="rId4">
                      <a14:imgEffect>
                        <a14:sharpenSoften amount="25000"/>
                      </a14:imgEffect>
                      <a14:imgEffect>
                        <a14:brightnessContrast bright="1000" contrast="-20000"/>
                      </a14:imgEffect>
                    </a14:imgLayer>
                  </a14:imgProps>
                </a:ext>
              </a:extLst>
            </a:blip>
            <a:srcRect/>
            <a:tile tx="0" ty="0" sx="100000" sy="100000" flip="none" algn="tl"/>
          </a:blipFill>
          <a:ln w="9525" algn="ctr">
            <a:noFill/>
            <a:round/>
            <a:headEnd/>
            <a:tailEnd/>
          </a:ln>
        </p:spPr>
        <p:txBody>
          <a:bodyPr/>
          <a:lstStyle/>
          <a:p>
            <a:pPr eaLnBrk="0" hangingPunct="0"/>
            <a:endParaRPr lang="en-US"/>
          </a:p>
        </p:txBody>
      </p:sp>
      <p:sp>
        <p:nvSpPr>
          <p:cNvPr id="3075" name="Rectangle 9"/>
          <p:cNvSpPr>
            <a:spLocks noChangeArrowheads="1"/>
          </p:cNvSpPr>
          <p:nvPr/>
        </p:nvSpPr>
        <p:spPr bwMode="auto">
          <a:xfrm>
            <a:off x="1740968" y="5332409"/>
            <a:ext cx="5832475" cy="958850"/>
          </a:xfrm>
          <a:prstGeom prst="rect">
            <a:avLst/>
          </a:prstGeom>
          <a:noFill/>
          <a:ln w="9525" algn="ctr">
            <a:noFill/>
            <a:round/>
            <a:headEnd/>
            <a:tailEnd/>
          </a:ln>
        </p:spPr>
        <p:txBody>
          <a:bodyPr/>
          <a:lstStyle/>
          <a:p>
            <a:pPr algn="ctr" eaLnBrk="0" hangingPunct="0"/>
            <a:r>
              <a:rPr lang="en-ZA" sz="2400" dirty="0"/>
              <a:t>Lecturer:</a:t>
            </a:r>
          </a:p>
          <a:p>
            <a:pPr algn="ctr" eaLnBrk="0" hangingPunct="0"/>
            <a:r>
              <a:rPr lang="en-ZA" sz="2400" dirty="0"/>
              <a:t>Dr. Simon Winberg</a:t>
            </a:r>
            <a:endParaRPr lang="en-US" sz="2400" dirty="0"/>
          </a:p>
        </p:txBody>
      </p:sp>
      <p:pic>
        <p:nvPicPr>
          <p:cNvPr id="3076" name="Picture 9" descr="EEE4084F_logo.jpg"/>
          <p:cNvPicPr>
            <a:picLocks noChangeAspect="1"/>
          </p:cNvPicPr>
          <p:nvPr/>
        </p:nvPicPr>
        <p:blipFill>
          <a:blip r:embed="rId5" cstate="print"/>
          <a:srcRect/>
          <a:stretch>
            <a:fillRect/>
          </a:stretch>
        </p:blipFill>
        <p:spPr bwMode="auto">
          <a:xfrm>
            <a:off x="521438" y="342780"/>
            <a:ext cx="1298261" cy="1295399"/>
          </a:xfrm>
          <a:prstGeom prst="rect">
            <a:avLst/>
          </a:prstGeom>
          <a:noFill/>
          <a:ln w="9525">
            <a:noFill/>
            <a:miter lim="800000"/>
            <a:headEnd/>
            <a:tailEnd/>
          </a:ln>
        </p:spPr>
      </p:pic>
      <p:pic>
        <p:nvPicPr>
          <p:cNvPr id="3077" name="Picture 10" descr="uctlogo.gif"/>
          <p:cNvPicPr>
            <a:picLocks noChangeAspect="1"/>
          </p:cNvPicPr>
          <p:nvPr/>
        </p:nvPicPr>
        <p:blipFill>
          <a:blip r:embed="rId6" cstate="print"/>
          <a:srcRect/>
          <a:stretch>
            <a:fillRect/>
          </a:stretch>
        </p:blipFill>
        <p:spPr bwMode="auto">
          <a:xfrm>
            <a:off x="7537389" y="349308"/>
            <a:ext cx="1222375" cy="1247775"/>
          </a:xfrm>
          <a:prstGeom prst="rect">
            <a:avLst/>
          </a:prstGeom>
          <a:noFill/>
          <a:ln w="9525">
            <a:noFill/>
            <a:miter lim="800000"/>
            <a:headEnd/>
            <a:tailEnd/>
          </a:ln>
        </p:spPr>
      </p:pic>
      <p:sp>
        <p:nvSpPr>
          <p:cNvPr id="9" name="Rectangle 8"/>
          <p:cNvSpPr/>
          <p:nvPr/>
        </p:nvSpPr>
        <p:spPr>
          <a:xfrm>
            <a:off x="1347722" y="2001905"/>
            <a:ext cx="7021474" cy="1015663"/>
          </a:xfrm>
          <a:prstGeom prst="rect">
            <a:avLst/>
          </a:prstGeom>
          <a:noFill/>
        </p:spPr>
        <p:txBody>
          <a:bodyPr wrap="none">
            <a:spAutoFit/>
          </a:bodyPr>
          <a:lstStyle/>
          <a:p>
            <a:pPr algn="ctr" eaLnBrk="0" hangingPunct="0">
              <a:defRPr/>
            </a:pPr>
            <a:r>
              <a:rPr lang="en-US" sz="60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endPar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endParaRPr>
          </a:p>
        </p:txBody>
      </p:sp>
      <p:sp>
        <p:nvSpPr>
          <p:cNvPr id="11" name="Rectangle 10"/>
          <p:cNvSpPr/>
          <p:nvPr/>
        </p:nvSpPr>
        <p:spPr>
          <a:xfrm>
            <a:off x="2530027" y="362994"/>
            <a:ext cx="4418197" cy="1015663"/>
          </a:xfrm>
          <a:prstGeom prst="rect">
            <a:avLst/>
          </a:prstGeom>
          <a:noFill/>
        </p:spPr>
        <p:txBody>
          <a:bodyPr wrap="none">
            <a:spAutoFit/>
          </a:bodyPr>
          <a:lstStyle/>
          <a:p>
            <a:pPr algn="ctr" eaLnBrk="0" hangingPunct="0">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3081" name="Picture 12" descr="roach.gif"/>
          <p:cNvPicPr>
            <a:picLocks noChangeAspect="1"/>
          </p:cNvPicPr>
          <p:nvPr/>
        </p:nvPicPr>
        <p:blipFill>
          <a:blip r:embed="rId7" cstate="print"/>
          <a:srcRect/>
          <a:stretch>
            <a:fillRect/>
          </a:stretch>
        </p:blipFill>
        <p:spPr bwMode="auto">
          <a:xfrm rot="1340404">
            <a:off x="-99123" y="5338351"/>
            <a:ext cx="2758708" cy="1607881"/>
          </a:xfrm>
          <a:prstGeom prst="rect">
            <a:avLst/>
          </a:prstGeom>
          <a:noFill/>
          <a:ln w="9525">
            <a:noFill/>
            <a:miter lim="800000"/>
            <a:headEnd/>
            <a:tailEnd/>
          </a:ln>
        </p:spPr>
      </p:pic>
      <p:pic>
        <p:nvPicPr>
          <p:cNvPr id="3082" name="Picture 11" descr="Dini_fpga_acc.gif"/>
          <p:cNvPicPr>
            <a:picLocks noChangeAspect="1"/>
          </p:cNvPicPr>
          <p:nvPr/>
        </p:nvPicPr>
        <p:blipFill>
          <a:blip r:embed="rId8" cstate="print"/>
          <a:srcRect/>
          <a:stretch>
            <a:fillRect/>
          </a:stretch>
        </p:blipFill>
        <p:spPr bwMode="auto">
          <a:xfrm rot="1903110">
            <a:off x="393820" y="4610672"/>
            <a:ext cx="2459463" cy="1256530"/>
          </a:xfrm>
          <a:prstGeom prst="rect">
            <a:avLst/>
          </a:prstGeom>
          <a:noFill/>
          <a:ln w="9525">
            <a:noFill/>
            <a:miter lim="800000"/>
            <a:headEnd/>
            <a:tailEnd/>
          </a:ln>
        </p:spPr>
      </p:pic>
      <p:pic>
        <p:nvPicPr>
          <p:cNvPr id="3083" name="Picture 13" descr="nvidia.gif"/>
          <p:cNvPicPr>
            <a:picLocks noChangeAspect="1"/>
          </p:cNvPicPr>
          <p:nvPr/>
        </p:nvPicPr>
        <p:blipFill>
          <a:blip r:embed="rId9" cstate="print"/>
          <a:srcRect/>
          <a:stretch>
            <a:fillRect/>
          </a:stretch>
        </p:blipFill>
        <p:spPr bwMode="auto">
          <a:xfrm rot="2921207">
            <a:off x="1243589" y="3947264"/>
            <a:ext cx="2020273" cy="1062988"/>
          </a:xfrm>
          <a:prstGeom prst="rect">
            <a:avLst/>
          </a:prstGeom>
          <a:noFill/>
          <a:ln w="9525">
            <a:noFill/>
            <a:miter lim="800000"/>
            <a:headEnd/>
            <a:tailEnd/>
          </a:ln>
        </p:spPr>
      </p:pic>
      <p:sp>
        <p:nvSpPr>
          <p:cNvPr id="5" name="Subtitle 4"/>
          <p:cNvSpPr>
            <a:spLocks noGrp="1"/>
          </p:cNvSpPr>
          <p:nvPr>
            <p:ph type="subTitle" sz="quarter" idx="4294967295"/>
          </p:nvPr>
        </p:nvSpPr>
        <p:spPr>
          <a:xfrm>
            <a:off x="1322703" y="3526631"/>
            <a:ext cx="6781800" cy="1752600"/>
          </a:xfrm>
        </p:spPr>
        <p:txBody>
          <a:bodyPr/>
          <a:lstStyle/>
          <a:p>
            <a:pPr algn="ctr" eaLnBrk="1" hangingPunct="1">
              <a:buFont typeface="Wingdings" pitchFamily="2" charset="2"/>
              <a:buNone/>
              <a:defRPr/>
            </a:pPr>
            <a:r>
              <a:rPr lang="en-ZA" sz="3600" dirty="0">
                <a:ln>
                  <a:solidFill>
                    <a:schemeClr val="tx1"/>
                  </a:solidFill>
                </a:ln>
                <a:solidFill>
                  <a:srgbClr val="166843"/>
                </a:solidFill>
                <a:effectLst>
                  <a:outerShdw blurRad="38100" dist="38100" dir="2700000" algn="tl">
                    <a:srgbClr val="000000">
                      <a:alpha val="43137"/>
                    </a:srgbClr>
                  </a:outerShdw>
                </a:effectLst>
                <a:latin typeface="Arial Black" pitchFamily="34" charset="0"/>
              </a:rPr>
              <a:t>Lecture 1</a:t>
            </a:r>
          </a:p>
          <a:p>
            <a:pPr algn="ctr" eaLnBrk="1" hangingPunct="1">
              <a:buFont typeface="Wingdings" pitchFamily="2" charset="2"/>
              <a:buNone/>
              <a:defRPr/>
            </a:pPr>
            <a:r>
              <a:rPr lang="en-ZA" sz="3600" dirty="0">
                <a:ln>
                  <a:solidFill>
                    <a:schemeClr val="tx1"/>
                  </a:solidFill>
                </a:ln>
                <a:solidFill>
                  <a:srgbClr val="166843"/>
                </a:solidFill>
                <a:effectLst>
                  <a:outerShdw blurRad="38100" dist="38100" dir="2700000" algn="tl">
                    <a:srgbClr val="000000">
                      <a:alpha val="43137"/>
                    </a:srgbClr>
                  </a:outerShdw>
                </a:effectLst>
                <a:latin typeface="Arial Black" pitchFamily="34" charset="0"/>
              </a:rPr>
              <a:t>Meet &amp; Greet</a:t>
            </a:r>
            <a:endParaRPr lang="en-US" sz="3600" dirty="0">
              <a:ln>
                <a:solidFill>
                  <a:schemeClr val="tx1"/>
                </a:solidFill>
              </a:ln>
              <a:solidFill>
                <a:srgbClr val="166843"/>
              </a:solidFill>
              <a:effectLst>
                <a:outerShdw blurRad="38100" dist="38100" dir="2700000" algn="tl">
                  <a:srgbClr val="000000">
                    <a:alpha val="43137"/>
                  </a:srgbClr>
                </a:outerShdw>
              </a:effectLst>
              <a:latin typeface="Arial Black" pitchFamily="34" charset="0"/>
            </a:endParaRPr>
          </a:p>
        </p:txBody>
      </p:sp>
      <p:pic>
        <p:nvPicPr>
          <p:cNvPr id="1026" name="Picture 2" descr="C:\Users\swinberg\Documents\ACTIVE\EEE4084F\Common\Images_open\hiking-guide-zoom-flick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5440" y="3878987"/>
            <a:ext cx="1676006" cy="25409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ZA" dirty="0"/>
              <a:t>EEE4084F Teaching Staff</a:t>
            </a:r>
          </a:p>
        </p:txBody>
      </p:sp>
      <p:sp>
        <p:nvSpPr>
          <p:cNvPr id="5" name="Rectangle 4"/>
          <p:cNvSpPr/>
          <p:nvPr/>
        </p:nvSpPr>
        <p:spPr>
          <a:xfrm>
            <a:off x="483345" y="1799969"/>
            <a:ext cx="8189843" cy="3785652"/>
          </a:xfrm>
          <a:prstGeom prst="rect">
            <a:avLst/>
          </a:prstGeom>
        </p:spPr>
        <p:txBody>
          <a:bodyPr wrap="square">
            <a:spAutoFit/>
          </a:bodyPr>
          <a:lstStyle/>
          <a:p>
            <a:r>
              <a:rPr lang="en-ZA" sz="2400" b="1" dirty="0">
                <a:solidFill>
                  <a:srgbClr val="000000"/>
                </a:solidFill>
                <a:latin typeface="Arial" panose="020B0604020202020204" pitchFamily="34" charset="0"/>
              </a:rPr>
              <a:t>Lecturer:</a:t>
            </a:r>
            <a:r>
              <a:rPr lang="en-ZA" sz="2400" dirty="0">
                <a:solidFill>
                  <a:srgbClr val="000000"/>
                </a:solidFill>
                <a:latin typeface="Arial" panose="020B0604020202020204" pitchFamily="34" charset="0"/>
              </a:rPr>
              <a:t> </a:t>
            </a:r>
            <a:r>
              <a:rPr lang="en-ZA" sz="2400" dirty="0" err="1">
                <a:solidFill>
                  <a:srgbClr val="000000"/>
                </a:solidFill>
                <a:latin typeface="Arial" panose="020B0604020202020204" pitchFamily="34" charset="0"/>
              </a:rPr>
              <a:t>Dr.</a:t>
            </a:r>
            <a:r>
              <a:rPr lang="en-ZA" sz="2400" dirty="0">
                <a:solidFill>
                  <a:srgbClr val="000000"/>
                </a:solidFill>
                <a:latin typeface="Arial" panose="020B0604020202020204" pitchFamily="34" charset="0"/>
              </a:rPr>
              <a:t> Simon Winberg</a:t>
            </a:r>
            <a:br>
              <a:rPr lang="en-ZA" sz="2400" dirty="0">
                <a:solidFill>
                  <a:srgbClr val="000000"/>
                </a:solidFill>
                <a:latin typeface="Arial" panose="020B0604020202020204" pitchFamily="34" charset="0"/>
              </a:rPr>
            </a:br>
            <a:r>
              <a:rPr lang="en-ZA" sz="2400" dirty="0">
                <a:solidFill>
                  <a:srgbClr val="000000"/>
                </a:solidFill>
                <a:latin typeface="Arial" panose="020B0604020202020204" pitchFamily="34" charset="0"/>
              </a:rPr>
              <a:t>   Email: </a:t>
            </a:r>
            <a:r>
              <a:rPr lang="en-ZA" sz="2400" dirty="0">
                <a:solidFill>
                  <a:srgbClr val="185690"/>
                </a:solidFill>
                <a:latin typeface="Arial" panose="020B0604020202020204" pitchFamily="34" charset="0"/>
                <a:hlinkClick r:id="rId2"/>
              </a:rPr>
              <a:t>simon.winberg@uct.ac.za</a:t>
            </a:r>
            <a:r>
              <a:rPr lang="en-ZA" sz="2400" dirty="0">
                <a:solidFill>
                  <a:srgbClr val="000000"/>
                </a:solidFill>
                <a:latin typeface="Arial" panose="020B0604020202020204" pitchFamily="34" charset="0"/>
              </a:rPr>
              <a:t>  Office: 6.13 </a:t>
            </a:r>
            <a:r>
              <a:rPr lang="en-ZA" sz="2400" dirty="0" err="1">
                <a:solidFill>
                  <a:srgbClr val="000000"/>
                </a:solidFill>
                <a:latin typeface="Arial" panose="020B0604020202020204" pitchFamily="34" charset="0"/>
              </a:rPr>
              <a:t>Menzies</a:t>
            </a:r>
            <a:endParaRPr lang="en-ZA" sz="2400" dirty="0">
              <a:solidFill>
                <a:srgbClr val="000000"/>
              </a:solidFill>
              <a:latin typeface="Arial" panose="020B0604020202020204" pitchFamily="34" charset="0"/>
            </a:endParaRPr>
          </a:p>
          <a:p>
            <a:r>
              <a:rPr lang="en-ZA" sz="2400" dirty="0">
                <a:solidFill>
                  <a:srgbClr val="000000"/>
                </a:solidFill>
                <a:latin typeface="Arial" panose="020B0604020202020204" pitchFamily="34" charset="0"/>
              </a:rPr>
              <a:t>   </a:t>
            </a:r>
            <a:r>
              <a:rPr lang="en-ZA" dirty="0">
                <a:solidFill>
                  <a:srgbClr val="000000"/>
                </a:solidFill>
                <a:latin typeface="Arial" panose="020B0604020202020204" pitchFamily="34" charset="0"/>
              </a:rPr>
              <a:t>Consultation times: Monday 9h00-11h00 / 14h00-16h00, Thurs 9h00-12h30. </a:t>
            </a:r>
            <a:r>
              <a:rPr lang="en-ZA" sz="2400" dirty="0">
                <a:solidFill>
                  <a:srgbClr val="000000"/>
                </a:solidFill>
                <a:latin typeface="Arial" panose="020B0604020202020204" pitchFamily="34" charset="0"/>
              </a:rPr>
              <a:t/>
            </a:r>
            <a:br>
              <a:rPr lang="en-ZA" sz="2400" dirty="0">
                <a:solidFill>
                  <a:srgbClr val="000000"/>
                </a:solidFill>
                <a:latin typeface="Arial" panose="020B0604020202020204" pitchFamily="34" charset="0"/>
              </a:rPr>
            </a:br>
            <a:r>
              <a:rPr lang="en-ZA" sz="2400" dirty="0">
                <a:solidFill>
                  <a:srgbClr val="000000"/>
                </a:solidFill>
                <a:latin typeface="Arial" panose="020B0604020202020204" pitchFamily="34" charset="0"/>
              </a:rPr>
              <a:t>      </a:t>
            </a:r>
            <a:r>
              <a:rPr lang="en-ZA" sz="1600" dirty="0">
                <a:solidFill>
                  <a:srgbClr val="000000"/>
                </a:solidFill>
                <a:latin typeface="Arial" panose="020B0604020202020204" pitchFamily="34" charset="0"/>
              </a:rPr>
              <a:t>Can schedule alternate appointments using my </a:t>
            </a:r>
            <a:r>
              <a:rPr lang="en-ZA" sz="1600" dirty="0">
                <a:solidFill>
                  <a:srgbClr val="185690"/>
                </a:solidFill>
                <a:latin typeface="Arial" panose="020B0604020202020204" pitchFamily="34" charset="0"/>
                <a:hlinkClick r:id="rId3"/>
              </a:rPr>
              <a:t>online appointment schedule</a:t>
            </a:r>
            <a:r>
              <a:rPr lang="en-ZA" sz="1600" dirty="0">
                <a:solidFill>
                  <a:srgbClr val="000000"/>
                </a:solidFill>
                <a:latin typeface="Arial" panose="020B0604020202020204" pitchFamily="34" charset="0"/>
              </a:rPr>
              <a:t>.</a:t>
            </a:r>
          </a:p>
          <a:p>
            <a:endParaRPr lang="en-ZA" sz="2400" dirty="0">
              <a:solidFill>
                <a:srgbClr val="000000"/>
              </a:solidFill>
              <a:latin typeface="Arial" panose="020B0604020202020204" pitchFamily="34" charset="0"/>
            </a:endParaRPr>
          </a:p>
          <a:p>
            <a:r>
              <a:rPr lang="en-ZA" sz="2400" b="1" dirty="0">
                <a:solidFill>
                  <a:srgbClr val="000000"/>
                </a:solidFill>
                <a:latin typeface="Arial" panose="020B0604020202020204" pitchFamily="34" charset="0"/>
              </a:rPr>
              <a:t>Tutors: </a:t>
            </a:r>
            <a:endParaRPr lang="en-ZA" sz="2400" dirty="0">
              <a:solidFill>
                <a:srgbClr val="000000"/>
              </a:solidFill>
              <a:latin typeface="Arial" panose="020B0604020202020204" pitchFamily="34" charset="0"/>
            </a:endParaRPr>
          </a:p>
          <a:p>
            <a:r>
              <a:rPr lang="en-ZA" sz="2400" dirty="0">
                <a:solidFill>
                  <a:srgbClr val="000000"/>
                </a:solidFill>
                <a:latin typeface="Arial" panose="020B0604020202020204" pitchFamily="34" charset="0"/>
              </a:rPr>
              <a:t>  Tutor 1 Matthew Coulson</a:t>
            </a:r>
          </a:p>
          <a:p>
            <a:r>
              <a:rPr lang="en-ZA" sz="2400" dirty="0">
                <a:solidFill>
                  <a:srgbClr val="000000"/>
                </a:solidFill>
                <a:latin typeface="Arial" panose="020B0604020202020204" pitchFamily="34" charset="0"/>
              </a:rPr>
              <a:t>    Email:  </a:t>
            </a:r>
            <a:r>
              <a:rPr lang="en-ZA" sz="2400" dirty="0">
                <a:solidFill>
                  <a:srgbClr val="000000"/>
                </a:solidFill>
                <a:latin typeface="Arial" panose="020B0604020202020204" pitchFamily="34" charset="0"/>
                <a:hlinkClick r:id="rId4"/>
              </a:rPr>
              <a:t>clsmat002@myuct.ac.za</a:t>
            </a:r>
            <a:endParaRPr lang="en-ZA" sz="2400" dirty="0">
              <a:solidFill>
                <a:srgbClr val="000000"/>
              </a:solidFill>
              <a:latin typeface="Arial" panose="020B0604020202020204" pitchFamily="34" charset="0"/>
            </a:endParaRPr>
          </a:p>
          <a:p>
            <a:r>
              <a:rPr lang="en-ZA" sz="2400" dirty="0">
                <a:solidFill>
                  <a:srgbClr val="000000"/>
                </a:solidFill>
                <a:latin typeface="Arial" panose="020B0604020202020204" pitchFamily="34" charset="0"/>
              </a:rPr>
              <a:t>  Tutor 2 </a:t>
            </a:r>
            <a:r>
              <a:rPr lang="en-ZA" sz="2400" dirty="0" err="1">
                <a:solidFill>
                  <a:srgbClr val="000000"/>
                </a:solidFill>
                <a:latin typeface="Arial" panose="020B0604020202020204" pitchFamily="34" charset="0"/>
              </a:rPr>
              <a:t>Mpumelelo</a:t>
            </a:r>
            <a:r>
              <a:rPr lang="en-ZA" sz="2400" dirty="0">
                <a:solidFill>
                  <a:srgbClr val="000000"/>
                </a:solidFill>
                <a:latin typeface="Arial" panose="020B0604020202020204" pitchFamily="34" charset="0"/>
              </a:rPr>
              <a:t> </a:t>
            </a:r>
            <a:r>
              <a:rPr lang="en-ZA" sz="2400" dirty="0" err="1">
                <a:solidFill>
                  <a:srgbClr val="000000"/>
                </a:solidFill>
                <a:latin typeface="Arial" panose="020B0604020202020204" pitchFamily="34" charset="0"/>
              </a:rPr>
              <a:t>Mthethwa</a:t>
            </a:r>
            <a:endParaRPr lang="en-ZA" sz="2400" dirty="0">
              <a:solidFill>
                <a:srgbClr val="000000"/>
              </a:solidFill>
              <a:latin typeface="Arial" panose="020B0604020202020204" pitchFamily="34" charset="0"/>
            </a:endParaRPr>
          </a:p>
          <a:p>
            <a:r>
              <a:rPr lang="en-ZA" sz="2400" dirty="0">
                <a:solidFill>
                  <a:srgbClr val="000000"/>
                </a:solidFill>
                <a:latin typeface="Arial" panose="020B0604020202020204" pitchFamily="34" charset="0"/>
              </a:rPr>
              <a:t>    Email:  </a:t>
            </a:r>
            <a:r>
              <a:rPr lang="en-ZA" sz="2400" dirty="0">
                <a:solidFill>
                  <a:srgbClr val="000000"/>
                </a:solidFill>
                <a:latin typeface="Arial" panose="020B0604020202020204" pitchFamily="34" charset="0"/>
                <a:hlinkClick r:id="rId5"/>
              </a:rPr>
              <a:t>mthmpu003@myuct.ac.za</a:t>
            </a:r>
            <a:endParaRPr lang="en-ZA"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2395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82" y="342070"/>
            <a:ext cx="7024744" cy="771113"/>
          </a:xfrm>
        </p:spPr>
        <p:txBody>
          <a:bodyPr/>
          <a:lstStyle/>
          <a:p>
            <a:pPr>
              <a:defRPr/>
            </a:pPr>
            <a:r>
              <a:rPr lang="en-US" dirty="0"/>
              <a:t>Textbook</a:t>
            </a:r>
          </a:p>
        </p:txBody>
      </p:sp>
      <p:sp>
        <p:nvSpPr>
          <p:cNvPr id="3" name="Content Placeholder 2"/>
          <p:cNvSpPr>
            <a:spLocks noGrp="1"/>
          </p:cNvSpPr>
          <p:nvPr>
            <p:ph idx="1"/>
          </p:nvPr>
        </p:nvSpPr>
        <p:spPr>
          <a:xfrm>
            <a:off x="733304" y="1329570"/>
            <a:ext cx="5538411" cy="1242333"/>
          </a:xfrm>
        </p:spPr>
        <p:txBody>
          <a:bodyPr>
            <a:normAutofit/>
          </a:bodyPr>
          <a:lstStyle/>
          <a:p>
            <a:pPr marL="0" indent="0">
              <a:buNone/>
              <a:defRPr/>
            </a:pPr>
            <a:r>
              <a:rPr lang="en-US" sz="2000" dirty="0"/>
              <a:t>Required textbook: Martinez, Bond &amp; </a:t>
            </a:r>
            <a:r>
              <a:rPr lang="en-US" sz="2000" dirty="0" err="1"/>
              <a:t>Vai</a:t>
            </a:r>
            <a:r>
              <a:rPr lang="en-US" sz="2000" dirty="0"/>
              <a:t>, 2008. </a:t>
            </a:r>
            <a:r>
              <a:rPr lang="en-US" sz="2000" i="1" dirty="0"/>
              <a:t>High Performance Embedded Computing Handbook</a:t>
            </a:r>
            <a:r>
              <a:rPr lang="en-US" sz="2000" dirty="0"/>
              <a:t>. CRC Press.</a:t>
            </a:r>
          </a:p>
        </p:txBody>
      </p:sp>
      <p:pic>
        <p:nvPicPr>
          <p:cNvPr id="24580" name="Picture 3" descr="TextBook.gif"/>
          <p:cNvPicPr>
            <a:picLocks noChangeAspect="1"/>
          </p:cNvPicPr>
          <p:nvPr/>
        </p:nvPicPr>
        <p:blipFill>
          <a:blip r:embed="rId3" cstate="print"/>
          <a:srcRect/>
          <a:stretch>
            <a:fillRect/>
          </a:stretch>
        </p:blipFill>
        <p:spPr bwMode="auto">
          <a:xfrm>
            <a:off x="6508781" y="885379"/>
            <a:ext cx="1856285" cy="2589579"/>
          </a:xfrm>
          <a:prstGeom prst="rect">
            <a:avLst/>
          </a:prstGeom>
          <a:noFill/>
          <a:ln w="9525">
            <a:noFill/>
            <a:miter lim="800000"/>
            <a:headEnd/>
            <a:tailEnd/>
          </a:ln>
        </p:spPr>
      </p:pic>
      <p:sp>
        <p:nvSpPr>
          <p:cNvPr id="24581" name="Rectangle 4"/>
          <p:cNvSpPr>
            <a:spLocks noChangeArrowheads="1"/>
          </p:cNvSpPr>
          <p:nvPr/>
        </p:nvSpPr>
        <p:spPr bwMode="auto">
          <a:xfrm>
            <a:off x="514382" y="3644066"/>
            <a:ext cx="4150384" cy="1569660"/>
          </a:xfrm>
          <a:prstGeom prst="rect">
            <a:avLst/>
          </a:prstGeom>
          <a:noFill/>
          <a:ln w="9525">
            <a:noFill/>
            <a:miter lim="800000"/>
            <a:headEnd/>
            <a:tailEnd/>
          </a:ln>
        </p:spPr>
        <p:txBody>
          <a:bodyPr wrap="square">
            <a:spAutoFit/>
          </a:bodyPr>
          <a:lstStyle/>
          <a:p>
            <a:pPr marL="0" lvl="1" eaLnBrk="0" hangingPunct="0"/>
            <a:r>
              <a:rPr lang="en-US" sz="2400" dirty="0"/>
              <a:t>This a selection of academic published papers may be provided in addition, to supplement the textbook.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2" y="3644066"/>
            <a:ext cx="3591338" cy="26951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156677"/>
            <a:ext cx="7698306" cy="692210"/>
          </a:xfrm>
        </p:spPr>
        <p:txBody>
          <a:bodyPr>
            <a:normAutofit fontScale="90000"/>
          </a:bodyPr>
          <a:lstStyle/>
          <a:p>
            <a:r>
              <a:rPr lang="en-US" dirty="0"/>
              <a:t>Course Websites</a:t>
            </a:r>
          </a:p>
        </p:txBody>
      </p:sp>
      <p:sp>
        <p:nvSpPr>
          <p:cNvPr id="4" name="Rectangle 3"/>
          <p:cNvSpPr/>
          <p:nvPr/>
        </p:nvSpPr>
        <p:spPr>
          <a:xfrm>
            <a:off x="689625" y="750999"/>
            <a:ext cx="7225119" cy="369332"/>
          </a:xfrm>
          <a:prstGeom prst="rect">
            <a:avLst/>
          </a:prstGeom>
        </p:spPr>
        <p:txBody>
          <a:bodyPr wrap="none">
            <a:spAutoFit/>
          </a:bodyPr>
          <a:lstStyle/>
          <a:p>
            <a:r>
              <a:rPr lang="en-US" dirty="0"/>
              <a:t>Resources, lectures, </a:t>
            </a:r>
            <a:r>
              <a:rPr lang="en-US" dirty="0" err="1"/>
              <a:t>etc</a:t>
            </a:r>
            <a:r>
              <a:rPr lang="en-US" dirty="0"/>
              <a:t>: </a:t>
            </a:r>
            <a:r>
              <a:rPr lang="en-US" dirty="0">
                <a:hlinkClick r:id="rId2"/>
              </a:rPr>
              <a:t>www.rrsg.ee.uct.ac.za/courses/EEE4084F/</a:t>
            </a:r>
            <a:endParaRPr lang="en-US" dirty="0"/>
          </a:p>
        </p:txBody>
      </p:sp>
      <p:sp>
        <p:nvSpPr>
          <p:cNvPr id="6" name="Rectangle 5"/>
          <p:cNvSpPr/>
          <p:nvPr/>
        </p:nvSpPr>
        <p:spPr>
          <a:xfrm>
            <a:off x="1306563" y="6242746"/>
            <a:ext cx="6707927" cy="369332"/>
          </a:xfrm>
          <a:prstGeom prst="rect">
            <a:avLst/>
          </a:prstGeom>
        </p:spPr>
        <p:txBody>
          <a:bodyPr wrap="none">
            <a:spAutoFit/>
          </a:bodyPr>
          <a:lstStyle/>
          <a:p>
            <a:r>
              <a:rPr lang="en-US" dirty="0" err="1"/>
              <a:t>Vula</a:t>
            </a:r>
            <a:r>
              <a:rPr lang="en-US" dirty="0"/>
              <a:t> site used for submitting assignments, announcements, etc.</a:t>
            </a:r>
          </a:p>
        </p:txBody>
      </p:sp>
      <p:cxnSp>
        <p:nvCxnSpPr>
          <p:cNvPr id="7" name="Straight Connector 6"/>
          <p:cNvCxnSpPr/>
          <p:nvPr/>
        </p:nvCxnSpPr>
        <p:spPr>
          <a:xfrm>
            <a:off x="297481" y="6144636"/>
            <a:ext cx="8544209" cy="0"/>
          </a:xfrm>
          <a:prstGeom prst="line">
            <a:avLst/>
          </a:prstGeom>
          <a:ln w="28575">
            <a:solidFill>
              <a:srgbClr val="19754B"/>
            </a:solidFill>
          </a:ln>
        </p:spPr>
        <p:style>
          <a:lnRef idx="1">
            <a:schemeClr val="accent1"/>
          </a:lnRef>
          <a:fillRef idx="0">
            <a:schemeClr val="accent1"/>
          </a:fillRef>
          <a:effectRef idx="0">
            <a:schemeClr val="accent1"/>
          </a:effectRef>
          <a:fontRef idx="minor">
            <a:schemeClr val="tx1"/>
          </a:fontRef>
        </p:style>
      </p:cxnSp>
      <p:pic>
        <p:nvPicPr>
          <p:cNvPr id="1027" name="Picture 3" descr="C:\Users\swinberg\Documents\ACTIVE\EEE4084F\2014\LECTURES\Lecture01\Images\v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25" y="6217376"/>
            <a:ext cx="431800" cy="4191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310" y="6236265"/>
            <a:ext cx="319318" cy="369332"/>
          </a:xfrm>
          <a:prstGeom prst="rect">
            <a:avLst/>
          </a:prstGeom>
        </p:spPr>
        <p:txBody>
          <a:bodyPr wrap="none">
            <a:spAutoFit/>
          </a:bodyPr>
          <a:lstStyle/>
          <a:p>
            <a:r>
              <a:rPr lang="en-US" dirty="0"/>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03" y="1222268"/>
            <a:ext cx="6951957" cy="4824259"/>
          </a:xfrm>
          <a:prstGeom prst="rect">
            <a:avLst/>
          </a:prstGeom>
        </p:spPr>
      </p:pic>
    </p:spTree>
    <p:extLst>
      <p:ext uri="{BB962C8B-B14F-4D97-AF65-F5344CB8AC3E}">
        <p14:creationId xmlns:p14="http://schemas.microsoft.com/office/powerpoint/2010/main" val="28693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96" y="184585"/>
            <a:ext cx="7664921" cy="836582"/>
          </a:xfrm>
        </p:spPr>
        <p:txBody>
          <a:bodyPr/>
          <a:lstStyle/>
          <a:p>
            <a:pPr>
              <a:defRPr/>
            </a:pPr>
            <a:r>
              <a:rPr lang="en-ZA" dirty="0"/>
              <a:t>Lecture &amp; Prac times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374508"/>
              </p:ext>
            </p:extLst>
          </p:nvPr>
        </p:nvGraphicFramePr>
        <p:xfrm>
          <a:off x="371796" y="1539629"/>
          <a:ext cx="8414608" cy="2072544"/>
        </p:xfrm>
        <a:graphic>
          <a:graphicData uri="http://schemas.openxmlformats.org/drawingml/2006/table">
            <a:tbl>
              <a:tblPr firstRow="1" bandRow="1">
                <a:tableStyleId>{5C22544A-7EE6-4342-B048-85BDC9FD1C3A}</a:tableStyleId>
              </a:tblPr>
              <a:tblGrid>
                <a:gridCol w="1775193">
                  <a:extLst>
                    <a:ext uri="{9D8B030D-6E8A-4147-A177-3AD203B41FA5}">
                      <a16:colId xmlns:a16="http://schemas.microsoft.com/office/drawing/2014/main" xmlns="" val="20000"/>
                    </a:ext>
                  </a:extLst>
                </a:gridCol>
                <a:gridCol w="1376301">
                  <a:extLst>
                    <a:ext uri="{9D8B030D-6E8A-4147-A177-3AD203B41FA5}">
                      <a16:colId xmlns:a16="http://schemas.microsoft.com/office/drawing/2014/main" xmlns="" val="20001"/>
                    </a:ext>
                  </a:extLst>
                </a:gridCol>
                <a:gridCol w="1423415">
                  <a:extLst>
                    <a:ext uri="{9D8B030D-6E8A-4147-A177-3AD203B41FA5}">
                      <a16:colId xmlns:a16="http://schemas.microsoft.com/office/drawing/2014/main" xmlns="" val="20002"/>
                    </a:ext>
                  </a:extLst>
                </a:gridCol>
                <a:gridCol w="3839699">
                  <a:extLst>
                    <a:ext uri="{9D8B030D-6E8A-4147-A177-3AD203B41FA5}">
                      <a16:colId xmlns:a16="http://schemas.microsoft.com/office/drawing/2014/main" xmlns="" val="20003"/>
                    </a:ext>
                  </a:extLst>
                </a:gridCol>
              </a:tblGrid>
              <a:tr h="466877">
                <a:tc>
                  <a:txBody>
                    <a:bodyPr/>
                    <a:lstStyle/>
                    <a:p>
                      <a:r>
                        <a:rPr lang="en-ZA" sz="2800" dirty="0"/>
                        <a:t>Day</a:t>
                      </a:r>
                      <a:endParaRPr lang="en-US" sz="2800" dirty="0"/>
                    </a:p>
                  </a:txBody>
                  <a:tcPr marL="91437" marR="91437" marT="45708" marB="45708"/>
                </a:tc>
                <a:tc>
                  <a:txBody>
                    <a:bodyPr/>
                    <a:lstStyle/>
                    <a:p>
                      <a:r>
                        <a:rPr lang="en-ZA" sz="2800" dirty="0"/>
                        <a:t>Time</a:t>
                      </a:r>
                      <a:endParaRPr lang="en-US" sz="2800" dirty="0"/>
                    </a:p>
                  </a:txBody>
                  <a:tcPr marL="91437" marR="91437" marT="45708" marB="45708"/>
                </a:tc>
                <a:tc>
                  <a:txBody>
                    <a:bodyPr/>
                    <a:lstStyle/>
                    <a:p>
                      <a:r>
                        <a:rPr lang="en-ZA" sz="2800" dirty="0"/>
                        <a:t>Venue</a:t>
                      </a:r>
                      <a:endParaRPr lang="en-US" sz="2800" dirty="0"/>
                    </a:p>
                  </a:txBody>
                  <a:tcPr marL="91437" marR="91437" marT="45708" marB="45708"/>
                </a:tc>
                <a:tc>
                  <a:txBody>
                    <a:bodyPr/>
                    <a:lstStyle/>
                    <a:p>
                      <a:r>
                        <a:rPr lang="en-ZA" sz="2800" dirty="0"/>
                        <a:t>Description</a:t>
                      </a:r>
                      <a:endParaRPr lang="en-US" sz="2800" dirty="0"/>
                    </a:p>
                  </a:txBody>
                  <a:tcPr marL="91437" marR="91437" marT="45708" marB="45708"/>
                </a:tc>
                <a:extLst>
                  <a:ext uri="{0D108BD9-81ED-4DB2-BD59-A6C34878D82A}">
                    <a16:rowId xmlns:a16="http://schemas.microsoft.com/office/drawing/2014/main" xmlns="" val="10000"/>
                  </a:ext>
                </a:extLst>
              </a:tr>
              <a:tr h="466877">
                <a:tc>
                  <a:txBody>
                    <a:bodyPr/>
                    <a:lstStyle/>
                    <a:p>
                      <a:r>
                        <a:rPr lang="en-ZA" sz="2800" dirty="0"/>
                        <a:t>Tuesday</a:t>
                      </a:r>
                      <a:endParaRPr lang="en-US" sz="2800" dirty="0"/>
                    </a:p>
                  </a:txBody>
                  <a:tcPr marL="91437" marR="91437" marT="45708" marB="45708"/>
                </a:tc>
                <a:tc>
                  <a:txBody>
                    <a:bodyPr/>
                    <a:lstStyle/>
                    <a:p>
                      <a:r>
                        <a:rPr lang="en-ZA" sz="2800" dirty="0"/>
                        <a:t>2-4pm</a:t>
                      </a:r>
                      <a:endParaRPr lang="en-US" sz="2800" dirty="0"/>
                    </a:p>
                  </a:txBody>
                  <a:tcPr marL="91437" marR="91437" marT="45708" marB="45708"/>
                </a:tc>
                <a:tc>
                  <a:txBody>
                    <a:bodyPr/>
                    <a:lstStyle/>
                    <a:p>
                      <a:r>
                        <a:rPr lang="en-US" sz="2400" dirty="0"/>
                        <a:t>EM5</a:t>
                      </a:r>
                    </a:p>
                  </a:txBody>
                  <a:tcPr marL="91437" marR="91437" marT="45708" marB="45708"/>
                </a:tc>
                <a:tc>
                  <a:txBody>
                    <a:bodyPr/>
                    <a:lstStyle/>
                    <a:p>
                      <a:r>
                        <a:rPr lang="en-US" sz="2800" dirty="0"/>
                        <a:t>Lecture</a:t>
                      </a:r>
                    </a:p>
                  </a:txBody>
                  <a:tcPr marL="91437" marR="91437" marT="45708" marB="45708"/>
                </a:tc>
                <a:extLst>
                  <a:ext uri="{0D108BD9-81ED-4DB2-BD59-A6C34878D82A}">
                    <a16:rowId xmlns:a16="http://schemas.microsoft.com/office/drawing/2014/main" xmlns="" val="10001"/>
                  </a:ext>
                </a:extLst>
              </a:tr>
              <a:tr h="516348">
                <a:tc>
                  <a:txBody>
                    <a:bodyPr/>
                    <a:lstStyle/>
                    <a:p>
                      <a:r>
                        <a:rPr lang="en-ZA" sz="2800" dirty="0"/>
                        <a:t>Thursday</a:t>
                      </a:r>
                      <a:endParaRPr lang="en-US" sz="2800" dirty="0"/>
                    </a:p>
                  </a:txBody>
                  <a:tcPr marL="91437" marR="91437" marT="45708" marB="45708"/>
                </a:tc>
                <a:tc>
                  <a:txBody>
                    <a:bodyPr/>
                    <a:lstStyle/>
                    <a:p>
                      <a:r>
                        <a:rPr lang="en-ZA" sz="2800" dirty="0"/>
                        <a:t>2pm</a:t>
                      </a:r>
                      <a:endParaRPr lang="en-US" sz="2800" dirty="0"/>
                    </a:p>
                  </a:txBody>
                  <a:tcPr marL="91437" marR="91437" marT="45708" marB="45708"/>
                </a:tc>
                <a:tc>
                  <a:txBody>
                    <a:bodyPr/>
                    <a:lstStyle/>
                    <a:p>
                      <a:r>
                        <a:rPr lang="en-US" sz="2400" dirty="0"/>
                        <a:t>EM5</a:t>
                      </a:r>
                    </a:p>
                  </a:txBody>
                  <a:tcPr marL="91437" marR="91437" marT="45708" marB="45708"/>
                </a:tc>
                <a:tc>
                  <a:txBody>
                    <a:bodyPr/>
                    <a:lstStyle/>
                    <a:p>
                      <a:r>
                        <a:rPr lang="en-US" sz="2800" dirty="0"/>
                        <a:t>Seminar/Test/Lecture</a:t>
                      </a:r>
                    </a:p>
                  </a:txBody>
                  <a:tcPr marL="91437" marR="91437" marT="45708" marB="45708"/>
                </a:tc>
                <a:extLst>
                  <a:ext uri="{0D108BD9-81ED-4DB2-BD59-A6C34878D82A}">
                    <a16:rowId xmlns:a16="http://schemas.microsoft.com/office/drawing/2014/main" xmlns="" val="10003"/>
                  </a:ext>
                </a:extLst>
              </a:tr>
              <a:tr h="485874">
                <a:tc>
                  <a:txBody>
                    <a:bodyPr/>
                    <a:lstStyle/>
                    <a:p>
                      <a:r>
                        <a:rPr lang="en-US" sz="2800" dirty="0"/>
                        <a:t>Thursday</a:t>
                      </a:r>
                    </a:p>
                  </a:txBody>
                  <a:tcPr marL="91437" marR="91437" marT="45708" marB="45708"/>
                </a:tc>
                <a:tc>
                  <a:txBody>
                    <a:bodyPr/>
                    <a:lstStyle/>
                    <a:p>
                      <a:r>
                        <a:rPr lang="en-US" sz="2800" dirty="0"/>
                        <a:t>3pm</a:t>
                      </a:r>
                    </a:p>
                  </a:txBody>
                  <a:tcPr marL="91437" marR="91437" marT="45708" marB="45708"/>
                </a:tc>
                <a:tc>
                  <a:txBody>
                    <a:bodyPr/>
                    <a:lstStyle/>
                    <a:p>
                      <a:r>
                        <a:rPr lang="en-US" sz="2400" dirty="0"/>
                        <a:t>TBD</a:t>
                      </a:r>
                    </a:p>
                  </a:txBody>
                  <a:tcPr marL="91437" marR="91437" marT="45708" marB="45708"/>
                </a:tc>
                <a:tc>
                  <a:txBody>
                    <a:bodyPr/>
                    <a:lstStyle/>
                    <a:p>
                      <a:r>
                        <a:rPr lang="en-US" sz="2800" dirty="0" err="1"/>
                        <a:t>Prac</a:t>
                      </a:r>
                      <a:r>
                        <a:rPr lang="en-US" sz="2800" baseline="0" dirty="0"/>
                        <a:t> Intro/Lecture</a:t>
                      </a:r>
                      <a:endParaRPr lang="en-US" sz="2800" dirty="0"/>
                    </a:p>
                  </a:txBody>
                  <a:tcPr marL="91437" marR="91437" marT="45708" marB="45708"/>
                </a:tc>
                <a:extLst>
                  <a:ext uri="{0D108BD9-81ED-4DB2-BD59-A6C34878D82A}">
                    <a16:rowId xmlns:a16="http://schemas.microsoft.com/office/drawing/2014/main" xmlns="" val="10004"/>
                  </a:ext>
                </a:extLst>
              </a:tr>
            </a:tbl>
          </a:graphicData>
        </a:graphic>
      </p:graphicFrame>
      <p:sp>
        <p:nvSpPr>
          <p:cNvPr id="5" name="Rectangle 4"/>
          <p:cNvSpPr/>
          <p:nvPr/>
        </p:nvSpPr>
        <p:spPr>
          <a:xfrm>
            <a:off x="373127" y="908457"/>
            <a:ext cx="1943161"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3200" b="1" spc="50" dirty="0">
                <a:ln w="11430"/>
                <a:solidFill>
                  <a:schemeClr val="accent5">
                    <a:lumMod val="50000"/>
                  </a:schemeClr>
                </a:solidFill>
                <a:effectLst>
                  <a:outerShdw blurRad="76200" dist="50800" dir="5400000" algn="tl" rotWithShape="0">
                    <a:srgbClr val="000000">
                      <a:alpha val="65000"/>
                    </a:srgbClr>
                  </a:outerShdw>
                </a:effectLst>
              </a:rPr>
              <a:t>Lectures</a:t>
            </a:r>
          </a:p>
        </p:txBody>
      </p:sp>
      <p:graphicFrame>
        <p:nvGraphicFramePr>
          <p:cNvPr id="6" name="Content Placeholder 3"/>
          <p:cNvGraphicFramePr>
            <a:graphicFrameLocks/>
          </p:cNvGraphicFramePr>
          <p:nvPr>
            <p:extLst>
              <p:ext uri="{D42A27DB-BD31-4B8C-83A1-F6EECF244321}">
                <p14:modId xmlns:p14="http://schemas.microsoft.com/office/powerpoint/2010/main" val="1748486799"/>
              </p:ext>
            </p:extLst>
          </p:nvPr>
        </p:nvGraphicFramePr>
        <p:xfrm>
          <a:off x="333974" y="4241388"/>
          <a:ext cx="8441820" cy="2072568"/>
        </p:xfrm>
        <a:graphic>
          <a:graphicData uri="http://schemas.openxmlformats.org/drawingml/2006/table">
            <a:tbl>
              <a:tblPr firstRow="1" bandRow="1">
                <a:tableStyleId>{5C22544A-7EE6-4342-B048-85BDC9FD1C3A}</a:tableStyleId>
              </a:tblPr>
              <a:tblGrid>
                <a:gridCol w="2383468">
                  <a:extLst>
                    <a:ext uri="{9D8B030D-6E8A-4147-A177-3AD203B41FA5}">
                      <a16:colId xmlns:a16="http://schemas.microsoft.com/office/drawing/2014/main" xmlns="" val="20000"/>
                    </a:ext>
                  </a:extLst>
                </a:gridCol>
                <a:gridCol w="1751527">
                  <a:extLst>
                    <a:ext uri="{9D8B030D-6E8A-4147-A177-3AD203B41FA5}">
                      <a16:colId xmlns:a16="http://schemas.microsoft.com/office/drawing/2014/main" xmlns="" val="20001"/>
                    </a:ext>
                  </a:extLst>
                </a:gridCol>
                <a:gridCol w="1571223">
                  <a:extLst>
                    <a:ext uri="{9D8B030D-6E8A-4147-A177-3AD203B41FA5}">
                      <a16:colId xmlns:a16="http://schemas.microsoft.com/office/drawing/2014/main" xmlns="" val="20002"/>
                    </a:ext>
                  </a:extLst>
                </a:gridCol>
                <a:gridCol w="2735602">
                  <a:extLst>
                    <a:ext uri="{9D8B030D-6E8A-4147-A177-3AD203B41FA5}">
                      <a16:colId xmlns:a16="http://schemas.microsoft.com/office/drawing/2014/main" xmlns="" val="20003"/>
                    </a:ext>
                  </a:extLst>
                </a:gridCol>
              </a:tblGrid>
              <a:tr h="518054">
                <a:tc>
                  <a:txBody>
                    <a:bodyPr/>
                    <a:lstStyle/>
                    <a:p>
                      <a:r>
                        <a:rPr lang="en-ZA" sz="2800" dirty="0"/>
                        <a:t>Day</a:t>
                      </a:r>
                      <a:endParaRPr lang="en-US" sz="2800" dirty="0"/>
                    </a:p>
                  </a:txBody>
                  <a:tcPr marL="91437" marR="91437" marT="45711" marB="45711"/>
                </a:tc>
                <a:tc>
                  <a:txBody>
                    <a:bodyPr/>
                    <a:lstStyle/>
                    <a:p>
                      <a:r>
                        <a:rPr lang="en-ZA" sz="2800" dirty="0"/>
                        <a:t>Time</a:t>
                      </a:r>
                      <a:endParaRPr lang="en-US" sz="2800" dirty="0"/>
                    </a:p>
                  </a:txBody>
                  <a:tcPr marL="91437" marR="91437" marT="45711" marB="45711"/>
                </a:tc>
                <a:tc>
                  <a:txBody>
                    <a:bodyPr/>
                    <a:lstStyle/>
                    <a:p>
                      <a:r>
                        <a:rPr lang="en-ZA" sz="2800" dirty="0"/>
                        <a:t>Venue</a:t>
                      </a:r>
                      <a:endParaRPr lang="en-US" sz="2800" dirty="0"/>
                    </a:p>
                  </a:txBody>
                  <a:tcPr marL="91437" marR="91437" marT="45711" marB="45711"/>
                </a:tc>
                <a:tc>
                  <a:txBody>
                    <a:bodyPr/>
                    <a:lstStyle/>
                    <a:p>
                      <a:r>
                        <a:rPr lang="en-ZA" sz="2800" dirty="0"/>
                        <a:t>Description</a:t>
                      </a:r>
                      <a:endParaRPr lang="en-US" sz="2800" dirty="0"/>
                    </a:p>
                  </a:txBody>
                  <a:tcPr marL="91437" marR="91437" marT="45711" marB="45711"/>
                </a:tc>
                <a:extLst>
                  <a:ext uri="{0D108BD9-81ED-4DB2-BD59-A6C34878D82A}">
                    <a16:rowId xmlns:a16="http://schemas.microsoft.com/office/drawing/2014/main" xmlns="" val="10000"/>
                  </a:ext>
                </a:extLst>
              </a:tr>
              <a:tr h="518054">
                <a:tc>
                  <a:txBody>
                    <a:bodyPr/>
                    <a:lstStyle/>
                    <a:p>
                      <a:r>
                        <a:rPr lang="en-US" sz="2800" dirty="0" smtClean="0"/>
                        <a:t>Wednesday</a:t>
                      </a:r>
                      <a:endParaRPr lang="en-US" sz="2800" dirty="0"/>
                    </a:p>
                  </a:txBody>
                  <a:tcPr marL="91437" marR="91437" marT="45711" marB="45711"/>
                </a:tc>
                <a:tc>
                  <a:txBody>
                    <a:bodyPr/>
                    <a:lstStyle/>
                    <a:p>
                      <a:r>
                        <a:rPr lang="en-US" sz="2800" dirty="0" smtClean="0"/>
                        <a:t>9-11am</a:t>
                      </a:r>
                      <a:endParaRPr lang="en-US" sz="2800" dirty="0"/>
                    </a:p>
                  </a:txBody>
                  <a:tcPr marL="91437" marR="91437" marT="45711" marB="45711"/>
                </a:tc>
                <a:tc>
                  <a:txBody>
                    <a:bodyPr/>
                    <a:lstStyle/>
                    <a:p>
                      <a:r>
                        <a:rPr lang="en-US" sz="2800" dirty="0"/>
                        <a:t>Blue</a:t>
                      </a:r>
                      <a:r>
                        <a:rPr lang="en-US" sz="2800" baseline="0" dirty="0"/>
                        <a:t> lab</a:t>
                      </a:r>
                      <a:endParaRPr lang="en-US" sz="2800" dirty="0"/>
                    </a:p>
                  </a:txBody>
                  <a:tcPr marL="91437" marR="91437" marT="45711" marB="45711"/>
                </a:tc>
                <a:tc>
                  <a:txBody>
                    <a:bodyPr/>
                    <a:lstStyle/>
                    <a:p>
                      <a:r>
                        <a:rPr lang="en-US" sz="2800" dirty="0" err="1" smtClean="0"/>
                        <a:t>Prac</a:t>
                      </a:r>
                      <a:endParaRPr lang="en-US" sz="2800" dirty="0"/>
                    </a:p>
                  </a:txBody>
                  <a:tcPr marL="91437" marR="91437" marT="45711" marB="45711"/>
                </a:tc>
                <a:extLst>
                  <a:ext uri="{0D108BD9-81ED-4DB2-BD59-A6C34878D82A}">
                    <a16:rowId xmlns:a16="http://schemas.microsoft.com/office/drawing/2014/main" xmlns="" val="10002"/>
                  </a:ext>
                </a:extLst>
              </a:tr>
              <a:tr h="518054">
                <a:tc>
                  <a:txBody>
                    <a:bodyPr/>
                    <a:lstStyle/>
                    <a:p>
                      <a:r>
                        <a:rPr lang="en-US" sz="2800" dirty="0" smtClean="0"/>
                        <a:t>Thursday</a:t>
                      </a:r>
                      <a:endParaRPr lang="en-US" sz="2800" dirty="0"/>
                    </a:p>
                  </a:txBody>
                  <a:tcPr marL="91437" marR="91437" marT="45711" marB="45711"/>
                </a:tc>
                <a:tc>
                  <a:txBody>
                    <a:bodyPr/>
                    <a:lstStyle/>
                    <a:p>
                      <a:r>
                        <a:rPr lang="en-US" sz="2800" dirty="0" smtClean="0"/>
                        <a:t>9-11am</a:t>
                      </a:r>
                      <a:endParaRPr lang="en-US" sz="2800" dirty="0"/>
                    </a:p>
                  </a:txBody>
                  <a:tcPr marL="91437" marR="91437" marT="45711" marB="45711"/>
                </a:tc>
                <a:tc>
                  <a:txBody>
                    <a:bodyPr/>
                    <a:lstStyle/>
                    <a:p>
                      <a:r>
                        <a:rPr lang="en-US" sz="2800" dirty="0"/>
                        <a:t>Blue lab</a:t>
                      </a:r>
                    </a:p>
                  </a:txBody>
                  <a:tcPr marL="91437" marR="91437" marT="45711" marB="45711"/>
                </a:tc>
                <a:tc>
                  <a:txBody>
                    <a:bodyPr/>
                    <a:lstStyle/>
                    <a:p>
                      <a:r>
                        <a:rPr lang="en-US" sz="2800" dirty="0" err="1" smtClean="0"/>
                        <a:t>Prac</a:t>
                      </a:r>
                      <a:endParaRPr lang="en-US" sz="2800" dirty="0"/>
                    </a:p>
                  </a:txBody>
                  <a:tcPr marL="91437" marR="91437" marT="45711" marB="45711"/>
                </a:tc>
                <a:extLst>
                  <a:ext uri="{0D108BD9-81ED-4DB2-BD59-A6C34878D82A}">
                    <a16:rowId xmlns:a16="http://schemas.microsoft.com/office/drawing/2014/main" xmlns="" val="3442222828"/>
                  </a:ext>
                </a:extLst>
              </a:tr>
              <a:tr h="518054">
                <a:tc>
                  <a:txBody>
                    <a:bodyPr/>
                    <a:lstStyle/>
                    <a:p>
                      <a:r>
                        <a:rPr lang="en-US" sz="2800" dirty="0" smtClean="0"/>
                        <a:t>Monday</a:t>
                      </a:r>
                      <a:endParaRPr lang="en-US" sz="2800" dirty="0"/>
                    </a:p>
                  </a:txBody>
                  <a:tcPr marL="91437" marR="91437" marT="45711" marB="45711"/>
                </a:tc>
                <a:tc>
                  <a:txBody>
                    <a:bodyPr/>
                    <a:lstStyle/>
                    <a:p>
                      <a:r>
                        <a:rPr lang="en-US" sz="2800" dirty="0" smtClean="0"/>
                        <a:t>4-6pm</a:t>
                      </a:r>
                      <a:endParaRPr lang="en-US" sz="2800" dirty="0"/>
                    </a:p>
                  </a:txBody>
                  <a:tcPr marL="91437" marR="91437" marT="45711" marB="4571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Blue lab</a:t>
                      </a:r>
                    </a:p>
                  </a:txBody>
                  <a:tcPr marL="91437" marR="91437" marT="45711" marB="45711"/>
                </a:tc>
                <a:tc>
                  <a:txBody>
                    <a:bodyPr/>
                    <a:lstStyle/>
                    <a:p>
                      <a:r>
                        <a:rPr lang="en-US" sz="2800" dirty="0" err="1" smtClean="0"/>
                        <a:t>Prac</a:t>
                      </a:r>
                      <a:endParaRPr lang="en-US" sz="2800" dirty="0"/>
                    </a:p>
                  </a:txBody>
                  <a:tcPr marL="91437" marR="91437" marT="45711" marB="45711"/>
                </a:tc>
              </a:tr>
            </a:tbl>
          </a:graphicData>
        </a:graphic>
      </p:graphicFrame>
      <p:sp>
        <p:nvSpPr>
          <p:cNvPr id="7" name="Rectangle 6"/>
          <p:cNvSpPr/>
          <p:nvPr/>
        </p:nvSpPr>
        <p:spPr>
          <a:xfrm>
            <a:off x="395311" y="3679735"/>
            <a:ext cx="1334020"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en-US" sz="3200" b="1" spc="50" dirty="0" err="1">
                <a:ln w="11430"/>
                <a:solidFill>
                  <a:schemeClr val="accent5">
                    <a:lumMod val="50000"/>
                  </a:schemeClr>
                </a:solidFill>
                <a:effectLst>
                  <a:outerShdw blurRad="76200" dist="50800" dir="5400000" algn="tl" rotWithShape="0">
                    <a:srgbClr val="000000">
                      <a:alpha val="65000"/>
                    </a:srgbClr>
                  </a:outerShdw>
                </a:effectLst>
              </a:rPr>
              <a:t>Pracs</a:t>
            </a:r>
            <a:endParaRPr lang="en-US" sz="3200" b="1" spc="50" dirty="0">
              <a:ln w="11430"/>
              <a:solidFill>
                <a:schemeClr val="accent5">
                  <a:lumMod val="50000"/>
                </a:schemeClr>
              </a:solidFill>
              <a:effectLst>
                <a:outerShdw blurRad="76200" dist="50800" dir="5400000" algn="tl" rotWithShape="0">
                  <a:srgbClr val="000000">
                    <a:alpha val="65000"/>
                  </a:srgbClr>
                </a:outerShdw>
              </a:effectLst>
            </a:endParaRPr>
          </a:p>
        </p:txBody>
      </p:sp>
      <p:sp>
        <p:nvSpPr>
          <p:cNvPr id="3" name="Oval Callout 2"/>
          <p:cNvSpPr/>
          <p:nvPr/>
        </p:nvSpPr>
        <p:spPr>
          <a:xfrm>
            <a:off x="5942900" y="3504289"/>
            <a:ext cx="2945219" cy="935665"/>
          </a:xfrm>
          <a:prstGeom prst="wedgeEllipseCallout">
            <a:avLst>
              <a:gd name="adj1" fmla="val -55386"/>
              <a:gd name="adj2" fmla="val 46898"/>
            </a:avLst>
          </a:prstGeom>
          <a:solidFill>
            <a:srgbClr val="FEFE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Have your pick!!</a:t>
            </a:r>
          </a:p>
          <a:p>
            <a:pPr algn="ctr"/>
            <a:r>
              <a:rPr lang="en-ZA" dirty="0" smtClean="0">
                <a:solidFill>
                  <a:schemeClr val="tx1"/>
                </a:solidFill>
              </a:rPr>
              <a:t>Tutor at most popular option</a:t>
            </a:r>
            <a:endParaRPr lang="en-ZA" dirty="0">
              <a:solidFill>
                <a:schemeClr val="tx1"/>
              </a:solidFill>
            </a:endParaRPr>
          </a:p>
        </p:txBody>
      </p:sp>
      <p:sp>
        <p:nvSpPr>
          <p:cNvPr id="8" name="Rectangle 7">
            <a:extLst>
              <a:ext uri="{FF2B5EF4-FFF2-40B4-BE49-F238E27FC236}">
                <a16:creationId xmlns:a16="http://schemas.microsoft.com/office/drawing/2014/main" xmlns="" id="{888A8E42-3ED8-4D79-BF1A-1A0387705BBD}"/>
              </a:ext>
            </a:extLst>
          </p:cNvPr>
          <p:cNvSpPr/>
          <p:nvPr/>
        </p:nvSpPr>
        <p:spPr>
          <a:xfrm>
            <a:off x="345205" y="6304083"/>
            <a:ext cx="8272457" cy="369332"/>
          </a:xfrm>
          <a:prstGeom prst="rect">
            <a:avLst/>
          </a:prstGeom>
        </p:spPr>
        <p:txBody>
          <a:bodyPr wrap="none">
            <a:spAutoFit/>
          </a:bodyPr>
          <a:lstStyle/>
          <a:p>
            <a:r>
              <a:rPr lang="en-ZA" dirty="0"/>
              <a:t>Generally Thursdays 2pm a mix, initial presentation in blue lab followed by </a:t>
            </a:r>
            <a:r>
              <a:rPr lang="en-ZA" dirty="0" err="1"/>
              <a:t>prac</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446958"/>
            <a:ext cx="7698306" cy="692210"/>
          </a:xfrm>
        </p:spPr>
        <p:txBody>
          <a:bodyPr>
            <a:normAutofit fontScale="90000"/>
          </a:bodyPr>
          <a:lstStyle/>
          <a:p>
            <a:r>
              <a:rPr lang="en-ZA" dirty="0" err="1"/>
              <a:t>Prac</a:t>
            </a:r>
            <a:r>
              <a:rPr lang="en-ZA" dirty="0"/>
              <a:t> routine</a:t>
            </a:r>
          </a:p>
        </p:txBody>
      </p:sp>
      <p:sp>
        <p:nvSpPr>
          <p:cNvPr id="3" name="Content Placeholder 2"/>
          <p:cNvSpPr>
            <a:spLocks noGrp="1"/>
          </p:cNvSpPr>
          <p:nvPr>
            <p:ph idx="1"/>
          </p:nvPr>
        </p:nvSpPr>
        <p:spPr>
          <a:xfrm>
            <a:off x="556055" y="1487400"/>
            <a:ext cx="7871366" cy="4975166"/>
          </a:xfrm>
        </p:spPr>
        <p:txBody>
          <a:bodyPr>
            <a:normAutofit/>
          </a:bodyPr>
          <a:lstStyle/>
          <a:p>
            <a:r>
              <a:rPr lang="en-ZA" dirty="0"/>
              <a:t>Thursdays 2</a:t>
            </a:r>
            <a:r>
              <a:rPr lang="en-ZA" baseline="30000" dirty="0"/>
              <a:t>nd</a:t>
            </a:r>
            <a:r>
              <a:rPr lang="en-ZA" dirty="0"/>
              <a:t> half of the double (i.e. 3pm) gets you started</a:t>
            </a:r>
          </a:p>
          <a:p>
            <a:r>
              <a:rPr lang="en-ZA" dirty="0"/>
              <a:t>Stay on Thurs to get further with </a:t>
            </a:r>
            <a:r>
              <a:rPr lang="en-ZA" dirty="0" err="1"/>
              <a:t>prac</a:t>
            </a:r>
            <a:endParaRPr lang="en-ZA" dirty="0"/>
          </a:p>
          <a:p>
            <a:r>
              <a:rPr lang="en-ZA" dirty="0"/>
              <a:t>Then Tue/Web following week finish off</a:t>
            </a:r>
          </a:p>
          <a:p>
            <a:r>
              <a:rPr lang="en-ZA" dirty="0"/>
              <a:t>More </a:t>
            </a:r>
            <a:r>
              <a:rPr lang="en-ZA" dirty="0" err="1"/>
              <a:t>pracs</a:t>
            </a:r>
            <a:r>
              <a:rPr lang="en-ZA" dirty="0"/>
              <a:t> in Term 1 than in Term 2, Term 2 will mainly be project work.</a:t>
            </a:r>
          </a:p>
        </p:txBody>
      </p:sp>
      <p:grpSp>
        <p:nvGrpSpPr>
          <p:cNvPr id="8" name="Group 7"/>
          <p:cNvGrpSpPr/>
          <p:nvPr/>
        </p:nvGrpSpPr>
        <p:grpSpPr>
          <a:xfrm>
            <a:off x="7328453" y="329817"/>
            <a:ext cx="1444486" cy="1059011"/>
            <a:chOff x="-2541144" y="2318325"/>
            <a:chExt cx="3123522" cy="2289981"/>
          </a:xfrm>
        </p:grpSpPr>
        <p:sp>
          <p:nvSpPr>
            <p:cNvPr id="4" name="Curved Down Arrow 3"/>
            <p:cNvSpPr/>
            <p:nvPr/>
          </p:nvSpPr>
          <p:spPr>
            <a:xfrm>
              <a:off x="-2274468" y="2318325"/>
              <a:ext cx="2856846" cy="1118486"/>
            </a:xfrm>
            <a:prstGeom prst="curvedDownArrow">
              <a:avLst>
                <a:gd name="adj1" fmla="val 36663"/>
                <a:gd name="adj2" fmla="val 78663"/>
                <a:gd name="adj3" fmla="val 2500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7" name="Curved Down Arrow 6"/>
            <p:cNvSpPr/>
            <p:nvPr/>
          </p:nvSpPr>
          <p:spPr>
            <a:xfrm rot="10800000">
              <a:off x="-2541144" y="3489820"/>
              <a:ext cx="2856846" cy="1118486"/>
            </a:xfrm>
            <a:prstGeom prst="curvedDownArrow">
              <a:avLst>
                <a:gd name="adj1" fmla="val 36663"/>
                <a:gd name="adj2" fmla="val 78663"/>
                <a:gd name="adj3" fmla="val 2500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spTree>
    <p:extLst>
      <p:ext uri="{BB962C8B-B14F-4D97-AF65-F5344CB8AC3E}">
        <p14:creationId xmlns:p14="http://schemas.microsoft.com/office/powerpoint/2010/main" val="324895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When do </a:t>
            </a:r>
            <a:r>
              <a:rPr lang="en-ZA" dirty="0" err="1"/>
              <a:t>pracs</a:t>
            </a:r>
            <a:r>
              <a:rPr lang="en-ZA" dirty="0"/>
              <a:t> start?</a:t>
            </a:r>
            <a:endParaRPr lang="en-US" dirty="0"/>
          </a:p>
        </p:txBody>
      </p:sp>
      <p:sp>
        <p:nvSpPr>
          <p:cNvPr id="3" name="Content Placeholder 2"/>
          <p:cNvSpPr>
            <a:spLocks noGrp="1"/>
          </p:cNvSpPr>
          <p:nvPr>
            <p:ph idx="1"/>
          </p:nvPr>
        </p:nvSpPr>
        <p:spPr>
          <a:xfrm>
            <a:off x="462709" y="1595620"/>
            <a:ext cx="8284684" cy="4519977"/>
          </a:xfrm>
        </p:spPr>
        <p:txBody>
          <a:bodyPr>
            <a:normAutofit/>
          </a:bodyPr>
          <a:lstStyle/>
          <a:p>
            <a:pPr>
              <a:defRPr/>
            </a:pPr>
            <a:r>
              <a:rPr lang="en-ZA" dirty="0"/>
              <a:t>Would like to make a start on </a:t>
            </a:r>
            <a:r>
              <a:rPr lang="en-ZA" dirty="0" err="1"/>
              <a:t>pracs</a:t>
            </a:r>
            <a:r>
              <a:rPr lang="en-ZA" dirty="0"/>
              <a:t> in the first week… i.e. on Thursday at 3pm</a:t>
            </a:r>
          </a:p>
          <a:p>
            <a:pPr>
              <a:defRPr/>
            </a:pPr>
            <a:r>
              <a:rPr lang="en-ZA" dirty="0"/>
              <a:t>Lab times:</a:t>
            </a:r>
          </a:p>
          <a:p>
            <a:pPr lvl="1">
              <a:defRPr/>
            </a:pPr>
            <a:r>
              <a:rPr lang="en-ZA" dirty="0"/>
              <a:t>Thursdays 3pm to when you want (e.g. 17h00)</a:t>
            </a:r>
          </a:p>
          <a:p>
            <a:pPr lvl="1">
              <a:defRPr/>
            </a:pPr>
            <a:r>
              <a:rPr lang="en-ZA" dirty="0"/>
              <a:t>Wed is mainly self-guided (tutor may be available for limited time at start)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2469" y="4960823"/>
            <a:ext cx="1539717" cy="369332"/>
          </a:xfrm>
          <a:prstGeom prst="rect">
            <a:avLst/>
          </a:prstGeom>
        </p:spPr>
        <p:txBody>
          <a:bodyPr wrap="none">
            <a:spAutoFit/>
          </a:bodyPr>
          <a:lstStyle/>
          <a:p>
            <a:r>
              <a:rPr lang="en-US" b="1" dirty="0"/>
              <a:t>To answer…</a:t>
            </a:r>
            <a:endParaRPr lang="en-US" dirty="0"/>
          </a:p>
        </p:txBody>
      </p:sp>
      <p:sp>
        <p:nvSpPr>
          <p:cNvPr id="2" name="Title 1"/>
          <p:cNvSpPr>
            <a:spLocks noGrp="1"/>
          </p:cNvSpPr>
          <p:nvPr>
            <p:ph type="title"/>
          </p:nvPr>
        </p:nvSpPr>
        <p:spPr>
          <a:xfrm>
            <a:off x="729114" y="368211"/>
            <a:ext cx="7698306" cy="692210"/>
          </a:xfrm>
        </p:spPr>
        <p:txBody>
          <a:bodyPr>
            <a:normAutofit fontScale="90000"/>
          </a:bodyPr>
          <a:lstStyle/>
          <a:p>
            <a:pPr>
              <a:defRPr/>
            </a:pPr>
            <a:r>
              <a:rPr lang="en-ZA" dirty="0"/>
              <a:t>Do I need to attend lab sessions?</a:t>
            </a:r>
            <a:endParaRPr lang="en-US" dirty="0"/>
          </a:p>
        </p:txBody>
      </p:sp>
      <p:sp>
        <p:nvSpPr>
          <p:cNvPr id="3" name="Content Placeholder 2"/>
          <p:cNvSpPr>
            <a:spLocks noGrp="1"/>
          </p:cNvSpPr>
          <p:nvPr>
            <p:ph idx="1"/>
          </p:nvPr>
        </p:nvSpPr>
        <p:spPr>
          <a:xfrm>
            <a:off x="417747" y="1364264"/>
            <a:ext cx="7697635" cy="4519977"/>
          </a:xfrm>
        </p:spPr>
        <p:txBody>
          <a:bodyPr>
            <a:normAutofit/>
          </a:bodyPr>
          <a:lstStyle/>
          <a:p>
            <a:pPr>
              <a:defRPr/>
            </a:pPr>
            <a:r>
              <a:rPr lang="en-ZA" dirty="0"/>
              <a:t>To clarify</a:t>
            </a:r>
            <a:r>
              <a:rPr lang="en-ZA" sz="2400" dirty="0"/>
              <a:t> (for my nomenclature):</a:t>
            </a:r>
            <a:endParaRPr lang="en-ZA" dirty="0"/>
          </a:p>
          <a:p>
            <a:pPr lvl="1">
              <a:defRPr/>
            </a:pPr>
            <a:r>
              <a:rPr lang="en-ZA" dirty="0" err="1"/>
              <a:t>Prac</a:t>
            </a:r>
            <a:r>
              <a:rPr lang="en-ZA" dirty="0"/>
              <a:t> = the assignment you are</a:t>
            </a:r>
            <a:br>
              <a:rPr lang="en-ZA" dirty="0"/>
            </a:br>
            <a:r>
              <a:rPr lang="en-ZA" dirty="0"/>
              <a:t>tasked to do (not necessarily </a:t>
            </a:r>
            <a:br>
              <a:rPr lang="en-ZA" dirty="0"/>
            </a:br>
            <a:r>
              <a:rPr lang="en-ZA" dirty="0"/>
              <a:t>the place to do it)</a:t>
            </a:r>
          </a:p>
          <a:p>
            <a:pPr lvl="1">
              <a:defRPr/>
            </a:pPr>
            <a:r>
              <a:rPr lang="en-ZA" dirty="0"/>
              <a:t>Lab / Lab session = the booking of the lab (i.e., Blue Lab)</a:t>
            </a:r>
          </a:p>
        </p:txBody>
      </p:sp>
      <p:pic>
        <p:nvPicPr>
          <p:cNvPr id="1026" name="Picture 2" descr="C:\Users\swinberg\Documents\ACTIVE\EEE4084F\2013\LECTURES\Lecture01\Images\woman-ques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540" y="1844840"/>
            <a:ext cx="2233930" cy="1487797"/>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6817360" y="1017270"/>
            <a:ext cx="2023110" cy="948690"/>
          </a:xfrm>
          <a:prstGeom prst="wedgeEllipseCallout">
            <a:avLst>
              <a:gd name="adj1" fmla="val -22528"/>
              <a:gd name="adj2" fmla="val 76958"/>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09410" y="1261229"/>
            <a:ext cx="2233931" cy="584775"/>
          </a:xfrm>
          <a:prstGeom prst="rect">
            <a:avLst/>
          </a:prstGeom>
        </p:spPr>
        <p:txBody>
          <a:bodyPr wrap="square">
            <a:spAutoFit/>
          </a:bodyPr>
          <a:lstStyle/>
          <a:p>
            <a:pPr algn="ctr"/>
            <a:r>
              <a:rPr lang="en-ZA" sz="1600" dirty="0"/>
              <a:t>We know the simple terminology!</a:t>
            </a:r>
            <a:endParaRPr lang="en-US" sz="1600" dirty="0"/>
          </a:p>
        </p:txBody>
      </p:sp>
      <p:sp>
        <p:nvSpPr>
          <p:cNvPr id="7" name="TextBox 6"/>
          <p:cNvSpPr txBox="1"/>
          <p:nvPr/>
        </p:nvSpPr>
        <p:spPr>
          <a:xfrm>
            <a:off x="417747" y="5310392"/>
            <a:ext cx="8321040" cy="1323439"/>
          </a:xfrm>
          <a:prstGeom prst="rect">
            <a:avLst/>
          </a:prstGeom>
          <a:solidFill>
            <a:schemeClr val="bg1"/>
          </a:solidFill>
        </p:spPr>
        <p:txBody>
          <a:bodyPr wrap="square" rtlCol="0">
            <a:spAutoFit/>
          </a:bodyPr>
          <a:lstStyle/>
          <a:p>
            <a:r>
              <a:rPr lang="en-US" sz="2000" b="1" dirty="0"/>
              <a:t>To answer:</a:t>
            </a:r>
            <a:r>
              <a:rPr lang="en-US" sz="2000" dirty="0"/>
              <a:t> No, you don’t need to attend lab sessions. Work where you want, when you want. You just might have to use the lab in order to access the required hardware.</a:t>
            </a:r>
          </a:p>
          <a:p>
            <a:r>
              <a:rPr lang="en-US" sz="2000" i="1" dirty="0"/>
              <a:t>NB:</a:t>
            </a:r>
            <a:r>
              <a:rPr lang="en-US" sz="2000" dirty="0"/>
              <a:t> But you do need to </a:t>
            </a:r>
            <a:r>
              <a:rPr lang="en-US" sz="2000" u="sng" dirty="0"/>
              <a:t>complete all the </a:t>
            </a:r>
            <a:r>
              <a:rPr lang="en-US" sz="2000" u="sng" dirty="0" err="1"/>
              <a:t>pracs</a:t>
            </a:r>
            <a:r>
              <a:rPr lang="en-US" sz="2000" dirty="0"/>
              <a:t>.</a:t>
            </a:r>
          </a:p>
        </p:txBody>
      </p:sp>
      <p:grpSp>
        <p:nvGrpSpPr>
          <p:cNvPr id="4" name="Group 3"/>
          <p:cNvGrpSpPr/>
          <p:nvPr/>
        </p:nvGrpSpPr>
        <p:grpSpPr>
          <a:xfrm>
            <a:off x="5361443" y="4196799"/>
            <a:ext cx="3065642" cy="948690"/>
            <a:chOff x="1140525" y="4214674"/>
            <a:chExt cx="3065642" cy="948690"/>
          </a:xfrm>
        </p:grpSpPr>
        <p:sp>
          <p:nvSpPr>
            <p:cNvPr id="10" name="Oval Callout 9"/>
            <p:cNvSpPr/>
            <p:nvPr/>
          </p:nvSpPr>
          <p:spPr>
            <a:xfrm>
              <a:off x="1140525" y="4214674"/>
              <a:ext cx="3065642" cy="948690"/>
            </a:xfrm>
            <a:prstGeom prst="wedgeEllipseCallout">
              <a:avLst>
                <a:gd name="adj1" fmla="val 50527"/>
                <a:gd name="adj2" fmla="val -114416"/>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67459" y="4335076"/>
              <a:ext cx="2611774" cy="707886"/>
            </a:xfrm>
            <a:prstGeom prst="rect">
              <a:avLst/>
            </a:prstGeom>
          </p:spPr>
          <p:txBody>
            <a:bodyPr wrap="square">
              <a:spAutoFit/>
            </a:bodyPr>
            <a:lstStyle/>
            <a:p>
              <a:pPr algn="ctr"/>
              <a:r>
                <a:rPr lang="en-ZA" sz="2000" i="1" dirty="0"/>
                <a:t>Question:</a:t>
              </a:r>
              <a:r>
                <a:rPr lang="en-ZA" sz="2000" dirty="0"/>
                <a:t> Must we attend every lab?</a:t>
              </a:r>
              <a:endParaRPr lang="en-US" sz="2000" dirty="0"/>
            </a:p>
          </p:txBody>
        </p:sp>
      </p:grpSp>
    </p:spTree>
    <p:extLst>
      <p:ext uri="{BB962C8B-B14F-4D97-AF65-F5344CB8AC3E}">
        <p14:creationId xmlns:p14="http://schemas.microsoft.com/office/powerpoint/2010/main" val="332181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503721739"/>
              </p:ext>
            </p:extLst>
          </p:nvPr>
        </p:nvGraphicFramePr>
        <p:xfrm>
          <a:off x="522818" y="866934"/>
          <a:ext cx="8157356" cy="4693180"/>
        </p:xfrm>
        <a:graphic>
          <a:graphicData uri="http://schemas.openxmlformats.org/drawingml/2006/table">
            <a:tbl>
              <a:tblPr firstRow="1" bandRow="1">
                <a:tableStyleId>{5C22544A-7EE6-4342-B048-85BDC9FD1C3A}</a:tableStyleId>
              </a:tblPr>
              <a:tblGrid>
                <a:gridCol w="418086">
                  <a:extLst>
                    <a:ext uri="{9D8B030D-6E8A-4147-A177-3AD203B41FA5}">
                      <a16:colId xmlns:a16="http://schemas.microsoft.com/office/drawing/2014/main" xmlns="" val="20000"/>
                    </a:ext>
                  </a:extLst>
                </a:gridCol>
                <a:gridCol w="7739270">
                  <a:extLst>
                    <a:ext uri="{9D8B030D-6E8A-4147-A177-3AD203B41FA5}">
                      <a16:colId xmlns:a16="http://schemas.microsoft.com/office/drawing/2014/main" xmlns="" val="20001"/>
                    </a:ext>
                  </a:extLst>
                </a:gridCol>
              </a:tblGrid>
              <a:tr h="370946">
                <a:tc>
                  <a:txBody>
                    <a:bodyPr/>
                    <a:lstStyle/>
                    <a:p>
                      <a:r>
                        <a:rPr lang="en-ZA" sz="1800" dirty="0"/>
                        <a:t>#</a:t>
                      </a:r>
                      <a:endParaRPr lang="en-US" sz="1800" dirty="0"/>
                    </a:p>
                  </a:txBody>
                  <a:tcPr marT="45733" marB="45733"/>
                </a:tc>
                <a:tc>
                  <a:txBody>
                    <a:bodyPr/>
                    <a:lstStyle/>
                    <a:p>
                      <a:r>
                        <a:rPr lang="en-ZA" sz="1800" dirty="0"/>
                        <a:t>Title</a:t>
                      </a:r>
                      <a:endParaRPr lang="en-US" sz="1800" dirty="0"/>
                    </a:p>
                  </a:txBody>
                  <a:tcPr marT="45733" marB="45733"/>
                </a:tc>
                <a:extLst>
                  <a:ext uri="{0D108BD9-81ED-4DB2-BD59-A6C34878D82A}">
                    <a16:rowId xmlns:a16="http://schemas.microsoft.com/office/drawing/2014/main" xmlns="" val="10000"/>
                  </a:ext>
                </a:extLst>
              </a:tr>
              <a:tr h="370946">
                <a:tc>
                  <a:txBody>
                    <a:bodyPr/>
                    <a:lstStyle/>
                    <a:p>
                      <a:endParaRPr lang="en-ZA" dirty="0"/>
                    </a:p>
                  </a:txBody>
                  <a:tcPr marL="9525" marR="9525" marT="9525" marB="95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a:effectLst/>
                        </a:rPr>
                        <a:t>TERM 1 PRACS</a:t>
                      </a:r>
                      <a:endParaRPr lang="en-ZA" dirty="0"/>
                    </a:p>
                  </a:txBody>
                  <a:tcPr marL="9525" marR="9525" marT="9525" marB="9525" anchor="ctr"/>
                </a:tc>
                <a:extLst>
                  <a:ext uri="{0D108BD9-81ED-4DB2-BD59-A6C34878D82A}">
                    <a16:rowId xmlns:a16="http://schemas.microsoft.com/office/drawing/2014/main" xmlns="" val="10001"/>
                  </a:ext>
                </a:extLst>
              </a:tr>
              <a:tr h="370946">
                <a:tc>
                  <a:txBody>
                    <a:bodyPr/>
                    <a:lstStyle/>
                    <a:p>
                      <a:r>
                        <a:rPr lang="en-ZA" dirty="0"/>
                        <a:t>1</a:t>
                      </a:r>
                    </a:p>
                  </a:txBody>
                  <a:tcPr marL="9525" marR="9525" marT="9525" marB="9525" anchor="ctr"/>
                </a:tc>
                <a:tc>
                  <a:txBody>
                    <a:bodyPr/>
                    <a:lstStyle/>
                    <a:p>
                      <a:r>
                        <a:rPr lang="en-ZA" i="1" dirty="0"/>
                        <a:t>OCTAVE basic operations</a:t>
                      </a:r>
                      <a:r>
                        <a:rPr lang="en-ZA" i="1" baseline="0" dirty="0"/>
                        <a:t> and graphing, implementing function.</a:t>
                      </a:r>
                      <a:endParaRPr lang="en-ZA" dirty="0"/>
                    </a:p>
                  </a:txBody>
                  <a:tcPr marL="9525" marR="9525" marT="9525" marB="9525" anchor="ctr"/>
                </a:tc>
                <a:extLst>
                  <a:ext uri="{0D108BD9-81ED-4DB2-BD59-A6C34878D82A}">
                    <a16:rowId xmlns:a16="http://schemas.microsoft.com/office/drawing/2014/main" xmlns="" val="10002"/>
                  </a:ext>
                </a:extLst>
              </a:tr>
              <a:tr h="370946">
                <a:tc>
                  <a:txBody>
                    <a:bodyPr/>
                    <a:lstStyle/>
                    <a:p>
                      <a:r>
                        <a:rPr lang="en-ZA"/>
                        <a:t>2</a:t>
                      </a:r>
                    </a:p>
                  </a:txBody>
                  <a:tcPr marL="9525" marR="9525" marT="9525" marB="9525" anchor="ctr"/>
                </a:tc>
                <a:tc>
                  <a:txBody>
                    <a:bodyPr/>
                    <a:lstStyle/>
                    <a:p>
                      <a:r>
                        <a:rPr lang="en-ZA" i="1" dirty="0" err="1"/>
                        <a:t>pThreads</a:t>
                      </a:r>
                      <a:r>
                        <a:rPr lang="en-ZA" i="1" dirty="0"/>
                        <a:t> static</a:t>
                      </a:r>
                      <a:r>
                        <a:rPr lang="en-ZA" dirty="0"/>
                        <a:t>: static block partitioning and speedup relative to the single-thread "golden measure"</a:t>
                      </a:r>
                    </a:p>
                  </a:txBody>
                  <a:tcPr marL="9525" marR="9525" marT="9525" marB="9525" anchor="ctr"/>
                </a:tc>
                <a:extLst>
                  <a:ext uri="{0D108BD9-81ED-4DB2-BD59-A6C34878D82A}">
                    <a16:rowId xmlns:a16="http://schemas.microsoft.com/office/drawing/2014/main" xmlns="" val="10003"/>
                  </a:ext>
                </a:extLst>
              </a:tr>
              <a:tr h="370946">
                <a:tc>
                  <a:txBody>
                    <a:bodyPr/>
                    <a:lstStyle/>
                    <a:p>
                      <a:endParaRPr lang="en-ZA" dirty="0"/>
                    </a:p>
                  </a:txBody>
                  <a:tcPr marL="9525" marR="9525" marT="9525" marB="9525" anchor="ctr"/>
                </a:tc>
                <a:tc>
                  <a:txBody>
                    <a:bodyPr/>
                    <a:lstStyle/>
                    <a:p>
                      <a:r>
                        <a:rPr lang="en-ZA" i="1" dirty="0"/>
                        <a:t>(Optional) </a:t>
                      </a:r>
                      <a:r>
                        <a:rPr lang="en-ZA" i="1" dirty="0" err="1"/>
                        <a:t>pThreads</a:t>
                      </a:r>
                      <a:r>
                        <a:rPr lang="en-ZA" i="1" dirty="0"/>
                        <a:t> dynamic</a:t>
                      </a:r>
                      <a:r>
                        <a:rPr lang="en-ZA" dirty="0"/>
                        <a:t>: dynamic partitioning and speed comparison to static partitioning</a:t>
                      </a:r>
                    </a:p>
                  </a:txBody>
                  <a:tcPr marL="9525" marR="9525" marT="9525" marB="9525" anchor="ctr"/>
                </a:tc>
                <a:extLst>
                  <a:ext uri="{0D108BD9-81ED-4DB2-BD59-A6C34878D82A}">
                    <a16:rowId xmlns:a16="http://schemas.microsoft.com/office/drawing/2014/main" xmlns="" val="10004"/>
                  </a:ext>
                </a:extLst>
              </a:tr>
              <a:tr h="370946">
                <a:tc>
                  <a:txBody>
                    <a:bodyPr/>
                    <a:lstStyle/>
                    <a:p>
                      <a:r>
                        <a:rPr lang="en-ZA" dirty="0"/>
                        <a:t>3</a:t>
                      </a:r>
                    </a:p>
                  </a:txBody>
                  <a:tcPr marL="9525" marR="9525" marT="9525" marB="95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OpenCL: An introduction to OpenCL and speeding up a computation process using this language</a:t>
                      </a:r>
                    </a:p>
                  </a:txBody>
                  <a:tcPr marL="9525" marR="9525" marT="9525" marB="9525" anchor="ctr"/>
                </a:tc>
                <a:extLst>
                  <a:ext uri="{0D108BD9-81ED-4DB2-BD59-A6C34878D82A}">
                    <a16:rowId xmlns:a16="http://schemas.microsoft.com/office/drawing/2014/main" xmlns="" val="10005"/>
                  </a:ext>
                </a:extLst>
              </a:tr>
              <a:tr h="370946">
                <a:tc>
                  <a:txBody>
                    <a:bodyPr/>
                    <a:lstStyle/>
                    <a:p>
                      <a:r>
                        <a:rPr lang="en-ZA" dirty="0"/>
                        <a:t>4</a:t>
                      </a:r>
                    </a:p>
                  </a:txBody>
                  <a:tcPr marL="9525" marR="9525" marT="9525" marB="95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MPI </a:t>
                      </a:r>
                      <a:r>
                        <a:rPr lang="en-ZA" i="1" dirty="0"/>
                        <a:t>median filter</a:t>
                      </a:r>
                      <a:r>
                        <a:rPr lang="en-ZA" dirty="0"/>
                        <a:t>: make pipelined system running on cluster (can use a single computer with multiple cores).</a:t>
                      </a:r>
                    </a:p>
                  </a:txBody>
                  <a:tcPr marL="9525" marR="9525" marT="9525" marB="9525" anchor="ctr"/>
                </a:tc>
                <a:extLst>
                  <a:ext uri="{0D108BD9-81ED-4DB2-BD59-A6C34878D82A}">
                    <a16:rowId xmlns:a16="http://schemas.microsoft.com/office/drawing/2014/main" xmlns="" val="10006"/>
                  </a:ext>
                </a:extLst>
              </a:tr>
              <a:tr h="370946">
                <a:tc>
                  <a:txBody>
                    <a:bodyPr/>
                    <a:lstStyle/>
                    <a:p>
                      <a:r>
                        <a:rPr lang="en-ZA" dirty="0"/>
                        <a:t> </a:t>
                      </a:r>
                    </a:p>
                  </a:txBody>
                  <a:tcPr marL="9525" marR="9525" marT="9525" marB="9525" anchor="ctr"/>
                </a:tc>
                <a:tc>
                  <a:txBody>
                    <a:bodyPr/>
                    <a:lstStyle/>
                    <a:p>
                      <a:r>
                        <a:rPr lang="en-ZA" b="1" dirty="0">
                          <a:effectLst/>
                        </a:rPr>
                        <a:t>TERM 2 PRACS</a:t>
                      </a:r>
                      <a:endParaRPr lang="en-ZA" dirty="0"/>
                    </a:p>
                  </a:txBody>
                  <a:tcPr marL="9525" marR="9525" marT="9525" marB="9525" anchor="ctr"/>
                </a:tc>
                <a:extLst>
                  <a:ext uri="{0D108BD9-81ED-4DB2-BD59-A6C34878D82A}">
                    <a16:rowId xmlns:a16="http://schemas.microsoft.com/office/drawing/2014/main" xmlns="" val="10007"/>
                  </a:ext>
                </a:extLst>
              </a:tr>
              <a:tr h="370946">
                <a:tc>
                  <a:txBody>
                    <a:bodyPr/>
                    <a:lstStyle/>
                    <a:p>
                      <a:r>
                        <a:rPr lang="en-ZA" dirty="0"/>
                        <a:t>5</a:t>
                      </a:r>
                    </a:p>
                  </a:txBody>
                  <a:tcPr marL="9525" marR="9525" marT="9525" marB="9525" anchor="ctr"/>
                </a:tc>
                <a:tc>
                  <a:txBody>
                    <a:bodyPr/>
                    <a:lstStyle/>
                    <a:p>
                      <a:r>
                        <a:rPr lang="en-ZA" dirty="0"/>
                        <a:t>FPGA Introduction</a:t>
                      </a:r>
                    </a:p>
                  </a:txBody>
                  <a:tcPr marL="9525" marR="9525" marT="9525" marB="9525" anchor="ctr"/>
                </a:tc>
                <a:extLst>
                  <a:ext uri="{0D108BD9-81ED-4DB2-BD59-A6C34878D82A}">
                    <a16:rowId xmlns:a16="http://schemas.microsoft.com/office/drawing/2014/main" xmlns="" val="10008"/>
                  </a:ext>
                </a:extLst>
              </a:tr>
              <a:tr h="370946">
                <a:tc>
                  <a:txBody>
                    <a:bodyPr/>
                    <a:lstStyle/>
                    <a:p>
                      <a:r>
                        <a:rPr lang="en-ZA" dirty="0"/>
                        <a:t>…</a:t>
                      </a:r>
                    </a:p>
                  </a:txBody>
                  <a:tcPr marL="9525" marR="9525" marT="9525" marB="9525" anchor="ctr"/>
                </a:tc>
                <a:tc>
                  <a:txBody>
                    <a:bodyPr/>
                    <a:lstStyle/>
                    <a:p>
                      <a:r>
                        <a:rPr lang="en-ZA" dirty="0"/>
                        <a:t>Remainder of the </a:t>
                      </a:r>
                      <a:r>
                        <a:rPr lang="en-ZA" dirty="0" err="1"/>
                        <a:t>prac</a:t>
                      </a:r>
                      <a:r>
                        <a:rPr lang="en-ZA" dirty="0"/>
                        <a:t> sessions will be working on the Your Own Digital Accelerator (YODA) project.</a:t>
                      </a:r>
                    </a:p>
                  </a:txBody>
                  <a:tcPr marL="9525" marR="9525" marT="9525" marB="9525" anchor="ctr"/>
                </a:tc>
                <a:extLst>
                  <a:ext uri="{0D108BD9-81ED-4DB2-BD59-A6C34878D82A}">
                    <a16:rowId xmlns:a16="http://schemas.microsoft.com/office/drawing/2014/main" xmlns="" val="10009"/>
                  </a:ext>
                </a:extLst>
              </a:tr>
            </a:tbl>
          </a:graphicData>
        </a:graphic>
      </p:graphicFrame>
      <p:sp>
        <p:nvSpPr>
          <p:cNvPr id="5" name="Rectangle 4"/>
          <p:cNvSpPr/>
          <p:nvPr/>
        </p:nvSpPr>
        <p:spPr>
          <a:xfrm>
            <a:off x="483062" y="234174"/>
            <a:ext cx="3076483" cy="584775"/>
          </a:xfrm>
          <a:prstGeom prst="rect">
            <a:avLst/>
          </a:prstGeom>
          <a:noFill/>
          <a:ln>
            <a:noFill/>
          </a:ln>
        </p:spPr>
        <p:txBody>
          <a:bodyPr wrap="none">
            <a:spAutoFit/>
          </a:bodyPr>
          <a:lstStyle/>
          <a:p>
            <a:r>
              <a:rPr lang="en-ZA" sz="3200" b="1" dirty="0">
                <a:ln>
                  <a:solidFill>
                    <a:schemeClr val="tx1"/>
                  </a:solidFill>
                </a:ln>
                <a:solidFill>
                  <a:schemeClr val="accent1">
                    <a:lumMod val="60000"/>
                    <a:lumOff val="40000"/>
                  </a:schemeClr>
                </a:solidFill>
              </a:rPr>
              <a:t>Lab </a:t>
            </a:r>
            <a:r>
              <a:rPr lang="en-ZA" sz="3200" b="1" dirty="0" err="1">
                <a:ln>
                  <a:solidFill>
                    <a:schemeClr val="tx1"/>
                  </a:solidFill>
                </a:ln>
                <a:solidFill>
                  <a:schemeClr val="accent1">
                    <a:lumMod val="60000"/>
                    <a:lumOff val="40000"/>
                  </a:schemeClr>
                </a:solidFill>
              </a:rPr>
              <a:t>Practicals</a:t>
            </a:r>
            <a:endParaRPr lang="en-US" sz="3200" b="1" dirty="0">
              <a:ln>
                <a:solidFill>
                  <a:schemeClr val="tx1"/>
                </a:solidFill>
              </a:ln>
              <a:solidFill>
                <a:schemeClr val="accent1">
                  <a:lumMod val="60000"/>
                  <a:lumOff val="40000"/>
                </a:schemeClr>
              </a:solidFill>
            </a:endParaRPr>
          </a:p>
        </p:txBody>
      </p:sp>
      <p:sp>
        <p:nvSpPr>
          <p:cNvPr id="2" name="TextBox 1"/>
          <p:cNvSpPr txBox="1"/>
          <p:nvPr/>
        </p:nvSpPr>
        <p:spPr>
          <a:xfrm>
            <a:off x="371061" y="5738866"/>
            <a:ext cx="7814960" cy="369332"/>
          </a:xfrm>
          <a:prstGeom prst="rect">
            <a:avLst/>
          </a:prstGeom>
          <a:noFill/>
        </p:spPr>
        <p:txBody>
          <a:bodyPr wrap="none" rtlCol="0">
            <a:spAutoFit/>
          </a:bodyPr>
          <a:lstStyle/>
          <a:p>
            <a:r>
              <a:rPr lang="en-US" dirty="0"/>
              <a:t>Links to recommended C / C++ tutorials if you haven’t used C much before</a:t>
            </a:r>
          </a:p>
        </p:txBody>
      </p:sp>
      <p:sp>
        <p:nvSpPr>
          <p:cNvPr id="3" name="Rectangle 2"/>
          <p:cNvSpPr/>
          <p:nvPr/>
        </p:nvSpPr>
        <p:spPr>
          <a:xfrm>
            <a:off x="715941" y="6135199"/>
            <a:ext cx="4804325" cy="369332"/>
          </a:xfrm>
          <a:prstGeom prst="rect">
            <a:avLst/>
          </a:prstGeom>
        </p:spPr>
        <p:txBody>
          <a:bodyPr wrap="square">
            <a:spAutoFit/>
          </a:bodyPr>
          <a:lstStyle/>
          <a:p>
            <a:r>
              <a:rPr lang="en-ZA" dirty="0">
                <a:hlinkClick r:id="rId3"/>
              </a:rPr>
              <a:t>http://www.cplusplus.com/doc/tutorial/</a:t>
            </a:r>
            <a:endParaRPr lang="en-Z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Straight Connector 73"/>
          <p:cNvCxnSpPr>
            <a:cxnSpLocks noChangeShapeType="1"/>
          </p:cNvCxnSpPr>
          <p:nvPr/>
        </p:nvCxnSpPr>
        <p:spPr bwMode="auto">
          <a:xfrm rot="5400000" flipH="1" flipV="1">
            <a:off x="7681119" y="2823369"/>
            <a:ext cx="673100" cy="11112"/>
          </a:xfrm>
          <a:prstGeom prst="line">
            <a:avLst/>
          </a:prstGeom>
          <a:noFill/>
          <a:ln w="19050" algn="ctr">
            <a:solidFill>
              <a:schemeClr val="tx1"/>
            </a:solidFill>
            <a:round/>
            <a:headEnd/>
            <a:tailEnd/>
          </a:ln>
        </p:spPr>
      </p:cxnSp>
      <p:cxnSp>
        <p:nvCxnSpPr>
          <p:cNvPr id="22531" name="Straight Connector 71"/>
          <p:cNvCxnSpPr>
            <a:cxnSpLocks noChangeShapeType="1"/>
          </p:cNvCxnSpPr>
          <p:nvPr/>
        </p:nvCxnSpPr>
        <p:spPr bwMode="auto">
          <a:xfrm rot="5400000" flipH="1" flipV="1">
            <a:off x="583407" y="2823368"/>
            <a:ext cx="673100" cy="11113"/>
          </a:xfrm>
          <a:prstGeom prst="line">
            <a:avLst/>
          </a:prstGeom>
          <a:noFill/>
          <a:ln w="19050" algn="ctr">
            <a:solidFill>
              <a:schemeClr val="tx1"/>
            </a:solidFill>
            <a:round/>
            <a:headEnd/>
            <a:tailEnd/>
          </a:ln>
        </p:spPr>
      </p:cxnSp>
      <p:cxnSp>
        <p:nvCxnSpPr>
          <p:cNvPr id="22532" name="Straight Connector 66"/>
          <p:cNvCxnSpPr>
            <a:cxnSpLocks noChangeShapeType="1"/>
            <a:endCxn id="63" idx="1"/>
          </p:cNvCxnSpPr>
          <p:nvPr/>
        </p:nvCxnSpPr>
        <p:spPr bwMode="auto">
          <a:xfrm>
            <a:off x="5451475" y="3382963"/>
            <a:ext cx="674688" cy="496887"/>
          </a:xfrm>
          <a:prstGeom prst="line">
            <a:avLst/>
          </a:prstGeom>
          <a:noFill/>
          <a:ln w="19050" algn="ctr">
            <a:solidFill>
              <a:schemeClr val="tx1"/>
            </a:solidFill>
            <a:prstDash val="sysDash"/>
            <a:round/>
            <a:headEnd/>
            <a:tailEnd/>
          </a:ln>
        </p:spPr>
      </p:cxnSp>
      <p:cxnSp>
        <p:nvCxnSpPr>
          <p:cNvPr id="22533" name="Shape 57"/>
          <p:cNvCxnSpPr>
            <a:cxnSpLocks noChangeShapeType="1"/>
            <a:stCxn id="22551" idx="2"/>
            <a:endCxn id="22540" idx="3"/>
          </p:cNvCxnSpPr>
          <p:nvPr/>
        </p:nvCxnSpPr>
        <p:spPr bwMode="auto">
          <a:xfrm rot="5400000">
            <a:off x="6432550" y="1900238"/>
            <a:ext cx="325438" cy="1624012"/>
          </a:xfrm>
          <a:prstGeom prst="bentConnector2">
            <a:avLst/>
          </a:prstGeom>
          <a:noFill/>
          <a:ln w="19050" algn="ctr">
            <a:solidFill>
              <a:schemeClr val="tx1"/>
            </a:solidFill>
            <a:round/>
            <a:headEnd/>
            <a:tailEnd/>
          </a:ln>
        </p:spPr>
      </p:cxnSp>
      <p:cxnSp>
        <p:nvCxnSpPr>
          <p:cNvPr id="22534" name="Shape 54"/>
          <p:cNvCxnSpPr>
            <a:cxnSpLocks noChangeShapeType="1"/>
            <a:stCxn id="22549" idx="2"/>
            <a:endCxn id="22540" idx="1"/>
          </p:cNvCxnSpPr>
          <p:nvPr/>
        </p:nvCxnSpPr>
        <p:spPr bwMode="auto">
          <a:xfrm rot="16200000" flipH="1">
            <a:off x="2215356" y="1912144"/>
            <a:ext cx="325438" cy="1600200"/>
          </a:xfrm>
          <a:prstGeom prst="bentConnector2">
            <a:avLst/>
          </a:prstGeom>
          <a:noFill/>
          <a:ln w="19050" algn="ctr">
            <a:solidFill>
              <a:schemeClr val="tx1"/>
            </a:solidFill>
            <a:round/>
            <a:headEnd/>
            <a:tailEnd/>
          </a:ln>
        </p:spPr>
      </p:cxnSp>
      <p:sp>
        <p:nvSpPr>
          <p:cNvPr id="4" name="Rectangle 3"/>
          <p:cNvSpPr/>
          <p:nvPr/>
        </p:nvSpPr>
        <p:spPr bwMode="auto">
          <a:xfrm>
            <a:off x="4308475" y="5646738"/>
            <a:ext cx="1989138" cy="731837"/>
          </a:xfrm>
          <a:prstGeom prst="rect">
            <a:avLst/>
          </a:prstGeom>
          <a:solidFill>
            <a:schemeClr val="accent6">
              <a:lumMod val="40000"/>
              <a:lumOff val="60000"/>
            </a:schemeClr>
          </a:solidFill>
          <a:ln w="19050" cap="flat" cmpd="sng" algn="ctr">
            <a:solidFill>
              <a:schemeClr val="tx1"/>
            </a:solidFill>
            <a:prstDash val="solid"/>
            <a:round/>
            <a:headEnd type="none" w="med" len="med"/>
            <a:tailEnd type="none" w="med" len="med"/>
          </a:ln>
          <a:effectLst/>
        </p:spPr>
        <p:txBody>
          <a:bodyPr lIns="18000" rIns="18000"/>
          <a:lstStyle/>
          <a:p>
            <a:pPr algn="ctr" eaLnBrk="0" hangingPunct="0">
              <a:defRPr/>
            </a:pPr>
            <a:r>
              <a:rPr lang="en-US" sz="1600" dirty="0"/>
              <a:t>Embedded Systems (EEE3074W)</a:t>
            </a:r>
          </a:p>
        </p:txBody>
      </p:sp>
      <p:sp>
        <p:nvSpPr>
          <p:cNvPr id="5" name="Rectangle 4"/>
          <p:cNvSpPr/>
          <p:nvPr/>
        </p:nvSpPr>
        <p:spPr bwMode="auto">
          <a:xfrm>
            <a:off x="2435225" y="5646737"/>
            <a:ext cx="1782763" cy="846137"/>
          </a:xfrm>
          <a:prstGeom prst="rect">
            <a:avLst/>
          </a:prstGeom>
          <a:solidFill>
            <a:schemeClr val="accent6">
              <a:lumMod val="40000"/>
              <a:lumOff val="60000"/>
            </a:schemeClr>
          </a:solidFill>
          <a:ln w="19050" cap="flat" cmpd="sng" algn="ctr">
            <a:solidFill>
              <a:schemeClr val="tx1"/>
            </a:solidFill>
            <a:prstDash val="solid"/>
            <a:round/>
            <a:headEnd type="none" w="med" len="med"/>
            <a:tailEnd type="none" w="med" len="med"/>
          </a:ln>
          <a:effectLst/>
        </p:spPr>
        <p:txBody>
          <a:bodyPr lIns="18000" rIns="18000"/>
          <a:lstStyle/>
          <a:p>
            <a:pPr algn="ctr" eaLnBrk="0" hangingPunct="0">
              <a:defRPr/>
            </a:pPr>
            <a:r>
              <a:rPr lang="en-US" sz="1600" dirty="0"/>
              <a:t>Digital Logic, etc.</a:t>
            </a:r>
            <a:br>
              <a:rPr lang="en-US" sz="1600" dirty="0"/>
            </a:br>
            <a:r>
              <a:rPr lang="en-US" sz="1600" dirty="0"/>
              <a:t>(from EEE2039W or equivalent)</a:t>
            </a:r>
          </a:p>
        </p:txBody>
      </p:sp>
      <p:sp>
        <p:nvSpPr>
          <p:cNvPr id="6" name="Rectangle 5"/>
          <p:cNvSpPr/>
          <p:nvPr/>
        </p:nvSpPr>
        <p:spPr bwMode="auto">
          <a:xfrm>
            <a:off x="6332538" y="5635625"/>
            <a:ext cx="2628900" cy="982663"/>
          </a:xfrm>
          <a:prstGeom prst="rect">
            <a:avLst/>
          </a:prstGeom>
          <a:solidFill>
            <a:schemeClr val="accent6">
              <a:lumMod val="40000"/>
              <a:lumOff val="60000"/>
            </a:schemeClr>
          </a:solidFill>
          <a:ln w="19050" cap="flat" cmpd="sng" algn="ctr">
            <a:solidFill>
              <a:schemeClr val="tx1"/>
            </a:solidFill>
            <a:prstDash val="solid"/>
            <a:round/>
            <a:headEnd type="none" w="med" len="med"/>
            <a:tailEnd type="none" w="med" len="med"/>
          </a:ln>
          <a:effectLst/>
        </p:spPr>
        <p:txBody>
          <a:bodyPr lIns="18000" rIns="18000"/>
          <a:lstStyle/>
          <a:p>
            <a:pPr algn="ctr" eaLnBrk="0" hangingPunct="0">
              <a:defRPr/>
            </a:pPr>
            <a:r>
              <a:rPr lang="en-US" sz="1600" dirty="0"/>
              <a:t>Microprocessor and digital circuit design &amp; tools</a:t>
            </a:r>
          </a:p>
          <a:p>
            <a:pPr algn="ctr" eaLnBrk="0" hangingPunct="0">
              <a:defRPr/>
            </a:pPr>
            <a:r>
              <a:rPr lang="en-US" sz="1600" dirty="0"/>
              <a:t>(EEE3017W/EEE3064W)</a:t>
            </a:r>
          </a:p>
        </p:txBody>
      </p:sp>
      <p:sp>
        <p:nvSpPr>
          <p:cNvPr id="7" name="Rectangle 6"/>
          <p:cNvSpPr/>
          <p:nvPr/>
        </p:nvSpPr>
        <p:spPr bwMode="auto">
          <a:xfrm>
            <a:off x="144463" y="5635625"/>
            <a:ext cx="2220912" cy="857250"/>
          </a:xfrm>
          <a:prstGeom prst="rect">
            <a:avLst/>
          </a:prstGeom>
          <a:solidFill>
            <a:schemeClr val="accent6">
              <a:lumMod val="40000"/>
              <a:lumOff val="60000"/>
            </a:schemeClr>
          </a:solidFill>
          <a:ln w="19050" cap="flat" cmpd="sng" algn="ctr">
            <a:solidFill>
              <a:schemeClr val="tx1"/>
            </a:solidFill>
            <a:prstDash val="solid"/>
            <a:round/>
            <a:headEnd type="none" w="med" len="med"/>
            <a:tailEnd type="none" w="med" len="med"/>
          </a:ln>
          <a:effectLst/>
        </p:spPr>
        <p:txBody>
          <a:bodyPr lIns="18000" rIns="18000"/>
          <a:lstStyle/>
          <a:p>
            <a:pPr algn="ctr" eaLnBrk="0" hangingPunct="0">
              <a:defRPr/>
            </a:pPr>
            <a:r>
              <a:rPr lang="en-US" sz="1600" dirty="0"/>
              <a:t>Software Engineering, Programming, etc.</a:t>
            </a:r>
            <a:br>
              <a:rPr lang="en-US" sz="1600" dirty="0"/>
            </a:br>
            <a:r>
              <a:rPr lang="en-US" sz="1600" dirty="0"/>
              <a:t>(CS courses)</a:t>
            </a:r>
          </a:p>
        </p:txBody>
      </p:sp>
      <p:sp>
        <p:nvSpPr>
          <p:cNvPr id="22539" name="Rectangle 8"/>
          <p:cNvSpPr>
            <a:spLocks noChangeArrowheads="1"/>
          </p:cNvSpPr>
          <p:nvPr/>
        </p:nvSpPr>
        <p:spPr bwMode="auto">
          <a:xfrm>
            <a:off x="3551238" y="4149725"/>
            <a:ext cx="1855787" cy="593725"/>
          </a:xfrm>
          <a:prstGeom prst="rect">
            <a:avLst/>
          </a:prstGeom>
          <a:solidFill>
            <a:schemeClr val="accent6">
              <a:lumMod val="60000"/>
              <a:lumOff val="40000"/>
            </a:schemeClr>
          </a:solidFill>
          <a:ln w="19050" algn="ctr">
            <a:solidFill>
              <a:schemeClr val="tx1"/>
            </a:solidFill>
            <a:round/>
            <a:headEnd/>
            <a:tailEnd/>
          </a:ln>
        </p:spPr>
        <p:txBody>
          <a:bodyPr lIns="18000" rIns="18000" anchor="ctr"/>
          <a:lstStyle/>
          <a:p>
            <a:pPr algn="ctr" eaLnBrk="0" hangingPunct="0"/>
            <a:r>
              <a:rPr lang="en-US"/>
              <a:t>Digital Systems</a:t>
            </a:r>
          </a:p>
        </p:txBody>
      </p:sp>
      <p:sp>
        <p:nvSpPr>
          <p:cNvPr id="22540" name="Rectangle 9"/>
          <p:cNvSpPr>
            <a:spLocks noChangeArrowheads="1"/>
          </p:cNvSpPr>
          <p:nvPr/>
        </p:nvSpPr>
        <p:spPr bwMode="auto">
          <a:xfrm>
            <a:off x="3178175" y="2343150"/>
            <a:ext cx="2605088" cy="1063625"/>
          </a:xfrm>
          <a:prstGeom prst="rect">
            <a:avLst/>
          </a:prstGeom>
          <a:solidFill>
            <a:schemeClr val="accent3">
              <a:lumMod val="40000"/>
              <a:lumOff val="60000"/>
            </a:schemeClr>
          </a:solidFill>
          <a:ln w="19050" algn="ctr">
            <a:solidFill>
              <a:schemeClr val="tx1"/>
            </a:solidFill>
            <a:round/>
            <a:headEnd/>
            <a:tailEnd/>
          </a:ln>
        </p:spPr>
        <p:txBody>
          <a:bodyPr lIns="18000" rIns="18000"/>
          <a:lstStyle/>
          <a:p>
            <a:pPr algn="ctr" eaLnBrk="0" hangingPunct="0"/>
            <a:r>
              <a:rPr lang="en-US"/>
              <a:t>High Performance Embedded Computing (HPEC) Systems</a:t>
            </a:r>
          </a:p>
        </p:txBody>
      </p:sp>
      <p:cxnSp>
        <p:nvCxnSpPr>
          <p:cNvPr id="22541" name="Straight Connector 13"/>
          <p:cNvCxnSpPr>
            <a:cxnSpLocks noChangeShapeType="1"/>
            <a:stCxn id="22544" idx="3"/>
            <a:endCxn id="22540" idx="2"/>
          </p:cNvCxnSpPr>
          <p:nvPr/>
        </p:nvCxnSpPr>
        <p:spPr bwMode="auto">
          <a:xfrm rot="5400000" flipH="1" flipV="1">
            <a:off x="4371182" y="3513931"/>
            <a:ext cx="215900" cy="1587"/>
          </a:xfrm>
          <a:prstGeom prst="line">
            <a:avLst/>
          </a:prstGeom>
          <a:noFill/>
          <a:ln w="19050" algn="ctr">
            <a:solidFill>
              <a:schemeClr val="tx1"/>
            </a:solidFill>
            <a:round/>
            <a:headEnd/>
            <a:tailEnd/>
          </a:ln>
        </p:spPr>
      </p:cxnSp>
      <p:cxnSp>
        <p:nvCxnSpPr>
          <p:cNvPr id="22542" name="Straight Connector 15"/>
          <p:cNvCxnSpPr>
            <a:cxnSpLocks noChangeShapeType="1"/>
            <a:stCxn id="22539" idx="0"/>
            <a:endCxn id="22544" idx="0"/>
          </p:cNvCxnSpPr>
          <p:nvPr/>
        </p:nvCxnSpPr>
        <p:spPr bwMode="auto">
          <a:xfrm rot="16200000" flipV="1">
            <a:off x="4414838" y="4086225"/>
            <a:ext cx="127000" cy="0"/>
          </a:xfrm>
          <a:prstGeom prst="line">
            <a:avLst/>
          </a:prstGeom>
          <a:noFill/>
          <a:ln w="19050" algn="ctr">
            <a:solidFill>
              <a:schemeClr val="tx1"/>
            </a:solidFill>
            <a:round/>
            <a:headEnd/>
            <a:tailEnd/>
          </a:ln>
        </p:spPr>
      </p:cxnSp>
      <p:cxnSp>
        <p:nvCxnSpPr>
          <p:cNvPr id="22543" name="Straight Arrow Connector 19"/>
          <p:cNvCxnSpPr>
            <a:cxnSpLocks noChangeShapeType="1"/>
            <a:stCxn id="22539" idx="2"/>
            <a:endCxn id="7" idx="0"/>
          </p:cNvCxnSpPr>
          <p:nvPr/>
        </p:nvCxnSpPr>
        <p:spPr bwMode="auto">
          <a:xfrm rot="5400000">
            <a:off x="2420938" y="3578225"/>
            <a:ext cx="892175" cy="3222625"/>
          </a:xfrm>
          <a:prstGeom prst="straightConnector1">
            <a:avLst/>
          </a:prstGeom>
          <a:noFill/>
          <a:ln w="19050" algn="ctr">
            <a:solidFill>
              <a:schemeClr val="tx1"/>
            </a:solidFill>
            <a:prstDash val="dash"/>
            <a:round/>
            <a:headEnd/>
            <a:tailEnd type="arrow" w="med" len="med"/>
          </a:ln>
        </p:spPr>
      </p:cxnSp>
      <p:sp>
        <p:nvSpPr>
          <p:cNvPr id="22544" name="Isosceles Triangle 11"/>
          <p:cNvSpPr>
            <a:spLocks noChangeArrowheads="1"/>
          </p:cNvSpPr>
          <p:nvPr/>
        </p:nvSpPr>
        <p:spPr bwMode="auto">
          <a:xfrm rot="10800000">
            <a:off x="4229100" y="3622675"/>
            <a:ext cx="498475" cy="400050"/>
          </a:xfrm>
          <a:prstGeom prst="triangle">
            <a:avLst>
              <a:gd name="adj" fmla="val 50000"/>
            </a:avLst>
          </a:prstGeom>
          <a:solidFill>
            <a:schemeClr val="tx1"/>
          </a:solidFill>
          <a:ln w="19050" algn="ctr">
            <a:noFill/>
            <a:round/>
            <a:headEnd/>
            <a:tailEnd/>
          </a:ln>
        </p:spPr>
        <p:txBody>
          <a:bodyPr/>
          <a:lstStyle/>
          <a:p>
            <a:pPr eaLnBrk="0" hangingPunct="0"/>
            <a:endParaRPr lang="en-US"/>
          </a:p>
        </p:txBody>
      </p:sp>
      <p:cxnSp>
        <p:nvCxnSpPr>
          <p:cNvPr id="22545" name="Straight Arrow Connector 20"/>
          <p:cNvCxnSpPr>
            <a:cxnSpLocks noChangeShapeType="1"/>
            <a:stCxn id="22539" idx="2"/>
            <a:endCxn id="5" idx="0"/>
          </p:cNvCxnSpPr>
          <p:nvPr/>
        </p:nvCxnSpPr>
        <p:spPr bwMode="auto">
          <a:xfrm flipH="1">
            <a:off x="3326607" y="4743450"/>
            <a:ext cx="1152525" cy="903287"/>
          </a:xfrm>
          <a:prstGeom prst="straightConnector1">
            <a:avLst/>
          </a:prstGeom>
          <a:noFill/>
          <a:ln w="19050" algn="ctr">
            <a:solidFill>
              <a:schemeClr val="tx1"/>
            </a:solidFill>
            <a:prstDash val="dash"/>
            <a:round/>
            <a:headEnd/>
            <a:tailEnd type="arrow" w="med" len="med"/>
          </a:ln>
        </p:spPr>
      </p:cxnSp>
      <p:cxnSp>
        <p:nvCxnSpPr>
          <p:cNvPr id="22546" name="Straight Arrow Connector 23"/>
          <p:cNvCxnSpPr>
            <a:cxnSpLocks noChangeShapeType="1"/>
            <a:stCxn id="22539" idx="2"/>
            <a:endCxn id="4" idx="0"/>
          </p:cNvCxnSpPr>
          <p:nvPr/>
        </p:nvCxnSpPr>
        <p:spPr bwMode="auto">
          <a:xfrm rot="16200000" flipH="1">
            <a:off x="4439444" y="4782344"/>
            <a:ext cx="903288" cy="825500"/>
          </a:xfrm>
          <a:prstGeom prst="straightConnector1">
            <a:avLst/>
          </a:prstGeom>
          <a:noFill/>
          <a:ln w="19050" algn="ctr">
            <a:solidFill>
              <a:schemeClr val="tx1"/>
            </a:solidFill>
            <a:prstDash val="dash"/>
            <a:round/>
            <a:headEnd/>
            <a:tailEnd type="arrow" w="med" len="med"/>
          </a:ln>
        </p:spPr>
      </p:cxnSp>
      <p:cxnSp>
        <p:nvCxnSpPr>
          <p:cNvPr id="22547" name="Straight Arrow Connector 26"/>
          <p:cNvCxnSpPr>
            <a:cxnSpLocks noChangeShapeType="1"/>
            <a:stCxn id="22539" idx="2"/>
            <a:endCxn id="6" idx="0"/>
          </p:cNvCxnSpPr>
          <p:nvPr/>
        </p:nvCxnSpPr>
        <p:spPr bwMode="auto">
          <a:xfrm rot="16200000" flipH="1">
            <a:off x="5616575" y="3605213"/>
            <a:ext cx="892175" cy="3168650"/>
          </a:xfrm>
          <a:prstGeom prst="straightConnector1">
            <a:avLst/>
          </a:prstGeom>
          <a:noFill/>
          <a:ln w="19050" algn="ctr">
            <a:solidFill>
              <a:schemeClr val="tx1"/>
            </a:solidFill>
            <a:prstDash val="dash"/>
            <a:round/>
            <a:headEnd/>
            <a:tailEnd type="arrow" w="med" len="med"/>
          </a:ln>
        </p:spPr>
      </p:cxnSp>
      <p:sp>
        <p:nvSpPr>
          <p:cNvPr id="22548" name="Rectangle 30"/>
          <p:cNvSpPr>
            <a:spLocks noChangeArrowheads="1"/>
          </p:cNvSpPr>
          <p:nvPr/>
        </p:nvSpPr>
        <p:spPr bwMode="auto">
          <a:xfrm>
            <a:off x="3565525" y="1314450"/>
            <a:ext cx="1828800" cy="720725"/>
          </a:xfrm>
          <a:prstGeom prst="rect">
            <a:avLst/>
          </a:prstGeom>
          <a:solidFill>
            <a:schemeClr val="accent3">
              <a:lumMod val="40000"/>
              <a:lumOff val="60000"/>
            </a:schemeClr>
          </a:solidFill>
          <a:ln w="19050" algn="ctr">
            <a:solidFill>
              <a:schemeClr val="tx1"/>
            </a:solidFill>
            <a:round/>
            <a:headEnd/>
            <a:tailEnd/>
          </a:ln>
        </p:spPr>
        <p:txBody>
          <a:bodyPr lIns="18000" rIns="18000" anchor="ctr"/>
          <a:lstStyle/>
          <a:p>
            <a:pPr algn="ctr" eaLnBrk="0" hangingPunct="0"/>
            <a:r>
              <a:rPr lang="en-US"/>
              <a:t>Parallel Computing</a:t>
            </a:r>
          </a:p>
        </p:txBody>
      </p:sp>
      <p:sp>
        <p:nvSpPr>
          <p:cNvPr id="22549" name="Rectangle 31"/>
          <p:cNvSpPr>
            <a:spLocks noChangeArrowheads="1"/>
          </p:cNvSpPr>
          <p:nvPr/>
        </p:nvSpPr>
        <p:spPr bwMode="auto">
          <a:xfrm>
            <a:off x="377825" y="1336675"/>
            <a:ext cx="2400300" cy="1212850"/>
          </a:xfrm>
          <a:prstGeom prst="rect">
            <a:avLst/>
          </a:prstGeom>
          <a:solidFill>
            <a:schemeClr val="accent3">
              <a:lumMod val="40000"/>
              <a:lumOff val="60000"/>
            </a:schemeClr>
          </a:solidFill>
          <a:ln w="19050" algn="ctr">
            <a:solidFill>
              <a:schemeClr val="tx1"/>
            </a:solidFill>
            <a:round/>
            <a:headEnd/>
            <a:tailEnd/>
          </a:ln>
        </p:spPr>
        <p:txBody>
          <a:bodyPr lIns="18000" rIns="18000" anchor="ctr"/>
          <a:lstStyle/>
          <a:p>
            <a:pPr algn="ctr" eaLnBrk="0" hangingPunct="0"/>
            <a:r>
              <a:rPr lang="en-US" sz="1600" dirty="0">
                <a:solidFill>
                  <a:schemeClr val="accent5">
                    <a:lumMod val="50000"/>
                  </a:schemeClr>
                </a:solidFill>
              </a:rPr>
              <a:t>TERM 1 THEME:</a:t>
            </a:r>
          </a:p>
          <a:p>
            <a:pPr algn="ctr" eaLnBrk="0" hangingPunct="0"/>
            <a:r>
              <a:rPr lang="en-US" dirty="0"/>
              <a:t>Microprocessor-based parallelism &amp; supercomputer/HPEC</a:t>
            </a:r>
            <a:endParaRPr lang="en-US" dirty="0">
              <a:solidFill>
                <a:srgbClr val="FFFF00"/>
              </a:solidFill>
            </a:endParaRPr>
          </a:p>
        </p:txBody>
      </p:sp>
      <p:cxnSp>
        <p:nvCxnSpPr>
          <p:cNvPr id="22550" name="Straight Arrow Connector 38"/>
          <p:cNvCxnSpPr>
            <a:cxnSpLocks noChangeShapeType="1"/>
            <a:stCxn id="22540" idx="0"/>
            <a:endCxn id="22548" idx="2"/>
          </p:cNvCxnSpPr>
          <p:nvPr/>
        </p:nvCxnSpPr>
        <p:spPr bwMode="auto">
          <a:xfrm rot="5400000" flipH="1" flipV="1">
            <a:off x="4325937" y="2189163"/>
            <a:ext cx="309563" cy="1588"/>
          </a:xfrm>
          <a:prstGeom prst="straightConnector1">
            <a:avLst/>
          </a:prstGeom>
          <a:noFill/>
          <a:ln w="19050" algn="ctr">
            <a:solidFill>
              <a:schemeClr val="tx1"/>
            </a:solidFill>
            <a:prstDash val="dash"/>
            <a:round/>
            <a:headEnd/>
            <a:tailEnd type="arrow" w="med" len="med"/>
          </a:ln>
        </p:spPr>
      </p:cxnSp>
      <p:sp>
        <p:nvSpPr>
          <p:cNvPr id="22551" name="Rectangle 42"/>
          <p:cNvSpPr>
            <a:spLocks noChangeArrowheads="1"/>
          </p:cNvSpPr>
          <p:nvPr/>
        </p:nvSpPr>
        <p:spPr bwMode="auto">
          <a:xfrm>
            <a:off x="6207125" y="1336675"/>
            <a:ext cx="2400300" cy="1212850"/>
          </a:xfrm>
          <a:prstGeom prst="rect">
            <a:avLst/>
          </a:prstGeom>
          <a:solidFill>
            <a:schemeClr val="accent3">
              <a:lumMod val="40000"/>
              <a:lumOff val="60000"/>
            </a:schemeClr>
          </a:solidFill>
          <a:ln w="19050" algn="ctr">
            <a:solidFill>
              <a:schemeClr val="tx1"/>
            </a:solidFill>
            <a:round/>
            <a:headEnd/>
            <a:tailEnd/>
          </a:ln>
        </p:spPr>
        <p:txBody>
          <a:bodyPr lIns="18000" rIns="18000" anchor="ctr"/>
          <a:lstStyle/>
          <a:p>
            <a:pPr algn="ctr" eaLnBrk="0" hangingPunct="0"/>
            <a:r>
              <a:rPr lang="en-US" sz="1600" dirty="0">
                <a:solidFill>
                  <a:schemeClr val="accent5">
                    <a:lumMod val="50000"/>
                  </a:schemeClr>
                </a:solidFill>
              </a:rPr>
              <a:t>TERM 2 THEME:</a:t>
            </a:r>
          </a:p>
          <a:p>
            <a:pPr algn="ctr" eaLnBrk="0" hangingPunct="0"/>
            <a:r>
              <a:rPr lang="en-US" dirty="0"/>
              <a:t>Reconfigurable</a:t>
            </a:r>
          </a:p>
          <a:p>
            <a:pPr algn="ctr" eaLnBrk="0" hangingPunct="0"/>
            <a:r>
              <a:rPr lang="en-US" dirty="0"/>
              <a:t>Computing using FPGAs</a:t>
            </a:r>
          </a:p>
        </p:txBody>
      </p:sp>
      <p:sp>
        <p:nvSpPr>
          <p:cNvPr id="22552" name="Rectangle 43"/>
          <p:cNvSpPr>
            <a:spLocks noChangeAspect="1"/>
          </p:cNvSpPr>
          <p:nvPr/>
        </p:nvSpPr>
        <p:spPr bwMode="auto">
          <a:xfrm rot="2700000">
            <a:off x="2997994" y="2801144"/>
            <a:ext cx="144463" cy="142875"/>
          </a:xfrm>
          <a:prstGeom prst="rect">
            <a:avLst/>
          </a:prstGeom>
          <a:solidFill>
            <a:schemeClr val="tx1"/>
          </a:solidFill>
          <a:ln w="19050" algn="ctr">
            <a:noFill/>
            <a:round/>
            <a:headEnd/>
            <a:tailEnd/>
          </a:ln>
        </p:spPr>
        <p:txBody>
          <a:bodyPr/>
          <a:lstStyle/>
          <a:p>
            <a:pPr eaLnBrk="0" hangingPunct="0"/>
            <a:endParaRPr lang="en-US"/>
          </a:p>
        </p:txBody>
      </p:sp>
      <p:sp>
        <p:nvSpPr>
          <p:cNvPr id="22553" name="Rectangle 44"/>
          <p:cNvSpPr>
            <a:spLocks noChangeAspect="1"/>
          </p:cNvSpPr>
          <p:nvPr/>
        </p:nvSpPr>
        <p:spPr bwMode="auto">
          <a:xfrm rot="2700000">
            <a:off x="5818187" y="2800351"/>
            <a:ext cx="144463" cy="144462"/>
          </a:xfrm>
          <a:prstGeom prst="rect">
            <a:avLst/>
          </a:prstGeom>
          <a:solidFill>
            <a:schemeClr val="tx1"/>
          </a:solidFill>
          <a:ln w="19050" algn="ctr">
            <a:noFill/>
            <a:round/>
            <a:headEnd/>
            <a:tailEnd/>
          </a:ln>
        </p:spPr>
        <p:txBody>
          <a:bodyPr/>
          <a:lstStyle/>
          <a:p>
            <a:pPr eaLnBrk="0" hangingPunct="0"/>
            <a:endParaRPr lang="en-US"/>
          </a:p>
        </p:txBody>
      </p:sp>
      <p:sp>
        <p:nvSpPr>
          <p:cNvPr id="61" name="Left Brace 60"/>
          <p:cNvSpPr/>
          <p:nvPr/>
        </p:nvSpPr>
        <p:spPr bwMode="auto">
          <a:xfrm rot="2003944">
            <a:off x="1063625" y="4378325"/>
            <a:ext cx="387350" cy="1187450"/>
          </a:xfrm>
          <a:prstGeom prst="leftBrace">
            <a:avLst>
              <a:gd name="adj1" fmla="val 34804"/>
              <a:gd name="adj2" fmla="val 50000"/>
            </a:avLst>
          </a:prstGeom>
          <a:noFill/>
          <a:ln w="19050" cap="flat" cmpd="sng" algn="ctr">
            <a:solidFill>
              <a:schemeClr val="tx1"/>
            </a:solidFill>
            <a:prstDash val="solid"/>
            <a:round/>
            <a:headEnd type="none" w="med" len="med"/>
            <a:tailEnd type="none" w="med" len="med"/>
          </a:ln>
          <a:effectLst/>
        </p:spPr>
        <p:txBody>
          <a:bodyPr/>
          <a:lstStyle/>
          <a:p>
            <a:pPr eaLnBrk="0" hangingPunct="0">
              <a:defRPr/>
            </a:pPr>
            <a:endParaRPr lang="en-US">
              <a:ln w="19050">
                <a:solidFill>
                  <a:schemeClr val="tx1"/>
                </a:solidFill>
              </a:ln>
            </a:endParaRPr>
          </a:p>
        </p:txBody>
      </p:sp>
      <p:sp>
        <p:nvSpPr>
          <p:cNvPr id="22555" name="TextBox 61"/>
          <p:cNvSpPr txBox="1">
            <a:spLocks noChangeArrowheads="1"/>
          </p:cNvSpPr>
          <p:nvPr/>
        </p:nvSpPr>
        <p:spPr bwMode="auto">
          <a:xfrm rot="-3225018">
            <a:off x="-254793" y="4248944"/>
            <a:ext cx="2386012" cy="584200"/>
          </a:xfrm>
          <a:prstGeom prst="rect">
            <a:avLst/>
          </a:prstGeom>
          <a:noFill/>
          <a:ln w="9525">
            <a:noFill/>
            <a:miter lim="800000"/>
            <a:headEnd/>
            <a:tailEnd/>
          </a:ln>
        </p:spPr>
        <p:txBody>
          <a:bodyPr wrap="none">
            <a:spAutoFit/>
          </a:bodyPr>
          <a:lstStyle/>
          <a:p>
            <a:pPr algn="ctr" eaLnBrk="0" hangingPunct="0"/>
            <a:r>
              <a:rPr lang="en-US" sz="1600"/>
              <a:t>Your existing knowledge</a:t>
            </a:r>
            <a:br>
              <a:rPr lang="en-US" sz="1600"/>
            </a:br>
            <a:r>
              <a:rPr lang="en-US" sz="1600"/>
              <a:t>&amp; prerequisites</a:t>
            </a:r>
          </a:p>
        </p:txBody>
      </p:sp>
      <p:sp>
        <p:nvSpPr>
          <p:cNvPr id="63" name="Folded Corner 62"/>
          <p:cNvSpPr/>
          <p:nvPr/>
        </p:nvSpPr>
        <p:spPr bwMode="auto">
          <a:xfrm>
            <a:off x="6126163" y="3521075"/>
            <a:ext cx="2000250" cy="719138"/>
          </a:xfrm>
          <a:prstGeom prst="foldedCorner">
            <a:avLst>
              <a:gd name="adj" fmla="val 35715"/>
            </a:avLst>
          </a:prstGeom>
          <a:solidFill>
            <a:srgbClr val="FEFE7A"/>
          </a:solidFill>
          <a:ln w="19050" cap="flat" cmpd="sng" algn="ctr">
            <a:solidFill>
              <a:schemeClr val="accent4">
                <a:lumMod val="10000"/>
              </a:schemeClr>
            </a:solidFill>
            <a:prstDash val="solid"/>
            <a:round/>
            <a:headEnd type="none" w="med" len="med"/>
            <a:tailEnd type="none" w="med" len="med"/>
          </a:ln>
          <a:effectLst/>
        </p:spPr>
        <p:txBody>
          <a:bodyPr/>
          <a:lstStyle/>
          <a:p>
            <a:pPr eaLnBrk="0" hangingPunct="0">
              <a:defRPr/>
            </a:pPr>
            <a:r>
              <a:rPr lang="en-US" i="1" dirty="0">
                <a:solidFill>
                  <a:schemeClr val="accent4">
                    <a:lumMod val="25000"/>
                  </a:schemeClr>
                </a:solidFill>
                <a:latin typeface="Comic Sans MS" pitchFamily="66" charset="0"/>
              </a:rPr>
              <a:t>Not for the timid.</a:t>
            </a:r>
          </a:p>
        </p:txBody>
      </p:sp>
      <p:sp>
        <p:nvSpPr>
          <p:cNvPr id="68" name="Rectangle 67"/>
          <p:cNvSpPr/>
          <p:nvPr/>
        </p:nvSpPr>
        <p:spPr>
          <a:xfrm>
            <a:off x="464283" y="91440"/>
            <a:ext cx="8098691" cy="830997"/>
          </a:xfrm>
          <a:prstGeom prst="rect">
            <a:avLst/>
          </a:prstGeom>
          <a:noFill/>
        </p:spPr>
        <p:txBody>
          <a:bodyPr wrap="none">
            <a:spAutoFit/>
          </a:bodyPr>
          <a:lstStyle/>
          <a:p>
            <a:pPr algn="ctr" eaLnBrk="0" hangingPunct="0">
              <a:defRPr/>
            </a:pPr>
            <a:r>
              <a:rPr lang="en-US" sz="4800" b="1" dirty="0">
                <a:ln w="19050" cmpd="sng">
                  <a:solidFill>
                    <a:schemeClr val="tx1">
                      <a:lumMod val="85000"/>
                    </a:schemeClr>
                  </a:solidFill>
                  <a:prstDash val="solid"/>
                  <a:miter lim="800000"/>
                </a:ln>
                <a:solidFill>
                  <a:schemeClr val="accent3">
                    <a:lumMod val="50000"/>
                  </a:schemeClr>
                </a:solidFill>
                <a:effectLst>
                  <a:outerShdw blurRad="50800" sx="102000" sy="102000" algn="tl" rotWithShape="0">
                    <a:schemeClr val="bg1">
                      <a:lumMod val="50000"/>
                    </a:schemeClr>
                  </a:outerShdw>
                </a:effectLst>
              </a:rPr>
              <a:t>EEE4084F Syllabus in brief</a:t>
            </a:r>
          </a:p>
        </p:txBody>
      </p:sp>
      <p:sp>
        <p:nvSpPr>
          <p:cNvPr id="70" name="Rectangle 69"/>
          <p:cNvSpPr>
            <a:spLocks noChangeArrowheads="1"/>
          </p:cNvSpPr>
          <p:nvPr/>
        </p:nvSpPr>
        <p:spPr bwMode="auto">
          <a:xfrm>
            <a:off x="331788" y="3028950"/>
            <a:ext cx="1450975" cy="354013"/>
          </a:xfrm>
          <a:prstGeom prst="rect">
            <a:avLst/>
          </a:prstGeom>
          <a:solidFill>
            <a:schemeClr val="accent5">
              <a:lumMod val="40000"/>
              <a:lumOff val="60000"/>
            </a:schemeClr>
          </a:solidFill>
          <a:ln w="19050" algn="ctr">
            <a:solidFill>
              <a:schemeClr val="tx1"/>
            </a:solidFill>
            <a:round/>
            <a:headEnd/>
            <a:tailEnd/>
          </a:ln>
        </p:spPr>
        <p:txBody>
          <a:bodyPr lIns="18000" rIns="18000" anchor="ctr"/>
          <a:lstStyle/>
          <a:p>
            <a:pPr algn="ctr" eaLnBrk="0" hangingPunct="0"/>
            <a:r>
              <a:rPr lang="en-US" dirty="0"/>
              <a:t>Essay 1</a:t>
            </a:r>
          </a:p>
        </p:txBody>
      </p:sp>
      <p:sp>
        <p:nvSpPr>
          <p:cNvPr id="71" name="Rectangle 70"/>
          <p:cNvSpPr>
            <a:spLocks noChangeArrowheads="1"/>
          </p:cNvSpPr>
          <p:nvPr/>
        </p:nvSpPr>
        <p:spPr bwMode="auto">
          <a:xfrm>
            <a:off x="7005639" y="3028950"/>
            <a:ext cx="1624011" cy="354013"/>
          </a:xfrm>
          <a:prstGeom prst="rect">
            <a:avLst/>
          </a:prstGeom>
          <a:solidFill>
            <a:schemeClr val="accent5">
              <a:lumMod val="40000"/>
              <a:lumOff val="60000"/>
            </a:schemeClr>
          </a:solidFill>
          <a:ln w="19050" algn="ctr">
            <a:solidFill>
              <a:schemeClr val="tx1"/>
            </a:solidFill>
            <a:round/>
            <a:headEnd/>
            <a:tailEnd/>
          </a:ln>
        </p:spPr>
        <p:txBody>
          <a:bodyPr lIns="18000" rIns="18000" anchor="ctr"/>
          <a:lstStyle/>
          <a:p>
            <a:pPr algn="ctr" eaLnBrk="0" hangingPunct="0"/>
            <a:r>
              <a:rPr lang="en-US" dirty="0"/>
              <a:t>YODA Project</a:t>
            </a:r>
          </a:p>
        </p:txBody>
      </p:sp>
    </p:spTree>
    <p:extLst>
      <p:ext uri="{BB962C8B-B14F-4D97-AF65-F5344CB8AC3E}">
        <p14:creationId xmlns:p14="http://schemas.microsoft.com/office/powerpoint/2010/main" val="2939062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1000" fill="hold"/>
                                        <p:tgtEl>
                                          <p:spTgt spid="70"/>
                                        </p:tgtEl>
                                      </p:cBhvr>
                                      <p:by x="150000" y="150000"/>
                                    </p:animScale>
                                  </p:childTnLst>
                                </p:cTn>
                              </p:par>
                              <p:par>
                                <p:cTn id="7" presetID="6" presetClass="emph" presetSubtype="0" fill="hold" grpId="0" nodeType="withEffect">
                                  <p:stCondLst>
                                    <p:cond delay="0"/>
                                  </p:stCondLst>
                                  <p:childTnLst>
                                    <p:animScale>
                                      <p:cBhvr>
                                        <p:cTn id="8" dur="1000" fill="hold"/>
                                        <p:tgtEl>
                                          <p:spTgt spid="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BD1A48-5ADC-430B-8398-17F8E587A7CB}"/>
              </a:ext>
            </a:extLst>
          </p:cNvPr>
          <p:cNvSpPr>
            <a:spLocks noGrp="1"/>
          </p:cNvSpPr>
          <p:nvPr>
            <p:ph type="title"/>
          </p:nvPr>
        </p:nvSpPr>
        <p:spPr/>
        <p:txBody>
          <a:bodyPr>
            <a:normAutofit fontScale="90000"/>
          </a:bodyPr>
          <a:lstStyle/>
          <a:p>
            <a:r>
              <a:rPr lang="en-ZA" dirty="0"/>
              <a:t>Marks Breakdown</a:t>
            </a:r>
          </a:p>
        </p:txBody>
      </p:sp>
      <p:graphicFrame>
        <p:nvGraphicFramePr>
          <p:cNvPr id="4" name="Content Placeholder 3">
            <a:extLst>
              <a:ext uri="{FF2B5EF4-FFF2-40B4-BE49-F238E27FC236}">
                <a16:creationId xmlns:a16="http://schemas.microsoft.com/office/drawing/2014/main" xmlns="" id="{2C08471E-98CB-4AD5-963E-62C4364C5CB1}"/>
              </a:ext>
            </a:extLst>
          </p:cNvPr>
          <p:cNvGraphicFramePr>
            <a:graphicFrameLocks noGrp="1"/>
          </p:cNvGraphicFramePr>
          <p:nvPr>
            <p:ph idx="1"/>
            <p:extLst>
              <p:ext uri="{D42A27DB-BD31-4B8C-83A1-F6EECF244321}">
                <p14:modId xmlns:p14="http://schemas.microsoft.com/office/powerpoint/2010/main" val="517492361"/>
              </p:ext>
            </p:extLst>
          </p:nvPr>
        </p:nvGraphicFramePr>
        <p:xfrm>
          <a:off x="631396" y="1620151"/>
          <a:ext cx="4756150" cy="3200400"/>
        </p:xfrm>
        <a:graphic>
          <a:graphicData uri="http://schemas.openxmlformats.org/drawingml/2006/table">
            <a:tbl>
              <a:tblPr firstRow="1" bandRow="1">
                <a:tableStyleId>{5C22544A-7EE6-4342-B048-85BDC9FD1C3A}</a:tableStyleId>
              </a:tblPr>
              <a:tblGrid>
                <a:gridCol w="1975880">
                  <a:extLst>
                    <a:ext uri="{9D8B030D-6E8A-4147-A177-3AD203B41FA5}">
                      <a16:colId xmlns:a16="http://schemas.microsoft.com/office/drawing/2014/main" xmlns="" val="2779460057"/>
                    </a:ext>
                  </a:extLst>
                </a:gridCol>
                <a:gridCol w="2780270">
                  <a:extLst>
                    <a:ext uri="{9D8B030D-6E8A-4147-A177-3AD203B41FA5}">
                      <a16:colId xmlns:a16="http://schemas.microsoft.com/office/drawing/2014/main" xmlns="" val="12224723"/>
                    </a:ext>
                  </a:extLst>
                </a:gridCol>
              </a:tblGrid>
              <a:tr h="370840">
                <a:tc>
                  <a:txBody>
                    <a:bodyPr/>
                    <a:lstStyle/>
                    <a:p>
                      <a:r>
                        <a:rPr lang="en-ZA" sz="2400" dirty="0"/>
                        <a:t>Assessment</a:t>
                      </a:r>
                    </a:p>
                  </a:txBody>
                  <a:tcPr/>
                </a:tc>
                <a:tc>
                  <a:txBody>
                    <a:bodyPr/>
                    <a:lstStyle/>
                    <a:p>
                      <a:r>
                        <a:rPr lang="en-ZA" sz="2400" dirty="0"/>
                        <a:t>% Final Mark</a:t>
                      </a:r>
                    </a:p>
                  </a:txBody>
                  <a:tcPr/>
                </a:tc>
                <a:extLst>
                  <a:ext uri="{0D108BD9-81ED-4DB2-BD59-A6C34878D82A}">
                    <a16:rowId xmlns:a16="http://schemas.microsoft.com/office/drawing/2014/main" xmlns="" val="395671503"/>
                  </a:ext>
                </a:extLst>
              </a:tr>
              <a:tr h="370840">
                <a:tc>
                  <a:txBody>
                    <a:bodyPr/>
                    <a:lstStyle/>
                    <a:p>
                      <a:r>
                        <a:rPr lang="en-ZA" sz="2400" dirty="0"/>
                        <a:t>Lab</a:t>
                      </a:r>
                    </a:p>
                  </a:txBody>
                  <a:tcPr/>
                </a:tc>
                <a:tc>
                  <a:txBody>
                    <a:bodyPr/>
                    <a:lstStyle/>
                    <a:p>
                      <a:r>
                        <a:rPr lang="en-ZA" sz="2400" dirty="0"/>
                        <a:t>10</a:t>
                      </a:r>
                    </a:p>
                  </a:txBody>
                  <a:tcPr/>
                </a:tc>
                <a:extLst>
                  <a:ext uri="{0D108BD9-81ED-4DB2-BD59-A6C34878D82A}">
                    <a16:rowId xmlns:a16="http://schemas.microsoft.com/office/drawing/2014/main" xmlns="" val="1750573867"/>
                  </a:ext>
                </a:extLst>
              </a:tr>
              <a:tr h="370840">
                <a:tc>
                  <a:txBody>
                    <a:bodyPr/>
                    <a:lstStyle/>
                    <a:p>
                      <a:r>
                        <a:rPr lang="en-ZA" sz="2400" dirty="0"/>
                        <a:t>Project</a:t>
                      </a:r>
                    </a:p>
                  </a:txBody>
                  <a:tcPr/>
                </a:tc>
                <a:tc>
                  <a:txBody>
                    <a:bodyPr/>
                    <a:lstStyle/>
                    <a:p>
                      <a:r>
                        <a:rPr lang="en-ZA" sz="2400" dirty="0"/>
                        <a:t>16</a:t>
                      </a:r>
                    </a:p>
                  </a:txBody>
                  <a:tcPr/>
                </a:tc>
                <a:extLst>
                  <a:ext uri="{0D108BD9-81ED-4DB2-BD59-A6C34878D82A}">
                    <a16:rowId xmlns:a16="http://schemas.microsoft.com/office/drawing/2014/main" xmlns="" val="2147826556"/>
                  </a:ext>
                </a:extLst>
              </a:tr>
              <a:tr h="370840">
                <a:tc>
                  <a:txBody>
                    <a:bodyPr/>
                    <a:lstStyle/>
                    <a:p>
                      <a:r>
                        <a:rPr lang="en-ZA" sz="2400" dirty="0"/>
                        <a:t>Tests</a:t>
                      </a:r>
                    </a:p>
                  </a:txBody>
                  <a:tcPr/>
                </a:tc>
                <a:tc>
                  <a:txBody>
                    <a:bodyPr/>
                    <a:lstStyle/>
                    <a:p>
                      <a:r>
                        <a:rPr lang="en-ZA" sz="2400" dirty="0"/>
                        <a:t>16</a:t>
                      </a:r>
                    </a:p>
                  </a:txBody>
                  <a:tcPr/>
                </a:tc>
                <a:extLst>
                  <a:ext uri="{0D108BD9-81ED-4DB2-BD59-A6C34878D82A}">
                    <a16:rowId xmlns:a16="http://schemas.microsoft.com/office/drawing/2014/main" xmlns="" val="3914095142"/>
                  </a:ext>
                </a:extLst>
              </a:tr>
              <a:tr h="370840">
                <a:tc>
                  <a:txBody>
                    <a:bodyPr/>
                    <a:lstStyle/>
                    <a:p>
                      <a:r>
                        <a:rPr lang="en-ZA" sz="2400" dirty="0"/>
                        <a:t>Exam</a:t>
                      </a:r>
                    </a:p>
                  </a:txBody>
                  <a:tcPr/>
                </a:tc>
                <a:tc>
                  <a:txBody>
                    <a:bodyPr/>
                    <a:lstStyle/>
                    <a:p>
                      <a:r>
                        <a:rPr lang="en-ZA" sz="2400" dirty="0"/>
                        <a:t>50</a:t>
                      </a:r>
                    </a:p>
                  </a:txBody>
                  <a:tcPr/>
                </a:tc>
                <a:extLst>
                  <a:ext uri="{0D108BD9-81ED-4DB2-BD59-A6C34878D82A}">
                    <a16:rowId xmlns:a16="http://schemas.microsoft.com/office/drawing/2014/main" xmlns="" val="1180140440"/>
                  </a:ext>
                </a:extLst>
              </a:tr>
              <a:tr h="370840">
                <a:tc>
                  <a:txBody>
                    <a:bodyPr/>
                    <a:lstStyle/>
                    <a:p>
                      <a:r>
                        <a:rPr lang="en-ZA" sz="2400" dirty="0"/>
                        <a:t>Other*</a:t>
                      </a:r>
                    </a:p>
                  </a:txBody>
                  <a:tcPr/>
                </a:tc>
                <a:tc>
                  <a:txBody>
                    <a:bodyPr/>
                    <a:lstStyle/>
                    <a:p>
                      <a:r>
                        <a:rPr lang="en-ZA" sz="2400" dirty="0"/>
                        <a:t>8</a:t>
                      </a:r>
                    </a:p>
                  </a:txBody>
                  <a:tcPr/>
                </a:tc>
                <a:extLst>
                  <a:ext uri="{0D108BD9-81ED-4DB2-BD59-A6C34878D82A}">
                    <a16:rowId xmlns:a16="http://schemas.microsoft.com/office/drawing/2014/main" xmlns="" val="3004996380"/>
                  </a:ext>
                </a:extLst>
              </a:tr>
              <a:tr h="370840">
                <a:tc>
                  <a:txBody>
                    <a:bodyPr/>
                    <a:lstStyle/>
                    <a:p>
                      <a:r>
                        <a:rPr lang="en-ZA" sz="2400" dirty="0"/>
                        <a:t>Total</a:t>
                      </a:r>
                    </a:p>
                  </a:txBody>
                  <a:tcPr/>
                </a:tc>
                <a:tc>
                  <a:txBody>
                    <a:bodyPr/>
                    <a:lstStyle/>
                    <a:p>
                      <a:r>
                        <a:rPr lang="en-ZA" sz="2400" dirty="0"/>
                        <a:t>100</a:t>
                      </a:r>
                    </a:p>
                  </a:txBody>
                  <a:tcPr/>
                </a:tc>
                <a:extLst>
                  <a:ext uri="{0D108BD9-81ED-4DB2-BD59-A6C34878D82A}">
                    <a16:rowId xmlns:a16="http://schemas.microsoft.com/office/drawing/2014/main" xmlns="" val="451615414"/>
                  </a:ext>
                </a:extLst>
              </a:tr>
            </a:tbl>
          </a:graphicData>
        </a:graphic>
      </p:graphicFrame>
      <p:pic>
        <p:nvPicPr>
          <p:cNvPr id="8" name="Picture 7">
            <a:extLst>
              <a:ext uri="{FF2B5EF4-FFF2-40B4-BE49-F238E27FC236}">
                <a16:creationId xmlns:a16="http://schemas.microsoft.com/office/drawing/2014/main" xmlns="" id="{F2F036C2-E499-41F4-A7E1-21136DE03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708" y="1620151"/>
            <a:ext cx="3022459" cy="4263082"/>
          </a:xfrm>
          <a:prstGeom prst="rect">
            <a:avLst/>
          </a:prstGeom>
        </p:spPr>
      </p:pic>
      <p:sp>
        <p:nvSpPr>
          <p:cNvPr id="3" name="Rectangle 2"/>
          <p:cNvSpPr/>
          <p:nvPr/>
        </p:nvSpPr>
        <p:spPr>
          <a:xfrm>
            <a:off x="605547" y="5159631"/>
            <a:ext cx="6474849" cy="1477328"/>
          </a:xfrm>
          <a:prstGeom prst="rect">
            <a:avLst/>
          </a:prstGeom>
        </p:spPr>
        <p:txBody>
          <a:bodyPr wrap="none">
            <a:spAutoFit/>
          </a:bodyPr>
          <a:lstStyle/>
          <a:p>
            <a:r>
              <a:rPr lang="en-ZA" dirty="0"/>
              <a:t>* Seminar (6%) and tech essay (2%)</a:t>
            </a:r>
          </a:p>
          <a:p>
            <a:endParaRPr lang="en-ZA" dirty="0"/>
          </a:p>
          <a:p>
            <a:pPr lvl="0"/>
            <a:r>
              <a:rPr lang="en-ZA" b="1" i="1" dirty="0"/>
              <a:t>DP:</a:t>
            </a:r>
          </a:p>
          <a:p>
            <a:pPr marL="285750" lvl="0" indent="-285750">
              <a:buFont typeface="Arial" panose="020B0604020202020204" pitchFamily="34" charset="0"/>
              <a:buChar char="•"/>
            </a:pPr>
            <a:r>
              <a:rPr lang="en-ZA" dirty="0"/>
              <a:t>Minimum 40% overall class average to write the final exam</a:t>
            </a:r>
          </a:p>
          <a:p>
            <a:pPr marL="285750" lvl="0" indent="-285750">
              <a:buFont typeface="Arial" panose="020B0604020202020204" pitchFamily="34" charset="0"/>
              <a:buChar char="•"/>
            </a:pPr>
            <a:r>
              <a:rPr lang="en-ZA" dirty="0"/>
              <a:t>Seminar presentation</a:t>
            </a:r>
          </a:p>
        </p:txBody>
      </p:sp>
    </p:spTree>
    <p:extLst>
      <p:ext uri="{BB962C8B-B14F-4D97-AF65-F5344CB8AC3E}">
        <p14:creationId xmlns:p14="http://schemas.microsoft.com/office/powerpoint/2010/main" val="378910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701006" y="529431"/>
            <a:ext cx="5097870" cy="830997"/>
          </a:xfrm>
          <a:prstGeom prst="rect">
            <a:avLst/>
          </a:prstGeom>
          <a:noFill/>
          <a:ln w="9525">
            <a:noFill/>
            <a:miter lim="800000"/>
            <a:headEnd/>
            <a:tailEnd/>
          </a:ln>
        </p:spPr>
        <p:txBody>
          <a:bodyPr wrap="none">
            <a:spAutoFit/>
          </a:bodyPr>
          <a:lstStyle/>
          <a:p>
            <a:pPr eaLnBrk="0" hangingPunct="0"/>
            <a:r>
              <a:rPr lang="en-ZA" sz="2800" dirty="0"/>
              <a:t>“Digital Systems” EEE4084F…</a:t>
            </a:r>
          </a:p>
          <a:p>
            <a:pPr eaLnBrk="0" hangingPunct="0"/>
            <a:endParaRPr lang="en-ZA" sz="2000" dirty="0"/>
          </a:p>
        </p:txBody>
      </p:sp>
      <p:sp>
        <p:nvSpPr>
          <p:cNvPr id="2" name="Cube 1"/>
          <p:cNvSpPr/>
          <p:nvPr/>
        </p:nvSpPr>
        <p:spPr>
          <a:xfrm>
            <a:off x="3298005" y="5386239"/>
            <a:ext cx="616449" cy="1134464"/>
          </a:xfrm>
          <a:prstGeom prst="cube">
            <a:avLst/>
          </a:prstGeom>
          <a:solidFill>
            <a:schemeClr val="accent4">
              <a:lumMod val="60000"/>
              <a:lumOff val="4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be 3"/>
          <p:cNvSpPr/>
          <p:nvPr/>
        </p:nvSpPr>
        <p:spPr>
          <a:xfrm>
            <a:off x="3863083" y="4969305"/>
            <a:ext cx="616449" cy="1544567"/>
          </a:xfrm>
          <a:prstGeom prst="cube">
            <a:avLst/>
          </a:prstGeom>
          <a:solidFill>
            <a:schemeClr val="accent4">
              <a:lumMod val="60000"/>
              <a:lumOff val="4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be 4"/>
          <p:cNvSpPr/>
          <p:nvPr/>
        </p:nvSpPr>
        <p:spPr>
          <a:xfrm>
            <a:off x="4479532" y="4585719"/>
            <a:ext cx="616449" cy="1928154"/>
          </a:xfrm>
          <a:prstGeom prst="cube">
            <a:avLst/>
          </a:prstGeom>
          <a:solidFill>
            <a:schemeClr val="accent4">
              <a:lumMod val="60000"/>
              <a:lumOff val="4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5095981" y="3469442"/>
            <a:ext cx="616449" cy="3044432"/>
          </a:xfrm>
          <a:prstGeom prst="cube">
            <a:avLst/>
          </a:prstGeom>
          <a:solidFill>
            <a:schemeClr val="accent4">
              <a:lumMod val="60000"/>
              <a:lumOff val="40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00419" y="1360428"/>
            <a:ext cx="5380512" cy="707886"/>
          </a:xfrm>
          <a:prstGeom prst="rect">
            <a:avLst/>
          </a:prstGeom>
        </p:spPr>
        <p:txBody>
          <a:bodyPr wrap="none">
            <a:spAutoFit/>
          </a:bodyPr>
          <a:lstStyle/>
          <a:p>
            <a:r>
              <a:rPr lang="en-ZA" sz="4000" dirty="0">
                <a:solidFill>
                  <a:srgbClr val="C00000"/>
                </a:solidFill>
                <a:effectLst>
                  <a:outerShdw blurRad="38100" dist="38100" dir="2700000" algn="tl">
                    <a:srgbClr val="000000">
                      <a:alpha val="43137"/>
                    </a:srgbClr>
                  </a:outerShdw>
                </a:effectLst>
                <a:latin typeface="Arial Black" pitchFamily="34" charset="0"/>
              </a:rPr>
              <a:t> Top of the chart…</a:t>
            </a:r>
            <a:endParaRPr lang="en-US" sz="4000" dirty="0"/>
          </a:p>
        </p:txBody>
      </p:sp>
      <p:sp>
        <p:nvSpPr>
          <p:cNvPr id="7" name="Rectangle 6"/>
          <p:cNvSpPr/>
          <p:nvPr/>
        </p:nvSpPr>
        <p:spPr>
          <a:xfrm>
            <a:off x="1795510" y="2211535"/>
            <a:ext cx="5285421" cy="461665"/>
          </a:xfrm>
          <a:prstGeom prst="rect">
            <a:avLst/>
          </a:prstGeom>
        </p:spPr>
        <p:txBody>
          <a:bodyPr wrap="none">
            <a:spAutoFit/>
          </a:bodyPr>
          <a:lstStyle/>
          <a:p>
            <a:pPr eaLnBrk="0" hangingPunct="0"/>
            <a:r>
              <a:rPr lang="en-ZA" sz="2400" dirty="0"/>
              <a:t>for courses with </a:t>
            </a:r>
            <a:r>
              <a:rPr lang="en-ZA" sz="2400" i="1" dirty="0"/>
              <a:t>vague</a:t>
            </a:r>
            <a:r>
              <a:rPr lang="en-ZA" sz="2400" dirty="0"/>
              <a:t> course names</a:t>
            </a:r>
          </a:p>
        </p:txBody>
      </p:sp>
      <p:sp>
        <p:nvSpPr>
          <p:cNvPr id="8" name="TextBox 7"/>
          <p:cNvSpPr txBox="1"/>
          <p:nvPr/>
        </p:nvSpPr>
        <p:spPr>
          <a:xfrm>
            <a:off x="4488091" y="2761556"/>
            <a:ext cx="1909497" cy="707886"/>
          </a:xfrm>
          <a:prstGeom prst="rect">
            <a:avLst/>
          </a:prstGeom>
          <a:noFill/>
        </p:spPr>
        <p:txBody>
          <a:bodyPr wrap="none" rtlCol="0">
            <a:spAutoFit/>
          </a:bodyPr>
          <a:lstStyle/>
          <a:p>
            <a:pPr algn="ctr"/>
            <a:r>
              <a:rPr lang="en-US" sz="2000" b="1" dirty="0">
                <a:ln>
                  <a:solidFill>
                    <a:schemeClr val="tx1"/>
                  </a:solidFill>
                </a:ln>
                <a:solidFill>
                  <a:schemeClr val="accent4">
                    <a:lumMod val="60000"/>
                    <a:lumOff val="40000"/>
                  </a:schemeClr>
                </a:solidFill>
                <a:latin typeface="Berlin Sans FB Demi" pitchFamily="34" charset="0"/>
              </a:rPr>
              <a:t>EEE4084F</a:t>
            </a:r>
          </a:p>
          <a:p>
            <a:pPr algn="ctr"/>
            <a:r>
              <a:rPr lang="en-US" sz="2000" b="1" dirty="0">
                <a:ln>
                  <a:solidFill>
                    <a:schemeClr val="tx1"/>
                  </a:solidFill>
                </a:ln>
                <a:solidFill>
                  <a:schemeClr val="accent4">
                    <a:lumMod val="60000"/>
                    <a:lumOff val="40000"/>
                  </a:schemeClr>
                </a:solidFill>
                <a:latin typeface="Berlin Sans FB Demi" pitchFamily="34" charset="0"/>
              </a:rPr>
              <a:t>Digital Systems</a:t>
            </a:r>
          </a:p>
        </p:txBody>
      </p:sp>
      <p:cxnSp>
        <p:nvCxnSpPr>
          <p:cNvPr id="10" name="Straight Connector 9"/>
          <p:cNvCxnSpPr/>
          <p:nvPr/>
        </p:nvCxnSpPr>
        <p:spPr>
          <a:xfrm flipH="1" flipV="1">
            <a:off x="4488091" y="4252511"/>
            <a:ext cx="332654" cy="3772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02439" y="3856374"/>
            <a:ext cx="1837361" cy="584775"/>
          </a:xfrm>
          <a:prstGeom prst="rect">
            <a:avLst/>
          </a:prstGeom>
          <a:noFill/>
        </p:spPr>
        <p:txBody>
          <a:bodyPr wrap="none" rtlCol="0">
            <a:spAutoFit/>
          </a:bodyPr>
          <a:lstStyle/>
          <a:p>
            <a:pPr algn="ctr"/>
            <a:r>
              <a:rPr lang="en-US" sz="1600" b="1" dirty="0">
                <a:ln>
                  <a:solidFill>
                    <a:schemeClr val="tx1"/>
                  </a:solidFill>
                </a:ln>
                <a:solidFill>
                  <a:schemeClr val="accent4">
                    <a:lumMod val="60000"/>
                    <a:lumOff val="40000"/>
                  </a:schemeClr>
                </a:solidFill>
                <a:latin typeface="Berlin Sans FB Demi" pitchFamily="34" charset="0"/>
              </a:rPr>
              <a:t>Basics of Electrical</a:t>
            </a:r>
          </a:p>
          <a:p>
            <a:pPr algn="ctr"/>
            <a:r>
              <a:rPr lang="en-US" sz="1600" b="1" dirty="0">
                <a:ln>
                  <a:solidFill>
                    <a:schemeClr val="tx1"/>
                  </a:solidFill>
                </a:ln>
                <a:solidFill>
                  <a:schemeClr val="accent4">
                    <a:lumMod val="60000"/>
                    <a:lumOff val="40000"/>
                  </a:schemeClr>
                </a:solidFill>
                <a:latin typeface="Berlin Sans FB Demi" pitchFamily="34" charset="0"/>
              </a:rPr>
              <a:t>Engineering</a:t>
            </a:r>
          </a:p>
        </p:txBody>
      </p:sp>
      <p:cxnSp>
        <p:nvCxnSpPr>
          <p:cNvPr id="14" name="Straight Connector 13"/>
          <p:cNvCxnSpPr/>
          <p:nvPr/>
        </p:nvCxnSpPr>
        <p:spPr>
          <a:xfrm flipH="1" flipV="1">
            <a:off x="3298005" y="4676557"/>
            <a:ext cx="845996" cy="3772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56994" y="4384530"/>
            <a:ext cx="1218602" cy="584775"/>
          </a:xfrm>
          <a:prstGeom prst="rect">
            <a:avLst/>
          </a:prstGeom>
          <a:noFill/>
        </p:spPr>
        <p:txBody>
          <a:bodyPr wrap="none" rtlCol="0">
            <a:spAutoFit/>
          </a:bodyPr>
          <a:lstStyle/>
          <a:p>
            <a:pPr algn="ctr"/>
            <a:r>
              <a:rPr lang="en-US" sz="1600" b="1" dirty="0">
                <a:ln>
                  <a:solidFill>
                    <a:schemeClr val="tx1"/>
                  </a:solidFill>
                </a:ln>
                <a:solidFill>
                  <a:schemeClr val="accent4">
                    <a:lumMod val="60000"/>
                    <a:lumOff val="40000"/>
                  </a:schemeClr>
                </a:solidFill>
                <a:latin typeface="Berlin Sans FB Demi" pitchFamily="34" charset="0"/>
              </a:rPr>
              <a:t>Signals and</a:t>
            </a:r>
          </a:p>
          <a:p>
            <a:pPr algn="ctr"/>
            <a:r>
              <a:rPr lang="en-US" sz="1600" b="1" dirty="0">
                <a:ln>
                  <a:solidFill>
                    <a:schemeClr val="tx1"/>
                  </a:solidFill>
                </a:ln>
                <a:solidFill>
                  <a:schemeClr val="accent4">
                    <a:lumMod val="60000"/>
                    <a:lumOff val="40000"/>
                  </a:schemeClr>
                </a:solidFill>
                <a:latin typeface="Berlin Sans FB Demi" pitchFamily="34" charset="0"/>
              </a:rPr>
              <a:t>Systems</a:t>
            </a:r>
          </a:p>
        </p:txBody>
      </p:sp>
      <p:cxnSp>
        <p:nvCxnSpPr>
          <p:cNvPr id="17" name="Straight Connector 16"/>
          <p:cNvCxnSpPr/>
          <p:nvPr/>
        </p:nvCxnSpPr>
        <p:spPr>
          <a:xfrm flipH="1" flipV="1">
            <a:off x="3249941" y="5275522"/>
            <a:ext cx="356288" cy="1886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14484" y="5005715"/>
            <a:ext cx="1348446" cy="584775"/>
          </a:xfrm>
          <a:prstGeom prst="rect">
            <a:avLst/>
          </a:prstGeom>
          <a:noFill/>
        </p:spPr>
        <p:txBody>
          <a:bodyPr wrap="none" rtlCol="0">
            <a:spAutoFit/>
          </a:bodyPr>
          <a:lstStyle/>
          <a:p>
            <a:pPr algn="ctr"/>
            <a:r>
              <a:rPr lang="en-US" sz="1600" b="1" dirty="0">
                <a:ln>
                  <a:solidFill>
                    <a:schemeClr val="tx1"/>
                  </a:solidFill>
                </a:ln>
                <a:solidFill>
                  <a:schemeClr val="accent4">
                    <a:lumMod val="60000"/>
                    <a:lumOff val="40000"/>
                  </a:schemeClr>
                </a:solidFill>
                <a:latin typeface="Berlin Sans FB Demi" pitchFamily="34" charset="0"/>
              </a:rPr>
              <a:t>Transmission</a:t>
            </a:r>
          </a:p>
          <a:p>
            <a:pPr algn="ctr"/>
            <a:r>
              <a:rPr lang="en-US" sz="1600" b="1" dirty="0">
                <a:ln>
                  <a:solidFill>
                    <a:schemeClr val="tx1"/>
                  </a:solidFill>
                </a:ln>
                <a:solidFill>
                  <a:schemeClr val="accent4">
                    <a:lumMod val="60000"/>
                    <a:lumOff val="40000"/>
                  </a:schemeClr>
                </a:solidFill>
                <a:latin typeface="Berlin Sans FB Demi" pitchFamily="34" charset="0"/>
              </a:rPr>
              <a:t>lines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28" y="899627"/>
            <a:ext cx="8070360" cy="776773"/>
          </a:xfrm>
        </p:spPr>
        <p:txBody>
          <a:bodyPr/>
          <a:lstStyle/>
          <a:p>
            <a:pPr>
              <a:defRPr/>
            </a:pPr>
            <a:r>
              <a:rPr lang="en-US" dirty="0"/>
              <a:t>3 Types of Groups</a:t>
            </a:r>
          </a:p>
        </p:txBody>
      </p:sp>
      <p:sp>
        <p:nvSpPr>
          <p:cNvPr id="3" name="Content Placeholder 2"/>
          <p:cNvSpPr>
            <a:spLocks noGrp="1"/>
          </p:cNvSpPr>
          <p:nvPr>
            <p:ph idx="1"/>
          </p:nvPr>
        </p:nvSpPr>
        <p:spPr>
          <a:xfrm>
            <a:off x="417615" y="1952693"/>
            <a:ext cx="8007350" cy="3815060"/>
          </a:xfrm>
        </p:spPr>
        <p:txBody>
          <a:bodyPr>
            <a:normAutofit fontScale="85000" lnSpcReduction="20000"/>
          </a:bodyPr>
          <a:lstStyle/>
          <a:p>
            <a:pPr>
              <a:defRPr/>
            </a:pPr>
            <a:r>
              <a:rPr lang="en-US" dirty="0"/>
              <a:t>Seminar Facilitation Group (</a:t>
            </a:r>
            <a:r>
              <a:rPr lang="en-US" dirty="0" smtClean="0"/>
              <a:t>SFG</a:t>
            </a:r>
            <a:r>
              <a:rPr lang="en-US" dirty="0"/>
              <a:t>)</a:t>
            </a:r>
          </a:p>
          <a:p>
            <a:pPr lvl="1">
              <a:defRPr/>
            </a:pPr>
            <a:r>
              <a:rPr lang="en-US" dirty="0"/>
              <a:t>Need to be formed ASAP</a:t>
            </a:r>
          </a:p>
          <a:p>
            <a:pPr lvl="1">
              <a:defRPr/>
            </a:pPr>
            <a:r>
              <a:rPr lang="en-US" dirty="0"/>
              <a:t>Topics are text book chapters / readings</a:t>
            </a:r>
          </a:p>
          <a:p>
            <a:pPr lvl="1">
              <a:defRPr/>
            </a:pPr>
            <a:r>
              <a:rPr lang="en-US" dirty="0"/>
              <a:t>Technology Report Blog</a:t>
            </a:r>
          </a:p>
          <a:p>
            <a:pPr>
              <a:defRPr/>
            </a:pPr>
            <a:r>
              <a:rPr lang="en-US" dirty="0"/>
              <a:t>Yoda Group (YOG)</a:t>
            </a:r>
          </a:p>
          <a:p>
            <a:pPr lvl="1">
              <a:defRPr/>
            </a:pPr>
            <a:r>
              <a:rPr lang="en-US" dirty="0"/>
              <a:t>Formed prior to starting a project</a:t>
            </a:r>
          </a:p>
          <a:p>
            <a:pPr lvl="1">
              <a:defRPr/>
            </a:pPr>
            <a:r>
              <a:rPr lang="en-US" dirty="0"/>
              <a:t>Can comprise the same or different individuals as to the REG</a:t>
            </a:r>
          </a:p>
          <a:p>
            <a:pPr>
              <a:defRPr/>
            </a:pPr>
            <a:r>
              <a:rPr lang="en-US" dirty="0" err="1"/>
              <a:t>Prac</a:t>
            </a:r>
            <a:r>
              <a:rPr lang="en-US" dirty="0"/>
              <a:t> Assignment Group (PAG) *</a:t>
            </a:r>
          </a:p>
          <a:p>
            <a:pPr lvl="1">
              <a:defRPr/>
            </a:pPr>
            <a:r>
              <a:rPr lang="en-US" dirty="0"/>
              <a:t>Independently or as a team of 2</a:t>
            </a:r>
          </a:p>
        </p:txBody>
      </p:sp>
      <p:pic>
        <p:nvPicPr>
          <p:cNvPr id="31748" name="Picture 4" descr="group-hands.jpg"/>
          <p:cNvPicPr>
            <a:picLocks noChangeAspect="1"/>
          </p:cNvPicPr>
          <p:nvPr/>
        </p:nvPicPr>
        <p:blipFill>
          <a:blip r:embed="rId3" cstate="print"/>
          <a:srcRect/>
          <a:stretch>
            <a:fillRect/>
          </a:stretch>
        </p:blipFill>
        <p:spPr bwMode="auto">
          <a:xfrm>
            <a:off x="5853658" y="314145"/>
            <a:ext cx="2741612" cy="1828800"/>
          </a:xfrm>
          <a:prstGeom prst="rect">
            <a:avLst/>
          </a:prstGeom>
          <a:noFill/>
          <a:ln w="9525">
            <a:noFill/>
            <a:miter lim="800000"/>
            <a:headEnd/>
            <a:tailEnd/>
          </a:ln>
        </p:spPr>
      </p:pic>
      <p:sp>
        <p:nvSpPr>
          <p:cNvPr id="4" name="Rectangle 3">
            <a:extLst>
              <a:ext uri="{FF2B5EF4-FFF2-40B4-BE49-F238E27FC236}">
                <a16:creationId xmlns:a16="http://schemas.microsoft.com/office/drawing/2014/main" xmlns="" id="{1AB8F50E-1F33-4B72-A77A-207DF42AC789}"/>
              </a:ext>
            </a:extLst>
          </p:cNvPr>
          <p:cNvSpPr/>
          <p:nvPr/>
        </p:nvSpPr>
        <p:spPr>
          <a:xfrm>
            <a:off x="27484" y="5718985"/>
            <a:ext cx="8973165" cy="954107"/>
          </a:xfrm>
          <a:prstGeom prst="rect">
            <a:avLst/>
          </a:prstGeom>
        </p:spPr>
        <p:txBody>
          <a:bodyPr wrap="square">
            <a:spAutoFit/>
          </a:bodyPr>
          <a:lstStyle/>
          <a:p>
            <a:pPr lvl="1">
              <a:defRPr/>
            </a:pPr>
            <a:r>
              <a:rPr lang="en-US" sz="1400" i="1" dirty="0"/>
              <a:t>* Disclaimer:</a:t>
            </a:r>
            <a:r>
              <a:rPr lang="en-US" sz="1400" dirty="0"/>
              <a:t> You or your teammate may need to give impromptu explanations or demonstrations of what you have done to demonstrate that you both know what you are doing (if the one member seems clueless then you might both get marks deducted). The lecturer may also do random spot checks to request students to do brief </a:t>
            </a:r>
            <a:r>
              <a:rPr lang="en-US" sz="1400" dirty="0" err="1"/>
              <a:t>prac</a:t>
            </a:r>
            <a:r>
              <a:rPr lang="en-US" sz="1400" dirty="0"/>
              <a:t> oral tests.</a:t>
            </a:r>
          </a:p>
        </p:txBody>
      </p:sp>
    </p:spTree>
    <p:extLst>
      <p:ext uri="{BB962C8B-B14F-4D97-AF65-F5344CB8AC3E}">
        <p14:creationId xmlns:p14="http://schemas.microsoft.com/office/powerpoint/2010/main" val="3428975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97D11-EBA1-4C57-8943-A25EEEA06189}"/>
              </a:ext>
            </a:extLst>
          </p:cNvPr>
          <p:cNvSpPr>
            <a:spLocks noGrp="1"/>
          </p:cNvSpPr>
          <p:nvPr>
            <p:ph type="title"/>
          </p:nvPr>
        </p:nvSpPr>
        <p:spPr>
          <a:xfrm>
            <a:off x="573850" y="448221"/>
            <a:ext cx="7698306" cy="692210"/>
          </a:xfrm>
        </p:spPr>
        <p:txBody>
          <a:bodyPr>
            <a:normAutofit fontScale="90000"/>
          </a:bodyPr>
          <a:lstStyle/>
          <a:p>
            <a:r>
              <a:rPr lang="en-ZA" dirty="0"/>
              <a:t>The Technology Report</a:t>
            </a:r>
          </a:p>
        </p:txBody>
      </p:sp>
      <p:sp>
        <p:nvSpPr>
          <p:cNvPr id="3" name="Content Placeholder 2">
            <a:extLst>
              <a:ext uri="{FF2B5EF4-FFF2-40B4-BE49-F238E27FC236}">
                <a16:creationId xmlns:a16="http://schemas.microsoft.com/office/drawing/2014/main" xmlns="" id="{A502A8ED-4128-4AFB-BC73-DBFA4E6D9A24}"/>
              </a:ext>
            </a:extLst>
          </p:cNvPr>
          <p:cNvSpPr>
            <a:spLocks noGrp="1"/>
          </p:cNvSpPr>
          <p:nvPr>
            <p:ph idx="1"/>
          </p:nvPr>
        </p:nvSpPr>
        <p:spPr>
          <a:xfrm>
            <a:off x="258065" y="1459693"/>
            <a:ext cx="8666994" cy="4669256"/>
          </a:xfrm>
        </p:spPr>
        <p:txBody>
          <a:bodyPr>
            <a:normAutofit fontScale="92500" lnSpcReduction="20000"/>
          </a:bodyPr>
          <a:lstStyle/>
          <a:p>
            <a:r>
              <a:rPr lang="en-ZA" dirty="0"/>
              <a:t>This is a new innovation</a:t>
            </a:r>
          </a:p>
          <a:p>
            <a:r>
              <a:rPr lang="en-ZA" dirty="0"/>
              <a:t>Replaces “conceptual assignment”*</a:t>
            </a:r>
          </a:p>
          <a:p>
            <a:r>
              <a:rPr lang="en-ZA" dirty="0"/>
              <a:t>The purpose is to </a:t>
            </a:r>
          </a:p>
          <a:p>
            <a:pPr lvl="1"/>
            <a:r>
              <a:rPr lang="en-ZA" dirty="0"/>
              <a:t>Make seminars more interesting &amp; educational </a:t>
            </a:r>
            <a:r>
              <a:rPr lang="en-ZA" dirty="0">
                <a:solidFill>
                  <a:srgbClr val="FF0000"/>
                </a:solidFill>
                <a:sym typeface="Wingdings" panose="05000000000000000000" pitchFamily="2" charset="2"/>
              </a:rPr>
              <a:t> NB</a:t>
            </a:r>
            <a:endParaRPr lang="en-ZA" dirty="0">
              <a:solidFill>
                <a:srgbClr val="FF0000"/>
              </a:solidFill>
            </a:endParaRPr>
          </a:p>
          <a:p>
            <a:pPr lvl="1"/>
            <a:r>
              <a:rPr lang="en-ZA" dirty="0"/>
              <a:t>Get together students with similar interest</a:t>
            </a:r>
          </a:p>
          <a:p>
            <a:pPr lvl="1"/>
            <a:r>
              <a:rPr lang="en-ZA" dirty="0"/>
              <a:t>Explore literature on a digital technology</a:t>
            </a:r>
          </a:p>
          <a:p>
            <a:pPr lvl="1"/>
            <a:r>
              <a:rPr lang="en-ZA" dirty="0"/>
              <a:t>Write up a blog and</a:t>
            </a:r>
            <a:br>
              <a:rPr lang="en-ZA" dirty="0"/>
            </a:br>
            <a:r>
              <a:rPr lang="en-ZA" dirty="0"/>
              <a:t>shared with rest of class </a:t>
            </a:r>
            <a:br>
              <a:rPr lang="en-ZA" dirty="0"/>
            </a:br>
            <a:r>
              <a:rPr lang="en-ZA" dirty="0"/>
              <a:t>in a quick and ‘easily</a:t>
            </a:r>
            <a:br>
              <a:rPr lang="en-ZA" dirty="0"/>
            </a:br>
            <a:r>
              <a:rPr lang="en-ZA" dirty="0"/>
              <a:t>digested’ form</a:t>
            </a:r>
            <a:br>
              <a:rPr lang="en-ZA" dirty="0"/>
            </a:br>
            <a:r>
              <a:rPr lang="en-ZA" dirty="0"/>
              <a:t>(is for marks!)</a:t>
            </a:r>
          </a:p>
        </p:txBody>
      </p:sp>
      <p:sp>
        <p:nvSpPr>
          <p:cNvPr id="4" name="Rectangle 3">
            <a:extLst>
              <a:ext uri="{FF2B5EF4-FFF2-40B4-BE49-F238E27FC236}">
                <a16:creationId xmlns:a16="http://schemas.microsoft.com/office/drawing/2014/main" xmlns="" id="{26418BAF-F68B-4DA3-8B06-126F95BEC2C0}"/>
              </a:ext>
            </a:extLst>
          </p:cNvPr>
          <p:cNvSpPr/>
          <p:nvPr/>
        </p:nvSpPr>
        <p:spPr>
          <a:xfrm>
            <a:off x="6748977" y="1109217"/>
            <a:ext cx="1838965" cy="369332"/>
          </a:xfrm>
          <a:prstGeom prst="rect">
            <a:avLst/>
          </a:prstGeom>
        </p:spPr>
        <p:txBody>
          <a:bodyPr wrap="none">
            <a:spAutoFit/>
          </a:bodyPr>
          <a:lstStyle/>
          <a:p>
            <a:r>
              <a:rPr lang="en-ZA" dirty="0"/>
              <a:t>2% of final mark</a:t>
            </a:r>
          </a:p>
        </p:txBody>
      </p:sp>
      <p:pic>
        <p:nvPicPr>
          <p:cNvPr id="6" name="Picture 5">
            <a:extLst>
              <a:ext uri="{FF2B5EF4-FFF2-40B4-BE49-F238E27FC236}">
                <a16:creationId xmlns:a16="http://schemas.microsoft.com/office/drawing/2014/main" xmlns="" id="{2D0BF2C6-CFE7-4133-95CA-E8CFCC25BF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6638" y="4014584"/>
            <a:ext cx="3834302" cy="2556201"/>
          </a:xfrm>
          <a:prstGeom prst="rect">
            <a:avLst/>
          </a:prstGeom>
        </p:spPr>
      </p:pic>
      <p:pic>
        <p:nvPicPr>
          <p:cNvPr id="9" name="Picture 8">
            <a:extLst>
              <a:ext uri="{FF2B5EF4-FFF2-40B4-BE49-F238E27FC236}">
                <a16:creationId xmlns:a16="http://schemas.microsoft.com/office/drawing/2014/main" xmlns="" id="{4A9AA968-C3D2-4C32-97FA-FBBB04A8E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7931" y="4978304"/>
            <a:ext cx="840011" cy="420006"/>
          </a:xfrm>
          <a:prstGeom prst="rect">
            <a:avLst/>
          </a:prstGeom>
        </p:spPr>
      </p:pic>
      <p:cxnSp>
        <p:nvCxnSpPr>
          <p:cNvPr id="11" name="Straight Arrow Connector 10">
            <a:extLst>
              <a:ext uri="{FF2B5EF4-FFF2-40B4-BE49-F238E27FC236}">
                <a16:creationId xmlns:a16="http://schemas.microsoft.com/office/drawing/2014/main" xmlns="" id="{3C12C542-9948-45BF-8383-4B02508FD855}"/>
              </a:ext>
            </a:extLst>
          </p:cNvPr>
          <p:cNvCxnSpPr>
            <a:cxnSpLocks/>
          </p:cNvCxnSpPr>
          <p:nvPr/>
        </p:nvCxnSpPr>
        <p:spPr>
          <a:xfrm>
            <a:off x="8139608" y="4670861"/>
            <a:ext cx="0" cy="264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960E5862-CE50-4924-A211-EE066A4C9DD5}"/>
              </a:ext>
            </a:extLst>
          </p:cNvPr>
          <p:cNvSpPr txBox="1"/>
          <p:nvPr/>
        </p:nvSpPr>
        <p:spPr>
          <a:xfrm>
            <a:off x="7773608" y="4312252"/>
            <a:ext cx="779380" cy="430887"/>
          </a:xfrm>
          <a:prstGeom prst="rect">
            <a:avLst/>
          </a:prstGeom>
          <a:noFill/>
        </p:spPr>
        <p:txBody>
          <a:bodyPr wrap="none" rtlCol="0">
            <a:spAutoFit/>
          </a:bodyPr>
          <a:lstStyle/>
          <a:p>
            <a:pPr algn="ctr"/>
            <a:r>
              <a:rPr lang="en-ZA" sz="1050" dirty="0"/>
              <a:t>The</a:t>
            </a:r>
          </a:p>
          <a:p>
            <a:pPr algn="ctr"/>
            <a:r>
              <a:rPr lang="en-ZA" sz="1050" dirty="0"/>
              <a:t>Literature</a:t>
            </a:r>
          </a:p>
        </p:txBody>
      </p:sp>
      <p:sp>
        <p:nvSpPr>
          <p:cNvPr id="14" name="Thought Bubble: Cloud 13">
            <a:extLst>
              <a:ext uri="{FF2B5EF4-FFF2-40B4-BE49-F238E27FC236}">
                <a16:creationId xmlns:a16="http://schemas.microsoft.com/office/drawing/2014/main" xmlns="" id="{50DAA086-4A46-4D8E-956A-1836344441D2}"/>
              </a:ext>
            </a:extLst>
          </p:cNvPr>
          <p:cNvSpPr/>
          <p:nvPr/>
        </p:nvSpPr>
        <p:spPr>
          <a:xfrm>
            <a:off x="5078637" y="4095215"/>
            <a:ext cx="1270380" cy="840254"/>
          </a:xfrm>
          <a:prstGeom prst="cloudCallout">
            <a:avLst>
              <a:gd name="adj1" fmla="val 68940"/>
              <a:gd name="adj2" fmla="val 5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6" name="Picture 15">
            <a:extLst>
              <a:ext uri="{FF2B5EF4-FFF2-40B4-BE49-F238E27FC236}">
                <a16:creationId xmlns:a16="http://schemas.microsoft.com/office/drawing/2014/main" xmlns="" id="{D9E6FF69-079D-4E7B-9592-82C3882654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31073">
            <a:off x="5293821" y="4278912"/>
            <a:ext cx="840011" cy="431906"/>
          </a:xfrm>
          <a:prstGeom prst="rect">
            <a:avLst/>
          </a:prstGeom>
        </p:spPr>
      </p:pic>
      <p:sp>
        <p:nvSpPr>
          <p:cNvPr id="17" name="Rectangle 16">
            <a:extLst>
              <a:ext uri="{FF2B5EF4-FFF2-40B4-BE49-F238E27FC236}">
                <a16:creationId xmlns:a16="http://schemas.microsoft.com/office/drawing/2014/main" xmlns="" id="{206BF19A-CB52-4C2E-B988-1B5D05B41C79}"/>
              </a:ext>
            </a:extLst>
          </p:cNvPr>
          <p:cNvSpPr/>
          <p:nvPr/>
        </p:nvSpPr>
        <p:spPr>
          <a:xfrm>
            <a:off x="573850" y="1133931"/>
            <a:ext cx="4942379" cy="369332"/>
          </a:xfrm>
          <a:prstGeom prst="rect">
            <a:avLst/>
          </a:prstGeom>
        </p:spPr>
        <p:txBody>
          <a:bodyPr wrap="none">
            <a:spAutoFit/>
          </a:bodyPr>
          <a:lstStyle/>
          <a:p>
            <a:r>
              <a:rPr lang="en-ZA" i="1" dirty="0"/>
              <a:t>Should be done as part of the seminar group!!!</a:t>
            </a:r>
          </a:p>
        </p:txBody>
      </p:sp>
      <p:sp>
        <p:nvSpPr>
          <p:cNvPr id="12" name="Rectangle 11">
            <a:extLst>
              <a:ext uri="{FF2B5EF4-FFF2-40B4-BE49-F238E27FC236}">
                <a16:creationId xmlns:a16="http://schemas.microsoft.com/office/drawing/2014/main" xmlns="" id="{26418BAF-F68B-4DA3-8B06-126F95BEC2C0}"/>
              </a:ext>
            </a:extLst>
          </p:cNvPr>
          <p:cNvSpPr/>
          <p:nvPr/>
        </p:nvSpPr>
        <p:spPr>
          <a:xfrm>
            <a:off x="282779" y="6174450"/>
            <a:ext cx="4495575" cy="461665"/>
          </a:xfrm>
          <a:prstGeom prst="rect">
            <a:avLst/>
          </a:prstGeom>
        </p:spPr>
        <p:txBody>
          <a:bodyPr wrap="square">
            <a:spAutoFit/>
          </a:bodyPr>
          <a:lstStyle/>
          <a:p>
            <a:r>
              <a:rPr lang="en-ZA" sz="1200" dirty="0"/>
              <a:t>* The conceptual assignment could be removed because this course is no longer core and ELO1 is no longer assessed in it.</a:t>
            </a:r>
          </a:p>
        </p:txBody>
      </p:sp>
    </p:spTree>
    <p:extLst>
      <p:ext uri="{BB962C8B-B14F-4D97-AF65-F5344CB8AC3E}">
        <p14:creationId xmlns:p14="http://schemas.microsoft.com/office/powerpoint/2010/main" val="3510565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Seminar &amp; Blog Plan</a:t>
            </a:r>
          </a:p>
        </p:txBody>
      </p:sp>
      <p:sp>
        <p:nvSpPr>
          <p:cNvPr id="3" name="Content Placeholder 2"/>
          <p:cNvSpPr>
            <a:spLocks noGrp="1"/>
          </p:cNvSpPr>
          <p:nvPr>
            <p:ph idx="1"/>
          </p:nvPr>
        </p:nvSpPr>
        <p:spPr>
          <a:xfrm>
            <a:off x="564342" y="1442434"/>
            <a:ext cx="8027849" cy="4893972"/>
          </a:xfrm>
        </p:spPr>
        <p:txBody>
          <a:bodyPr>
            <a:normAutofit fontScale="85000" lnSpcReduction="20000"/>
          </a:bodyPr>
          <a:lstStyle/>
          <a:p>
            <a:r>
              <a:rPr lang="en-ZA" dirty="0"/>
              <a:t>Each seminar group is assigned a chapter of the textbook and is required to add another interesting somewhat related academic paper, suggestions have been given for each topic</a:t>
            </a:r>
          </a:p>
          <a:p>
            <a:r>
              <a:rPr lang="en-ZA" dirty="0"/>
              <a:t>Start by presenting/summarising the chapter(s)</a:t>
            </a:r>
          </a:p>
          <a:p>
            <a:r>
              <a:rPr lang="en-ZA" dirty="0"/>
              <a:t>Then go into presenting on the assigned paper, which are somewhat related to the chapter (but more modern examples of the case studies used in the chapter)</a:t>
            </a:r>
          </a:p>
          <a:p>
            <a:r>
              <a:rPr lang="en-ZA" dirty="0"/>
              <a:t>The blog involves a summary of the academic paper. The first student group (seminar 2) can do their blog after the seminar, the other groups should complete their blog </a:t>
            </a:r>
            <a:r>
              <a:rPr lang="en-ZA" i="1" dirty="0"/>
              <a:t>before</a:t>
            </a:r>
            <a:r>
              <a:rPr lang="en-ZA" dirty="0"/>
              <a:t> the seminar</a:t>
            </a:r>
          </a:p>
        </p:txBody>
      </p:sp>
    </p:spTree>
    <p:extLst>
      <p:ext uri="{BB962C8B-B14F-4D97-AF65-F5344CB8AC3E}">
        <p14:creationId xmlns:p14="http://schemas.microsoft.com/office/powerpoint/2010/main" val="1985492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90" y="445553"/>
            <a:ext cx="8057518" cy="1089104"/>
          </a:xfrm>
        </p:spPr>
        <p:txBody>
          <a:bodyPr>
            <a:normAutofit fontScale="90000"/>
          </a:bodyPr>
          <a:lstStyle/>
          <a:p>
            <a:pPr>
              <a:defRPr/>
            </a:pPr>
            <a:r>
              <a:rPr lang="en-US" dirty="0"/>
              <a:t>Seminar presentation timing &amp; marking guide</a:t>
            </a:r>
          </a:p>
        </p:txBody>
      </p:sp>
      <p:graphicFrame>
        <p:nvGraphicFramePr>
          <p:cNvPr id="4" name="Table 3"/>
          <p:cNvGraphicFramePr>
            <a:graphicFrameLocks noGrp="1"/>
          </p:cNvGraphicFramePr>
          <p:nvPr>
            <p:extLst>
              <p:ext uri="{D42A27DB-BD31-4B8C-83A1-F6EECF244321}">
                <p14:modId xmlns:p14="http://schemas.microsoft.com/office/powerpoint/2010/main" val="1141096644"/>
              </p:ext>
            </p:extLst>
          </p:nvPr>
        </p:nvGraphicFramePr>
        <p:xfrm>
          <a:off x="542357" y="1618093"/>
          <a:ext cx="8108892" cy="4968240"/>
        </p:xfrm>
        <a:graphic>
          <a:graphicData uri="http://schemas.openxmlformats.org/drawingml/2006/table">
            <a:tbl>
              <a:tblPr firstRow="1" bandRow="1">
                <a:tableStyleId>{5C22544A-7EE6-4342-B048-85BDC9FD1C3A}</a:tableStyleId>
              </a:tblPr>
              <a:tblGrid>
                <a:gridCol w="6965165">
                  <a:extLst>
                    <a:ext uri="{9D8B030D-6E8A-4147-A177-3AD203B41FA5}">
                      <a16:colId xmlns:a16="http://schemas.microsoft.com/office/drawing/2014/main" xmlns="" val="20000"/>
                    </a:ext>
                  </a:extLst>
                </a:gridCol>
                <a:gridCol w="1143727">
                  <a:extLst>
                    <a:ext uri="{9D8B030D-6E8A-4147-A177-3AD203B41FA5}">
                      <a16:colId xmlns:a16="http://schemas.microsoft.com/office/drawing/2014/main" xmlns="" val="20001"/>
                    </a:ext>
                  </a:extLst>
                </a:gridCol>
              </a:tblGrid>
              <a:tr h="389616">
                <a:tc>
                  <a:txBody>
                    <a:bodyPr/>
                    <a:lstStyle/>
                    <a:p>
                      <a:r>
                        <a:rPr lang="en-US" sz="2000" dirty="0"/>
                        <a:t>Structure of Seminar Presentation</a:t>
                      </a:r>
                    </a:p>
                  </a:txBody>
                  <a:tcPr marL="91441" marR="91441"/>
                </a:tc>
                <a:tc>
                  <a:txBody>
                    <a:bodyPr/>
                    <a:lstStyle/>
                    <a:p>
                      <a:r>
                        <a:rPr lang="en-ZA" sz="2000" dirty="0"/>
                        <a:t>Mark</a:t>
                      </a:r>
                      <a:endParaRPr lang="en-US" sz="2000" dirty="0"/>
                    </a:p>
                  </a:txBody>
                  <a:tcPr marL="91441" marR="91441"/>
                </a:tc>
                <a:extLst>
                  <a:ext uri="{0D108BD9-81ED-4DB2-BD59-A6C34878D82A}">
                    <a16:rowId xmlns:a16="http://schemas.microsoft.com/office/drawing/2014/main" xmlns="" val="10000"/>
                  </a:ext>
                </a:extLst>
              </a:tr>
              <a:tr h="389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Introduction of group and topic (~1 min)</a:t>
                      </a: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5</a:t>
                      </a:r>
                      <a:endParaRPr lang="en-US" sz="2000" dirty="0"/>
                    </a:p>
                  </a:txBody>
                  <a:tcPr marL="91441" marR="91441"/>
                </a:tc>
                <a:extLst>
                  <a:ext uri="{0D108BD9-81ED-4DB2-BD59-A6C34878D82A}">
                    <a16:rowId xmlns:a16="http://schemas.microsoft.com/office/drawing/2014/main" xmlns="" val="10001"/>
                  </a:ext>
                </a:extLst>
              </a:tr>
              <a:tr h="389616">
                <a:tc>
                  <a:txBody>
                    <a:bodyPr/>
                    <a:lstStyle/>
                    <a:p>
                      <a:r>
                        <a:rPr lang="en-US" sz="2000" dirty="0"/>
                        <a:t>Summary/</a:t>
                      </a:r>
                      <a:r>
                        <a:rPr lang="en-US" sz="2000" dirty="0" err="1"/>
                        <a:t>pres</a:t>
                      </a:r>
                      <a:r>
                        <a:rPr lang="en-US" sz="2000" dirty="0"/>
                        <a:t> on important chapter</a:t>
                      </a:r>
                      <a:r>
                        <a:rPr lang="en-US" sz="2000" baseline="0" dirty="0"/>
                        <a:t> issues</a:t>
                      </a:r>
                      <a:r>
                        <a:rPr lang="en-US" sz="2000" dirty="0"/>
                        <a:t> (~10 min)</a:t>
                      </a:r>
                    </a:p>
                  </a:txBody>
                  <a:tcPr marL="91441" marR="91441"/>
                </a:tc>
                <a:tc>
                  <a:txBody>
                    <a:bodyPr/>
                    <a:lstStyle/>
                    <a:p>
                      <a:r>
                        <a:rPr lang="en-US" sz="2000" dirty="0"/>
                        <a:t>20</a:t>
                      </a:r>
                    </a:p>
                  </a:txBody>
                  <a:tcPr marL="91441" marR="91441"/>
                </a:tc>
                <a:extLst>
                  <a:ext uri="{0D108BD9-81ED-4DB2-BD59-A6C34878D82A}">
                    <a16:rowId xmlns:a16="http://schemas.microsoft.com/office/drawing/2014/main" xmlns="" val="10002"/>
                  </a:ext>
                </a:extLst>
              </a:tr>
              <a:tr h="389616">
                <a:tc>
                  <a:txBody>
                    <a:bodyPr/>
                    <a:lstStyle/>
                    <a:p>
                      <a:r>
                        <a:rPr lang="en-US" sz="2000" dirty="0"/>
                        <a:t>Present</a:t>
                      </a:r>
                      <a:r>
                        <a:rPr lang="en-US" sz="2000" baseline="0" dirty="0"/>
                        <a:t> reading / modern case study (~10 min)</a:t>
                      </a:r>
                      <a:endParaRPr lang="en-US" sz="2000" dirty="0"/>
                    </a:p>
                  </a:txBody>
                  <a:tcPr marL="91441" marR="91441"/>
                </a:tc>
                <a:tc>
                  <a:txBody>
                    <a:bodyPr/>
                    <a:lstStyle/>
                    <a:p>
                      <a:r>
                        <a:rPr lang="en-US" sz="2000" dirty="0"/>
                        <a:t>20</a:t>
                      </a:r>
                    </a:p>
                  </a:txBody>
                  <a:tcPr marL="91441" marR="91441"/>
                </a:tc>
                <a:extLst>
                  <a:ext uri="{0D108BD9-81ED-4DB2-BD59-A6C34878D82A}">
                    <a16:rowId xmlns:a16="http://schemas.microsoft.com/office/drawing/2014/main" xmlns="" val="10003"/>
                  </a:ext>
                </a:extLst>
              </a:tr>
              <a:tr h="389616">
                <a:tc>
                  <a:txBody>
                    <a:bodyPr/>
                    <a:lstStyle/>
                    <a:p>
                      <a:r>
                        <a:rPr lang="en-US" sz="2000" dirty="0"/>
                        <a:t>Visual aids / use of images / </a:t>
                      </a:r>
                      <a:r>
                        <a:rPr lang="en-US" sz="2000" dirty="0" err="1"/>
                        <a:t>mindmaps</a:t>
                      </a:r>
                      <a:r>
                        <a:rPr lang="en-US" sz="2000" dirty="0"/>
                        <a:t> / etc.</a:t>
                      </a:r>
                    </a:p>
                  </a:txBody>
                  <a:tcPr marL="91441" marR="91441"/>
                </a:tc>
                <a:tc>
                  <a:txBody>
                    <a:bodyPr/>
                    <a:lstStyle/>
                    <a:p>
                      <a:r>
                        <a:rPr lang="en-ZA" sz="2000" dirty="0"/>
                        <a:t>20</a:t>
                      </a:r>
                      <a:endParaRPr lang="en-US" sz="2000" dirty="0"/>
                    </a:p>
                  </a:txBody>
                  <a:tcPr marL="91441" marR="91441"/>
                </a:tc>
                <a:extLst>
                  <a:ext uri="{0D108BD9-81ED-4DB2-BD59-A6C34878D82A}">
                    <a16:rowId xmlns:a16="http://schemas.microsoft.com/office/drawing/2014/main" xmlns="" val="10004"/>
                  </a:ext>
                </a:extLst>
              </a:tr>
              <a:tr h="689321">
                <a:tc>
                  <a:txBody>
                    <a:bodyPr/>
                    <a:lstStyle/>
                    <a:p>
                      <a:r>
                        <a:rPr lang="en-US" sz="2000" dirty="0"/>
                        <a:t>Reflections (5 – 10 min)</a:t>
                      </a:r>
                    </a:p>
                    <a:p>
                      <a:r>
                        <a:rPr lang="en-US" sz="2000" dirty="0"/>
                        <a:t>Including group’s viewpoints / comments / critique</a:t>
                      </a: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10</a:t>
                      </a:r>
                      <a:endParaRPr lang="en-US" sz="2000" dirty="0"/>
                    </a:p>
                  </a:txBody>
                  <a:tcPr marL="91441" marR="91441"/>
                </a:tc>
                <a:extLst>
                  <a:ext uri="{0D108BD9-81ED-4DB2-BD59-A6C34878D82A}">
                    <a16:rowId xmlns:a16="http://schemas.microsoft.com/office/drawing/2014/main" xmlns="" val="10005"/>
                  </a:ext>
                </a:extLst>
              </a:tr>
              <a:tr h="689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F</a:t>
                      </a:r>
                      <a:r>
                        <a:rPr lang="en-US" sz="2000" baseline="0" dirty="0"/>
                        <a:t>acilitation and direction of class </a:t>
                      </a:r>
                      <a:r>
                        <a:rPr lang="en-US" sz="2000" dirty="0"/>
                        <a:t>discussion &amp; response</a:t>
                      </a:r>
                      <a:r>
                        <a:rPr lang="en-US" sz="2000" baseline="0" dirty="0"/>
                        <a:t> to</a:t>
                      </a:r>
                      <a:r>
                        <a:rPr lang="en-US" sz="2000" dirty="0"/>
                        <a:t> questions (10 min)</a:t>
                      </a: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5</a:t>
                      </a:r>
                      <a:endParaRPr lang="en-US" sz="2000" dirty="0"/>
                    </a:p>
                  </a:txBody>
                  <a:tcPr marL="91441" marR="91441"/>
                </a:tc>
                <a:extLst>
                  <a:ext uri="{0D108BD9-81ED-4DB2-BD59-A6C34878D82A}">
                    <a16:rowId xmlns:a16="http://schemas.microsoft.com/office/drawing/2014/main" xmlns="" val="10006"/>
                  </a:ext>
                </a:extLst>
              </a:tr>
              <a:tr h="389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Quality of questions posed by the presenters</a:t>
                      </a: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5</a:t>
                      </a:r>
                      <a:endParaRPr lang="en-US" sz="2000" dirty="0"/>
                    </a:p>
                  </a:txBody>
                  <a:tcPr marL="91441" marR="91441"/>
                </a:tc>
                <a:extLst>
                  <a:ext uri="{0D108BD9-81ED-4DB2-BD59-A6C34878D82A}">
                    <a16:rowId xmlns:a16="http://schemas.microsoft.com/office/drawing/2014/main" xmlns="" val="10007"/>
                  </a:ext>
                </a:extLst>
              </a:tr>
              <a:tr h="389616">
                <a:tc>
                  <a:txBody>
                    <a:bodyPr/>
                    <a:lstStyle/>
                    <a:p>
                      <a:r>
                        <a:rPr lang="en-US" sz="2000" dirty="0"/>
                        <a:t>Wrapping up / conclusion (2 min)</a:t>
                      </a:r>
                    </a:p>
                  </a:txBody>
                  <a:tcPr marL="91441" marR="91441"/>
                </a:tc>
                <a:tc>
                  <a:txBody>
                    <a:bodyPr/>
                    <a:lstStyle/>
                    <a:p>
                      <a:r>
                        <a:rPr lang="en-ZA" sz="2000" dirty="0"/>
                        <a:t>5</a:t>
                      </a:r>
                      <a:endParaRPr lang="en-US" sz="2000" dirty="0"/>
                    </a:p>
                  </a:txBody>
                  <a:tcPr marL="91441" marR="91441"/>
                </a:tc>
                <a:extLst>
                  <a:ext uri="{0D108BD9-81ED-4DB2-BD59-A6C34878D82A}">
                    <a16:rowId xmlns:a16="http://schemas.microsoft.com/office/drawing/2014/main" xmlns="" val="10008"/>
                  </a:ext>
                </a:extLst>
              </a:tr>
              <a:tr h="389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(all members need to participate sufficiently or marks for each may reduce)</a:t>
                      </a: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91441" marR="91441"/>
                </a:tc>
                <a:extLst>
                  <a:ext uri="{0D108BD9-81ED-4DB2-BD59-A6C34878D82A}">
                    <a16:rowId xmlns:a16="http://schemas.microsoft.com/office/drawing/2014/main" xmlns="" val="10009"/>
                  </a:ext>
                </a:extLst>
              </a:tr>
              <a:tr h="3896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2000" dirty="0"/>
                        <a:t>TOTAL: </a:t>
                      </a:r>
                      <a:endParaRPr lang="en-US" sz="20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100</a:t>
                      </a:r>
                      <a:endParaRPr lang="en-US" sz="2000" dirty="0"/>
                    </a:p>
                  </a:txBody>
                  <a:tcPr marL="91441" marR="91441"/>
                </a:tc>
                <a:extLst>
                  <a:ext uri="{0D108BD9-81ED-4DB2-BD59-A6C34878D82A}">
                    <a16:rowId xmlns:a16="http://schemas.microsoft.com/office/drawing/2014/main" xmlns="" val="10010"/>
                  </a:ext>
                </a:extLst>
              </a:tr>
            </a:tbl>
          </a:graphicData>
        </a:graphic>
      </p:graphicFrame>
      <p:sp>
        <p:nvSpPr>
          <p:cNvPr id="36902" name="TextBox 4"/>
          <p:cNvSpPr txBox="1">
            <a:spLocks noChangeArrowheads="1"/>
          </p:cNvSpPr>
          <p:nvPr/>
        </p:nvSpPr>
        <p:spPr bwMode="auto">
          <a:xfrm>
            <a:off x="444500" y="6294505"/>
            <a:ext cx="6283964" cy="338554"/>
          </a:xfrm>
          <a:prstGeom prst="rect">
            <a:avLst/>
          </a:prstGeom>
          <a:noFill/>
          <a:ln w="9525">
            <a:noFill/>
            <a:miter lim="800000"/>
            <a:headEnd/>
            <a:tailEnd/>
          </a:ln>
        </p:spPr>
        <p:txBody>
          <a:bodyPr wrap="none">
            <a:spAutoFit/>
          </a:bodyPr>
          <a:lstStyle/>
          <a:p>
            <a:pPr eaLnBrk="0" hangingPunct="0"/>
            <a:r>
              <a:rPr lang="en-ZA" sz="1600" dirty="0"/>
              <a:t>See seminar_marking.pdf on website in </a:t>
            </a:r>
            <a:r>
              <a:rPr lang="en-ZA" sz="1600" dirty="0">
                <a:hlinkClick r:id="rId3"/>
              </a:rPr>
              <a:t>Assignments &amp; Resources</a:t>
            </a:r>
            <a:r>
              <a:rPr lang="en-ZA" sz="1600" dirty="0"/>
              <a:t>.</a:t>
            </a:r>
            <a:endParaRPr lang="en-US" sz="1600" dirty="0"/>
          </a:p>
        </p:txBody>
      </p:sp>
    </p:spTree>
    <p:extLst>
      <p:ext uri="{BB962C8B-B14F-4D97-AF65-F5344CB8AC3E}">
        <p14:creationId xmlns:p14="http://schemas.microsoft.com/office/powerpoint/2010/main" val="223392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09" y="333440"/>
            <a:ext cx="8319848" cy="901333"/>
          </a:xfrm>
        </p:spPr>
        <p:txBody>
          <a:bodyPr>
            <a:normAutofit/>
          </a:bodyPr>
          <a:lstStyle/>
          <a:p>
            <a:pPr>
              <a:defRPr/>
            </a:pPr>
            <a:r>
              <a:rPr lang="en-US" dirty="0"/>
              <a:t>Technology Report Blog marking</a:t>
            </a:r>
          </a:p>
        </p:txBody>
      </p:sp>
      <p:graphicFrame>
        <p:nvGraphicFramePr>
          <p:cNvPr id="4" name="Table 3"/>
          <p:cNvGraphicFramePr>
            <a:graphicFrameLocks noGrp="1"/>
          </p:cNvGraphicFramePr>
          <p:nvPr>
            <p:extLst>
              <p:ext uri="{D42A27DB-BD31-4B8C-83A1-F6EECF244321}">
                <p14:modId xmlns:p14="http://schemas.microsoft.com/office/powerpoint/2010/main" val="4007831593"/>
              </p:ext>
            </p:extLst>
          </p:nvPr>
        </p:nvGraphicFramePr>
        <p:xfrm>
          <a:off x="542357" y="1385403"/>
          <a:ext cx="8108892" cy="4663440"/>
        </p:xfrm>
        <a:graphic>
          <a:graphicData uri="http://schemas.openxmlformats.org/drawingml/2006/table">
            <a:tbl>
              <a:tblPr firstRow="1" bandRow="1">
                <a:tableStyleId>{5C22544A-7EE6-4342-B048-85BDC9FD1C3A}</a:tableStyleId>
              </a:tblPr>
              <a:tblGrid>
                <a:gridCol w="6965165">
                  <a:extLst>
                    <a:ext uri="{9D8B030D-6E8A-4147-A177-3AD203B41FA5}">
                      <a16:colId xmlns:a16="http://schemas.microsoft.com/office/drawing/2014/main" xmlns="" val="20000"/>
                    </a:ext>
                  </a:extLst>
                </a:gridCol>
                <a:gridCol w="1143727">
                  <a:extLst>
                    <a:ext uri="{9D8B030D-6E8A-4147-A177-3AD203B41FA5}">
                      <a16:colId xmlns:a16="http://schemas.microsoft.com/office/drawing/2014/main" xmlns="" val="20001"/>
                    </a:ext>
                  </a:extLst>
                </a:gridCol>
              </a:tblGrid>
              <a:tr h="389616">
                <a:tc>
                  <a:txBody>
                    <a:bodyPr/>
                    <a:lstStyle/>
                    <a:p>
                      <a:r>
                        <a:rPr lang="en-US" sz="2000" dirty="0"/>
                        <a:t>Structure of Essay</a:t>
                      </a:r>
                    </a:p>
                  </a:txBody>
                  <a:tcPr marL="91441" marR="91441"/>
                </a:tc>
                <a:tc>
                  <a:txBody>
                    <a:bodyPr/>
                    <a:lstStyle/>
                    <a:p>
                      <a:r>
                        <a:rPr lang="en-ZA" sz="2000" dirty="0"/>
                        <a:t>Mark</a:t>
                      </a:r>
                      <a:endParaRPr lang="en-US" sz="2000" dirty="0"/>
                    </a:p>
                  </a:txBody>
                  <a:tcPr marL="91441" marR="91441"/>
                </a:tc>
                <a:extLst>
                  <a:ext uri="{0D108BD9-81ED-4DB2-BD59-A6C34878D82A}">
                    <a16:rowId xmlns:a16="http://schemas.microsoft.com/office/drawing/2014/main" xmlns="" val="10000"/>
                  </a:ext>
                </a:extLst>
              </a:tr>
              <a:tr h="389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Introduction of the topic (~1 para)</a:t>
                      </a: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10</a:t>
                      </a:r>
                      <a:endParaRPr lang="en-US" sz="2000" dirty="0"/>
                    </a:p>
                  </a:txBody>
                  <a:tcPr marL="91441" marR="91441"/>
                </a:tc>
                <a:extLst>
                  <a:ext uri="{0D108BD9-81ED-4DB2-BD59-A6C34878D82A}">
                    <a16:rowId xmlns:a16="http://schemas.microsoft.com/office/drawing/2014/main" xmlns="" val="10001"/>
                  </a:ext>
                </a:extLst>
              </a:tr>
              <a:tr h="389616">
                <a:tc>
                  <a:txBody>
                    <a:bodyPr/>
                    <a:lstStyle/>
                    <a:p>
                      <a:r>
                        <a:rPr lang="en-US" sz="2000" dirty="0"/>
                        <a:t>Background (general problem, etc.) (~½ </a:t>
                      </a:r>
                      <a:r>
                        <a:rPr lang="en-US" sz="2000" dirty="0" err="1"/>
                        <a:t>pg</a:t>
                      </a:r>
                      <a:r>
                        <a:rPr lang="en-US" sz="2000" dirty="0"/>
                        <a:t>)</a:t>
                      </a:r>
                    </a:p>
                  </a:txBody>
                  <a:tcPr marL="91441" marR="91441"/>
                </a:tc>
                <a:tc>
                  <a:txBody>
                    <a:bodyPr/>
                    <a:lstStyle/>
                    <a:p>
                      <a:r>
                        <a:rPr lang="en-US" sz="2000" dirty="0"/>
                        <a:t>10</a:t>
                      </a:r>
                    </a:p>
                  </a:txBody>
                  <a:tcPr marL="91441" marR="91441"/>
                </a:tc>
                <a:extLst>
                  <a:ext uri="{0D108BD9-81ED-4DB2-BD59-A6C34878D82A}">
                    <a16:rowId xmlns:a16="http://schemas.microsoft.com/office/drawing/2014/main" xmlns="" val="1224110694"/>
                  </a:ext>
                </a:extLst>
              </a:tr>
              <a:tr h="389616">
                <a:tc>
                  <a:txBody>
                    <a:bodyPr/>
                    <a:lstStyle/>
                    <a:p>
                      <a:r>
                        <a:rPr lang="en-US" sz="2000" dirty="0"/>
                        <a:t>Methodology (data sources/literature used)</a:t>
                      </a:r>
                    </a:p>
                  </a:txBody>
                  <a:tcPr marL="91441" marR="91441"/>
                </a:tc>
                <a:tc>
                  <a:txBody>
                    <a:bodyPr/>
                    <a:lstStyle/>
                    <a:p>
                      <a:r>
                        <a:rPr lang="en-US" sz="2000" dirty="0"/>
                        <a:t>5</a:t>
                      </a:r>
                    </a:p>
                  </a:txBody>
                  <a:tcPr marL="91441" marR="91441"/>
                </a:tc>
                <a:extLst>
                  <a:ext uri="{0D108BD9-81ED-4DB2-BD59-A6C34878D82A}">
                    <a16:rowId xmlns:a16="http://schemas.microsoft.com/office/drawing/2014/main" xmlns="" val="1371643850"/>
                  </a:ext>
                </a:extLst>
              </a:tr>
              <a:tr h="389616">
                <a:tc>
                  <a:txBody>
                    <a:bodyPr/>
                    <a:lstStyle/>
                    <a:p>
                      <a:r>
                        <a:rPr lang="en-US" sz="2000" dirty="0"/>
                        <a:t>Elaborate the technology (~2-4 para)</a:t>
                      </a:r>
                    </a:p>
                  </a:txBody>
                  <a:tcPr marL="91441" marR="91441"/>
                </a:tc>
                <a:tc>
                  <a:txBody>
                    <a:bodyPr/>
                    <a:lstStyle/>
                    <a:p>
                      <a:r>
                        <a:rPr lang="en-ZA" sz="2000" dirty="0"/>
                        <a:t>20</a:t>
                      </a:r>
                      <a:endParaRPr lang="en-US" sz="2000" dirty="0"/>
                    </a:p>
                  </a:txBody>
                  <a:tcPr marL="91441" marR="91441"/>
                </a:tc>
                <a:extLst>
                  <a:ext uri="{0D108BD9-81ED-4DB2-BD59-A6C34878D82A}">
                    <a16:rowId xmlns:a16="http://schemas.microsoft.com/office/drawing/2014/main" xmlns="" val="10002"/>
                  </a:ext>
                </a:extLst>
              </a:tr>
              <a:tr h="389616">
                <a:tc>
                  <a:txBody>
                    <a:bodyPr/>
                    <a:lstStyle/>
                    <a:p>
                      <a:r>
                        <a:rPr lang="en-US" sz="2000" dirty="0"/>
                        <a:t>Case study / example application (if any)</a:t>
                      </a:r>
                    </a:p>
                  </a:txBody>
                  <a:tcPr marL="91441" marR="91441"/>
                </a:tc>
                <a:tc>
                  <a:txBody>
                    <a:bodyPr/>
                    <a:lstStyle/>
                    <a:p>
                      <a:r>
                        <a:rPr lang="en-US" sz="2000" dirty="0"/>
                        <a:t>10</a:t>
                      </a:r>
                    </a:p>
                  </a:txBody>
                  <a:tcPr marL="91441" marR="91441"/>
                </a:tc>
                <a:extLst>
                  <a:ext uri="{0D108BD9-81ED-4DB2-BD59-A6C34878D82A}">
                    <a16:rowId xmlns:a16="http://schemas.microsoft.com/office/drawing/2014/main" xmlns="" val="1229808087"/>
                  </a:ext>
                </a:extLst>
              </a:tr>
              <a:tr h="389616">
                <a:tc>
                  <a:txBody>
                    <a:bodyPr/>
                    <a:lstStyle/>
                    <a:p>
                      <a:r>
                        <a:rPr lang="en-US" sz="2000" dirty="0"/>
                        <a:t>Reflections (+/- 4 para)</a:t>
                      </a:r>
                    </a:p>
                    <a:p>
                      <a:r>
                        <a:rPr lang="en-US" sz="2000" dirty="0"/>
                        <a:t>Including group’s viewpoints / comments / critique</a:t>
                      </a:r>
                    </a:p>
                  </a:txBody>
                  <a:tcPr marL="91441" marR="91441"/>
                </a:tc>
                <a:tc>
                  <a:txBody>
                    <a:bodyPr/>
                    <a:lstStyle/>
                    <a:p>
                      <a:r>
                        <a:rPr lang="en-US" sz="2000" dirty="0"/>
                        <a:t>15</a:t>
                      </a:r>
                    </a:p>
                  </a:txBody>
                  <a:tcPr marL="91441" marR="91441"/>
                </a:tc>
                <a:extLst>
                  <a:ext uri="{0D108BD9-81ED-4DB2-BD59-A6C34878D82A}">
                    <a16:rowId xmlns:a16="http://schemas.microsoft.com/office/drawing/2014/main" xmlns="" val="205695692"/>
                  </a:ext>
                </a:extLst>
              </a:tr>
              <a:tr h="389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Wrapping up / conclusion (2 para)</a:t>
                      </a:r>
                    </a:p>
                  </a:txBody>
                  <a:tcPr marL="91441" marR="91441"/>
                </a:tc>
                <a:tc>
                  <a:txBody>
                    <a:bodyPr/>
                    <a:lstStyle/>
                    <a:p>
                      <a:r>
                        <a:rPr lang="en-US" sz="2000" dirty="0"/>
                        <a:t>5</a:t>
                      </a:r>
                    </a:p>
                  </a:txBody>
                  <a:tcPr marL="91441" marR="91441"/>
                </a:tc>
                <a:extLst>
                  <a:ext uri="{0D108BD9-81ED-4DB2-BD59-A6C34878D82A}">
                    <a16:rowId xmlns:a16="http://schemas.microsoft.com/office/drawing/2014/main" xmlns="" val="1239565121"/>
                  </a:ext>
                </a:extLst>
              </a:tr>
              <a:tr h="389616">
                <a:tc>
                  <a:txBody>
                    <a:bodyPr/>
                    <a:lstStyle/>
                    <a:p>
                      <a:r>
                        <a:rPr lang="en-US" sz="2000" dirty="0"/>
                        <a:t>Visual aids / use of images / </a:t>
                      </a:r>
                      <a:r>
                        <a:rPr lang="en-US" sz="2000" dirty="0" err="1"/>
                        <a:t>mindmaps</a:t>
                      </a:r>
                      <a:r>
                        <a:rPr lang="en-US" sz="2000" dirty="0"/>
                        <a:t> / etc.</a:t>
                      </a:r>
                    </a:p>
                  </a:txBody>
                  <a:tcPr marL="91441" marR="91441"/>
                </a:tc>
                <a:tc>
                  <a:txBody>
                    <a:bodyPr/>
                    <a:lstStyle/>
                    <a:p>
                      <a:r>
                        <a:rPr lang="en-ZA" sz="2000" dirty="0"/>
                        <a:t>20</a:t>
                      </a:r>
                      <a:endParaRPr lang="en-US" sz="2000" dirty="0"/>
                    </a:p>
                  </a:txBody>
                  <a:tcPr marL="91441" marR="91441"/>
                </a:tc>
                <a:extLst>
                  <a:ext uri="{0D108BD9-81ED-4DB2-BD59-A6C34878D82A}">
                    <a16:rowId xmlns:a16="http://schemas.microsoft.com/office/drawing/2014/main" xmlns="" val="10003"/>
                  </a:ext>
                </a:extLst>
              </a:tr>
              <a:tr h="389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dirty="0"/>
                        <a:t>  Explain of division of labor (DOL)* (email to lecturer)</a:t>
                      </a:r>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5</a:t>
                      </a:r>
                      <a:endParaRPr lang="en-US" sz="2000" dirty="0"/>
                    </a:p>
                  </a:txBody>
                  <a:tcPr marL="91441" marR="91441"/>
                </a:tc>
                <a:extLst>
                  <a:ext uri="{0D108BD9-81ED-4DB2-BD59-A6C34878D82A}">
                    <a16:rowId xmlns:a16="http://schemas.microsoft.com/office/drawing/2014/main" xmlns="" val="10008"/>
                  </a:ext>
                </a:extLst>
              </a:tr>
              <a:tr h="3896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2000" dirty="0"/>
                        <a:t>TOTAL: </a:t>
                      </a:r>
                      <a:endParaRPr lang="en-US" sz="20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a:t>100</a:t>
                      </a:r>
                      <a:endParaRPr lang="en-US" sz="2000" dirty="0"/>
                    </a:p>
                  </a:txBody>
                  <a:tcPr marL="91441" marR="91441"/>
                </a:tc>
                <a:extLst>
                  <a:ext uri="{0D108BD9-81ED-4DB2-BD59-A6C34878D82A}">
                    <a16:rowId xmlns:a16="http://schemas.microsoft.com/office/drawing/2014/main" xmlns="" val="10009"/>
                  </a:ext>
                </a:extLst>
              </a:tr>
            </a:tbl>
          </a:graphicData>
        </a:graphic>
      </p:graphicFrame>
      <p:sp>
        <p:nvSpPr>
          <p:cNvPr id="3" name="Rectangle 2"/>
          <p:cNvSpPr/>
          <p:nvPr/>
        </p:nvSpPr>
        <p:spPr>
          <a:xfrm>
            <a:off x="490520" y="6172885"/>
            <a:ext cx="6718506" cy="523220"/>
          </a:xfrm>
          <a:prstGeom prst="rect">
            <a:avLst/>
          </a:prstGeom>
        </p:spPr>
        <p:txBody>
          <a:bodyPr wrap="none">
            <a:spAutoFit/>
          </a:bodyPr>
          <a:lstStyle/>
          <a:p>
            <a:r>
              <a:rPr lang="en-US" sz="1400" dirty="0"/>
              <a:t>The blog should be about two pages, about 1500 – 3000 words with some pictures</a:t>
            </a:r>
          </a:p>
          <a:p>
            <a:r>
              <a:rPr lang="en-US" sz="1400" dirty="0"/>
              <a:t>* If you do it individually the DOL is absorbed into the conclusions mark</a:t>
            </a:r>
            <a:endParaRPr lang="en-ZA" sz="1400" dirty="0"/>
          </a:p>
        </p:txBody>
      </p:sp>
    </p:spTree>
    <p:extLst>
      <p:ext uri="{BB962C8B-B14F-4D97-AF65-F5344CB8AC3E}">
        <p14:creationId xmlns:p14="http://schemas.microsoft.com/office/powerpoint/2010/main" val="125077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BB4725-5689-4EA2-99FB-37B0EFC8F061}"/>
              </a:ext>
            </a:extLst>
          </p:cNvPr>
          <p:cNvSpPr>
            <a:spLocks noGrp="1"/>
          </p:cNvSpPr>
          <p:nvPr>
            <p:ph type="title"/>
          </p:nvPr>
        </p:nvSpPr>
        <p:spPr/>
        <p:txBody>
          <a:bodyPr>
            <a:normAutofit fontScale="90000"/>
          </a:bodyPr>
          <a:lstStyle/>
          <a:p>
            <a:r>
              <a:rPr lang="en-ZA" dirty="0"/>
              <a:t>Readings</a:t>
            </a:r>
          </a:p>
        </p:txBody>
      </p:sp>
      <p:sp>
        <p:nvSpPr>
          <p:cNvPr id="3" name="Content Placeholder 2">
            <a:extLst>
              <a:ext uri="{FF2B5EF4-FFF2-40B4-BE49-F238E27FC236}">
                <a16:creationId xmlns:a16="http://schemas.microsoft.com/office/drawing/2014/main" xmlns="" id="{2635056B-5D7D-4C0F-BA60-5BD73D7ABB37}"/>
              </a:ext>
            </a:extLst>
          </p:cNvPr>
          <p:cNvSpPr>
            <a:spLocks noGrp="1"/>
          </p:cNvSpPr>
          <p:nvPr>
            <p:ph idx="1"/>
          </p:nvPr>
        </p:nvSpPr>
        <p:spPr>
          <a:xfrm>
            <a:off x="729785" y="1889802"/>
            <a:ext cx="7697635" cy="4519977"/>
          </a:xfrm>
        </p:spPr>
        <p:txBody>
          <a:bodyPr/>
          <a:lstStyle/>
          <a:p>
            <a:r>
              <a:rPr lang="en-ZA" dirty="0"/>
              <a:t>Sections of the text book will be assigned (related to seminars)</a:t>
            </a:r>
          </a:p>
          <a:p>
            <a:r>
              <a:rPr lang="en-ZA" dirty="0"/>
              <a:t>A few readings related to lecture topics will be suggested or student can swap/add others they prefer (for technology report &amp; seminar)</a:t>
            </a:r>
          </a:p>
        </p:txBody>
      </p:sp>
      <p:pic>
        <p:nvPicPr>
          <p:cNvPr id="5" name="Picture 4">
            <a:extLst>
              <a:ext uri="{FF2B5EF4-FFF2-40B4-BE49-F238E27FC236}">
                <a16:creationId xmlns:a16="http://schemas.microsoft.com/office/drawing/2014/main" xmlns="" id="{2F5B49EF-DCC6-421F-9F6D-E19F64F12B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9464" y="332723"/>
            <a:ext cx="3014889" cy="1421935"/>
          </a:xfrm>
          <a:prstGeom prst="rect">
            <a:avLst/>
          </a:prstGeom>
        </p:spPr>
      </p:pic>
    </p:spTree>
    <p:extLst>
      <p:ext uri="{BB962C8B-B14F-4D97-AF65-F5344CB8AC3E}">
        <p14:creationId xmlns:p14="http://schemas.microsoft.com/office/powerpoint/2010/main" val="1878959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4"/>
            <a:ext cx="8385175" cy="1262330"/>
          </a:xfrm>
        </p:spPr>
        <p:txBody>
          <a:bodyPr/>
          <a:lstStyle/>
          <a:p>
            <a:pPr>
              <a:defRPr/>
            </a:pPr>
            <a:r>
              <a:rPr lang="en-US" dirty="0"/>
              <a:t>Heads-up on reading task 1…</a:t>
            </a:r>
          </a:p>
        </p:txBody>
      </p:sp>
      <p:sp>
        <p:nvSpPr>
          <p:cNvPr id="3" name="Content Placeholder 2"/>
          <p:cNvSpPr>
            <a:spLocks noGrp="1"/>
          </p:cNvSpPr>
          <p:nvPr>
            <p:ph idx="1"/>
          </p:nvPr>
        </p:nvSpPr>
        <p:spPr>
          <a:xfrm>
            <a:off x="595313" y="1684586"/>
            <a:ext cx="8007350" cy="4191000"/>
          </a:xfrm>
        </p:spPr>
        <p:txBody>
          <a:bodyPr>
            <a:normAutofit/>
          </a:bodyPr>
          <a:lstStyle/>
          <a:p>
            <a:pPr>
              <a:defRPr/>
            </a:pPr>
            <a:r>
              <a:rPr lang="en-US" dirty="0"/>
              <a:t>Readings for Seminar 1 (27 Feb 3pm)</a:t>
            </a:r>
          </a:p>
          <a:p>
            <a:pPr lvl="1">
              <a:defRPr/>
            </a:pPr>
            <a:r>
              <a:rPr lang="en-ZA" dirty="0"/>
              <a:t>See Resources/Readings on </a:t>
            </a:r>
            <a:r>
              <a:rPr lang="en-ZA" dirty="0" err="1"/>
              <a:t>Vula</a:t>
            </a:r>
            <a:r>
              <a:rPr lang="en-ZA" dirty="0"/>
              <a:t> site</a:t>
            </a:r>
            <a:endParaRPr lang="en-US" dirty="0"/>
          </a:p>
          <a:p>
            <a:pPr lvl="1">
              <a:defRPr/>
            </a:pPr>
            <a:r>
              <a:rPr lang="en-US" dirty="0"/>
              <a:t>R01:</a:t>
            </a:r>
          </a:p>
          <a:p>
            <a:pPr lvl="2">
              <a:defRPr/>
            </a:pPr>
            <a:r>
              <a:rPr lang="en-US" dirty="0" err="1"/>
              <a:t>Asanovic</a:t>
            </a:r>
            <a:r>
              <a:rPr lang="en-US" dirty="0"/>
              <a:t> </a:t>
            </a:r>
            <a:r>
              <a:rPr lang="en-US" i="1" dirty="0"/>
              <a:t>et al. </a:t>
            </a:r>
            <a:r>
              <a:rPr lang="en-ZA" dirty="0"/>
              <a:t>“</a:t>
            </a:r>
            <a:r>
              <a:rPr lang="en-US" dirty="0"/>
              <a:t>The Landscape of Parallel Computing Research: A View from Berkeley</a:t>
            </a:r>
            <a:r>
              <a:rPr lang="en-ZA" dirty="0"/>
              <a:t>”</a:t>
            </a:r>
          </a:p>
        </p:txBody>
      </p:sp>
      <p:pic>
        <p:nvPicPr>
          <p:cNvPr id="5" name="Picture 4">
            <a:extLst>
              <a:ext uri="{FF2B5EF4-FFF2-40B4-BE49-F238E27FC236}">
                <a16:creationId xmlns:a16="http://schemas.microsoft.com/office/drawing/2014/main" xmlns="" id="{FFAE06A3-ECB6-4527-BAE0-E5317A9EA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2601">
            <a:off x="4983281" y="4643385"/>
            <a:ext cx="1374724" cy="1727402"/>
          </a:xfrm>
          <a:prstGeom prst="rect">
            <a:avLst/>
          </a:prstGeom>
        </p:spPr>
      </p:pic>
      <p:pic>
        <p:nvPicPr>
          <p:cNvPr id="7" name="Picture 6">
            <a:extLst>
              <a:ext uri="{FF2B5EF4-FFF2-40B4-BE49-F238E27FC236}">
                <a16:creationId xmlns:a16="http://schemas.microsoft.com/office/drawing/2014/main" xmlns="" id="{18DDF9E5-2A6F-48B1-A0CA-C03B37BF5A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41279">
            <a:off x="6831321" y="4364212"/>
            <a:ext cx="1261022" cy="1261022"/>
          </a:xfrm>
          <a:prstGeom prst="rect">
            <a:avLst/>
          </a:prstGeom>
        </p:spPr>
      </p:pic>
      <p:cxnSp>
        <p:nvCxnSpPr>
          <p:cNvPr id="9" name="Straight Connector 8">
            <a:extLst>
              <a:ext uri="{FF2B5EF4-FFF2-40B4-BE49-F238E27FC236}">
                <a16:creationId xmlns:a16="http://schemas.microsoft.com/office/drawing/2014/main" xmlns="" id="{3543D474-7E22-4167-A1E0-69ECD4B63AE8}"/>
              </a:ext>
            </a:extLst>
          </p:cNvPr>
          <p:cNvCxnSpPr/>
          <p:nvPr/>
        </p:nvCxnSpPr>
        <p:spPr>
          <a:xfrm flipH="1">
            <a:off x="6376086" y="4757351"/>
            <a:ext cx="481914" cy="1359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9E7DBA6-4501-46C5-99F8-C82CD8A21F0D}"/>
              </a:ext>
            </a:extLst>
          </p:cNvPr>
          <p:cNvCxnSpPr>
            <a:cxnSpLocks/>
          </p:cNvCxnSpPr>
          <p:nvPr/>
        </p:nvCxnSpPr>
        <p:spPr>
          <a:xfrm flipH="1">
            <a:off x="6368790" y="5040081"/>
            <a:ext cx="383059" cy="1359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8479EC69-6A6E-46A4-88F5-403B91A2DF60}"/>
              </a:ext>
            </a:extLst>
          </p:cNvPr>
          <p:cNvCxnSpPr>
            <a:cxnSpLocks/>
          </p:cNvCxnSpPr>
          <p:nvPr/>
        </p:nvCxnSpPr>
        <p:spPr>
          <a:xfrm flipH="1">
            <a:off x="6425513" y="5203385"/>
            <a:ext cx="383060" cy="2250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Projects</a:t>
            </a:r>
          </a:p>
        </p:txBody>
      </p:sp>
      <p:sp>
        <p:nvSpPr>
          <p:cNvPr id="5" name="Text Placeholder 4"/>
          <p:cNvSpPr>
            <a:spLocks noGrp="1"/>
          </p:cNvSpPr>
          <p:nvPr>
            <p:ph type="body" idx="1"/>
          </p:nvPr>
        </p:nvSpPr>
        <p:spPr/>
        <p:txBody>
          <a:bodyPr/>
          <a:lstStyle/>
          <a:p>
            <a:r>
              <a:rPr lang="en-ZA" dirty="0"/>
              <a:t>EEE4084F</a:t>
            </a:r>
          </a:p>
        </p:txBody>
      </p:sp>
    </p:spTree>
    <p:extLst>
      <p:ext uri="{BB962C8B-B14F-4D97-AF65-F5344CB8AC3E}">
        <p14:creationId xmlns:p14="http://schemas.microsoft.com/office/powerpoint/2010/main" val="65687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Callout 10"/>
          <p:cNvSpPr/>
          <p:nvPr/>
        </p:nvSpPr>
        <p:spPr>
          <a:xfrm>
            <a:off x="2735317" y="3535739"/>
            <a:ext cx="1333763" cy="731520"/>
          </a:xfrm>
          <a:prstGeom prst="cloudCallout">
            <a:avLst>
              <a:gd name="adj1" fmla="val 113712"/>
              <a:gd name="adj2" fmla="val -25000"/>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C:\Users\swinberg\Documents\ACTIVE\EEE4084F\2014\LECTURES\Lecture00\light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488" y="4594541"/>
            <a:ext cx="1316593" cy="207016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swinberg\Documents\ACTIVE\EEE4084F\2014\LECTURES\Lecture00\youpoi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477" y="4834254"/>
            <a:ext cx="890955" cy="9150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5770" y="560070"/>
            <a:ext cx="2106667" cy="400110"/>
          </a:xfrm>
          <a:prstGeom prst="rect">
            <a:avLst/>
          </a:prstGeom>
          <a:noFill/>
        </p:spPr>
        <p:txBody>
          <a:bodyPr wrap="none" rtlCol="0">
            <a:spAutoFit/>
          </a:bodyPr>
          <a:lstStyle/>
          <a:p>
            <a:r>
              <a:rPr lang="en-US" sz="2000" b="1" dirty="0"/>
              <a:t>In this course…</a:t>
            </a:r>
          </a:p>
        </p:txBody>
      </p:sp>
      <p:sp>
        <p:nvSpPr>
          <p:cNvPr id="3" name="TextBox 2"/>
          <p:cNvSpPr txBox="1"/>
          <p:nvPr/>
        </p:nvSpPr>
        <p:spPr>
          <a:xfrm>
            <a:off x="445770" y="3712368"/>
            <a:ext cx="3441968" cy="369332"/>
          </a:xfrm>
          <a:prstGeom prst="rect">
            <a:avLst/>
          </a:prstGeom>
          <a:noFill/>
        </p:spPr>
        <p:txBody>
          <a:bodyPr wrap="none" rtlCol="0">
            <a:spAutoFit/>
          </a:bodyPr>
          <a:lstStyle/>
          <a:p>
            <a:r>
              <a:rPr lang="en-US" b="1" dirty="0"/>
              <a:t>Final year projects?    </a:t>
            </a:r>
            <a:r>
              <a:rPr lang="en-US" b="1" i="1" dirty="0" err="1"/>
              <a:t>Eeeek</a:t>
            </a:r>
            <a:r>
              <a:rPr lang="en-US" b="1" i="1" dirty="0"/>
              <a:t>!!</a:t>
            </a:r>
          </a:p>
        </p:txBody>
      </p:sp>
      <p:sp>
        <p:nvSpPr>
          <p:cNvPr id="6" name="TextBox 5"/>
          <p:cNvSpPr txBox="1"/>
          <p:nvPr/>
        </p:nvSpPr>
        <p:spPr>
          <a:xfrm>
            <a:off x="749053" y="1498506"/>
            <a:ext cx="7417415" cy="584775"/>
          </a:xfrm>
          <a:prstGeom prst="rect">
            <a:avLst/>
          </a:prstGeom>
          <a:noFill/>
        </p:spPr>
        <p:txBody>
          <a:bodyPr wrap="none" rtlCol="0">
            <a:spAutoFit/>
          </a:bodyPr>
          <a:lstStyle/>
          <a:p>
            <a:r>
              <a:rPr lang="en-US" dirty="0"/>
              <a:t>fairly</a:t>
            </a:r>
            <a:r>
              <a:rPr lang="en-US" sz="3200" dirty="0"/>
              <a:t> BIG</a:t>
            </a:r>
            <a:r>
              <a:rPr lang="en-US" dirty="0"/>
              <a:t> project – implementing a digital accelerator on an FPGA</a:t>
            </a:r>
          </a:p>
        </p:txBody>
      </p:sp>
      <p:sp>
        <p:nvSpPr>
          <p:cNvPr id="7" name="TextBox 6"/>
          <p:cNvSpPr txBox="1"/>
          <p:nvPr/>
        </p:nvSpPr>
        <p:spPr>
          <a:xfrm>
            <a:off x="731520" y="4246432"/>
            <a:ext cx="6639575" cy="646331"/>
          </a:xfrm>
          <a:prstGeom prst="rect">
            <a:avLst/>
          </a:prstGeom>
          <a:noFill/>
        </p:spPr>
        <p:txBody>
          <a:bodyPr wrap="none" rtlCol="0">
            <a:spAutoFit/>
          </a:bodyPr>
          <a:lstStyle/>
          <a:p>
            <a:r>
              <a:rPr lang="en-US" dirty="0"/>
              <a:t>Various 4</a:t>
            </a:r>
            <a:r>
              <a:rPr lang="en-US" baseline="30000" dirty="0"/>
              <a:t>th</a:t>
            </a:r>
            <a:r>
              <a:rPr lang="en-US" dirty="0"/>
              <a:t> year projects on offer, a initial listing is available at:  </a:t>
            </a:r>
          </a:p>
          <a:p>
            <a:r>
              <a:rPr lang="en-US" dirty="0"/>
              <a:t> </a:t>
            </a:r>
            <a:r>
              <a:rPr lang="en-US" sz="1200" dirty="0"/>
              <a:t> </a:t>
            </a:r>
            <a:r>
              <a:rPr lang="en-US" sz="1200" dirty="0">
                <a:hlinkClick r:id="rId4"/>
              </a:rPr>
              <a:t>http://www.rrsg.ee.uct.ac.za/members/swinberg/Proposals/S_Winberg_BScTopics_2018.pdf</a:t>
            </a:r>
            <a:r>
              <a:rPr lang="en-US" sz="1200" dirty="0"/>
              <a:t> </a:t>
            </a:r>
          </a:p>
        </p:txBody>
      </p:sp>
      <p:sp>
        <p:nvSpPr>
          <p:cNvPr id="8" name="TextBox 7"/>
          <p:cNvSpPr txBox="1"/>
          <p:nvPr/>
        </p:nvSpPr>
        <p:spPr>
          <a:xfrm>
            <a:off x="400051" y="5426124"/>
            <a:ext cx="8372888" cy="923330"/>
          </a:xfrm>
          <a:prstGeom prst="rect">
            <a:avLst/>
          </a:prstGeom>
          <a:noFill/>
        </p:spPr>
        <p:txBody>
          <a:bodyPr wrap="square" rtlCol="0">
            <a:spAutoFit/>
          </a:bodyPr>
          <a:lstStyle/>
          <a:p>
            <a:r>
              <a:rPr lang="en-US" dirty="0"/>
              <a:t>If </a:t>
            </a:r>
            <a:r>
              <a:rPr lang="en-US" b="1" dirty="0"/>
              <a:t>YOU</a:t>
            </a:r>
            <a:r>
              <a:rPr lang="en-US" dirty="0"/>
              <a:t>           have an idea of a project you want to suggest (within</a:t>
            </a:r>
            <a:br>
              <a:rPr lang="en-US" dirty="0"/>
            </a:br>
            <a:r>
              <a:rPr lang="en-US" dirty="0"/>
              <a:t>my area of expertise) I’d consider supervising it and adding it to</a:t>
            </a:r>
            <a:br>
              <a:rPr lang="en-US" dirty="0"/>
            </a:br>
            <a:r>
              <a:rPr lang="en-US" dirty="0"/>
              <a:t>my list of BSc projects offered.  *</a:t>
            </a:r>
          </a:p>
        </p:txBody>
      </p:sp>
      <p:sp>
        <p:nvSpPr>
          <p:cNvPr id="9" name="Rectangle 8"/>
          <p:cNvSpPr/>
          <p:nvPr/>
        </p:nvSpPr>
        <p:spPr>
          <a:xfrm>
            <a:off x="322634" y="6341864"/>
            <a:ext cx="6428298" cy="307777"/>
          </a:xfrm>
          <a:prstGeom prst="rect">
            <a:avLst/>
          </a:prstGeom>
        </p:spPr>
        <p:txBody>
          <a:bodyPr wrap="none">
            <a:spAutoFit/>
          </a:bodyPr>
          <a:lstStyle/>
          <a:p>
            <a:r>
              <a:rPr lang="en-US" sz="1400" dirty="0"/>
              <a:t>* Would need to prepare a description and discuss it with me pref. early March.</a:t>
            </a:r>
          </a:p>
        </p:txBody>
      </p:sp>
      <p:sp>
        <p:nvSpPr>
          <p:cNvPr id="10" name="Rectangle 9"/>
          <p:cNvSpPr/>
          <p:nvPr/>
        </p:nvSpPr>
        <p:spPr>
          <a:xfrm>
            <a:off x="7381638" y="4659688"/>
            <a:ext cx="1569660" cy="923330"/>
          </a:xfrm>
          <a:prstGeom prst="rect">
            <a:avLst/>
          </a:prstGeom>
          <a:noFill/>
        </p:spPr>
        <p:txBody>
          <a:bodyPr wrap="none" lIns="91440" tIns="45720" rIns="91440" bIns="45720">
            <a:prstTxWarp prst="textArchUp">
              <a:avLst>
                <a:gd name="adj" fmla="val 9929111"/>
              </a:avLst>
            </a:prstTxWarp>
            <a:spAutoFit/>
          </a:bodyPr>
          <a:lstStyle/>
          <a:p>
            <a:pPr algn="ctr"/>
            <a:r>
              <a:rPr lang="en-US" sz="2400" b="1" cap="none" spc="0"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Bernard MT Condensed" panose="02050806060905020404" pitchFamily="18" charset="0"/>
              </a:rPr>
              <a:t>idea</a:t>
            </a:r>
          </a:p>
        </p:txBody>
      </p:sp>
      <p:sp>
        <p:nvSpPr>
          <p:cNvPr id="15" name="TextBox 14"/>
          <p:cNvSpPr txBox="1"/>
          <p:nvPr/>
        </p:nvSpPr>
        <p:spPr>
          <a:xfrm>
            <a:off x="1172477" y="2569308"/>
            <a:ext cx="6222281" cy="338554"/>
          </a:xfrm>
          <a:prstGeom prst="rect">
            <a:avLst/>
          </a:prstGeom>
          <a:noFill/>
        </p:spPr>
        <p:txBody>
          <a:bodyPr wrap="none" rtlCol="0">
            <a:spAutoFit/>
          </a:bodyPr>
          <a:lstStyle/>
          <a:p>
            <a:r>
              <a:rPr lang="en-US" sz="1600" dirty="0">
                <a:latin typeface="Arial Unicode MS" panose="020B0604020202020204" pitchFamily="34" charset="-128"/>
                <a:ea typeface="Arial Unicode MS" panose="020B0604020202020204" pitchFamily="34" charset="-128"/>
                <a:cs typeface="Arial Unicode MS" panose="020B0604020202020204" pitchFamily="34" charset="-128"/>
              </a:rPr>
              <a:t>I’m open for new project ideas – previous year’s list on the website</a:t>
            </a:r>
          </a:p>
        </p:txBody>
      </p:sp>
      <p:cxnSp>
        <p:nvCxnSpPr>
          <p:cNvPr id="13" name="Straight Connector 12"/>
          <p:cNvCxnSpPr/>
          <p:nvPr/>
        </p:nvCxnSpPr>
        <p:spPr>
          <a:xfrm>
            <a:off x="445770" y="3415717"/>
            <a:ext cx="819531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1470" y="3500437"/>
            <a:ext cx="1120820" cy="276999"/>
          </a:xfrm>
          <a:prstGeom prst="rect">
            <a:avLst/>
          </a:prstGeom>
          <a:noFill/>
        </p:spPr>
        <p:txBody>
          <a:bodyPr wrap="none" rtlCol="0">
            <a:spAutoFit/>
          </a:bodyPr>
          <a:lstStyle/>
          <a:p>
            <a:r>
              <a:rPr lang="en-US" sz="1200" b="1" dirty="0"/>
              <a:t>Thoughts on</a:t>
            </a:r>
            <a:endParaRPr lang="en-US" sz="1200" b="1" i="1" dirty="0"/>
          </a:p>
        </p:txBody>
      </p:sp>
    </p:spTree>
    <p:extLst>
      <p:ext uri="{BB962C8B-B14F-4D97-AF65-F5344CB8AC3E}">
        <p14:creationId xmlns:p14="http://schemas.microsoft.com/office/powerpoint/2010/main" val="1897622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7" y="90238"/>
            <a:ext cx="9013371" cy="2154436"/>
          </a:xfrm>
          <a:prstGeom prst="rect">
            <a:avLst/>
          </a:prstGeom>
          <a:noFill/>
        </p:spPr>
        <p:txBody>
          <a:bodyPr wrap="square" lIns="91440" tIns="45720" rIns="91440" bIns="45720">
            <a:spAutoFit/>
          </a:bodyPr>
          <a:lstStyle/>
          <a:p>
            <a:pPr algn="ctr"/>
            <a:r>
              <a:rPr lang="en-US" sz="5400" b="1" cap="none" spc="0" dirty="0">
                <a:ln w="28575" cmpd="sng">
                  <a:solidFill>
                    <a:schemeClr val="accent3">
                      <a:lumMod val="50000"/>
                    </a:schemeClr>
                  </a:solidFill>
                  <a:prstDash val="solid"/>
                </a:ln>
                <a:solidFill>
                  <a:srgbClr val="FFFFFF"/>
                </a:solidFill>
                <a:effectLst>
                  <a:outerShdw blurRad="41275" dist="12700" dir="12000000" algn="tl" rotWithShape="0">
                    <a:srgbClr val="000000">
                      <a:alpha val="40000"/>
                    </a:srgbClr>
                  </a:outerShdw>
                </a:effectLst>
              </a:rPr>
              <a:t>YODA Conference:</a:t>
            </a:r>
          </a:p>
          <a:p>
            <a:pPr algn="ctr"/>
            <a:r>
              <a:rPr lang="en-US" sz="4000" b="1" dirty="0">
                <a:ln w="28575" cmpd="sng">
                  <a:solidFill>
                    <a:schemeClr val="accent3">
                      <a:lumMod val="50000"/>
                    </a:schemeClr>
                  </a:solidFill>
                  <a:prstDash val="solid"/>
                </a:ln>
                <a:solidFill>
                  <a:srgbClr val="FFFFFF"/>
                </a:solidFill>
                <a:effectLst>
                  <a:outerShdw blurRad="41275" dist="12700" dir="12000000" algn="tl" rotWithShape="0">
                    <a:srgbClr val="000000">
                      <a:alpha val="40000"/>
                    </a:srgbClr>
                  </a:outerShdw>
                </a:effectLst>
              </a:rPr>
              <a:t>Conference where each group presents their Digital Accelerator</a:t>
            </a:r>
            <a:endParaRPr lang="en-US" sz="4000" b="1" cap="none" spc="0" dirty="0">
              <a:ln w="28575" cmpd="sng">
                <a:solidFill>
                  <a:schemeClr val="accent3">
                    <a:lumMod val="50000"/>
                  </a:schemeClr>
                </a:solidFill>
                <a:prstDash val="solid"/>
              </a:ln>
              <a:solidFill>
                <a:srgbClr val="FFFFFF"/>
              </a:solidFill>
              <a:effectLst>
                <a:outerShdw blurRad="41275" dist="12700" dir="12000000" algn="tl" rotWithShape="0">
                  <a:srgbClr val="000000">
                    <a:alpha val="40000"/>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192" y="2244674"/>
            <a:ext cx="6088678" cy="365320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9360" y="3043647"/>
            <a:ext cx="4876445" cy="3452350"/>
          </a:xfrm>
          <a:prstGeom prst="rect">
            <a:avLst/>
          </a:prstGeom>
        </p:spPr>
      </p:pic>
    </p:spTree>
    <p:extLst>
      <p:ext uri="{BB962C8B-B14F-4D97-AF65-F5344CB8AC3E}">
        <p14:creationId xmlns:p14="http://schemas.microsoft.com/office/powerpoint/2010/main" val="29326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95" y="397155"/>
            <a:ext cx="7700791" cy="1321476"/>
          </a:xfrm>
        </p:spPr>
        <p:txBody>
          <a:bodyPr>
            <a:normAutofit fontScale="90000"/>
          </a:bodyPr>
          <a:lstStyle/>
          <a:p>
            <a:pPr>
              <a:defRPr/>
            </a:pPr>
            <a:r>
              <a:rPr lang="en-ZA" sz="4400" dirty="0"/>
              <a:t>More suitable names</a:t>
            </a:r>
            <a:r>
              <a:rPr lang="en-ZA" dirty="0"/>
              <a:t/>
            </a:r>
            <a:br>
              <a:rPr lang="en-ZA" dirty="0"/>
            </a:br>
            <a:r>
              <a:rPr lang="en-ZA" dirty="0"/>
              <a:t>    for this course…?</a:t>
            </a:r>
          </a:p>
        </p:txBody>
      </p:sp>
      <p:sp>
        <p:nvSpPr>
          <p:cNvPr id="3" name="Content Placeholder 2"/>
          <p:cNvSpPr>
            <a:spLocks noGrp="1"/>
          </p:cNvSpPr>
          <p:nvPr>
            <p:ph idx="1"/>
          </p:nvPr>
        </p:nvSpPr>
        <p:spPr>
          <a:xfrm>
            <a:off x="527049" y="1878012"/>
            <a:ext cx="8212913" cy="4597215"/>
          </a:xfrm>
        </p:spPr>
        <p:txBody>
          <a:bodyPr>
            <a:normAutofit fontScale="92500"/>
          </a:bodyPr>
          <a:lstStyle/>
          <a:p>
            <a:pPr>
              <a:defRPr/>
            </a:pPr>
            <a:r>
              <a:rPr lang="en-ZA" dirty="0">
                <a:solidFill>
                  <a:srgbClr val="FF0000"/>
                </a:solidFill>
              </a:rPr>
              <a:t>“High Performance Heterogeneous Computing Systems” (</a:t>
            </a:r>
            <a:r>
              <a:rPr lang="en-ZA" dirty="0" err="1">
                <a:solidFill>
                  <a:srgbClr val="FF0000"/>
                </a:solidFill>
              </a:rPr>
              <a:t>HiPeHeS</a:t>
            </a:r>
            <a:r>
              <a:rPr lang="en-ZA" dirty="0">
                <a:solidFill>
                  <a:srgbClr val="FF0000"/>
                </a:solidFill>
              </a:rPr>
              <a:t>) </a:t>
            </a:r>
            <a:r>
              <a:rPr lang="en-ZA" dirty="0">
                <a:solidFill>
                  <a:srgbClr val="FF0000"/>
                </a:solidFill>
                <a:sym typeface="Wingdings" panose="05000000000000000000" pitchFamily="2" charset="2"/>
              </a:rPr>
              <a:t> preferred</a:t>
            </a:r>
            <a:endParaRPr lang="en-ZA" dirty="0">
              <a:solidFill>
                <a:srgbClr val="FF0000"/>
              </a:solidFill>
            </a:endParaRPr>
          </a:p>
          <a:p>
            <a:pPr>
              <a:defRPr/>
            </a:pPr>
            <a:r>
              <a:rPr lang="en-ZA" dirty="0">
                <a:solidFill>
                  <a:schemeClr val="tx1">
                    <a:lumMod val="50000"/>
                    <a:lumOff val="50000"/>
                  </a:schemeClr>
                </a:solidFill>
              </a:rPr>
              <a:t>“High performance computing systems for electronic and computer engineers”</a:t>
            </a:r>
          </a:p>
          <a:p>
            <a:pPr>
              <a:defRPr/>
            </a:pPr>
            <a:r>
              <a:rPr lang="en-ZA" dirty="0">
                <a:solidFill>
                  <a:schemeClr val="tx1">
                    <a:lumMod val="50000"/>
                    <a:lumOff val="50000"/>
                  </a:schemeClr>
                </a:solidFill>
              </a:rPr>
              <a:t>“Design of special-purpose parallel and reconfigurable computer systems”  </a:t>
            </a:r>
          </a:p>
          <a:p>
            <a:pPr>
              <a:defRPr/>
            </a:pPr>
            <a:r>
              <a:rPr lang="en-ZA" dirty="0">
                <a:solidFill>
                  <a:schemeClr val="tx1">
                    <a:lumMod val="50000"/>
                    <a:lumOff val="50000"/>
                  </a:schemeClr>
                </a:solidFill>
              </a:rPr>
              <a:t>Threads, clusters, clouds, GPUs and FPGA-based digital accelerators… and other interesting computer stuff.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888487"/>
            <a:ext cx="7698306" cy="692210"/>
          </a:xfrm>
        </p:spPr>
        <p:txBody>
          <a:bodyPr>
            <a:normAutofit fontScale="90000"/>
          </a:bodyPr>
          <a:lstStyle/>
          <a:p>
            <a:r>
              <a:rPr lang="en-ZA" dirty="0"/>
              <a:t>Before we finish lecture1…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408" y="3853068"/>
            <a:ext cx="4651513" cy="2325757"/>
          </a:xfrm>
          <a:prstGeom prst="rect">
            <a:avLst/>
          </a:prstGeom>
        </p:spPr>
      </p:pic>
      <p:sp>
        <p:nvSpPr>
          <p:cNvPr id="5" name="Rectangle 4"/>
          <p:cNvSpPr/>
          <p:nvPr/>
        </p:nvSpPr>
        <p:spPr>
          <a:xfrm>
            <a:off x="4288387" y="3879572"/>
            <a:ext cx="1031051" cy="646331"/>
          </a:xfrm>
          <a:prstGeom prst="rect">
            <a:avLst/>
          </a:prstGeom>
          <a:noFill/>
        </p:spPr>
        <p:txBody>
          <a:bodyPr wrap="non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info</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58952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3500" y="1344275"/>
            <a:ext cx="5917004" cy="1754326"/>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Some thoughts &amp;</a:t>
            </a:r>
          </a:p>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Inspirations…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098" name="Picture 2" descr="C:\Users\swinberg\Documents\ACTIVE\EEE4084F\2014\LECTURES\Lecture00\lightbul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605" y="3742055"/>
            <a:ext cx="196215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99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909" y="112072"/>
            <a:ext cx="8366760" cy="1209011"/>
          </a:xfrm>
        </p:spPr>
        <p:txBody>
          <a:bodyPr>
            <a:normAutofit fontScale="90000"/>
          </a:bodyPr>
          <a:lstStyle/>
          <a:p>
            <a:r>
              <a:rPr lang="en-US" dirty="0"/>
              <a:t>Some inspiration &amp; </a:t>
            </a:r>
            <a:br>
              <a:rPr lang="en-US" dirty="0"/>
            </a:br>
            <a:r>
              <a:rPr lang="en-US" dirty="0"/>
              <a:t>  food for thought…</a:t>
            </a:r>
          </a:p>
        </p:txBody>
      </p:sp>
      <p:sp>
        <p:nvSpPr>
          <p:cNvPr id="5" name="Rectangle 4"/>
          <p:cNvSpPr/>
          <p:nvPr/>
        </p:nvSpPr>
        <p:spPr>
          <a:xfrm>
            <a:off x="309494" y="2089576"/>
            <a:ext cx="7071167" cy="3939540"/>
          </a:xfrm>
          <a:prstGeom prst="rect">
            <a:avLst/>
          </a:prstGeom>
          <a:noFill/>
        </p:spPr>
        <p:txBody>
          <a:bodyPr wrap="none" lIns="91440" tIns="45720" rIns="91440" bIns="45720">
            <a:spAutoFit/>
          </a:bodyPr>
          <a:lstStyle/>
          <a:p>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Your own </a:t>
            </a: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startup</a:t>
            </a:r>
          </a:p>
          <a:p>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vs.</a:t>
            </a:r>
          </a:p>
          <a:p>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Work for someone</a:t>
            </a:r>
          </a:p>
          <a:p>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vs.</a:t>
            </a:r>
          </a:p>
          <a:p>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Postgraduate work</a:t>
            </a:r>
          </a:p>
        </p:txBody>
      </p:sp>
      <p:pic>
        <p:nvPicPr>
          <p:cNvPr id="3074" name="Picture 2" descr="C:\Users\swinberg\Documents\ACTIVE\EEE4084F\2014\LECTURES\Lecture00\ownb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799" y="845820"/>
            <a:ext cx="1537154" cy="21520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09102" y="1702053"/>
            <a:ext cx="704732" cy="923330"/>
          </a:xfrm>
          <a:prstGeom prst="rect">
            <a:avLst/>
          </a:prstGeom>
          <a:noFill/>
        </p:spPr>
        <p:txBody>
          <a:bodyPr wrap="square" rtlCol="0">
            <a:spAutoFit/>
          </a:bodyPr>
          <a:lstStyle/>
          <a:p>
            <a:pPr algn="ctr"/>
            <a:r>
              <a:rPr lang="en-US" dirty="0">
                <a:solidFill>
                  <a:schemeClr val="bg1">
                    <a:lumMod val="95000"/>
                  </a:schemeClr>
                </a:solidFill>
              </a:rPr>
              <a:t>My</a:t>
            </a:r>
          </a:p>
          <a:p>
            <a:pPr algn="ctr"/>
            <a:endParaRPr lang="en-US" dirty="0">
              <a:solidFill>
                <a:schemeClr val="bg1">
                  <a:lumMod val="95000"/>
                </a:schemeClr>
              </a:solidFill>
            </a:endParaRPr>
          </a:p>
          <a:p>
            <a:pPr algn="ctr"/>
            <a:r>
              <a:rPr lang="en-US" dirty="0">
                <a:solidFill>
                  <a:schemeClr val="bg1">
                    <a:lumMod val="95000"/>
                  </a:schemeClr>
                </a:solidFill>
              </a:rPr>
              <a:t>Boss</a:t>
            </a:r>
          </a:p>
        </p:txBody>
      </p:sp>
      <p:pic>
        <p:nvPicPr>
          <p:cNvPr id="3076" name="Picture 4" descr="C:\Users\swinberg\Documents\ACTIVE\EEE4084F\2014\LECTURES\Lecture00\b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557" y="3203098"/>
            <a:ext cx="1795183" cy="149463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swinberg\Documents\ACTIVE\EEE4084F\2014\LECTURES\Lecture00\direc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666" y="4999671"/>
            <a:ext cx="1280191" cy="13163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8908053">
            <a:off x="6957695" y="5121888"/>
            <a:ext cx="1207652" cy="307777"/>
          </a:xfrm>
          <a:prstGeom prst="rect">
            <a:avLst/>
          </a:prstGeom>
          <a:noFill/>
        </p:spPr>
        <p:txBody>
          <a:bodyPr wrap="square" rtlCol="0">
            <a:spAutoFit/>
          </a:bodyPr>
          <a:lstStyle/>
          <a:p>
            <a:pPr algn="ctr"/>
            <a:r>
              <a:rPr lang="en-US" sz="1400" dirty="0">
                <a:solidFill>
                  <a:schemeClr val="bg1">
                    <a:lumMod val="95000"/>
                  </a:schemeClr>
                </a:solidFill>
              </a:rPr>
              <a:t>research</a:t>
            </a:r>
          </a:p>
        </p:txBody>
      </p:sp>
      <p:sp>
        <p:nvSpPr>
          <p:cNvPr id="12" name="TextBox 11"/>
          <p:cNvSpPr txBox="1"/>
          <p:nvPr/>
        </p:nvSpPr>
        <p:spPr>
          <a:xfrm rot="2700000">
            <a:off x="7694894" y="5121887"/>
            <a:ext cx="1207652" cy="307777"/>
          </a:xfrm>
          <a:prstGeom prst="rect">
            <a:avLst/>
          </a:prstGeom>
          <a:noFill/>
        </p:spPr>
        <p:txBody>
          <a:bodyPr wrap="square" rtlCol="0">
            <a:spAutoFit/>
          </a:bodyPr>
          <a:lstStyle/>
          <a:p>
            <a:pPr algn="ctr"/>
            <a:r>
              <a:rPr lang="en-US" sz="1400" dirty="0">
                <a:solidFill>
                  <a:schemeClr val="bg1">
                    <a:lumMod val="95000"/>
                  </a:schemeClr>
                </a:solidFill>
              </a:rPr>
              <a:t>industry</a:t>
            </a:r>
          </a:p>
        </p:txBody>
      </p:sp>
      <p:sp>
        <p:nvSpPr>
          <p:cNvPr id="13" name="Rectangle 3"/>
          <p:cNvSpPr>
            <a:spLocks noChangeArrowheads="1"/>
          </p:cNvSpPr>
          <p:nvPr/>
        </p:nvSpPr>
        <p:spPr bwMode="auto">
          <a:xfrm>
            <a:off x="7455734" y="6301421"/>
            <a:ext cx="1040670" cy="369332"/>
          </a:xfrm>
          <a:prstGeom prst="rect">
            <a:avLst/>
          </a:prstGeom>
          <a:noFill/>
          <a:ln w="9525">
            <a:noFill/>
            <a:miter lim="800000"/>
            <a:headEnd/>
            <a:tailEnd/>
          </a:ln>
        </p:spPr>
        <p:txBody>
          <a:bodyPr wrap="none">
            <a:spAutoFit/>
          </a:bodyPr>
          <a:lstStyle/>
          <a:p>
            <a:r>
              <a:rPr lang="en-ZA" b="1" i="1" dirty="0">
                <a:latin typeface="Gentium Basic" pitchFamily="2" charset="0"/>
              </a:rPr>
              <a:t>Decide later?</a:t>
            </a:r>
            <a:endParaRPr lang="en-ZA" i="1" dirty="0">
              <a:latin typeface="Gentium Basic" pitchFamily="2" charset="0"/>
            </a:endParaRPr>
          </a:p>
        </p:txBody>
      </p:sp>
      <p:pic>
        <p:nvPicPr>
          <p:cNvPr id="3079" name="Picture 7" descr="C:\Users\swinberg\Documents\ACTIVE\EEE4084F\2014\LECTURES\Lecture00\lightbul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94464">
            <a:off x="5047352" y="262890"/>
            <a:ext cx="711146" cy="842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FEC92ED-3472-4C78-9B7A-A59D54CD4351}"/>
              </a:ext>
            </a:extLst>
          </p:cNvPr>
          <p:cNvSpPr/>
          <p:nvPr/>
        </p:nvSpPr>
        <p:spPr>
          <a:xfrm>
            <a:off x="309494" y="1427730"/>
            <a:ext cx="5964005" cy="523220"/>
          </a:xfrm>
          <a:prstGeom prst="rect">
            <a:avLst/>
          </a:prstGeom>
        </p:spPr>
        <p:txBody>
          <a:bodyPr wrap="none">
            <a:spAutoFit/>
          </a:bodyPr>
          <a:lstStyle/>
          <a:p>
            <a:r>
              <a:rPr lang="en-US" sz="28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are You Considering…</a:t>
            </a:r>
          </a:p>
        </p:txBody>
      </p:sp>
    </p:spTree>
    <p:extLst>
      <p:ext uri="{BB962C8B-B14F-4D97-AF65-F5344CB8AC3E}">
        <p14:creationId xmlns:p14="http://schemas.microsoft.com/office/powerpoint/2010/main" val="251783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7844928" y="4191823"/>
            <a:ext cx="980661" cy="740876"/>
          </a:xfrm>
          <a:prstGeom prst="cloudCallout">
            <a:avLst>
              <a:gd name="adj1" fmla="val 14302"/>
              <a:gd name="adj2" fmla="val 839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itle 2"/>
          <p:cNvSpPr>
            <a:spLocks noGrp="1"/>
          </p:cNvSpPr>
          <p:nvPr>
            <p:ph type="title"/>
          </p:nvPr>
        </p:nvSpPr>
        <p:spPr/>
        <p:txBody>
          <a:bodyPr>
            <a:normAutofit fontScale="90000"/>
          </a:bodyPr>
          <a:lstStyle/>
          <a:p>
            <a:r>
              <a:rPr lang="en-US" dirty="0"/>
              <a:t>Consider the pros &amp; cons</a:t>
            </a:r>
          </a:p>
        </p:txBody>
      </p:sp>
      <p:sp>
        <p:nvSpPr>
          <p:cNvPr id="4" name="Content Placeholder 3"/>
          <p:cNvSpPr>
            <a:spLocks noGrp="1"/>
          </p:cNvSpPr>
          <p:nvPr>
            <p:ph idx="1"/>
          </p:nvPr>
        </p:nvSpPr>
        <p:spPr>
          <a:xfrm>
            <a:off x="502920" y="1234440"/>
            <a:ext cx="7989569" cy="5223510"/>
          </a:xfrm>
        </p:spPr>
        <p:txBody>
          <a:bodyPr>
            <a:normAutofit fontScale="92500" lnSpcReduction="20000"/>
          </a:bodyPr>
          <a:lstStyle/>
          <a:p>
            <a:r>
              <a:rPr lang="en-US" dirty="0"/>
              <a:t>Postgraduate work</a:t>
            </a:r>
          </a:p>
          <a:p>
            <a:pPr lvl="1"/>
            <a:r>
              <a:rPr lang="en-US" dirty="0"/>
              <a:t>Like researching &amp; experimenting; initially pay not as good though.</a:t>
            </a:r>
          </a:p>
          <a:p>
            <a:pPr lvl="1"/>
            <a:r>
              <a:rPr lang="en-US" dirty="0"/>
              <a:t>Might want to dev. own product, get support from adviser &amp; community, lab space</a:t>
            </a:r>
          </a:p>
          <a:p>
            <a:pPr lvl="1"/>
            <a:r>
              <a:rPr lang="en-US" dirty="0"/>
              <a:t>May lead to better job options later</a:t>
            </a:r>
          </a:p>
          <a:p>
            <a:r>
              <a:rPr lang="en-US" dirty="0"/>
              <a:t>Work for someone</a:t>
            </a:r>
          </a:p>
          <a:p>
            <a:pPr lvl="1"/>
            <a:r>
              <a:rPr lang="en-US" dirty="0"/>
              <a:t>Gain experience, very beneficial; but likelihood of doing further study tends to diminish over time</a:t>
            </a:r>
          </a:p>
          <a:p>
            <a:r>
              <a:rPr lang="en-US" dirty="0"/>
              <a:t>Working for yourself? </a:t>
            </a:r>
          </a:p>
          <a:p>
            <a:pPr lvl="1"/>
            <a:r>
              <a:rPr lang="en-US" dirty="0"/>
              <a:t>Nice idea and big possibilities </a:t>
            </a:r>
            <a:r>
              <a:rPr lang="en-US" dirty="0">
                <a:sym typeface="Wingdings" panose="05000000000000000000" pitchFamily="2" charset="2"/>
              </a:rPr>
              <a:t>..</a:t>
            </a:r>
            <a:r>
              <a:rPr lang="en-US" dirty="0"/>
              <a:t> </a:t>
            </a:r>
          </a:p>
          <a:p>
            <a:pPr lvl="1"/>
            <a:r>
              <a:rPr lang="en-US" dirty="0"/>
              <a:t>but more risky</a:t>
            </a:r>
            <a:r>
              <a:rPr lang="en-US" dirty="0">
                <a:sym typeface="Wingdings" panose="05000000000000000000" pitchFamily="2" charset="2"/>
              </a:rPr>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815" y="5088833"/>
            <a:ext cx="1701248" cy="1570383"/>
          </a:xfrm>
          <a:prstGeom prst="rect">
            <a:avLst/>
          </a:prstGeom>
        </p:spPr>
      </p:pic>
      <p:sp>
        <p:nvSpPr>
          <p:cNvPr id="6" name="Rectangle 5"/>
          <p:cNvSpPr/>
          <p:nvPr/>
        </p:nvSpPr>
        <p:spPr>
          <a:xfrm>
            <a:off x="7737019" y="4379732"/>
            <a:ext cx="1116966" cy="338554"/>
          </a:xfrm>
          <a:prstGeom prst="rect">
            <a:avLst/>
          </a:prstGeom>
        </p:spPr>
        <p:txBody>
          <a:bodyPr wrap="square">
            <a:spAutoFit/>
          </a:bodyPr>
          <a:lstStyle/>
          <a:p>
            <a:pPr algn="ctr"/>
            <a:r>
              <a:rPr lang="en-ZA" sz="1600" dirty="0"/>
              <a:t>hmmm</a:t>
            </a:r>
            <a:endParaRPr lang="en-US" sz="1600" dirty="0"/>
          </a:p>
        </p:txBody>
      </p:sp>
    </p:spTree>
    <p:extLst>
      <p:ext uri="{BB962C8B-B14F-4D97-AF65-F5344CB8AC3E}">
        <p14:creationId xmlns:p14="http://schemas.microsoft.com/office/powerpoint/2010/main" val="1173377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029" y="5506936"/>
            <a:ext cx="899885" cy="57518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8267" y="6070044"/>
            <a:ext cx="340991" cy="530087"/>
          </a:xfrm>
          <a:prstGeom prst="rect">
            <a:avLst/>
          </a:prstGeom>
        </p:spPr>
      </p:pic>
      <p:pic>
        <p:nvPicPr>
          <p:cNvPr id="2050" name="Picture 2" descr="C:\Users\swinberg\Documents\ACTIVE\EEE4084F\2014\LECTURES\Lecture00\askwh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8668" y="2343785"/>
            <a:ext cx="1605139" cy="20224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a:t>Thinking about your own business</a:t>
            </a:r>
          </a:p>
        </p:txBody>
      </p:sp>
      <p:sp>
        <p:nvSpPr>
          <p:cNvPr id="4" name="Content Placeholder 3"/>
          <p:cNvSpPr>
            <a:spLocks noGrp="1"/>
          </p:cNvSpPr>
          <p:nvPr>
            <p:ph idx="1"/>
          </p:nvPr>
        </p:nvSpPr>
        <p:spPr>
          <a:xfrm>
            <a:off x="466895" y="1367020"/>
            <a:ext cx="7697635" cy="4519977"/>
          </a:xfrm>
        </p:spPr>
        <p:txBody>
          <a:bodyPr>
            <a:normAutofit lnSpcReduction="10000"/>
          </a:bodyPr>
          <a:lstStyle/>
          <a:p>
            <a:r>
              <a:rPr lang="en-US" dirty="0">
                <a:solidFill>
                  <a:srgbClr val="FF0000"/>
                </a:solidFill>
              </a:rPr>
              <a:t>Toying with an idea of starting your</a:t>
            </a:r>
            <a:br>
              <a:rPr lang="en-US" dirty="0">
                <a:solidFill>
                  <a:srgbClr val="FF0000"/>
                </a:solidFill>
              </a:rPr>
            </a:br>
            <a:r>
              <a:rPr lang="en-US" dirty="0">
                <a:solidFill>
                  <a:srgbClr val="FF0000"/>
                </a:solidFill>
              </a:rPr>
              <a:t> own business? </a:t>
            </a:r>
            <a:r>
              <a:rPr lang="en-US" dirty="0"/>
              <a:t>Then ask yourself:</a:t>
            </a:r>
          </a:p>
          <a:p>
            <a:pPr lvl="1"/>
            <a:r>
              <a:rPr lang="en-US" dirty="0"/>
              <a:t>Why do you want to go into business? </a:t>
            </a:r>
          </a:p>
          <a:p>
            <a:pPr lvl="1"/>
            <a:r>
              <a:rPr lang="en-US" dirty="0"/>
              <a:t>List your reasons; pros &amp; cons..</a:t>
            </a:r>
          </a:p>
          <a:p>
            <a:r>
              <a:rPr lang="en-US" dirty="0"/>
              <a:t>What is the right business for you?</a:t>
            </a:r>
          </a:p>
          <a:p>
            <a:pPr lvl="1"/>
            <a:r>
              <a:rPr lang="en-US" dirty="0"/>
              <a:t>Your ambitions; your work ethic;</a:t>
            </a:r>
            <a:br>
              <a:rPr lang="en-US" dirty="0"/>
            </a:br>
            <a:r>
              <a:rPr lang="en-US" dirty="0"/>
              <a:t>Your emotions; Your connections</a:t>
            </a:r>
          </a:p>
          <a:p>
            <a:r>
              <a:rPr lang="en-US" dirty="0"/>
              <a:t>What niche/new product will you provide?</a:t>
            </a:r>
          </a:p>
        </p:txBody>
      </p:sp>
      <p:sp>
        <p:nvSpPr>
          <p:cNvPr id="5" name="Cloud Callout 4"/>
          <p:cNvSpPr/>
          <p:nvPr/>
        </p:nvSpPr>
        <p:spPr>
          <a:xfrm>
            <a:off x="7547927" y="1131570"/>
            <a:ext cx="1280160" cy="1051560"/>
          </a:xfrm>
          <a:prstGeom prst="cloudCallout">
            <a:avLst>
              <a:gd name="adj1" fmla="val 13096"/>
              <a:gd name="adj2" fmla="val 711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dirty="0">
                <a:solidFill>
                  <a:schemeClr val="tx1"/>
                </a:solidFill>
              </a:rPr>
              <a:t>Why?!</a:t>
            </a:r>
          </a:p>
        </p:txBody>
      </p:sp>
      <p:sp>
        <p:nvSpPr>
          <p:cNvPr id="6" name="Cloud Callout 5"/>
          <p:cNvSpPr/>
          <p:nvPr/>
        </p:nvSpPr>
        <p:spPr>
          <a:xfrm>
            <a:off x="7147259" y="4600848"/>
            <a:ext cx="1479905" cy="1051560"/>
          </a:xfrm>
          <a:prstGeom prst="cloudCallout">
            <a:avLst>
              <a:gd name="adj1" fmla="val 61818"/>
              <a:gd name="adj2" fmla="val -641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200" dirty="0">
                <a:solidFill>
                  <a:schemeClr val="tx1"/>
                </a:solidFill>
              </a:rPr>
              <a:t>And is a business right for you?</a:t>
            </a:r>
          </a:p>
        </p:txBody>
      </p:sp>
      <p:cxnSp>
        <p:nvCxnSpPr>
          <p:cNvPr id="7" name="Straight Connector 6"/>
          <p:cNvCxnSpPr/>
          <p:nvPr/>
        </p:nvCxnSpPr>
        <p:spPr>
          <a:xfrm>
            <a:off x="2235200" y="6070044"/>
            <a:ext cx="220660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64655" y="6070044"/>
            <a:ext cx="33627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41803" y="6600131"/>
            <a:ext cx="6228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V="1">
            <a:off x="4510088" y="6067427"/>
            <a:ext cx="509587" cy="285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157440" y="6070043"/>
            <a:ext cx="2316660" cy="261610"/>
          </a:xfrm>
          <a:prstGeom prst="rect">
            <a:avLst/>
          </a:prstGeom>
        </p:spPr>
        <p:txBody>
          <a:bodyPr wrap="none">
            <a:spAutoFit/>
          </a:bodyPr>
          <a:lstStyle/>
          <a:p>
            <a:r>
              <a:rPr lang="en-US" sz="1100" dirty="0"/>
              <a:t>High-tech products super highway</a:t>
            </a:r>
            <a:endParaRPr lang="en-ZA" sz="1100" dirty="0"/>
          </a:p>
        </p:txBody>
      </p:sp>
      <p:sp>
        <p:nvSpPr>
          <p:cNvPr id="17" name="Rectangle 16">
            <a:extLst>
              <a:ext uri="{FF2B5EF4-FFF2-40B4-BE49-F238E27FC236}">
                <a16:creationId xmlns:a16="http://schemas.microsoft.com/office/drawing/2014/main" xmlns="" id="{77378BDB-31C2-4177-B063-600E6AF1ACD4}"/>
              </a:ext>
            </a:extLst>
          </p:cNvPr>
          <p:cNvSpPr/>
          <p:nvPr/>
        </p:nvSpPr>
        <p:spPr>
          <a:xfrm>
            <a:off x="4830599" y="6242938"/>
            <a:ext cx="514885" cy="261610"/>
          </a:xfrm>
          <a:prstGeom prst="rect">
            <a:avLst/>
          </a:prstGeom>
        </p:spPr>
        <p:txBody>
          <a:bodyPr wrap="none">
            <a:spAutoFit/>
          </a:bodyPr>
          <a:lstStyle/>
          <a:p>
            <a:r>
              <a:rPr lang="en-US" sz="1100" dirty="0"/>
              <a:t>You?</a:t>
            </a:r>
            <a:endParaRPr lang="en-ZA" sz="1100" dirty="0"/>
          </a:p>
        </p:txBody>
      </p:sp>
    </p:spTree>
    <p:extLst>
      <p:ext uri="{BB962C8B-B14F-4D97-AF65-F5344CB8AC3E}">
        <p14:creationId xmlns:p14="http://schemas.microsoft.com/office/powerpoint/2010/main" val="351063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8221"/>
            <a:ext cx="8309610" cy="692210"/>
          </a:xfrm>
        </p:spPr>
        <p:txBody>
          <a:bodyPr>
            <a:normAutofit fontScale="90000"/>
          </a:bodyPr>
          <a:lstStyle/>
          <a:p>
            <a:r>
              <a:rPr lang="en-US" dirty="0"/>
              <a:t>Your own business (harsh) realities</a:t>
            </a:r>
          </a:p>
        </p:txBody>
      </p:sp>
      <p:sp>
        <p:nvSpPr>
          <p:cNvPr id="4" name="Content Placeholder 3"/>
          <p:cNvSpPr>
            <a:spLocks noGrp="1"/>
          </p:cNvSpPr>
          <p:nvPr>
            <p:ph idx="1"/>
          </p:nvPr>
        </p:nvSpPr>
        <p:spPr>
          <a:xfrm>
            <a:off x="594361" y="1287010"/>
            <a:ext cx="7833060" cy="4519977"/>
          </a:xfrm>
        </p:spPr>
        <p:txBody>
          <a:bodyPr>
            <a:normAutofit fontScale="92500" lnSpcReduction="10000"/>
          </a:bodyPr>
          <a:lstStyle/>
          <a:p>
            <a:r>
              <a:rPr lang="en-US" dirty="0"/>
              <a:t>What </a:t>
            </a:r>
            <a:r>
              <a:rPr lang="en-US" dirty="0">
                <a:solidFill>
                  <a:srgbClr val="FF0000"/>
                </a:solidFill>
              </a:rPr>
              <a:t>resources</a:t>
            </a:r>
            <a:r>
              <a:rPr lang="en-US" dirty="0"/>
              <a:t> are needed? (equipment, software, people, space)</a:t>
            </a:r>
          </a:p>
          <a:p>
            <a:r>
              <a:rPr lang="en-US" dirty="0"/>
              <a:t>How long before it’s </a:t>
            </a:r>
            <a:r>
              <a:rPr lang="en-US" dirty="0">
                <a:solidFill>
                  <a:srgbClr val="FF0000"/>
                </a:solidFill>
              </a:rPr>
              <a:t>self-sustaining</a:t>
            </a:r>
            <a:r>
              <a:rPr lang="en-US" dirty="0"/>
              <a:t>?</a:t>
            </a:r>
          </a:p>
          <a:p>
            <a:r>
              <a:rPr lang="en-US" dirty="0"/>
              <a:t>How much </a:t>
            </a:r>
            <a:r>
              <a:rPr lang="en-US" dirty="0">
                <a:solidFill>
                  <a:srgbClr val="FF0000"/>
                </a:solidFill>
              </a:rPr>
              <a:t>cash</a:t>
            </a:r>
            <a:r>
              <a:rPr lang="en-US" dirty="0"/>
              <a:t> does it need?</a:t>
            </a:r>
          </a:p>
          <a:p>
            <a:r>
              <a:rPr lang="en-US" dirty="0"/>
              <a:t>How will it make a </a:t>
            </a:r>
            <a:r>
              <a:rPr lang="en-US" dirty="0">
                <a:solidFill>
                  <a:srgbClr val="FF0000"/>
                </a:solidFill>
              </a:rPr>
              <a:t>profit</a:t>
            </a:r>
            <a:r>
              <a:rPr lang="en-US" dirty="0"/>
              <a:t>? (business model)</a:t>
            </a:r>
          </a:p>
          <a:p>
            <a:r>
              <a:rPr lang="en-US" dirty="0"/>
              <a:t>Where can I get the finances / should I get a business loan? *</a:t>
            </a:r>
          </a:p>
          <a:p>
            <a:r>
              <a:rPr lang="en-US" dirty="0"/>
              <a:t>All the while maintaining your own living expenses?</a:t>
            </a:r>
          </a:p>
        </p:txBody>
      </p:sp>
      <p:sp>
        <p:nvSpPr>
          <p:cNvPr id="2" name="Rectangle 1"/>
          <p:cNvSpPr/>
          <p:nvPr/>
        </p:nvSpPr>
        <p:spPr>
          <a:xfrm>
            <a:off x="314405" y="5545198"/>
            <a:ext cx="8360966" cy="1169551"/>
          </a:xfrm>
          <a:prstGeom prst="rect">
            <a:avLst/>
          </a:prstGeom>
        </p:spPr>
        <p:txBody>
          <a:bodyPr wrap="square">
            <a:spAutoFit/>
          </a:bodyPr>
          <a:lstStyle/>
          <a:p>
            <a:r>
              <a:rPr lang="en-US" sz="1400" dirty="0"/>
              <a:t>* As a graduate (esp. young graduate like most of you will be soon) with a good idea or IP and promising business plan, then there’s actually many options (at least for SA citizens), where you don’t need to commit your own or family’s hard earned cash, e.g. using an incubator or somehow having the government / venture capitalist give you a chance (but in exchange for a cut of the future earnings and/or demonstrating that you business will be creating jobs).</a:t>
            </a:r>
          </a:p>
        </p:txBody>
      </p:sp>
    </p:spTree>
    <p:extLst>
      <p:ext uri="{BB962C8B-B14F-4D97-AF65-F5344CB8AC3E}">
        <p14:creationId xmlns:p14="http://schemas.microsoft.com/office/powerpoint/2010/main" val="1219225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557" y="657229"/>
            <a:ext cx="7024744" cy="1143000"/>
          </a:xfrm>
        </p:spPr>
        <p:txBody>
          <a:bodyPr/>
          <a:lstStyle/>
          <a:p>
            <a:pPr>
              <a:defRPr/>
            </a:pPr>
            <a:r>
              <a:rPr lang="en-US" dirty="0"/>
              <a:t>Some harsh realities</a:t>
            </a:r>
          </a:p>
        </p:txBody>
      </p:sp>
      <p:pic>
        <p:nvPicPr>
          <p:cNvPr id="17411" name="Picture 7" descr="Globe.gif"/>
          <p:cNvPicPr>
            <a:picLocks noChangeAspect="1"/>
          </p:cNvPicPr>
          <p:nvPr/>
        </p:nvPicPr>
        <p:blipFill>
          <a:blip r:embed="rId3" cstate="print"/>
          <a:srcRect/>
          <a:stretch>
            <a:fillRect/>
          </a:stretch>
        </p:blipFill>
        <p:spPr bwMode="auto">
          <a:xfrm>
            <a:off x="6758576" y="1484359"/>
            <a:ext cx="1397000" cy="2197100"/>
          </a:xfrm>
          <a:prstGeom prst="rect">
            <a:avLst/>
          </a:prstGeom>
          <a:noFill/>
          <a:ln w="9525">
            <a:noFill/>
            <a:miter lim="800000"/>
            <a:headEnd/>
            <a:tailEnd/>
          </a:ln>
        </p:spPr>
      </p:pic>
      <p:sp>
        <p:nvSpPr>
          <p:cNvPr id="17412" name="Rectangle 4"/>
          <p:cNvSpPr>
            <a:spLocks noChangeArrowheads="1"/>
          </p:cNvSpPr>
          <p:nvPr/>
        </p:nvSpPr>
        <p:spPr bwMode="auto">
          <a:xfrm>
            <a:off x="968375" y="2151063"/>
            <a:ext cx="6804025" cy="1200150"/>
          </a:xfrm>
          <a:prstGeom prst="rect">
            <a:avLst/>
          </a:prstGeom>
          <a:noFill/>
          <a:ln w="9525">
            <a:noFill/>
            <a:miter lim="800000"/>
            <a:headEnd/>
            <a:tailEnd/>
          </a:ln>
        </p:spPr>
        <p:txBody>
          <a:bodyPr>
            <a:spAutoFit/>
          </a:bodyPr>
          <a:lstStyle/>
          <a:p>
            <a:pPr eaLnBrk="0" hangingPunct="0"/>
            <a:r>
              <a:rPr lang="en-US" sz="3600" dirty="0">
                <a:solidFill>
                  <a:srgbClr val="FF6600"/>
                </a:solidFill>
              </a:rPr>
              <a:t>Where is there work for computer engineers?</a:t>
            </a:r>
          </a:p>
        </p:txBody>
      </p:sp>
      <p:sp>
        <p:nvSpPr>
          <p:cNvPr id="17413" name="Rectangle 5"/>
          <p:cNvSpPr>
            <a:spLocks noChangeArrowheads="1"/>
          </p:cNvSpPr>
          <p:nvPr/>
        </p:nvSpPr>
        <p:spPr bwMode="auto">
          <a:xfrm>
            <a:off x="2273300" y="3690938"/>
            <a:ext cx="6400800" cy="523875"/>
          </a:xfrm>
          <a:prstGeom prst="rect">
            <a:avLst/>
          </a:prstGeom>
          <a:noFill/>
          <a:ln w="9525">
            <a:noFill/>
            <a:miter lim="800000"/>
            <a:headEnd/>
            <a:tailEnd/>
          </a:ln>
        </p:spPr>
        <p:txBody>
          <a:bodyPr>
            <a:spAutoFit/>
          </a:bodyPr>
          <a:lstStyle/>
          <a:p>
            <a:pPr lvl="1" eaLnBrk="0" hangingPunct="0"/>
            <a:r>
              <a:rPr lang="en-US" sz="2800" i="1">
                <a:latin typeface="Book Antiqua" pitchFamily="18" charset="0"/>
              </a:rPr>
              <a:t>(Most especially high-paid ones!) </a:t>
            </a:r>
          </a:p>
        </p:txBody>
      </p:sp>
    </p:spTree>
    <p:extLst>
      <p:ext uri="{BB962C8B-B14F-4D97-AF65-F5344CB8AC3E}">
        <p14:creationId xmlns:p14="http://schemas.microsoft.com/office/powerpoint/2010/main" val="912311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2" cstate="print"/>
          <a:srcRect/>
          <a:stretch>
            <a:fillRect/>
          </a:stretch>
        </p:blipFill>
        <p:spPr bwMode="auto">
          <a:xfrm>
            <a:off x="503238" y="672861"/>
            <a:ext cx="8183562" cy="5905500"/>
          </a:xfrm>
          <a:prstGeom prst="rect">
            <a:avLst/>
          </a:prstGeom>
          <a:noFill/>
          <a:ln w="9525">
            <a:noFill/>
            <a:miter lim="800000"/>
            <a:headEnd/>
            <a:tailEnd/>
          </a:ln>
        </p:spPr>
      </p:pic>
      <p:sp>
        <p:nvSpPr>
          <p:cNvPr id="18435" name="Rectangle 3"/>
          <p:cNvSpPr>
            <a:spLocks noChangeArrowheads="1"/>
          </p:cNvSpPr>
          <p:nvPr/>
        </p:nvSpPr>
        <p:spPr bwMode="auto">
          <a:xfrm>
            <a:off x="503238" y="169863"/>
            <a:ext cx="7412037" cy="522287"/>
          </a:xfrm>
          <a:prstGeom prst="rect">
            <a:avLst/>
          </a:prstGeom>
          <a:noFill/>
          <a:ln w="9525">
            <a:noFill/>
            <a:miter lim="800000"/>
            <a:headEnd/>
            <a:tailEnd/>
          </a:ln>
        </p:spPr>
        <p:txBody>
          <a:bodyPr wrap="none">
            <a:spAutoFit/>
          </a:bodyPr>
          <a:lstStyle/>
          <a:p>
            <a:r>
              <a:rPr lang="en-US" sz="2800" b="1"/>
              <a:t>Map of the world – where are the EC jobs?</a:t>
            </a:r>
          </a:p>
        </p:txBody>
      </p:sp>
      <p:grpSp>
        <p:nvGrpSpPr>
          <p:cNvPr id="7" name="Group 6"/>
          <p:cNvGrpSpPr>
            <a:grpSpLocks/>
          </p:cNvGrpSpPr>
          <p:nvPr/>
        </p:nvGrpSpPr>
        <p:grpSpPr bwMode="auto">
          <a:xfrm>
            <a:off x="3259138" y="4887674"/>
            <a:ext cx="1490662" cy="590550"/>
            <a:chOff x="3258344" y="5037380"/>
            <a:chExt cx="1491186" cy="590053"/>
          </a:xfrm>
        </p:grpSpPr>
        <p:sp>
          <p:nvSpPr>
            <p:cNvPr id="18437" name="Right Arrow 4"/>
            <p:cNvSpPr>
              <a:spLocks noChangeArrowheads="1"/>
            </p:cNvSpPr>
            <p:nvPr/>
          </p:nvSpPr>
          <p:spPr bwMode="auto">
            <a:xfrm rot="-1986338">
              <a:off x="4334073" y="5037380"/>
              <a:ext cx="415457" cy="388698"/>
            </a:xfrm>
            <a:prstGeom prst="rightArrow">
              <a:avLst>
                <a:gd name="adj1" fmla="val 50000"/>
                <a:gd name="adj2" fmla="val 49998"/>
              </a:avLst>
            </a:prstGeom>
            <a:solidFill>
              <a:srgbClr val="FF0000"/>
            </a:solidFill>
            <a:ln w="9525" algn="ctr">
              <a:solidFill>
                <a:schemeClr val="tx1"/>
              </a:solidFill>
              <a:round/>
              <a:headEnd/>
              <a:tailEnd/>
            </a:ln>
          </p:spPr>
          <p:txBody>
            <a:bodyPr/>
            <a:lstStyle/>
            <a:p>
              <a:pPr eaLnBrk="0" hangingPunct="0"/>
              <a:endParaRPr lang="en-US"/>
            </a:p>
          </p:txBody>
        </p:sp>
        <p:sp>
          <p:nvSpPr>
            <p:cNvPr id="18438" name="TextBox 5"/>
            <p:cNvSpPr txBox="1">
              <a:spLocks noChangeArrowheads="1"/>
            </p:cNvSpPr>
            <p:nvPr/>
          </p:nvSpPr>
          <p:spPr bwMode="auto">
            <a:xfrm>
              <a:off x="3258344" y="5288879"/>
              <a:ext cx="1352037" cy="338554"/>
            </a:xfrm>
            <a:prstGeom prst="rect">
              <a:avLst/>
            </a:prstGeom>
            <a:noFill/>
            <a:ln w="9525">
              <a:noFill/>
              <a:miter lim="800000"/>
              <a:headEnd/>
              <a:tailEnd/>
            </a:ln>
          </p:spPr>
          <p:txBody>
            <a:bodyPr wrap="none">
              <a:spAutoFit/>
            </a:bodyPr>
            <a:lstStyle/>
            <a:p>
              <a:r>
                <a:rPr lang="en-US" sz="1600">
                  <a:solidFill>
                    <a:srgbClr val="FF0000"/>
                  </a:solidFill>
                </a:rPr>
                <a:t>You are here</a:t>
              </a:r>
            </a:p>
          </p:txBody>
        </p:sp>
      </p:grpSp>
    </p:spTree>
    <p:extLst>
      <p:ext uri="{BB962C8B-B14F-4D97-AF65-F5344CB8AC3E}">
        <p14:creationId xmlns:p14="http://schemas.microsoft.com/office/powerpoint/2010/main" val="235143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903" y="194733"/>
            <a:ext cx="7024744" cy="1143000"/>
          </a:xfrm>
        </p:spPr>
        <p:txBody>
          <a:bodyPr/>
          <a:lstStyle/>
          <a:p>
            <a:pPr>
              <a:defRPr/>
            </a:pPr>
            <a:r>
              <a:rPr lang="en-ZA" dirty="0">
                <a:solidFill>
                  <a:schemeClr val="accent1">
                    <a:lumMod val="20000"/>
                    <a:lumOff val="80000"/>
                  </a:schemeClr>
                </a:solidFill>
              </a:rPr>
              <a:t>Where the jobs are…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2314388"/>
              </p:ext>
            </p:extLst>
          </p:nvPr>
        </p:nvGraphicFramePr>
        <p:xfrm>
          <a:off x="110005" y="1604891"/>
          <a:ext cx="8536762" cy="4468091"/>
        </p:xfrm>
        <a:graphic>
          <a:graphicData uri="http://schemas.openxmlformats.org/drawingml/2006/chart">
            <c:chart xmlns:c="http://schemas.openxmlformats.org/drawingml/2006/chart" xmlns:r="http://schemas.openxmlformats.org/officeDocument/2006/relationships" r:id="rId3"/>
          </a:graphicData>
        </a:graphic>
      </p:graphicFrame>
      <p:pic>
        <p:nvPicPr>
          <p:cNvPr id="19460" name="Picture 6" descr="USA.jpg"/>
          <p:cNvPicPr>
            <a:picLocks noChangeAspect="1"/>
          </p:cNvPicPr>
          <p:nvPr/>
        </p:nvPicPr>
        <p:blipFill>
          <a:blip r:embed="rId4" cstate="print"/>
          <a:srcRect/>
          <a:stretch>
            <a:fillRect/>
          </a:stretch>
        </p:blipFill>
        <p:spPr bwMode="auto">
          <a:xfrm>
            <a:off x="1407767" y="2597082"/>
            <a:ext cx="969963" cy="727075"/>
          </a:xfrm>
          <a:prstGeom prst="rect">
            <a:avLst/>
          </a:prstGeom>
          <a:noFill/>
          <a:ln w="9525">
            <a:noFill/>
            <a:miter lim="800000"/>
            <a:headEnd/>
            <a:tailEnd/>
          </a:ln>
        </p:spPr>
      </p:pic>
      <p:pic>
        <p:nvPicPr>
          <p:cNvPr id="19461" name="Picture 7" descr="EU.png"/>
          <p:cNvPicPr>
            <a:picLocks noChangeAspect="1"/>
          </p:cNvPicPr>
          <p:nvPr/>
        </p:nvPicPr>
        <p:blipFill>
          <a:blip r:embed="rId5" cstate="print"/>
          <a:srcRect/>
          <a:stretch>
            <a:fillRect/>
          </a:stretch>
        </p:blipFill>
        <p:spPr bwMode="auto">
          <a:xfrm>
            <a:off x="2530130" y="3525770"/>
            <a:ext cx="693737" cy="461962"/>
          </a:xfrm>
          <a:prstGeom prst="rect">
            <a:avLst/>
          </a:prstGeom>
          <a:noFill/>
          <a:ln w="9525">
            <a:noFill/>
            <a:miter lim="800000"/>
            <a:headEnd/>
            <a:tailEnd/>
          </a:ln>
        </p:spPr>
      </p:pic>
      <p:pic>
        <p:nvPicPr>
          <p:cNvPr id="19462" name="Picture 8" descr="india.jpg"/>
          <p:cNvPicPr>
            <a:picLocks noChangeAspect="1"/>
          </p:cNvPicPr>
          <p:nvPr/>
        </p:nvPicPr>
        <p:blipFill>
          <a:blip r:embed="rId6" cstate="print"/>
          <a:srcRect/>
          <a:stretch>
            <a:fillRect/>
          </a:stretch>
        </p:blipFill>
        <p:spPr bwMode="auto">
          <a:xfrm>
            <a:off x="3609630" y="3667057"/>
            <a:ext cx="755650" cy="506413"/>
          </a:xfrm>
          <a:prstGeom prst="rect">
            <a:avLst/>
          </a:prstGeom>
          <a:noFill/>
          <a:ln w="9525">
            <a:noFill/>
            <a:miter lim="800000"/>
            <a:headEnd/>
            <a:tailEnd/>
          </a:ln>
        </p:spPr>
      </p:pic>
      <p:pic>
        <p:nvPicPr>
          <p:cNvPr id="19463" name="Picture 9" descr="south-african-flag.gif"/>
          <p:cNvPicPr>
            <a:picLocks noChangeAspect="1"/>
          </p:cNvPicPr>
          <p:nvPr/>
        </p:nvPicPr>
        <p:blipFill>
          <a:blip r:embed="rId7" cstate="print"/>
          <a:srcRect/>
          <a:stretch>
            <a:fillRect/>
          </a:stretch>
        </p:blipFill>
        <p:spPr bwMode="auto">
          <a:xfrm>
            <a:off x="7440987" y="3795493"/>
            <a:ext cx="625475" cy="415925"/>
          </a:xfrm>
          <a:prstGeom prst="rect">
            <a:avLst/>
          </a:prstGeom>
          <a:noFill/>
          <a:ln w="9525">
            <a:noFill/>
            <a:miter lim="800000"/>
            <a:headEnd/>
            <a:tailEnd/>
          </a:ln>
        </p:spPr>
      </p:pic>
      <p:pic>
        <p:nvPicPr>
          <p:cNvPr id="19464" name="Picture 10" descr="canada.gif"/>
          <p:cNvPicPr>
            <a:picLocks noChangeAspect="1"/>
          </p:cNvPicPr>
          <p:nvPr/>
        </p:nvPicPr>
        <p:blipFill>
          <a:blip r:embed="rId8" cstate="print"/>
          <a:srcRect/>
          <a:stretch>
            <a:fillRect/>
          </a:stretch>
        </p:blipFill>
        <p:spPr bwMode="auto">
          <a:xfrm>
            <a:off x="4951860" y="3367020"/>
            <a:ext cx="668338" cy="336550"/>
          </a:xfrm>
          <a:prstGeom prst="rect">
            <a:avLst/>
          </a:prstGeom>
          <a:noFill/>
          <a:ln w="9525">
            <a:noFill/>
            <a:miter lim="800000"/>
            <a:headEnd/>
            <a:tailEnd/>
          </a:ln>
        </p:spPr>
      </p:pic>
      <p:pic>
        <p:nvPicPr>
          <p:cNvPr id="19465" name="Picture 11" descr="brazil_flag.gif"/>
          <p:cNvPicPr>
            <a:picLocks noChangeAspect="1"/>
          </p:cNvPicPr>
          <p:nvPr/>
        </p:nvPicPr>
        <p:blipFill>
          <a:blip r:embed="rId9" cstate="print"/>
          <a:srcRect/>
          <a:stretch>
            <a:fillRect/>
          </a:stretch>
        </p:blipFill>
        <p:spPr bwMode="auto">
          <a:xfrm>
            <a:off x="6206778" y="3661501"/>
            <a:ext cx="557212" cy="385762"/>
          </a:xfrm>
          <a:prstGeom prst="rect">
            <a:avLst/>
          </a:prstGeom>
          <a:noFill/>
          <a:ln w="9525">
            <a:noFill/>
            <a:miter lim="800000"/>
            <a:headEnd/>
            <a:tailEnd/>
          </a:ln>
        </p:spPr>
      </p:pic>
      <p:sp>
        <p:nvSpPr>
          <p:cNvPr id="19466" name="TextBox 12"/>
          <p:cNvSpPr txBox="1">
            <a:spLocks noChangeArrowheads="1"/>
          </p:cNvSpPr>
          <p:nvPr/>
        </p:nvSpPr>
        <p:spPr bwMode="auto">
          <a:xfrm>
            <a:off x="3973513" y="6518275"/>
            <a:ext cx="5095875" cy="230188"/>
          </a:xfrm>
          <a:prstGeom prst="rect">
            <a:avLst/>
          </a:prstGeom>
          <a:noFill/>
          <a:ln w="9525">
            <a:noFill/>
            <a:miter lim="800000"/>
            <a:headEnd/>
            <a:tailEnd/>
          </a:ln>
        </p:spPr>
        <p:txBody>
          <a:bodyPr wrap="none">
            <a:spAutoFit/>
          </a:bodyPr>
          <a:lstStyle/>
          <a:p>
            <a:pPr eaLnBrk="0" hangingPunct="0"/>
            <a:r>
              <a:rPr lang="en-ZA" sz="900" dirty="0">
                <a:solidFill>
                  <a:schemeClr val="bg1">
                    <a:lumMod val="75000"/>
                  </a:schemeClr>
                </a:solidFill>
              </a:rPr>
              <a:t>Note: in the case of continent the flag represents the country with the largest electronics industry</a:t>
            </a:r>
          </a:p>
        </p:txBody>
      </p:sp>
      <p:sp>
        <p:nvSpPr>
          <p:cNvPr id="19467" name="TextBox 13"/>
          <p:cNvSpPr txBox="1">
            <a:spLocks noChangeArrowheads="1"/>
          </p:cNvSpPr>
          <p:nvPr/>
        </p:nvSpPr>
        <p:spPr bwMode="auto">
          <a:xfrm>
            <a:off x="4373217" y="4825932"/>
            <a:ext cx="1169988" cy="400050"/>
          </a:xfrm>
          <a:prstGeom prst="rect">
            <a:avLst/>
          </a:prstGeom>
          <a:noFill/>
          <a:ln w="9525">
            <a:noFill/>
            <a:miter lim="800000"/>
            <a:headEnd/>
            <a:tailEnd/>
          </a:ln>
        </p:spPr>
        <p:txBody>
          <a:bodyPr wrap="none">
            <a:spAutoFit/>
          </a:bodyPr>
          <a:lstStyle/>
          <a:p>
            <a:pPr algn="ctr" eaLnBrk="0" hangingPunct="0"/>
            <a:r>
              <a:rPr lang="en-ZA" sz="1000" dirty="0">
                <a:solidFill>
                  <a:schemeClr val="bg1"/>
                </a:solidFill>
              </a:rPr>
              <a:t>&amp; other North</a:t>
            </a:r>
          </a:p>
          <a:p>
            <a:pPr algn="ctr" eaLnBrk="0" hangingPunct="0"/>
            <a:r>
              <a:rPr lang="en-ZA" sz="1000" dirty="0">
                <a:solidFill>
                  <a:schemeClr val="bg1"/>
                </a:solidFill>
              </a:rPr>
              <a:t>American nations</a:t>
            </a:r>
          </a:p>
        </p:txBody>
      </p:sp>
      <p:sp>
        <p:nvSpPr>
          <p:cNvPr id="19468" name="TextBox 14"/>
          <p:cNvSpPr txBox="1">
            <a:spLocks noChangeArrowheads="1"/>
          </p:cNvSpPr>
          <p:nvPr/>
        </p:nvSpPr>
        <p:spPr bwMode="auto">
          <a:xfrm>
            <a:off x="3257205" y="4711632"/>
            <a:ext cx="1030287" cy="246063"/>
          </a:xfrm>
          <a:prstGeom prst="rect">
            <a:avLst/>
          </a:prstGeom>
          <a:noFill/>
          <a:ln w="9525">
            <a:noFill/>
            <a:miter lim="800000"/>
            <a:headEnd/>
            <a:tailEnd/>
          </a:ln>
        </p:spPr>
        <p:txBody>
          <a:bodyPr wrap="none">
            <a:spAutoFit/>
          </a:bodyPr>
          <a:lstStyle/>
          <a:p>
            <a:pPr algn="ctr" eaLnBrk="0" hangingPunct="0"/>
            <a:r>
              <a:rPr lang="en-ZA" sz="1000">
                <a:solidFill>
                  <a:schemeClr val="bg1"/>
                </a:solidFill>
              </a:rPr>
              <a:t>(incl. Australia)</a:t>
            </a:r>
          </a:p>
        </p:txBody>
      </p:sp>
      <p:sp>
        <p:nvSpPr>
          <p:cNvPr id="19469" name="TextBox 15"/>
          <p:cNvSpPr txBox="1">
            <a:spLocks noChangeArrowheads="1"/>
          </p:cNvSpPr>
          <p:nvPr/>
        </p:nvSpPr>
        <p:spPr bwMode="auto">
          <a:xfrm>
            <a:off x="484701" y="6144684"/>
            <a:ext cx="4654550" cy="230187"/>
          </a:xfrm>
          <a:prstGeom prst="rect">
            <a:avLst/>
          </a:prstGeom>
          <a:noFill/>
          <a:ln w="9525">
            <a:noFill/>
            <a:miter lim="800000"/>
            <a:headEnd/>
            <a:tailEnd/>
          </a:ln>
        </p:spPr>
        <p:txBody>
          <a:bodyPr wrap="none">
            <a:spAutoFit/>
          </a:bodyPr>
          <a:lstStyle/>
          <a:p>
            <a:pPr eaLnBrk="0" hangingPunct="0"/>
            <a:r>
              <a:rPr lang="en-ZA" sz="900" dirty="0">
                <a:solidFill>
                  <a:schemeClr val="bg1">
                    <a:lumMod val="75000"/>
                  </a:schemeClr>
                </a:solidFill>
              </a:rPr>
              <a:t>Data based on: Cass, S. 2007. “Where the jobs are”, In </a:t>
            </a:r>
            <a:r>
              <a:rPr lang="en-ZA" sz="900" i="1" dirty="0">
                <a:solidFill>
                  <a:schemeClr val="bg1">
                    <a:lumMod val="75000"/>
                  </a:schemeClr>
                </a:solidFill>
              </a:rPr>
              <a:t>IEEE Spectrum: 44(2)</a:t>
            </a:r>
            <a:r>
              <a:rPr lang="en-ZA" sz="900" dirty="0">
                <a:solidFill>
                  <a:schemeClr val="bg1">
                    <a:lumMod val="75000"/>
                  </a:schemeClr>
                </a:solidFill>
              </a:rPr>
              <a:t>. pp 51-57</a:t>
            </a:r>
          </a:p>
        </p:txBody>
      </p:sp>
    </p:spTree>
    <p:extLst>
      <p:ext uri="{BB962C8B-B14F-4D97-AF65-F5344CB8AC3E}">
        <p14:creationId xmlns:p14="http://schemas.microsoft.com/office/powerpoint/2010/main" val="132513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49" y="223049"/>
            <a:ext cx="7024744" cy="1143000"/>
          </a:xfrm>
        </p:spPr>
        <p:txBody>
          <a:bodyPr/>
          <a:lstStyle/>
          <a:p>
            <a:pPr>
              <a:defRPr/>
            </a:pPr>
            <a:r>
              <a:rPr lang="en-US" dirty="0"/>
              <a:t>Some realities</a:t>
            </a:r>
          </a:p>
        </p:txBody>
      </p:sp>
      <p:sp>
        <p:nvSpPr>
          <p:cNvPr id="3" name="Content Placeholder 2"/>
          <p:cNvSpPr>
            <a:spLocks noGrp="1"/>
          </p:cNvSpPr>
          <p:nvPr>
            <p:ph idx="1"/>
          </p:nvPr>
        </p:nvSpPr>
        <p:spPr>
          <a:xfrm>
            <a:off x="396946" y="1665026"/>
            <a:ext cx="8299450" cy="4191000"/>
          </a:xfrm>
        </p:spPr>
        <p:txBody>
          <a:bodyPr>
            <a:normAutofit fontScale="92500" lnSpcReduction="20000"/>
          </a:bodyPr>
          <a:lstStyle/>
          <a:p>
            <a:pPr>
              <a:defRPr/>
            </a:pPr>
            <a:r>
              <a:rPr lang="en-US" sz="2800" dirty="0"/>
              <a:t>Where is work for computer engineers?</a:t>
            </a:r>
          </a:p>
          <a:p>
            <a:pPr lvl="1">
              <a:defRPr/>
            </a:pPr>
            <a:r>
              <a:rPr lang="en-US" sz="2400" dirty="0"/>
              <a:t>Most in: </a:t>
            </a:r>
            <a:r>
              <a:rPr lang="en-US" sz="2400" dirty="0">
                <a:solidFill>
                  <a:srgbClr val="FF6600"/>
                </a:solidFill>
              </a:rPr>
              <a:t>USA, Europe (&amp; UK), China and India</a:t>
            </a:r>
          </a:p>
          <a:p>
            <a:pPr lvl="1">
              <a:defRPr/>
            </a:pPr>
            <a:r>
              <a:rPr lang="en-US" sz="2400" dirty="0"/>
              <a:t>But opportunities in RSA are growing… </a:t>
            </a:r>
          </a:p>
          <a:p>
            <a:pPr>
              <a:defRPr/>
            </a:pPr>
            <a:r>
              <a:rPr lang="en-US" sz="2800" dirty="0"/>
              <a:t>Good news:  </a:t>
            </a:r>
            <a:r>
              <a:rPr lang="en-US" sz="2800" i="1" dirty="0">
                <a:latin typeface="Arial Narrow" pitchFamily="34" charset="0"/>
              </a:rPr>
              <a:t>– if you’re skilled</a:t>
            </a:r>
            <a:endParaRPr lang="en-US" sz="2800" dirty="0"/>
          </a:p>
          <a:p>
            <a:pPr lvl="1">
              <a:defRPr/>
            </a:pPr>
            <a:r>
              <a:rPr lang="en-US" sz="2400" dirty="0">
                <a:solidFill>
                  <a:srgbClr val="FF6600"/>
                </a:solidFill>
              </a:rPr>
              <a:t>Outsourcing: 40% </a:t>
            </a:r>
            <a:r>
              <a:rPr lang="en-US" sz="2400" dirty="0"/>
              <a:t>*  </a:t>
            </a:r>
            <a:r>
              <a:rPr lang="en-US" sz="2000" dirty="0"/>
              <a:t>(esp. consumer/custom products)</a:t>
            </a:r>
            <a:r>
              <a:rPr lang="en-US" sz="2400" dirty="0"/>
              <a:t> </a:t>
            </a:r>
          </a:p>
          <a:p>
            <a:pPr lvl="1">
              <a:defRPr/>
            </a:pPr>
            <a:r>
              <a:rPr lang="en-US" sz="2400" dirty="0"/>
              <a:t>World shortage of good skills in embedded and high-performance developers</a:t>
            </a:r>
          </a:p>
          <a:p>
            <a:pPr lvl="1">
              <a:defRPr/>
            </a:pPr>
            <a:r>
              <a:rPr lang="en-US" sz="2400" dirty="0"/>
              <a:t>Worldwide desire for electronic products and faster processing</a:t>
            </a:r>
          </a:p>
          <a:p>
            <a:pPr lvl="1">
              <a:defRPr/>
            </a:pPr>
            <a:r>
              <a:rPr lang="en-US" sz="2400" dirty="0"/>
              <a:t>Increase in specialized/embedded computer systems, getting increasingly complex &amp; interconnected, rather than becoming simplified and easier…</a:t>
            </a:r>
          </a:p>
        </p:txBody>
      </p:sp>
      <p:sp>
        <p:nvSpPr>
          <p:cNvPr id="5" name="Arc 4"/>
          <p:cNvSpPr/>
          <p:nvPr/>
        </p:nvSpPr>
        <p:spPr bwMode="auto">
          <a:xfrm rot="16200000">
            <a:off x="-125592" y="3920614"/>
            <a:ext cx="1903413" cy="927100"/>
          </a:xfrm>
          <a:prstGeom prst="arc">
            <a:avLst>
              <a:gd name="adj1" fmla="val 10278769"/>
              <a:gd name="adj2" fmla="val 0"/>
            </a:avLst>
          </a:prstGeom>
          <a:noFill/>
          <a:ln w="28575" cap="flat" cmpd="sng" algn="ctr">
            <a:solidFill>
              <a:schemeClr val="tx1"/>
            </a:solidFill>
            <a:prstDash val="solid"/>
            <a:round/>
            <a:headEnd type="none" w="med" len="med"/>
            <a:tailEnd type="triangle" w="lg" len="med"/>
          </a:ln>
          <a:effectLst/>
        </p:spPr>
        <p:txBody>
          <a:bodyPr/>
          <a:lstStyle/>
          <a:p>
            <a:pPr eaLnBrk="0" hangingPunct="0">
              <a:defRPr/>
            </a:pPr>
            <a:endParaRPr lang="en-US"/>
          </a:p>
        </p:txBody>
      </p:sp>
      <p:sp>
        <p:nvSpPr>
          <p:cNvPr id="6" name="Arc 5"/>
          <p:cNvSpPr/>
          <p:nvPr/>
        </p:nvSpPr>
        <p:spPr bwMode="auto">
          <a:xfrm rot="4158932">
            <a:off x="7840345" y="4118800"/>
            <a:ext cx="933450" cy="1146175"/>
          </a:xfrm>
          <a:prstGeom prst="arc">
            <a:avLst>
              <a:gd name="adj1" fmla="val 11002278"/>
              <a:gd name="adj2" fmla="val 0"/>
            </a:avLst>
          </a:prstGeom>
          <a:noFill/>
          <a:ln w="28575" cap="flat" cmpd="sng" algn="ctr">
            <a:solidFill>
              <a:schemeClr val="tx1"/>
            </a:solidFill>
            <a:prstDash val="solid"/>
            <a:round/>
            <a:headEnd type="none" w="med" len="med"/>
            <a:tailEnd type="triangle" w="lg" len="med"/>
          </a:ln>
          <a:effectLst/>
        </p:spPr>
        <p:txBody>
          <a:bodyPr/>
          <a:lstStyle/>
          <a:p>
            <a:pPr eaLnBrk="0" hangingPunct="0">
              <a:defRPr/>
            </a:pPr>
            <a:endParaRPr lang="en-US"/>
          </a:p>
        </p:txBody>
      </p:sp>
      <p:sp>
        <p:nvSpPr>
          <p:cNvPr id="20487" name="TextBox 6"/>
          <p:cNvSpPr txBox="1">
            <a:spLocks noChangeArrowheads="1"/>
          </p:cNvSpPr>
          <p:nvPr/>
        </p:nvSpPr>
        <p:spPr bwMode="auto">
          <a:xfrm>
            <a:off x="387350" y="6453981"/>
            <a:ext cx="5924550" cy="230188"/>
          </a:xfrm>
          <a:prstGeom prst="rect">
            <a:avLst/>
          </a:prstGeom>
          <a:noFill/>
          <a:ln w="9525">
            <a:noFill/>
            <a:miter lim="800000"/>
            <a:headEnd/>
            <a:tailEnd/>
          </a:ln>
        </p:spPr>
        <p:txBody>
          <a:bodyPr wrap="none">
            <a:spAutoFit/>
          </a:bodyPr>
          <a:lstStyle/>
          <a:p>
            <a:pPr eaLnBrk="0" hangingPunct="0"/>
            <a:r>
              <a:rPr lang="en-ZA" sz="900" dirty="0"/>
              <a:t>* based on statistics of survey done by: Cass, S. 2007. “Where the jobs are”, In </a:t>
            </a:r>
            <a:r>
              <a:rPr lang="en-ZA" sz="900" i="1" dirty="0"/>
              <a:t>IEEE Spectrum: 44(2)</a:t>
            </a:r>
            <a:r>
              <a:rPr lang="en-ZA" sz="900" dirty="0"/>
              <a:t>. </a:t>
            </a:r>
            <a:r>
              <a:rPr lang="en-ZA" sz="900" dirty="0" err="1"/>
              <a:t>pp</a:t>
            </a:r>
            <a:r>
              <a:rPr lang="en-ZA" sz="900" dirty="0"/>
              <a:t> 51-57</a:t>
            </a:r>
          </a:p>
        </p:txBody>
      </p:sp>
    </p:spTree>
    <p:extLst>
      <p:ext uri="{BB962C8B-B14F-4D97-AF65-F5344CB8AC3E}">
        <p14:creationId xmlns:p14="http://schemas.microsoft.com/office/powerpoint/2010/main" val="307183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508182"/>
            <a:ext cx="7698306" cy="692210"/>
          </a:xfrm>
        </p:spPr>
        <p:txBody>
          <a:bodyPr>
            <a:normAutofit fontScale="90000"/>
          </a:bodyPr>
          <a:lstStyle/>
          <a:p>
            <a:r>
              <a:rPr lang="en-ZA" dirty="0" err="1"/>
              <a:t>HiPeHeS</a:t>
            </a:r>
            <a:r>
              <a:rPr lang="en-ZA" dirty="0"/>
              <a:t> : </a:t>
            </a:r>
            <a:r>
              <a:rPr lang="en-ZA" sz="2700" dirty="0"/>
              <a:t>High Performance Heterogeneous Computing Systems</a:t>
            </a:r>
          </a:p>
        </p:txBody>
      </p:sp>
      <p:sp>
        <p:nvSpPr>
          <p:cNvPr id="3" name="Content Placeholder 2"/>
          <p:cNvSpPr>
            <a:spLocks noGrp="1"/>
          </p:cNvSpPr>
          <p:nvPr>
            <p:ph idx="1"/>
          </p:nvPr>
        </p:nvSpPr>
        <p:spPr>
          <a:xfrm>
            <a:off x="729785" y="1528997"/>
            <a:ext cx="7697635" cy="5036695"/>
          </a:xfrm>
        </p:spPr>
        <p:txBody>
          <a:bodyPr>
            <a:normAutofit fontScale="85000" lnSpcReduction="10000"/>
          </a:bodyPr>
          <a:lstStyle/>
          <a:p>
            <a:r>
              <a:rPr lang="en-ZA" dirty="0"/>
              <a:t>Couse partly guided by the HPEC handbook</a:t>
            </a:r>
          </a:p>
          <a:p>
            <a:r>
              <a:rPr lang="en-ZA" dirty="0"/>
              <a:t>Planned around </a:t>
            </a:r>
            <a:r>
              <a:rPr lang="en-ZA" dirty="0">
                <a:solidFill>
                  <a:srgbClr val="FF0000"/>
                </a:solidFill>
              </a:rPr>
              <a:t>systems engineers</a:t>
            </a:r>
            <a:r>
              <a:rPr lang="en-ZA" dirty="0"/>
              <a:t> and </a:t>
            </a:r>
            <a:r>
              <a:rPr lang="en-ZA" dirty="0">
                <a:solidFill>
                  <a:srgbClr val="FF0000"/>
                </a:solidFill>
              </a:rPr>
              <a:t>computational scientists</a:t>
            </a:r>
            <a:r>
              <a:rPr lang="en-ZA" dirty="0"/>
              <a:t> who will be working in the embedded computing field. </a:t>
            </a:r>
          </a:p>
          <a:p>
            <a:r>
              <a:rPr lang="en-ZA" dirty="0"/>
              <a:t>The emphasis is on a </a:t>
            </a:r>
            <a:r>
              <a:rPr lang="en-ZA" dirty="0">
                <a:solidFill>
                  <a:srgbClr val="FF0000"/>
                </a:solidFill>
              </a:rPr>
              <a:t>systems perspective</a:t>
            </a:r>
            <a:r>
              <a:rPr lang="en-ZA" dirty="0"/>
              <a:t>, but complemented with specific technologies e.g. </a:t>
            </a:r>
          </a:p>
          <a:p>
            <a:pPr lvl="1"/>
            <a:r>
              <a:rPr lang="en-ZA" dirty="0"/>
              <a:t>ADCs, </a:t>
            </a:r>
          </a:p>
          <a:p>
            <a:pPr lvl="1"/>
            <a:r>
              <a:rPr lang="en-ZA" dirty="0"/>
              <a:t>front-end signal processing subsystems, </a:t>
            </a:r>
          </a:p>
          <a:p>
            <a:pPr lvl="1"/>
            <a:r>
              <a:rPr lang="en-ZA" dirty="0"/>
              <a:t>compute-intensive front-ends </a:t>
            </a:r>
          </a:p>
          <a:p>
            <a:pPr lvl="1"/>
            <a:r>
              <a:rPr lang="en-ZA" dirty="0"/>
              <a:t>back-ends requiring intensive parallel and programmable processing</a:t>
            </a:r>
          </a:p>
        </p:txBody>
      </p:sp>
    </p:spTree>
    <p:extLst>
      <p:ext uri="{BB962C8B-B14F-4D97-AF65-F5344CB8AC3E}">
        <p14:creationId xmlns:p14="http://schemas.microsoft.com/office/powerpoint/2010/main" val="3894386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281" y="306479"/>
            <a:ext cx="7941161" cy="1039053"/>
          </a:xfrm>
        </p:spPr>
        <p:txBody>
          <a:bodyPr>
            <a:normAutofit fontScale="90000"/>
          </a:bodyPr>
          <a:lstStyle/>
          <a:p>
            <a:r>
              <a:rPr lang="en-US" dirty="0"/>
              <a:t>Are these job statistics</a:t>
            </a:r>
            <a:br>
              <a:rPr lang="en-US" dirty="0"/>
            </a:br>
            <a:r>
              <a:rPr lang="en-US" dirty="0"/>
              <a:t>something to worry about?</a:t>
            </a:r>
          </a:p>
        </p:txBody>
      </p:sp>
      <p:sp>
        <p:nvSpPr>
          <p:cNvPr id="3" name="Content Placeholder 2"/>
          <p:cNvSpPr>
            <a:spLocks noGrp="1"/>
          </p:cNvSpPr>
          <p:nvPr>
            <p:ph idx="1"/>
          </p:nvPr>
        </p:nvSpPr>
        <p:spPr>
          <a:xfrm>
            <a:off x="451691" y="1501912"/>
            <a:ext cx="8130448" cy="5089792"/>
          </a:xfrm>
        </p:spPr>
        <p:txBody>
          <a:bodyPr>
            <a:normAutofit lnSpcReduction="10000"/>
          </a:bodyPr>
          <a:lstStyle/>
          <a:p>
            <a:r>
              <a:rPr lang="en-US" b="1" dirty="0"/>
              <a:t>That depends…</a:t>
            </a:r>
          </a:p>
          <a:p>
            <a:pPr lvl="1"/>
            <a:r>
              <a:rPr lang="en-US" u="sng" dirty="0"/>
              <a:t>Graduate that did well generally seem to find EC-related work wherever they would like to be</a:t>
            </a:r>
            <a:r>
              <a:rPr lang="en-US" dirty="0"/>
              <a:t> (with some obvious limitations*).</a:t>
            </a:r>
          </a:p>
          <a:p>
            <a:pPr lvl="1"/>
            <a:r>
              <a:rPr lang="en-US" dirty="0"/>
              <a:t>Although many of our graduates end up doing nothing related to computer engineering (e.g. financial consultancy), it doesn’t mean there aren’t plenty jobs out there that would use the skills you have learned in the programme.</a:t>
            </a:r>
          </a:p>
          <a:p>
            <a:r>
              <a:rPr lang="en-US" dirty="0"/>
              <a:t>In all, getting your BSc in ECE will most likely be worth all the effort </a:t>
            </a:r>
            <a:r>
              <a:rPr lang="en-US" dirty="0">
                <a:sym typeface="Wingdings" pitchFamily="2" charset="2"/>
              </a:rPr>
              <a:t></a:t>
            </a:r>
            <a:endParaRPr lang="en-US" dirty="0"/>
          </a:p>
        </p:txBody>
      </p:sp>
      <p:sp>
        <p:nvSpPr>
          <p:cNvPr id="4" name="Rectangle 3"/>
          <p:cNvSpPr/>
          <p:nvPr/>
        </p:nvSpPr>
        <p:spPr>
          <a:xfrm>
            <a:off x="237993" y="6196082"/>
            <a:ext cx="8612436" cy="523220"/>
          </a:xfrm>
          <a:prstGeom prst="rect">
            <a:avLst/>
          </a:prstGeom>
        </p:spPr>
        <p:txBody>
          <a:bodyPr wrap="square">
            <a:spAutoFit/>
          </a:bodyPr>
          <a:lstStyle/>
          <a:p>
            <a:r>
              <a:rPr lang="en-US" sz="1400" dirty="0"/>
              <a:t>* Certain countries have next to zero – or less – work going on related to computer system development (by ‘less’ you can interpret however you like; which could be smelting down old machines to extract metals).</a:t>
            </a:r>
          </a:p>
        </p:txBody>
      </p:sp>
      <p:pic>
        <p:nvPicPr>
          <p:cNvPr id="4098" name="Picture 2" descr="C:\Users\swinberg\Documents\ACTIVE\EEE4084F\2013\LECTURES\Lecture01\Images\mad-magaz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53" y="438861"/>
            <a:ext cx="1408780" cy="141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711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Suggested reading</a:t>
            </a:r>
          </a:p>
        </p:txBody>
      </p:sp>
      <p:sp>
        <p:nvSpPr>
          <p:cNvPr id="4" name="Rectangle 3"/>
          <p:cNvSpPr/>
          <p:nvPr/>
        </p:nvSpPr>
        <p:spPr>
          <a:xfrm>
            <a:off x="1138507" y="2050534"/>
            <a:ext cx="4403770" cy="369332"/>
          </a:xfrm>
          <a:prstGeom prst="rect">
            <a:avLst/>
          </a:prstGeom>
        </p:spPr>
        <p:txBody>
          <a:bodyPr wrap="none">
            <a:spAutoFit/>
          </a:bodyPr>
          <a:lstStyle/>
          <a:p>
            <a:r>
              <a:rPr lang="en-ZA" dirty="0">
                <a:solidFill>
                  <a:schemeClr val="tx2">
                    <a:lumMod val="75000"/>
                  </a:schemeClr>
                </a:solidFill>
              </a:rPr>
              <a:t>The Job Market of 2045 - IEEE Spectrum</a:t>
            </a:r>
          </a:p>
        </p:txBody>
      </p:sp>
      <p:sp>
        <p:nvSpPr>
          <p:cNvPr id="7" name="Rectangle 6"/>
          <p:cNvSpPr/>
          <p:nvPr/>
        </p:nvSpPr>
        <p:spPr>
          <a:xfrm>
            <a:off x="668315" y="1504434"/>
            <a:ext cx="5344155" cy="369332"/>
          </a:xfrm>
          <a:prstGeom prst="rect">
            <a:avLst/>
          </a:prstGeom>
        </p:spPr>
        <p:txBody>
          <a:bodyPr wrap="none">
            <a:spAutoFit/>
          </a:bodyPr>
          <a:lstStyle/>
          <a:p>
            <a:r>
              <a:rPr lang="en-ZA" dirty="0"/>
              <a:t>See folder Supplementary Readings on </a:t>
            </a:r>
            <a:r>
              <a:rPr lang="en-ZA" dirty="0" err="1"/>
              <a:t>Vula</a:t>
            </a:r>
            <a:r>
              <a:rPr lang="en-ZA" dirty="0"/>
              <a:t> site:</a:t>
            </a:r>
          </a:p>
        </p:txBody>
      </p:sp>
      <p:sp>
        <p:nvSpPr>
          <p:cNvPr id="6" name="Rectangle 5"/>
          <p:cNvSpPr/>
          <p:nvPr/>
        </p:nvSpPr>
        <p:spPr>
          <a:xfrm>
            <a:off x="1138507" y="2609334"/>
            <a:ext cx="5814412" cy="369332"/>
          </a:xfrm>
          <a:prstGeom prst="rect">
            <a:avLst/>
          </a:prstGeom>
        </p:spPr>
        <p:txBody>
          <a:bodyPr wrap="none">
            <a:spAutoFit/>
          </a:bodyPr>
          <a:lstStyle/>
          <a:p>
            <a:r>
              <a:rPr lang="en-ZA" dirty="0">
                <a:solidFill>
                  <a:schemeClr val="tx2">
                    <a:lumMod val="75000"/>
                  </a:schemeClr>
                </a:solidFill>
              </a:rPr>
              <a:t>IEEESpectrum_2013.01.22_16Jobs2045.mp3  podcast</a:t>
            </a:r>
          </a:p>
        </p:txBody>
      </p:sp>
      <p:sp>
        <p:nvSpPr>
          <p:cNvPr id="8" name="Rectangle 7"/>
          <p:cNvSpPr/>
          <p:nvPr/>
        </p:nvSpPr>
        <p:spPr>
          <a:xfrm>
            <a:off x="558800" y="4362966"/>
            <a:ext cx="8178800" cy="923330"/>
          </a:xfrm>
          <a:prstGeom prst="rect">
            <a:avLst/>
          </a:prstGeom>
        </p:spPr>
        <p:txBody>
          <a:bodyPr wrap="square">
            <a:spAutoFit/>
          </a:bodyPr>
          <a:lstStyle/>
          <a:p>
            <a:r>
              <a:rPr lang="en-ZA" dirty="0">
                <a:hlinkClick r:id="rId2"/>
              </a:rPr>
              <a:t>http://images.content.ubmtechelectronics.com/Web/UBMTechElectronics/%7Ba7a91f0e-87c0-4a6d-b861-d4147707f831%7D_2013EmbeddedMarketStudyb.pdf</a:t>
            </a:r>
            <a:r>
              <a:rPr lang="en-ZA" dirty="0"/>
              <a:t> </a:t>
            </a:r>
          </a:p>
        </p:txBody>
      </p:sp>
      <p:sp>
        <p:nvSpPr>
          <p:cNvPr id="10" name="Rectangle 9"/>
          <p:cNvSpPr/>
          <p:nvPr/>
        </p:nvSpPr>
        <p:spPr>
          <a:xfrm>
            <a:off x="558800" y="3888769"/>
            <a:ext cx="5840060" cy="369332"/>
          </a:xfrm>
          <a:prstGeom prst="rect">
            <a:avLst/>
          </a:prstGeom>
        </p:spPr>
        <p:txBody>
          <a:bodyPr wrap="none">
            <a:spAutoFit/>
          </a:bodyPr>
          <a:lstStyle/>
          <a:p>
            <a:r>
              <a:rPr lang="en-ZA" dirty="0"/>
              <a:t>Other view based on where embedded engineers work:</a:t>
            </a:r>
          </a:p>
        </p:txBody>
      </p:sp>
    </p:spTree>
    <p:extLst>
      <p:ext uri="{BB962C8B-B14F-4D97-AF65-F5344CB8AC3E}">
        <p14:creationId xmlns:p14="http://schemas.microsoft.com/office/powerpoint/2010/main" val="2060736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2806" y="521315"/>
            <a:ext cx="5378396" cy="923330"/>
          </a:xfrm>
          <a:prstGeom prst="rect">
            <a:avLst/>
          </a:prstGeom>
          <a:noFill/>
        </p:spPr>
        <p:txBody>
          <a:bodyPr wrap="none" lIns="91440" tIns="45720" rIns="91440" bIns="45720">
            <a:spAutoFit/>
          </a:bodyPr>
          <a:lstStyle/>
          <a:p>
            <a:pPr algn="ctr"/>
            <a:r>
              <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End of lecture 1</a:t>
            </a:r>
          </a:p>
        </p:txBody>
      </p:sp>
      <p:sp>
        <p:nvSpPr>
          <p:cNvPr id="5" name="TextBox 4"/>
          <p:cNvSpPr txBox="1"/>
          <p:nvPr/>
        </p:nvSpPr>
        <p:spPr>
          <a:xfrm>
            <a:off x="684902" y="1680210"/>
            <a:ext cx="1236236" cy="369332"/>
          </a:xfrm>
          <a:prstGeom prst="rect">
            <a:avLst/>
          </a:prstGeom>
          <a:noFill/>
        </p:spPr>
        <p:txBody>
          <a:bodyPr wrap="none" rtlCol="0">
            <a:spAutoFit/>
          </a:bodyPr>
          <a:lstStyle/>
          <a:p>
            <a:r>
              <a:rPr lang="en-US" dirty="0"/>
              <a:t>Summary:</a:t>
            </a:r>
          </a:p>
        </p:txBody>
      </p:sp>
      <p:sp>
        <p:nvSpPr>
          <p:cNvPr id="6" name="TextBox 5"/>
          <p:cNvSpPr txBox="1"/>
          <p:nvPr/>
        </p:nvSpPr>
        <p:spPr>
          <a:xfrm>
            <a:off x="684902" y="2408158"/>
            <a:ext cx="6679714" cy="369332"/>
          </a:xfrm>
          <a:prstGeom prst="rect">
            <a:avLst/>
          </a:prstGeom>
          <a:noFill/>
        </p:spPr>
        <p:txBody>
          <a:bodyPr wrap="none" rtlCol="0">
            <a:spAutoFit/>
          </a:bodyPr>
          <a:lstStyle/>
          <a:p>
            <a:r>
              <a:rPr lang="en-US" dirty="0"/>
              <a:t>You and I have (hopefully) managed to find the correct venue </a:t>
            </a:r>
            <a:r>
              <a:rPr lang="en-US" dirty="0">
                <a:sym typeface="Wingdings" panose="05000000000000000000" pitchFamily="2" charset="2"/>
              </a:rPr>
              <a:t></a:t>
            </a:r>
            <a:endParaRPr lang="en-US" dirty="0"/>
          </a:p>
        </p:txBody>
      </p:sp>
      <p:sp>
        <p:nvSpPr>
          <p:cNvPr id="7" name="TextBox 6"/>
          <p:cNvSpPr txBox="1"/>
          <p:nvPr/>
        </p:nvSpPr>
        <p:spPr>
          <a:xfrm>
            <a:off x="684902" y="3040380"/>
            <a:ext cx="7323480" cy="369332"/>
          </a:xfrm>
          <a:prstGeom prst="rect">
            <a:avLst/>
          </a:prstGeom>
          <a:noFill/>
        </p:spPr>
        <p:txBody>
          <a:bodyPr wrap="none" rtlCol="0">
            <a:spAutoFit/>
          </a:bodyPr>
          <a:lstStyle/>
          <a:p>
            <a:r>
              <a:rPr lang="en-US" dirty="0"/>
              <a:t>We discussed a number of relevant, and some not-so pertinent, issues</a:t>
            </a:r>
          </a:p>
        </p:txBody>
      </p:sp>
      <p:sp>
        <p:nvSpPr>
          <p:cNvPr id="8" name="TextBox 7"/>
          <p:cNvSpPr txBox="1"/>
          <p:nvPr/>
        </p:nvSpPr>
        <p:spPr>
          <a:xfrm>
            <a:off x="684902" y="3566160"/>
            <a:ext cx="7314823" cy="1200329"/>
          </a:xfrm>
          <a:prstGeom prst="rect">
            <a:avLst/>
          </a:prstGeom>
          <a:noFill/>
        </p:spPr>
        <p:txBody>
          <a:bodyPr wrap="none" rtlCol="0">
            <a:spAutoFit/>
          </a:bodyPr>
          <a:lstStyle/>
          <a:p>
            <a:r>
              <a:rPr lang="en-US" dirty="0"/>
              <a:t>You’re hopefully been fired up with ideas of</a:t>
            </a:r>
          </a:p>
          <a:p>
            <a:r>
              <a:rPr lang="en-US" dirty="0"/>
              <a:t> - considering projects to work on this year</a:t>
            </a:r>
          </a:p>
          <a:p>
            <a:r>
              <a:rPr lang="en-US" dirty="0"/>
              <a:t>  - thinking about postgrad study</a:t>
            </a:r>
          </a:p>
          <a:p>
            <a:r>
              <a:rPr lang="en-US" dirty="0"/>
              <a:t>   - considering your own business / finding work &amp; gaining experience</a:t>
            </a:r>
          </a:p>
        </p:txBody>
      </p:sp>
      <p:pic>
        <p:nvPicPr>
          <p:cNvPr id="6146" name="Picture 2" descr="C:\Users\swinberg\Documents\ACTIVE\EEE4084F\2014\LECTURES\Lecture00\tick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388" y="5942759"/>
            <a:ext cx="509588" cy="498363"/>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4"/>
          <p:cNvSpPr txBox="1">
            <a:spLocks/>
          </p:cNvSpPr>
          <p:nvPr/>
        </p:nvSpPr>
        <p:spPr>
          <a:xfrm>
            <a:off x="858832" y="5942944"/>
            <a:ext cx="6781800" cy="834652"/>
          </a:xfrm>
          <a:prstGeom prst="rect">
            <a:avLst/>
          </a:prstGeom>
        </p:spPr>
        <p:txBody>
          <a:bodyPr vert="horz" lIns="91440" tIns="45720" rIns="91440" bIns="45720" rtlCol="0">
            <a:normAutofit/>
          </a:bodyPr>
          <a:lst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fontAlgn="auto">
              <a:spcAft>
                <a:spcPts val="0"/>
              </a:spcAft>
              <a:buFont typeface="Wingdings" pitchFamily="2" charset="2"/>
              <a:buNone/>
              <a:defRPr/>
            </a:pPr>
            <a:r>
              <a:rPr lang="en-ZA" sz="2800" dirty="0">
                <a:ln>
                  <a:solidFill>
                    <a:schemeClr val="tx1"/>
                  </a:solidFill>
                </a:ln>
                <a:solidFill>
                  <a:srgbClr val="166843"/>
                </a:solidFill>
                <a:effectLst>
                  <a:outerShdw blurRad="38100" dist="38100" dir="2700000" algn="tl">
                    <a:srgbClr val="000000">
                      <a:alpha val="43137"/>
                    </a:srgbClr>
                  </a:outerShdw>
                </a:effectLst>
                <a:latin typeface="Arial Black" pitchFamily="34" charset="0"/>
              </a:rPr>
              <a:t>Lecture 1: Meet &amp; Greet</a:t>
            </a:r>
            <a:endParaRPr lang="en-US" sz="2800" dirty="0">
              <a:ln>
                <a:solidFill>
                  <a:schemeClr val="tx1"/>
                </a:solidFill>
              </a:ln>
              <a:solidFill>
                <a:srgbClr val="166843"/>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4603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508182"/>
            <a:ext cx="7698306" cy="692210"/>
          </a:xfrm>
        </p:spPr>
        <p:txBody>
          <a:bodyPr>
            <a:normAutofit fontScale="90000"/>
          </a:bodyPr>
          <a:lstStyle/>
          <a:p>
            <a:r>
              <a:rPr lang="en-ZA" dirty="0" err="1"/>
              <a:t>HiPeHeS</a:t>
            </a:r>
            <a:r>
              <a:rPr lang="en-ZA" dirty="0"/>
              <a:t> : </a:t>
            </a:r>
            <a:r>
              <a:rPr lang="en-ZA" sz="2700" dirty="0"/>
              <a:t>High Performance Heterogeneous Computing Systems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476" y="2390106"/>
            <a:ext cx="7375553" cy="3002976"/>
          </a:xfrm>
        </p:spPr>
      </p:pic>
      <p:sp>
        <p:nvSpPr>
          <p:cNvPr id="5" name="Rectangle 4"/>
          <p:cNvSpPr/>
          <p:nvPr/>
        </p:nvSpPr>
        <p:spPr>
          <a:xfrm>
            <a:off x="1446476" y="5393082"/>
            <a:ext cx="7346337" cy="646331"/>
          </a:xfrm>
          <a:prstGeom prst="rect">
            <a:avLst/>
          </a:prstGeom>
        </p:spPr>
        <p:txBody>
          <a:bodyPr wrap="square">
            <a:spAutoFit/>
          </a:bodyPr>
          <a:lstStyle/>
          <a:p>
            <a:r>
              <a:rPr lang="en-ZA" dirty="0"/>
              <a:t>Canonical framework illustrating key subsystems and components of a high performance embedded computing (HPEC) system.</a:t>
            </a:r>
          </a:p>
        </p:txBody>
      </p:sp>
      <p:sp>
        <p:nvSpPr>
          <p:cNvPr id="6" name="Down Arrow 5"/>
          <p:cNvSpPr/>
          <p:nvPr/>
        </p:nvSpPr>
        <p:spPr>
          <a:xfrm>
            <a:off x="485373" y="2607781"/>
            <a:ext cx="839449" cy="2533337"/>
          </a:xfrm>
          <a:prstGeom prst="downArrow">
            <a:avLst/>
          </a:prstGeom>
          <a:solidFill>
            <a:srgbClr val="1884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8" name="Straight Connector 7"/>
          <p:cNvCxnSpPr/>
          <p:nvPr/>
        </p:nvCxnSpPr>
        <p:spPr>
          <a:xfrm flipV="1">
            <a:off x="729114" y="1820386"/>
            <a:ext cx="461281" cy="569720"/>
          </a:xfrm>
          <a:prstGeom prst="line">
            <a:avLst/>
          </a:prstGeom>
          <a:ln>
            <a:solidFill>
              <a:srgbClr val="19754B"/>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90395" y="1488588"/>
            <a:ext cx="7346337" cy="830997"/>
          </a:xfrm>
          <a:prstGeom prst="rect">
            <a:avLst/>
          </a:prstGeom>
        </p:spPr>
        <p:txBody>
          <a:bodyPr wrap="square">
            <a:spAutoFit/>
          </a:bodyPr>
          <a:lstStyle/>
          <a:p>
            <a:r>
              <a:rPr lang="en-ZA" sz="1600" i="1" dirty="0"/>
              <a:t>We’re going to follow the content of HPEC systems in a somewhat top-down fashion, moving from application through to implementing application accelerators and other nitty </a:t>
            </a:r>
            <a:r>
              <a:rPr lang="en-ZA" sz="1600" i="1" dirty="0" err="1"/>
              <a:t>grittys</a:t>
            </a:r>
            <a:endParaRPr lang="en-ZA" sz="1600" i="1" dirty="0"/>
          </a:p>
        </p:txBody>
      </p:sp>
    </p:spTree>
    <p:extLst>
      <p:ext uri="{BB962C8B-B14F-4D97-AF65-F5344CB8AC3E}">
        <p14:creationId xmlns:p14="http://schemas.microsoft.com/office/powerpoint/2010/main" val="37883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2500"/>
                            </p:stCondLst>
                            <p:childTnLst>
                              <p:par>
                                <p:cTn id="9" presetID="1" presetClass="entr" presetSubtype="0" fill="hold" nodeType="afterEffect">
                                  <p:stCondLst>
                                    <p:cond delay="75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7946" y="1226031"/>
            <a:ext cx="4955203"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rPr>
              <a:t>Class handout</a:t>
            </a:r>
          </a:p>
        </p:txBody>
      </p:sp>
      <p:grpSp>
        <p:nvGrpSpPr>
          <p:cNvPr id="6" name="Group 5"/>
          <p:cNvGrpSpPr/>
          <p:nvPr/>
        </p:nvGrpSpPr>
        <p:grpSpPr>
          <a:xfrm>
            <a:off x="3434297" y="3750673"/>
            <a:ext cx="2222500" cy="2260600"/>
            <a:chOff x="3434297" y="3750673"/>
            <a:chExt cx="2222500" cy="2260600"/>
          </a:xfrm>
        </p:grpSpPr>
        <p:pic>
          <p:nvPicPr>
            <p:cNvPr id="1026" name="Picture 2" descr="C:\Users\swinberg\Documents\ACTIVE\EEE4084F\2013\LECTURES\Lecture01\Images\flight host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297" y="3750673"/>
              <a:ext cx="2222500" cy="2260600"/>
            </a:xfrm>
            <a:prstGeom prst="rect">
              <a:avLst/>
            </a:prstGeom>
            <a:noFill/>
            <a:extLst>
              <a:ext uri="{909E8E84-426E-40DD-AFC4-6F175D3DCCD1}">
                <a14:hiddenFill xmlns:a14="http://schemas.microsoft.com/office/drawing/2010/main">
                  <a:solidFill>
                    <a:srgbClr val="FFFFFF"/>
                  </a:solidFill>
                </a14:hiddenFill>
              </a:ext>
            </a:extLst>
          </p:spPr>
        </p:pic>
        <p:sp>
          <p:nvSpPr>
            <p:cNvPr id="4" name="Folded Corner 3"/>
            <p:cNvSpPr/>
            <p:nvPr/>
          </p:nvSpPr>
          <p:spPr>
            <a:xfrm rot="16200000">
              <a:off x="4813060" y="4844648"/>
              <a:ext cx="668426" cy="513547"/>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37151" y="4808304"/>
              <a:ext cx="627095" cy="646331"/>
            </a:xfrm>
            <a:prstGeom prst="rect">
              <a:avLst/>
            </a:prstGeom>
            <a:noFill/>
          </p:spPr>
          <p:txBody>
            <a:bodyPr wrap="none" rtlCol="0">
              <a:spAutoFit/>
            </a:bodyPr>
            <a:lstStyle/>
            <a:p>
              <a:r>
                <a:rPr lang="en-US" sz="1200" dirty="0"/>
                <a:t>details</a:t>
              </a:r>
            </a:p>
            <a:p>
              <a:r>
                <a:rPr lang="en-US" sz="1200" dirty="0"/>
                <a:t>boring</a:t>
              </a:r>
            </a:p>
            <a:p>
              <a:r>
                <a:rPr lang="en-US" sz="1200" dirty="0"/>
                <a:t>details</a:t>
              </a:r>
            </a:p>
          </p:txBody>
        </p:sp>
      </p:grpSp>
      <p:sp>
        <p:nvSpPr>
          <p:cNvPr id="3" name="TextBox 2"/>
          <p:cNvSpPr txBox="1"/>
          <p:nvPr/>
        </p:nvSpPr>
        <p:spPr>
          <a:xfrm>
            <a:off x="701750" y="2562447"/>
            <a:ext cx="7432158" cy="523220"/>
          </a:xfrm>
          <a:prstGeom prst="rect">
            <a:avLst/>
          </a:prstGeom>
          <a:noFill/>
        </p:spPr>
        <p:txBody>
          <a:bodyPr wrap="square" rtlCol="0">
            <a:spAutoFit/>
          </a:bodyPr>
          <a:lstStyle/>
          <a:p>
            <a:pPr algn="ctr"/>
            <a:r>
              <a:rPr lang="en-ZA" dirty="0"/>
              <a:t>Available on </a:t>
            </a:r>
            <a:r>
              <a:rPr lang="en-ZA" dirty="0" err="1"/>
              <a:t>Vula</a:t>
            </a:r>
            <a:endParaRPr lang="en-ZA" dirty="0"/>
          </a:p>
          <a:p>
            <a:pPr algn="ctr"/>
            <a:r>
              <a:rPr lang="en-ZA" sz="1000" dirty="0"/>
              <a:t>See: Resources / GENERAL</a:t>
            </a:r>
          </a:p>
        </p:txBody>
      </p:sp>
    </p:spTree>
    <p:extLst>
      <p:ext uri="{BB962C8B-B14F-4D97-AF65-F5344CB8AC3E}">
        <p14:creationId xmlns:p14="http://schemas.microsoft.com/office/powerpoint/2010/main" val="168972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3574" y="1364045"/>
            <a:ext cx="8124825" cy="630007"/>
          </a:xfrm>
        </p:spPr>
        <p:txBody>
          <a:bodyPr>
            <a:normAutofit fontScale="90000"/>
          </a:bodyPr>
          <a:lstStyle/>
          <a:p>
            <a:pPr>
              <a:defRPr/>
            </a:pPr>
            <a:r>
              <a:rPr lang="en-ZA" dirty="0"/>
              <a:t>Objectives &amp; …</a:t>
            </a:r>
            <a:endParaRPr lang="en-US" dirty="0"/>
          </a:p>
        </p:txBody>
      </p:sp>
      <p:sp>
        <p:nvSpPr>
          <p:cNvPr id="5" name="Text Placeholder 4"/>
          <p:cNvSpPr>
            <a:spLocks noGrp="1"/>
          </p:cNvSpPr>
          <p:nvPr>
            <p:ph type="body" idx="1"/>
          </p:nvPr>
        </p:nvSpPr>
        <p:spPr>
          <a:xfrm>
            <a:off x="663375" y="562855"/>
            <a:ext cx="6637467" cy="1520413"/>
          </a:xfrm>
        </p:spPr>
        <p:txBody>
          <a:bodyPr/>
          <a:lstStyle/>
          <a:p>
            <a:pPr>
              <a:defRPr/>
            </a:pPr>
            <a:r>
              <a:rPr lang="en-ZA" dirty="0"/>
              <a:t>EEE4084F Digital Systems</a:t>
            </a:r>
            <a:endParaRPr lang="en-US" dirty="0"/>
          </a:p>
        </p:txBody>
      </p:sp>
      <p:pic>
        <p:nvPicPr>
          <p:cNvPr id="14340" name="Picture 5" descr="Pointing.gif"/>
          <p:cNvPicPr>
            <a:picLocks noChangeAspect="1"/>
          </p:cNvPicPr>
          <p:nvPr/>
        </p:nvPicPr>
        <p:blipFill>
          <a:blip r:embed="rId3" cstate="print"/>
          <a:srcRect/>
          <a:stretch>
            <a:fillRect/>
          </a:stretch>
        </p:blipFill>
        <p:spPr bwMode="auto">
          <a:xfrm>
            <a:off x="4322857" y="3590421"/>
            <a:ext cx="1368425" cy="1419225"/>
          </a:xfrm>
          <a:prstGeom prst="rect">
            <a:avLst/>
          </a:prstGeom>
          <a:noFill/>
          <a:ln w="9525">
            <a:noFill/>
            <a:miter lim="800000"/>
            <a:headEnd/>
            <a:tailEnd/>
          </a:ln>
        </p:spPr>
      </p:pic>
      <p:sp>
        <p:nvSpPr>
          <p:cNvPr id="7" name="Title 3"/>
          <p:cNvSpPr txBox="1">
            <a:spLocks/>
          </p:cNvSpPr>
          <p:nvPr/>
        </p:nvSpPr>
        <p:spPr>
          <a:xfrm>
            <a:off x="563574" y="2486690"/>
            <a:ext cx="8124825" cy="630007"/>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b="0" kern="1200" cap="none" baseline="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dirty="0"/>
              <a:t>Relevance of EEE4084F to You</a:t>
            </a:r>
          </a:p>
        </p:txBody>
      </p:sp>
    </p:spTree>
    <p:extLst>
      <p:ext uri="{BB962C8B-B14F-4D97-AF65-F5344CB8AC3E}">
        <p14:creationId xmlns:p14="http://schemas.microsoft.com/office/powerpoint/2010/main" val="41951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p:cTn id="12" dur="1000" fill="hold"/>
                                        <p:tgtEl>
                                          <p:spTgt spid="14340"/>
                                        </p:tgtEl>
                                        <p:attrNameLst>
                                          <p:attrName>ppt_w</p:attrName>
                                        </p:attrNameLst>
                                      </p:cBhvr>
                                      <p:tavLst>
                                        <p:tav tm="0">
                                          <p:val>
                                            <p:fltVal val="0"/>
                                          </p:val>
                                        </p:tav>
                                        <p:tav tm="100000">
                                          <p:val>
                                            <p:strVal val="#ppt_w"/>
                                          </p:val>
                                        </p:tav>
                                      </p:tavLst>
                                    </p:anim>
                                    <p:anim calcmode="lin" valueType="num">
                                      <p:cBhvr>
                                        <p:cTn id="13" dur="1000" fill="hold"/>
                                        <p:tgtEl>
                                          <p:spTgt spid="14340"/>
                                        </p:tgtEl>
                                        <p:attrNameLst>
                                          <p:attrName>ppt_h</p:attrName>
                                        </p:attrNameLst>
                                      </p:cBhvr>
                                      <p:tavLst>
                                        <p:tav tm="0">
                                          <p:val>
                                            <p:fltVal val="0"/>
                                          </p:val>
                                        </p:tav>
                                        <p:tav tm="100000">
                                          <p:val>
                                            <p:strVal val="#ppt_h"/>
                                          </p:val>
                                        </p:tav>
                                      </p:tavLst>
                                    </p:anim>
                                    <p:anim calcmode="lin" valueType="num">
                                      <p:cBhvr>
                                        <p:cTn id="14" dur="1000" fill="hold"/>
                                        <p:tgtEl>
                                          <p:spTgt spid="14340"/>
                                        </p:tgtEl>
                                        <p:attrNameLst>
                                          <p:attrName>style.rotation</p:attrName>
                                        </p:attrNameLst>
                                      </p:cBhvr>
                                      <p:tavLst>
                                        <p:tav tm="0">
                                          <p:val>
                                            <p:fltVal val="90"/>
                                          </p:val>
                                        </p:tav>
                                        <p:tav tm="100000">
                                          <p:val>
                                            <p:fltVal val="0"/>
                                          </p:val>
                                        </p:tav>
                                      </p:tavLst>
                                    </p:anim>
                                    <p:animEffect transition="in" filter="fade">
                                      <p:cBhvr>
                                        <p:cTn id="15"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winberg\Documents\ACTIVE\EEE4084F\2013\LECTURES\Lecture01\Images\graduation_c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7148" flipH="1">
            <a:off x="492918" y="5113939"/>
            <a:ext cx="1491726" cy="10516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6645" y="315124"/>
            <a:ext cx="7024744" cy="741544"/>
          </a:xfrm>
        </p:spPr>
        <p:txBody>
          <a:bodyPr/>
          <a:lstStyle/>
          <a:p>
            <a:pPr>
              <a:defRPr/>
            </a:pPr>
            <a:r>
              <a:rPr lang="en-US" dirty="0"/>
              <a:t>The Objectives</a:t>
            </a:r>
          </a:p>
        </p:txBody>
      </p:sp>
      <p:sp>
        <p:nvSpPr>
          <p:cNvPr id="3" name="Content Placeholder 2"/>
          <p:cNvSpPr>
            <a:spLocks noGrp="1"/>
          </p:cNvSpPr>
          <p:nvPr>
            <p:ph idx="1"/>
          </p:nvPr>
        </p:nvSpPr>
        <p:spPr>
          <a:xfrm>
            <a:off x="553879" y="1274122"/>
            <a:ext cx="7516854" cy="3508977"/>
          </a:xfrm>
        </p:spPr>
        <p:txBody>
          <a:bodyPr>
            <a:normAutofit fontScale="92500"/>
          </a:bodyPr>
          <a:lstStyle/>
          <a:p>
            <a:pPr>
              <a:defRPr/>
            </a:pPr>
            <a:r>
              <a:rPr lang="en-US" dirty="0"/>
              <a:t>Equip you with expertise and knowledge of the </a:t>
            </a:r>
            <a:r>
              <a:rPr lang="en-US" dirty="0">
                <a:solidFill>
                  <a:srgbClr val="FF6600"/>
                </a:solidFill>
              </a:rPr>
              <a:t>state-of-the-art</a:t>
            </a:r>
            <a:r>
              <a:rPr lang="en-US" dirty="0"/>
              <a:t>.</a:t>
            </a:r>
          </a:p>
          <a:p>
            <a:pPr>
              <a:defRPr/>
            </a:pPr>
            <a:r>
              <a:rPr lang="en-US" dirty="0"/>
              <a:t>Apply and build on knowledge from previous courses, taking it to a </a:t>
            </a:r>
            <a:r>
              <a:rPr lang="en-US" dirty="0">
                <a:solidFill>
                  <a:srgbClr val="FF6600"/>
                </a:solidFill>
              </a:rPr>
              <a:t>new level</a:t>
            </a:r>
            <a:r>
              <a:rPr lang="en-US" dirty="0"/>
              <a:t>.</a:t>
            </a:r>
          </a:p>
          <a:p>
            <a:pPr>
              <a:defRPr/>
            </a:pPr>
            <a:r>
              <a:rPr lang="en-US" dirty="0"/>
              <a:t>Work on </a:t>
            </a:r>
            <a:r>
              <a:rPr lang="en-US" dirty="0">
                <a:solidFill>
                  <a:srgbClr val="FF6600"/>
                </a:solidFill>
              </a:rPr>
              <a:t>exciting</a:t>
            </a:r>
            <a:r>
              <a:rPr lang="en-US" dirty="0"/>
              <a:t> and</a:t>
            </a:r>
            <a:br>
              <a:rPr lang="en-US" dirty="0"/>
            </a:br>
            <a:r>
              <a:rPr lang="en-US" dirty="0"/>
              <a:t>interesting projects that</a:t>
            </a:r>
            <a:br>
              <a:rPr lang="en-US" dirty="0"/>
            </a:br>
            <a:r>
              <a:rPr lang="en-US" dirty="0"/>
              <a:t>will help to…</a:t>
            </a:r>
          </a:p>
        </p:txBody>
      </p:sp>
      <p:sp>
        <p:nvSpPr>
          <p:cNvPr id="4" name="Rectangle 3"/>
          <p:cNvSpPr/>
          <p:nvPr/>
        </p:nvSpPr>
        <p:spPr bwMode="auto">
          <a:xfrm>
            <a:off x="852999" y="6115405"/>
            <a:ext cx="7453719" cy="461664"/>
          </a:xfrm>
          <a:prstGeom prst="rect">
            <a:avLst/>
          </a:prstGeom>
        </p:spPr>
        <p:txBody>
          <a:bodyPr wrap="square">
            <a:spAutoFit/>
          </a:bodyPr>
          <a:lstStyle/>
          <a:p>
            <a:pPr eaLnBrk="0" hangingPunct="0">
              <a:defRPr/>
            </a:pPr>
            <a:r>
              <a:rPr lang="en-US" sz="2400" dirty="0">
                <a:solidFill>
                  <a:srgbClr val="FF0000"/>
                </a:solidFill>
                <a:effectLst>
                  <a:outerShdw blurRad="38100" dist="38100" dir="2700000" algn="tl">
                    <a:srgbClr val="000000">
                      <a:alpha val="43137"/>
                    </a:srgbClr>
                  </a:outerShdw>
                </a:effectLst>
                <a:latin typeface="Arial Rounded MT Bold" pitchFamily="34" charset="0"/>
              </a:rPr>
              <a:t>Prepare you for a high-flying high-tech career!!</a:t>
            </a:r>
          </a:p>
        </p:txBody>
      </p:sp>
      <p:pic>
        <p:nvPicPr>
          <p:cNvPr id="8" name="Picture 7" descr="jet-plane.gif"/>
          <p:cNvPicPr>
            <a:picLocks noChangeAspect="1"/>
          </p:cNvPicPr>
          <p:nvPr/>
        </p:nvPicPr>
        <p:blipFill>
          <a:blip r:embed="rId4" cstate="print"/>
          <a:srcRect/>
          <a:stretch>
            <a:fillRect/>
          </a:stretch>
        </p:blipFill>
        <p:spPr bwMode="auto">
          <a:xfrm>
            <a:off x="5191125" y="4069518"/>
            <a:ext cx="3952875" cy="1427163"/>
          </a:xfrm>
          <a:prstGeom prst="rect">
            <a:avLst/>
          </a:prstGeom>
          <a:noFill/>
          <a:ln w="9525">
            <a:noFill/>
            <a:miter lim="800000"/>
            <a:headEnd/>
            <a:tailEnd/>
          </a:ln>
        </p:spPr>
      </p:pic>
    </p:spTree>
    <p:extLst>
      <p:ext uri="{BB962C8B-B14F-4D97-AF65-F5344CB8AC3E}">
        <p14:creationId xmlns:p14="http://schemas.microsoft.com/office/powerpoint/2010/main" val="24898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012" y="564621"/>
            <a:ext cx="7024744" cy="1143000"/>
          </a:xfrm>
        </p:spPr>
        <p:txBody>
          <a:bodyPr/>
          <a:lstStyle/>
          <a:p>
            <a:pPr>
              <a:defRPr/>
            </a:pPr>
            <a:r>
              <a:rPr lang="en-US" dirty="0"/>
              <a:t>Relevance to you…</a:t>
            </a:r>
          </a:p>
        </p:txBody>
      </p:sp>
      <p:sp>
        <p:nvSpPr>
          <p:cNvPr id="3" name="Content Placeholder 2"/>
          <p:cNvSpPr>
            <a:spLocks noGrp="1"/>
          </p:cNvSpPr>
          <p:nvPr>
            <p:ph idx="1"/>
          </p:nvPr>
        </p:nvSpPr>
        <p:spPr>
          <a:xfrm>
            <a:off x="712787" y="2006137"/>
            <a:ext cx="7691470" cy="3508977"/>
          </a:xfrm>
        </p:spPr>
        <p:txBody>
          <a:bodyPr>
            <a:normAutofit fontScale="85000" lnSpcReduction="10000"/>
          </a:bodyPr>
          <a:lstStyle/>
          <a:p>
            <a:pPr>
              <a:defRPr/>
            </a:pPr>
            <a:r>
              <a:rPr lang="en-US" dirty="0"/>
              <a:t>If you’re in the ECE programme, you’ll be expected to graduate with </a:t>
            </a:r>
            <a:r>
              <a:rPr lang="en-US" u="sng" dirty="0"/>
              <a:t>good knowledge of the fundamental</a:t>
            </a:r>
            <a:r>
              <a:rPr lang="en-US" dirty="0"/>
              <a:t> + some experience with </a:t>
            </a:r>
            <a:br>
              <a:rPr lang="en-US" dirty="0"/>
            </a:br>
            <a:r>
              <a:rPr lang="en-US" dirty="0"/>
              <a:t>the </a:t>
            </a:r>
            <a:r>
              <a:rPr lang="en-US" u="sng" dirty="0"/>
              <a:t>latest techniques and technology</a:t>
            </a:r>
            <a:r>
              <a:rPr lang="en-US" dirty="0"/>
              <a:t>.</a:t>
            </a:r>
          </a:p>
          <a:p>
            <a:pPr>
              <a:defRPr/>
            </a:pPr>
            <a:r>
              <a:rPr lang="en-US" dirty="0"/>
              <a:t>But more than that…</a:t>
            </a:r>
            <a:br>
              <a:rPr lang="en-US" dirty="0"/>
            </a:br>
            <a:r>
              <a:rPr lang="en-US" sz="2800" dirty="0"/>
              <a:t>intent as a </a:t>
            </a:r>
            <a:r>
              <a:rPr lang="en-US" sz="2800" dirty="0">
                <a:solidFill>
                  <a:srgbClr val="FF6600"/>
                </a:solidFill>
              </a:rPr>
              <a:t>“capping course”</a:t>
            </a:r>
            <a:r>
              <a:rPr lang="en-US" sz="2800" dirty="0"/>
              <a:t>, that draws on prior knowledge; provide an </a:t>
            </a:r>
            <a:r>
              <a:rPr lang="en-US" sz="2800" dirty="0">
                <a:solidFill>
                  <a:srgbClr val="FF6600"/>
                </a:solidFill>
              </a:rPr>
              <a:t>“upwards push”</a:t>
            </a:r>
            <a:r>
              <a:rPr lang="en-US" sz="2800" dirty="0">
                <a:solidFill>
                  <a:srgbClr val="FFFF00"/>
                </a:solidFill>
              </a:rPr>
              <a:t> </a:t>
            </a:r>
            <a:r>
              <a:rPr lang="en-US" sz="2800" dirty="0"/>
              <a:t>towards taking things further on your own in</a:t>
            </a:r>
            <a:br>
              <a:rPr lang="en-US" sz="2800" dirty="0"/>
            </a:br>
            <a:r>
              <a:rPr lang="en-US" sz="2800" dirty="0"/>
              <a:t>your future career or studies.</a:t>
            </a:r>
          </a:p>
        </p:txBody>
      </p:sp>
      <p:pic>
        <p:nvPicPr>
          <p:cNvPr id="16388" name="Picture 4" descr="Pointing.gif"/>
          <p:cNvPicPr>
            <a:picLocks noChangeAspect="1"/>
          </p:cNvPicPr>
          <p:nvPr/>
        </p:nvPicPr>
        <p:blipFill>
          <a:blip r:embed="rId3" cstate="print"/>
          <a:srcRect/>
          <a:stretch>
            <a:fillRect/>
          </a:stretch>
        </p:blipFill>
        <p:spPr bwMode="auto">
          <a:xfrm>
            <a:off x="6948488" y="430213"/>
            <a:ext cx="982662" cy="1019175"/>
          </a:xfrm>
          <a:prstGeom prst="rect">
            <a:avLst/>
          </a:prstGeom>
          <a:noFill/>
          <a:ln w="9525">
            <a:noFill/>
            <a:miter lim="800000"/>
            <a:headEnd/>
            <a:tailEnd/>
          </a:ln>
        </p:spPr>
      </p:pic>
      <p:pic>
        <p:nvPicPr>
          <p:cNvPr id="16389" name="Picture 6" descr="jump.jpg"/>
          <p:cNvPicPr>
            <a:picLocks noChangeAspect="1"/>
          </p:cNvPicPr>
          <p:nvPr/>
        </p:nvPicPr>
        <p:blipFill>
          <a:blip r:embed="rId4" cstate="print"/>
          <a:srcRect/>
          <a:stretch>
            <a:fillRect/>
          </a:stretch>
        </p:blipFill>
        <p:spPr bwMode="auto">
          <a:xfrm>
            <a:off x="6256236" y="4767202"/>
            <a:ext cx="2379378" cy="1550790"/>
          </a:xfrm>
          <a:prstGeom prst="rect">
            <a:avLst/>
          </a:prstGeom>
          <a:noFill/>
          <a:ln w="9525">
            <a:noFill/>
            <a:miter lim="800000"/>
            <a:headEnd/>
            <a:tailEnd/>
          </a:ln>
        </p:spPr>
      </p:pic>
    </p:spTree>
    <p:extLst>
      <p:ext uri="{BB962C8B-B14F-4D97-AF65-F5344CB8AC3E}">
        <p14:creationId xmlns:p14="http://schemas.microsoft.com/office/powerpoint/2010/main" val="8438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1+#ppt_w/2"/>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4084 Theme.thmx</Template>
  <TotalTime>5992</TotalTime>
  <Words>2714</Words>
  <Application>Microsoft Office PowerPoint</Application>
  <PresentationFormat>On-screen Show (4:3)</PresentationFormat>
  <Paragraphs>396</Paragraphs>
  <Slides>42</Slides>
  <Notes>19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Arial Unicode MS</vt:lpstr>
      <vt:lpstr>Arial</vt:lpstr>
      <vt:lpstr>Arial Black</vt:lpstr>
      <vt:lpstr>Arial Narrow</vt:lpstr>
      <vt:lpstr>Arial Rounded MT Bold</vt:lpstr>
      <vt:lpstr>Berlin Sans FB Demi</vt:lpstr>
      <vt:lpstr>Bernard MT Condensed</vt:lpstr>
      <vt:lpstr>Book Antiqua</vt:lpstr>
      <vt:lpstr>Calibri</vt:lpstr>
      <vt:lpstr>Century Gothic</vt:lpstr>
      <vt:lpstr>Comic Sans MS</vt:lpstr>
      <vt:lpstr>Gentium Basic</vt:lpstr>
      <vt:lpstr>Tahoma</vt:lpstr>
      <vt:lpstr>Wingdings</vt:lpstr>
      <vt:lpstr>Wingdings 2</vt:lpstr>
      <vt:lpstr>4084 Theme</vt:lpstr>
      <vt:lpstr>PowerPoint Presentation</vt:lpstr>
      <vt:lpstr>PowerPoint Presentation</vt:lpstr>
      <vt:lpstr>More suitable names     for this course…?</vt:lpstr>
      <vt:lpstr>HiPeHeS : High Performance Heterogeneous Computing Systems</vt:lpstr>
      <vt:lpstr>HiPeHeS : High Performance Heterogeneous Computing Systems</vt:lpstr>
      <vt:lpstr>PowerPoint Presentation</vt:lpstr>
      <vt:lpstr>Objectives &amp; …</vt:lpstr>
      <vt:lpstr>The Objectives</vt:lpstr>
      <vt:lpstr>Relevance to you…</vt:lpstr>
      <vt:lpstr>EEE4084F Teaching Staff</vt:lpstr>
      <vt:lpstr>Textbook</vt:lpstr>
      <vt:lpstr>Course Websites</vt:lpstr>
      <vt:lpstr>Lecture &amp; Prac times</vt:lpstr>
      <vt:lpstr>Prac routine</vt:lpstr>
      <vt:lpstr>When do pracs start?</vt:lpstr>
      <vt:lpstr>Do I need to attend lab sessions?</vt:lpstr>
      <vt:lpstr>PowerPoint Presentation</vt:lpstr>
      <vt:lpstr>PowerPoint Presentation</vt:lpstr>
      <vt:lpstr>Marks Breakdown</vt:lpstr>
      <vt:lpstr>3 Types of Groups</vt:lpstr>
      <vt:lpstr>The Technology Report</vt:lpstr>
      <vt:lpstr>Seminar &amp; Blog Plan</vt:lpstr>
      <vt:lpstr>Seminar presentation timing &amp; marking guide</vt:lpstr>
      <vt:lpstr>Technology Report Blog marking</vt:lpstr>
      <vt:lpstr>Readings</vt:lpstr>
      <vt:lpstr>Heads-up on reading task 1…</vt:lpstr>
      <vt:lpstr>Projects</vt:lpstr>
      <vt:lpstr>PowerPoint Presentation</vt:lpstr>
      <vt:lpstr>PowerPoint Presentation</vt:lpstr>
      <vt:lpstr>Before we finish lecture1…</vt:lpstr>
      <vt:lpstr>PowerPoint Presentation</vt:lpstr>
      <vt:lpstr>Some inspiration &amp;    food for thought…</vt:lpstr>
      <vt:lpstr>Consider the pros &amp; cons</vt:lpstr>
      <vt:lpstr>Thinking about your own business</vt:lpstr>
      <vt:lpstr>Your own business (harsh) realities</vt:lpstr>
      <vt:lpstr>Some harsh realities</vt:lpstr>
      <vt:lpstr>PowerPoint Presentation</vt:lpstr>
      <vt:lpstr>Where the jobs are…</vt:lpstr>
      <vt:lpstr>Some realities</vt:lpstr>
      <vt:lpstr>Are these job statistics something to worry about?</vt:lpstr>
      <vt:lpstr>Suggested reading</vt:lpstr>
      <vt:lpstr>PowerPoint Presentation</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Introduction</dc:subject>
  <dc:creator>Simon Winberg</dc:creator>
  <cp:lastModifiedBy>SW</cp:lastModifiedBy>
  <cp:revision>374</cp:revision>
  <dcterms:created xsi:type="dcterms:W3CDTF">2009-02-10T02:25:54Z</dcterms:created>
  <dcterms:modified xsi:type="dcterms:W3CDTF">2018-02-21T07:28:15Z</dcterms:modified>
  <cp:category>Lectures</cp:category>
</cp:coreProperties>
</file>