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09" r:id="rId1"/>
  </p:sldMasterIdLst>
  <p:notesMasterIdLst>
    <p:notesMasterId r:id="rId29"/>
  </p:notesMasterIdLst>
  <p:handoutMasterIdLst>
    <p:handoutMasterId r:id="rId30"/>
  </p:handoutMasterIdLst>
  <p:sldIdLst>
    <p:sldId id="324" r:id="rId2"/>
    <p:sldId id="399" r:id="rId3"/>
    <p:sldId id="400" r:id="rId4"/>
    <p:sldId id="401" r:id="rId5"/>
    <p:sldId id="402" r:id="rId6"/>
    <p:sldId id="403" r:id="rId7"/>
    <p:sldId id="372" r:id="rId8"/>
    <p:sldId id="373" r:id="rId9"/>
    <p:sldId id="374" r:id="rId10"/>
    <p:sldId id="382" r:id="rId11"/>
    <p:sldId id="383" r:id="rId12"/>
    <p:sldId id="375" r:id="rId13"/>
    <p:sldId id="376" r:id="rId14"/>
    <p:sldId id="377" r:id="rId15"/>
    <p:sldId id="378" r:id="rId16"/>
    <p:sldId id="379" r:id="rId17"/>
    <p:sldId id="380" r:id="rId18"/>
    <p:sldId id="381" r:id="rId19"/>
    <p:sldId id="405" r:id="rId20"/>
    <p:sldId id="406" r:id="rId21"/>
    <p:sldId id="407" r:id="rId22"/>
    <p:sldId id="408" r:id="rId23"/>
    <p:sldId id="409" r:id="rId24"/>
    <p:sldId id="410" r:id="rId25"/>
    <p:sldId id="411" r:id="rId26"/>
    <p:sldId id="412" r:id="rId27"/>
    <p:sldId id="398" r:id="rId28"/>
  </p:sldIdLst>
  <p:sldSz cx="9144000" cy="6858000" type="screen4x3"/>
  <p:notesSz cx="6794500" cy="9931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1C1C"/>
    <a:srgbClr val="262946"/>
    <a:srgbClr val="0780BD"/>
    <a:srgbClr val="AD4186"/>
    <a:srgbClr val="159384"/>
    <a:srgbClr val="8CA1F8"/>
    <a:srgbClr val="FFCCCC"/>
    <a:srgbClr val="B7B7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2" autoAdjust="0"/>
    <p:restoredTop sz="94687" autoAdjust="0"/>
  </p:normalViewPr>
  <p:slideViewPr>
    <p:cSldViewPr snapToGrid="0">
      <p:cViewPr varScale="1">
        <p:scale>
          <a:sx n="84" d="100"/>
          <a:sy n="84" d="100"/>
        </p:scale>
        <p:origin x="1434" y="78"/>
      </p:cViewPr>
      <p:guideLst>
        <p:guide orient="horz" pos="2160"/>
        <p:guide pos="2880"/>
      </p:guideLst>
    </p:cSldViewPr>
  </p:slideViewPr>
  <p:outlineViewPr>
    <p:cViewPr>
      <p:scale>
        <a:sx n="33" d="100"/>
        <a:sy n="33" d="100"/>
      </p:scale>
      <p:origin x="0" y="4867"/>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6888"/>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sz="quarter" idx="1"/>
          </p:nvPr>
        </p:nvSpPr>
        <p:spPr>
          <a:xfrm>
            <a:off x="3848100" y="0"/>
            <a:ext cx="2944813" cy="496888"/>
          </a:xfrm>
          <a:prstGeom prst="rect">
            <a:avLst/>
          </a:prstGeom>
        </p:spPr>
        <p:txBody>
          <a:bodyPr vert="horz" lIns="91440" tIns="45720" rIns="91440" bIns="45720" rtlCol="0"/>
          <a:lstStyle>
            <a:lvl1pPr algn="r">
              <a:defRPr sz="1200"/>
            </a:lvl1pPr>
          </a:lstStyle>
          <a:p>
            <a:fld id="{3472C37F-1F2F-433D-88C3-3226B80931D4}" type="datetimeFigureOut">
              <a:rPr lang="en-ZA" smtClean="0"/>
              <a:t>2018/02/17</a:t>
            </a:fld>
            <a:endParaRPr lang="en-ZA"/>
          </a:p>
        </p:txBody>
      </p:sp>
      <p:sp>
        <p:nvSpPr>
          <p:cNvPr id="4" name="Footer Placeholder 3"/>
          <p:cNvSpPr>
            <a:spLocks noGrp="1"/>
          </p:cNvSpPr>
          <p:nvPr>
            <p:ph type="ftr" sz="quarter" idx="2"/>
          </p:nvPr>
        </p:nvSpPr>
        <p:spPr>
          <a:xfrm>
            <a:off x="0" y="9432925"/>
            <a:ext cx="2944813" cy="496888"/>
          </a:xfrm>
          <a:prstGeom prst="rect">
            <a:avLst/>
          </a:prstGeom>
        </p:spPr>
        <p:txBody>
          <a:bodyPr vert="horz" lIns="91440" tIns="45720" rIns="91440" bIns="45720" rtlCol="0" anchor="b"/>
          <a:lstStyle>
            <a:lvl1pPr algn="l">
              <a:defRPr sz="1200"/>
            </a:lvl1pPr>
          </a:lstStyle>
          <a:p>
            <a:endParaRPr lang="en-ZA"/>
          </a:p>
        </p:txBody>
      </p:sp>
      <p:sp>
        <p:nvSpPr>
          <p:cNvPr id="5" name="Slide Number Placeholder 4"/>
          <p:cNvSpPr>
            <a:spLocks noGrp="1"/>
          </p:cNvSpPr>
          <p:nvPr>
            <p:ph type="sldNum" sz="quarter" idx="3"/>
          </p:nvPr>
        </p:nvSpPr>
        <p:spPr>
          <a:xfrm>
            <a:off x="3848100" y="9432925"/>
            <a:ext cx="2944813" cy="496888"/>
          </a:xfrm>
          <a:prstGeom prst="rect">
            <a:avLst/>
          </a:prstGeom>
        </p:spPr>
        <p:txBody>
          <a:bodyPr vert="horz" lIns="91440" tIns="45720" rIns="91440" bIns="45720" rtlCol="0" anchor="b"/>
          <a:lstStyle>
            <a:lvl1pPr algn="r">
              <a:defRPr sz="1200"/>
            </a:lvl1pPr>
          </a:lstStyle>
          <a:p>
            <a:fld id="{1100325B-9817-4C17-ACE0-25450F9351E8}" type="slidenum">
              <a:rPr lang="en-ZA" smtClean="0"/>
              <a:t>‹#›</a:t>
            </a:fld>
            <a:endParaRPr lang="en-ZA"/>
          </a:p>
        </p:txBody>
      </p:sp>
    </p:spTree>
    <p:extLst>
      <p:ext uri="{BB962C8B-B14F-4D97-AF65-F5344CB8AC3E}">
        <p14:creationId xmlns:p14="http://schemas.microsoft.com/office/powerpoint/2010/main" val="10713340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atin typeface="Arial" charset="0"/>
              </a:defRPr>
            </a:lvl1pPr>
          </a:lstStyle>
          <a:p>
            <a:pPr>
              <a:defRPr/>
            </a:pPr>
            <a:fld id="{BF8D156F-764F-4695-B1C5-E727D3041F15}" type="datetimeFigureOut">
              <a:rPr lang="en-US"/>
              <a:pPr>
                <a:defRPr/>
              </a:pPr>
              <a:t>2/17/2018</a:t>
            </a:fld>
            <a:endParaRPr lang="en-US"/>
          </a:p>
        </p:txBody>
      </p:sp>
      <p:sp>
        <p:nvSpPr>
          <p:cNvPr id="4" name="Slide Image Placeholder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79450" y="4717415"/>
            <a:ext cx="5435600" cy="446913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atin typeface="Arial" charset="0"/>
              </a:defRPr>
            </a:lvl1pPr>
          </a:lstStyle>
          <a:p>
            <a:pPr>
              <a:defRPr/>
            </a:pPr>
            <a:fld id="{9201F57C-B1AD-42CE-8A45-D61EF6A43D46}" type="slidenum">
              <a:rPr lang="en-US"/>
              <a:pPr>
                <a:defRPr/>
              </a:pPr>
              <a:t>‹#›</a:t>
            </a:fld>
            <a:endParaRPr lang="en-US"/>
          </a:p>
        </p:txBody>
      </p:sp>
    </p:spTree>
    <p:extLst>
      <p:ext uri="{BB962C8B-B14F-4D97-AF65-F5344CB8AC3E}">
        <p14:creationId xmlns:p14="http://schemas.microsoft.com/office/powerpoint/2010/main" val="17378008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7C3B841-AD11-444A-9A16-E4A274B27553}" type="slidenum">
              <a:rPr lang="en-US" smtClean="0"/>
              <a:pPr/>
              <a:t>1</a:t>
            </a:fld>
            <a:endParaRPr lang="en-US" smtClean="0"/>
          </a:p>
        </p:txBody>
      </p:sp>
    </p:spTree>
    <p:extLst>
      <p:ext uri="{BB962C8B-B14F-4D97-AF65-F5344CB8AC3E}">
        <p14:creationId xmlns:p14="http://schemas.microsoft.com/office/powerpoint/2010/main" val="5960507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7663AF2-26C5-4E90-BFCF-8AC61CB7A335}" type="slidenum">
              <a:rPr lang="en-US" smtClean="0"/>
              <a:pPr/>
              <a:t>16</a:t>
            </a:fld>
            <a:endParaRPr lang="en-US" smtClean="0"/>
          </a:p>
        </p:txBody>
      </p:sp>
    </p:spTree>
    <p:extLst>
      <p:ext uri="{BB962C8B-B14F-4D97-AF65-F5344CB8AC3E}">
        <p14:creationId xmlns:p14="http://schemas.microsoft.com/office/powerpoint/2010/main" val="38365852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59D662B-29C5-4218-8542-81D32F48E1E0}" type="slidenum">
              <a:rPr lang="en-US" smtClean="0"/>
              <a:pPr/>
              <a:t>17</a:t>
            </a:fld>
            <a:endParaRPr lang="en-US" smtClean="0"/>
          </a:p>
        </p:txBody>
      </p:sp>
    </p:spTree>
    <p:extLst>
      <p:ext uri="{BB962C8B-B14F-4D97-AF65-F5344CB8AC3E}">
        <p14:creationId xmlns:p14="http://schemas.microsoft.com/office/powerpoint/2010/main" val="22269106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A115585-EE9E-4EBA-8E14-13AD373313F8}" type="slidenum">
              <a:rPr lang="en-US" smtClean="0"/>
              <a:pPr/>
              <a:t>18</a:t>
            </a:fld>
            <a:endParaRPr lang="en-US" smtClean="0"/>
          </a:p>
        </p:txBody>
      </p:sp>
    </p:spTree>
    <p:extLst>
      <p:ext uri="{BB962C8B-B14F-4D97-AF65-F5344CB8AC3E}">
        <p14:creationId xmlns:p14="http://schemas.microsoft.com/office/powerpoint/2010/main" val="33791689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07A7252-6930-4361-A661-AD69A360EE3A}" type="slidenum">
              <a:rPr lang="en-US"/>
              <a:pPr/>
              <a:t>20</a:t>
            </a:fld>
            <a:endParaRPr lang="en-US"/>
          </a:p>
        </p:txBody>
      </p:sp>
      <p:sp>
        <p:nvSpPr>
          <p:cNvPr id="187394" name="Rectangle 2"/>
          <p:cNvSpPr>
            <a:spLocks noGrp="1" noRot="1" noChangeAspect="1" noChangeArrowheads="1" noTextEdit="1"/>
          </p:cNvSpPr>
          <p:nvPr>
            <p:ph type="sldImg"/>
          </p:nvPr>
        </p:nvSpPr>
        <p:spPr>
          <a:ln/>
        </p:spPr>
      </p:sp>
      <p:sp>
        <p:nvSpPr>
          <p:cNvPr id="18739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812483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p:spPr>
      </p:sp>
      <p:sp>
        <p:nvSpPr>
          <p:cNvPr id="727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727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6B66387-28F6-4E11-A57F-0F97594F8C09}" type="slidenum">
              <a:rPr lang="en-US" smtClean="0"/>
              <a:pPr/>
              <a:t>3</a:t>
            </a:fld>
            <a:endParaRPr lang="en-US" smtClean="0"/>
          </a:p>
        </p:txBody>
      </p:sp>
    </p:spTree>
    <p:extLst>
      <p:ext uri="{BB962C8B-B14F-4D97-AF65-F5344CB8AC3E}">
        <p14:creationId xmlns:p14="http://schemas.microsoft.com/office/powerpoint/2010/main" val="34344621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p:spPr>
      </p:sp>
      <p:sp>
        <p:nvSpPr>
          <p:cNvPr id="6041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604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7BE7632-126D-4D41-997F-2C47F1568A63}" type="slidenum">
              <a:rPr lang="en-US" smtClean="0"/>
              <a:pPr/>
              <a:t>4</a:t>
            </a:fld>
            <a:endParaRPr lang="en-US" smtClean="0"/>
          </a:p>
        </p:txBody>
      </p:sp>
    </p:spTree>
    <p:extLst>
      <p:ext uri="{BB962C8B-B14F-4D97-AF65-F5344CB8AC3E}">
        <p14:creationId xmlns:p14="http://schemas.microsoft.com/office/powerpoint/2010/main" val="12212857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19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FE69F08-0125-4D9B-87CA-11AA1A00640E}" type="slidenum">
              <a:rPr lang="en-US" smtClean="0"/>
              <a:pPr/>
              <a:t>8</a:t>
            </a:fld>
            <a:endParaRPr lang="en-US" smtClean="0"/>
          </a:p>
        </p:txBody>
      </p:sp>
    </p:spTree>
    <p:extLst>
      <p:ext uri="{BB962C8B-B14F-4D97-AF65-F5344CB8AC3E}">
        <p14:creationId xmlns:p14="http://schemas.microsoft.com/office/powerpoint/2010/main" val="229587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30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3CEDEFB-C552-4734-B8B5-D1058B26D112}" type="slidenum">
              <a:rPr lang="en-US" smtClean="0"/>
              <a:pPr/>
              <a:t>9</a:t>
            </a:fld>
            <a:endParaRPr lang="en-US" smtClean="0"/>
          </a:p>
        </p:txBody>
      </p:sp>
    </p:spTree>
    <p:extLst>
      <p:ext uri="{BB962C8B-B14F-4D97-AF65-F5344CB8AC3E}">
        <p14:creationId xmlns:p14="http://schemas.microsoft.com/office/powerpoint/2010/main" val="8217991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8DCCB64-E742-42FA-BF1D-038F1A5EEF8C}" type="slidenum">
              <a:rPr lang="en-US" smtClean="0"/>
              <a:pPr/>
              <a:t>12</a:t>
            </a:fld>
            <a:endParaRPr lang="en-US" smtClean="0"/>
          </a:p>
        </p:txBody>
      </p:sp>
    </p:spTree>
    <p:extLst>
      <p:ext uri="{BB962C8B-B14F-4D97-AF65-F5344CB8AC3E}">
        <p14:creationId xmlns:p14="http://schemas.microsoft.com/office/powerpoint/2010/main" val="28155672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199ADF7-18A3-4146-8F2C-AC4F7B7EE9AB}" type="slidenum">
              <a:rPr lang="en-US" smtClean="0"/>
              <a:pPr/>
              <a:t>13</a:t>
            </a:fld>
            <a:endParaRPr lang="en-US" smtClean="0"/>
          </a:p>
        </p:txBody>
      </p:sp>
    </p:spTree>
    <p:extLst>
      <p:ext uri="{BB962C8B-B14F-4D97-AF65-F5344CB8AC3E}">
        <p14:creationId xmlns:p14="http://schemas.microsoft.com/office/powerpoint/2010/main" val="18661877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212042A-14F7-4415-96FA-2C32D1511FFA}" type="slidenum">
              <a:rPr lang="en-US" smtClean="0"/>
              <a:pPr/>
              <a:t>14</a:t>
            </a:fld>
            <a:endParaRPr lang="en-US" smtClean="0"/>
          </a:p>
        </p:txBody>
      </p:sp>
    </p:spTree>
    <p:extLst>
      <p:ext uri="{BB962C8B-B14F-4D97-AF65-F5344CB8AC3E}">
        <p14:creationId xmlns:p14="http://schemas.microsoft.com/office/powerpoint/2010/main" val="21485816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E24FBAF-4993-41D4-9026-828AE5D7CEBF}" type="slidenum">
              <a:rPr lang="en-US" smtClean="0"/>
              <a:pPr/>
              <a:t>15</a:t>
            </a:fld>
            <a:endParaRPr lang="en-US" smtClean="0"/>
          </a:p>
        </p:txBody>
      </p:sp>
    </p:spTree>
    <p:extLst>
      <p:ext uri="{BB962C8B-B14F-4D97-AF65-F5344CB8AC3E}">
        <p14:creationId xmlns:p14="http://schemas.microsoft.com/office/powerpoint/2010/main" val="3368958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a:prstGeom prst="rect">
            <a:avLst/>
          </a:prstGeom>
        </p:spPr>
        <p:txBody>
          <a:bodyPr anchor="b"/>
          <a:lstStyle>
            <a:lvl1pPr algn="l">
              <a:defRPr sz="2400"/>
            </a:lvl1pPr>
          </a:lstStyle>
          <a:p>
            <a:pPr>
              <a:defRPr/>
            </a:pPr>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pPr>
              <a:defRPr/>
            </a:pPr>
            <a:endParaRPr lang="en-US"/>
          </a:p>
        </p:txBody>
      </p:sp>
      <p:sp>
        <p:nvSpPr>
          <p:cNvPr id="6" name="Slide Number Placeholder 5"/>
          <p:cNvSpPr>
            <a:spLocks noGrp="1"/>
          </p:cNvSpPr>
          <p:nvPr>
            <p:ph type="sldNum" sz="quarter" idx="12"/>
          </p:nvPr>
        </p:nvSpPr>
        <p:spPr>
          <a:xfrm>
            <a:off x="4649096" y="5719966"/>
            <a:ext cx="643666" cy="365125"/>
          </a:xfrm>
          <a:prstGeom prst="rect">
            <a:avLst/>
          </a:prstGeom>
        </p:spPr>
        <p:txBody>
          <a:bodyPr/>
          <a:lstStyle>
            <a:lvl1pPr>
              <a:defRPr>
                <a:solidFill>
                  <a:schemeClr val="accent1"/>
                </a:solidFill>
              </a:defRPr>
            </a:lvl1pPr>
          </a:lstStyle>
          <a:p>
            <a:pPr>
              <a:defRPr/>
            </a:pPr>
            <a:fld id="{CE114376-ACFC-4634-9DD3-DBEE48388D3F}" type="slidenum">
              <a:rPr lang="en-US" smtClean="0"/>
              <a:pPr>
                <a:defRPr/>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A797E0B0-0C94-4547-83CD-2A390788D8A7}"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7155BA7D-9DDA-4CAE-A37F-DADF61AB5AB1}"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n>
                  <a:solidFill>
                    <a:schemeClr val="tx1"/>
                  </a:solidFill>
                </a:ln>
                <a:solidFill>
                  <a:srgbClr val="1D8757"/>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2pPr>
              <a:defRPr>
                <a:solidFill>
                  <a:srgbClr val="126249"/>
                </a:solidFill>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AE3C20EC-6E65-4DF9-82E7-BC2A5EBEB3D5}"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1015B618-3B73-4DB7-A05F-FC76D85BC458}"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6D4442F0-F0B7-4DF1-8AF3-A1BEB09A5E95}" type="slidenum">
              <a:rPr lang="en-US" smtClean="0"/>
              <a:pPr>
                <a:defRPr/>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a:xfrm>
            <a:off x="4649096" y="224491"/>
            <a:ext cx="1332156" cy="365125"/>
          </a:xfrm>
          <a:prstGeom prst="rect">
            <a:avLst/>
          </a:prstGeom>
        </p:spPr>
        <p:txBody>
          <a:bodyPr/>
          <a:lstStyle/>
          <a:p>
            <a:pPr>
              <a:defRPr/>
            </a:pPr>
            <a:fld id="{3847B8E3-0A6A-4286-A5BA-DD6845A657CE}"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a:xfrm>
            <a:off x="4649096" y="224491"/>
            <a:ext cx="1332156" cy="365125"/>
          </a:xfrm>
          <a:prstGeom prst="rect">
            <a:avLst/>
          </a:prstGeom>
        </p:spPr>
        <p:txBody>
          <a:bodyPr/>
          <a:lstStyle/>
          <a:p>
            <a:pPr>
              <a:defRPr/>
            </a:pPr>
            <a:fld id="{FD86DB28-71AB-48E2-8B48-E285E68A8FCA}"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a:xfrm>
            <a:off x="4649096" y="224491"/>
            <a:ext cx="1332156" cy="365125"/>
          </a:xfrm>
          <a:prstGeom prst="rect">
            <a:avLst/>
          </a:prstGeom>
        </p:spPr>
        <p:txBody>
          <a:bodyPr/>
          <a:lstStyle/>
          <a:p>
            <a:pPr>
              <a:defRPr/>
            </a:pPr>
            <a:fld id="{623BCBF4-CA00-4975-925F-AC153BE158F5}"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1EE94CDC-694E-40AA-A23D-CA3B5AACECA2}" type="slidenum">
              <a:rPr lang="en-US" smtClean="0"/>
              <a:pPr>
                <a:defRPr/>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E4D5D9C7-7936-4E98-B62F-E552D2CBF534}"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6400"/>
            </a:gs>
            <a:gs pos="62000">
              <a:srgbClr val="009900"/>
            </a:gs>
            <a:gs pos="100000">
              <a:schemeClr val="bg1"/>
            </a:gs>
          </a:gsLst>
          <a:lin ang="5400000" scaled="0"/>
          <a:tileRect/>
        </a:gradFill>
        <a:effectLst/>
      </p:bgPr>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275030" y="195195"/>
            <a:ext cx="8632664" cy="648300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9114" y="448221"/>
            <a:ext cx="7698306" cy="69221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29785" y="1595620"/>
            <a:ext cx="7697635" cy="4519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914955" y="6246420"/>
            <a:ext cx="3502152" cy="365125"/>
          </a:xfrm>
          <a:prstGeom prst="rect">
            <a:avLst/>
          </a:prstGeom>
        </p:spPr>
        <p:txBody>
          <a:bodyPr vert="horz" lIns="91440" tIns="45720" rIns="91440" bIns="45720" rtlCol="0" anchor="ctr"/>
          <a:lstStyle>
            <a:lvl1pPr algn="r">
              <a:defRPr sz="1200">
                <a:solidFill>
                  <a:schemeClr val="accent1"/>
                </a:solidFill>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4210" r:id="rId1"/>
    <p:sldLayoutId id="2147484211" r:id="rId2"/>
    <p:sldLayoutId id="2147484212" r:id="rId3"/>
    <p:sldLayoutId id="2147484213" r:id="rId4"/>
    <p:sldLayoutId id="2147484214" r:id="rId5"/>
    <p:sldLayoutId id="2147484215" r:id="rId6"/>
    <p:sldLayoutId id="2147484216" r:id="rId7"/>
    <p:sldLayoutId id="2147484217" r:id="rId8"/>
    <p:sldLayoutId id="2147484218" r:id="rId9"/>
    <p:sldLayoutId id="2147484219" r:id="rId10"/>
    <p:sldLayoutId id="2147484220" r:id="rId11"/>
  </p:sldLayoutIdLst>
  <p:txStyles>
    <p:titleStyle>
      <a:lvl1pPr algn="l" defTabSz="914400" rtl="0" eaLnBrk="1" latinLnBrk="0" hangingPunct="1">
        <a:spcBef>
          <a:spcPct val="0"/>
        </a:spcBef>
        <a:buNone/>
        <a:defRPr sz="4000" b="1"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65760" algn="l" defTabSz="914400" rtl="0" eaLnBrk="1" latinLnBrk="0" hangingPunct="1">
        <a:spcBef>
          <a:spcPct val="20000"/>
        </a:spcBef>
        <a:buClr>
          <a:schemeClr val="accent1"/>
        </a:buClr>
        <a:buSzPct val="76000"/>
        <a:buFont typeface="Wingdings 2" pitchFamily="18" charset="2"/>
        <a:buChar char=""/>
        <a:defRPr sz="3200" kern="1200">
          <a:solidFill>
            <a:schemeClr val="tx2"/>
          </a:solidFill>
          <a:latin typeface="Tahoma" pitchFamily="34" charset="0"/>
          <a:ea typeface="Tahoma" pitchFamily="34" charset="0"/>
          <a:cs typeface="Tahoma" pitchFamily="34" charset="0"/>
        </a:defRPr>
      </a:lvl1pPr>
      <a:lvl2pPr marL="640080" indent="-274320" algn="l" defTabSz="914400" rtl="0" eaLnBrk="1" latinLnBrk="0" hangingPunct="1">
        <a:spcBef>
          <a:spcPct val="20000"/>
        </a:spcBef>
        <a:buClr>
          <a:schemeClr val="accent1"/>
        </a:buClr>
        <a:buSzPct val="76000"/>
        <a:buFont typeface="Wingdings 2" pitchFamily="18" charset="2"/>
        <a:buChar char=""/>
        <a:defRPr sz="2800" kern="1200">
          <a:solidFill>
            <a:srgbClr val="188463"/>
          </a:solidFill>
          <a:latin typeface="Tahoma" pitchFamily="34" charset="0"/>
          <a:ea typeface="Tahoma" pitchFamily="34" charset="0"/>
          <a:cs typeface="Tahoma" pitchFamily="34" charset="0"/>
        </a:defRPr>
      </a:lvl2pPr>
      <a:lvl3pPr marL="914400" indent="-228600" algn="l" defTabSz="914400" rtl="0" eaLnBrk="1" latinLnBrk="0" hangingPunct="1">
        <a:spcBef>
          <a:spcPct val="20000"/>
        </a:spcBef>
        <a:buClr>
          <a:schemeClr val="accent1"/>
        </a:buClr>
        <a:buSzPct val="76000"/>
        <a:buFont typeface="Wingdings 2" pitchFamily="18" charset="2"/>
        <a:buChar char=""/>
        <a:defRPr sz="2800" kern="1200">
          <a:solidFill>
            <a:srgbClr val="1558BB"/>
          </a:solidFill>
          <a:latin typeface="Tahoma" pitchFamily="34" charset="0"/>
          <a:ea typeface="Tahoma" pitchFamily="34" charset="0"/>
          <a:cs typeface="Tahoma" pitchFamily="34" charset="0"/>
        </a:defRPr>
      </a:lvl3pPr>
      <a:lvl4pPr marL="1124712" indent="-22860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Tahoma" pitchFamily="34" charset="0"/>
          <a:ea typeface="Tahoma" pitchFamily="34" charset="0"/>
          <a:cs typeface="Tahoma" pitchFamily="34" charset="0"/>
        </a:defRPr>
      </a:lvl4pPr>
      <a:lvl5pPr marL="1325880" indent="-228600" algn="l" defTabSz="914400" rtl="0" eaLnBrk="1" latinLnBrk="0" hangingPunct="1">
        <a:spcBef>
          <a:spcPct val="20000"/>
        </a:spcBef>
        <a:buClr>
          <a:schemeClr val="accent1"/>
        </a:buClr>
        <a:buSzPct val="76000"/>
        <a:buFont typeface="Wingdings 2" pitchFamily="18" charset="2"/>
        <a:buChar char=""/>
        <a:defRPr sz="2000" kern="1200" baseline="0">
          <a:solidFill>
            <a:schemeClr val="tx2"/>
          </a:solidFill>
          <a:latin typeface="Tahoma" pitchFamily="34" charset="0"/>
          <a:ea typeface="Tahoma" pitchFamily="34" charset="0"/>
          <a:cs typeface="Tahoma" pitchFamily="34" charset="0"/>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creativecommons.org/licenses/by-sa/4.0/" TargetMode="External"/><Relationship Id="rId3" Type="http://schemas.openxmlformats.org/officeDocument/2006/relationships/image" Target="../media/image2.jpg"/><Relationship Id="rId7" Type="http://schemas.openxmlformats.org/officeDocument/2006/relationships/image" Target="../media/image6.gif"/><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7.xml"/><Relationship Id="rId4" Type="http://schemas.openxmlformats.org/officeDocument/2006/relationships/hyperlink" Target="https://www.youtube.com/watch?v=WdRiZEwBhsM"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hyperlink" Target="https://www.youtube.com/user/LinuxMagazine" TargetMode="External"/><Relationship Id="rId2" Type="http://schemas.openxmlformats.org/officeDocument/2006/relationships/hyperlink" Target="https://www.youtube.com/watch?v=ehyO7mxeU74" TargetMode="External"/><Relationship Id="rId1" Type="http://schemas.openxmlformats.org/officeDocument/2006/relationships/slideLayout" Target="../slideLayouts/slideLayout6.xml"/><Relationship Id="rId4" Type="http://schemas.openxmlformats.org/officeDocument/2006/relationships/image" Target="../media/image16.jp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775831" y="4797142"/>
            <a:ext cx="1012214" cy="2339851"/>
          </a:xfrm>
          <a:prstGeom prst="rect">
            <a:avLst/>
          </a:prstGeom>
        </p:spPr>
      </p:pic>
      <p:pic>
        <p:nvPicPr>
          <p:cNvPr id="2" name="Picture 1"/>
          <p:cNvPicPr>
            <a:picLocks noChangeAspect="1"/>
          </p:cNvPicPr>
          <p:nvPr/>
        </p:nvPicPr>
        <p:blipFill>
          <a:blip r:embed="rId4"/>
          <a:stretch>
            <a:fillRect/>
          </a:stretch>
        </p:blipFill>
        <p:spPr>
          <a:xfrm>
            <a:off x="1329767" y="5707217"/>
            <a:ext cx="1835761" cy="552162"/>
          </a:xfrm>
          <a:prstGeom prst="rect">
            <a:avLst/>
          </a:prstGeom>
        </p:spPr>
      </p:pic>
      <p:sp>
        <p:nvSpPr>
          <p:cNvPr id="3074" name="Rectangle 8"/>
          <p:cNvSpPr>
            <a:spLocks noChangeArrowheads="1"/>
          </p:cNvSpPr>
          <p:nvPr/>
        </p:nvSpPr>
        <p:spPr bwMode="auto">
          <a:xfrm>
            <a:off x="1558925" y="1873250"/>
            <a:ext cx="6775450" cy="1814513"/>
          </a:xfrm>
          <a:prstGeom prst="rect">
            <a:avLst/>
          </a:prstGeom>
          <a:blipFill dpi="0" rotWithShape="1">
            <a:blip r:embed="rId5" cstate="print">
              <a:alphaModFix amt="28000"/>
            </a:blip>
            <a:srcRect/>
            <a:tile tx="0" ty="0" sx="100000" sy="100000" flip="none" algn="tl"/>
          </a:blip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endParaRPr lang="en-US"/>
          </a:p>
        </p:txBody>
      </p:sp>
      <p:sp>
        <p:nvSpPr>
          <p:cNvPr id="3076" name="Rectangle 9"/>
          <p:cNvSpPr>
            <a:spLocks noChangeArrowheads="1"/>
          </p:cNvSpPr>
          <p:nvPr/>
        </p:nvSpPr>
        <p:spPr bwMode="auto">
          <a:xfrm>
            <a:off x="1873250" y="5553932"/>
            <a:ext cx="5832475" cy="95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p>
            <a:pPr algn="ctr"/>
            <a:r>
              <a:rPr lang="en-ZA" sz="2400" dirty="0"/>
              <a:t>Lecturer:</a:t>
            </a:r>
          </a:p>
          <a:p>
            <a:pPr algn="ctr"/>
            <a:r>
              <a:rPr lang="en-ZA" sz="2400" dirty="0"/>
              <a:t>Simon Winberg</a:t>
            </a:r>
            <a:endParaRPr lang="en-US" sz="2400" dirty="0"/>
          </a:p>
        </p:txBody>
      </p:sp>
      <p:pic>
        <p:nvPicPr>
          <p:cNvPr id="3077" name="Picture 9" descr="EEE4084F_logo.jpg"/>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14845" y="241304"/>
            <a:ext cx="1439862" cy="1436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p:nvSpPr>
        <p:spPr>
          <a:xfrm>
            <a:off x="1554529" y="2292965"/>
            <a:ext cx="6766596" cy="1015663"/>
          </a:xfrm>
          <a:prstGeom prst="rect">
            <a:avLst/>
          </a:prstGeom>
          <a:noFill/>
        </p:spPr>
        <p:txBody>
          <a:bodyPr wrap="none">
            <a:spAutoFit/>
          </a:bodyPr>
          <a:lstStyle/>
          <a:p>
            <a:pPr algn="ctr">
              <a:defRPr/>
            </a:pPr>
            <a:r>
              <a:rPr lang="en-US" sz="60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Black" pitchFamily="34" charset="0"/>
              </a:rPr>
              <a:t>Digital Systems</a:t>
            </a:r>
          </a:p>
        </p:txBody>
      </p:sp>
      <p:sp>
        <p:nvSpPr>
          <p:cNvPr id="11" name="Rectangle 10"/>
          <p:cNvSpPr/>
          <p:nvPr/>
        </p:nvSpPr>
        <p:spPr>
          <a:xfrm>
            <a:off x="2617519" y="361295"/>
            <a:ext cx="4418197" cy="1015663"/>
          </a:xfrm>
          <a:prstGeom prst="rect">
            <a:avLst/>
          </a:prstGeom>
          <a:noFill/>
        </p:spPr>
        <p:txBody>
          <a:bodyPr wrap="none">
            <a:spAutoFit/>
          </a:bodyPr>
          <a:lstStyle/>
          <a:p>
            <a:pPr algn="ctr">
              <a:defRPr/>
            </a:pPr>
            <a:r>
              <a:rPr lang="en-US" sz="6000" b="1" dirty="0">
                <a:ln w="17780" cmpd="sng">
                  <a:solidFill>
                    <a:schemeClr val="bg1">
                      <a:lumMod val="60000"/>
                      <a:lumOff val="40000"/>
                    </a:schemeClr>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Black" pitchFamily="34" charset="0"/>
              </a:rPr>
              <a:t>EEE4084F</a:t>
            </a:r>
          </a:p>
        </p:txBody>
      </p:sp>
      <p:pic>
        <p:nvPicPr>
          <p:cNvPr id="1026" name="Picture 2" descr="C:\Users\swinberg\Documents\ACTIVE\EEE4084F\Common\Images\uctlogo_sm.gif"/>
          <p:cNvPicPr>
            <a:picLocks noChangeAspect="1" noChangeArrowheads="1"/>
          </p:cNvPicPr>
          <p:nvPr/>
        </p:nvPicPr>
        <p:blipFill>
          <a:blip r:embed="rId7" cstate="print"/>
          <a:srcRect/>
          <a:stretch>
            <a:fillRect/>
          </a:stretch>
        </p:blipFill>
        <p:spPr bwMode="auto">
          <a:xfrm>
            <a:off x="7314998" y="229643"/>
            <a:ext cx="1490364" cy="1520780"/>
          </a:xfrm>
          <a:prstGeom prst="rect">
            <a:avLst/>
          </a:prstGeom>
          <a:noFill/>
        </p:spPr>
      </p:pic>
      <p:pic>
        <p:nvPicPr>
          <p:cNvPr id="10" name="Picture 3" descr="C:\Users\swinberg\Documents\ACTIVE\EEE4084F\Common\Images_open\CC-SA.png">
            <a:hlinkClick r:id="rId8"/>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11830" y="6375970"/>
            <a:ext cx="776741" cy="273625"/>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p:cNvSpPr/>
          <p:nvPr/>
        </p:nvSpPr>
        <p:spPr>
          <a:xfrm>
            <a:off x="1013488" y="6478181"/>
            <a:ext cx="4572000" cy="230832"/>
          </a:xfrm>
          <a:prstGeom prst="rect">
            <a:avLst/>
          </a:prstGeom>
        </p:spPr>
        <p:txBody>
          <a:bodyPr>
            <a:spAutoFit/>
          </a:bodyPr>
          <a:lstStyle/>
          <a:p>
            <a:r>
              <a:rPr lang="en-ZA" sz="900" dirty="0"/>
              <a:t>Attribution-</a:t>
            </a:r>
            <a:r>
              <a:rPr lang="en-ZA" sz="900" dirty="0" err="1"/>
              <a:t>ShareAlike</a:t>
            </a:r>
            <a:r>
              <a:rPr lang="en-ZA" sz="900" dirty="0"/>
              <a:t> 4.0 International (CC BY-SA 4.0)</a:t>
            </a:r>
          </a:p>
        </p:txBody>
      </p:sp>
      <p:sp>
        <p:nvSpPr>
          <p:cNvPr id="13" name="Subtitle 4"/>
          <p:cNvSpPr txBox="1">
            <a:spLocks/>
          </p:cNvSpPr>
          <p:nvPr/>
        </p:nvSpPr>
        <p:spPr>
          <a:xfrm>
            <a:off x="372155" y="3728850"/>
            <a:ext cx="8128000" cy="1894904"/>
          </a:xfrm>
          <a:prstGeom prst="rect">
            <a:avLst/>
          </a:prstGeom>
        </p:spPr>
        <p:txBody>
          <a:bodyPr vert="horz" lIns="91440" tIns="45720" rIns="91440" bIns="45720" rtlCol="0">
            <a:normAutofit/>
          </a:bodyPr>
          <a:lstStyle>
            <a:lvl1pPr marL="342900" indent="-365760" algn="l" defTabSz="914400" rtl="0" eaLnBrk="1" latinLnBrk="0" hangingPunct="1">
              <a:spcBef>
                <a:spcPct val="20000"/>
              </a:spcBef>
              <a:buClr>
                <a:schemeClr val="accent1"/>
              </a:buClr>
              <a:buSzPct val="76000"/>
              <a:buFont typeface="Wingdings 2" pitchFamily="18" charset="2"/>
              <a:buChar char=""/>
              <a:defRPr sz="3200" kern="1200">
                <a:solidFill>
                  <a:schemeClr val="tx2"/>
                </a:solidFill>
                <a:latin typeface="Tahoma" pitchFamily="34" charset="0"/>
                <a:ea typeface="Tahoma" pitchFamily="34" charset="0"/>
                <a:cs typeface="Tahoma" pitchFamily="34" charset="0"/>
              </a:defRPr>
            </a:lvl1pPr>
            <a:lvl2pPr marL="640080" indent="-274320" algn="l" defTabSz="914400" rtl="0" eaLnBrk="1" latinLnBrk="0" hangingPunct="1">
              <a:spcBef>
                <a:spcPct val="20000"/>
              </a:spcBef>
              <a:buClr>
                <a:schemeClr val="accent1"/>
              </a:buClr>
              <a:buSzPct val="76000"/>
              <a:buFont typeface="Wingdings 2" pitchFamily="18" charset="2"/>
              <a:buChar char=""/>
              <a:defRPr sz="2800" kern="1200">
                <a:solidFill>
                  <a:srgbClr val="188463"/>
                </a:solidFill>
                <a:latin typeface="Tahoma" pitchFamily="34" charset="0"/>
                <a:ea typeface="Tahoma" pitchFamily="34" charset="0"/>
                <a:cs typeface="Tahoma" pitchFamily="34" charset="0"/>
              </a:defRPr>
            </a:lvl2pPr>
            <a:lvl3pPr marL="914400" indent="-228600" algn="l" defTabSz="914400" rtl="0" eaLnBrk="1" latinLnBrk="0" hangingPunct="1">
              <a:spcBef>
                <a:spcPct val="20000"/>
              </a:spcBef>
              <a:buClr>
                <a:schemeClr val="accent1"/>
              </a:buClr>
              <a:buSzPct val="76000"/>
              <a:buFont typeface="Wingdings 2" pitchFamily="18" charset="2"/>
              <a:buChar char=""/>
              <a:defRPr sz="2800" kern="1200">
                <a:solidFill>
                  <a:srgbClr val="1558BB"/>
                </a:solidFill>
                <a:latin typeface="Tahoma" pitchFamily="34" charset="0"/>
                <a:ea typeface="Tahoma" pitchFamily="34" charset="0"/>
                <a:cs typeface="Tahoma" pitchFamily="34" charset="0"/>
              </a:defRPr>
            </a:lvl3pPr>
            <a:lvl4pPr marL="1124712" indent="-22860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Tahoma" pitchFamily="34" charset="0"/>
                <a:ea typeface="Tahoma" pitchFamily="34" charset="0"/>
                <a:cs typeface="Tahoma" pitchFamily="34" charset="0"/>
              </a:defRPr>
            </a:lvl4pPr>
            <a:lvl5pPr marL="1325880" indent="-228600" algn="l" defTabSz="914400" rtl="0" eaLnBrk="1" latinLnBrk="0" hangingPunct="1">
              <a:spcBef>
                <a:spcPct val="20000"/>
              </a:spcBef>
              <a:buClr>
                <a:schemeClr val="accent1"/>
              </a:buClr>
              <a:buSzPct val="76000"/>
              <a:buFont typeface="Wingdings 2" pitchFamily="18" charset="2"/>
              <a:buChar char=""/>
              <a:defRPr sz="2000" kern="1200" baseline="0">
                <a:solidFill>
                  <a:schemeClr val="tx2"/>
                </a:solidFill>
                <a:latin typeface="Tahoma" pitchFamily="34" charset="0"/>
                <a:ea typeface="Tahoma" pitchFamily="34" charset="0"/>
                <a:cs typeface="Tahoma" pitchFamily="34" charset="0"/>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a:lstStyle>
          <a:p>
            <a:pPr algn="ctr" fontAlgn="auto">
              <a:spcAft>
                <a:spcPts val="0"/>
              </a:spcAft>
              <a:buFont typeface="Wingdings 2" pitchFamily="18" charset="2"/>
              <a:buNone/>
              <a:defRPr/>
            </a:pPr>
            <a:r>
              <a:rPr lang="en-US" dirty="0" smtClean="0">
                <a:ln>
                  <a:solidFill>
                    <a:schemeClr val="tx1"/>
                  </a:solidFill>
                </a:ln>
                <a:solidFill>
                  <a:srgbClr val="166843"/>
                </a:solidFill>
                <a:effectLst>
                  <a:outerShdw blurRad="50800" dist="38100" dir="2700000" algn="tl" rotWithShape="0">
                    <a:prstClr val="black">
                      <a:alpha val="40000"/>
                    </a:prstClr>
                  </a:outerShdw>
                </a:effectLst>
                <a:latin typeface="Arial Black" pitchFamily="34" charset="0"/>
              </a:rPr>
              <a:t>Lecture 2:</a:t>
            </a:r>
          </a:p>
          <a:p>
            <a:pPr algn="ctr" fontAlgn="auto">
              <a:spcAft>
                <a:spcPts val="0"/>
              </a:spcAft>
              <a:buFont typeface="Wingdings 2" pitchFamily="18" charset="2"/>
              <a:buNone/>
              <a:defRPr/>
            </a:pPr>
            <a:r>
              <a:rPr lang="en-US" dirty="0" smtClean="0">
                <a:ln>
                  <a:solidFill>
                    <a:schemeClr val="tx1"/>
                  </a:solidFill>
                </a:ln>
                <a:solidFill>
                  <a:srgbClr val="166843"/>
                </a:solidFill>
                <a:effectLst>
                  <a:outerShdw blurRad="50800" dist="38100" dir="2700000" algn="tl" rotWithShape="0">
                    <a:prstClr val="black">
                      <a:alpha val="40000"/>
                    </a:prstClr>
                  </a:outerShdw>
                </a:effectLst>
                <a:latin typeface="Arial Black" pitchFamily="34" charset="0"/>
              </a:rPr>
              <a:t>Terms, Amdahl Law &amp;</a:t>
            </a:r>
          </a:p>
          <a:p>
            <a:pPr algn="ctr" fontAlgn="auto">
              <a:spcAft>
                <a:spcPts val="0"/>
              </a:spcAft>
              <a:buFont typeface="Wingdings 2" pitchFamily="18" charset="2"/>
              <a:buNone/>
              <a:defRPr/>
            </a:pPr>
            <a:r>
              <a:rPr lang="en-US" dirty="0" smtClean="0">
                <a:ln>
                  <a:solidFill>
                    <a:schemeClr val="tx1"/>
                  </a:solidFill>
                </a:ln>
                <a:solidFill>
                  <a:srgbClr val="166843"/>
                </a:solidFill>
                <a:effectLst>
                  <a:outerShdw blurRad="50800" dist="38100" dir="2700000" algn="tl" rotWithShape="0">
                    <a:prstClr val="black">
                      <a:alpha val="40000"/>
                    </a:prstClr>
                  </a:outerShdw>
                </a:effectLst>
                <a:latin typeface="Arial Black" pitchFamily="34" charset="0"/>
              </a:rPr>
              <a:t>Dealing with reading assignments</a:t>
            </a:r>
            <a:endParaRPr lang="en-US" dirty="0">
              <a:ln>
                <a:solidFill>
                  <a:schemeClr val="tx1"/>
                </a:solidFill>
              </a:ln>
              <a:solidFill>
                <a:srgbClr val="166843"/>
              </a:solidFill>
              <a:effectLst>
                <a:outerShdw blurRad="50800" dist="38100" dir="2700000" algn="tl" rotWithShape="0">
                  <a:prstClr val="black">
                    <a:alpha val="40000"/>
                  </a:prstClr>
                </a:outerShdw>
              </a:effectLst>
              <a:latin typeface="Arial Black"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Speed-up</a:t>
            </a:r>
            <a:endParaRPr lang="en-ZA" dirty="0"/>
          </a:p>
        </p:txBody>
      </p:sp>
      <p:sp>
        <p:nvSpPr>
          <p:cNvPr id="3" name="Content Placeholder 2"/>
          <p:cNvSpPr>
            <a:spLocks noGrp="1"/>
          </p:cNvSpPr>
          <p:nvPr>
            <p:ph idx="1"/>
          </p:nvPr>
        </p:nvSpPr>
        <p:spPr>
          <a:xfrm>
            <a:off x="652873" y="1324598"/>
            <a:ext cx="7697635" cy="5024927"/>
          </a:xfrm>
        </p:spPr>
        <p:txBody>
          <a:bodyPr>
            <a:normAutofit lnSpcReduction="10000"/>
          </a:bodyPr>
          <a:lstStyle/>
          <a:p>
            <a:r>
              <a:rPr lang="en-ZA" dirty="0"/>
              <a:t>Speed-up  = </a:t>
            </a:r>
            <a:r>
              <a:rPr lang="en-ZA" dirty="0" smtClean="0"/>
              <a:t>T</a:t>
            </a:r>
            <a:r>
              <a:rPr lang="en-ZA" baseline="-25000" dirty="0" smtClean="0"/>
              <a:t>p1</a:t>
            </a:r>
            <a:r>
              <a:rPr lang="en-ZA" dirty="0" smtClean="0"/>
              <a:t> </a:t>
            </a:r>
            <a:r>
              <a:rPr lang="en-ZA" dirty="0"/>
              <a:t>/</a:t>
            </a:r>
            <a:r>
              <a:rPr lang="en-ZA" dirty="0" smtClean="0"/>
              <a:t>T</a:t>
            </a:r>
            <a:r>
              <a:rPr lang="en-ZA" baseline="-25000" dirty="0" smtClean="0"/>
              <a:t>p2</a:t>
            </a:r>
            <a:r>
              <a:rPr lang="en-ZA" dirty="0" smtClean="0"/>
              <a:t> </a:t>
            </a:r>
            <a:endParaRPr lang="en-ZA" dirty="0"/>
          </a:p>
          <a:p>
            <a:r>
              <a:rPr lang="en-ZA" dirty="0"/>
              <a:t>Where T</a:t>
            </a:r>
            <a:r>
              <a:rPr lang="en-ZA" baseline="-25000" dirty="0"/>
              <a:t>p1</a:t>
            </a:r>
            <a:r>
              <a:rPr lang="en-ZA" dirty="0"/>
              <a:t> </a:t>
            </a:r>
            <a:r>
              <a:rPr lang="en-ZA" dirty="0" smtClean="0"/>
              <a:t>= </a:t>
            </a:r>
            <a:r>
              <a:rPr lang="en-ZA" dirty="0"/>
              <a:t>Run-time of original </a:t>
            </a:r>
            <a:r>
              <a:rPr lang="en-ZA" dirty="0" smtClean="0"/>
              <a:t>(or non-optimized) </a:t>
            </a:r>
            <a:r>
              <a:rPr lang="en-ZA" dirty="0"/>
              <a:t>program</a:t>
            </a:r>
          </a:p>
          <a:p>
            <a:r>
              <a:rPr lang="en-ZA" dirty="0" smtClean="0"/>
              <a:t>T</a:t>
            </a:r>
            <a:r>
              <a:rPr lang="en-ZA" baseline="-25000" dirty="0" smtClean="0"/>
              <a:t>p2</a:t>
            </a:r>
            <a:r>
              <a:rPr lang="en-ZA" dirty="0" smtClean="0"/>
              <a:t> = </a:t>
            </a:r>
            <a:r>
              <a:rPr lang="en-ZA" dirty="0"/>
              <a:t>Run-time of optimised </a:t>
            </a:r>
            <a:r>
              <a:rPr lang="en-ZA" dirty="0" smtClean="0"/>
              <a:t>program</a:t>
            </a:r>
          </a:p>
          <a:p>
            <a:r>
              <a:rPr lang="en-ZA" dirty="0" smtClean="0"/>
              <a:t>Best practice for measuring speedup:</a:t>
            </a:r>
          </a:p>
          <a:p>
            <a:pPr lvl="1"/>
            <a:r>
              <a:rPr lang="en-ZA" b="1" dirty="0" smtClean="0"/>
              <a:t>Run the program more than one</a:t>
            </a:r>
            <a:r>
              <a:rPr lang="en-ZA" dirty="0" smtClean="0"/>
              <a:t>, discarding the first result (where the cache, etc. is getting ‘warmed up’)</a:t>
            </a:r>
          </a:p>
          <a:p>
            <a:pPr lvl="1"/>
            <a:r>
              <a:rPr lang="en-ZA" dirty="0" smtClean="0"/>
              <a:t>To be precise should indicate results from when system wasn’t ‘warmed up’*</a:t>
            </a:r>
          </a:p>
        </p:txBody>
      </p:sp>
      <p:sp>
        <p:nvSpPr>
          <p:cNvPr id="4" name="Rectangle 3"/>
          <p:cNvSpPr/>
          <p:nvPr/>
        </p:nvSpPr>
        <p:spPr>
          <a:xfrm>
            <a:off x="225835" y="6109954"/>
            <a:ext cx="8747249" cy="523220"/>
          </a:xfrm>
          <a:prstGeom prst="rect">
            <a:avLst/>
          </a:prstGeom>
          <a:ln>
            <a:noFill/>
          </a:ln>
        </p:spPr>
        <p:txBody>
          <a:bodyPr wrap="square">
            <a:spAutoFit/>
          </a:bodyPr>
          <a:lstStyle/>
          <a:p>
            <a:r>
              <a:rPr lang="en-ZA" sz="1400" dirty="0"/>
              <a:t>*  (which can be simulated by running a whole lot of other things like </a:t>
            </a:r>
            <a:r>
              <a:rPr lang="en-ZA" sz="1400" dirty="0" err="1"/>
              <a:t>CounterStrike</a:t>
            </a:r>
            <a:r>
              <a:rPr lang="en-ZA" sz="1400" dirty="0"/>
              <a:t>, Half-Life, maybe some </a:t>
            </a:r>
            <a:r>
              <a:rPr lang="en-ZA" sz="1400" dirty="0" err="1"/>
              <a:t>Solitare</a:t>
            </a:r>
            <a:r>
              <a:rPr lang="en-ZA" sz="1400" dirty="0"/>
              <a:t>* for good measure -- but more seriously you could write your own ‘cache cleaning program’)</a:t>
            </a:r>
          </a:p>
        </p:txBody>
      </p:sp>
    </p:spTree>
    <p:extLst>
      <p:ext uri="{BB962C8B-B14F-4D97-AF65-F5344CB8AC3E}">
        <p14:creationId xmlns:p14="http://schemas.microsoft.com/office/powerpoint/2010/main" val="6092437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smtClean="0"/>
              <a:t>Speed-up graphs</a:t>
            </a:r>
            <a:endParaRPr lang="en-ZA" dirty="0"/>
          </a:p>
        </p:txBody>
      </p:sp>
      <p:pic>
        <p:nvPicPr>
          <p:cNvPr id="6" name="Content Placeholder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398911" y="1595438"/>
            <a:ext cx="6360465" cy="4519612"/>
          </a:xfrm>
        </p:spPr>
      </p:pic>
    </p:spTree>
    <p:extLst>
      <p:ext uri="{BB962C8B-B14F-4D97-AF65-F5344CB8AC3E}">
        <p14:creationId xmlns:p14="http://schemas.microsoft.com/office/powerpoint/2010/main" val="17672626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Other Important Terms</a:t>
            </a:r>
            <a:endParaRPr lang="en-US" dirty="0"/>
          </a:p>
        </p:txBody>
      </p:sp>
      <p:sp>
        <p:nvSpPr>
          <p:cNvPr id="3" name="Content Placeholder 2"/>
          <p:cNvSpPr>
            <a:spLocks noGrp="1"/>
          </p:cNvSpPr>
          <p:nvPr>
            <p:ph idx="1"/>
          </p:nvPr>
        </p:nvSpPr>
        <p:spPr/>
        <p:txBody>
          <a:bodyPr/>
          <a:lstStyle/>
          <a:p>
            <a:pPr>
              <a:defRPr/>
            </a:pPr>
            <a:r>
              <a:rPr lang="en-ZA" dirty="0" smtClean="0"/>
              <a:t>Verification</a:t>
            </a:r>
          </a:p>
          <a:p>
            <a:pPr>
              <a:defRPr/>
            </a:pPr>
            <a:r>
              <a:rPr lang="en-ZA" dirty="0" smtClean="0"/>
              <a:t>Validation</a:t>
            </a:r>
          </a:p>
          <a:p>
            <a:pPr>
              <a:defRPr/>
            </a:pPr>
            <a:r>
              <a:rPr lang="en-ZA" dirty="0" smtClean="0"/>
              <a:t>Testing</a:t>
            </a:r>
          </a:p>
          <a:p>
            <a:pPr>
              <a:defRPr/>
            </a:pPr>
            <a:r>
              <a:rPr lang="en-ZA" dirty="0" smtClean="0"/>
              <a:t>Correctness proof</a:t>
            </a:r>
            <a:endParaRPr lang="en-US" dirty="0"/>
          </a:p>
        </p:txBody>
      </p:sp>
      <p:sp>
        <p:nvSpPr>
          <p:cNvPr id="6148" name="Rectangle 3"/>
          <p:cNvSpPr>
            <a:spLocks noChangeArrowheads="1"/>
          </p:cNvSpPr>
          <p:nvPr/>
        </p:nvSpPr>
        <p:spPr bwMode="auto">
          <a:xfrm>
            <a:off x="5170664" y="2081740"/>
            <a:ext cx="2665413"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ZA" dirty="0"/>
              <a:t>These terms are not merely theoretical terms to remember, but relate directly to your project.</a:t>
            </a:r>
          </a:p>
          <a:p>
            <a:endParaRPr lang="en-US" dirty="0"/>
          </a:p>
        </p:txBody>
      </p:sp>
      <p:sp>
        <p:nvSpPr>
          <p:cNvPr id="6149" name="Rectangle 4"/>
          <p:cNvSpPr>
            <a:spLocks noChangeArrowheads="1"/>
          </p:cNvSpPr>
          <p:nvPr/>
        </p:nvSpPr>
        <p:spPr bwMode="auto">
          <a:xfrm>
            <a:off x="5159375" y="3506080"/>
            <a:ext cx="2665413" cy="1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ZA"/>
              <a:t>Not something done in the project (but if you want to, you can experiment with doing a correctness proof if you are keen)</a:t>
            </a:r>
            <a:endParaRPr lang="en-US"/>
          </a:p>
        </p:txBody>
      </p:sp>
      <p:cxnSp>
        <p:nvCxnSpPr>
          <p:cNvPr id="6150" name="Straight Arrow Connector 6"/>
          <p:cNvCxnSpPr>
            <a:cxnSpLocks noChangeShapeType="1"/>
          </p:cNvCxnSpPr>
          <p:nvPr/>
        </p:nvCxnSpPr>
        <p:spPr bwMode="auto">
          <a:xfrm flipH="1" flipV="1">
            <a:off x="3357563" y="2246314"/>
            <a:ext cx="1801812" cy="372268"/>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6151" name="Straight Arrow Connector 7"/>
          <p:cNvCxnSpPr>
            <a:cxnSpLocks noChangeShapeType="1"/>
          </p:cNvCxnSpPr>
          <p:nvPr/>
        </p:nvCxnSpPr>
        <p:spPr bwMode="auto">
          <a:xfrm flipH="1">
            <a:off x="3175001" y="2618582"/>
            <a:ext cx="1984374" cy="216694"/>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6152" name="Straight Arrow Connector 9"/>
          <p:cNvCxnSpPr>
            <a:cxnSpLocks noChangeShapeType="1"/>
          </p:cNvCxnSpPr>
          <p:nvPr/>
        </p:nvCxnSpPr>
        <p:spPr bwMode="auto">
          <a:xfrm flipH="1">
            <a:off x="2760311" y="2618582"/>
            <a:ext cx="2416174" cy="751681"/>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6153" name="Straight Arrow Connector 11"/>
          <p:cNvCxnSpPr>
            <a:cxnSpLocks noChangeShapeType="1"/>
          </p:cNvCxnSpPr>
          <p:nvPr/>
        </p:nvCxnSpPr>
        <p:spPr bwMode="auto">
          <a:xfrm rot="10800000" flipV="1">
            <a:off x="4479925" y="3683880"/>
            <a:ext cx="719138" cy="2540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7124421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7965" y="210394"/>
            <a:ext cx="8738885" cy="1212006"/>
          </a:xfrm>
        </p:spPr>
        <p:txBody>
          <a:bodyPr anchor="t" anchorCtr="0"/>
          <a:lstStyle/>
          <a:p>
            <a:pPr>
              <a:defRPr/>
            </a:pPr>
            <a:r>
              <a:rPr lang="en-ZA" dirty="0" smtClean="0"/>
              <a:t>Verification and Validation (V&amp;V)</a:t>
            </a:r>
            <a:endParaRPr lang="en-US" dirty="0"/>
          </a:p>
        </p:txBody>
      </p:sp>
      <p:sp>
        <p:nvSpPr>
          <p:cNvPr id="3" name="Content Placeholder 2"/>
          <p:cNvSpPr>
            <a:spLocks noGrp="1"/>
          </p:cNvSpPr>
          <p:nvPr>
            <p:ph idx="1"/>
          </p:nvPr>
        </p:nvSpPr>
        <p:spPr>
          <a:xfrm>
            <a:off x="244666" y="872263"/>
            <a:ext cx="8893175" cy="5633039"/>
          </a:xfrm>
        </p:spPr>
        <p:txBody>
          <a:bodyPr/>
          <a:lstStyle/>
          <a:p>
            <a:pPr>
              <a:defRPr/>
            </a:pPr>
            <a:r>
              <a:rPr lang="en-ZA" sz="2800" dirty="0" smtClean="0"/>
              <a:t>Two terms you should already know…</a:t>
            </a:r>
          </a:p>
          <a:p>
            <a:pPr>
              <a:defRPr/>
            </a:pPr>
            <a:r>
              <a:rPr lang="en-ZA" sz="2800" dirty="0" smtClean="0"/>
              <a:t>Verification</a:t>
            </a:r>
          </a:p>
          <a:p>
            <a:pPr lvl="1">
              <a:defRPr/>
            </a:pPr>
            <a:r>
              <a:rPr lang="en-ZA" sz="2400" dirty="0" smtClean="0"/>
              <a:t>“Are we building the product right?”</a:t>
            </a:r>
          </a:p>
          <a:p>
            <a:pPr lvl="1">
              <a:defRPr/>
            </a:pPr>
            <a:r>
              <a:rPr lang="en-ZA" sz="2400" dirty="0" smtClean="0"/>
              <a:t>Have we made what we understood we wanted to make?</a:t>
            </a:r>
          </a:p>
          <a:p>
            <a:pPr lvl="1">
              <a:defRPr/>
            </a:pPr>
            <a:r>
              <a:rPr lang="en-ZA" sz="2400" dirty="0" smtClean="0"/>
              <a:t>Does the product satisfy its specifications?</a:t>
            </a:r>
          </a:p>
          <a:p>
            <a:pPr>
              <a:defRPr/>
            </a:pPr>
            <a:r>
              <a:rPr lang="en-ZA" sz="2800" dirty="0" smtClean="0"/>
              <a:t>Validation</a:t>
            </a:r>
          </a:p>
          <a:p>
            <a:pPr lvl="1">
              <a:defRPr/>
            </a:pPr>
            <a:r>
              <a:rPr lang="en-ZA" sz="2400" dirty="0" smtClean="0"/>
              <a:t>“Are we building the right product?”</a:t>
            </a:r>
          </a:p>
          <a:p>
            <a:pPr lvl="1">
              <a:defRPr/>
            </a:pPr>
            <a:r>
              <a:rPr lang="en-ZA" sz="2400" dirty="0" smtClean="0"/>
              <a:t>Does the product satisfy the users’ requirements</a:t>
            </a:r>
          </a:p>
          <a:p>
            <a:pPr>
              <a:defRPr/>
            </a:pPr>
            <a:r>
              <a:rPr lang="en-ZA" sz="2800" dirty="0" smtClean="0"/>
              <a:t>Verification before validation (except in duress)…</a:t>
            </a:r>
          </a:p>
        </p:txBody>
      </p:sp>
      <p:sp>
        <p:nvSpPr>
          <p:cNvPr id="7172" name="TextBox 3"/>
          <p:cNvSpPr txBox="1">
            <a:spLocks noChangeArrowheads="1"/>
          </p:cNvSpPr>
          <p:nvPr/>
        </p:nvSpPr>
        <p:spPr bwMode="auto">
          <a:xfrm>
            <a:off x="3783561" y="6390600"/>
            <a:ext cx="51657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sz="1400" dirty="0"/>
              <a:t>Sommerville, I.  </a:t>
            </a:r>
            <a:r>
              <a:rPr lang="en-ZA" sz="1400" i="1" dirty="0"/>
              <a:t>Software Engineering</a:t>
            </a:r>
            <a:r>
              <a:rPr lang="en-ZA" sz="1400" dirty="0"/>
              <a:t>. Addison-Wesley, 2000.</a:t>
            </a:r>
            <a:endParaRPr lang="en-US" sz="1400" dirty="0"/>
          </a:p>
        </p:txBody>
      </p:sp>
      <p:sp>
        <p:nvSpPr>
          <p:cNvPr id="7173" name="Rectangle 4"/>
          <p:cNvSpPr>
            <a:spLocks noChangeArrowheads="1"/>
          </p:cNvSpPr>
          <p:nvPr/>
        </p:nvSpPr>
        <p:spPr bwMode="auto">
          <a:xfrm>
            <a:off x="169863" y="5092565"/>
            <a:ext cx="82169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lvl="1"/>
            <a:r>
              <a:rPr lang="en-ZA" sz="2000"/>
              <a:t>While it would be nice to be able to validate before verifying,  doing so would mean your specifications and design may be wrong in the final version (obviously this sometimes happens in practice due to insufficient time for proper validation)</a:t>
            </a:r>
            <a:endParaRPr lang="en-US" sz="2000"/>
          </a:p>
        </p:txBody>
      </p:sp>
    </p:spTree>
    <p:extLst>
      <p:ext uri="{BB962C8B-B14F-4D97-AF65-F5344CB8AC3E}">
        <p14:creationId xmlns:p14="http://schemas.microsoft.com/office/powerpoint/2010/main" val="36478193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8486" y="436584"/>
            <a:ext cx="9378950" cy="754034"/>
          </a:xfrm>
        </p:spPr>
        <p:txBody>
          <a:bodyPr>
            <a:normAutofit/>
          </a:bodyPr>
          <a:lstStyle/>
          <a:p>
            <a:pPr>
              <a:defRPr/>
            </a:pPr>
            <a:r>
              <a:rPr lang="en-ZA" dirty="0" smtClean="0"/>
              <a:t>Verification before validation</a:t>
            </a:r>
            <a:endParaRPr lang="en-US" dirty="0"/>
          </a:p>
        </p:txBody>
      </p:sp>
      <p:sp>
        <p:nvSpPr>
          <p:cNvPr id="3" name="Content Placeholder 2"/>
          <p:cNvSpPr>
            <a:spLocks noGrp="1"/>
          </p:cNvSpPr>
          <p:nvPr>
            <p:ph idx="1"/>
          </p:nvPr>
        </p:nvSpPr>
        <p:spPr>
          <a:xfrm>
            <a:off x="250825" y="1284288"/>
            <a:ext cx="8566150" cy="5403850"/>
          </a:xfrm>
        </p:spPr>
        <p:txBody>
          <a:bodyPr>
            <a:normAutofit/>
          </a:bodyPr>
          <a:lstStyle/>
          <a:p>
            <a:pPr>
              <a:defRPr/>
            </a:pPr>
            <a:r>
              <a:rPr lang="en-ZA" sz="2800" dirty="0" smtClean="0"/>
              <a:t>The RC engineer (i.e., you) are effectively designing both custom hardware and custom software for the RC platform</a:t>
            </a:r>
          </a:p>
          <a:p>
            <a:pPr>
              <a:defRPr/>
            </a:pPr>
            <a:r>
              <a:rPr lang="en-ZA" sz="2800" dirty="0" smtClean="0"/>
              <a:t>Before attempting to make claims about the </a:t>
            </a:r>
            <a:r>
              <a:rPr lang="en-ZA" sz="2800" i="1" dirty="0" smtClean="0"/>
              <a:t>validity</a:t>
            </a:r>
            <a:r>
              <a:rPr lang="en-ZA" sz="2800" dirty="0" smtClean="0"/>
              <a:t> of your system, it’s usually best practice to establish your own (or team’s) confidence in what your system is doing, i.e. be sure that:</a:t>
            </a:r>
          </a:p>
          <a:p>
            <a:pPr lvl="1">
              <a:defRPr/>
            </a:pPr>
            <a:r>
              <a:rPr lang="en-ZA" sz="2400" dirty="0" smtClean="0"/>
              <a:t>The custom hardware working;</a:t>
            </a:r>
          </a:p>
          <a:p>
            <a:pPr lvl="1">
              <a:defRPr/>
            </a:pPr>
            <a:r>
              <a:rPr lang="en-ZA" sz="2400" dirty="0" smtClean="0"/>
              <a:t>The software implementation is doing what it was designed to do; and</a:t>
            </a:r>
          </a:p>
          <a:p>
            <a:pPr lvl="1">
              <a:defRPr/>
            </a:pPr>
            <a:r>
              <a:rPr lang="en-ZA" sz="2400" dirty="0" smtClean="0"/>
              <a:t>The custom software runs reliably on the custom hardware.</a:t>
            </a:r>
            <a:endParaRPr lang="en-US" sz="2400" dirty="0"/>
          </a:p>
        </p:txBody>
      </p:sp>
    </p:spTree>
    <p:extLst>
      <p:ext uri="{BB962C8B-B14F-4D97-AF65-F5344CB8AC3E}">
        <p14:creationId xmlns:p14="http://schemas.microsoft.com/office/powerpoint/2010/main" val="2069247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0113" y="423354"/>
            <a:ext cx="8385175" cy="631779"/>
          </a:xfrm>
        </p:spPr>
        <p:txBody>
          <a:bodyPr>
            <a:normAutofit fontScale="90000"/>
          </a:bodyPr>
          <a:lstStyle/>
          <a:p>
            <a:pPr>
              <a:defRPr/>
            </a:pPr>
            <a:r>
              <a:rPr lang="en-ZA" dirty="0" smtClean="0"/>
              <a:t>Verification</a:t>
            </a:r>
            <a:endParaRPr lang="en-US" dirty="0"/>
          </a:p>
        </p:txBody>
      </p:sp>
      <p:sp>
        <p:nvSpPr>
          <p:cNvPr id="3" name="Content Placeholder 2"/>
          <p:cNvSpPr>
            <a:spLocks noGrp="1"/>
          </p:cNvSpPr>
          <p:nvPr>
            <p:ph idx="1"/>
          </p:nvPr>
        </p:nvSpPr>
        <p:spPr>
          <a:xfrm>
            <a:off x="514350" y="1244600"/>
            <a:ext cx="8007350" cy="4191000"/>
          </a:xfrm>
        </p:spPr>
        <p:txBody>
          <a:bodyPr>
            <a:normAutofit fontScale="92500" lnSpcReduction="20000"/>
          </a:bodyPr>
          <a:lstStyle/>
          <a:p>
            <a:pPr>
              <a:defRPr/>
            </a:pPr>
            <a:r>
              <a:rPr lang="en-ZA" dirty="0" smtClean="0"/>
              <a:t>Checking plans, documents, code, requirements and specifications</a:t>
            </a:r>
          </a:p>
          <a:p>
            <a:pPr>
              <a:defRPr/>
            </a:pPr>
            <a:r>
              <a:rPr lang="en-ZA" dirty="0" smtClean="0"/>
              <a:t>Is everything that you need there?</a:t>
            </a:r>
          </a:p>
          <a:p>
            <a:pPr>
              <a:defRPr/>
            </a:pPr>
            <a:r>
              <a:rPr lang="en-ZA" dirty="0" smtClean="0"/>
              <a:t>Algorithms/functions working properly?</a:t>
            </a:r>
          </a:p>
          <a:p>
            <a:pPr>
              <a:defRPr/>
            </a:pPr>
            <a:r>
              <a:rPr lang="en-ZA" dirty="0" smtClean="0"/>
              <a:t>Done during phase interval (e.g., design =&gt; implementation)</a:t>
            </a:r>
          </a:p>
          <a:p>
            <a:pPr>
              <a:defRPr/>
            </a:pPr>
            <a:r>
              <a:rPr lang="en-ZA" dirty="0" smtClean="0"/>
              <a:t>Activities:</a:t>
            </a:r>
          </a:p>
          <a:p>
            <a:pPr lvl="1">
              <a:defRPr/>
            </a:pPr>
            <a:r>
              <a:rPr lang="en-ZA" dirty="0" smtClean="0"/>
              <a:t>Review meetings, walkthroughs, inspections</a:t>
            </a:r>
          </a:p>
          <a:p>
            <a:pPr lvl="1">
              <a:defRPr/>
            </a:pPr>
            <a:r>
              <a:rPr lang="en-ZA" dirty="0" smtClean="0"/>
              <a:t>Informal demonstrations</a:t>
            </a:r>
          </a:p>
        </p:txBody>
      </p:sp>
      <p:cxnSp>
        <p:nvCxnSpPr>
          <p:cNvPr id="9220" name="Straight Arrow Connector 5"/>
          <p:cNvCxnSpPr>
            <a:cxnSpLocks noChangeShapeType="1"/>
          </p:cNvCxnSpPr>
          <p:nvPr/>
        </p:nvCxnSpPr>
        <p:spPr bwMode="auto">
          <a:xfrm rot="10800000" flipV="1">
            <a:off x="6845255" y="1933303"/>
            <a:ext cx="665888" cy="333738"/>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9221" name="Rectangle 8"/>
          <p:cNvSpPr>
            <a:spLocks noChangeArrowheads="1"/>
          </p:cNvSpPr>
          <p:nvPr/>
        </p:nvSpPr>
        <p:spPr bwMode="auto">
          <a:xfrm>
            <a:off x="7589838" y="1646238"/>
            <a:ext cx="1508125" cy="1081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p>
            <a:r>
              <a:rPr lang="en-ZA" sz="2000"/>
              <a:t>Focus of</a:t>
            </a:r>
          </a:p>
          <a:p>
            <a:r>
              <a:rPr lang="en-ZA" sz="2000"/>
              <a:t>project</a:t>
            </a:r>
            <a:endParaRPr lang="en-US" sz="2000"/>
          </a:p>
        </p:txBody>
      </p:sp>
      <p:cxnSp>
        <p:nvCxnSpPr>
          <p:cNvPr id="9222" name="Straight Arrow Connector 16"/>
          <p:cNvCxnSpPr>
            <a:cxnSpLocks noChangeShapeType="1"/>
          </p:cNvCxnSpPr>
          <p:nvPr/>
        </p:nvCxnSpPr>
        <p:spPr bwMode="auto">
          <a:xfrm rot="10800000" flipV="1">
            <a:off x="7563395" y="2378074"/>
            <a:ext cx="559845" cy="391251"/>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9223" name="Rectangle 18"/>
          <p:cNvSpPr>
            <a:spLocks noChangeArrowheads="1"/>
          </p:cNvSpPr>
          <p:nvPr/>
        </p:nvSpPr>
        <p:spPr bwMode="auto">
          <a:xfrm>
            <a:off x="5388747" y="4834799"/>
            <a:ext cx="2501219"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p>
            <a:r>
              <a:rPr lang="en-ZA" sz="2000" dirty="0"/>
              <a:t>Focus of project</a:t>
            </a:r>
            <a:endParaRPr lang="en-US" sz="2000" dirty="0"/>
          </a:p>
        </p:txBody>
      </p:sp>
      <p:cxnSp>
        <p:nvCxnSpPr>
          <p:cNvPr id="9224" name="Straight Arrow Connector 19"/>
          <p:cNvCxnSpPr>
            <a:cxnSpLocks noChangeShapeType="1"/>
          </p:cNvCxnSpPr>
          <p:nvPr/>
        </p:nvCxnSpPr>
        <p:spPr bwMode="auto">
          <a:xfrm rot="10800000">
            <a:off x="4898890" y="4830446"/>
            <a:ext cx="496070" cy="159567"/>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2648315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430" y="712821"/>
            <a:ext cx="7698306" cy="692210"/>
          </a:xfrm>
        </p:spPr>
        <p:txBody>
          <a:bodyPr>
            <a:normAutofit fontScale="90000"/>
          </a:bodyPr>
          <a:lstStyle/>
          <a:p>
            <a:pPr>
              <a:defRPr/>
            </a:pPr>
            <a:r>
              <a:rPr lang="en-ZA" dirty="0" smtClean="0"/>
              <a:t>Commonly used verification methods</a:t>
            </a:r>
            <a:endParaRPr lang="en-US" dirty="0"/>
          </a:p>
        </p:txBody>
      </p:sp>
      <p:sp>
        <p:nvSpPr>
          <p:cNvPr id="3" name="Content Placeholder 2"/>
          <p:cNvSpPr>
            <a:spLocks noGrp="1"/>
          </p:cNvSpPr>
          <p:nvPr>
            <p:ph idx="1"/>
          </p:nvPr>
        </p:nvSpPr>
        <p:spPr>
          <a:xfrm>
            <a:off x="287338" y="1529280"/>
            <a:ext cx="8558212" cy="4191000"/>
          </a:xfrm>
        </p:spPr>
        <p:txBody>
          <a:bodyPr/>
          <a:lstStyle/>
          <a:p>
            <a:pPr marL="514350" indent="-514350">
              <a:buFont typeface="+mj-lt"/>
              <a:buAutoNum type="arabicPeriod"/>
              <a:defRPr/>
            </a:pPr>
            <a:r>
              <a:rPr lang="en-US" dirty="0" smtClean="0"/>
              <a:t>Dual processing, producing two result sets</a:t>
            </a:r>
          </a:p>
          <a:p>
            <a:pPr marL="914400" lvl="1" indent="-514350">
              <a:buFont typeface="+mj-lt"/>
              <a:buAutoNum type="arabicPeriod"/>
              <a:defRPr/>
            </a:pPr>
            <a:r>
              <a:rPr lang="en-US" sz="2400" dirty="0" smtClean="0"/>
              <a:t>One version using PC &amp; simulation only; </a:t>
            </a:r>
          </a:p>
          <a:p>
            <a:pPr marL="914400" lvl="1" indent="-514350">
              <a:buFont typeface="+mj-lt"/>
              <a:buAutoNum type="arabicPeriod"/>
              <a:defRPr/>
            </a:pPr>
            <a:r>
              <a:rPr lang="en-US" sz="2400" dirty="0" smtClean="0"/>
              <a:t>Other version including RC platform</a:t>
            </a:r>
          </a:p>
          <a:p>
            <a:pPr marL="514350" indent="-514350">
              <a:buFont typeface="+mj-lt"/>
              <a:buAutoNum type="arabicPeriod"/>
              <a:defRPr/>
            </a:pPr>
            <a:r>
              <a:rPr lang="en-ZA" dirty="0" smtClean="0"/>
              <a:t>Assume the PC version is the correct one (i.e., the gold measure)</a:t>
            </a:r>
            <a:endParaRPr lang="en-US" dirty="0" smtClean="0"/>
          </a:p>
          <a:p>
            <a:pPr marL="514350" indent="-514350">
              <a:buFont typeface="+mj-lt"/>
              <a:buAutoNum type="arabicPeriod"/>
              <a:defRPr/>
            </a:pPr>
            <a:r>
              <a:rPr lang="en-US" dirty="0" smtClean="0"/>
              <a:t>Correlate the results to establish correlation coefficients</a:t>
            </a:r>
          </a:p>
          <a:p>
            <a:pPr marL="914400" lvl="1" indent="0">
              <a:buFont typeface="Wingdings" pitchFamily="2" charset="2"/>
              <a:buNone/>
              <a:defRPr/>
            </a:pPr>
            <a:r>
              <a:rPr lang="en-US" sz="1600" dirty="0" smtClean="0"/>
              <a:t>(complex systems may have many different sets of possibly multidimensional data that need to be compared)</a:t>
            </a:r>
          </a:p>
        </p:txBody>
      </p:sp>
      <p:sp>
        <p:nvSpPr>
          <p:cNvPr id="10244" name="Rectangle 3"/>
          <p:cNvSpPr>
            <a:spLocks noChangeArrowheads="1"/>
          </p:cNvSpPr>
          <p:nvPr/>
        </p:nvSpPr>
        <p:spPr bwMode="auto">
          <a:xfrm>
            <a:off x="327025" y="5732455"/>
            <a:ext cx="8816975"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800" dirty="0"/>
              <a:t>The correlation coefficients can be used as a kind of ‘confidence factor’ </a:t>
            </a:r>
          </a:p>
        </p:txBody>
      </p:sp>
    </p:spTree>
    <p:extLst>
      <p:ext uri="{BB962C8B-B14F-4D97-AF65-F5344CB8AC3E}">
        <p14:creationId xmlns:p14="http://schemas.microsoft.com/office/powerpoint/2010/main" val="25131611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Validation</a:t>
            </a:r>
            <a:endParaRPr lang="en-US" dirty="0"/>
          </a:p>
        </p:txBody>
      </p:sp>
      <p:sp>
        <p:nvSpPr>
          <p:cNvPr id="3" name="Content Placeholder 2"/>
          <p:cNvSpPr>
            <a:spLocks noGrp="1"/>
          </p:cNvSpPr>
          <p:nvPr>
            <p:ph idx="1"/>
          </p:nvPr>
        </p:nvSpPr>
        <p:spPr>
          <a:xfrm>
            <a:off x="514350" y="1447800"/>
            <a:ext cx="8007350" cy="3987800"/>
          </a:xfrm>
        </p:spPr>
        <p:txBody>
          <a:bodyPr>
            <a:normAutofit lnSpcReduction="10000"/>
          </a:bodyPr>
          <a:lstStyle/>
          <a:p>
            <a:pPr>
              <a:defRPr/>
            </a:pPr>
            <a:r>
              <a:rPr lang="en-ZA" dirty="0" smtClean="0"/>
              <a:t>Testing of the whole product / system</a:t>
            </a:r>
          </a:p>
          <a:p>
            <a:pPr>
              <a:defRPr/>
            </a:pPr>
            <a:r>
              <a:rPr lang="en-ZA" dirty="0" smtClean="0"/>
              <a:t>Input: checklist of things to test or list of issues that need to have been provided/fixed</a:t>
            </a:r>
          </a:p>
          <a:p>
            <a:pPr>
              <a:defRPr/>
            </a:pPr>
            <a:r>
              <a:rPr lang="en-ZA" dirty="0" smtClean="0"/>
              <a:t>Towards end of project</a:t>
            </a:r>
          </a:p>
          <a:p>
            <a:pPr>
              <a:defRPr/>
            </a:pPr>
            <a:r>
              <a:rPr lang="en-ZA" dirty="0" smtClean="0"/>
              <a:t>Activities:</a:t>
            </a:r>
          </a:p>
          <a:p>
            <a:pPr lvl="1">
              <a:defRPr/>
            </a:pPr>
            <a:r>
              <a:rPr lang="en-ZA" dirty="0" smtClean="0"/>
              <a:t>Formal demonstrations</a:t>
            </a:r>
          </a:p>
          <a:p>
            <a:pPr lvl="1">
              <a:defRPr/>
            </a:pPr>
            <a:r>
              <a:rPr lang="en-ZA" dirty="0" smtClean="0"/>
              <a:t>Factory Acceptance Test</a:t>
            </a:r>
          </a:p>
        </p:txBody>
      </p:sp>
      <p:cxnSp>
        <p:nvCxnSpPr>
          <p:cNvPr id="11268" name="Straight Arrow Connector 5"/>
          <p:cNvCxnSpPr>
            <a:cxnSpLocks noChangeShapeType="1"/>
            <a:stCxn id="11269" idx="1"/>
          </p:cNvCxnSpPr>
          <p:nvPr/>
        </p:nvCxnSpPr>
        <p:spPr bwMode="auto">
          <a:xfrm rot="10800000" flipV="1">
            <a:off x="6218238" y="952500"/>
            <a:ext cx="609600" cy="495300"/>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1269" name="Rectangle 8"/>
          <p:cNvSpPr>
            <a:spLocks noChangeArrowheads="1"/>
          </p:cNvSpPr>
          <p:nvPr/>
        </p:nvSpPr>
        <p:spPr bwMode="auto">
          <a:xfrm>
            <a:off x="6827838" y="411163"/>
            <a:ext cx="1508125"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p>
            <a:r>
              <a:rPr lang="en-ZA" sz="2000"/>
              <a:t>Focus of project</a:t>
            </a:r>
            <a:endParaRPr lang="en-US" sz="2000"/>
          </a:p>
        </p:txBody>
      </p:sp>
    </p:spTree>
    <p:extLst>
      <p:ext uri="{BB962C8B-B14F-4D97-AF65-F5344CB8AC3E}">
        <p14:creationId xmlns:p14="http://schemas.microsoft.com/office/powerpoint/2010/main" val="36091591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Testing and Correctness proofs</a:t>
            </a:r>
            <a:endParaRPr lang="en-US" dirty="0"/>
          </a:p>
        </p:txBody>
      </p:sp>
      <p:sp>
        <p:nvSpPr>
          <p:cNvPr id="3" name="Content Placeholder 2"/>
          <p:cNvSpPr>
            <a:spLocks noGrp="1"/>
          </p:cNvSpPr>
          <p:nvPr>
            <p:ph idx="1"/>
          </p:nvPr>
        </p:nvSpPr>
        <p:spPr>
          <a:xfrm>
            <a:off x="838200" y="1676400"/>
            <a:ext cx="8007350" cy="4539343"/>
          </a:xfrm>
        </p:spPr>
        <p:txBody>
          <a:bodyPr>
            <a:normAutofit fontScale="92500" lnSpcReduction="20000"/>
          </a:bodyPr>
          <a:lstStyle/>
          <a:p>
            <a:pPr>
              <a:defRPr/>
            </a:pPr>
            <a:r>
              <a:rPr lang="en-ZA" sz="2800" dirty="0" smtClean="0"/>
              <a:t>Testing</a:t>
            </a:r>
          </a:p>
          <a:p>
            <a:pPr lvl="1">
              <a:defRPr/>
            </a:pPr>
            <a:r>
              <a:rPr lang="en-ZA" sz="2400" dirty="0" smtClean="0"/>
              <a:t>Generally refers to aspects of </a:t>
            </a:r>
            <a:r>
              <a:rPr lang="en-ZA" sz="2400" i="1" dirty="0" smtClean="0"/>
              <a:t>dynamic validation</a:t>
            </a:r>
            <a:r>
              <a:rPr lang="en-ZA" sz="2400" dirty="0" smtClean="0"/>
              <a:t> in which a program is executed and the results analysed</a:t>
            </a:r>
          </a:p>
          <a:p>
            <a:pPr>
              <a:defRPr/>
            </a:pPr>
            <a:r>
              <a:rPr lang="en-ZA" sz="2800" dirty="0" smtClean="0"/>
              <a:t>Correctness proofs / formal verification</a:t>
            </a:r>
          </a:p>
          <a:p>
            <a:pPr lvl="1">
              <a:defRPr/>
            </a:pPr>
            <a:r>
              <a:rPr lang="en-ZA" sz="2400" dirty="0" smtClean="0"/>
              <a:t>More a mathematical approach</a:t>
            </a:r>
          </a:p>
          <a:p>
            <a:pPr lvl="1">
              <a:defRPr/>
            </a:pPr>
            <a:r>
              <a:rPr lang="en-ZA" sz="2400" dirty="0" smtClean="0"/>
              <a:t>Exhaustive test =&gt; specification guaranteed correct</a:t>
            </a:r>
          </a:p>
          <a:p>
            <a:pPr lvl="1">
              <a:defRPr/>
            </a:pPr>
            <a:r>
              <a:rPr lang="en-ZA" sz="2400" dirty="0" smtClean="0"/>
              <a:t>Formal verification of hardware is especially relevant to RC. Formal methods include:</a:t>
            </a:r>
          </a:p>
          <a:p>
            <a:pPr lvl="2">
              <a:defRPr/>
            </a:pPr>
            <a:r>
              <a:rPr lang="en-ZA" dirty="0" smtClean="0"/>
              <a:t>Model checking / state space exploration </a:t>
            </a:r>
          </a:p>
          <a:p>
            <a:pPr lvl="2">
              <a:defRPr/>
            </a:pPr>
            <a:r>
              <a:rPr lang="en-ZA" dirty="0" smtClean="0"/>
              <a:t>Use of linear temporal logic and computational tree logic</a:t>
            </a:r>
          </a:p>
          <a:p>
            <a:pPr lvl="2">
              <a:defRPr/>
            </a:pPr>
            <a:r>
              <a:rPr lang="en-ZA" dirty="0" smtClean="0"/>
              <a:t>Mathematical proof (e.g. proof by induction)</a:t>
            </a:r>
            <a:endParaRPr lang="en-US" dirty="0"/>
          </a:p>
        </p:txBody>
      </p:sp>
    </p:spTree>
    <p:extLst>
      <p:ext uri="{BB962C8B-B14F-4D97-AF65-F5344CB8AC3E}">
        <p14:creationId xmlns:p14="http://schemas.microsoft.com/office/powerpoint/2010/main" val="31322064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58645" y="3284499"/>
            <a:ext cx="6637468" cy="1362075"/>
          </a:xfrm>
        </p:spPr>
        <p:txBody>
          <a:bodyPr/>
          <a:lstStyle/>
          <a:p>
            <a:r>
              <a:rPr lang="en-US" b="0" dirty="0"/>
              <a:t>Amdahl’s Law</a:t>
            </a:r>
            <a:endParaRPr lang="en-US" dirty="0"/>
          </a:p>
        </p:txBody>
      </p:sp>
      <p:sp>
        <p:nvSpPr>
          <p:cNvPr id="5" name="Text Placeholder 4"/>
          <p:cNvSpPr>
            <a:spLocks noGrp="1"/>
          </p:cNvSpPr>
          <p:nvPr>
            <p:ph type="body" idx="1"/>
          </p:nvPr>
        </p:nvSpPr>
        <p:spPr>
          <a:xfrm>
            <a:off x="1258645" y="4597950"/>
            <a:ext cx="6637467" cy="1520413"/>
          </a:xfrm>
        </p:spPr>
        <p:txBody>
          <a:bodyPr/>
          <a:lstStyle/>
          <a:p>
            <a:r>
              <a:rPr lang="en-US" dirty="0" smtClean="0"/>
              <a:t>EEE4084F</a:t>
            </a:r>
            <a:endParaRPr lang="en-US" dirty="0"/>
          </a:p>
        </p:txBody>
      </p:sp>
      <p:sp>
        <p:nvSpPr>
          <p:cNvPr id="6" name="Arc 5"/>
          <p:cNvSpPr/>
          <p:nvPr/>
        </p:nvSpPr>
        <p:spPr bwMode="auto">
          <a:xfrm flipH="1">
            <a:off x="2002971" y="2035629"/>
            <a:ext cx="7315200" cy="3156856"/>
          </a:xfrm>
          <a:prstGeom prst="arc">
            <a:avLst/>
          </a:prstGeom>
          <a:noFill/>
          <a:ln w="28575" cap="flat" cmpd="sng" algn="ctr">
            <a:solidFill>
              <a:schemeClr val="tx1">
                <a:lumMod val="95000"/>
              </a:schemeClr>
            </a:solidFill>
            <a:prstDash val="solid"/>
            <a:round/>
            <a:headEnd type="arrow"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cxnSp>
        <p:nvCxnSpPr>
          <p:cNvPr id="8" name="Straight Arrow Connector 7"/>
          <p:cNvCxnSpPr/>
          <p:nvPr/>
        </p:nvCxnSpPr>
        <p:spPr bwMode="auto">
          <a:xfrm flipV="1">
            <a:off x="1992088" y="1589314"/>
            <a:ext cx="0" cy="202474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9" name="Straight Arrow Connector 8"/>
          <p:cNvCxnSpPr/>
          <p:nvPr/>
        </p:nvCxnSpPr>
        <p:spPr bwMode="auto">
          <a:xfrm flipV="1">
            <a:off x="2002971" y="3614057"/>
            <a:ext cx="4376058" cy="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2" name="TextBox 11"/>
          <p:cNvSpPr txBox="1"/>
          <p:nvPr/>
        </p:nvSpPr>
        <p:spPr>
          <a:xfrm>
            <a:off x="500743" y="2383971"/>
            <a:ext cx="1184940" cy="369332"/>
          </a:xfrm>
          <a:prstGeom prst="rect">
            <a:avLst/>
          </a:prstGeom>
          <a:noFill/>
        </p:spPr>
        <p:txBody>
          <a:bodyPr wrap="none" rtlCol="0">
            <a:spAutoFit/>
          </a:bodyPr>
          <a:lstStyle/>
          <a:p>
            <a:r>
              <a:rPr lang="en-US" dirty="0" smtClean="0"/>
              <a:t>Speed-up</a:t>
            </a:r>
            <a:endParaRPr lang="en-US" dirty="0"/>
          </a:p>
        </p:txBody>
      </p:sp>
      <p:sp>
        <p:nvSpPr>
          <p:cNvPr id="13" name="TextBox 12"/>
          <p:cNvSpPr txBox="1"/>
          <p:nvPr/>
        </p:nvSpPr>
        <p:spPr>
          <a:xfrm>
            <a:off x="2963741" y="3701142"/>
            <a:ext cx="2454518" cy="369332"/>
          </a:xfrm>
          <a:prstGeom prst="rect">
            <a:avLst/>
          </a:prstGeom>
          <a:noFill/>
        </p:spPr>
        <p:txBody>
          <a:bodyPr wrap="none" rtlCol="0">
            <a:spAutoFit/>
          </a:bodyPr>
          <a:lstStyle/>
          <a:p>
            <a:r>
              <a:rPr lang="en-US" dirty="0" smtClean="0"/>
              <a:t>Number of processors</a:t>
            </a:r>
            <a:endParaRPr lang="en-US" dirty="0"/>
          </a:p>
        </p:txBody>
      </p:sp>
    </p:spTree>
    <p:extLst>
      <p:ext uri="{BB962C8B-B14F-4D97-AF65-F5344CB8AC3E}">
        <p14:creationId xmlns:p14="http://schemas.microsoft.com/office/powerpoint/2010/main" val="22905728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ZA" dirty="0" smtClean="0"/>
              <a:t>Outline for Lecture</a:t>
            </a:r>
            <a:endParaRPr lang="en-ZA" dirty="0"/>
          </a:p>
        </p:txBody>
      </p:sp>
      <p:sp>
        <p:nvSpPr>
          <p:cNvPr id="4" name="Content Placeholder 3"/>
          <p:cNvSpPr>
            <a:spLocks noGrp="1"/>
          </p:cNvSpPr>
          <p:nvPr>
            <p:ph idx="1"/>
          </p:nvPr>
        </p:nvSpPr>
        <p:spPr/>
        <p:txBody>
          <a:bodyPr/>
          <a:lstStyle/>
          <a:p>
            <a:r>
              <a:rPr lang="en-ZA" dirty="0"/>
              <a:t>Class Activity – Quiz#0</a:t>
            </a:r>
          </a:p>
          <a:p>
            <a:r>
              <a:rPr lang="en-ZA" dirty="0" smtClean="0"/>
              <a:t>Terms</a:t>
            </a:r>
          </a:p>
          <a:p>
            <a:r>
              <a:rPr lang="en-ZA" dirty="0" smtClean="0"/>
              <a:t>Validation vs. Verification</a:t>
            </a:r>
          </a:p>
          <a:p>
            <a:r>
              <a:rPr lang="en-ZA" dirty="0"/>
              <a:t>Commonly used verification </a:t>
            </a:r>
            <a:r>
              <a:rPr lang="en-ZA" dirty="0" smtClean="0"/>
              <a:t>methods</a:t>
            </a:r>
          </a:p>
          <a:p>
            <a:r>
              <a:rPr lang="en-ZA" dirty="0" smtClean="0"/>
              <a:t>Amdahl’s Law</a:t>
            </a:r>
          </a:p>
          <a:p>
            <a:r>
              <a:rPr lang="en-ZA" dirty="0" smtClean="0"/>
              <a:t>Dealing with reading assignments</a:t>
            </a:r>
          </a:p>
        </p:txBody>
      </p:sp>
    </p:spTree>
    <p:extLst>
      <p:ext uri="{BB962C8B-B14F-4D97-AF65-F5344CB8AC3E}">
        <p14:creationId xmlns:p14="http://schemas.microsoft.com/office/powerpoint/2010/main" val="25951086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AutoShape 2"/>
          <p:cNvSpPr>
            <a:spLocks noGrp="1" noChangeArrowheads="1"/>
          </p:cNvSpPr>
          <p:nvPr>
            <p:ph type="title"/>
          </p:nvPr>
        </p:nvSpPr>
        <p:spPr/>
        <p:txBody>
          <a:bodyPr>
            <a:normAutofit fontScale="90000"/>
          </a:bodyPr>
          <a:lstStyle/>
          <a:p>
            <a:r>
              <a:rPr lang="en-US" b="0" dirty="0"/>
              <a:t>Amdahl’s </a:t>
            </a:r>
            <a:r>
              <a:rPr lang="en-US" b="0" dirty="0" smtClean="0"/>
              <a:t>Law: </a:t>
            </a:r>
            <a:r>
              <a:rPr lang="en-US" dirty="0" smtClean="0"/>
              <a:t>History</a:t>
            </a:r>
            <a:endParaRPr lang="en-US" dirty="0"/>
          </a:p>
        </p:txBody>
      </p:sp>
      <p:sp>
        <p:nvSpPr>
          <p:cNvPr id="186371" name="Rectangle 3"/>
          <p:cNvSpPr>
            <a:spLocks noGrp="1" noChangeArrowheads="1"/>
          </p:cNvSpPr>
          <p:nvPr>
            <p:ph idx="1"/>
          </p:nvPr>
        </p:nvSpPr>
        <p:spPr>
          <a:xfrm>
            <a:off x="838200" y="1760284"/>
            <a:ext cx="8007350" cy="4191000"/>
          </a:xfrm>
        </p:spPr>
        <p:txBody>
          <a:bodyPr>
            <a:normAutofit fontScale="92500" lnSpcReduction="10000"/>
          </a:bodyPr>
          <a:lstStyle/>
          <a:p>
            <a:r>
              <a:rPr lang="en-US" dirty="0" smtClean="0"/>
              <a:t>The guy: Gene Amdahl</a:t>
            </a:r>
          </a:p>
          <a:p>
            <a:pPr lvl="1"/>
            <a:r>
              <a:rPr lang="en-US" dirty="0" smtClean="0"/>
              <a:t>Was chief </a:t>
            </a:r>
            <a:r>
              <a:rPr lang="en-US" dirty="0"/>
              <a:t>architect </a:t>
            </a:r>
            <a:r>
              <a:rPr lang="en-US" dirty="0" smtClean="0"/>
              <a:t>for </a:t>
            </a:r>
            <a:r>
              <a:rPr lang="en-US" dirty="0"/>
              <a:t>IBM's first mainframe </a:t>
            </a:r>
            <a:r>
              <a:rPr lang="en-US" dirty="0" smtClean="0"/>
              <a:t>series of computers</a:t>
            </a:r>
          </a:p>
          <a:p>
            <a:pPr lvl="1"/>
            <a:r>
              <a:rPr lang="en-US" dirty="0" smtClean="0"/>
              <a:t>Founder </a:t>
            </a:r>
            <a:r>
              <a:rPr lang="en-US" dirty="0"/>
              <a:t>of Amdahl </a:t>
            </a:r>
            <a:r>
              <a:rPr lang="en-US" dirty="0" smtClean="0"/>
              <a:t>Corporation</a:t>
            </a:r>
          </a:p>
          <a:p>
            <a:r>
              <a:rPr lang="en-US" dirty="0" smtClean="0"/>
              <a:t>Amdahl found stringent </a:t>
            </a:r>
            <a:r>
              <a:rPr lang="en-US" dirty="0"/>
              <a:t>restrictions on </a:t>
            </a:r>
            <a:r>
              <a:rPr lang="en-US" dirty="0" smtClean="0"/>
              <a:t>the </a:t>
            </a:r>
            <a:r>
              <a:rPr lang="en-US" dirty="0"/>
              <a:t>speedup </a:t>
            </a:r>
            <a:r>
              <a:rPr lang="en-US" dirty="0" smtClean="0"/>
              <a:t>possible for given parallelized tasks.</a:t>
            </a:r>
          </a:p>
          <a:p>
            <a:r>
              <a:rPr lang="en-US" dirty="0" smtClean="0"/>
              <a:t>Thee </a:t>
            </a:r>
            <a:r>
              <a:rPr lang="en-US" dirty="0"/>
              <a:t>observations </a:t>
            </a:r>
            <a:r>
              <a:rPr lang="en-US" dirty="0" smtClean="0"/>
              <a:t>packaged as: 	</a:t>
            </a:r>
            <a:r>
              <a:rPr lang="en-US" i="1" dirty="0" smtClean="0">
                <a:solidFill>
                  <a:schemeClr val="tx2">
                    <a:lumMod val="75000"/>
                  </a:schemeClr>
                </a:solidFill>
              </a:rPr>
              <a:t>Amdahl's </a:t>
            </a:r>
            <a:r>
              <a:rPr lang="en-US" i="1" dirty="0">
                <a:solidFill>
                  <a:schemeClr val="tx2">
                    <a:lumMod val="75000"/>
                  </a:schemeClr>
                </a:solidFill>
              </a:rPr>
              <a:t>Law</a:t>
            </a:r>
            <a:r>
              <a:rPr lang="en-US" dirty="0">
                <a:solidFill>
                  <a:schemeClr val="tx2">
                    <a:lumMod val="75000"/>
                  </a:schemeClr>
                </a:solidFill>
              </a:rPr>
              <a:t> </a:t>
            </a:r>
          </a:p>
          <a:p>
            <a:endParaRPr lang="en-US" dirty="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25234" y="270314"/>
            <a:ext cx="1920315" cy="1929916"/>
          </a:xfrm>
          <a:prstGeom prst="rect">
            <a:avLst/>
          </a:prstGeom>
        </p:spPr>
      </p:pic>
    </p:spTree>
    <p:extLst>
      <p:ext uri="{BB962C8B-B14F-4D97-AF65-F5344CB8AC3E}">
        <p14:creationId xmlns:p14="http://schemas.microsoft.com/office/powerpoint/2010/main" val="35496591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31379" y="2028654"/>
            <a:ext cx="4320735"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Video Clip…</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97415" y="594158"/>
            <a:ext cx="1415454" cy="1434496"/>
          </a:xfrm>
          <a:prstGeom prst="rect">
            <a:avLst/>
          </a:prstGeom>
        </p:spPr>
      </p:pic>
      <p:sp>
        <p:nvSpPr>
          <p:cNvPr id="6" name="TextBox 5"/>
          <p:cNvSpPr txBox="1"/>
          <p:nvPr/>
        </p:nvSpPr>
        <p:spPr>
          <a:xfrm>
            <a:off x="873681" y="5617418"/>
            <a:ext cx="7636129" cy="369332"/>
          </a:xfrm>
          <a:prstGeom prst="rect">
            <a:avLst/>
          </a:prstGeom>
          <a:noFill/>
        </p:spPr>
        <p:txBody>
          <a:bodyPr wrap="none" rtlCol="0">
            <a:spAutoFit/>
          </a:bodyPr>
          <a:lstStyle/>
          <a:p>
            <a:r>
              <a:rPr lang="en-US" dirty="0" smtClean="0"/>
              <a:t>Linux Magazine Video: </a:t>
            </a:r>
            <a:r>
              <a:rPr lang="en-US" dirty="0"/>
              <a:t>Understanding Parallel Computing: Amdahl's </a:t>
            </a:r>
            <a:r>
              <a:rPr lang="en-US" dirty="0" smtClean="0"/>
              <a:t>Law</a:t>
            </a:r>
            <a:endParaRPr lang="en-US"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14142" y="3042296"/>
            <a:ext cx="3072312" cy="2347893"/>
          </a:xfrm>
          <a:prstGeom prst="rect">
            <a:avLst/>
          </a:prstGeom>
        </p:spPr>
      </p:pic>
      <p:sp>
        <p:nvSpPr>
          <p:cNvPr id="7" name="Rectangle 6"/>
          <p:cNvSpPr/>
          <p:nvPr/>
        </p:nvSpPr>
        <p:spPr>
          <a:xfrm>
            <a:off x="7633132" y="6322385"/>
            <a:ext cx="1261884" cy="369332"/>
          </a:xfrm>
          <a:prstGeom prst="rect">
            <a:avLst/>
          </a:prstGeom>
        </p:spPr>
        <p:txBody>
          <a:bodyPr wrap="none">
            <a:spAutoFit/>
          </a:bodyPr>
          <a:lstStyle/>
          <a:p>
            <a:r>
              <a:rPr lang="en-ZA" dirty="0" err="1" smtClean="0"/>
              <a:t>Amdahl.flv</a:t>
            </a:r>
            <a:endParaRPr lang="en-ZA" dirty="0"/>
          </a:p>
        </p:txBody>
      </p:sp>
      <p:sp>
        <p:nvSpPr>
          <p:cNvPr id="3" name="Rectangle 2"/>
          <p:cNvSpPr/>
          <p:nvPr/>
        </p:nvSpPr>
        <p:spPr>
          <a:xfrm>
            <a:off x="2015544" y="6101964"/>
            <a:ext cx="6098146" cy="369332"/>
          </a:xfrm>
          <a:prstGeom prst="rect">
            <a:avLst/>
          </a:prstGeom>
        </p:spPr>
        <p:txBody>
          <a:bodyPr wrap="square">
            <a:spAutoFit/>
          </a:bodyPr>
          <a:lstStyle/>
          <a:p>
            <a:r>
              <a:rPr lang="en-ZA" dirty="0">
                <a:hlinkClick r:id="rId4"/>
              </a:rPr>
              <a:t>https://</a:t>
            </a:r>
            <a:r>
              <a:rPr lang="en-ZA" dirty="0" smtClean="0">
                <a:hlinkClick r:id="rId4"/>
              </a:rPr>
              <a:t>www.youtube.com/watch?v=WdRiZEwBhsM</a:t>
            </a:r>
            <a:endParaRPr lang="en-ZA" dirty="0"/>
          </a:p>
        </p:txBody>
      </p:sp>
    </p:spTree>
    <p:extLst>
      <p:ext uri="{BB962C8B-B14F-4D97-AF65-F5344CB8AC3E}">
        <p14:creationId xmlns:p14="http://schemas.microsoft.com/office/powerpoint/2010/main" val="6958510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Amdahl’s </a:t>
            </a:r>
            <a:r>
              <a:rPr lang="en-US" b="0" dirty="0" smtClean="0"/>
              <a:t>Law</a:t>
            </a:r>
            <a:endParaRPr lang="en-US" dirty="0"/>
          </a:p>
        </p:txBody>
      </p:sp>
      <p:sp>
        <p:nvSpPr>
          <p:cNvPr id="3" name="Content Placeholder 2"/>
          <p:cNvSpPr>
            <a:spLocks noGrp="1"/>
          </p:cNvSpPr>
          <p:nvPr>
            <p:ph idx="1"/>
          </p:nvPr>
        </p:nvSpPr>
        <p:spPr>
          <a:xfrm>
            <a:off x="348343" y="1457552"/>
            <a:ext cx="8703493" cy="4191000"/>
          </a:xfrm>
        </p:spPr>
        <p:txBody>
          <a:bodyPr/>
          <a:lstStyle/>
          <a:p>
            <a:r>
              <a:rPr lang="en-US" dirty="0" smtClean="0"/>
              <a:t>Define </a:t>
            </a:r>
            <a:r>
              <a:rPr lang="en-US" dirty="0" smtClean="0">
                <a:solidFill>
                  <a:schemeClr val="tx2">
                    <a:lumMod val="75000"/>
                  </a:schemeClr>
                </a:solidFill>
              </a:rPr>
              <a:t>f</a:t>
            </a:r>
            <a:r>
              <a:rPr lang="en-US" dirty="0" smtClean="0"/>
              <a:t> as: fraction </a:t>
            </a:r>
            <a:r>
              <a:rPr lang="en-US" dirty="0"/>
              <a:t>of </a:t>
            </a:r>
            <a:r>
              <a:rPr lang="en-US" dirty="0" smtClean="0"/>
              <a:t>computation </a:t>
            </a:r>
            <a:r>
              <a:rPr lang="en-US" dirty="0"/>
              <a:t>that </a:t>
            </a:r>
            <a:r>
              <a:rPr lang="en-US" dirty="0" smtClean="0"/>
              <a:t>can be parallelized</a:t>
            </a:r>
            <a:r>
              <a:rPr lang="en-US" sz="2000" dirty="0" smtClean="0"/>
              <a:t> (ignoring scheduling overhead)</a:t>
            </a:r>
            <a:endParaRPr lang="en-US" dirty="0" smtClean="0"/>
          </a:p>
          <a:p>
            <a:r>
              <a:rPr lang="en-US" dirty="0" smtClean="0"/>
              <a:t>Then </a:t>
            </a:r>
            <a:r>
              <a:rPr lang="en-US" dirty="0">
                <a:solidFill>
                  <a:schemeClr val="tx2">
                    <a:lumMod val="75000"/>
                  </a:schemeClr>
                </a:solidFill>
              </a:rPr>
              <a:t>(</a:t>
            </a:r>
            <a:r>
              <a:rPr lang="en-US" dirty="0" smtClean="0">
                <a:solidFill>
                  <a:schemeClr val="tx2">
                    <a:lumMod val="75000"/>
                  </a:schemeClr>
                </a:solidFill>
              </a:rPr>
              <a:t>1 - </a:t>
            </a:r>
            <a:r>
              <a:rPr lang="en-US" i="1" dirty="0" smtClean="0">
                <a:solidFill>
                  <a:schemeClr val="tx2">
                    <a:lumMod val="75000"/>
                  </a:schemeClr>
                </a:solidFill>
              </a:rPr>
              <a:t>f </a:t>
            </a:r>
            <a:r>
              <a:rPr lang="en-US" dirty="0" smtClean="0">
                <a:solidFill>
                  <a:schemeClr val="tx2">
                    <a:lumMod val="75000"/>
                  </a:schemeClr>
                </a:solidFill>
              </a:rPr>
              <a:t>)</a:t>
            </a:r>
            <a:r>
              <a:rPr lang="en-US" dirty="0" smtClean="0"/>
              <a:t> </a:t>
            </a:r>
            <a:r>
              <a:rPr lang="en-US" dirty="0"/>
              <a:t>is the fraction that </a:t>
            </a:r>
            <a:r>
              <a:rPr lang="en-US" dirty="0" smtClean="0"/>
              <a:t>is sequential</a:t>
            </a:r>
          </a:p>
          <a:p>
            <a:r>
              <a:rPr lang="en-US" dirty="0" smtClean="0"/>
              <a:t>Define </a:t>
            </a:r>
            <a:r>
              <a:rPr lang="en-US" i="1" dirty="0">
                <a:solidFill>
                  <a:schemeClr val="tx2">
                    <a:lumMod val="75000"/>
                  </a:schemeClr>
                </a:solidFill>
              </a:rPr>
              <a:t>n</a:t>
            </a:r>
            <a:r>
              <a:rPr lang="en-US" dirty="0"/>
              <a:t> </a:t>
            </a:r>
            <a:r>
              <a:rPr lang="en-US" dirty="0" smtClean="0"/>
              <a:t>= no. processors for parallel case</a:t>
            </a:r>
          </a:p>
          <a:p>
            <a:r>
              <a:rPr lang="en-US" dirty="0" smtClean="0"/>
              <a:t>The </a:t>
            </a:r>
            <a:r>
              <a:rPr lang="en-US" u="sng" dirty="0" smtClean="0"/>
              <a:t>maximum</a:t>
            </a:r>
            <a:r>
              <a:rPr lang="en-US" dirty="0" smtClean="0"/>
              <a:t> </a:t>
            </a:r>
            <a:r>
              <a:rPr lang="en-US" dirty="0"/>
              <a:t>speed-up </a:t>
            </a:r>
            <a:r>
              <a:rPr lang="en-US" dirty="0" smtClean="0"/>
              <a:t>achievable is:</a:t>
            </a:r>
            <a:endParaRPr lang="en-US" dirty="0"/>
          </a:p>
        </p:txBody>
      </p:sp>
      <p:grpSp>
        <p:nvGrpSpPr>
          <p:cNvPr id="19" name="Group 18"/>
          <p:cNvGrpSpPr/>
          <p:nvPr/>
        </p:nvGrpSpPr>
        <p:grpSpPr>
          <a:xfrm>
            <a:off x="1886507" y="4642675"/>
            <a:ext cx="4771468" cy="1283301"/>
            <a:chOff x="1091850" y="4747953"/>
            <a:chExt cx="4771468" cy="1283301"/>
          </a:xfrm>
        </p:grpSpPr>
        <p:sp>
          <p:nvSpPr>
            <p:cNvPr id="4" name="TextBox 3"/>
            <p:cNvSpPr txBox="1"/>
            <p:nvPr/>
          </p:nvSpPr>
          <p:spPr>
            <a:xfrm>
              <a:off x="4480830" y="4747953"/>
              <a:ext cx="356188" cy="461665"/>
            </a:xfrm>
            <a:prstGeom prst="rect">
              <a:avLst/>
            </a:prstGeom>
            <a:noFill/>
          </p:spPr>
          <p:txBody>
            <a:bodyPr wrap="none" rtlCol="0">
              <a:spAutoFit/>
            </a:bodyPr>
            <a:lstStyle/>
            <a:p>
              <a:r>
                <a:rPr lang="en-US" sz="2400" dirty="0" smtClean="0"/>
                <a:t>1</a:t>
              </a:r>
              <a:endParaRPr lang="en-US" sz="2400" dirty="0"/>
            </a:p>
          </p:txBody>
        </p:sp>
        <p:cxnSp>
          <p:nvCxnSpPr>
            <p:cNvPr id="6" name="Straight Connector 5"/>
            <p:cNvCxnSpPr/>
            <p:nvPr/>
          </p:nvCxnSpPr>
          <p:spPr bwMode="auto">
            <a:xfrm>
              <a:off x="3675289" y="5209618"/>
              <a:ext cx="2188029" cy="0"/>
            </a:xfrm>
            <a:prstGeom prst="line">
              <a:avLst/>
            </a:prstGeom>
            <a:solidFill>
              <a:schemeClr val="accent1"/>
            </a:solidFill>
            <a:ln w="19050" cap="flat" cmpd="sng" algn="ctr">
              <a:solidFill>
                <a:schemeClr val="tx1"/>
              </a:solidFill>
              <a:prstDash val="solid"/>
              <a:round/>
              <a:headEnd type="none" w="med" len="med"/>
              <a:tailEnd type="none" w="med" len="med"/>
            </a:ln>
            <a:effectLst/>
          </p:spPr>
        </p:cxnSp>
        <p:sp>
          <p:nvSpPr>
            <p:cNvPr id="8" name="Rectangle 7"/>
            <p:cNvSpPr/>
            <p:nvPr/>
          </p:nvSpPr>
          <p:spPr>
            <a:xfrm>
              <a:off x="5278979" y="5195403"/>
              <a:ext cx="354584" cy="461665"/>
            </a:xfrm>
            <a:prstGeom prst="rect">
              <a:avLst/>
            </a:prstGeom>
          </p:spPr>
          <p:txBody>
            <a:bodyPr wrap="none">
              <a:spAutoFit/>
            </a:bodyPr>
            <a:lstStyle/>
            <a:p>
              <a:r>
                <a:rPr lang="en-US" sz="2400" i="1" dirty="0" smtClean="0"/>
                <a:t>f</a:t>
              </a:r>
              <a:r>
                <a:rPr lang="en-US" sz="2400" dirty="0" smtClean="0"/>
                <a:t> </a:t>
              </a:r>
              <a:endParaRPr lang="en-US" sz="2400" dirty="0"/>
            </a:p>
          </p:txBody>
        </p:sp>
        <p:sp>
          <p:nvSpPr>
            <p:cNvPr id="9" name="Rectangle 8"/>
            <p:cNvSpPr/>
            <p:nvPr/>
          </p:nvSpPr>
          <p:spPr>
            <a:xfrm>
              <a:off x="3671764" y="5382691"/>
              <a:ext cx="1422184" cy="461665"/>
            </a:xfrm>
            <a:prstGeom prst="rect">
              <a:avLst/>
            </a:prstGeom>
          </p:spPr>
          <p:txBody>
            <a:bodyPr wrap="none">
              <a:spAutoFit/>
            </a:bodyPr>
            <a:lstStyle/>
            <a:p>
              <a:r>
                <a:rPr lang="en-US" sz="2400" dirty="0"/>
                <a:t>( 1 – </a:t>
              </a:r>
              <a:r>
                <a:rPr lang="en-US" sz="2400" i="1" dirty="0" smtClean="0"/>
                <a:t>f</a:t>
              </a:r>
              <a:r>
                <a:rPr lang="en-US" sz="2400" dirty="0" smtClean="0"/>
                <a:t> ) +</a:t>
              </a:r>
              <a:endParaRPr lang="en-US" sz="2400" dirty="0"/>
            </a:p>
          </p:txBody>
        </p:sp>
        <p:cxnSp>
          <p:nvCxnSpPr>
            <p:cNvPr id="10" name="Straight Connector 9"/>
            <p:cNvCxnSpPr/>
            <p:nvPr/>
          </p:nvCxnSpPr>
          <p:spPr bwMode="auto">
            <a:xfrm>
              <a:off x="5166625" y="5613133"/>
              <a:ext cx="555900" cy="0"/>
            </a:xfrm>
            <a:prstGeom prst="line">
              <a:avLst/>
            </a:prstGeom>
            <a:solidFill>
              <a:schemeClr val="accent1"/>
            </a:solidFill>
            <a:ln w="19050" cap="flat" cmpd="sng" algn="ctr">
              <a:solidFill>
                <a:schemeClr val="tx1"/>
              </a:solidFill>
              <a:prstDash val="solid"/>
              <a:round/>
              <a:headEnd type="none" w="med" len="med"/>
              <a:tailEnd type="none" w="med" len="med"/>
            </a:ln>
            <a:effectLst/>
          </p:spPr>
        </p:cxnSp>
        <p:sp>
          <p:nvSpPr>
            <p:cNvPr id="12" name="Rectangle 11"/>
            <p:cNvSpPr/>
            <p:nvPr/>
          </p:nvSpPr>
          <p:spPr>
            <a:xfrm>
              <a:off x="5257207" y="5569589"/>
              <a:ext cx="356188" cy="461665"/>
            </a:xfrm>
            <a:prstGeom prst="rect">
              <a:avLst/>
            </a:prstGeom>
          </p:spPr>
          <p:txBody>
            <a:bodyPr wrap="none">
              <a:spAutoFit/>
            </a:bodyPr>
            <a:lstStyle/>
            <a:p>
              <a:r>
                <a:rPr lang="en-US" sz="2400" dirty="0" smtClean="0"/>
                <a:t>n</a:t>
              </a:r>
              <a:endParaRPr lang="en-US" sz="2400" dirty="0"/>
            </a:p>
          </p:txBody>
        </p:sp>
        <p:sp>
          <p:nvSpPr>
            <p:cNvPr id="17" name="Rectangle 16"/>
            <p:cNvSpPr/>
            <p:nvPr/>
          </p:nvSpPr>
          <p:spPr>
            <a:xfrm>
              <a:off x="1091850" y="5053494"/>
              <a:ext cx="2427268" cy="461665"/>
            </a:xfrm>
            <a:prstGeom prst="rect">
              <a:avLst/>
            </a:prstGeom>
          </p:spPr>
          <p:txBody>
            <a:bodyPr wrap="none">
              <a:spAutoFit/>
            </a:bodyPr>
            <a:lstStyle/>
            <a:p>
              <a:r>
                <a:rPr lang="en-US" sz="2400" dirty="0" smtClean="0"/>
                <a:t>Speedup</a:t>
              </a:r>
              <a:r>
                <a:rPr lang="en-US" sz="2400" baseline="-25000" dirty="0" smtClean="0"/>
                <a:t>parallel</a:t>
              </a:r>
              <a:r>
                <a:rPr lang="en-US" sz="2400" dirty="0" smtClean="0"/>
                <a:t> =</a:t>
              </a:r>
              <a:endParaRPr lang="en-US" sz="2400" baseline="-25000" dirty="0"/>
            </a:p>
          </p:txBody>
        </p:sp>
      </p:grpSp>
      <p:sp>
        <p:nvSpPr>
          <p:cNvPr id="18" name="TextBox 17"/>
          <p:cNvSpPr txBox="1"/>
          <p:nvPr/>
        </p:nvSpPr>
        <p:spPr>
          <a:xfrm rot="2020397">
            <a:off x="7358744" y="450387"/>
            <a:ext cx="1736373" cy="369332"/>
          </a:xfrm>
          <a:prstGeom prst="rect">
            <a:avLst/>
          </a:prstGeom>
          <a:noFill/>
        </p:spPr>
        <p:txBody>
          <a:bodyPr wrap="none" rtlCol="0">
            <a:spAutoFit/>
          </a:bodyPr>
          <a:lstStyle/>
          <a:p>
            <a:r>
              <a:rPr lang="en-US" i="1" dirty="0" smtClean="0"/>
              <a:t>Classic version</a:t>
            </a:r>
            <a:endParaRPr lang="en-US" i="1" dirty="0"/>
          </a:p>
        </p:txBody>
      </p:sp>
      <p:sp>
        <p:nvSpPr>
          <p:cNvPr id="20" name="TextBox 19"/>
          <p:cNvSpPr txBox="1"/>
          <p:nvPr/>
        </p:nvSpPr>
        <p:spPr>
          <a:xfrm>
            <a:off x="4159542" y="6349389"/>
            <a:ext cx="4852610" cy="338554"/>
          </a:xfrm>
          <a:prstGeom prst="rect">
            <a:avLst/>
          </a:prstGeom>
          <a:noFill/>
        </p:spPr>
        <p:txBody>
          <a:bodyPr wrap="none" rtlCol="0">
            <a:spAutoFit/>
          </a:bodyPr>
          <a:lstStyle/>
          <a:p>
            <a:r>
              <a:rPr lang="en-US" sz="1600" i="1" dirty="0" smtClean="0"/>
              <a:t>Should be able to remember this formula for exams</a:t>
            </a:r>
            <a:endParaRPr lang="en-US" sz="1600" i="1" dirty="0"/>
          </a:p>
        </p:txBody>
      </p:sp>
    </p:spTree>
    <p:extLst>
      <p:ext uri="{BB962C8B-B14F-4D97-AF65-F5344CB8AC3E}">
        <p14:creationId xmlns:p14="http://schemas.microsoft.com/office/powerpoint/2010/main" val="26746116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114" y="686361"/>
            <a:ext cx="7698306" cy="692210"/>
          </a:xfrm>
        </p:spPr>
        <p:txBody>
          <a:bodyPr>
            <a:normAutofit fontScale="90000"/>
          </a:bodyPr>
          <a:lstStyle/>
          <a:p>
            <a:r>
              <a:rPr lang="en-US" b="0" dirty="0"/>
              <a:t>Amdahl’s </a:t>
            </a:r>
            <a:r>
              <a:rPr lang="en-US" b="0" dirty="0" smtClean="0"/>
              <a:t>Law:</a:t>
            </a:r>
            <a:br>
              <a:rPr lang="en-US" b="0" dirty="0" smtClean="0"/>
            </a:br>
            <a:r>
              <a:rPr lang="en-US" sz="4000" b="0" dirty="0" smtClean="0"/>
              <a:t> Alternate Representation</a:t>
            </a:r>
            <a:endParaRPr lang="en-US" dirty="0"/>
          </a:p>
        </p:txBody>
      </p:sp>
      <p:sp>
        <p:nvSpPr>
          <p:cNvPr id="4" name="Rectangle 3"/>
          <p:cNvSpPr/>
          <p:nvPr/>
        </p:nvSpPr>
        <p:spPr>
          <a:xfrm>
            <a:off x="936172" y="1763209"/>
            <a:ext cx="7522028" cy="1477328"/>
          </a:xfrm>
          <a:prstGeom prst="rect">
            <a:avLst/>
          </a:prstGeom>
        </p:spPr>
        <p:txBody>
          <a:bodyPr wrap="square">
            <a:spAutoFit/>
          </a:bodyPr>
          <a:lstStyle/>
          <a:p>
            <a:r>
              <a:rPr lang="en-US" dirty="0"/>
              <a:t>P = expected performance improvement</a:t>
            </a:r>
          </a:p>
          <a:p>
            <a:r>
              <a:rPr lang="en-US" dirty="0" err="1"/>
              <a:t>E</a:t>
            </a:r>
            <a:r>
              <a:rPr lang="en-US" baseline="30000" dirty="0" err="1"/>
              <a:t>u</a:t>
            </a:r>
            <a:r>
              <a:rPr lang="en-US" dirty="0"/>
              <a:t> = Execution time on a </a:t>
            </a:r>
            <a:r>
              <a:rPr lang="en-US" dirty="0" smtClean="0"/>
              <a:t>uniprocessor (</a:t>
            </a:r>
            <a:r>
              <a:rPr lang="en-US" dirty="0"/>
              <a:t>serial)</a:t>
            </a:r>
          </a:p>
          <a:p>
            <a:r>
              <a:rPr lang="en-US" dirty="0" err="1"/>
              <a:t>E</a:t>
            </a:r>
            <a:r>
              <a:rPr lang="en-US" baseline="30000" dirty="0" err="1"/>
              <a:t>p</a:t>
            </a:r>
            <a:r>
              <a:rPr lang="en-US" dirty="0"/>
              <a:t> = Execution time on a number of processors (parallel)</a:t>
            </a:r>
          </a:p>
          <a:p>
            <a:r>
              <a:rPr lang="en-US" i="1" dirty="0" smtClean="0"/>
              <a:t>n</a:t>
            </a:r>
            <a:r>
              <a:rPr lang="en-US" dirty="0" smtClean="0"/>
              <a:t> </a:t>
            </a:r>
            <a:r>
              <a:rPr lang="en-US" dirty="0"/>
              <a:t>= number of processors</a:t>
            </a:r>
          </a:p>
          <a:p>
            <a:r>
              <a:rPr lang="en-US" dirty="0"/>
              <a:t>S = fraction of time spent in the sequential time</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6171" y="3603270"/>
            <a:ext cx="7108371" cy="1336895"/>
          </a:xfrm>
          <a:prstGeom prst="rect">
            <a:avLst/>
          </a:prstGeom>
        </p:spPr>
      </p:pic>
    </p:spTree>
    <p:extLst>
      <p:ext uri="{BB962C8B-B14F-4D97-AF65-F5344CB8AC3E}">
        <p14:creationId xmlns:p14="http://schemas.microsoft.com/office/powerpoint/2010/main" val="8711142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Homework task</a:t>
            </a:r>
            <a:endParaRPr lang="en-ZA" dirty="0"/>
          </a:p>
        </p:txBody>
      </p:sp>
      <p:sp>
        <p:nvSpPr>
          <p:cNvPr id="3" name="TextBox 2"/>
          <p:cNvSpPr txBox="1"/>
          <p:nvPr/>
        </p:nvSpPr>
        <p:spPr>
          <a:xfrm>
            <a:off x="927278" y="1751527"/>
            <a:ext cx="4348242" cy="400110"/>
          </a:xfrm>
          <a:prstGeom prst="rect">
            <a:avLst/>
          </a:prstGeom>
          <a:noFill/>
        </p:spPr>
        <p:txBody>
          <a:bodyPr wrap="none" rtlCol="0">
            <a:spAutoFit/>
          </a:bodyPr>
          <a:lstStyle/>
          <a:p>
            <a:r>
              <a:rPr lang="en-ZA" sz="2000" dirty="0" smtClean="0"/>
              <a:t>Watch 2</a:t>
            </a:r>
            <a:r>
              <a:rPr lang="en-ZA" sz="2000" baseline="30000" dirty="0" smtClean="0"/>
              <a:t>nd</a:t>
            </a:r>
            <a:r>
              <a:rPr lang="en-ZA" sz="2000" dirty="0" smtClean="0"/>
              <a:t> part of Amdahl’s law video</a:t>
            </a:r>
            <a:endParaRPr lang="en-ZA" sz="2000" dirty="0"/>
          </a:p>
        </p:txBody>
      </p:sp>
      <p:sp>
        <p:nvSpPr>
          <p:cNvPr id="4" name="Rectangle 3"/>
          <p:cNvSpPr/>
          <p:nvPr/>
        </p:nvSpPr>
        <p:spPr>
          <a:xfrm>
            <a:off x="7208403" y="6257990"/>
            <a:ext cx="1390124" cy="369332"/>
          </a:xfrm>
          <a:prstGeom prst="rect">
            <a:avLst/>
          </a:prstGeom>
        </p:spPr>
        <p:txBody>
          <a:bodyPr wrap="none">
            <a:spAutoFit/>
          </a:bodyPr>
          <a:lstStyle/>
          <a:p>
            <a:r>
              <a:rPr lang="en-ZA" dirty="0" smtClean="0"/>
              <a:t>Amdahl2.flv</a:t>
            </a:r>
            <a:endParaRPr lang="en-ZA" dirty="0"/>
          </a:p>
        </p:txBody>
      </p:sp>
      <p:sp>
        <p:nvSpPr>
          <p:cNvPr id="5" name="Rectangle 4"/>
          <p:cNvSpPr/>
          <p:nvPr/>
        </p:nvSpPr>
        <p:spPr>
          <a:xfrm>
            <a:off x="1255689" y="5102685"/>
            <a:ext cx="7342837" cy="646331"/>
          </a:xfrm>
          <a:prstGeom prst="rect">
            <a:avLst/>
          </a:prstGeom>
        </p:spPr>
        <p:txBody>
          <a:bodyPr wrap="square">
            <a:spAutoFit/>
          </a:bodyPr>
          <a:lstStyle/>
          <a:p>
            <a:r>
              <a:rPr lang="en-ZA" dirty="0">
                <a:solidFill>
                  <a:srgbClr val="167AC6"/>
                </a:solidFill>
                <a:latin typeface="Roboto"/>
                <a:hlinkClick r:id="rId2" tooltip="Understanding Parallel Computing (Part 2): The Lawn Mower Law"/>
              </a:rPr>
              <a:t>Understanding Parallel Computing (Part 2): The Lawn Mower Law</a:t>
            </a:r>
            <a:endParaRPr lang="en-ZA" dirty="0">
              <a:solidFill>
                <a:srgbClr val="767676"/>
              </a:solidFill>
              <a:latin typeface="Roboto"/>
            </a:endParaRPr>
          </a:p>
          <a:p>
            <a:r>
              <a:rPr lang="en-ZA" dirty="0" err="1" smtClean="0">
                <a:solidFill>
                  <a:srgbClr val="167AC6"/>
                </a:solidFill>
                <a:latin typeface="Roboto"/>
                <a:hlinkClick r:id="rId3"/>
              </a:rPr>
              <a:t>LinuxMagazine</a:t>
            </a:r>
            <a:endParaRPr lang="en-ZA" dirty="0">
              <a:solidFill>
                <a:srgbClr val="767676"/>
              </a:solidFill>
              <a:latin typeface="Roboto"/>
            </a:endParaRPr>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85248" y="2437603"/>
            <a:ext cx="4186037" cy="2379115"/>
          </a:xfrm>
          <a:prstGeom prst="rect">
            <a:avLst/>
          </a:prstGeom>
        </p:spPr>
      </p:pic>
    </p:spTree>
    <p:extLst>
      <p:ext uri="{BB962C8B-B14F-4D97-AF65-F5344CB8AC3E}">
        <p14:creationId xmlns:p14="http://schemas.microsoft.com/office/powerpoint/2010/main" val="132534736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394" y="688251"/>
            <a:ext cx="7698306" cy="692210"/>
          </a:xfrm>
        </p:spPr>
        <p:txBody>
          <a:bodyPr>
            <a:normAutofit fontScale="90000"/>
          </a:bodyPr>
          <a:lstStyle/>
          <a:p>
            <a:r>
              <a:rPr lang="en-ZA" dirty="0" smtClean="0"/>
              <a:t>Dealing with reading assignments, seminar and blog</a:t>
            </a:r>
            <a:endParaRPr lang="en-ZA" dirty="0"/>
          </a:p>
        </p:txBody>
      </p:sp>
      <p:sp>
        <p:nvSpPr>
          <p:cNvPr id="3" name="Content Placeholder 2"/>
          <p:cNvSpPr>
            <a:spLocks noGrp="1"/>
          </p:cNvSpPr>
          <p:nvPr>
            <p:ph idx="1"/>
          </p:nvPr>
        </p:nvSpPr>
        <p:spPr>
          <a:xfrm>
            <a:off x="560071" y="1595620"/>
            <a:ext cx="8161020" cy="4519977"/>
          </a:xfrm>
        </p:spPr>
        <p:txBody>
          <a:bodyPr>
            <a:normAutofit fontScale="85000" lnSpcReduction="10000"/>
          </a:bodyPr>
          <a:lstStyle/>
          <a:p>
            <a:r>
              <a:rPr lang="en-ZA" dirty="0" smtClean="0"/>
              <a:t>You are suppose to read (at least speed read) the chapters and readings assigned for each seminar</a:t>
            </a:r>
          </a:p>
          <a:p>
            <a:r>
              <a:rPr lang="en-ZA" dirty="0" smtClean="0"/>
              <a:t>Each Seminar Facilitation Group meant to read their aspects </a:t>
            </a:r>
            <a:r>
              <a:rPr lang="en-ZA" b="1" dirty="0" smtClean="0"/>
              <a:t>in depth</a:t>
            </a:r>
            <a:r>
              <a:rPr lang="en-ZA" dirty="0" smtClean="0"/>
              <a:t>, i.e.</a:t>
            </a:r>
          </a:p>
          <a:p>
            <a:pPr lvl="1"/>
            <a:r>
              <a:rPr lang="en-ZA" dirty="0" smtClean="0"/>
              <a:t>Whole team to read word-for-word over chapter and paper. Look up things you don’t understand or make notes to discuss with rest of team</a:t>
            </a:r>
          </a:p>
          <a:p>
            <a:pPr lvl="1"/>
            <a:r>
              <a:rPr lang="en-ZA" dirty="0" smtClean="0"/>
              <a:t>Meet with team to discuss the readings, to plan your blog and seminar, allocate who does what.</a:t>
            </a:r>
          </a:p>
          <a:p>
            <a:pPr lvl="1"/>
            <a:r>
              <a:rPr lang="en-ZA" dirty="0" smtClean="0"/>
              <a:t>Make notes on the work allocations (e.g. you could have one person write up most of the blog, from team notes, and the other two make most of the slides)</a:t>
            </a:r>
            <a:endParaRPr lang="en-ZA" dirty="0"/>
          </a:p>
        </p:txBody>
      </p:sp>
    </p:spTree>
    <p:extLst>
      <p:ext uri="{BB962C8B-B14F-4D97-AF65-F5344CB8AC3E}">
        <p14:creationId xmlns:p14="http://schemas.microsoft.com/office/powerpoint/2010/main" val="17158686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94068" y="498455"/>
            <a:ext cx="5801589" cy="923330"/>
          </a:xfrm>
          <a:prstGeom prst="rect">
            <a:avLst/>
          </a:prstGeom>
          <a:noFill/>
        </p:spPr>
        <p:txBody>
          <a:bodyPr wrap="none" lIns="91440" tIns="45720" rIns="91440" bIns="45720">
            <a:spAutoFit/>
          </a:bodyPr>
          <a:lstStyle/>
          <a:p>
            <a:pPr algn="ctr"/>
            <a:r>
              <a:rPr lang="en-US" sz="5400" b="0" cap="none" spc="0" dirty="0" smtClean="0">
                <a:ln w="0"/>
                <a:solidFill>
                  <a:schemeClr val="tx1"/>
                </a:solidFill>
                <a:effectLst>
                  <a:outerShdw blurRad="38100" dist="19050" dir="2700000" algn="tl" rotWithShape="0">
                    <a:schemeClr val="dk1">
                      <a:alpha val="40000"/>
                    </a:schemeClr>
                  </a:outerShdw>
                </a:effectLst>
              </a:rPr>
              <a:t>Assigned Reading</a:t>
            </a:r>
            <a:endParaRPr lang="en-US" sz="5400" b="0" cap="none" spc="0" dirty="0">
              <a:ln w="0"/>
              <a:solidFill>
                <a:schemeClr val="tx1"/>
              </a:solidFill>
              <a:effectLst>
                <a:outerShdw blurRad="38100" dist="19050" dir="2700000" algn="tl" rotWithShape="0">
                  <a:schemeClr val="dk1">
                    <a:alpha val="40000"/>
                  </a:schemeClr>
                </a:outerShdw>
              </a:effectLst>
            </a:endParaRPr>
          </a:p>
        </p:txBody>
      </p:sp>
      <p:sp>
        <p:nvSpPr>
          <p:cNvPr id="5" name="Rectangle 4"/>
          <p:cNvSpPr/>
          <p:nvPr/>
        </p:nvSpPr>
        <p:spPr>
          <a:xfrm>
            <a:off x="449985" y="1950065"/>
            <a:ext cx="8289770" cy="923330"/>
          </a:xfrm>
          <a:prstGeom prst="rect">
            <a:avLst/>
          </a:prstGeom>
          <a:noFill/>
        </p:spPr>
        <p:txBody>
          <a:bodyPr wrap="none" lIns="91440" tIns="45720" rIns="91440" bIns="45720">
            <a:spAutoFit/>
          </a:bodyPr>
          <a:lstStyle/>
          <a:p>
            <a:pPr algn="ctr"/>
            <a:r>
              <a:rPr lang="en-US" sz="5400" b="0" cap="none" spc="0" dirty="0" smtClean="0">
                <a:ln w="0"/>
                <a:solidFill>
                  <a:schemeClr val="tx1"/>
                </a:solidFill>
                <a:effectLst>
                  <a:outerShdw blurRad="38100" dist="19050" dir="2700000" algn="tl" rotWithShape="0">
                    <a:schemeClr val="dk1">
                      <a:alpha val="40000"/>
                    </a:schemeClr>
                  </a:outerShdw>
                </a:effectLst>
              </a:rPr>
              <a:t>For Thursday next week…</a:t>
            </a:r>
            <a:endParaRPr lang="en-US" sz="5400" b="0" cap="none" spc="0" dirty="0">
              <a:ln w="0"/>
              <a:solidFill>
                <a:schemeClr val="tx1"/>
              </a:solidFill>
              <a:effectLst>
                <a:outerShdw blurRad="38100" dist="19050" dir="2700000" algn="tl" rotWithShape="0">
                  <a:schemeClr val="dk1">
                    <a:alpha val="40000"/>
                  </a:schemeClr>
                </a:outerShdw>
              </a:effectLst>
            </a:endParaRPr>
          </a:p>
        </p:txBody>
      </p:sp>
      <p:sp>
        <p:nvSpPr>
          <p:cNvPr id="6" name="Rectangle 5"/>
          <p:cNvSpPr/>
          <p:nvPr/>
        </p:nvSpPr>
        <p:spPr>
          <a:xfrm>
            <a:off x="1303020" y="3401675"/>
            <a:ext cx="6503670" cy="1785104"/>
          </a:xfrm>
          <a:prstGeom prst="rect">
            <a:avLst/>
          </a:prstGeom>
        </p:spPr>
        <p:txBody>
          <a:bodyPr wrap="square">
            <a:spAutoFit/>
          </a:bodyPr>
          <a:lstStyle/>
          <a:p>
            <a:r>
              <a:rPr lang="en-ZA" sz="2800" b="1" i="1" dirty="0" smtClean="0">
                <a:solidFill>
                  <a:schemeClr val="accent1">
                    <a:lumMod val="50000"/>
                  </a:schemeClr>
                </a:solidFill>
              </a:rPr>
              <a:t>S1 - Landscape </a:t>
            </a:r>
            <a:r>
              <a:rPr lang="en-ZA" sz="2800" b="1" i="1" dirty="0">
                <a:solidFill>
                  <a:schemeClr val="accent1">
                    <a:lumMod val="50000"/>
                  </a:schemeClr>
                </a:solidFill>
              </a:rPr>
              <a:t>of parallel computing research: a view from Berkeley</a:t>
            </a:r>
          </a:p>
          <a:p>
            <a:endParaRPr lang="en-ZA" dirty="0" smtClean="0"/>
          </a:p>
          <a:p>
            <a:r>
              <a:rPr lang="en-ZA" dirty="0" smtClean="0"/>
              <a:t>Find it on: </a:t>
            </a:r>
            <a:r>
              <a:rPr lang="en-ZA" dirty="0" err="1" smtClean="0"/>
              <a:t>Vula</a:t>
            </a:r>
            <a:r>
              <a:rPr lang="en-ZA" dirty="0" smtClean="0"/>
              <a:t> Resources/SEMINARS</a:t>
            </a:r>
          </a:p>
          <a:p>
            <a:r>
              <a:rPr lang="en-ZA" dirty="0" smtClean="0"/>
              <a:t>Short </a:t>
            </a:r>
            <a:r>
              <a:rPr lang="en-ZA" dirty="0"/>
              <a:t>Seminar #1 facilitated by </a:t>
            </a:r>
            <a:r>
              <a:rPr lang="en-ZA" dirty="0" smtClean="0"/>
              <a:t>lecturer next Thursday 2pm</a:t>
            </a:r>
            <a:endParaRPr lang="en-ZA" dirty="0"/>
          </a:p>
        </p:txBody>
      </p:sp>
    </p:spTree>
    <p:extLst>
      <p:ext uri="{BB962C8B-B14F-4D97-AF65-F5344CB8AC3E}">
        <p14:creationId xmlns:p14="http://schemas.microsoft.com/office/powerpoint/2010/main" val="11011558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67389" y="2967335"/>
            <a:ext cx="5609228" cy="923330"/>
          </a:xfrm>
          <a:prstGeom prst="rect">
            <a:avLst/>
          </a:prstGeom>
          <a:noFill/>
        </p:spPr>
        <p:txBody>
          <a:bodyPr wrap="none" lIns="91440" tIns="45720" rIns="91440" bIns="45720">
            <a:spAutoFit/>
          </a:bodyPr>
          <a:lstStyle/>
          <a:p>
            <a:pPr algn="ctr"/>
            <a:r>
              <a:rPr lang="en-US" sz="5400" b="1" cap="none" spc="0" dirty="0" smtClean="0">
                <a:ln w="9525">
                  <a:solidFill>
                    <a:schemeClr val="bg1"/>
                  </a:solidFill>
                  <a:prstDash val="solid"/>
                </a:ln>
                <a:solidFill>
                  <a:schemeClr val="accent5">
                    <a:lumMod val="75000"/>
                  </a:schemeClr>
                </a:solidFill>
                <a:effectLst>
                  <a:outerShdw blurRad="12700" dist="38100" dir="2700000" algn="tl" rotWithShape="0">
                    <a:schemeClr val="accent5">
                      <a:lumMod val="60000"/>
                      <a:lumOff val="40000"/>
                    </a:schemeClr>
                  </a:outerShdw>
                </a:effectLst>
              </a:rPr>
              <a:t>End of Lecture 2</a:t>
            </a:r>
            <a:endParaRPr lang="en-US" sz="5400" b="1" cap="none" spc="0" dirty="0">
              <a:ln w="9525">
                <a:solidFill>
                  <a:schemeClr val="bg1"/>
                </a:solidFill>
                <a:prstDash val="solid"/>
              </a:ln>
              <a:solidFill>
                <a:schemeClr val="accent5">
                  <a:lumMod val="75000"/>
                </a:schemeClr>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33404617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en-US" b="1" dirty="0" smtClean="0">
                <a:ln>
                  <a:solidFill>
                    <a:schemeClr val="tx1"/>
                  </a:solidFill>
                </a:ln>
              </a:rPr>
              <a:t>TODO …  short quiz</a:t>
            </a:r>
            <a:endParaRPr lang="en-US" b="1" dirty="0">
              <a:ln>
                <a:solidFill>
                  <a:schemeClr val="tx1"/>
                </a:solidFill>
              </a:ln>
            </a:endParaRPr>
          </a:p>
        </p:txBody>
      </p:sp>
      <p:sp>
        <p:nvSpPr>
          <p:cNvPr id="5" name="Text Placeholder 4"/>
          <p:cNvSpPr>
            <a:spLocks noGrp="1"/>
          </p:cNvSpPr>
          <p:nvPr>
            <p:ph type="body" idx="1"/>
          </p:nvPr>
        </p:nvSpPr>
        <p:spPr/>
        <p:txBody>
          <a:bodyPr/>
          <a:lstStyle/>
          <a:p>
            <a:pPr>
              <a:defRPr/>
            </a:pPr>
            <a:r>
              <a:rPr lang="en-US" dirty="0" smtClean="0"/>
              <a:t>EEE4084F Digital Systems</a:t>
            </a:r>
            <a:endParaRPr lang="en-US" dirty="0"/>
          </a:p>
        </p:txBody>
      </p:sp>
    </p:spTree>
    <p:extLst>
      <p:ext uri="{BB962C8B-B14F-4D97-AF65-F5344CB8AC3E}">
        <p14:creationId xmlns:p14="http://schemas.microsoft.com/office/powerpoint/2010/main" val="117697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Class Activity</a:t>
            </a:r>
            <a:endParaRPr lang="en-US" dirty="0"/>
          </a:p>
        </p:txBody>
      </p:sp>
      <p:sp>
        <p:nvSpPr>
          <p:cNvPr id="3" name="Content Placeholder 2"/>
          <p:cNvSpPr>
            <a:spLocks noGrp="1"/>
          </p:cNvSpPr>
          <p:nvPr>
            <p:ph idx="1"/>
          </p:nvPr>
        </p:nvSpPr>
        <p:spPr>
          <a:xfrm>
            <a:off x="729785" y="1892300"/>
            <a:ext cx="7697635" cy="4519977"/>
          </a:xfrm>
        </p:spPr>
        <p:txBody>
          <a:bodyPr/>
          <a:lstStyle/>
          <a:p>
            <a:pPr>
              <a:defRPr/>
            </a:pPr>
            <a:r>
              <a:rPr lang="en-US" b="1" dirty="0" smtClean="0"/>
              <a:t>Quiz #0  -  “</a:t>
            </a:r>
            <a:r>
              <a:rPr lang="en-US" b="1" i="1" dirty="0" smtClean="0"/>
              <a:t>Initial impressions”</a:t>
            </a:r>
          </a:p>
          <a:p>
            <a:pPr>
              <a:defRPr/>
            </a:pPr>
            <a:r>
              <a:rPr lang="en-US" dirty="0" smtClean="0"/>
              <a:t>10 minutes to complete a few simple survey questions and prerequisite tests.</a:t>
            </a:r>
          </a:p>
          <a:p>
            <a:pPr>
              <a:defRPr/>
            </a:pPr>
            <a:r>
              <a:rPr lang="en-US" dirty="0" smtClean="0"/>
              <a:t>This quiz is not for marks</a:t>
            </a:r>
          </a:p>
          <a:p>
            <a:pPr>
              <a:defRPr/>
            </a:pPr>
            <a:r>
              <a:rPr lang="en-US" dirty="0" smtClean="0"/>
              <a:t>Name &amp; student number voluntary</a:t>
            </a:r>
            <a:endParaRPr lang="en-US" dirty="0"/>
          </a:p>
        </p:txBody>
      </p:sp>
      <p:pic>
        <p:nvPicPr>
          <p:cNvPr id="25604" name="Picture 4" descr="writing.jpg"/>
          <p:cNvPicPr>
            <a:picLocks noChangeAspect="1"/>
          </p:cNvPicPr>
          <p:nvPr/>
        </p:nvPicPr>
        <p:blipFill>
          <a:blip r:embed="rId3" cstate="print"/>
          <a:srcRect/>
          <a:stretch>
            <a:fillRect/>
          </a:stretch>
        </p:blipFill>
        <p:spPr bwMode="auto">
          <a:xfrm>
            <a:off x="6634163" y="411163"/>
            <a:ext cx="1974850" cy="1481137"/>
          </a:xfrm>
          <a:prstGeom prst="rect">
            <a:avLst/>
          </a:prstGeom>
          <a:noFill/>
          <a:ln w="9525">
            <a:noFill/>
            <a:miter lim="800000"/>
            <a:headEnd/>
            <a:tailEnd/>
          </a:ln>
        </p:spPr>
      </p:pic>
    </p:spTree>
    <p:extLst>
      <p:ext uri="{BB962C8B-B14F-4D97-AF65-F5344CB8AC3E}">
        <p14:creationId xmlns:p14="http://schemas.microsoft.com/office/powerpoint/2010/main" val="10339661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Marking of Quiz0 ?!</a:t>
            </a:r>
            <a:endParaRPr lang="en-US" dirty="0"/>
          </a:p>
        </p:txBody>
      </p:sp>
      <p:sp>
        <p:nvSpPr>
          <p:cNvPr id="3" name="Content Placeholder 2"/>
          <p:cNvSpPr>
            <a:spLocks noGrp="1"/>
          </p:cNvSpPr>
          <p:nvPr>
            <p:ph idx="1"/>
          </p:nvPr>
        </p:nvSpPr>
        <p:spPr/>
        <p:txBody>
          <a:bodyPr/>
          <a:lstStyle/>
          <a:p>
            <a:r>
              <a:rPr lang="en-US" dirty="0" smtClean="0"/>
              <a:t>Please swap your Quiz0 with a buddy</a:t>
            </a:r>
          </a:p>
          <a:p>
            <a:r>
              <a:rPr lang="en-US" dirty="0" smtClean="0"/>
              <a:t>I’ll show you the correct solutions in a moment </a:t>
            </a:r>
            <a:r>
              <a:rPr lang="en-US" dirty="0" smtClean="0">
                <a:sym typeface="Wingdings" panose="05000000000000000000" pitchFamily="2" charset="2"/>
              </a:rPr>
              <a:t></a:t>
            </a:r>
            <a:r>
              <a:rPr lang="en-US" dirty="0" smtClean="0"/>
              <a:t> </a:t>
            </a:r>
          </a:p>
          <a:p>
            <a:r>
              <a:rPr lang="en-US" dirty="0" smtClean="0"/>
              <a:t>Please hand back your quizzes at end of the lecture </a:t>
            </a:r>
            <a:r>
              <a:rPr lang="en-US" sz="2400" dirty="0" smtClean="0"/>
              <a:t>(you’re about to find out why!)</a:t>
            </a:r>
            <a:endParaRPr lang="en-US" dirty="0"/>
          </a:p>
        </p:txBody>
      </p:sp>
    </p:spTree>
    <p:extLst>
      <p:ext uri="{BB962C8B-B14F-4D97-AF65-F5344CB8AC3E}">
        <p14:creationId xmlns:p14="http://schemas.microsoft.com/office/powerpoint/2010/main" val="24933892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a:xfrm>
            <a:off x="1224355" y="2477919"/>
            <a:ext cx="6637468" cy="1362075"/>
          </a:xfrm>
          <a:prstGeom prst="rect">
            <a:avLst/>
          </a:prstGeom>
        </p:spPr>
        <p:txBody>
          <a:bodyPr/>
          <a:lstStyle>
            <a:lvl1pPr algn="l" defTabSz="914400" rtl="0" eaLnBrk="1" latinLnBrk="0" hangingPunct="1">
              <a:spcBef>
                <a:spcPct val="0"/>
              </a:spcBef>
              <a:buNone/>
              <a:defRPr sz="4000" b="1"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fontAlgn="auto">
              <a:spcAft>
                <a:spcPts val="0"/>
              </a:spcAft>
              <a:defRPr/>
            </a:pPr>
            <a:r>
              <a:rPr lang="en-US" dirty="0" smtClean="0">
                <a:ln>
                  <a:solidFill>
                    <a:schemeClr val="tx1"/>
                  </a:solidFill>
                </a:ln>
              </a:rPr>
              <a:t>Quiz 0 marking … other slideshow</a:t>
            </a:r>
            <a:endParaRPr lang="en-US" dirty="0">
              <a:ln>
                <a:solidFill>
                  <a:schemeClr val="tx1"/>
                </a:solidFill>
              </a:ln>
            </a:endParaRPr>
          </a:p>
        </p:txBody>
      </p:sp>
    </p:spTree>
    <p:extLst>
      <p:ext uri="{BB962C8B-B14F-4D97-AF65-F5344CB8AC3E}">
        <p14:creationId xmlns:p14="http://schemas.microsoft.com/office/powerpoint/2010/main" val="17367282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swinberg\Documents\ACTIVE\EEE4084F\2016\LECTURES\Lecture01\Images\signpost.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5032" y="1397906"/>
            <a:ext cx="5952391" cy="2976196"/>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2004647" y="2395833"/>
            <a:ext cx="2608407" cy="923330"/>
          </a:xfrm>
          <a:prstGeom prst="rect">
            <a:avLst/>
          </a:prstGeom>
          <a:noFill/>
        </p:spPr>
        <p:txBody>
          <a:bodyPr wrap="none" lIns="91440" tIns="45720" rIns="91440" bIns="45720">
            <a:spAutoFit/>
          </a:bodyPr>
          <a:lstStyle/>
          <a:p>
            <a:pPr algn="ctr"/>
            <a:r>
              <a:rPr lang="en-US" sz="5400" b="1" cap="none" spc="0" dirty="0" smtClean="0">
                <a:ln w="17780" cmpd="sng">
                  <a:solidFill>
                    <a:srgbClr val="002060"/>
                  </a:solidFill>
                  <a:prstDash val="solid"/>
                  <a:miter lim="800000"/>
                </a:ln>
                <a:solidFill>
                  <a:schemeClr val="bg1"/>
                </a:solidFill>
                <a:effectLst>
                  <a:outerShdw blurRad="50800" algn="tl" rotWithShape="0">
                    <a:srgbClr val="000000"/>
                  </a:outerShdw>
                </a:effectLst>
              </a:rPr>
              <a:t>TERMS</a:t>
            </a:r>
            <a:endParaRPr lang="en-US" sz="5400" b="1" cap="none" spc="0" dirty="0">
              <a:ln w="17780" cmpd="sng">
                <a:solidFill>
                  <a:srgbClr val="002060"/>
                </a:solidFill>
                <a:prstDash val="solid"/>
                <a:miter lim="800000"/>
              </a:ln>
              <a:solidFill>
                <a:schemeClr val="bg1"/>
              </a:solidFill>
              <a:effectLst>
                <a:outerShdw blurRad="50800" algn="tl" rotWithShape="0">
                  <a:srgbClr val="000000"/>
                </a:outerShdw>
              </a:effectLst>
            </a:endParaRPr>
          </a:p>
        </p:txBody>
      </p:sp>
      <p:pic>
        <p:nvPicPr>
          <p:cNvPr id="5" name="Picture 2" descr="C:\Users\swinberg\Documents\ACTIVE\EEE4084F\2016\LECTURES\Lecture01\Images\signpost.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a:off x="1565032" y="3464099"/>
            <a:ext cx="5952391" cy="2976196"/>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4108364" y="4490532"/>
            <a:ext cx="3031599" cy="923330"/>
          </a:xfrm>
          <a:prstGeom prst="rect">
            <a:avLst/>
          </a:prstGeom>
          <a:noFill/>
        </p:spPr>
        <p:txBody>
          <a:bodyPr wrap="none" lIns="91440" tIns="45720" rIns="91440" bIns="45720">
            <a:spAutoFit/>
          </a:bodyPr>
          <a:lstStyle/>
          <a:p>
            <a:pPr algn="ctr"/>
            <a:r>
              <a:rPr lang="en-US" sz="5400" b="1" cap="none" spc="0" dirty="0" smtClean="0">
                <a:ln w="17780" cmpd="sng">
                  <a:solidFill>
                    <a:srgbClr val="002060"/>
                  </a:solidFill>
                  <a:prstDash val="solid"/>
                  <a:miter lim="800000"/>
                </a:ln>
                <a:solidFill>
                  <a:schemeClr val="bg1"/>
                </a:solidFill>
                <a:effectLst>
                  <a:outerShdw blurRad="50800" algn="tl" rotWithShape="0">
                    <a:srgbClr val="000000"/>
                  </a:outerShdw>
                </a:effectLst>
              </a:rPr>
              <a:t>TRENDS</a:t>
            </a:r>
            <a:endParaRPr lang="en-US" sz="5400" b="1" cap="none" spc="0" dirty="0">
              <a:ln w="17780" cmpd="sng">
                <a:solidFill>
                  <a:srgbClr val="002060"/>
                </a:solidFill>
                <a:prstDash val="solid"/>
                <a:miter lim="800000"/>
              </a:ln>
              <a:solidFill>
                <a:schemeClr val="bg1"/>
              </a:solidFill>
              <a:effectLst>
                <a:outerShdw blurRad="50800" algn="tl" rotWithShape="0">
                  <a:srgbClr val="000000"/>
                </a:outerShdw>
              </a:effectLst>
            </a:endParaRPr>
          </a:p>
        </p:txBody>
      </p:sp>
    </p:spTree>
    <p:extLst>
      <p:ext uri="{BB962C8B-B14F-4D97-AF65-F5344CB8AC3E}">
        <p14:creationId xmlns:p14="http://schemas.microsoft.com/office/powerpoint/2010/main" val="17518004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4121" y="498472"/>
            <a:ext cx="7024744" cy="1143000"/>
          </a:xfrm>
        </p:spPr>
        <p:txBody>
          <a:bodyPr/>
          <a:lstStyle/>
          <a:p>
            <a:pPr>
              <a:defRPr/>
            </a:pPr>
            <a:r>
              <a:rPr lang="en-ZA" dirty="0" smtClean="0"/>
              <a:t>Terms</a:t>
            </a:r>
            <a:endParaRPr lang="en-US" dirty="0"/>
          </a:p>
        </p:txBody>
      </p:sp>
      <p:sp>
        <p:nvSpPr>
          <p:cNvPr id="3" name="Content Placeholder 2"/>
          <p:cNvSpPr>
            <a:spLocks noGrp="1"/>
          </p:cNvSpPr>
          <p:nvPr>
            <p:ph idx="1"/>
          </p:nvPr>
        </p:nvSpPr>
        <p:spPr>
          <a:xfrm>
            <a:off x="595868" y="2098430"/>
            <a:ext cx="8114030" cy="4191000"/>
          </a:xfrm>
        </p:spPr>
        <p:txBody>
          <a:bodyPr>
            <a:normAutofit lnSpcReduction="10000"/>
          </a:bodyPr>
          <a:lstStyle/>
          <a:p>
            <a:pPr>
              <a:defRPr/>
            </a:pPr>
            <a:r>
              <a:rPr lang="en-ZA" dirty="0" smtClean="0">
                <a:solidFill>
                  <a:schemeClr val="tx2">
                    <a:lumMod val="90000"/>
                  </a:schemeClr>
                </a:solidFill>
              </a:rPr>
              <a:t>Golden measure:</a:t>
            </a:r>
          </a:p>
          <a:p>
            <a:pPr lvl="1">
              <a:defRPr/>
            </a:pPr>
            <a:r>
              <a:rPr lang="en-ZA" dirty="0" smtClean="0"/>
              <a:t>A (usually) sequential solution that you develop as the ‘yard stick’</a:t>
            </a:r>
          </a:p>
          <a:p>
            <a:pPr lvl="1">
              <a:defRPr/>
            </a:pPr>
            <a:r>
              <a:rPr lang="en-ZA" dirty="0" smtClean="0"/>
              <a:t>A solution that may run slowly, isn’t optimized, but you </a:t>
            </a:r>
            <a:r>
              <a:rPr lang="en-ZA" i="1" dirty="0" smtClean="0"/>
              <a:t>know</a:t>
            </a:r>
            <a:r>
              <a:rPr lang="en-ZA" dirty="0" smtClean="0"/>
              <a:t> it gives (numerically speaking) excellent results</a:t>
            </a:r>
          </a:p>
          <a:p>
            <a:pPr lvl="1">
              <a:defRPr/>
            </a:pPr>
            <a:r>
              <a:rPr lang="en-ZA" dirty="0" smtClean="0"/>
              <a:t>E.g., a solution written in OCTAVE or </a:t>
            </a:r>
            <a:r>
              <a:rPr lang="en-ZA" dirty="0" err="1" smtClean="0"/>
              <a:t>MatLab</a:t>
            </a:r>
            <a:r>
              <a:rPr lang="en-ZA" dirty="0" smtClean="0"/>
              <a:t>, verify it is correct using graphs, inspecting values, checking by hand with calculator, etc.</a:t>
            </a:r>
            <a:endParaRPr lang="en-US" dirty="0"/>
          </a:p>
        </p:txBody>
      </p:sp>
      <p:pic>
        <p:nvPicPr>
          <p:cNvPr id="14340" name="Picture 3" descr="Gold Bar.jpg"/>
          <p:cNvPicPr>
            <a:picLocks noChangeAspect="1"/>
          </p:cNvPicPr>
          <p:nvPr/>
        </p:nvPicPr>
        <p:blipFill>
          <a:blip r:embed="rId3" cstate="print"/>
          <a:srcRect/>
          <a:stretch>
            <a:fillRect/>
          </a:stretch>
        </p:blipFill>
        <p:spPr bwMode="auto">
          <a:xfrm>
            <a:off x="6110288" y="344488"/>
            <a:ext cx="1909762" cy="2136775"/>
          </a:xfrm>
          <a:prstGeom prst="rect">
            <a:avLst/>
          </a:prstGeom>
          <a:noFill/>
          <a:ln w="9525">
            <a:noFill/>
            <a:miter lim="800000"/>
            <a:headEnd/>
            <a:tailEnd/>
          </a:ln>
        </p:spPr>
      </p:pic>
      <p:sp>
        <p:nvSpPr>
          <p:cNvPr id="4" name="TextBox 3"/>
          <p:cNvSpPr txBox="1"/>
          <p:nvPr/>
        </p:nvSpPr>
        <p:spPr>
          <a:xfrm>
            <a:off x="5845145" y="6286500"/>
            <a:ext cx="2762295" cy="338554"/>
          </a:xfrm>
          <a:prstGeom prst="rect">
            <a:avLst/>
          </a:prstGeom>
          <a:noFill/>
        </p:spPr>
        <p:txBody>
          <a:bodyPr wrap="none" rtlCol="0">
            <a:spAutoFit/>
          </a:bodyPr>
          <a:lstStyle/>
          <a:p>
            <a:r>
              <a:rPr lang="en-ZA" sz="1600" dirty="0" smtClean="0"/>
              <a:t>Discussed a bit more later…</a:t>
            </a:r>
            <a:endParaRPr lang="en-ZA" sz="1600" dirty="0"/>
          </a:p>
        </p:txBody>
      </p:sp>
    </p:spTree>
    <p:extLst>
      <p:ext uri="{BB962C8B-B14F-4D97-AF65-F5344CB8AC3E}">
        <p14:creationId xmlns:p14="http://schemas.microsoft.com/office/powerpoint/2010/main" val="40484130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Terms</a:t>
            </a:r>
            <a:endParaRPr lang="en-US" dirty="0"/>
          </a:p>
        </p:txBody>
      </p:sp>
      <p:sp>
        <p:nvSpPr>
          <p:cNvPr id="3" name="Content Placeholder 2"/>
          <p:cNvSpPr>
            <a:spLocks noGrp="1"/>
          </p:cNvSpPr>
          <p:nvPr>
            <p:ph idx="1"/>
          </p:nvPr>
        </p:nvSpPr>
        <p:spPr/>
        <p:txBody>
          <a:bodyPr/>
          <a:lstStyle/>
          <a:p>
            <a:pPr>
              <a:defRPr/>
            </a:pPr>
            <a:r>
              <a:rPr lang="en-ZA" dirty="0" smtClean="0"/>
              <a:t>Sequential / Serial  (</a:t>
            </a:r>
            <a:r>
              <a:rPr lang="en-ZA" dirty="0" err="1" smtClean="0"/>
              <a:t>serial.c</a:t>
            </a:r>
            <a:r>
              <a:rPr lang="en-ZA" dirty="0" smtClean="0"/>
              <a:t>)</a:t>
            </a:r>
          </a:p>
          <a:p>
            <a:pPr lvl="1">
              <a:defRPr/>
            </a:pPr>
            <a:r>
              <a:rPr lang="en-ZA" dirty="0" smtClean="0"/>
              <a:t>A non-</a:t>
            </a:r>
            <a:r>
              <a:rPr lang="en-ZA" dirty="0" err="1" smtClean="0"/>
              <a:t>parallized</a:t>
            </a:r>
            <a:r>
              <a:rPr lang="en-ZA" dirty="0" smtClean="0"/>
              <a:t> code solution</a:t>
            </a:r>
          </a:p>
          <a:p>
            <a:pPr>
              <a:defRPr/>
            </a:pPr>
            <a:r>
              <a:rPr lang="en-ZA" dirty="0" smtClean="0"/>
              <a:t>Generally, you can call your code solutions </a:t>
            </a:r>
            <a:r>
              <a:rPr lang="en-ZA" dirty="0" err="1" smtClean="0"/>
              <a:t>parallel.c</a:t>
            </a:r>
            <a:r>
              <a:rPr lang="en-ZA" dirty="0" smtClean="0"/>
              <a:t> (or para1.c, para2.c if you have multiple versions)</a:t>
            </a:r>
          </a:p>
          <a:p>
            <a:pPr>
              <a:defRPr/>
            </a:pPr>
            <a:r>
              <a:rPr lang="en-ZA" dirty="0" smtClean="0"/>
              <a:t>You can also include some test data (if it isn’t too big, &lt;1Mb), e.g. </a:t>
            </a:r>
            <a:r>
              <a:rPr lang="en-ZA" dirty="0" err="1" smtClean="0"/>
              <a:t>gold.csv</a:t>
            </a:r>
            <a:r>
              <a:rPr lang="en-ZA" dirty="0" smtClean="0"/>
              <a:t> or </a:t>
            </a:r>
            <a:r>
              <a:rPr lang="en-ZA" dirty="0" err="1" smtClean="0"/>
              <a:t>serial.csv</a:t>
            </a:r>
            <a:r>
              <a:rPr lang="en-ZA" dirty="0" smtClean="0"/>
              <a:t>, and paral1.csv</a:t>
            </a:r>
            <a:endParaRPr lang="en-US" dirty="0"/>
          </a:p>
        </p:txBody>
      </p:sp>
    </p:spTree>
    <p:extLst>
      <p:ext uri="{BB962C8B-B14F-4D97-AF65-F5344CB8AC3E}">
        <p14:creationId xmlns:p14="http://schemas.microsoft.com/office/powerpoint/2010/main" val="183769194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4084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4084 Theme.thmx</Template>
  <TotalTime>7092</TotalTime>
  <Words>1249</Words>
  <Application>Microsoft Office PowerPoint</Application>
  <PresentationFormat>On-screen Show (4:3)</PresentationFormat>
  <Paragraphs>174</Paragraphs>
  <Slides>27</Slides>
  <Notes>13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27</vt:i4>
      </vt:variant>
    </vt:vector>
  </HeadingPairs>
  <TitlesOfParts>
    <vt:vector size="36" baseType="lpstr">
      <vt:lpstr>Arial</vt:lpstr>
      <vt:lpstr>Arial Black</vt:lpstr>
      <vt:lpstr>Calibri</vt:lpstr>
      <vt:lpstr>Century Gothic</vt:lpstr>
      <vt:lpstr>Roboto</vt:lpstr>
      <vt:lpstr>Tahoma</vt:lpstr>
      <vt:lpstr>Wingdings</vt:lpstr>
      <vt:lpstr>Wingdings 2</vt:lpstr>
      <vt:lpstr>4084 Theme</vt:lpstr>
      <vt:lpstr>PowerPoint Presentation</vt:lpstr>
      <vt:lpstr>Outline for Lecture</vt:lpstr>
      <vt:lpstr>TODO …  short quiz</vt:lpstr>
      <vt:lpstr>Class Activity</vt:lpstr>
      <vt:lpstr>Marking of Quiz0 ?!</vt:lpstr>
      <vt:lpstr>PowerPoint Presentation</vt:lpstr>
      <vt:lpstr>PowerPoint Presentation</vt:lpstr>
      <vt:lpstr>Terms</vt:lpstr>
      <vt:lpstr>Terms</vt:lpstr>
      <vt:lpstr>Speed-up</vt:lpstr>
      <vt:lpstr>Speed-up graphs</vt:lpstr>
      <vt:lpstr>Other Important Terms</vt:lpstr>
      <vt:lpstr>Verification and Validation (V&amp;V)</vt:lpstr>
      <vt:lpstr>Verification before validation</vt:lpstr>
      <vt:lpstr>Verification</vt:lpstr>
      <vt:lpstr>Commonly used verification methods</vt:lpstr>
      <vt:lpstr>Validation</vt:lpstr>
      <vt:lpstr>Testing and Correctness proofs</vt:lpstr>
      <vt:lpstr>Amdahl’s Law</vt:lpstr>
      <vt:lpstr>Amdahl’s Law: History</vt:lpstr>
      <vt:lpstr>PowerPoint Presentation</vt:lpstr>
      <vt:lpstr>Amdahl’s Law</vt:lpstr>
      <vt:lpstr>Amdahl’s Law:  Alternate Representation</vt:lpstr>
      <vt:lpstr>Homework task</vt:lpstr>
      <vt:lpstr>Dealing with reading assignments, seminar and blog</vt:lpstr>
      <vt:lpstr>PowerPoint Presentation</vt:lpstr>
      <vt:lpstr>PowerPoint Presentation</vt:lpstr>
    </vt:vector>
  </TitlesOfParts>
  <Company>University of Cape Town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EEE4084F Digital Systems</dc:title>
  <dc:subject>Parallel design patterns</dc:subject>
  <dc:creator>Simon Winberg</dc:creator>
  <cp:lastModifiedBy>SW</cp:lastModifiedBy>
  <cp:revision>496</cp:revision>
  <dcterms:created xsi:type="dcterms:W3CDTF">2009-02-10T02:25:54Z</dcterms:created>
  <dcterms:modified xsi:type="dcterms:W3CDTF">2018-02-17T22:18:50Z</dcterms:modified>
  <cp:category>Lectures</cp:category>
</cp:coreProperties>
</file>