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9" r:id="rId1"/>
  </p:sldMasterIdLst>
  <p:notesMasterIdLst>
    <p:notesMasterId r:id="rId47"/>
  </p:notesMasterIdLst>
  <p:sldIdLst>
    <p:sldId id="324" r:id="rId2"/>
    <p:sldId id="273" r:id="rId3"/>
    <p:sldId id="465" r:id="rId4"/>
    <p:sldId id="303" r:id="rId5"/>
    <p:sldId id="341" r:id="rId6"/>
    <p:sldId id="363" r:id="rId7"/>
    <p:sldId id="310" r:id="rId8"/>
    <p:sldId id="392" r:id="rId9"/>
    <p:sldId id="393" r:id="rId10"/>
    <p:sldId id="330" r:id="rId11"/>
    <p:sldId id="331" r:id="rId12"/>
    <p:sldId id="332" r:id="rId13"/>
    <p:sldId id="415" r:id="rId14"/>
    <p:sldId id="459" r:id="rId15"/>
    <p:sldId id="460" r:id="rId16"/>
    <p:sldId id="461" r:id="rId17"/>
    <p:sldId id="462" r:id="rId18"/>
    <p:sldId id="463" r:id="rId19"/>
    <p:sldId id="458" r:id="rId20"/>
    <p:sldId id="464" r:id="rId21"/>
    <p:sldId id="457" r:id="rId22"/>
    <p:sldId id="430" r:id="rId23"/>
    <p:sldId id="401" r:id="rId24"/>
    <p:sldId id="407" r:id="rId25"/>
    <p:sldId id="416" r:id="rId26"/>
    <p:sldId id="417" r:id="rId27"/>
    <p:sldId id="408" r:id="rId28"/>
    <p:sldId id="420" r:id="rId29"/>
    <p:sldId id="419" r:id="rId30"/>
    <p:sldId id="421" r:id="rId31"/>
    <p:sldId id="422" r:id="rId32"/>
    <p:sldId id="423" r:id="rId33"/>
    <p:sldId id="424" r:id="rId34"/>
    <p:sldId id="425" r:id="rId35"/>
    <p:sldId id="426" r:id="rId36"/>
    <p:sldId id="427" r:id="rId37"/>
    <p:sldId id="428" r:id="rId38"/>
    <p:sldId id="418" r:id="rId39"/>
    <p:sldId id="409" r:id="rId40"/>
    <p:sldId id="410" r:id="rId41"/>
    <p:sldId id="411" r:id="rId42"/>
    <p:sldId id="413" r:id="rId43"/>
    <p:sldId id="290" r:id="rId44"/>
    <p:sldId id="456" r:id="rId45"/>
    <p:sldId id="394" r:id="rId4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23F600"/>
    <a:srgbClr val="57FF3B"/>
    <a:srgbClr val="FBFF69"/>
    <a:srgbClr val="FFFF81"/>
    <a:srgbClr val="FFFF00"/>
    <a:srgbClr val="FAA8A8"/>
    <a:srgbClr val="166843"/>
    <a:srgbClr val="006600"/>
    <a:srgbClr val="FAFE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0017" autoAdjust="0"/>
  </p:normalViewPr>
  <p:slideViewPr>
    <p:cSldViewPr snapToGrid="0">
      <p:cViewPr varScale="1">
        <p:scale>
          <a:sx n="102" d="100"/>
          <a:sy n="102" d="100"/>
        </p:scale>
        <p:origin x="1884" y="114"/>
      </p:cViewPr>
      <p:guideLst>
        <p:guide orient="horz" pos="2160"/>
        <p:guide pos="2880"/>
      </p:guideLst>
    </p:cSldViewPr>
  </p:slideViewPr>
  <p:outlineViewPr>
    <p:cViewPr>
      <p:scale>
        <a:sx n="33" d="100"/>
        <a:sy n="33" d="100"/>
      </p:scale>
      <p:origin x="0" y="4867"/>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174BBCF-0BDB-4E2C-87C1-3B59551A21DC}" type="datetimeFigureOut">
              <a:rPr lang="en-US"/>
              <a:pPr>
                <a:defRPr/>
              </a:pPr>
              <a:t>2/27/2018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4344F12-B8EC-44B1-8A42-C01DD67DE0AF}" type="slidenum">
              <a:rPr lang="en-US"/>
              <a:pPr>
                <a:defRPr/>
              </a:pPr>
              <a:t>‹#›</a:t>
            </a:fld>
            <a:endParaRPr lang="en-US"/>
          </a:p>
        </p:txBody>
      </p:sp>
    </p:spTree>
    <p:extLst>
      <p:ext uri="{BB962C8B-B14F-4D97-AF65-F5344CB8AC3E}">
        <p14:creationId xmlns:p14="http://schemas.microsoft.com/office/powerpoint/2010/main" val="31850118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844785-57CF-423B-9BD3-439C568A7EBB}" type="slidenum">
              <a:rPr lang="en-US" smtClean="0"/>
              <a:pPr/>
              <a:t>1</a:t>
            </a:fld>
            <a:endParaRPr lang="en-US"/>
          </a:p>
        </p:txBody>
      </p:sp>
    </p:spTree>
    <p:extLst>
      <p:ext uri="{BB962C8B-B14F-4D97-AF65-F5344CB8AC3E}">
        <p14:creationId xmlns:p14="http://schemas.microsoft.com/office/powerpoint/2010/main" val="4026159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LogTM: Log-based Transactional Memory</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1036B0D-6D6D-4A1B-88F7-7D3591035A05}" type="datetime1">
              <a:rPr lang="en-US" altLang="en-US" sz="1200" smtClean="0"/>
              <a:pPr/>
              <a:t>2/27/2018</a:t>
            </a:fld>
            <a:endParaRPr lang="en-US" altLang="en-US" sz="1200"/>
          </a:p>
        </p:txBody>
      </p:sp>
      <p:sp>
        <p:nvSpPr>
          <p:cNvPr id="7783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UW-Madison Architecture Seminar</a:t>
            </a:r>
          </a:p>
        </p:txBody>
      </p:sp>
      <p:sp>
        <p:nvSpPr>
          <p:cNvPr id="7783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FBCD0FE-8175-4A2D-8521-C9C48D8CFCC0}" type="slidenum">
              <a:rPr lang="en-US" altLang="en-US" sz="1200"/>
              <a:pPr/>
              <a:t>31</a:t>
            </a:fld>
            <a:endParaRPr lang="en-US" altLang="en-US" sz="1200"/>
          </a:p>
        </p:txBody>
      </p:sp>
    </p:spTree>
    <p:extLst>
      <p:ext uri="{BB962C8B-B14F-4D97-AF65-F5344CB8AC3E}">
        <p14:creationId xmlns:p14="http://schemas.microsoft.com/office/powerpoint/2010/main" val="3132929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
        <p:nvSpPr>
          <p:cNvPr id="706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LogTM: Log-based Transactional Memory</a:t>
            </a:r>
          </a:p>
        </p:txBody>
      </p:sp>
      <p:sp>
        <p:nvSpPr>
          <p:cNvPr id="706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24194E0-CAF3-471F-B1C4-D7DCBCE75A14}" type="datetime1">
              <a:rPr lang="en-US" altLang="en-US" sz="1200" smtClean="0"/>
              <a:pPr/>
              <a:t>2/27/2018</a:t>
            </a:fld>
            <a:endParaRPr lang="en-US" altLang="en-US" sz="1200"/>
          </a:p>
        </p:txBody>
      </p:sp>
      <p:sp>
        <p:nvSpPr>
          <p:cNvPr id="706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UW-Madison Architecture Seminar</a:t>
            </a:r>
          </a:p>
        </p:txBody>
      </p:sp>
      <p:sp>
        <p:nvSpPr>
          <p:cNvPr id="7066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C52FEE6-5FE1-46F0-A397-AE0F44BA3B00}" type="slidenum">
              <a:rPr lang="en-US" altLang="en-US" sz="1200"/>
              <a:pPr/>
              <a:t>33</a:t>
            </a:fld>
            <a:endParaRPr lang="en-US" altLang="en-US" sz="1200"/>
          </a:p>
        </p:txBody>
      </p:sp>
    </p:spTree>
    <p:extLst>
      <p:ext uri="{BB962C8B-B14F-4D97-AF65-F5344CB8AC3E}">
        <p14:creationId xmlns:p14="http://schemas.microsoft.com/office/powerpoint/2010/main" val="55780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
        <p:nvSpPr>
          <p:cNvPr id="706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LogTM: Log-based Transactional Memory</a:t>
            </a:r>
          </a:p>
        </p:txBody>
      </p:sp>
      <p:sp>
        <p:nvSpPr>
          <p:cNvPr id="706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24194E0-CAF3-471F-B1C4-D7DCBCE75A14}" type="datetime1">
              <a:rPr lang="en-US" altLang="en-US" sz="1200" smtClean="0"/>
              <a:pPr/>
              <a:t>2/27/2018</a:t>
            </a:fld>
            <a:endParaRPr lang="en-US" altLang="en-US" sz="1200"/>
          </a:p>
        </p:txBody>
      </p:sp>
      <p:sp>
        <p:nvSpPr>
          <p:cNvPr id="706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UW-Madison Architecture Seminar</a:t>
            </a:r>
          </a:p>
        </p:txBody>
      </p:sp>
      <p:sp>
        <p:nvSpPr>
          <p:cNvPr id="7066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C52FEE6-5FE1-46F0-A397-AE0F44BA3B00}" type="slidenum">
              <a:rPr lang="en-US" altLang="en-US" sz="1200"/>
              <a:pPr/>
              <a:t>36</a:t>
            </a:fld>
            <a:endParaRPr lang="en-US" altLang="en-US" sz="1200"/>
          </a:p>
        </p:txBody>
      </p:sp>
    </p:spTree>
    <p:extLst>
      <p:ext uri="{BB962C8B-B14F-4D97-AF65-F5344CB8AC3E}">
        <p14:creationId xmlns:p14="http://schemas.microsoft.com/office/powerpoint/2010/main" val="3320244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5C0376-A967-4318-BEB4-63490FB89828}" type="slidenum">
              <a:rPr lang="en-US" smtClean="0"/>
              <a:pPr/>
              <a:t>43</a:t>
            </a:fld>
            <a:endParaRPr lang="en-US"/>
          </a:p>
        </p:txBody>
      </p:sp>
    </p:spTree>
    <p:extLst>
      <p:ext uri="{BB962C8B-B14F-4D97-AF65-F5344CB8AC3E}">
        <p14:creationId xmlns:p14="http://schemas.microsoft.com/office/powerpoint/2010/main" val="692235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E2BDAD-629C-4378-ABA9-87A314B84EB4}" type="slidenum">
              <a:rPr lang="en-US" smtClean="0"/>
              <a:pPr/>
              <a:t>2</a:t>
            </a:fld>
            <a:endParaRPr lang="en-US"/>
          </a:p>
        </p:txBody>
      </p:sp>
    </p:spTree>
    <p:extLst>
      <p:ext uri="{BB962C8B-B14F-4D97-AF65-F5344CB8AC3E}">
        <p14:creationId xmlns:p14="http://schemas.microsoft.com/office/powerpoint/2010/main" val="261103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C66871-9C54-4470-87F7-E570DD479BD7}" type="slidenum">
              <a:rPr lang="en-US" smtClean="0"/>
              <a:pPr/>
              <a:t>4</a:t>
            </a:fld>
            <a:endParaRPr lang="en-US"/>
          </a:p>
        </p:txBody>
      </p:sp>
    </p:spTree>
    <p:extLst>
      <p:ext uri="{BB962C8B-B14F-4D97-AF65-F5344CB8AC3E}">
        <p14:creationId xmlns:p14="http://schemas.microsoft.com/office/powerpoint/2010/main" val="2435537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E8691B-F11B-43A6-886B-7BCD04F1A330}" type="slidenum">
              <a:rPr lang="en-US" smtClean="0"/>
              <a:pPr/>
              <a:t>5</a:t>
            </a:fld>
            <a:endParaRPr lang="en-US"/>
          </a:p>
        </p:txBody>
      </p:sp>
    </p:spTree>
    <p:extLst>
      <p:ext uri="{BB962C8B-B14F-4D97-AF65-F5344CB8AC3E}">
        <p14:creationId xmlns:p14="http://schemas.microsoft.com/office/powerpoint/2010/main" val="3427252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999AF7-A309-4CC7-B4AE-E1B6BE73E692}" type="slidenum">
              <a:rPr lang="en-US" smtClean="0"/>
              <a:pPr/>
              <a:t>7</a:t>
            </a:fld>
            <a:endParaRPr lang="en-US"/>
          </a:p>
        </p:txBody>
      </p:sp>
    </p:spTree>
    <p:extLst>
      <p:ext uri="{BB962C8B-B14F-4D97-AF65-F5344CB8AC3E}">
        <p14:creationId xmlns:p14="http://schemas.microsoft.com/office/powerpoint/2010/main" val="2698487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35B83D-092A-43FD-B4BC-893743B5CD4E}" type="slidenum">
              <a:rPr lang="en-US" smtClean="0"/>
              <a:pPr/>
              <a:t>10</a:t>
            </a:fld>
            <a:endParaRPr lang="en-US"/>
          </a:p>
        </p:txBody>
      </p:sp>
    </p:spTree>
    <p:extLst>
      <p:ext uri="{BB962C8B-B14F-4D97-AF65-F5344CB8AC3E}">
        <p14:creationId xmlns:p14="http://schemas.microsoft.com/office/powerpoint/2010/main" val="2549213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8D6E67-090B-4187-ACEC-6C7B6116EF0D}" type="slidenum">
              <a:rPr lang="en-US" smtClean="0"/>
              <a:pPr/>
              <a:t>11</a:t>
            </a:fld>
            <a:endParaRPr lang="en-US"/>
          </a:p>
        </p:txBody>
      </p:sp>
    </p:spTree>
    <p:extLst>
      <p:ext uri="{BB962C8B-B14F-4D97-AF65-F5344CB8AC3E}">
        <p14:creationId xmlns:p14="http://schemas.microsoft.com/office/powerpoint/2010/main" val="1049476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CE32A2-59A1-4E2B-A5B0-7D96E07D8D3B}" type="slidenum">
              <a:rPr lang="en-US" smtClean="0"/>
              <a:pPr/>
              <a:t>12</a:t>
            </a:fld>
            <a:endParaRPr lang="en-US"/>
          </a:p>
        </p:txBody>
      </p:sp>
    </p:spTree>
    <p:extLst>
      <p:ext uri="{BB962C8B-B14F-4D97-AF65-F5344CB8AC3E}">
        <p14:creationId xmlns:p14="http://schemas.microsoft.com/office/powerpoint/2010/main" val="3721955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
        <p:nvSpPr>
          <p:cNvPr id="706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LogTM: Log-based Transactional Memory</a:t>
            </a:r>
          </a:p>
        </p:txBody>
      </p:sp>
      <p:sp>
        <p:nvSpPr>
          <p:cNvPr id="706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24194E0-CAF3-471F-B1C4-D7DCBCE75A14}" type="datetime1">
              <a:rPr lang="en-US" altLang="en-US" sz="1200" smtClean="0"/>
              <a:pPr/>
              <a:t>2/27/2018</a:t>
            </a:fld>
            <a:endParaRPr lang="en-US" altLang="en-US" sz="1200"/>
          </a:p>
        </p:txBody>
      </p:sp>
      <p:sp>
        <p:nvSpPr>
          <p:cNvPr id="706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UW-Madison Architecture Seminar</a:t>
            </a:r>
          </a:p>
        </p:txBody>
      </p:sp>
      <p:sp>
        <p:nvSpPr>
          <p:cNvPr id="7066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C52FEE6-5FE1-46F0-A397-AE0F44BA3B00}" type="slidenum">
              <a:rPr lang="en-US" altLang="en-US" sz="1200"/>
              <a:pPr/>
              <a:t>29</a:t>
            </a:fld>
            <a:endParaRPr lang="en-US" altLang="en-US" sz="1200"/>
          </a:p>
        </p:txBody>
      </p:sp>
    </p:spTree>
    <p:extLst>
      <p:ext uri="{BB962C8B-B14F-4D97-AF65-F5344CB8AC3E}">
        <p14:creationId xmlns:p14="http://schemas.microsoft.com/office/powerpoint/2010/main" val="1325468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13D45263-F346-4D9E-B8FA-2F485AC7207D}"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7510FC7E-DEFB-4C84-BAF7-FE809330A2A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DA851F78-B96F-4EA5-8C1A-F38CD6BF9E15}"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a:defRPr>
                <a:solidFill>
                  <a:srgbClr val="126249"/>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9274FF3A-3FE4-4D8F-AA06-87E135E6607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01C96025-340B-40B4-836B-E4BDBF013AD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FDBCA43E-5CB6-44A4-980B-984EBA9F71FD}"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2B34780E-716E-419B-8793-28982462ED95}"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3505D5CF-0518-4AF4-8FF0-0687688E33F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2A1C3099-69CD-491D-89ED-86489FC0533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95CCE3D7-173E-4B1A-99C5-0EB9C11487CC}"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EE036589-D1A4-4F47-97A1-4373B165AB50}"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l" defTabSz="914400" rtl="0" eaLnBrk="1" latinLnBrk="0" hangingPunct="1">
        <a:spcBef>
          <a:spcPct val="0"/>
        </a:spcBef>
        <a:buNone/>
        <a:defRPr sz="4000" b="1"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user/LinuxMagazine" TargetMode="External"/><Relationship Id="rId2" Type="http://schemas.openxmlformats.org/officeDocument/2006/relationships/hyperlink" Target="https://www.youtube.com/watch?v=ehyO7mxeU74" TargetMode="External"/><Relationship Id="rId1" Type="http://schemas.openxmlformats.org/officeDocument/2006/relationships/slideLayout" Target="../slideLayouts/slideLayout6.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6.xml"/><Relationship Id="rId4" Type="http://schemas.openxmlformats.org/officeDocument/2006/relationships/image" Target="../media/image32.jpg"/></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research.cs.wisc.edu/multifacet/amdahl/"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en.wikipedia.org/wiki/Amdahl's_law" TargetMode="External"/><Relationship Id="rId2" Type="http://schemas.openxmlformats.org/officeDocument/2006/relationships/hyperlink" Target="http://research.cs.wisc.edu/multifacet/papers/ieeecomputer08_amdahl_multicore.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deakin.edu.au/current-students/study-support/study-skills/handouts/critical-analysis.php" TargetMode="External"/><Relationship Id="rId7" Type="http://schemas.openxmlformats.org/officeDocument/2006/relationships/hyperlink" Target="http://www2.physics.uiowa.edu/~ghowes/teach/ihpc12/lec/ihpc12Lec_DesignHPC12.pdf" TargetMode="External"/><Relationship Id="rId2" Type="http://schemas.openxmlformats.org/officeDocument/2006/relationships/hyperlink" Target="http://unilearning.uow.edu.au/critical/1a.html" TargetMode="External"/><Relationship Id="rId1" Type="http://schemas.openxmlformats.org/officeDocument/2006/relationships/slideLayout" Target="../slideLayouts/slideLayout6.xml"/><Relationship Id="rId6" Type="http://schemas.openxmlformats.org/officeDocument/2006/relationships/hyperlink" Target="https://computing.llnl.gov/tutorials/parallel_comp/" TargetMode="External"/><Relationship Id="rId5" Type="http://schemas.openxmlformats.org/officeDocument/2006/relationships/hyperlink" Target="https://www.youtube.com/watch?v=AP7hMdnNrH4" TargetMode="External"/><Relationship Id="rId4" Type="http://schemas.openxmlformats.org/officeDocument/2006/relationships/hyperlink" Target="https://www.youtube.com/watch?v=lhbLNBqhQkc"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commons.wikimedia.org/wiki/File:Lei_de_moore_2006.png" TargetMode="External"/><Relationship Id="rId2" Type="http://schemas.openxmlformats.org/officeDocument/2006/relationships/hyperlink" Target="http://pixabay.com/"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Q8Akad-OxRI"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hyperlink" Target="http://en.wikipedia.org/wiki/Transfer_(computing)" TargetMode="External"/><Relationship Id="rId5" Type="http://schemas.openxmlformats.org/officeDocument/2006/relationships/hyperlink" Target="http://en.wikipedia.org/wiki/Sample_rate" TargetMode="External"/><Relationship Id="rId4" Type="http://schemas.openxmlformats.org/officeDocument/2006/relationships/hyperlink" Target="http://www.techopedia.com/definition/2866/hyperthreading-h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ChangeArrowheads="1"/>
          </p:cNvSpPr>
          <p:nvPr/>
        </p:nvSpPr>
        <p:spPr bwMode="auto">
          <a:xfrm>
            <a:off x="1398504" y="2006934"/>
            <a:ext cx="6775450" cy="1814513"/>
          </a:xfrm>
          <a:prstGeom prst="rect">
            <a:avLst/>
          </a:prstGeom>
          <a:blipFill dpi="0" rotWithShape="1">
            <a:blip r:embed="rId3" cstate="print">
              <a:alphaModFix amt="28000"/>
            </a:blip>
            <a:srcRect/>
            <a:tile tx="0" ty="0" sx="100000" sy="100000" flip="none" algn="tl"/>
          </a:blipFill>
          <a:ln w="9525" algn="ctr">
            <a:noFill/>
            <a:round/>
            <a:headEnd/>
            <a:tailEnd/>
          </a:ln>
        </p:spPr>
        <p:txBody>
          <a:bodyPr/>
          <a:lstStyle/>
          <a:p>
            <a:endParaRPr lang="en-US"/>
          </a:p>
        </p:txBody>
      </p:sp>
      <p:sp>
        <p:nvSpPr>
          <p:cNvPr id="5" name="Subtitle 4"/>
          <p:cNvSpPr>
            <a:spLocks noGrp="1"/>
          </p:cNvSpPr>
          <p:nvPr>
            <p:ph type="subTitle" sz="quarter" idx="4294967295"/>
          </p:nvPr>
        </p:nvSpPr>
        <p:spPr>
          <a:xfrm>
            <a:off x="372155" y="3831720"/>
            <a:ext cx="8128000" cy="1894904"/>
          </a:xfrm>
        </p:spPr>
        <p:txBody>
          <a:bodyPr>
            <a:normAutofit/>
          </a:bodyPr>
          <a:lstStyle/>
          <a:p>
            <a:pPr algn="ctr">
              <a:buNone/>
              <a:defRPr/>
            </a:pPr>
            <a:r>
              <a:rPr lang="en-US" sz="2800"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Lecture 4:</a:t>
            </a:r>
          </a:p>
          <a:p>
            <a:pPr algn="ctr">
              <a:buNone/>
              <a:defRPr/>
            </a:pPr>
            <a:r>
              <a:rPr lang="en-US" sz="2800"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Parallel Computing Fundamentals,</a:t>
            </a:r>
          </a:p>
          <a:p>
            <a:pPr algn="ctr">
              <a:buNone/>
              <a:defRPr/>
            </a:pPr>
            <a:r>
              <a:rPr lang="en-US" sz="2800"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Base Core Equivalents</a:t>
            </a:r>
          </a:p>
        </p:txBody>
      </p:sp>
      <p:sp>
        <p:nvSpPr>
          <p:cNvPr id="3076" name="Rectangle 9"/>
          <p:cNvSpPr>
            <a:spLocks noChangeArrowheads="1"/>
          </p:cNvSpPr>
          <p:nvPr/>
        </p:nvSpPr>
        <p:spPr bwMode="auto">
          <a:xfrm>
            <a:off x="1861168" y="5573509"/>
            <a:ext cx="5832475" cy="958850"/>
          </a:xfrm>
          <a:prstGeom prst="rect">
            <a:avLst/>
          </a:prstGeom>
          <a:noFill/>
          <a:ln w="9525" algn="ctr">
            <a:noFill/>
            <a:round/>
            <a:headEnd/>
            <a:tailEnd/>
          </a:ln>
        </p:spPr>
        <p:txBody>
          <a:bodyPr/>
          <a:lstStyle/>
          <a:p>
            <a:pPr algn="ctr"/>
            <a:r>
              <a:rPr lang="en-ZA" sz="1600" i="1" dirty="0"/>
              <a:t>Presented by</a:t>
            </a:r>
          </a:p>
          <a:p>
            <a:pPr algn="ctr"/>
            <a:r>
              <a:rPr lang="en-ZA" sz="2400" dirty="0"/>
              <a:t>Simon Winberg</a:t>
            </a:r>
            <a:endParaRPr lang="en-US" sz="2400" dirty="0"/>
          </a:p>
        </p:txBody>
      </p:sp>
      <p:pic>
        <p:nvPicPr>
          <p:cNvPr id="3077" name="Picture 9" descr="EEE4084F_logo.jpg"/>
          <p:cNvPicPr>
            <a:picLocks noChangeAspect="1"/>
          </p:cNvPicPr>
          <p:nvPr/>
        </p:nvPicPr>
        <p:blipFill>
          <a:blip r:embed="rId4" cstate="print"/>
          <a:srcRect/>
          <a:stretch>
            <a:fillRect/>
          </a:stretch>
        </p:blipFill>
        <p:spPr bwMode="auto">
          <a:xfrm>
            <a:off x="490037" y="375820"/>
            <a:ext cx="1439862" cy="1436688"/>
          </a:xfrm>
          <a:prstGeom prst="rect">
            <a:avLst/>
          </a:prstGeom>
          <a:noFill/>
          <a:ln w="9525">
            <a:noFill/>
            <a:miter lim="800000"/>
            <a:headEnd/>
            <a:tailEnd/>
          </a:ln>
        </p:spPr>
      </p:pic>
      <p:sp>
        <p:nvSpPr>
          <p:cNvPr id="9" name="Rectangle 8"/>
          <p:cNvSpPr/>
          <p:nvPr/>
        </p:nvSpPr>
        <p:spPr>
          <a:xfrm>
            <a:off x="1394108" y="2333071"/>
            <a:ext cx="6766596" cy="1015663"/>
          </a:xfrm>
          <a:prstGeom prst="rect">
            <a:avLst/>
          </a:prstGeom>
          <a:noFill/>
        </p:spPr>
        <p:txBody>
          <a:bodyPr wrap="none">
            <a:spAutoFit/>
          </a:bodyPr>
          <a:lstStyle/>
          <a:p>
            <a:pPr algn="ctr">
              <a:defRPr/>
            </a:pP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Digital Systems</a:t>
            </a:r>
          </a:p>
        </p:txBody>
      </p:sp>
      <p:sp>
        <p:nvSpPr>
          <p:cNvPr id="11" name="Rectangle 10"/>
          <p:cNvSpPr/>
          <p:nvPr/>
        </p:nvSpPr>
        <p:spPr>
          <a:xfrm>
            <a:off x="2376892" y="561822"/>
            <a:ext cx="4418197" cy="1015663"/>
          </a:xfrm>
          <a:prstGeom prst="rect">
            <a:avLst/>
          </a:prstGeom>
          <a:noFill/>
        </p:spPr>
        <p:txBody>
          <a:bodyPr wrap="none">
            <a:spAutoFit/>
          </a:bodyPr>
          <a:lstStyle/>
          <a:p>
            <a:pPr algn="ctr">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EEE4084F</a:t>
            </a:r>
          </a:p>
        </p:txBody>
      </p:sp>
      <p:pic>
        <p:nvPicPr>
          <p:cNvPr id="3080" name="Picture 9" descr="smp.gif"/>
          <p:cNvPicPr>
            <a:picLocks noChangeAspect="1"/>
          </p:cNvPicPr>
          <p:nvPr/>
        </p:nvPicPr>
        <p:blipFill>
          <a:blip r:embed="rId5" cstate="print"/>
          <a:srcRect/>
          <a:stretch>
            <a:fillRect/>
          </a:stretch>
        </p:blipFill>
        <p:spPr bwMode="auto">
          <a:xfrm>
            <a:off x="560388" y="5390469"/>
            <a:ext cx="1816504" cy="937102"/>
          </a:xfrm>
          <a:prstGeom prst="rect">
            <a:avLst/>
          </a:prstGeom>
          <a:noFill/>
          <a:ln w="9525">
            <a:noFill/>
            <a:miter lim="800000"/>
            <a:headEnd/>
            <a:tailEnd/>
          </a:ln>
        </p:spPr>
      </p:pic>
      <p:pic>
        <p:nvPicPr>
          <p:cNvPr id="3081" name="Picture 11" descr="uctlogo.png"/>
          <p:cNvPicPr>
            <a:picLocks noChangeAspect="1"/>
          </p:cNvPicPr>
          <p:nvPr/>
        </p:nvPicPr>
        <p:blipFill>
          <a:blip r:embed="rId6" cstate="print"/>
          <a:srcRect/>
          <a:stretch>
            <a:fillRect/>
          </a:stretch>
        </p:blipFill>
        <p:spPr bwMode="auto">
          <a:xfrm>
            <a:off x="7213600" y="413418"/>
            <a:ext cx="1433513" cy="1463675"/>
          </a:xfrm>
          <a:prstGeom prst="rect">
            <a:avLst/>
          </a:prstGeom>
          <a:noFill/>
          <a:ln w="9525">
            <a:noFill/>
            <a:miter lim="800000"/>
            <a:headEnd/>
            <a:tailEnd/>
          </a:ln>
        </p:spPr>
      </p:pic>
      <p:pic>
        <p:nvPicPr>
          <p:cNvPr id="12" name="Picture 3" descr="C:\Users\swinberg\Documents\ACTIVE\EEE4084F\Common\Images_open\CC-SA.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830" y="6363938"/>
            <a:ext cx="776741" cy="2736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037552" y="6418021"/>
            <a:ext cx="4572000" cy="230832"/>
          </a:xfrm>
          <a:prstGeom prst="rect">
            <a:avLst/>
          </a:prstGeom>
        </p:spPr>
        <p:txBody>
          <a:bodyPr>
            <a:spAutoFit/>
          </a:bodyPr>
          <a:lstStyle/>
          <a:p>
            <a:r>
              <a:rPr lang="en-ZA" sz="900" dirty="0"/>
              <a:t>Attribution-</a:t>
            </a:r>
            <a:r>
              <a:rPr lang="en-ZA" sz="900" dirty="0" err="1"/>
              <a:t>ShareAlike</a:t>
            </a:r>
            <a:r>
              <a:rPr lang="en-ZA" sz="900" dirty="0"/>
              <a:t> 4.0 International (CC BY-SA 4.0)</a:t>
            </a:r>
          </a:p>
        </p:txBody>
      </p:sp>
      <p:sp>
        <p:nvSpPr>
          <p:cNvPr id="14" name="Rectangle 13"/>
          <p:cNvSpPr/>
          <p:nvPr/>
        </p:nvSpPr>
        <p:spPr>
          <a:xfrm>
            <a:off x="6068574" y="6418021"/>
            <a:ext cx="2808726" cy="230832"/>
          </a:xfrm>
          <a:prstGeom prst="rect">
            <a:avLst/>
          </a:prstGeom>
        </p:spPr>
        <p:txBody>
          <a:bodyPr wrap="square">
            <a:spAutoFit/>
          </a:bodyPr>
          <a:lstStyle/>
          <a:p>
            <a:pPr algn="r"/>
            <a:r>
              <a:rPr lang="en-ZA" sz="900" i="1" dirty="0"/>
              <a:t>Planned to be double period lecture</a:t>
            </a:r>
          </a:p>
        </p:txBody>
      </p:sp>
      <p:grpSp>
        <p:nvGrpSpPr>
          <p:cNvPr id="4" name="Group 3"/>
          <p:cNvGrpSpPr/>
          <p:nvPr/>
        </p:nvGrpSpPr>
        <p:grpSpPr>
          <a:xfrm>
            <a:off x="6812379" y="4912371"/>
            <a:ext cx="1912613" cy="1297239"/>
            <a:chOff x="6812379" y="4912371"/>
            <a:chExt cx="1912613" cy="1297239"/>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31574" y="4912371"/>
              <a:ext cx="1793418" cy="1297239"/>
            </a:xfrm>
            <a:prstGeom prst="rect">
              <a:avLst/>
            </a:prstGeom>
          </p:spPr>
        </p:pic>
        <p:sp>
          <p:nvSpPr>
            <p:cNvPr id="3" name="Rectangle 2"/>
            <p:cNvSpPr/>
            <p:nvPr/>
          </p:nvSpPr>
          <p:spPr>
            <a:xfrm rot="1332333">
              <a:off x="6812379" y="5678360"/>
              <a:ext cx="1415772" cy="369332"/>
            </a:xfrm>
            <a:prstGeom prst="rect">
              <a:avLst/>
            </a:prstGeom>
            <a:noFill/>
          </p:spPr>
          <p:txBody>
            <a:bodyPr wrap="none" lIns="91440" tIns="45720" rIns="91440" bIns="45720">
              <a:spAutoFit/>
            </a:bodyPr>
            <a:lstStyle/>
            <a:p>
              <a:pPr algn="ctr"/>
              <a:r>
                <a:rPr lang="en-US"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go parallel!</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120" y="218658"/>
            <a:ext cx="7897778" cy="777281"/>
          </a:xfrm>
        </p:spPr>
        <p:txBody>
          <a:bodyPr>
            <a:normAutofit fontScale="90000"/>
          </a:bodyPr>
          <a:lstStyle/>
          <a:p>
            <a:pPr>
              <a:defRPr/>
            </a:pPr>
            <a:r>
              <a:rPr lang="en-ZA" sz="4000" dirty="0"/>
              <a:t>Mainstream parallel computing</a:t>
            </a:r>
            <a:endParaRPr lang="en-US" sz="4000" dirty="0"/>
          </a:p>
        </p:txBody>
      </p:sp>
      <p:sp>
        <p:nvSpPr>
          <p:cNvPr id="3" name="Content Placeholder 2"/>
          <p:cNvSpPr>
            <a:spLocks noGrp="1"/>
          </p:cNvSpPr>
          <p:nvPr>
            <p:ph idx="1"/>
          </p:nvPr>
        </p:nvSpPr>
        <p:spPr>
          <a:xfrm>
            <a:off x="365125" y="1032206"/>
            <a:ext cx="8480425" cy="5551487"/>
          </a:xfrm>
        </p:spPr>
        <p:txBody>
          <a:bodyPr>
            <a:normAutofit/>
          </a:bodyPr>
          <a:lstStyle/>
          <a:p>
            <a:pPr>
              <a:defRPr/>
            </a:pPr>
            <a:r>
              <a:rPr lang="en-US" sz="2800" i="1" dirty="0"/>
              <a:t>Most</a:t>
            </a:r>
            <a:r>
              <a:rPr lang="en-US" sz="2800" dirty="0"/>
              <a:t> server class machines today are:</a:t>
            </a:r>
          </a:p>
          <a:p>
            <a:pPr lvl="1">
              <a:defRPr/>
            </a:pPr>
            <a:r>
              <a:rPr lang="en-US" sz="2400" dirty="0"/>
              <a:t>PC class SMP’s (Symmetric Multi-Processors *)</a:t>
            </a:r>
          </a:p>
          <a:p>
            <a:pPr lvl="1">
              <a:defRPr/>
            </a:pPr>
            <a:r>
              <a:rPr lang="en-US" sz="2400" dirty="0"/>
              <a:t>2, 4, 8 processors - cheap</a:t>
            </a:r>
          </a:p>
          <a:p>
            <a:pPr lvl="1">
              <a:defRPr/>
            </a:pPr>
            <a:r>
              <a:rPr lang="en-US" sz="2400" dirty="0"/>
              <a:t>Run Windows &amp; Linux</a:t>
            </a:r>
          </a:p>
          <a:p>
            <a:pPr>
              <a:defRPr/>
            </a:pPr>
            <a:r>
              <a:rPr lang="en-US" sz="2800" dirty="0" err="1"/>
              <a:t>Delux</a:t>
            </a:r>
            <a:r>
              <a:rPr lang="en-US" sz="2800" dirty="0"/>
              <a:t> SMP’s </a:t>
            </a:r>
          </a:p>
          <a:p>
            <a:pPr lvl="1">
              <a:defRPr/>
            </a:pPr>
            <a:r>
              <a:rPr lang="en-US" sz="2400" dirty="0"/>
              <a:t>8 to 64 processors</a:t>
            </a:r>
          </a:p>
          <a:p>
            <a:pPr lvl="1">
              <a:defRPr/>
            </a:pPr>
            <a:r>
              <a:rPr lang="en-US" sz="2400" dirty="0"/>
              <a:t>Expensive:</a:t>
            </a:r>
          </a:p>
          <a:p>
            <a:pPr lvl="1">
              <a:buFont typeface="Wingdings" pitchFamily="2" charset="2"/>
              <a:buNone/>
              <a:defRPr/>
            </a:pPr>
            <a:r>
              <a:rPr lang="en-US" sz="2000" dirty="0"/>
              <a:t> 16-way SMP costs </a:t>
            </a:r>
            <a:r>
              <a:rPr lang="en-US" sz="2000" dirty="0">
                <a:latin typeface="Lucida Sans"/>
                <a:sym typeface="Symbol"/>
              </a:rPr>
              <a:t>≈ </a:t>
            </a:r>
            <a:r>
              <a:rPr lang="en-US" sz="2000" dirty="0"/>
              <a:t>4 x 4-way SMPs </a:t>
            </a:r>
          </a:p>
          <a:p>
            <a:pPr>
              <a:defRPr/>
            </a:pPr>
            <a:r>
              <a:rPr lang="en-US" sz="2800" dirty="0">
                <a:solidFill>
                  <a:schemeClr val="tx2">
                    <a:lumMod val="75000"/>
                  </a:schemeClr>
                </a:solidFill>
              </a:rPr>
              <a:t>Applications:</a:t>
            </a:r>
            <a:r>
              <a:rPr lang="en-US" sz="2800" dirty="0"/>
              <a:t> Databases, web servers, internet commerce / OLTP (online transaction processing) </a:t>
            </a:r>
          </a:p>
          <a:p>
            <a:pPr>
              <a:defRPr/>
            </a:pPr>
            <a:r>
              <a:rPr lang="en-US" sz="2800" dirty="0">
                <a:solidFill>
                  <a:schemeClr val="tx2">
                    <a:lumMod val="75000"/>
                  </a:schemeClr>
                </a:solidFill>
              </a:rPr>
              <a:t>Newer applications:</a:t>
            </a:r>
            <a:r>
              <a:rPr lang="en-US" sz="2800" dirty="0"/>
              <a:t> technical computing, threat analysis, credit card fraud... </a:t>
            </a:r>
          </a:p>
        </p:txBody>
      </p:sp>
      <p:pic>
        <p:nvPicPr>
          <p:cNvPr id="15364" name="Picture 3" descr="smp.png"/>
          <p:cNvPicPr>
            <a:picLocks noChangeAspect="1"/>
          </p:cNvPicPr>
          <p:nvPr/>
        </p:nvPicPr>
        <p:blipFill>
          <a:blip r:embed="rId3" cstate="print"/>
          <a:srcRect/>
          <a:stretch>
            <a:fillRect/>
          </a:stretch>
        </p:blipFill>
        <p:spPr bwMode="auto">
          <a:xfrm>
            <a:off x="5735638" y="2043113"/>
            <a:ext cx="2986087" cy="1538287"/>
          </a:xfrm>
          <a:prstGeom prst="rect">
            <a:avLst/>
          </a:prstGeom>
          <a:noFill/>
          <a:ln w="9525">
            <a:noFill/>
            <a:miter lim="800000"/>
            <a:headEnd/>
            <a:tailEnd/>
          </a:ln>
        </p:spPr>
      </p:pic>
      <p:sp>
        <p:nvSpPr>
          <p:cNvPr id="15365" name="Rectangle 4"/>
          <p:cNvSpPr>
            <a:spLocks noChangeArrowheads="1"/>
          </p:cNvSpPr>
          <p:nvPr/>
        </p:nvSpPr>
        <p:spPr bwMode="auto">
          <a:xfrm>
            <a:off x="5688343" y="3598234"/>
            <a:ext cx="3136678" cy="954107"/>
          </a:xfrm>
          <a:prstGeom prst="rect">
            <a:avLst/>
          </a:prstGeom>
          <a:noFill/>
          <a:ln w="9525">
            <a:noFill/>
            <a:miter lim="800000"/>
            <a:headEnd/>
            <a:tailEnd/>
          </a:ln>
        </p:spPr>
        <p:txBody>
          <a:bodyPr wrap="square" lIns="54000" rIns="0">
            <a:spAutoFit/>
          </a:bodyPr>
          <a:lstStyle/>
          <a:p>
            <a:r>
              <a:rPr lang="en-US" sz="1400" dirty="0"/>
              <a:t>SMP offers all processors and memory on a common front side bus (FSB –bus that connects the CPU and motherboard subsystems).</a:t>
            </a:r>
          </a:p>
        </p:txBody>
      </p:sp>
      <p:sp>
        <p:nvSpPr>
          <p:cNvPr id="15366" name="Rectangle 5"/>
          <p:cNvSpPr>
            <a:spLocks noChangeArrowheads="1"/>
          </p:cNvSpPr>
          <p:nvPr/>
        </p:nvSpPr>
        <p:spPr bwMode="auto">
          <a:xfrm>
            <a:off x="4492807" y="6390018"/>
            <a:ext cx="4506912" cy="369888"/>
          </a:xfrm>
          <a:prstGeom prst="rect">
            <a:avLst/>
          </a:prstGeom>
          <a:noFill/>
          <a:ln w="9525">
            <a:noFill/>
            <a:miter lim="800000"/>
            <a:headEnd/>
            <a:tailEnd/>
          </a:ln>
        </p:spPr>
        <p:txBody>
          <a:bodyPr wrap="none">
            <a:spAutoFit/>
          </a:bodyPr>
          <a:lstStyle/>
          <a:p>
            <a:r>
              <a:rPr lang="en-US" dirty="0"/>
              <a:t>* Also termed “Shared Memory Processor”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210" y="250149"/>
            <a:ext cx="7024744" cy="1143000"/>
          </a:xfrm>
        </p:spPr>
        <p:txBody>
          <a:bodyPr>
            <a:normAutofit fontScale="90000"/>
          </a:bodyPr>
          <a:lstStyle/>
          <a:p>
            <a:pPr>
              <a:defRPr/>
            </a:pPr>
            <a:r>
              <a:rPr lang="en-ZA" dirty="0"/>
              <a:t>Large scale parallel computing systems </a:t>
            </a:r>
            <a:endParaRPr lang="en-US" dirty="0"/>
          </a:p>
        </p:txBody>
      </p:sp>
      <p:sp>
        <p:nvSpPr>
          <p:cNvPr id="3" name="Content Placeholder 2"/>
          <p:cNvSpPr>
            <a:spLocks noGrp="1"/>
          </p:cNvSpPr>
          <p:nvPr>
            <p:ph idx="1"/>
          </p:nvPr>
        </p:nvSpPr>
        <p:spPr>
          <a:xfrm>
            <a:off x="360943" y="1393149"/>
            <a:ext cx="8188455" cy="5308436"/>
          </a:xfrm>
        </p:spPr>
        <p:txBody>
          <a:bodyPr>
            <a:normAutofit fontScale="85000" lnSpcReduction="20000"/>
          </a:bodyPr>
          <a:lstStyle/>
          <a:p>
            <a:pPr>
              <a:defRPr/>
            </a:pPr>
            <a:r>
              <a:rPr lang="en-US" dirty="0"/>
              <a:t>Hundreds of processors, typically built as clusters of SMPs</a:t>
            </a:r>
          </a:p>
          <a:p>
            <a:pPr>
              <a:defRPr/>
            </a:pPr>
            <a:r>
              <a:rPr lang="en-US" dirty="0"/>
              <a:t>Traditionally</a:t>
            </a:r>
          </a:p>
          <a:p>
            <a:pPr lvl="1">
              <a:defRPr/>
            </a:pPr>
            <a:r>
              <a:rPr lang="en-US" dirty="0"/>
              <a:t>Often custom built with government funding (costly! 10 to 100 million USD)</a:t>
            </a:r>
          </a:p>
          <a:p>
            <a:pPr lvl="2">
              <a:defRPr/>
            </a:pPr>
            <a:r>
              <a:rPr lang="en-US" dirty="0"/>
              <a:t>National / international resource</a:t>
            </a:r>
          </a:p>
          <a:p>
            <a:pPr lvl="2">
              <a:defRPr/>
            </a:pPr>
            <a:r>
              <a:rPr lang="en-US" dirty="0"/>
              <a:t>Total sales tiny fraction of </a:t>
            </a:r>
            <a:r>
              <a:rPr lang="en-US" i="1" dirty="0"/>
              <a:t>PC server</a:t>
            </a:r>
            <a:r>
              <a:rPr lang="en-US" dirty="0"/>
              <a:t> sales</a:t>
            </a:r>
          </a:p>
          <a:p>
            <a:pPr lvl="1">
              <a:defRPr/>
            </a:pPr>
            <a:r>
              <a:rPr lang="en-US" dirty="0"/>
              <a:t>Few independent software developers</a:t>
            </a:r>
          </a:p>
          <a:p>
            <a:pPr lvl="1">
              <a:defRPr/>
            </a:pPr>
            <a:r>
              <a:rPr lang="en-US" dirty="0"/>
              <a:t>Programmed by small set of</a:t>
            </a:r>
            <a:br>
              <a:rPr lang="en-US" dirty="0"/>
            </a:br>
            <a:r>
              <a:rPr lang="en-US" dirty="0"/>
              <a:t>majorly smart people</a:t>
            </a:r>
          </a:p>
          <a:p>
            <a:pPr>
              <a:defRPr/>
            </a:pPr>
            <a:r>
              <a:rPr lang="en-US" dirty="0"/>
              <a:t>Later trends</a:t>
            </a:r>
          </a:p>
          <a:p>
            <a:pPr lvl="1">
              <a:defRPr/>
            </a:pPr>
            <a:r>
              <a:rPr lang="en-US" dirty="0"/>
              <a:t>Cloud systems</a:t>
            </a:r>
          </a:p>
          <a:p>
            <a:pPr lvl="1">
              <a:defRPr/>
            </a:pPr>
            <a:r>
              <a:rPr lang="en-US" dirty="0"/>
              <a:t>Users from all over</a:t>
            </a:r>
          </a:p>
          <a:p>
            <a:pPr lvl="1">
              <a:defRPr/>
            </a:pPr>
            <a:r>
              <a:rPr lang="en-US" dirty="0"/>
              <a:t>E.g. Amazon EC, Microsoft Azure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2294" y="4415589"/>
            <a:ext cx="3298138" cy="22056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211" y="483350"/>
            <a:ext cx="7024744" cy="1143000"/>
          </a:xfrm>
        </p:spPr>
        <p:txBody>
          <a:bodyPr>
            <a:normAutofit fontScale="90000"/>
          </a:bodyPr>
          <a:lstStyle/>
          <a:p>
            <a:pPr>
              <a:defRPr/>
            </a:pPr>
            <a:r>
              <a:rPr lang="en-ZA" dirty="0"/>
              <a:t>Large scale parallel computing systems </a:t>
            </a:r>
            <a:endParaRPr lang="en-US" dirty="0"/>
          </a:p>
        </p:txBody>
      </p:sp>
      <p:sp>
        <p:nvSpPr>
          <p:cNvPr id="3" name="Content Placeholder 2"/>
          <p:cNvSpPr>
            <a:spLocks noGrp="1"/>
          </p:cNvSpPr>
          <p:nvPr>
            <p:ph idx="1"/>
          </p:nvPr>
        </p:nvSpPr>
        <p:spPr>
          <a:xfrm>
            <a:off x="529389" y="1609725"/>
            <a:ext cx="8316161" cy="4833938"/>
          </a:xfrm>
        </p:spPr>
        <p:txBody>
          <a:bodyPr/>
          <a:lstStyle/>
          <a:p>
            <a:pPr>
              <a:defRPr/>
            </a:pPr>
            <a:r>
              <a:rPr lang="en-US" dirty="0"/>
              <a:t>Some application examples</a:t>
            </a:r>
          </a:p>
          <a:p>
            <a:pPr lvl="1">
              <a:defRPr/>
            </a:pPr>
            <a:r>
              <a:rPr lang="en-US" dirty="0"/>
              <a:t>Code breaking (CIA, FBI)</a:t>
            </a:r>
          </a:p>
          <a:p>
            <a:pPr lvl="1">
              <a:defRPr/>
            </a:pPr>
            <a:r>
              <a:rPr lang="en-US" dirty="0"/>
              <a:t>Weather and climate modeling / prediction</a:t>
            </a:r>
          </a:p>
          <a:p>
            <a:pPr lvl="1">
              <a:defRPr/>
            </a:pPr>
            <a:r>
              <a:rPr lang="en-US" dirty="0"/>
              <a:t>Pharmaceutical – drug simulation, DNA modeling and drug design</a:t>
            </a:r>
          </a:p>
          <a:p>
            <a:pPr lvl="1">
              <a:defRPr/>
            </a:pPr>
            <a:r>
              <a:rPr lang="en-US" dirty="0"/>
              <a:t>Scientific research (e.g., astronomy, SETI)</a:t>
            </a:r>
          </a:p>
          <a:p>
            <a:pPr lvl="1">
              <a:defRPr/>
            </a:pPr>
            <a:r>
              <a:rPr lang="en-US" dirty="0"/>
              <a:t>Defense and weapons development</a:t>
            </a:r>
          </a:p>
          <a:p>
            <a:pPr>
              <a:defRPr/>
            </a:pPr>
            <a:r>
              <a:rPr lang="en-ZA" dirty="0"/>
              <a:t>Large-scale parallel systems are often used for modelling</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421327"/>
            <a:ext cx="7698306" cy="692210"/>
          </a:xfrm>
        </p:spPr>
        <p:txBody>
          <a:bodyPr>
            <a:normAutofit fontScale="90000"/>
          </a:bodyPr>
          <a:lstStyle/>
          <a:p>
            <a:r>
              <a:rPr lang="en-ZA" dirty="0"/>
              <a:t>Designing Multicore Chips</a:t>
            </a:r>
          </a:p>
        </p:txBody>
      </p:sp>
      <p:sp>
        <p:nvSpPr>
          <p:cNvPr id="3" name="Content Placeholder 2"/>
          <p:cNvSpPr>
            <a:spLocks noGrp="1"/>
          </p:cNvSpPr>
          <p:nvPr>
            <p:ph idx="1"/>
          </p:nvPr>
        </p:nvSpPr>
        <p:spPr>
          <a:xfrm>
            <a:off x="365091" y="1200277"/>
            <a:ext cx="8426352" cy="5339240"/>
          </a:xfrm>
        </p:spPr>
        <p:txBody>
          <a:bodyPr>
            <a:normAutofit fontScale="77500" lnSpcReduction="20000"/>
          </a:bodyPr>
          <a:lstStyle/>
          <a:p>
            <a:r>
              <a:rPr lang="en-ZA" dirty="0"/>
              <a:t>Designers contend with single-core design options</a:t>
            </a:r>
          </a:p>
          <a:p>
            <a:pPr lvl="1"/>
            <a:r>
              <a:rPr lang="en-ZA" dirty="0"/>
              <a:t>Wakeup (of sleeping cores)</a:t>
            </a:r>
            <a:r>
              <a:rPr lang="en-ZA" dirty="0">
                <a:solidFill>
                  <a:schemeClr val="tx2">
                    <a:lumMod val="60000"/>
                    <a:lumOff val="40000"/>
                  </a:schemeClr>
                </a:solidFill>
              </a:rPr>
              <a:t> – How? Economical methods?</a:t>
            </a:r>
          </a:p>
          <a:p>
            <a:pPr lvl="1"/>
            <a:r>
              <a:rPr lang="en-ZA" dirty="0"/>
              <a:t>Instruction fetch </a:t>
            </a:r>
            <a:r>
              <a:rPr lang="en-ZA" dirty="0">
                <a:solidFill>
                  <a:schemeClr val="tx2">
                    <a:lumMod val="60000"/>
                    <a:lumOff val="40000"/>
                  </a:schemeClr>
                </a:solidFill>
              </a:rPr>
              <a:t>– From where? Latencies?</a:t>
            </a:r>
          </a:p>
          <a:p>
            <a:pPr lvl="1"/>
            <a:r>
              <a:rPr lang="en-ZA" dirty="0"/>
              <a:t>Instruction Decoding </a:t>
            </a:r>
            <a:r>
              <a:rPr lang="en-ZA" dirty="0">
                <a:solidFill>
                  <a:schemeClr val="tx2">
                    <a:lumMod val="60000"/>
                    <a:lumOff val="40000"/>
                  </a:schemeClr>
                </a:solidFill>
              </a:rPr>
              <a:t>– CISC vs. RISC trade-offs</a:t>
            </a:r>
          </a:p>
          <a:p>
            <a:pPr lvl="1"/>
            <a:r>
              <a:rPr lang="en-ZA" dirty="0"/>
              <a:t>Variable clock speeds </a:t>
            </a:r>
            <a:r>
              <a:rPr lang="en-ZA" dirty="0">
                <a:solidFill>
                  <a:schemeClr val="tx2">
                    <a:lumMod val="60000"/>
                    <a:lumOff val="40000"/>
                  </a:schemeClr>
                </a:solidFill>
              </a:rPr>
              <a:t>– esp. power saving modes</a:t>
            </a:r>
          </a:p>
          <a:p>
            <a:pPr lvl="1"/>
            <a:r>
              <a:rPr lang="en-ZA" dirty="0"/>
              <a:t>Execution unit </a:t>
            </a:r>
            <a:r>
              <a:rPr lang="en-ZA" dirty="0">
                <a:solidFill>
                  <a:schemeClr val="tx2">
                    <a:lumMod val="60000"/>
                    <a:lumOff val="40000"/>
                  </a:schemeClr>
                </a:solidFill>
              </a:rPr>
              <a:t>– Pipelined? Monolithic? Shared components?</a:t>
            </a:r>
          </a:p>
          <a:p>
            <a:pPr lvl="1"/>
            <a:r>
              <a:rPr lang="en-ZA" dirty="0"/>
              <a:t>Execution modes </a:t>
            </a:r>
            <a:r>
              <a:rPr lang="en-ZA" dirty="0">
                <a:solidFill>
                  <a:schemeClr val="tx2">
                    <a:lumMod val="60000"/>
                    <a:lumOff val="40000"/>
                  </a:schemeClr>
                </a:solidFill>
              </a:rPr>
              <a:t>(e.g. system, user, interrupt)</a:t>
            </a:r>
          </a:p>
          <a:p>
            <a:pPr lvl="1"/>
            <a:r>
              <a:rPr lang="en-ZA" dirty="0"/>
              <a:t>Load/Save queue(s) &amp; data cache</a:t>
            </a:r>
          </a:p>
          <a:p>
            <a:r>
              <a:rPr lang="en-ZA" dirty="0"/>
              <a:t>Additional degrees of freedom for design of parallel architectures</a:t>
            </a:r>
          </a:p>
          <a:p>
            <a:pPr lvl="1"/>
            <a:r>
              <a:rPr lang="en-ZA" dirty="0"/>
              <a:t>How many cores? Size &amp; features of each?</a:t>
            </a:r>
          </a:p>
          <a:p>
            <a:pPr lvl="1"/>
            <a:r>
              <a:rPr lang="en-ZA" dirty="0"/>
              <a:t>Shared caches? Cache levels?</a:t>
            </a:r>
          </a:p>
          <a:p>
            <a:pPr lvl="1"/>
            <a:r>
              <a:rPr lang="en-ZA" dirty="0"/>
              <a:t>Memory interfacing? How many memory banks? Where to place them?</a:t>
            </a:r>
          </a:p>
          <a:p>
            <a:pPr lvl="1"/>
            <a:r>
              <a:rPr lang="en-ZA" dirty="0"/>
              <a:t>On-chip interconnects: bus structures, switching fabric, ordering and priority of cores/devices?</a:t>
            </a:r>
          </a:p>
        </p:txBody>
      </p:sp>
    </p:spTree>
    <p:extLst>
      <p:ext uri="{BB962C8B-B14F-4D97-AF65-F5344CB8AC3E}">
        <p14:creationId xmlns:p14="http://schemas.microsoft.com/office/powerpoint/2010/main" val="2367164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2532" y="356483"/>
            <a:ext cx="4709173" cy="707886"/>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rPr>
              <a:t>Significant Tradeoff:</a:t>
            </a:r>
          </a:p>
        </p:txBody>
      </p:sp>
      <p:sp>
        <p:nvSpPr>
          <p:cNvPr id="5" name="Rectangle 4"/>
          <p:cNvSpPr/>
          <p:nvPr/>
        </p:nvSpPr>
        <p:spPr>
          <a:xfrm>
            <a:off x="1131049" y="1251783"/>
            <a:ext cx="7026282" cy="1938992"/>
          </a:xfrm>
          <a:prstGeom prst="rect">
            <a:avLst/>
          </a:prstGeom>
          <a:noFill/>
        </p:spPr>
        <p:txBody>
          <a:bodyPr wrap="none" lIns="91440" tIns="45720" rIns="91440" bIns="45720">
            <a:spAutoFit/>
          </a:bodyPr>
          <a:lstStyle/>
          <a:p>
            <a:pPr algn="ctr"/>
            <a:r>
              <a:rPr lang="en-ZA" sz="4000" b="1" dirty="0">
                <a:ln w="9525">
                  <a:solidFill>
                    <a:schemeClr val="bg1"/>
                  </a:solidFill>
                  <a:prstDash val="solid"/>
                </a:ln>
                <a:effectLst>
                  <a:outerShdw blurRad="12700" dist="38100" dir="2700000" algn="tl" rotWithShape="0">
                    <a:schemeClr val="bg1">
                      <a:lumMod val="50000"/>
                    </a:schemeClr>
                  </a:outerShdw>
                </a:effectLst>
              </a:rPr>
              <a:t>Infrastructure &amp; Setup Cost </a:t>
            </a:r>
          </a:p>
          <a:p>
            <a:pPr algn="ctr"/>
            <a:r>
              <a:rPr lang="en-ZA" sz="4000" b="1" dirty="0">
                <a:ln w="9525">
                  <a:solidFill>
                    <a:schemeClr val="bg1"/>
                  </a:solidFill>
                  <a:prstDash val="solid"/>
                </a:ln>
                <a:effectLst>
                  <a:outerShdw blurRad="12700" dist="38100" dir="2700000" algn="tl" rotWithShape="0">
                    <a:schemeClr val="bg1">
                      <a:lumMod val="50000"/>
                    </a:schemeClr>
                  </a:outerShdw>
                </a:effectLst>
              </a:rPr>
              <a:t>vs.</a:t>
            </a:r>
          </a:p>
          <a:p>
            <a:pPr algn="ctr"/>
            <a:r>
              <a:rPr lang="en-ZA" sz="4000" b="1" dirty="0">
                <a:ln w="9525">
                  <a:solidFill>
                    <a:schemeClr val="bg1"/>
                  </a:solidFill>
                  <a:prstDash val="solid"/>
                </a:ln>
                <a:effectLst>
                  <a:outerShdw blurRad="12700" dist="38100" dir="2700000" algn="tl" rotWithShape="0">
                    <a:schemeClr val="bg1">
                      <a:lumMod val="50000"/>
                    </a:schemeClr>
                  </a:outerShdw>
                </a:effectLst>
              </a:rPr>
              <a:t>Effective Parallelism</a:t>
            </a:r>
          </a:p>
        </p:txBody>
      </p:sp>
      <p:sp>
        <p:nvSpPr>
          <p:cNvPr id="8" name="TextBox 7"/>
          <p:cNvSpPr txBox="1"/>
          <p:nvPr/>
        </p:nvSpPr>
        <p:spPr>
          <a:xfrm>
            <a:off x="352532" y="3538639"/>
            <a:ext cx="1941557" cy="923330"/>
          </a:xfrm>
          <a:prstGeom prst="rect">
            <a:avLst/>
          </a:prstGeom>
          <a:noFill/>
        </p:spPr>
        <p:txBody>
          <a:bodyPr wrap="none" rtlCol="0">
            <a:spAutoFit/>
          </a:bodyPr>
          <a:lstStyle/>
          <a:p>
            <a:r>
              <a:rPr lang="en-ZA" dirty="0"/>
              <a:t>Consideration for</a:t>
            </a:r>
          </a:p>
          <a:p>
            <a:r>
              <a:rPr lang="en-ZA" dirty="0"/>
              <a:t> - hardware</a:t>
            </a:r>
          </a:p>
          <a:p>
            <a:r>
              <a:rPr lang="en-ZA" dirty="0"/>
              <a:t> - software</a:t>
            </a:r>
          </a:p>
        </p:txBody>
      </p:sp>
      <p:sp>
        <p:nvSpPr>
          <p:cNvPr id="9" name="Rectangle 8"/>
          <p:cNvSpPr/>
          <p:nvPr/>
        </p:nvSpPr>
        <p:spPr>
          <a:xfrm>
            <a:off x="301398" y="4764544"/>
            <a:ext cx="3634328" cy="369332"/>
          </a:xfrm>
          <a:prstGeom prst="rect">
            <a:avLst/>
          </a:prstGeom>
        </p:spPr>
        <p:txBody>
          <a:bodyPr wrap="none">
            <a:spAutoFit/>
          </a:bodyPr>
          <a:lstStyle/>
          <a:p>
            <a:r>
              <a:rPr lang="en-ZA" b="1" dirty="0">
                <a:ln w="9525">
                  <a:solidFill>
                    <a:schemeClr val="bg1"/>
                  </a:solidFill>
                  <a:prstDash val="solid"/>
                </a:ln>
                <a:effectLst>
                  <a:outerShdw blurRad="12700" dist="38100" dir="2700000" algn="tl" rotWithShape="0">
                    <a:schemeClr val="bg1">
                      <a:lumMod val="50000"/>
                    </a:schemeClr>
                  </a:outerShdw>
                </a:effectLst>
              </a:rPr>
              <a:t>Maximum Effective Parallelism:</a:t>
            </a:r>
          </a:p>
        </p:txBody>
      </p:sp>
      <p:sp>
        <p:nvSpPr>
          <p:cNvPr id="10" name="TextBox 9"/>
          <p:cNvSpPr txBox="1"/>
          <p:nvPr/>
        </p:nvSpPr>
        <p:spPr>
          <a:xfrm>
            <a:off x="342042" y="5056489"/>
            <a:ext cx="3964402" cy="1477328"/>
          </a:xfrm>
          <a:prstGeom prst="rect">
            <a:avLst/>
          </a:prstGeom>
          <a:noFill/>
        </p:spPr>
        <p:txBody>
          <a:bodyPr wrap="square" rtlCol="0">
            <a:spAutoFit/>
          </a:bodyPr>
          <a:lstStyle/>
          <a:p>
            <a:r>
              <a:rPr lang="en-ZA" dirty="0"/>
              <a:t>This refers to the point of the number of cores / amount of parallelism beyond which additional parallelism provides no further benefit or (worse) may reduce performance.</a:t>
            </a:r>
          </a:p>
        </p:txBody>
      </p:sp>
      <p:grpSp>
        <p:nvGrpSpPr>
          <p:cNvPr id="12" name="Group 11"/>
          <p:cNvGrpSpPr/>
          <p:nvPr/>
        </p:nvGrpSpPr>
        <p:grpSpPr>
          <a:xfrm>
            <a:off x="4225271" y="3378190"/>
            <a:ext cx="4389340" cy="3119531"/>
            <a:chOff x="4225271" y="3378190"/>
            <a:chExt cx="4389340" cy="3119531"/>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1895" y="3378190"/>
              <a:ext cx="4312716" cy="3119531"/>
            </a:xfrm>
            <a:prstGeom prst="rect">
              <a:avLst/>
            </a:prstGeom>
          </p:spPr>
        </p:pic>
        <p:sp>
          <p:nvSpPr>
            <p:cNvPr id="11" name="Rectangle 10"/>
            <p:cNvSpPr/>
            <p:nvPr/>
          </p:nvSpPr>
          <p:spPr>
            <a:xfrm rot="1282766">
              <a:off x="4225271" y="5468271"/>
              <a:ext cx="2369559" cy="584775"/>
            </a:xfrm>
            <a:prstGeom prst="rect">
              <a:avLst/>
            </a:prstGeom>
            <a:noFill/>
          </p:spPr>
          <p:txBody>
            <a:bodyPr wrap="none" lIns="91440" tIns="45720" rIns="91440" bIns="45720">
              <a:spAutoFit/>
            </a:bodyPr>
            <a:lstStyle/>
            <a:p>
              <a:pPr algn="ctr"/>
              <a:r>
                <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go parallel!</a:t>
              </a:r>
            </a:p>
          </p:txBody>
        </p:sp>
      </p:grpSp>
    </p:spTree>
    <p:extLst>
      <p:ext uri="{BB962C8B-B14F-4D97-AF65-F5344CB8AC3E}">
        <p14:creationId xmlns:p14="http://schemas.microsoft.com/office/powerpoint/2010/main" val="2211482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2532" y="356483"/>
            <a:ext cx="4709173" cy="707886"/>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rPr>
              <a:t>Significant Tradeoff:</a:t>
            </a:r>
          </a:p>
        </p:txBody>
      </p:sp>
      <p:sp>
        <p:nvSpPr>
          <p:cNvPr id="5" name="Rectangle 4"/>
          <p:cNvSpPr/>
          <p:nvPr/>
        </p:nvSpPr>
        <p:spPr>
          <a:xfrm>
            <a:off x="1131049" y="1048506"/>
            <a:ext cx="7026282" cy="1938992"/>
          </a:xfrm>
          <a:prstGeom prst="rect">
            <a:avLst/>
          </a:prstGeom>
          <a:noFill/>
        </p:spPr>
        <p:txBody>
          <a:bodyPr wrap="none" lIns="91440" tIns="45720" rIns="91440" bIns="45720">
            <a:spAutoFit/>
          </a:bodyPr>
          <a:lstStyle/>
          <a:p>
            <a:pPr algn="ctr"/>
            <a:r>
              <a:rPr lang="en-ZA" sz="4000" b="1" dirty="0">
                <a:ln w="9525">
                  <a:solidFill>
                    <a:schemeClr val="bg1"/>
                  </a:solidFill>
                  <a:prstDash val="solid"/>
                </a:ln>
                <a:effectLst>
                  <a:outerShdw blurRad="12700" dist="38100" dir="2700000" algn="tl" rotWithShape="0">
                    <a:schemeClr val="bg1">
                      <a:lumMod val="50000"/>
                    </a:schemeClr>
                  </a:outerShdw>
                </a:effectLst>
              </a:rPr>
              <a:t>Infrastructure &amp; Setup Cost </a:t>
            </a:r>
          </a:p>
          <a:p>
            <a:pPr algn="ctr"/>
            <a:r>
              <a:rPr lang="en-ZA" sz="4000" b="1" dirty="0">
                <a:ln w="9525">
                  <a:solidFill>
                    <a:schemeClr val="bg1"/>
                  </a:solidFill>
                  <a:prstDash val="solid"/>
                </a:ln>
                <a:effectLst>
                  <a:outerShdw blurRad="12700" dist="38100" dir="2700000" algn="tl" rotWithShape="0">
                    <a:schemeClr val="bg1">
                      <a:lumMod val="50000"/>
                    </a:schemeClr>
                  </a:outerShdw>
                </a:effectLst>
              </a:rPr>
              <a:t>vs.</a:t>
            </a:r>
          </a:p>
          <a:p>
            <a:pPr algn="ctr"/>
            <a:r>
              <a:rPr lang="en-ZA" sz="4000" b="1" dirty="0">
                <a:ln w="9525">
                  <a:solidFill>
                    <a:schemeClr val="bg1"/>
                  </a:solidFill>
                  <a:prstDash val="solid"/>
                </a:ln>
                <a:effectLst>
                  <a:outerShdw blurRad="12700" dist="38100" dir="2700000" algn="tl" rotWithShape="0">
                    <a:schemeClr val="bg1">
                      <a:lumMod val="50000"/>
                    </a:schemeClr>
                  </a:outerShdw>
                </a:effectLst>
              </a:rPr>
              <a:t>Effective Parallelism</a:t>
            </a:r>
          </a:p>
        </p:txBody>
      </p:sp>
      <p:sp>
        <p:nvSpPr>
          <p:cNvPr id="9" name="Rectangle 8"/>
          <p:cNvSpPr/>
          <p:nvPr/>
        </p:nvSpPr>
        <p:spPr>
          <a:xfrm>
            <a:off x="241321" y="5384206"/>
            <a:ext cx="2863284" cy="307777"/>
          </a:xfrm>
          <a:prstGeom prst="rect">
            <a:avLst/>
          </a:prstGeom>
        </p:spPr>
        <p:txBody>
          <a:bodyPr wrap="none">
            <a:spAutoFit/>
          </a:bodyPr>
          <a:lstStyle/>
          <a:p>
            <a:r>
              <a:rPr lang="en-ZA" sz="1400" b="1" dirty="0">
                <a:ln w="9525">
                  <a:solidFill>
                    <a:schemeClr val="bg1"/>
                  </a:solidFill>
                  <a:prstDash val="solid"/>
                </a:ln>
                <a:effectLst>
                  <a:outerShdw blurRad="12700" dist="38100" dir="2700000" algn="tl" rotWithShape="0">
                    <a:schemeClr val="bg1">
                      <a:lumMod val="50000"/>
                    </a:schemeClr>
                  </a:outerShdw>
                </a:effectLst>
              </a:rPr>
              <a:t>Maximum Effective Parallelism:</a:t>
            </a:r>
          </a:p>
        </p:txBody>
      </p:sp>
      <p:sp>
        <p:nvSpPr>
          <p:cNvPr id="10" name="TextBox 9"/>
          <p:cNvSpPr txBox="1"/>
          <p:nvPr/>
        </p:nvSpPr>
        <p:spPr>
          <a:xfrm>
            <a:off x="241321" y="5691983"/>
            <a:ext cx="3630800" cy="954107"/>
          </a:xfrm>
          <a:prstGeom prst="rect">
            <a:avLst/>
          </a:prstGeom>
          <a:noFill/>
        </p:spPr>
        <p:txBody>
          <a:bodyPr wrap="square" rtlCol="0">
            <a:spAutoFit/>
          </a:bodyPr>
          <a:lstStyle/>
          <a:p>
            <a:r>
              <a:rPr lang="en-ZA" sz="1400" dirty="0"/>
              <a:t>This refers to the point of the number of cores / amount of parallelism beyond which additional parallelism provides no further benefit or (worse) may reduce performance.</a:t>
            </a:r>
          </a:p>
        </p:txBody>
      </p:sp>
      <p:grpSp>
        <p:nvGrpSpPr>
          <p:cNvPr id="17" name="Group 16"/>
          <p:cNvGrpSpPr/>
          <p:nvPr/>
        </p:nvGrpSpPr>
        <p:grpSpPr>
          <a:xfrm>
            <a:off x="3872121" y="3378189"/>
            <a:ext cx="2658977" cy="1605186"/>
            <a:chOff x="4449035" y="3453063"/>
            <a:chExt cx="2605815" cy="1573091"/>
          </a:xfrm>
        </p:grpSpPr>
        <p:cxnSp>
          <p:nvCxnSpPr>
            <p:cNvPr id="3" name="Straight Arrow Connector 2"/>
            <p:cNvCxnSpPr/>
            <p:nvPr/>
          </p:nvCxnSpPr>
          <p:spPr>
            <a:xfrm flipV="1">
              <a:off x="5061705" y="3453063"/>
              <a:ext cx="0" cy="13114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061705" y="4764545"/>
              <a:ext cx="199314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5124450" y="3847768"/>
              <a:ext cx="1485900" cy="857582"/>
            </a:xfrm>
            <a:custGeom>
              <a:avLst/>
              <a:gdLst>
                <a:gd name="connsiteX0" fmla="*/ 0 w 1485900"/>
                <a:gd name="connsiteY0" fmla="*/ 857582 h 857582"/>
                <a:gd name="connsiteX1" fmla="*/ 514350 w 1485900"/>
                <a:gd name="connsiteY1" fmla="*/ 140032 h 857582"/>
                <a:gd name="connsiteX2" fmla="*/ 1485900 w 1485900"/>
                <a:gd name="connsiteY2" fmla="*/ 332 h 857582"/>
              </a:gdLst>
              <a:ahLst/>
              <a:cxnLst>
                <a:cxn ang="0">
                  <a:pos x="connsiteX0" y="connsiteY0"/>
                </a:cxn>
                <a:cxn ang="0">
                  <a:pos x="connsiteX1" y="connsiteY1"/>
                </a:cxn>
                <a:cxn ang="0">
                  <a:pos x="connsiteX2" y="connsiteY2"/>
                </a:cxn>
              </a:cxnLst>
              <a:rect l="l" t="t" r="r" b="b"/>
              <a:pathLst>
                <a:path w="1485900" h="857582">
                  <a:moveTo>
                    <a:pt x="0" y="857582"/>
                  </a:moveTo>
                  <a:cubicBezTo>
                    <a:pt x="133350" y="570244"/>
                    <a:pt x="266700" y="282907"/>
                    <a:pt x="514350" y="140032"/>
                  </a:cubicBezTo>
                  <a:cubicBezTo>
                    <a:pt x="762000" y="-2843"/>
                    <a:pt x="1123950" y="-1256"/>
                    <a:pt x="1485900" y="332"/>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4"/>
            <p:cNvSpPr/>
            <p:nvPr/>
          </p:nvSpPr>
          <p:spPr>
            <a:xfrm>
              <a:off x="4978453" y="4764544"/>
              <a:ext cx="1919115" cy="261610"/>
            </a:xfrm>
            <a:prstGeom prst="rect">
              <a:avLst/>
            </a:prstGeom>
          </p:spPr>
          <p:txBody>
            <a:bodyPr wrap="none">
              <a:spAutoFit/>
            </a:bodyPr>
            <a:lstStyle/>
            <a:p>
              <a:r>
                <a:rPr lang="en-ZA" sz="1100" dirty="0"/>
                <a:t>cores / available parallelism</a:t>
              </a:r>
            </a:p>
          </p:txBody>
        </p:sp>
        <p:sp>
          <p:nvSpPr>
            <p:cNvPr id="16" name="Rectangle 15"/>
            <p:cNvSpPr/>
            <p:nvPr/>
          </p:nvSpPr>
          <p:spPr>
            <a:xfrm rot="16200000">
              <a:off x="4249621" y="3869361"/>
              <a:ext cx="998991" cy="600164"/>
            </a:xfrm>
            <a:prstGeom prst="rect">
              <a:avLst/>
            </a:prstGeom>
          </p:spPr>
          <p:txBody>
            <a:bodyPr wrap="none">
              <a:spAutoFit/>
            </a:bodyPr>
            <a:lstStyle/>
            <a:p>
              <a:r>
                <a:rPr lang="en-ZA" sz="1100" dirty="0"/>
                <a:t>Performance</a:t>
              </a:r>
            </a:p>
            <a:p>
              <a:r>
                <a:rPr lang="en-ZA" sz="1100" dirty="0"/>
                <a:t>improvement</a:t>
              </a:r>
            </a:p>
            <a:p>
              <a:r>
                <a:rPr lang="en-ZA" sz="1100" dirty="0"/>
                <a:t>(speedup)</a:t>
              </a:r>
            </a:p>
          </p:txBody>
        </p:sp>
      </p:grpSp>
      <p:grpSp>
        <p:nvGrpSpPr>
          <p:cNvPr id="25" name="Group 24"/>
          <p:cNvGrpSpPr/>
          <p:nvPr/>
        </p:nvGrpSpPr>
        <p:grpSpPr>
          <a:xfrm>
            <a:off x="4167836" y="5099540"/>
            <a:ext cx="2363251" cy="1605186"/>
            <a:chOff x="5132407" y="5133876"/>
            <a:chExt cx="2363251" cy="1605186"/>
          </a:xfrm>
        </p:grpSpPr>
        <p:cxnSp>
          <p:nvCxnSpPr>
            <p:cNvPr id="19" name="Straight Arrow Connector 18"/>
            <p:cNvCxnSpPr/>
            <p:nvPr/>
          </p:nvCxnSpPr>
          <p:spPr>
            <a:xfrm flipV="1">
              <a:off x="5461854" y="5133876"/>
              <a:ext cx="0" cy="13382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461854" y="6472116"/>
              <a:ext cx="2033804"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376904" y="6472115"/>
              <a:ext cx="1958264" cy="266947"/>
            </a:xfrm>
            <a:prstGeom prst="rect">
              <a:avLst/>
            </a:prstGeom>
          </p:spPr>
          <p:txBody>
            <a:bodyPr wrap="none">
              <a:spAutoFit/>
            </a:bodyPr>
            <a:lstStyle/>
            <a:p>
              <a:r>
                <a:rPr lang="en-ZA" sz="1100" dirty="0"/>
                <a:t>cores / available parallelism</a:t>
              </a:r>
            </a:p>
          </p:txBody>
        </p:sp>
        <p:sp>
          <p:nvSpPr>
            <p:cNvPr id="23" name="Rectangle 22"/>
            <p:cNvSpPr/>
            <p:nvPr/>
          </p:nvSpPr>
          <p:spPr>
            <a:xfrm rot="16200000">
              <a:off x="4606622" y="5734067"/>
              <a:ext cx="1313180" cy="261610"/>
            </a:xfrm>
            <a:prstGeom prst="rect">
              <a:avLst/>
            </a:prstGeom>
          </p:spPr>
          <p:txBody>
            <a:bodyPr wrap="none">
              <a:spAutoFit/>
            </a:bodyPr>
            <a:lstStyle/>
            <a:p>
              <a:r>
                <a:rPr lang="en-ZA" sz="1100" dirty="0"/>
                <a:t>cost of parallelism</a:t>
              </a:r>
            </a:p>
          </p:txBody>
        </p:sp>
        <p:sp>
          <p:nvSpPr>
            <p:cNvPr id="24" name="Freeform 23"/>
            <p:cNvSpPr/>
            <p:nvPr/>
          </p:nvSpPr>
          <p:spPr>
            <a:xfrm rot="10430937">
              <a:off x="5413663" y="5516966"/>
              <a:ext cx="1516214" cy="767589"/>
            </a:xfrm>
            <a:custGeom>
              <a:avLst/>
              <a:gdLst>
                <a:gd name="connsiteX0" fmla="*/ 0 w 1485900"/>
                <a:gd name="connsiteY0" fmla="*/ 857582 h 857582"/>
                <a:gd name="connsiteX1" fmla="*/ 514350 w 1485900"/>
                <a:gd name="connsiteY1" fmla="*/ 140032 h 857582"/>
                <a:gd name="connsiteX2" fmla="*/ 1485900 w 1485900"/>
                <a:gd name="connsiteY2" fmla="*/ 332 h 857582"/>
              </a:gdLst>
              <a:ahLst/>
              <a:cxnLst>
                <a:cxn ang="0">
                  <a:pos x="connsiteX0" y="connsiteY0"/>
                </a:cxn>
                <a:cxn ang="0">
                  <a:pos x="connsiteX1" y="connsiteY1"/>
                </a:cxn>
                <a:cxn ang="0">
                  <a:pos x="connsiteX2" y="connsiteY2"/>
                </a:cxn>
              </a:cxnLst>
              <a:rect l="l" t="t" r="r" b="b"/>
              <a:pathLst>
                <a:path w="1485900" h="857582">
                  <a:moveTo>
                    <a:pt x="0" y="857582"/>
                  </a:moveTo>
                  <a:cubicBezTo>
                    <a:pt x="133350" y="570244"/>
                    <a:pt x="266700" y="282907"/>
                    <a:pt x="514350" y="140032"/>
                  </a:cubicBezTo>
                  <a:cubicBezTo>
                    <a:pt x="762000" y="-2843"/>
                    <a:pt x="1123950" y="-1256"/>
                    <a:pt x="1485900" y="332"/>
                  </a:cubicBezTo>
                </a:path>
              </a:pathLst>
            </a:custGeom>
            <a:noFill/>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26" name="Group 25"/>
          <p:cNvGrpSpPr/>
          <p:nvPr/>
        </p:nvGrpSpPr>
        <p:grpSpPr>
          <a:xfrm>
            <a:off x="6622280" y="5099540"/>
            <a:ext cx="2363249" cy="1605186"/>
            <a:chOff x="5132409" y="5133876"/>
            <a:chExt cx="2363249" cy="1605186"/>
          </a:xfrm>
        </p:grpSpPr>
        <p:cxnSp>
          <p:nvCxnSpPr>
            <p:cNvPr id="27" name="Straight Arrow Connector 26"/>
            <p:cNvCxnSpPr/>
            <p:nvPr/>
          </p:nvCxnSpPr>
          <p:spPr>
            <a:xfrm flipV="1">
              <a:off x="5461854" y="5133876"/>
              <a:ext cx="0" cy="13382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5461854" y="6472116"/>
              <a:ext cx="2033804"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376904" y="6472115"/>
              <a:ext cx="1958264" cy="266947"/>
            </a:xfrm>
            <a:prstGeom prst="rect">
              <a:avLst/>
            </a:prstGeom>
          </p:spPr>
          <p:txBody>
            <a:bodyPr wrap="none">
              <a:spAutoFit/>
            </a:bodyPr>
            <a:lstStyle/>
            <a:p>
              <a:r>
                <a:rPr lang="en-ZA" sz="1100" dirty="0"/>
                <a:t>cores / available parallelism</a:t>
              </a:r>
            </a:p>
          </p:txBody>
        </p:sp>
        <p:sp>
          <p:nvSpPr>
            <p:cNvPr id="30" name="Rectangle 29"/>
            <p:cNvSpPr/>
            <p:nvPr/>
          </p:nvSpPr>
          <p:spPr>
            <a:xfrm rot="16200000">
              <a:off x="4791770" y="5734067"/>
              <a:ext cx="942887" cy="261610"/>
            </a:xfrm>
            <a:prstGeom prst="rect">
              <a:avLst/>
            </a:prstGeom>
          </p:spPr>
          <p:txBody>
            <a:bodyPr wrap="none">
              <a:spAutoFit/>
            </a:bodyPr>
            <a:lstStyle/>
            <a:p>
              <a:r>
                <a:rPr lang="en-ZA" sz="1100" dirty="0" err="1"/>
                <a:t>startup</a:t>
              </a:r>
              <a:r>
                <a:rPr lang="en-ZA" sz="1100" dirty="0"/>
                <a:t> time</a:t>
              </a:r>
            </a:p>
          </p:txBody>
        </p:sp>
        <p:sp>
          <p:nvSpPr>
            <p:cNvPr id="31" name="Freeform 30"/>
            <p:cNvSpPr/>
            <p:nvPr/>
          </p:nvSpPr>
          <p:spPr>
            <a:xfrm rot="10430937">
              <a:off x="5413663" y="5516966"/>
              <a:ext cx="1516214" cy="767589"/>
            </a:xfrm>
            <a:custGeom>
              <a:avLst/>
              <a:gdLst>
                <a:gd name="connsiteX0" fmla="*/ 0 w 1485900"/>
                <a:gd name="connsiteY0" fmla="*/ 857582 h 857582"/>
                <a:gd name="connsiteX1" fmla="*/ 514350 w 1485900"/>
                <a:gd name="connsiteY1" fmla="*/ 140032 h 857582"/>
                <a:gd name="connsiteX2" fmla="*/ 1485900 w 1485900"/>
                <a:gd name="connsiteY2" fmla="*/ 332 h 857582"/>
              </a:gdLst>
              <a:ahLst/>
              <a:cxnLst>
                <a:cxn ang="0">
                  <a:pos x="connsiteX0" y="connsiteY0"/>
                </a:cxn>
                <a:cxn ang="0">
                  <a:pos x="connsiteX1" y="connsiteY1"/>
                </a:cxn>
                <a:cxn ang="0">
                  <a:pos x="connsiteX2" y="connsiteY2"/>
                </a:cxn>
              </a:cxnLst>
              <a:rect l="l" t="t" r="r" b="b"/>
              <a:pathLst>
                <a:path w="1485900" h="857582">
                  <a:moveTo>
                    <a:pt x="0" y="857582"/>
                  </a:moveTo>
                  <a:cubicBezTo>
                    <a:pt x="133350" y="570244"/>
                    <a:pt x="266700" y="282907"/>
                    <a:pt x="514350" y="140032"/>
                  </a:cubicBezTo>
                  <a:cubicBezTo>
                    <a:pt x="762000" y="-2843"/>
                    <a:pt x="1123950" y="-1256"/>
                    <a:pt x="1485900" y="332"/>
                  </a:cubicBezTo>
                </a:path>
              </a:pathLst>
            </a:custGeom>
            <a:noFill/>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32" name="Rectangle 31"/>
          <p:cNvSpPr/>
          <p:nvPr/>
        </p:nvSpPr>
        <p:spPr>
          <a:xfrm>
            <a:off x="4985228" y="3051106"/>
            <a:ext cx="1184940" cy="369332"/>
          </a:xfrm>
          <a:prstGeom prst="rect">
            <a:avLst/>
          </a:prstGeom>
        </p:spPr>
        <p:txBody>
          <a:bodyPr wrap="none">
            <a:spAutoFit/>
          </a:bodyPr>
          <a:lstStyle/>
          <a:p>
            <a:r>
              <a:rPr lang="en-US" dirty="0">
                <a:ln w="0"/>
                <a:effectLst>
                  <a:outerShdw blurRad="38100" dist="19050" dir="2700000" algn="tl" rotWithShape="0">
                    <a:schemeClr val="dk1">
                      <a:alpha val="40000"/>
                    </a:schemeClr>
                  </a:outerShdw>
                </a:effectLst>
              </a:rPr>
              <a:t>Hardware</a:t>
            </a:r>
            <a:endParaRPr lang="en-ZA" dirty="0"/>
          </a:p>
        </p:txBody>
      </p:sp>
      <p:sp>
        <p:nvSpPr>
          <p:cNvPr id="33" name="Rectangle 32"/>
          <p:cNvSpPr/>
          <p:nvPr/>
        </p:nvSpPr>
        <p:spPr>
          <a:xfrm>
            <a:off x="7271568" y="3051106"/>
            <a:ext cx="1095172" cy="369332"/>
          </a:xfrm>
          <a:prstGeom prst="rect">
            <a:avLst/>
          </a:prstGeom>
        </p:spPr>
        <p:txBody>
          <a:bodyPr wrap="none">
            <a:spAutoFit/>
          </a:bodyPr>
          <a:lstStyle/>
          <a:p>
            <a:r>
              <a:rPr lang="en-US" dirty="0">
                <a:ln w="0"/>
                <a:effectLst>
                  <a:outerShdw blurRad="38100" dist="19050" dir="2700000" algn="tl" rotWithShape="0">
                    <a:schemeClr val="dk1">
                      <a:alpha val="40000"/>
                    </a:schemeClr>
                  </a:outerShdw>
                </a:effectLst>
              </a:rPr>
              <a:t>Software</a:t>
            </a:r>
            <a:endParaRPr lang="en-ZA" dirty="0"/>
          </a:p>
        </p:txBody>
      </p:sp>
      <p:grpSp>
        <p:nvGrpSpPr>
          <p:cNvPr id="34" name="Group 33"/>
          <p:cNvGrpSpPr/>
          <p:nvPr/>
        </p:nvGrpSpPr>
        <p:grpSpPr>
          <a:xfrm>
            <a:off x="6622283" y="3236546"/>
            <a:ext cx="2363246" cy="1755283"/>
            <a:chOff x="5132412" y="4983779"/>
            <a:chExt cx="2363246" cy="1755283"/>
          </a:xfrm>
        </p:grpSpPr>
        <p:cxnSp>
          <p:nvCxnSpPr>
            <p:cNvPr id="35" name="Straight Arrow Connector 34"/>
            <p:cNvCxnSpPr/>
            <p:nvPr/>
          </p:nvCxnSpPr>
          <p:spPr>
            <a:xfrm flipV="1">
              <a:off x="5461854" y="5133876"/>
              <a:ext cx="0" cy="13382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5461854" y="6472116"/>
              <a:ext cx="2033804"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376904" y="6472115"/>
              <a:ext cx="1958264" cy="266947"/>
            </a:xfrm>
            <a:prstGeom prst="rect">
              <a:avLst/>
            </a:prstGeom>
          </p:spPr>
          <p:txBody>
            <a:bodyPr wrap="none">
              <a:spAutoFit/>
            </a:bodyPr>
            <a:lstStyle/>
            <a:p>
              <a:r>
                <a:rPr lang="en-ZA" sz="1100" dirty="0"/>
                <a:t>cores / available parallelism</a:t>
              </a:r>
            </a:p>
          </p:txBody>
        </p:sp>
        <p:sp>
          <p:nvSpPr>
            <p:cNvPr id="38" name="Rectangle 37"/>
            <p:cNvSpPr/>
            <p:nvPr/>
          </p:nvSpPr>
          <p:spPr>
            <a:xfrm rot="16200000">
              <a:off x="4490409" y="5625782"/>
              <a:ext cx="1545616" cy="261610"/>
            </a:xfrm>
            <a:prstGeom prst="rect">
              <a:avLst/>
            </a:prstGeom>
          </p:spPr>
          <p:txBody>
            <a:bodyPr wrap="none">
              <a:spAutoFit/>
            </a:bodyPr>
            <a:lstStyle/>
            <a:p>
              <a:r>
                <a:rPr lang="en-ZA" sz="1100" dirty="0" err="1"/>
                <a:t>comms</a:t>
              </a:r>
              <a:r>
                <a:rPr lang="en-ZA" sz="1100" dirty="0"/>
                <a:t> cost and time</a:t>
              </a:r>
            </a:p>
          </p:txBody>
        </p:sp>
        <p:sp>
          <p:nvSpPr>
            <p:cNvPr id="39" name="Freeform 38"/>
            <p:cNvSpPr/>
            <p:nvPr/>
          </p:nvSpPr>
          <p:spPr>
            <a:xfrm rot="10430937">
              <a:off x="5413663" y="5516966"/>
              <a:ext cx="1516214" cy="767589"/>
            </a:xfrm>
            <a:custGeom>
              <a:avLst/>
              <a:gdLst>
                <a:gd name="connsiteX0" fmla="*/ 0 w 1485900"/>
                <a:gd name="connsiteY0" fmla="*/ 857582 h 857582"/>
                <a:gd name="connsiteX1" fmla="*/ 514350 w 1485900"/>
                <a:gd name="connsiteY1" fmla="*/ 140032 h 857582"/>
                <a:gd name="connsiteX2" fmla="*/ 1485900 w 1485900"/>
                <a:gd name="connsiteY2" fmla="*/ 332 h 857582"/>
              </a:gdLst>
              <a:ahLst/>
              <a:cxnLst>
                <a:cxn ang="0">
                  <a:pos x="connsiteX0" y="connsiteY0"/>
                </a:cxn>
                <a:cxn ang="0">
                  <a:pos x="connsiteX1" y="connsiteY1"/>
                </a:cxn>
                <a:cxn ang="0">
                  <a:pos x="connsiteX2" y="connsiteY2"/>
                </a:cxn>
              </a:cxnLst>
              <a:rect l="l" t="t" r="r" b="b"/>
              <a:pathLst>
                <a:path w="1485900" h="857582">
                  <a:moveTo>
                    <a:pt x="0" y="857582"/>
                  </a:moveTo>
                  <a:cubicBezTo>
                    <a:pt x="133350" y="570244"/>
                    <a:pt x="266700" y="282907"/>
                    <a:pt x="514350" y="140032"/>
                  </a:cubicBezTo>
                  <a:cubicBezTo>
                    <a:pt x="762000" y="-2843"/>
                    <a:pt x="1123950" y="-1256"/>
                    <a:pt x="1485900" y="332"/>
                  </a:cubicBezTo>
                </a:path>
              </a:pathLst>
            </a:custGeom>
            <a:noFill/>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3278402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Calculations Example</a:t>
            </a:r>
          </a:p>
        </p:txBody>
      </p:sp>
      <p:sp>
        <p:nvSpPr>
          <p:cNvPr id="3" name="Content Placeholder 2"/>
          <p:cNvSpPr>
            <a:spLocks noGrp="1"/>
          </p:cNvSpPr>
          <p:nvPr>
            <p:ph idx="1"/>
          </p:nvPr>
        </p:nvSpPr>
        <p:spPr/>
        <p:txBody>
          <a:bodyPr>
            <a:normAutofit/>
          </a:bodyPr>
          <a:lstStyle/>
          <a:p>
            <a:r>
              <a:rPr lang="en-ZA" dirty="0"/>
              <a:t>Remember from Amdahl:</a:t>
            </a:r>
          </a:p>
          <a:p>
            <a:pPr lvl="1"/>
            <a:r>
              <a:rPr lang="en-ZA" dirty="0"/>
              <a:t>S = T</a:t>
            </a:r>
            <a:r>
              <a:rPr lang="en-ZA" baseline="-25000" dirty="0"/>
              <a:t>S</a:t>
            </a:r>
            <a:r>
              <a:rPr lang="en-ZA" dirty="0"/>
              <a:t> / T</a:t>
            </a:r>
            <a:r>
              <a:rPr lang="en-ZA" baseline="-25000" dirty="0"/>
              <a:t>P</a:t>
            </a:r>
            <a:r>
              <a:rPr lang="en-ZA" dirty="0"/>
              <a:t>   </a:t>
            </a:r>
            <a:r>
              <a:rPr lang="en-ZA" sz="1800" dirty="0"/>
              <a:t>(i.e. sequential time over parallel time)</a:t>
            </a:r>
            <a:endParaRPr lang="en-ZA" dirty="0"/>
          </a:p>
          <a:p>
            <a:r>
              <a:rPr lang="en-ZA" dirty="0"/>
              <a:t>You can use these equations of course to approximate behaviour of modelled systems. For example to represent speedup, </a:t>
            </a:r>
            <a:r>
              <a:rPr lang="en-ZA" dirty="0" err="1"/>
              <a:t>comms</a:t>
            </a:r>
            <a:r>
              <a:rPr lang="en-ZA" dirty="0"/>
              <a:t> overhead, cost of equipment, etc. and use calculations to estimate optimal selections. </a:t>
            </a:r>
            <a:br>
              <a:rPr lang="en-ZA" dirty="0"/>
            </a:br>
            <a:r>
              <a:rPr lang="en-ZA" sz="1800" dirty="0"/>
              <a:t>(simple example to follow)</a:t>
            </a:r>
            <a:endParaRPr lang="en-ZA" dirty="0"/>
          </a:p>
        </p:txBody>
      </p:sp>
    </p:spTree>
    <p:extLst>
      <p:ext uri="{BB962C8B-B14F-4D97-AF65-F5344CB8AC3E}">
        <p14:creationId xmlns:p14="http://schemas.microsoft.com/office/powerpoint/2010/main" val="3635190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Class Activity</a:t>
            </a:r>
          </a:p>
        </p:txBody>
      </p:sp>
      <p:sp>
        <p:nvSpPr>
          <p:cNvPr id="3" name="Content Placeholder 2"/>
          <p:cNvSpPr>
            <a:spLocks noGrp="1"/>
          </p:cNvSpPr>
          <p:nvPr>
            <p:ph idx="1"/>
          </p:nvPr>
        </p:nvSpPr>
        <p:spPr/>
        <p:txBody>
          <a:bodyPr/>
          <a:lstStyle/>
          <a:p>
            <a:r>
              <a:rPr lang="en-ZA" dirty="0"/>
              <a:t>Quick estimation for maximum effective parallelism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133" y="2851029"/>
            <a:ext cx="7082088" cy="3073359"/>
          </a:xfrm>
          <a:prstGeom prst="rect">
            <a:avLst/>
          </a:prstGeom>
        </p:spPr>
      </p:pic>
      <p:sp>
        <p:nvSpPr>
          <p:cNvPr id="5" name="Rectangle 4"/>
          <p:cNvSpPr/>
          <p:nvPr/>
        </p:nvSpPr>
        <p:spPr>
          <a:xfrm>
            <a:off x="352955" y="6201454"/>
            <a:ext cx="2595582" cy="369332"/>
          </a:xfrm>
          <a:prstGeom prst="rect">
            <a:avLst/>
          </a:prstGeom>
        </p:spPr>
        <p:txBody>
          <a:bodyPr wrap="none">
            <a:spAutoFit/>
          </a:bodyPr>
          <a:lstStyle/>
          <a:p>
            <a:r>
              <a:rPr lang="en-ZA" dirty="0"/>
              <a:t>Solution follows shortly!</a:t>
            </a:r>
          </a:p>
        </p:txBody>
      </p:sp>
    </p:spTree>
    <p:extLst>
      <p:ext uri="{BB962C8B-B14F-4D97-AF65-F5344CB8AC3E}">
        <p14:creationId xmlns:p14="http://schemas.microsoft.com/office/powerpoint/2010/main" val="932261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Class Activity Answer</a:t>
            </a:r>
          </a:p>
        </p:txBody>
      </p:sp>
      <p:graphicFrame>
        <p:nvGraphicFramePr>
          <p:cNvPr id="4" name="Table 3"/>
          <p:cNvGraphicFramePr>
            <a:graphicFrameLocks noGrp="1"/>
          </p:cNvGraphicFramePr>
          <p:nvPr>
            <p:extLst>
              <p:ext uri="{D42A27DB-BD31-4B8C-83A1-F6EECF244321}">
                <p14:modId xmlns:p14="http://schemas.microsoft.com/office/powerpoint/2010/main" val="180203087"/>
              </p:ext>
            </p:extLst>
          </p:nvPr>
        </p:nvGraphicFramePr>
        <p:xfrm>
          <a:off x="729114" y="1592179"/>
          <a:ext cx="5021980" cy="2895600"/>
        </p:xfrm>
        <a:graphic>
          <a:graphicData uri="http://schemas.openxmlformats.org/drawingml/2006/table">
            <a:tbl>
              <a:tblPr>
                <a:tableStyleId>{5C22544A-7EE6-4342-B048-85BDC9FD1C3A}</a:tableStyleId>
              </a:tblPr>
              <a:tblGrid>
                <a:gridCol w="618121">
                  <a:extLst>
                    <a:ext uri="{9D8B030D-6E8A-4147-A177-3AD203B41FA5}">
                      <a16:colId xmlns:a16="http://schemas.microsoft.com/office/drawing/2014/main" val="20000"/>
                    </a:ext>
                  </a:extLst>
                </a:gridCol>
                <a:gridCol w="1385445">
                  <a:extLst>
                    <a:ext uri="{9D8B030D-6E8A-4147-A177-3AD203B41FA5}">
                      <a16:colId xmlns:a16="http://schemas.microsoft.com/office/drawing/2014/main" val="20001"/>
                    </a:ext>
                  </a:extLst>
                </a:gridCol>
                <a:gridCol w="1791194">
                  <a:extLst>
                    <a:ext uri="{9D8B030D-6E8A-4147-A177-3AD203B41FA5}">
                      <a16:colId xmlns:a16="http://schemas.microsoft.com/office/drawing/2014/main" val="20002"/>
                    </a:ext>
                  </a:extLst>
                </a:gridCol>
                <a:gridCol w="1227220">
                  <a:extLst>
                    <a:ext uri="{9D8B030D-6E8A-4147-A177-3AD203B41FA5}">
                      <a16:colId xmlns:a16="http://schemas.microsoft.com/office/drawing/2014/main" val="20003"/>
                    </a:ext>
                  </a:extLst>
                </a:gridCol>
              </a:tblGrid>
              <a:tr h="594896">
                <a:tc>
                  <a:txBody>
                    <a:bodyPr/>
                    <a:lstStyle/>
                    <a:p>
                      <a:pPr algn="l" fontAlgn="b"/>
                      <a:r>
                        <a:rPr lang="en-ZA" sz="1900" b="1" u="none" strike="noStrike" dirty="0">
                          <a:effectLst/>
                        </a:rPr>
                        <a:t>N</a:t>
                      </a:r>
                      <a:endParaRPr lang="en-ZA" sz="1900" b="1" i="0" u="none" strike="noStrike" dirty="0">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ZA" sz="1900" b="1" u="none" strike="noStrike" dirty="0">
                          <a:effectLst/>
                        </a:rPr>
                        <a:t>Proc (</a:t>
                      </a:r>
                      <a:r>
                        <a:rPr lang="en-ZA" sz="1900" b="1" u="none" strike="noStrike" dirty="0" err="1">
                          <a:effectLst/>
                        </a:rPr>
                        <a:t>ms</a:t>
                      </a:r>
                      <a:r>
                        <a:rPr lang="en-ZA" sz="1900" b="1" u="none" strike="noStrike" dirty="0">
                          <a:effectLst/>
                        </a:rPr>
                        <a:t>)</a:t>
                      </a:r>
                      <a:endParaRPr lang="en-ZA" sz="1900" b="1" i="0" u="none" strike="noStrike" dirty="0">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ZA" sz="1900" b="1" u="none" strike="noStrike" dirty="0" err="1">
                          <a:effectLst/>
                        </a:rPr>
                        <a:t>Comms</a:t>
                      </a:r>
                      <a:r>
                        <a:rPr lang="en-ZA" sz="1900" b="1" u="none" strike="noStrike" dirty="0">
                          <a:effectLst/>
                        </a:rPr>
                        <a:t> (</a:t>
                      </a:r>
                      <a:r>
                        <a:rPr lang="en-ZA" sz="1900" b="1" u="none" strike="noStrike" dirty="0" err="1">
                          <a:effectLst/>
                        </a:rPr>
                        <a:t>ms</a:t>
                      </a:r>
                      <a:r>
                        <a:rPr lang="en-ZA" sz="1900" b="1" u="none" strike="noStrike" dirty="0">
                          <a:effectLst/>
                        </a:rPr>
                        <a:t>)</a:t>
                      </a:r>
                      <a:endParaRPr lang="en-ZA" sz="1900" b="1" i="0" u="none" strike="noStrike" dirty="0">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ZA" sz="1900" b="1" u="none" strike="noStrike" dirty="0">
                          <a:effectLst/>
                        </a:rPr>
                        <a:t>Total (</a:t>
                      </a:r>
                      <a:r>
                        <a:rPr lang="en-ZA" sz="1900" b="1" u="none" strike="noStrike" dirty="0" err="1">
                          <a:effectLst/>
                        </a:rPr>
                        <a:t>ms</a:t>
                      </a:r>
                      <a:r>
                        <a:rPr lang="en-ZA" sz="1900" b="1" u="none" strike="noStrike" dirty="0">
                          <a:effectLst/>
                        </a:rPr>
                        <a:t>)</a:t>
                      </a:r>
                      <a:endParaRPr lang="en-ZA" sz="1900" b="1" i="0" u="none" strike="noStrike" dirty="0">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8672">
                <a:tc>
                  <a:txBody>
                    <a:bodyPr/>
                    <a:lstStyle/>
                    <a:p>
                      <a:pPr algn="r" fontAlgn="b"/>
                      <a:r>
                        <a:rPr lang="en-ZA" sz="1900" u="none" strike="noStrike">
                          <a:effectLst/>
                        </a:rPr>
                        <a:t>1</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100.000</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0</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100.000</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28672">
                <a:tc>
                  <a:txBody>
                    <a:bodyPr/>
                    <a:lstStyle/>
                    <a:p>
                      <a:pPr algn="r" fontAlgn="b"/>
                      <a:r>
                        <a:rPr lang="en-ZA" sz="1900" u="none" strike="noStrike">
                          <a:effectLst/>
                        </a:rPr>
                        <a:t>2</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50.000</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10</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60.000</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28672">
                <a:tc>
                  <a:txBody>
                    <a:bodyPr/>
                    <a:lstStyle/>
                    <a:p>
                      <a:pPr algn="r" fontAlgn="b"/>
                      <a:r>
                        <a:rPr lang="en-ZA" sz="1900" u="none" strike="noStrike">
                          <a:effectLst/>
                        </a:rPr>
                        <a:t>4</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25.000</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20</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45.000</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28672">
                <a:tc>
                  <a:txBody>
                    <a:bodyPr/>
                    <a:lstStyle/>
                    <a:p>
                      <a:pPr algn="r" fontAlgn="b"/>
                      <a:r>
                        <a:rPr lang="en-ZA" sz="1900" u="none" strike="noStrike">
                          <a:effectLst/>
                        </a:rPr>
                        <a:t>8</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12.500</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40</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52.500</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28672">
                <a:tc>
                  <a:txBody>
                    <a:bodyPr/>
                    <a:lstStyle/>
                    <a:p>
                      <a:pPr algn="r" fontAlgn="b"/>
                      <a:r>
                        <a:rPr lang="en-ZA" sz="1900" u="none" strike="noStrike">
                          <a:effectLst/>
                        </a:rPr>
                        <a:t>16</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6.250</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80</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86.250</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28672">
                <a:tc>
                  <a:txBody>
                    <a:bodyPr/>
                    <a:lstStyle/>
                    <a:p>
                      <a:pPr algn="r" fontAlgn="b"/>
                      <a:r>
                        <a:rPr lang="en-ZA" sz="1900" u="none" strike="noStrike">
                          <a:effectLst/>
                        </a:rPr>
                        <a:t>32</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3.125</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160</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163.125</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28672">
                <a:tc>
                  <a:txBody>
                    <a:bodyPr/>
                    <a:lstStyle/>
                    <a:p>
                      <a:pPr algn="r" fontAlgn="b"/>
                      <a:r>
                        <a:rPr lang="en-ZA" sz="1900" u="none" strike="noStrike">
                          <a:effectLst/>
                        </a:rPr>
                        <a:t>64</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1.563</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320</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dirty="0">
                          <a:effectLst/>
                        </a:rPr>
                        <a:t>321.563</a:t>
                      </a:r>
                      <a:endParaRPr lang="en-ZA" sz="1900" b="0" i="0" u="none" strike="noStrike" dirty="0">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5" name="Rectangle 4"/>
          <p:cNvSpPr/>
          <p:nvPr/>
        </p:nvSpPr>
        <p:spPr>
          <a:xfrm>
            <a:off x="5995936" y="1499756"/>
            <a:ext cx="2431484" cy="2308324"/>
          </a:xfrm>
          <a:prstGeom prst="rect">
            <a:avLst/>
          </a:prstGeom>
        </p:spPr>
        <p:txBody>
          <a:bodyPr wrap="square">
            <a:spAutoFit/>
          </a:bodyPr>
          <a:lstStyle/>
          <a:p>
            <a:r>
              <a:rPr lang="en-ZA" dirty="0"/>
              <a:t>Could do some rough calculations (or use binary search)…</a:t>
            </a:r>
          </a:p>
          <a:p>
            <a:r>
              <a:rPr lang="en-ZA" dirty="0"/>
              <a:t>  check:</a:t>
            </a:r>
          </a:p>
          <a:p>
            <a:r>
              <a:rPr lang="en-ZA" dirty="0"/>
              <a:t>    N=2, </a:t>
            </a:r>
          </a:p>
          <a:p>
            <a:r>
              <a:rPr lang="en-ZA" dirty="0"/>
              <a:t>    N=64,</a:t>
            </a:r>
          </a:p>
          <a:p>
            <a:r>
              <a:rPr lang="en-ZA" dirty="0"/>
              <a:t>    N=8,</a:t>
            </a:r>
          </a:p>
          <a:p>
            <a:r>
              <a:rPr lang="en-ZA" dirty="0"/>
              <a:t>    N=4 </a:t>
            </a:r>
            <a:r>
              <a:rPr lang="en-ZA" dirty="0">
                <a:sym typeface="Wingdings" panose="05000000000000000000" pitchFamily="2" charset="2"/>
              </a:rPr>
              <a:t></a:t>
            </a:r>
            <a:endParaRPr lang="en-ZA" dirty="0"/>
          </a:p>
        </p:txBody>
      </p:sp>
      <p:cxnSp>
        <p:nvCxnSpPr>
          <p:cNvPr id="7" name="Straight Arrow Connector 6"/>
          <p:cNvCxnSpPr/>
          <p:nvPr/>
        </p:nvCxnSpPr>
        <p:spPr>
          <a:xfrm flipH="1">
            <a:off x="5763127" y="3019927"/>
            <a:ext cx="23280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5585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3" y="773350"/>
            <a:ext cx="7698306" cy="692210"/>
          </a:xfrm>
        </p:spPr>
        <p:txBody>
          <a:bodyPr>
            <a:normAutofit fontScale="90000"/>
          </a:bodyPr>
          <a:lstStyle/>
          <a:p>
            <a:r>
              <a:rPr lang="en-ZA" dirty="0"/>
              <a:t>Multi processors and sequential setup time</a:t>
            </a:r>
          </a:p>
        </p:txBody>
      </p:sp>
      <p:sp>
        <p:nvSpPr>
          <p:cNvPr id="3" name="TextBox 2"/>
          <p:cNvSpPr txBox="1"/>
          <p:nvPr/>
        </p:nvSpPr>
        <p:spPr>
          <a:xfrm>
            <a:off x="927278" y="1751527"/>
            <a:ext cx="3561039" cy="400110"/>
          </a:xfrm>
          <a:prstGeom prst="rect">
            <a:avLst/>
          </a:prstGeom>
          <a:noFill/>
        </p:spPr>
        <p:txBody>
          <a:bodyPr wrap="none" rtlCol="0">
            <a:spAutoFit/>
          </a:bodyPr>
          <a:lstStyle/>
          <a:p>
            <a:r>
              <a:rPr lang="en-ZA" sz="2000" dirty="0"/>
              <a:t>2</a:t>
            </a:r>
            <a:r>
              <a:rPr lang="en-ZA" sz="2000" baseline="30000" dirty="0"/>
              <a:t>nd</a:t>
            </a:r>
            <a:r>
              <a:rPr lang="en-ZA" sz="2000" dirty="0"/>
              <a:t> part of Amdahl’s law video</a:t>
            </a:r>
          </a:p>
        </p:txBody>
      </p:sp>
      <p:sp>
        <p:nvSpPr>
          <p:cNvPr id="4" name="Rectangle 3"/>
          <p:cNvSpPr/>
          <p:nvPr/>
        </p:nvSpPr>
        <p:spPr>
          <a:xfrm>
            <a:off x="7208403" y="6257990"/>
            <a:ext cx="1390124" cy="369332"/>
          </a:xfrm>
          <a:prstGeom prst="rect">
            <a:avLst/>
          </a:prstGeom>
        </p:spPr>
        <p:txBody>
          <a:bodyPr wrap="none">
            <a:spAutoFit/>
          </a:bodyPr>
          <a:lstStyle/>
          <a:p>
            <a:r>
              <a:rPr lang="en-ZA" dirty="0"/>
              <a:t>Amdahl2.flv</a:t>
            </a:r>
          </a:p>
        </p:txBody>
      </p:sp>
      <p:sp>
        <p:nvSpPr>
          <p:cNvPr id="5" name="Rectangle 4"/>
          <p:cNvSpPr/>
          <p:nvPr/>
        </p:nvSpPr>
        <p:spPr>
          <a:xfrm>
            <a:off x="1255689" y="5102685"/>
            <a:ext cx="7342837" cy="646331"/>
          </a:xfrm>
          <a:prstGeom prst="rect">
            <a:avLst/>
          </a:prstGeom>
        </p:spPr>
        <p:txBody>
          <a:bodyPr wrap="square">
            <a:spAutoFit/>
          </a:bodyPr>
          <a:lstStyle/>
          <a:p>
            <a:r>
              <a:rPr lang="en-ZA" dirty="0">
                <a:solidFill>
                  <a:srgbClr val="167AC6"/>
                </a:solidFill>
                <a:latin typeface="Roboto"/>
                <a:hlinkClick r:id="rId2" tooltip="Understanding Parallel Computing (Part 2): The Lawn Mower Law"/>
              </a:rPr>
              <a:t>Understanding Parallel Computing (Part 2): The Lawn Mower Law</a:t>
            </a:r>
            <a:endParaRPr lang="en-ZA" dirty="0">
              <a:solidFill>
                <a:srgbClr val="767676"/>
              </a:solidFill>
              <a:latin typeface="Roboto"/>
            </a:endParaRPr>
          </a:p>
          <a:p>
            <a:r>
              <a:rPr lang="en-ZA" dirty="0" err="1">
                <a:solidFill>
                  <a:srgbClr val="167AC6"/>
                </a:solidFill>
                <a:latin typeface="Roboto"/>
                <a:hlinkClick r:id="rId3"/>
              </a:rPr>
              <a:t>LinuxMagazine</a:t>
            </a:r>
            <a:endParaRPr lang="en-ZA" dirty="0">
              <a:solidFill>
                <a:srgbClr val="767676"/>
              </a:solidFill>
              <a:latin typeface="Roboto"/>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5248" y="2437603"/>
            <a:ext cx="4186037" cy="2379115"/>
          </a:xfrm>
          <a:prstGeom prst="rect">
            <a:avLst/>
          </a:prstGeom>
        </p:spPr>
      </p:pic>
    </p:spTree>
    <p:extLst>
      <p:ext uri="{BB962C8B-B14F-4D97-AF65-F5344CB8AC3E}">
        <p14:creationId xmlns:p14="http://schemas.microsoft.com/office/powerpoint/2010/main" val="1896822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13" y="-32412"/>
            <a:ext cx="7024744" cy="1143000"/>
          </a:xfrm>
        </p:spPr>
        <p:txBody>
          <a:bodyPr/>
          <a:lstStyle/>
          <a:p>
            <a:pPr eaLnBrk="1" hangingPunct="1">
              <a:defRPr/>
            </a:pPr>
            <a:r>
              <a:rPr lang="en-ZA" dirty="0"/>
              <a:t>Lecture Overview</a:t>
            </a:r>
            <a:endParaRPr lang="en-US" dirty="0"/>
          </a:p>
        </p:txBody>
      </p:sp>
      <p:sp>
        <p:nvSpPr>
          <p:cNvPr id="3" name="Content Placeholder 2"/>
          <p:cNvSpPr>
            <a:spLocks noGrp="1"/>
          </p:cNvSpPr>
          <p:nvPr>
            <p:ph idx="1"/>
          </p:nvPr>
        </p:nvSpPr>
        <p:spPr>
          <a:xfrm>
            <a:off x="789492" y="1303096"/>
            <a:ext cx="7728940" cy="4304333"/>
          </a:xfrm>
        </p:spPr>
        <p:txBody>
          <a:bodyPr>
            <a:normAutofit lnSpcReduction="10000"/>
          </a:bodyPr>
          <a:lstStyle/>
          <a:p>
            <a:pPr eaLnBrk="1" hangingPunct="1">
              <a:defRPr/>
            </a:pPr>
            <a:r>
              <a:rPr lang="en-ZA" dirty="0"/>
              <a:t>Parallel computing fundamentals</a:t>
            </a:r>
          </a:p>
          <a:p>
            <a:pPr>
              <a:defRPr/>
            </a:pPr>
            <a:r>
              <a:rPr lang="en-ZA" dirty="0"/>
              <a:t>Large Scale Parallelism</a:t>
            </a:r>
          </a:p>
          <a:p>
            <a:pPr>
              <a:defRPr/>
            </a:pPr>
            <a:r>
              <a:rPr lang="en-ZA" dirty="0"/>
              <a:t>Some Calculations</a:t>
            </a:r>
          </a:p>
          <a:p>
            <a:pPr>
              <a:defRPr/>
            </a:pPr>
            <a:r>
              <a:rPr lang="en-ZA" dirty="0"/>
              <a:t>Amdahl’s Law Revisited</a:t>
            </a:r>
          </a:p>
          <a:p>
            <a:pPr>
              <a:defRPr/>
            </a:pPr>
            <a:r>
              <a:rPr lang="en-ZA" dirty="0"/>
              <a:t>Base Core Equivalents (BCEs)</a:t>
            </a:r>
          </a:p>
          <a:p>
            <a:pPr>
              <a:defRPr/>
            </a:pPr>
            <a:r>
              <a:rPr lang="en-ZA" dirty="0"/>
              <a:t>Calculating </a:t>
            </a:r>
            <a:br>
              <a:rPr lang="en-ZA" dirty="0"/>
            </a:br>
            <a:r>
              <a:rPr lang="en-ZA" dirty="0"/>
              <a:t>performance </a:t>
            </a:r>
            <a:br>
              <a:rPr lang="en-ZA" dirty="0"/>
            </a:br>
            <a:r>
              <a:rPr lang="en-ZA" dirty="0"/>
              <a:t>using BCEs</a:t>
            </a:r>
          </a:p>
        </p:txBody>
      </p:sp>
      <p:pic>
        <p:nvPicPr>
          <p:cNvPr id="4099" name="Picture 3" descr="mosaic01.gif"/>
          <p:cNvPicPr>
            <a:picLocks noChangeAspect="1"/>
          </p:cNvPicPr>
          <p:nvPr/>
        </p:nvPicPr>
        <p:blipFill>
          <a:blip r:embed="rId3" cstate="print"/>
          <a:srcRect/>
          <a:stretch>
            <a:fillRect/>
          </a:stretch>
        </p:blipFill>
        <p:spPr bwMode="auto">
          <a:xfrm>
            <a:off x="4554552" y="3829550"/>
            <a:ext cx="4144354" cy="287471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ZA" dirty="0"/>
              <a:t>Parallel Efficiency (</a:t>
            </a:r>
            <a:r>
              <a:rPr lang="en-ZA" dirty="0" err="1"/>
              <a:t>E</a:t>
            </a:r>
            <a:r>
              <a:rPr lang="en-ZA" baseline="-25000" dirty="0" err="1"/>
              <a:t>par</a:t>
            </a:r>
            <a:r>
              <a:rPr lang="en-ZA" dirty="0"/>
              <a:t>)</a:t>
            </a:r>
          </a:p>
        </p:txBody>
      </p:sp>
      <p:sp>
        <p:nvSpPr>
          <p:cNvPr id="4" name="Content Placeholder 3"/>
          <p:cNvSpPr>
            <a:spLocks noGrp="1"/>
          </p:cNvSpPr>
          <p:nvPr>
            <p:ph idx="1"/>
          </p:nvPr>
        </p:nvSpPr>
        <p:spPr>
          <a:xfrm>
            <a:off x="529389" y="1415147"/>
            <a:ext cx="7898031" cy="3878748"/>
          </a:xfrm>
        </p:spPr>
        <p:txBody>
          <a:bodyPr>
            <a:normAutofit/>
          </a:bodyPr>
          <a:lstStyle/>
          <a:p>
            <a:r>
              <a:rPr lang="en-ZA" sz="2800" dirty="0"/>
              <a:t>We can think of the efficiency of various things, e.g. power systems, motors, heaters etc. We can also think of the efficiency of parallel computing…</a:t>
            </a:r>
          </a:p>
          <a:p>
            <a:r>
              <a:rPr lang="en-ZA" sz="2800" dirty="0"/>
              <a:t>Parallel Efficiency</a:t>
            </a:r>
          </a:p>
          <a:p>
            <a:pPr lvl="1"/>
            <a:r>
              <a:rPr lang="en-ZA" sz="2400" dirty="0"/>
              <a:t>Defined as the:</a:t>
            </a:r>
          </a:p>
          <a:p>
            <a:pPr marL="365760" lvl="1" indent="0">
              <a:buNone/>
            </a:pPr>
            <a:endParaRPr lang="en-ZA" sz="2400" i="1" dirty="0"/>
          </a:p>
          <a:p>
            <a:pPr marL="365760" lvl="1" indent="0">
              <a:buNone/>
            </a:pPr>
            <a:endParaRPr lang="en-ZA" sz="2400" i="1" dirty="0"/>
          </a:p>
        </p:txBody>
      </p:sp>
      <p:pic>
        <p:nvPicPr>
          <p:cNvPr id="5" name="Picture 4"/>
          <p:cNvPicPr>
            <a:picLocks noChangeAspect="1"/>
          </p:cNvPicPr>
          <p:nvPr/>
        </p:nvPicPr>
        <p:blipFill>
          <a:blip r:embed="rId2"/>
          <a:stretch>
            <a:fillRect/>
          </a:stretch>
        </p:blipFill>
        <p:spPr>
          <a:xfrm>
            <a:off x="729114" y="4878096"/>
            <a:ext cx="2010531" cy="1112209"/>
          </a:xfrm>
          <a:prstGeom prst="rect">
            <a:avLst/>
          </a:prstGeom>
        </p:spPr>
      </p:pic>
      <p:sp>
        <p:nvSpPr>
          <p:cNvPr id="6" name="Rectangle 5"/>
          <p:cNvSpPr/>
          <p:nvPr/>
        </p:nvSpPr>
        <p:spPr>
          <a:xfrm>
            <a:off x="729114" y="4189253"/>
            <a:ext cx="8017843" cy="461665"/>
          </a:xfrm>
          <a:prstGeom prst="rect">
            <a:avLst/>
          </a:prstGeom>
        </p:spPr>
        <p:txBody>
          <a:bodyPr wrap="square">
            <a:spAutoFit/>
          </a:bodyPr>
          <a:lstStyle/>
          <a:p>
            <a:r>
              <a:rPr lang="en-ZA" sz="2400" i="1" dirty="0"/>
              <a:t>ratio of speedup (S) to the number of  processors (p)</a:t>
            </a:r>
            <a:endParaRPr lang="en-ZA" sz="2400" dirty="0"/>
          </a:p>
        </p:txBody>
      </p:sp>
      <p:sp>
        <p:nvSpPr>
          <p:cNvPr id="7" name="Rectangle 6"/>
          <p:cNvSpPr/>
          <p:nvPr/>
        </p:nvSpPr>
        <p:spPr>
          <a:xfrm>
            <a:off x="2346160" y="4878096"/>
            <a:ext cx="6605336" cy="1323439"/>
          </a:xfrm>
          <a:prstGeom prst="rect">
            <a:avLst/>
          </a:prstGeom>
        </p:spPr>
        <p:txBody>
          <a:bodyPr wrap="square">
            <a:spAutoFit/>
          </a:bodyPr>
          <a:lstStyle/>
          <a:p>
            <a:pPr marL="800100" lvl="1" indent="-342900">
              <a:buFont typeface="Arial" panose="020B0604020202020204" pitchFamily="34" charset="0"/>
              <a:buChar char="•"/>
            </a:pPr>
            <a:r>
              <a:rPr lang="en-ZA" sz="2000" dirty="0"/>
              <a:t>Parallel Efficiency measures the fraction of time for which a processor is usefully used.</a:t>
            </a:r>
          </a:p>
          <a:p>
            <a:pPr marL="800100" lvl="1" indent="-342900">
              <a:buFont typeface="Arial" panose="020B0604020202020204" pitchFamily="34" charset="0"/>
              <a:buChar char="•"/>
            </a:pPr>
            <a:r>
              <a:rPr lang="en-ZA" sz="2000" dirty="0"/>
              <a:t>An efficiency of 1 is ideal (&gt;1 means you may be harnessing energy from another dimension </a:t>
            </a:r>
            <a:r>
              <a:rPr lang="en-ZA" sz="2000" dirty="0">
                <a:sym typeface="Wingdings" panose="05000000000000000000" pitchFamily="2" charset="2"/>
              </a:rPr>
              <a:t></a:t>
            </a:r>
            <a:r>
              <a:rPr lang="en-ZA" sz="2000" dirty="0"/>
              <a:t>)</a:t>
            </a:r>
          </a:p>
        </p:txBody>
      </p:sp>
    </p:spTree>
    <p:extLst>
      <p:ext uri="{BB962C8B-B14F-4D97-AF65-F5344CB8AC3E}">
        <p14:creationId xmlns:p14="http://schemas.microsoft.com/office/powerpoint/2010/main" val="2908547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04191" y="2113092"/>
            <a:ext cx="4031874" cy="1754326"/>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The BCE</a:t>
            </a:r>
          </a:p>
          <a:p>
            <a:pPr algn="ctr"/>
            <a:r>
              <a:rPr lang="en-US" sz="5400" b="1" dirty="0">
                <a:ln w="9525">
                  <a:solidFill>
                    <a:schemeClr val="bg1"/>
                  </a:solidFill>
                  <a:prstDash val="solid"/>
                </a:ln>
                <a:effectLst>
                  <a:outerShdw blurRad="12700" dist="38100" dir="2700000" algn="tl" rotWithShape="0">
                    <a:schemeClr val="bg1">
                      <a:lumMod val="50000"/>
                    </a:schemeClr>
                  </a:outerShdw>
                </a:effectLst>
              </a:rPr>
              <a:t>Abstraction</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140053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BCE Abstraction</a:t>
            </a:r>
          </a:p>
        </p:txBody>
      </p:sp>
      <p:sp>
        <p:nvSpPr>
          <p:cNvPr id="3" name="Content Placeholder 2"/>
          <p:cNvSpPr>
            <a:spLocks noGrp="1"/>
          </p:cNvSpPr>
          <p:nvPr>
            <p:ph idx="1"/>
          </p:nvPr>
        </p:nvSpPr>
        <p:spPr/>
        <p:txBody>
          <a:bodyPr/>
          <a:lstStyle/>
          <a:p>
            <a:r>
              <a:rPr lang="en-ZA" dirty="0"/>
              <a:t>It all gets a bit complicated to keep track of the various umpteen types of processors that might be used</a:t>
            </a:r>
          </a:p>
          <a:p>
            <a:r>
              <a:rPr lang="en-ZA" dirty="0"/>
              <a:t>Therefore to theorize and predict performance expectations of a conceptualized* heterogeneous system, the concept of a </a:t>
            </a:r>
            <a:r>
              <a:rPr lang="en-ZA" u="sng" dirty="0"/>
              <a:t>Base Core Equivalent</a:t>
            </a:r>
            <a:r>
              <a:rPr lang="en-ZA" dirty="0"/>
              <a:t> is proposed…</a:t>
            </a:r>
          </a:p>
        </p:txBody>
      </p:sp>
      <p:sp>
        <p:nvSpPr>
          <p:cNvPr id="4" name="Rectangle 3"/>
          <p:cNvSpPr/>
          <p:nvPr/>
        </p:nvSpPr>
        <p:spPr>
          <a:xfrm>
            <a:off x="477871" y="6263009"/>
            <a:ext cx="7949549" cy="307777"/>
          </a:xfrm>
          <a:prstGeom prst="rect">
            <a:avLst/>
          </a:prstGeom>
        </p:spPr>
        <p:txBody>
          <a:bodyPr wrap="none">
            <a:spAutoFit/>
          </a:bodyPr>
          <a:lstStyle/>
          <a:p>
            <a:r>
              <a:rPr lang="en-ZA" sz="1400" dirty="0"/>
              <a:t>* i.e. where you might be toying with a variety of different type of processor solutions for a platform</a:t>
            </a:r>
          </a:p>
        </p:txBody>
      </p:sp>
    </p:spTree>
    <p:extLst>
      <p:ext uri="{BB962C8B-B14F-4D97-AF65-F5344CB8AC3E}">
        <p14:creationId xmlns:p14="http://schemas.microsoft.com/office/powerpoint/2010/main" val="597498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2733" y="2900829"/>
            <a:ext cx="7061107" cy="1362075"/>
          </a:xfrm>
        </p:spPr>
        <p:txBody>
          <a:bodyPr/>
          <a:lstStyle/>
          <a:p>
            <a:r>
              <a:rPr lang="en-ZA" dirty="0"/>
              <a:t>Base Core Equivalent (BCE)</a:t>
            </a:r>
          </a:p>
        </p:txBody>
      </p:sp>
      <p:sp>
        <p:nvSpPr>
          <p:cNvPr id="4" name="Text Placeholder 3"/>
          <p:cNvSpPr>
            <a:spLocks noGrp="1"/>
          </p:cNvSpPr>
          <p:nvPr>
            <p:ph type="body" idx="1"/>
          </p:nvPr>
        </p:nvSpPr>
        <p:spPr>
          <a:xfrm>
            <a:off x="1142734" y="4267200"/>
            <a:ext cx="6637467" cy="1520413"/>
          </a:xfrm>
        </p:spPr>
        <p:txBody>
          <a:bodyPr/>
          <a:lstStyle/>
          <a:p>
            <a:r>
              <a:rPr lang="en-ZA" dirty="0"/>
              <a:t>EEE4084F</a:t>
            </a:r>
          </a:p>
        </p:txBody>
      </p:sp>
    </p:spTree>
    <p:extLst>
      <p:ext uri="{BB962C8B-B14F-4D97-AF65-F5344CB8AC3E}">
        <p14:creationId xmlns:p14="http://schemas.microsoft.com/office/powerpoint/2010/main" val="1353227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785" y="744056"/>
            <a:ext cx="7698306" cy="692210"/>
          </a:xfrm>
        </p:spPr>
        <p:txBody>
          <a:bodyPr>
            <a:normAutofit fontScale="90000"/>
          </a:bodyPr>
          <a:lstStyle/>
          <a:p>
            <a:r>
              <a:rPr lang="en-US" dirty="0"/>
              <a:t>Calculating performance</a:t>
            </a:r>
            <a:br>
              <a:rPr lang="en-US" dirty="0"/>
            </a:br>
            <a:r>
              <a:rPr lang="en-US" dirty="0"/>
              <a:t>using BCEs</a:t>
            </a:r>
          </a:p>
        </p:txBody>
      </p:sp>
      <p:sp>
        <p:nvSpPr>
          <p:cNvPr id="3" name="Content Placeholder 2"/>
          <p:cNvSpPr>
            <a:spLocks noGrp="1"/>
          </p:cNvSpPr>
          <p:nvPr>
            <p:ph idx="1"/>
          </p:nvPr>
        </p:nvSpPr>
        <p:spPr/>
        <p:txBody>
          <a:bodyPr/>
          <a:lstStyle/>
          <a:p>
            <a:r>
              <a:rPr lang="en-US" dirty="0"/>
              <a:t>A great many papers on the subject of Amdahl’s law</a:t>
            </a:r>
          </a:p>
          <a:p>
            <a:r>
              <a:rPr lang="en-US" dirty="0"/>
              <a:t>Many mention the term BCE</a:t>
            </a:r>
          </a:p>
          <a:p>
            <a:r>
              <a:rPr lang="en-US" dirty="0"/>
              <a:t>BCE = Base Core Equivalent</a:t>
            </a:r>
          </a:p>
          <a:p>
            <a:pPr lvl="1"/>
            <a:r>
              <a:rPr lang="en-US" dirty="0"/>
              <a:t>A single processing core in a multicore processor design</a:t>
            </a:r>
          </a:p>
        </p:txBody>
      </p:sp>
    </p:spTree>
    <p:extLst>
      <p:ext uri="{BB962C8B-B14F-4D97-AF65-F5344CB8AC3E}">
        <p14:creationId xmlns:p14="http://schemas.microsoft.com/office/powerpoint/2010/main" val="4052433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249" y="649927"/>
            <a:ext cx="8202705" cy="692210"/>
          </a:xfrm>
        </p:spPr>
        <p:txBody>
          <a:bodyPr>
            <a:normAutofit fontScale="90000"/>
          </a:bodyPr>
          <a:lstStyle/>
          <a:p>
            <a:r>
              <a:rPr lang="en-ZA" dirty="0"/>
              <a:t>BCE:</a:t>
            </a:r>
            <a:br>
              <a:rPr lang="en-ZA" dirty="0"/>
            </a:br>
            <a:r>
              <a:rPr lang="en-ZA" dirty="0"/>
              <a:t>Simple Multicore Hardware Model</a:t>
            </a:r>
          </a:p>
        </p:txBody>
      </p:sp>
      <p:sp>
        <p:nvSpPr>
          <p:cNvPr id="3" name="Content Placeholder 2"/>
          <p:cNvSpPr>
            <a:spLocks noGrp="1"/>
          </p:cNvSpPr>
          <p:nvPr>
            <p:ph idx="1"/>
          </p:nvPr>
        </p:nvSpPr>
        <p:spPr>
          <a:xfrm>
            <a:off x="729785" y="1447702"/>
            <a:ext cx="7697635" cy="4979992"/>
          </a:xfrm>
        </p:spPr>
        <p:txBody>
          <a:bodyPr>
            <a:normAutofit fontScale="92500" lnSpcReduction="10000"/>
          </a:bodyPr>
          <a:lstStyle/>
          <a:p>
            <a:r>
              <a:rPr lang="en-ZA" dirty="0"/>
              <a:t>An abstracted hardware model to complement Amdahl’s software model</a:t>
            </a:r>
          </a:p>
          <a:p>
            <a:r>
              <a:rPr lang="en-ZA" dirty="0"/>
              <a:t>The simplified model…</a:t>
            </a:r>
          </a:p>
          <a:p>
            <a:r>
              <a:rPr lang="en-ZA" dirty="0"/>
              <a:t>Chip Hardware, abstracted as</a:t>
            </a:r>
          </a:p>
          <a:p>
            <a:pPr lvl="1"/>
            <a:r>
              <a:rPr lang="en-ZA" dirty="0"/>
              <a:t>Multiple Cores (with L1 caches)</a:t>
            </a:r>
          </a:p>
          <a:p>
            <a:pPr lvl="1"/>
            <a:r>
              <a:rPr lang="en-ZA" dirty="0"/>
              <a:t>Supporting architecture (L2/L3 cache banks, interconnect, pads, etc.)</a:t>
            </a:r>
          </a:p>
          <a:p>
            <a:r>
              <a:rPr lang="en-ZA" dirty="0"/>
              <a:t>Resources for Multiple Cores Bounded</a:t>
            </a:r>
          </a:p>
          <a:p>
            <a:pPr lvl="1"/>
            <a:r>
              <a:rPr lang="en-ZA" dirty="0"/>
              <a:t>Due to area, power, cost, or multiple factors…</a:t>
            </a:r>
          </a:p>
          <a:p>
            <a:pPr lvl="1"/>
            <a:r>
              <a:rPr lang="en-ZA" dirty="0"/>
              <a:t>Bound of N resources per chip for cores</a:t>
            </a:r>
          </a:p>
          <a:p>
            <a:pPr lvl="1"/>
            <a:r>
              <a:rPr lang="en-ZA" dirty="0"/>
              <a:t>Bound in terms of Power and Area</a:t>
            </a:r>
          </a:p>
        </p:txBody>
      </p:sp>
    </p:spTree>
    <p:extLst>
      <p:ext uri="{BB962C8B-B14F-4D97-AF65-F5344CB8AC3E}">
        <p14:creationId xmlns:p14="http://schemas.microsoft.com/office/powerpoint/2010/main" val="15141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1x BCE vs. 1x N-BCE vs. </a:t>
            </a:r>
            <a:r>
              <a:rPr lang="en-ZA" dirty="0" err="1"/>
              <a:t>Mx</a:t>
            </a:r>
            <a:r>
              <a:rPr lang="en-ZA" dirty="0"/>
              <a:t> N-BCE</a:t>
            </a:r>
          </a:p>
        </p:txBody>
      </p:sp>
      <p:sp>
        <p:nvSpPr>
          <p:cNvPr id="3" name="Content Placeholder 2"/>
          <p:cNvSpPr>
            <a:spLocks noGrp="1"/>
          </p:cNvSpPr>
          <p:nvPr>
            <p:ph idx="1"/>
          </p:nvPr>
        </p:nvSpPr>
        <p:spPr>
          <a:xfrm>
            <a:off x="729785" y="1344706"/>
            <a:ext cx="7697635" cy="4770891"/>
          </a:xfrm>
        </p:spPr>
        <p:txBody>
          <a:bodyPr/>
          <a:lstStyle/>
          <a:p>
            <a:r>
              <a:rPr lang="en-ZA" dirty="0"/>
              <a:t>Remember that the BCE is equivalent to a basic single core processor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523" y="2559144"/>
            <a:ext cx="1255619" cy="1058307"/>
          </a:xfrm>
          <a:prstGeom prst="rect">
            <a:avLst/>
          </a:prstGeom>
        </p:spPr>
      </p:pic>
      <p:sp>
        <p:nvSpPr>
          <p:cNvPr id="5" name="Rectangle 4"/>
          <p:cNvSpPr/>
          <p:nvPr/>
        </p:nvSpPr>
        <p:spPr>
          <a:xfrm>
            <a:off x="1945063" y="2890184"/>
            <a:ext cx="1502334" cy="400110"/>
          </a:xfrm>
          <a:prstGeom prst="rect">
            <a:avLst/>
          </a:prstGeom>
        </p:spPr>
        <p:txBody>
          <a:bodyPr wrap="none">
            <a:spAutoFit/>
          </a:bodyPr>
          <a:lstStyle/>
          <a:p>
            <a:r>
              <a:rPr lang="en-ZA" sz="2000" dirty="0"/>
              <a:t>= 1x 1-BCE</a:t>
            </a:r>
          </a:p>
        </p:txBody>
      </p:sp>
      <p:grpSp>
        <p:nvGrpSpPr>
          <p:cNvPr id="6" name="Group 475"/>
          <p:cNvGrpSpPr>
            <a:grpSpLocks/>
          </p:cNvGrpSpPr>
          <p:nvPr/>
        </p:nvGrpSpPr>
        <p:grpSpPr bwMode="auto">
          <a:xfrm>
            <a:off x="694204" y="3743301"/>
            <a:ext cx="2401523" cy="2038934"/>
            <a:chOff x="937071" y="4194149"/>
            <a:chExt cx="2259550" cy="1919484"/>
          </a:xfrm>
        </p:grpSpPr>
        <p:sp>
          <p:nvSpPr>
            <p:cNvPr id="7" name="Rectangle 6"/>
            <p:cNvSpPr/>
            <p:nvPr/>
          </p:nvSpPr>
          <p:spPr bwMode="auto">
            <a:xfrm>
              <a:off x="937071" y="4194149"/>
              <a:ext cx="2259550" cy="1919484"/>
            </a:xfrm>
            <a:prstGeom prst="rect">
              <a:avLst/>
            </a:prstGeom>
            <a:solidFill>
              <a:schemeClr val="bg1"/>
            </a:solidFill>
            <a:ln w="254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en-US">
                <a:latin typeface="Arial" charset="0"/>
                <a:ea typeface="ＭＳ Ｐゴシック" pitchFamily="8" charset="-128"/>
              </a:endParaRPr>
            </a:p>
          </p:txBody>
        </p:sp>
        <p:sp>
          <p:nvSpPr>
            <p:cNvPr id="8" name="Rectangle 7"/>
            <p:cNvSpPr>
              <a:spLocks noChangeArrowheads="1"/>
            </p:cNvSpPr>
            <p:nvPr/>
          </p:nvSpPr>
          <p:spPr bwMode="auto">
            <a:xfrm>
              <a:off x="1046163" y="42687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 name="Rectangle 9"/>
            <p:cNvSpPr>
              <a:spLocks noChangeArrowheads="1"/>
            </p:cNvSpPr>
            <p:nvPr/>
          </p:nvSpPr>
          <p:spPr bwMode="auto">
            <a:xfrm>
              <a:off x="1579563" y="42687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 name="Rectangle 10"/>
            <p:cNvSpPr>
              <a:spLocks noChangeArrowheads="1"/>
            </p:cNvSpPr>
            <p:nvPr/>
          </p:nvSpPr>
          <p:spPr bwMode="auto">
            <a:xfrm>
              <a:off x="2112963" y="42687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 name="Rectangle 11"/>
            <p:cNvSpPr>
              <a:spLocks noChangeArrowheads="1"/>
            </p:cNvSpPr>
            <p:nvPr/>
          </p:nvSpPr>
          <p:spPr bwMode="auto">
            <a:xfrm>
              <a:off x="2646363" y="42687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 name="Rectangle 25"/>
            <p:cNvSpPr>
              <a:spLocks noChangeArrowheads="1"/>
            </p:cNvSpPr>
            <p:nvPr/>
          </p:nvSpPr>
          <p:spPr bwMode="auto">
            <a:xfrm>
              <a:off x="1046163" y="47259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 name="Rectangle 26"/>
            <p:cNvSpPr>
              <a:spLocks noChangeArrowheads="1"/>
            </p:cNvSpPr>
            <p:nvPr/>
          </p:nvSpPr>
          <p:spPr bwMode="auto">
            <a:xfrm>
              <a:off x="1579563" y="47259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 name="Rectangle 27"/>
            <p:cNvSpPr>
              <a:spLocks noChangeArrowheads="1"/>
            </p:cNvSpPr>
            <p:nvPr/>
          </p:nvSpPr>
          <p:spPr bwMode="auto">
            <a:xfrm>
              <a:off x="2112963" y="47259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 name="Rectangle 28"/>
            <p:cNvSpPr>
              <a:spLocks noChangeArrowheads="1"/>
            </p:cNvSpPr>
            <p:nvPr/>
          </p:nvSpPr>
          <p:spPr bwMode="auto">
            <a:xfrm>
              <a:off x="2646363" y="47259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 name="Rectangle 29"/>
            <p:cNvSpPr>
              <a:spLocks noChangeArrowheads="1"/>
            </p:cNvSpPr>
            <p:nvPr/>
          </p:nvSpPr>
          <p:spPr bwMode="auto">
            <a:xfrm>
              <a:off x="1046163" y="51831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 name="Rectangle 30"/>
            <p:cNvSpPr>
              <a:spLocks noChangeArrowheads="1"/>
            </p:cNvSpPr>
            <p:nvPr/>
          </p:nvSpPr>
          <p:spPr bwMode="auto">
            <a:xfrm>
              <a:off x="1579563" y="51831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 name="Rectangle 31"/>
            <p:cNvSpPr>
              <a:spLocks noChangeArrowheads="1"/>
            </p:cNvSpPr>
            <p:nvPr/>
          </p:nvSpPr>
          <p:spPr bwMode="auto">
            <a:xfrm>
              <a:off x="2112963" y="51831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 name="Rectangle 32"/>
            <p:cNvSpPr>
              <a:spLocks noChangeArrowheads="1"/>
            </p:cNvSpPr>
            <p:nvPr/>
          </p:nvSpPr>
          <p:spPr bwMode="auto">
            <a:xfrm>
              <a:off x="2646363" y="51831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 name="Rectangle 33"/>
            <p:cNvSpPr>
              <a:spLocks noChangeArrowheads="1"/>
            </p:cNvSpPr>
            <p:nvPr/>
          </p:nvSpPr>
          <p:spPr bwMode="auto">
            <a:xfrm>
              <a:off x="1046163" y="56403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 name="Rectangle 34"/>
            <p:cNvSpPr>
              <a:spLocks noChangeArrowheads="1"/>
            </p:cNvSpPr>
            <p:nvPr/>
          </p:nvSpPr>
          <p:spPr bwMode="auto">
            <a:xfrm>
              <a:off x="1579563" y="56403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 name="Rectangle 35"/>
            <p:cNvSpPr>
              <a:spLocks noChangeArrowheads="1"/>
            </p:cNvSpPr>
            <p:nvPr/>
          </p:nvSpPr>
          <p:spPr bwMode="auto">
            <a:xfrm>
              <a:off x="2112963" y="56403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 name="Rectangle 36"/>
            <p:cNvSpPr>
              <a:spLocks noChangeArrowheads="1"/>
            </p:cNvSpPr>
            <p:nvPr/>
          </p:nvSpPr>
          <p:spPr bwMode="auto">
            <a:xfrm>
              <a:off x="2646363" y="56403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24" name="Group 109"/>
            <p:cNvGrpSpPr>
              <a:grpSpLocks/>
            </p:cNvGrpSpPr>
            <p:nvPr/>
          </p:nvGrpSpPr>
          <p:grpSpPr bwMode="auto">
            <a:xfrm>
              <a:off x="1084263" y="4332288"/>
              <a:ext cx="382587" cy="241300"/>
              <a:chOff x="768" y="2160"/>
              <a:chExt cx="912" cy="576"/>
            </a:xfrm>
          </p:grpSpPr>
          <p:sp>
            <p:nvSpPr>
              <p:cNvPr id="160" name="Freeform 101"/>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1" name="Rectangle 102"/>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 name="Rectangle 103"/>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3" name="Line 104"/>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64" name="Line 105"/>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65" name="Line 106"/>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66" name="Line 107"/>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67" name="Line 108"/>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25" name="Group 333"/>
            <p:cNvGrpSpPr>
              <a:grpSpLocks/>
            </p:cNvGrpSpPr>
            <p:nvPr/>
          </p:nvGrpSpPr>
          <p:grpSpPr bwMode="auto">
            <a:xfrm>
              <a:off x="1617663" y="4344988"/>
              <a:ext cx="382587" cy="241300"/>
              <a:chOff x="768" y="2160"/>
              <a:chExt cx="912" cy="576"/>
            </a:xfrm>
          </p:grpSpPr>
          <p:sp>
            <p:nvSpPr>
              <p:cNvPr id="152" name="Freeform 334"/>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3" name="Rectangle 335"/>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4" name="Rectangle 336"/>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5" name="Line 337"/>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6" name="Line 338"/>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7" name="Line 339"/>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8" name="Line 340"/>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9" name="Line 341"/>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26" name="Group 342"/>
            <p:cNvGrpSpPr>
              <a:grpSpLocks/>
            </p:cNvGrpSpPr>
            <p:nvPr/>
          </p:nvGrpSpPr>
          <p:grpSpPr bwMode="auto">
            <a:xfrm>
              <a:off x="2138363" y="4332288"/>
              <a:ext cx="382587" cy="241300"/>
              <a:chOff x="768" y="2160"/>
              <a:chExt cx="912" cy="576"/>
            </a:xfrm>
          </p:grpSpPr>
          <p:sp>
            <p:nvSpPr>
              <p:cNvPr id="144" name="Freeform 343"/>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5" name="Rectangle 344"/>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6" name="Rectangle 345"/>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7" name="Line 346"/>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8" name="Line 347"/>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9" name="Line 348"/>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0" name="Line 349"/>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1" name="Line 350"/>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27" name="Group 351"/>
            <p:cNvGrpSpPr>
              <a:grpSpLocks/>
            </p:cNvGrpSpPr>
            <p:nvPr/>
          </p:nvGrpSpPr>
          <p:grpSpPr bwMode="auto">
            <a:xfrm>
              <a:off x="2684463" y="4332288"/>
              <a:ext cx="382587" cy="241300"/>
              <a:chOff x="768" y="2160"/>
              <a:chExt cx="912" cy="576"/>
            </a:xfrm>
          </p:grpSpPr>
          <p:sp>
            <p:nvSpPr>
              <p:cNvPr id="136" name="Freeform 352"/>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7" name="Rectangle 353"/>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8" name="Rectangle 354"/>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9" name="Line 355"/>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0" name="Line 356"/>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1" name="Line 357"/>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2" name="Line 358"/>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3" name="Line 359"/>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28" name="Group 360"/>
            <p:cNvGrpSpPr>
              <a:grpSpLocks/>
            </p:cNvGrpSpPr>
            <p:nvPr/>
          </p:nvGrpSpPr>
          <p:grpSpPr bwMode="auto">
            <a:xfrm>
              <a:off x="1084263" y="4776788"/>
              <a:ext cx="382587" cy="241300"/>
              <a:chOff x="768" y="2160"/>
              <a:chExt cx="912" cy="576"/>
            </a:xfrm>
          </p:grpSpPr>
          <p:sp>
            <p:nvSpPr>
              <p:cNvPr id="128" name="Freeform 361"/>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9" name="Rectangle 362"/>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0" name="Rectangle 363"/>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1" name="Line 364"/>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2" name="Line 365"/>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3" name="Line 366"/>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4" name="Line 367"/>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5" name="Line 368"/>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29" name="Group 369"/>
            <p:cNvGrpSpPr>
              <a:grpSpLocks/>
            </p:cNvGrpSpPr>
            <p:nvPr/>
          </p:nvGrpSpPr>
          <p:grpSpPr bwMode="auto">
            <a:xfrm>
              <a:off x="1617663" y="4789488"/>
              <a:ext cx="382587" cy="241300"/>
              <a:chOff x="768" y="2160"/>
              <a:chExt cx="912" cy="576"/>
            </a:xfrm>
          </p:grpSpPr>
          <p:sp>
            <p:nvSpPr>
              <p:cNvPr id="120" name="Freeform 370"/>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1" name="Rectangle 371"/>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2" name="Rectangle 372"/>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3" name="Line 373"/>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24" name="Line 374"/>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25" name="Line 375"/>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26" name="Line 376"/>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27" name="Line 377"/>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30" name="Group 378"/>
            <p:cNvGrpSpPr>
              <a:grpSpLocks/>
            </p:cNvGrpSpPr>
            <p:nvPr/>
          </p:nvGrpSpPr>
          <p:grpSpPr bwMode="auto">
            <a:xfrm>
              <a:off x="2138363" y="4776788"/>
              <a:ext cx="382587" cy="241300"/>
              <a:chOff x="768" y="2160"/>
              <a:chExt cx="912" cy="576"/>
            </a:xfrm>
          </p:grpSpPr>
          <p:sp>
            <p:nvSpPr>
              <p:cNvPr id="112" name="Freeform 379"/>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3" name="Rectangle 380"/>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4" name="Rectangle 381"/>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5" name="Line 382"/>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6" name="Line 383"/>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7" name="Line 384"/>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8" name="Line 385"/>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9" name="Line 386"/>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31" name="Group 387"/>
            <p:cNvGrpSpPr>
              <a:grpSpLocks/>
            </p:cNvGrpSpPr>
            <p:nvPr/>
          </p:nvGrpSpPr>
          <p:grpSpPr bwMode="auto">
            <a:xfrm>
              <a:off x="2684463" y="4776788"/>
              <a:ext cx="382587" cy="241300"/>
              <a:chOff x="768" y="2160"/>
              <a:chExt cx="912" cy="576"/>
            </a:xfrm>
          </p:grpSpPr>
          <p:sp>
            <p:nvSpPr>
              <p:cNvPr id="104" name="Freeform 388"/>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5" name="Rectangle 389"/>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6" name="Rectangle 390"/>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7" name="Line 391"/>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8" name="Line 392"/>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9" name="Line 393"/>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0" name="Line 394"/>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1" name="Line 395"/>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32" name="Group 396"/>
            <p:cNvGrpSpPr>
              <a:grpSpLocks/>
            </p:cNvGrpSpPr>
            <p:nvPr/>
          </p:nvGrpSpPr>
          <p:grpSpPr bwMode="auto">
            <a:xfrm>
              <a:off x="1084263" y="5246688"/>
              <a:ext cx="382587" cy="241300"/>
              <a:chOff x="768" y="2160"/>
              <a:chExt cx="912" cy="576"/>
            </a:xfrm>
          </p:grpSpPr>
          <p:sp>
            <p:nvSpPr>
              <p:cNvPr id="96" name="Freeform 397"/>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7" name="Rectangle 398"/>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8" name="Rectangle 399"/>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 name="Line 400"/>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0" name="Line 401"/>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1" name="Line 402"/>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2" name="Line 403"/>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3" name="Line 404"/>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33" name="Group 405"/>
            <p:cNvGrpSpPr>
              <a:grpSpLocks/>
            </p:cNvGrpSpPr>
            <p:nvPr/>
          </p:nvGrpSpPr>
          <p:grpSpPr bwMode="auto">
            <a:xfrm>
              <a:off x="1617663" y="5259388"/>
              <a:ext cx="382587" cy="241300"/>
              <a:chOff x="768" y="2160"/>
              <a:chExt cx="912" cy="576"/>
            </a:xfrm>
          </p:grpSpPr>
          <p:sp>
            <p:nvSpPr>
              <p:cNvPr id="88" name="Freeform 406"/>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9" name="Rectangle 407"/>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0" name="Rectangle 408"/>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1" name="Line 409"/>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2" name="Line 410"/>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3" name="Line 411"/>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4" name="Line 412"/>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5" name="Line 413"/>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34" name="Group 414"/>
            <p:cNvGrpSpPr>
              <a:grpSpLocks/>
            </p:cNvGrpSpPr>
            <p:nvPr/>
          </p:nvGrpSpPr>
          <p:grpSpPr bwMode="auto">
            <a:xfrm>
              <a:off x="2138363" y="5246688"/>
              <a:ext cx="382587" cy="241300"/>
              <a:chOff x="768" y="2160"/>
              <a:chExt cx="912" cy="576"/>
            </a:xfrm>
          </p:grpSpPr>
          <p:sp>
            <p:nvSpPr>
              <p:cNvPr id="80" name="Freeform 415"/>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1" name="Rectangle 416"/>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2" name="Rectangle 417"/>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3" name="Line 418"/>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84" name="Line 419"/>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85" name="Line 420"/>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86" name="Line 421"/>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87" name="Line 422"/>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35" name="Group 423"/>
            <p:cNvGrpSpPr>
              <a:grpSpLocks/>
            </p:cNvGrpSpPr>
            <p:nvPr/>
          </p:nvGrpSpPr>
          <p:grpSpPr bwMode="auto">
            <a:xfrm>
              <a:off x="2684463" y="5246688"/>
              <a:ext cx="382587" cy="241300"/>
              <a:chOff x="768" y="2160"/>
              <a:chExt cx="912" cy="576"/>
            </a:xfrm>
          </p:grpSpPr>
          <p:sp>
            <p:nvSpPr>
              <p:cNvPr id="72" name="Freeform 424"/>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3" name="Rectangle 425"/>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4" name="Rectangle 426"/>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5" name="Line 427"/>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6" name="Line 428"/>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7" name="Line 429"/>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8" name="Line 430"/>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9" name="Line 431"/>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36" name="Group 432"/>
            <p:cNvGrpSpPr>
              <a:grpSpLocks/>
            </p:cNvGrpSpPr>
            <p:nvPr/>
          </p:nvGrpSpPr>
          <p:grpSpPr bwMode="auto">
            <a:xfrm>
              <a:off x="1084263" y="5703888"/>
              <a:ext cx="382587" cy="241300"/>
              <a:chOff x="768" y="2160"/>
              <a:chExt cx="912" cy="576"/>
            </a:xfrm>
          </p:grpSpPr>
          <p:sp>
            <p:nvSpPr>
              <p:cNvPr id="64" name="Freeform 433"/>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5" name="Rectangle 434"/>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6" name="Rectangle 435"/>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7" name="Line 436"/>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8" name="Line 437"/>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9" name="Line 438"/>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0" name="Line 439"/>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1" name="Line 440"/>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37" name="Group 441"/>
            <p:cNvGrpSpPr>
              <a:grpSpLocks/>
            </p:cNvGrpSpPr>
            <p:nvPr/>
          </p:nvGrpSpPr>
          <p:grpSpPr bwMode="auto">
            <a:xfrm>
              <a:off x="1617663" y="5716588"/>
              <a:ext cx="382587" cy="241300"/>
              <a:chOff x="768" y="2160"/>
              <a:chExt cx="912" cy="576"/>
            </a:xfrm>
          </p:grpSpPr>
          <p:sp>
            <p:nvSpPr>
              <p:cNvPr id="56" name="Freeform 442"/>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7" name="Rectangle 443"/>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8" name="Rectangle 444"/>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9" name="Line 445"/>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0" name="Line 446"/>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1" name="Line 447"/>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2" name="Line 448"/>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3" name="Line 449"/>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38" name="Group 450"/>
            <p:cNvGrpSpPr>
              <a:grpSpLocks/>
            </p:cNvGrpSpPr>
            <p:nvPr/>
          </p:nvGrpSpPr>
          <p:grpSpPr bwMode="auto">
            <a:xfrm>
              <a:off x="2138363" y="5703888"/>
              <a:ext cx="382587" cy="241300"/>
              <a:chOff x="768" y="2160"/>
              <a:chExt cx="912" cy="576"/>
            </a:xfrm>
          </p:grpSpPr>
          <p:sp>
            <p:nvSpPr>
              <p:cNvPr id="48" name="Freeform 451"/>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9" name="Rectangle 452"/>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 name="Rectangle 453"/>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 name="Line 454"/>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2" name="Line 455"/>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3" name="Line 456"/>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4" name="Line 457"/>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5" name="Line 458"/>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39" name="Group 459"/>
            <p:cNvGrpSpPr>
              <a:grpSpLocks/>
            </p:cNvGrpSpPr>
            <p:nvPr/>
          </p:nvGrpSpPr>
          <p:grpSpPr bwMode="auto">
            <a:xfrm>
              <a:off x="2684463" y="5703888"/>
              <a:ext cx="382587" cy="241300"/>
              <a:chOff x="768" y="2160"/>
              <a:chExt cx="912" cy="576"/>
            </a:xfrm>
          </p:grpSpPr>
          <p:sp>
            <p:nvSpPr>
              <p:cNvPr id="40" name="Freeform 460"/>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 name="Rectangle 461"/>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2" name="Rectangle 462"/>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3" name="Line 463"/>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4" name="Line 464"/>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5" name="Line 465"/>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6" name="Line 466"/>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7" name="Line 467"/>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sp>
        <p:nvSpPr>
          <p:cNvPr id="168" name="Rectangle 167"/>
          <p:cNvSpPr/>
          <p:nvPr/>
        </p:nvSpPr>
        <p:spPr>
          <a:xfrm>
            <a:off x="3155920" y="4618514"/>
            <a:ext cx="1645002" cy="400110"/>
          </a:xfrm>
          <a:prstGeom prst="rect">
            <a:avLst/>
          </a:prstGeom>
        </p:spPr>
        <p:txBody>
          <a:bodyPr wrap="none">
            <a:spAutoFit/>
          </a:bodyPr>
          <a:lstStyle/>
          <a:p>
            <a:r>
              <a:rPr lang="en-ZA" sz="2000" dirty="0"/>
              <a:t>= 16x 1-BCE</a:t>
            </a:r>
          </a:p>
        </p:txBody>
      </p:sp>
      <p:grpSp>
        <p:nvGrpSpPr>
          <p:cNvPr id="169" name="Group 476"/>
          <p:cNvGrpSpPr>
            <a:grpSpLocks/>
          </p:cNvGrpSpPr>
          <p:nvPr/>
        </p:nvGrpSpPr>
        <p:grpSpPr bwMode="auto">
          <a:xfrm>
            <a:off x="5640340" y="3036331"/>
            <a:ext cx="2439485" cy="2243209"/>
            <a:chOff x="3689079" y="4187852"/>
            <a:chExt cx="2259550" cy="1919484"/>
          </a:xfrm>
        </p:grpSpPr>
        <p:sp>
          <p:nvSpPr>
            <p:cNvPr id="170" name="Rectangle 169"/>
            <p:cNvSpPr/>
            <p:nvPr/>
          </p:nvSpPr>
          <p:spPr bwMode="auto">
            <a:xfrm>
              <a:off x="3689079" y="4187852"/>
              <a:ext cx="2259550" cy="1919484"/>
            </a:xfrm>
            <a:prstGeom prst="rect">
              <a:avLst/>
            </a:prstGeom>
            <a:solidFill>
              <a:schemeClr val="bg1"/>
            </a:solidFill>
            <a:ln w="254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en-US">
                <a:latin typeface="Arial" charset="0"/>
                <a:ea typeface="ＭＳ Ｐゴシック" pitchFamily="8" charset="-128"/>
              </a:endParaRPr>
            </a:p>
          </p:txBody>
        </p:sp>
        <p:sp>
          <p:nvSpPr>
            <p:cNvPr id="171" name="Rectangle 37"/>
            <p:cNvSpPr>
              <a:spLocks noChangeArrowheads="1"/>
            </p:cNvSpPr>
            <p:nvPr/>
          </p:nvSpPr>
          <p:spPr bwMode="auto">
            <a:xfrm>
              <a:off x="3789363" y="4268788"/>
              <a:ext cx="990600" cy="825500"/>
            </a:xfrm>
            <a:prstGeom prst="rect">
              <a:avLst/>
            </a:prstGeom>
            <a:solidFill>
              <a:srgbClr val="FF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2" name="Rectangle 40"/>
            <p:cNvSpPr>
              <a:spLocks noChangeArrowheads="1"/>
            </p:cNvSpPr>
            <p:nvPr/>
          </p:nvSpPr>
          <p:spPr bwMode="auto">
            <a:xfrm>
              <a:off x="4856163" y="4268788"/>
              <a:ext cx="990600" cy="825500"/>
            </a:xfrm>
            <a:prstGeom prst="rect">
              <a:avLst/>
            </a:prstGeom>
            <a:solidFill>
              <a:srgbClr val="FF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3" name="Rectangle 49"/>
            <p:cNvSpPr>
              <a:spLocks noChangeArrowheads="1"/>
            </p:cNvSpPr>
            <p:nvPr/>
          </p:nvSpPr>
          <p:spPr bwMode="auto">
            <a:xfrm>
              <a:off x="3789363" y="5195888"/>
              <a:ext cx="990600" cy="825500"/>
            </a:xfrm>
            <a:prstGeom prst="rect">
              <a:avLst/>
            </a:prstGeom>
            <a:solidFill>
              <a:srgbClr val="FF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4" name="Rectangle 52"/>
            <p:cNvSpPr>
              <a:spLocks noChangeArrowheads="1"/>
            </p:cNvSpPr>
            <p:nvPr/>
          </p:nvSpPr>
          <p:spPr bwMode="auto">
            <a:xfrm>
              <a:off x="4856163" y="5195888"/>
              <a:ext cx="990600" cy="825500"/>
            </a:xfrm>
            <a:prstGeom prst="rect">
              <a:avLst/>
            </a:prstGeom>
            <a:solidFill>
              <a:srgbClr val="FF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175" name="Group 607"/>
            <p:cNvGrpSpPr>
              <a:grpSpLocks/>
            </p:cNvGrpSpPr>
            <p:nvPr/>
          </p:nvGrpSpPr>
          <p:grpSpPr bwMode="auto">
            <a:xfrm>
              <a:off x="3829050" y="5221288"/>
              <a:ext cx="914400" cy="749300"/>
              <a:chOff x="2127" y="2204"/>
              <a:chExt cx="489" cy="610"/>
            </a:xfrm>
          </p:grpSpPr>
          <p:sp>
            <p:nvSpPr>
              <p:cNvPr id="323" name="Freeform 608"/>
              <p:cNvSpPr>
                <a:spLocks/>
              </p:cNvSpPr>
              <p:nvPr/>
            </p:nvSpPr>
            <p:spPr bwMode="auto">
              <a:xfrm>
                <a:off x="2342" y="2204"/>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24" name="Rectangle 609"/>
              <p:cNvSpPr>
                <a:spLocks noChangeArrowheads="1"/>
              </p:cNvSpPr>
              <p:nvPr/>
            </p:nvSpPr>
            <p:spPr bwMode="auto">
              <a:xfrm>
                <a:off x="2282"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25" name="Rectangle 610"/>
              <p:cNvSpPr>
                <a:spLocks noChangeArrowheads="1"/>
              </p:cNvSpPr>
              <p:nvPr/>
            </p:nvSpPr>
            <p:spPr bwMode="auto">
              <a:xfrm>
                <a:off x="2425"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26" name="Line 611"/>
              <p:cNvSpPr>
                <a:spLocks noChangeShapeType="1"/>
              </p:cNvSpPr>
              <p:nvPr/>
            </p:nvSpPr>
            <p:spPr bwMode="auto">
              <a:xfrm>
                <a:off x="2258"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27" name="Line 612"/>
              <p:cNvSpPr>
                <a:spLocks noChangeShapeType="1"/>
              </p:cNvSpPr>
              <p:nvPr/>
            </p:nvSpPr>
            <p:spPr bwMode="auto">
              <a:xfrm>
                <a:off x="2318" y="2240"/>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28" name="Line 613"/>
              <p:cNvSpPr>
                <a:spLocks noChangeShapeType="1"/>
              </p:cNvSpPr>
              <p:nvPr/>
            </p:nvSpPr>
            <p:spPr bwMode="auto">
              <a:xfrm>
                <a:off x="2318" y="231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29" name="Line 614"/>
              <p:cNvSpPr>
                <a:spLocks noChangeShapeType="1"/>
              </p:cNvSpPr>
              <p:nvPr/>
            </p:nvSpPr>
            <p:spPr bwMode="auto">
              <a:xfrm>
                <a:off x="240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30" name="Line 615"/>
              <p:cNvSpPr>
                <a:spLocks noChangeShapeType="1"/>
              </p:cNvSpPr>
              <p:nvPr/>
            </p:nvSpPr>
            <p:spPr bwMode="auto">
              <a:xfrm>
                <a:off x="246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31" name="Freeform 616"/>
              <p:cNvSpPr>
                <a:spLocks/>
              </p:cNvSpPr>
              <p:nvPr/>
            </p:nvSpPr>
            <p:spPr bwMode="auto">
              <a:xfrm>
                <a:off x="2342" y="2359"/>
                <a:ext cx="59" cy="144"/>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2" name="Freeform 617"/>
              <p:cNvSpPr>
                <a:spLocks/>
              </p:cNvSpPr>
              <p:nvPr/>
            </p:nvSpPr>
            <p:spPr bwMode="auto">
              <a:xfrm>
                <a:off x="2342" y="2515"/>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3" name="Rectangle 618"/>
              <p:cNvSpPr>
                <a:spLocks noChangeArrowheads="1"/>
              </p:cNvSpPr>
              <p:nvPr/>
            </p:nvSpPr>
            <p:spPr bwMode="auto">
              <a:xfrm>
                <a:off x="2282"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4" name="Rectangle 619"/>
              <p:cNvSpPr>
                <a:spLocks noChangeArrowheads="1"/>
              </p:cNvSpPr>
              <p:nvPr/>
            </p:nvSpPr>
            <p:spPr bwMode="auto">
              <a:xfrm>
                <a:off x="2282"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5" name="Rectangle 620"/>
              <p:cNvSpPr>
                <a:spLocks noChangeArrowheads="1"/>
              </p:cNvSpPr>
              <p:nvPr/>
            </p:nvSpPr>
            <p:spPr bwMode="auto">
              <a:xfrm>
                <a:off x="2425"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6" name="Rectangle 621"/>
              <p:cNvSpPr>
                <a:spLocks noChangeArrowheads="1"/>
              </p:cNvSpPr>
              <p:nvPr/>
            </p:nvSpPr>
            <p:spPr bwMode="auto">
              <a:xfrm>
                <a:off x="2425"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7" name="Rectangle 622"/>
              <p:cNvSpPr>
                <a:spLocks noChangeArrowheads="1"/>
              </p:cNvSpPr>
              <p:nvPr/>
            </p:nvSpPr>
            <p:spPr bwMode="auto">
              <a:xfrm>
                <a:off x="2127" y="2359"/>
                <a:ext cx="95" cy="299"/>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8" name="Line 623"/>
              <p:cNvSpPr>
                <a:spLocks noChangeShapeType="1"/>
              </p:cNvSpPr>
              <p:nvPr/>
            </p:nvSpPr>
            <p:spPr bwMode="auto">
              <a:xfrm>
                <a:off x="2222"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39" name="Line 624"/>
              <p:cNvSpPr>
                <a:spLocks noChangeShapeType="1"/>
              </p:cNvSpPr>
              <p:nvPr/>
            </p:nvSpPr>
            <p:spPr bwMode="auto">
              <a:xfrm flipV="1">
                <a:off x="2258"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40" name="Line 625"/>
              <p:cNvSpPr>
                <a:spLocks noChangeShapeType="1"/>
              </p:cNvSpPr>
              <p:nvPr/>
            </p:nvSpPr>
            <p:spPr bwMode="auto">
              <a:xfrm flipV="1">
                <a:off x="2258" y="2431"/>
                <a:ext cx="0" cy="3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41" name="Line 626"/>
              <p:cNvSpPr>
                <a:spLocks noChangeShapeType="1"/>
              </p:cNvSpPr>
              <p:nvPr/>
            </p:nvSpPr>
            <p:spPr bwMode="auto">
              <a:xfrm>
                <a:off x="2258" y="2748"/>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42" name="Line 627"/>
              <p:cNvSpPr>
                <a:spLocks noChangeShapeType="1"/>
              </p:cNvSpPr>
              <p:nvPr/>
            </p:nvSpPr>
            <p:spPr bwMode="auto">
              <a:xfrm>
                <a:off x="2318" y="2395"/>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43" name="Line 628"/>
              <p:cNvSpPr>
                <a:spLocks noChangeShapeType="1"/>
              </p:cNvSpPr>
              <p:nvPr/>
            </p:nvSpPr>
            <p:spPr bwMode="auto">
              <a:xfrm>
                <a:off x="2318" y="246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44" name="Line 629"/>
              <p:cNvSpPr>
                <a:spLocks noChangeShapeType="1"/>
              </p:cNvSpPr>
              <p:nvPr/>
            </p:nvSpPr>
            <p:spPr bwMode="auto">
              <a:xfrm>
                <a:off x="2318" y="254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45" name="Line 630"/>
              <p:cNvSpPr>
                <a:spLocks noChangeShapeType="1"/>
              </p:cNvSpPr>
              <p:nvPr/>
            </p:nvSpPr>
            <p:spPr bwMode="auto">
              <a:xfrm>
                <a:off x="2318" y="262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46" name="Line 631"/>
              <p:cNvSpPr>
                <a:spLocks noChangeShapeType="1"/>
              </p:cNvSpPr>
              <p:nvPr/>
            </p:nvSpPr>
            <p:spPr bwMode="auto">
              <a:xfrm>
                <a:off x="240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47" name="Line 632"/>
              <p:cNvSpPr>
                <a:spLocks noChangeShapeType="1"/>
              </p:cNvSpPr>
              <p:nvPr/>
            </p:nvSpPr>
            <p:spPr bwMode="auto">
              <a:xfrm>
                <a:off x="240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48" name="Line 633"/>
              <p:cNvSpPr>
                <a:spLocks noChangeShapeType="1"/>
              </p:cNvSpPr>
              <p:nvPr/>
            </p:nvSpPr>
            <p:spPr bwMode="auto">
              <a:xfrm flipV="1">
                <a:off x="2485"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49" name="Line 634"/>
              <p:cNvSpPr>
                <a:spLocks noChangeShapeType="1"/>
              </p:cNvSpPr>
              <p:nvPr/>
            </p:nvSpPr>
            <p:spPr bwMode="auto">
              <a:xfrm flipV="1">
                <a:off x="2485" y="2443"/>
                <a:ext cx="0" cy="3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50" name="Line 635"/>
              <p:cNvSpPr>
                <a:spLocks noChangeShapeType="1"/>
              </p:cNvSpPr>
              <p:nvPr/>
            </p:nvSpPr>
            <p:spPr bwMode="auto">
              <a:xfrm>
                <a:off x="246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51" name="Line 636"/>
              <p:cNvSpPr>
                <a:spLocks noChangeShapeType="1"/>
              </p:cNvSpPr>
              <p:nvPr/>
            </p:nvSpPr>
            <p:spPr bwMode="auto">
              <a:xfrm>
                <a:off x="246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52" name="Line 637"/>
              <p:cNvSpPr>
                <a:spLocks noChangeShapeType="1"/>
              </p:cNvSpPr>
              <p:nvPr/>
            </p:nvSpPr>
            <p:spPr bwMode="auto">
              <a:xfrm>
                <a:off x="2485"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nvGrpSpPr>
              <p:cNvPr id="353" name="Group 638"/>
              <p:cNvGrpSpPr>
                <a:grpSpLocks/>
              </p:cNvGrpSpPr>
              <p:nvPr/>
            </p:nvGrpSpPr>
            <p:grpSpPr bwMode="auto">
              <a:xfrm>
                <a:off x="2521" y="2347"/>
                <a:ext cx="95" cy="311"/>
                <a:chOff x="2521" y="2347"/>
                <a:chExt cx="95" cy="156"/>
              </a:xfrm>
            </p:grpSpPr>
            <p:sp>
              <p:nvSpPr>
                <p:cNvPr id="363" name="Rectangle 639"/>
                <p:cNvSpPr>
                  <a:spLocks noChangeArrowheads="1"/>
                </p:cNvSpPr>
                <p:nvPr/>
              </p:nvSpPr>
              <p:spPr bwMode="auto">
                <a:xfrm>
                  <a:off x="2521" y="2347"/>
                  <a:ext cx="95" cy="1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64" name="Line 640"/>
                <p:cNvSpPr>
                  <a:spLocks noChangeShapeType="1"/>
                </p:cNvSpPr>
                <p:nvPr/>
              </p:nvSpPr>
              <p:spPr bwMode="auto">
                <a:xfrm>
                  <a:off x="2533"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65" name="Line 641"/>
                <p:cNvSpPr>
                  <a:spLocks noChangeShapeType="1"/>
                </p:cNvSpPr>
                <p:nvPr/>
              </p:nvSpPr>
              <p:spPr bwMode="auto">
                <a:xfrm>
                  <a:off x="254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66" name="Line 642"/>
                <p:cNvSpPr>
                  <a:spLocks noChangeShapeType="1"/>
                </p:cNvSpPr>
                <p:nvPr/>
              </p:nvSpPr>
              <p:spPr bwMode="auto">
                <a:xfrm>
                  <a:off x="2556"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67" name="Line 643"/>
                <p:cNvSpPr>
                  <a:spLocks noChangeShapeType="1"/>
                </p:cNvSpPr>
                <p:nvPr/>
              </p:nvSpPr>
              <p:spPr bwMode="auto">
                <a:xfrm>
                  <a:off x="2568"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68" name="Line 644"/>
                <p:cNvSpPr>
                  <a:spLocks noChangeShapeType="1"/>
                </p:cNvSpPr>
                <p:nvPr/>
              </p:nvSpPr>
              <p:spPr bwMode="auto">
                <a:xfrm>
                  <a:off x="2580"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69" name="Line 645"/>
                <p:cNvSpPr>
                  <a:spLocks noChangeShapeType="1"/>
                </p:cNvSpPr>
                <p:nvPr/>
              </p:nvSpPr>
              <p:spPr bwMode="auto">
                <a:xfrm>
                  <a:off x="2592"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70" name="Line 646"/>
                <p:cNvSpPr>
                  <a:spLocks noChangeShapeType="1"/>
                </p:cNvSpPr>
                <p:nvPr/>
              </p:nvSpPr>
              <p:spPr bwMode="auto">
                <a:xfrm>
                  <a:off x="260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sp>
            <p:nvSpPr>
              <p:cNvPr id="354" name="Freeform 647"/>
              <p:cNvSpPr>
                <a:spLocks/>
              </p:cNvSpPr>
              <p:nvPr/>
            </p:nvSpPr>
            <p:spPr bwMode="auto">
              <a:xfrm>
                <a:off x="2342" y="2671"/>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55" name="Rectangle 648"/>
              <p:cNvSpPr>
                <a:spLocks noChangeArrowheads="1"/>
              </p:cNvSpPr>
              <p:nvPr/>
            </p:nvSpPr>
            <p:spPr bwMode="auto">
              <a:xfrm>
                <a:off x="2282"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56" name="Rectangle 649"/>
              <p:cNvSpPr>
                <a:spLocks noChangeArrowheads="1"/>
              </p:cNvSpPr>
              <p:nvPr/>
            </p:nvSpPr>
            <p:spPr bwMode="auto">
              <a:xfrm>
                <a:off x="2425"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57" name="Line 650"/>
              <p:cNvSpPr>
                <a:spLocks noChangeShapeType="1"/>
              </p:cNvSpPr>
              <p:nvPr/>
            </p:nvSpPr>
            <p:spPr bwMode="auto">
              <a:xfrm>
                <a:off x="2257"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58" name="Line 651"/>
              <p:cNvSpPr>
                <a:spLocks noChangeShapeType="1"/>
              </p:cNvSpPr>
              <p:nvPr/>
            </p:nvSpPr>
            <p:spPr bwMode="auto">
              <a:xfrm>
                <a:off x="2257" y="258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59" name="Line 652"/>
              <p:cNvSpPr>
                <a:spLocks noChangeShapeType="1"/>
              </p:cNvSpPr>
              <p:nvPr/>
            </p:nvSpPr>
            <p:spPr bwMode="auto">
              <a:xfrm>
                <a:off x="246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60" name="Line 653"/>
              <p:cNvSpPr>
                <a:spLocks noChangeShapeType="1"/>
              </p:cNvSpPr>
              <p:nvPr/>
            </p:nvSpPr>
            <p:spPr bwMode="auto">
              <a:xfrm>
                <a:off x="240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61" name="Line 654"/>
              <p:cNvSpPr>
                <a:spLocks noChangeShapeType="1"/>
              </p:cNvSpPr>
              <p:nvPr/>
            </p:nvSpPr>
            <p:spPr bwMode="auto">
              <a:xfrm>
                <a:off x="2317" y="270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62" name="Line 655"/>
              <p:cNvSpPr>
                <a:spLocks noChangeShapeType="1"/>
              </p:cNvSpPr>
              <p:nvPr/>
            </p:nvSpPr>
            <p:spPr bwMode="auto">
              <a:xfrm>
                <a:off x="2317" y="278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176" name="Group 656"/>
            <p:cNvGrpSpPr>
              <a:grpSpLocks/>
            </p:cNvGrpSpPr>
            <p:nvPr/>
          </p:nvGrpSpPr>
          <p:grpSpPr bwMode="auto">
            <a:xfrm>
              <a:off x="3829050" y="4306888"/>
              <a:ext cx="914400" cy="749300"/>
              <a:chOff x="2127" y="2204"/>
              <a:chExt cx="489" cy="610"/>
            </a:xfrm>
          </p:grpSpPr>
          <p:sp>
            <p:nvSpPr>
              <p:cNvPr id="275" name="Freeform 657"/>
              <p:cNvSpPr>
                <a:spLocks/>
              </p:cNvSpPr>
              <p:nvPr/>
            </p:nvSpPr>
            <p:spPr bwMode="auto">
              <a:xfrm>
                <a:off x="2342" y="2204"/>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76" name="Rectangle 658"/>
              <p:cNvSpPr>
                <a:spLocks noChangeArrowheads="1"/>
              </p:cNvSpPr>
              <p:nvPr/>
            </p:nvSpPr>
            <p:spPr bwMode="auto">
              <a:xfrm>
                <a:off x="2282"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77" name="Rectangle 659"/>
              <p:cNvSpPr>
                <a:spLocks noChangeArrowheads="1"/>
              </p:cNvSpPr>
              <p:nvPr/>
            </p:nvSpPr>
            <p:spPr bwMode="auto">
              <a:xfrm>
                <a:off x="2425"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78" name="Line 660"/>
              <p:cNvSpPr>
                <a:spLocks noChangeShapeType="1"/>
              </p:cNvSpPr>
              <p:nvPr/>
            </p:nvSpPr>
            <p:spPr bwMode="auto">
              <a:xfrm>
                <a:off x="2258"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79" name="Line 661"/>
              <p:cNvSpPr>
                <a:spLocks noChangeShapeType="1"/>
              </p:cNvSpPr>
              <p:nvPr/>
            </p:nvSpPr>
            <p:spPr bwMode="auto">
              <a:xfrm>
                <a:off x="2318" y="2240"/>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80" name="Line 662"/>
              <p:cNvSpPr>
                <a:spLocks noChangeShapeType="1"/>
              </p:cNvSpPr>
              <p:nvPr/>
            </p:nvSpPr>
            <p:spPr bwMode="auto">
              <a:xfrm>
                <a:off x="2318" y="231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81" name="Line 663"/>
              <p:cNvSpPr>
                <a:spLocks noChangeShapeType="1"/>
              </p:cNvSpPr>
              <p:nvPr/>
            </p:nvSpPr>
            <p:spPr bwMode="auto">
              <a:xfrm>
                <a:off x="240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82" name="Line 664"/>
              <p:cNvSpPr>
                <a:spLocks noChangeShapeType="1"/>
              </p:cNvSpPr>
              <p:nvPr/>
            </p:nvSpPr>
            <p:spPr bwMode="auto">
              <a:xfrm>
                <a:off x="246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83" name="Freeform 665"/>
              <p:cNvSpPr>
                <a:spLocks/>
              </p:cNvSpPr>
              <p:nvPr/>
            </p:nvSpPr>
            <p:spPr bwMode="auto">
              <a:xfrm>
                <a:off x="2342" y="2359"/>
                <a:ext cx="59" cy="144"/>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84" name="Freeform 666"/>
              <p:cNvSpPr>
                <a:spLocks/>
              </p:cNvSpPr>
              <p:nvPr/>
            </p:nvSpPr>
            <p:spPr bwMode="auto">
              <a:xfrm>
                <a:off x="2342" y="2515"/>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85" name="Rectangle 667"/>
              <p:cNvSpPr>
                <a:spLocks noChangeArrowheads="1"/>
              </p:cNvSpPr>
              <p:nvPr/>
            </p:nvSpPr>
            <p:spPr bwMode="auto">
              <a:xfrm>
                <a:off x="2282"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86" name="Rectangle 668"/>
              <p:cNvSpPr>
                <a:spLocks noChangeArrowheads="1"/>
              </p:cNvSpPr>
              <p:nvPr/>
            </p:nvSpPr>
            <p:spPr bwMode="auto">
              <a:xfrm>
                <a:off x="2282"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87" name="Rectangle 669"/>
              <p:cNvSpPr>
                <a:spLocks noChangeArrowheads="1"/>
              </p:cNvSpPr>
              <p:nvPr/>
            </p:nvSpPr>
            <p:spPr bwMode="auto">
              <a:xfrm>
                <a:off x="2425"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88" name="Rectangle 670"/>
              <p:cNvSpPr>
                <a:spLocks noChangeArrowheads="1"/>
              </p:cNvSpPr>
              <p:nvPr/>
            </p:nvSpPr>
            <p:spPr bwMode="auto">
              <a:xfrm>
                <a:off x="2425"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89" name="Rectangle 671"/>
              <p:cNvSpPr>
                <a:spLocks noChangeArrowheads="1"/>
              </p:cNvSpPr>
              <p:nvPr/>
            </p:nvSpPr>
            <p:spPr bwMode="auto">
              <a:xfrm>
                <a:off x="2127" y="2359"/>
                <a:ext cx="95" cy="299"/>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0" name="Line 672"/>
              <p:cNvSpPr>
                <a:spLocks noChangeShapeType="1"/>
              </p:cNvSpPr>
              <p:nvPr/>
            </p:nvSpPr>
            <p:spPr bwMode="auto">
              <a:xfrm>
                <a:off x="2222"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91" name="Line 673"/>
              <p:cNvSpPr>
                <a:spLocks noChangeShapeType="1"/>
              </p:cNvSpPr>
              <p:nvPr/>
            </p:nvSpPr>
            <p:spPr bwMode="auto">
              <a:xfrm flipV="1">
                <a:off x="2258"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92" name="Line 674"/>
              <p:cNvSpPr>
                <a:spLocks noChangeShapeType="1"/>
              </p:cNvSpPr>
              <p:nvPr/>
            </p:nvSpPr>
            <p:spPr bwMode="auto">
              <a:xfrm flipV="1">
                <a:off x="2258" y="2431"/>
                <a:ext cx="0" cy="3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93" name="Line 675"/>
              <p:cNvSpPr>
                <a:spLocks noChangeShapeType="1"/>
              </p:cNvSpPr>
              <p:nvPr/>
            </p:nvSpPr>
            <p:spPr bwMode="auto">
              <a:xfrm>
                <a:off x="2258" y="2748"/>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94" name="Line 676"/>
              <p:cNvSpPr>
                <a:spLocks noChangeShapeType="1"/>
              </p:cNvSpPr>
              <p:nvPr/>
            </p:nvSpPr>
            <p:spPr bwMode="auto">
              <a:xfrm>
                <a:off x="2318" y="2395"/>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95" name="Line 677"/>
              <p:cNvSpPr>
                <a:spLocks noChangeShapeType="1"/>
              </p:cNvSpPr>
              <p:nvPr/>
            </p:nvSpPr>
            <p:spPr bwMode="auto">
              <a:xfrm>
                <a:off x="2318" y="246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96" name="Line 678"/>
              <p:cNvSpPr>
                <a:spLocks noChangeShapeType="1"/>
              </p:cNvSpPr>
              <p:nvPr/>
            </p:nvSpPr>
            <p:spPr bwMode="auto">
              <a:xfrm>
                <a:off x="2318" y="254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97" name="Line 679"/>
              <p:cNvSpPr>
                <a:spLocks noChangeShapeType="1"/>
              </p:cNvSpPr>
              <p:nvPr/>
            </p:nvSpPr>
            <p:spPr bwMode="auto">
              <a:xfrm>
                <a:off x="2318" y="262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98" name="Line 680"/>
              <p:cNvSpPr>
                <a:spLocks noChangeShapeType="1"/>
              </p:cNvSpPr>
              <p:nvPr/>
            </p:nvSpPr>
            <p:spPr bwMode="auto">
              <a:xfrm>
                <a:off x="240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99" name="Line 681"/>
              <p:cNvSpPr>
                <a:spLocks noChangeShapeType="1"/>
              </p:cNvSpPr>
              <p:nvPr/>
            </p:nvSpPr>
            <p:spPr bwMode="auto">
              <a:xfrm>
                <a:off x="240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00" name="Line 682"/>
              <p:cNvSpPr>
                <a:spLocks noChangeShapeType="1"/>
              </p:cNvSpPr>
              <p:nvPr/>
            </p:nvSpPr>
            <p:spPr bwMode="auto">
              <a:xfrm flipV="1">
                <a:off x="2485"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01" name="Line 683"/>
              <p:cNvSpPr>
                <a:spLocks noChangeShapeType="1"/>
              </p:cNvSpPr>
              <p:nvPr/>
            </p:nvSpPr>
            <p:spPr bwMode="auto">
              <a:xfrm flipV="1">
                <a:off x="2485" y="2443"/>
                <a:ext cx="0" cy="3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02" name="Line 684"/>
              <p:cNvSpPr>
                <a:spLocks noChangeShapeType="1"/>
              </p:cNvSpPr>
              <p:nvPr/>
            </p:nvSpPr>
            <p:spPr bwMode="auto">
              <a:xfrm>
                <a:off x="246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03" name="Line 685"/>
              <p:cNvSpPr>
                <a:spLocks noChangeShapeType="1"/>
              </p:cNvSpPr>
              <p:nvPr/>
            </p:nvSpPr>
            <p:spPr bwMode="auto">
              <a:xfrm>
                <a:off x="246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04" name="Line 686"/>
              <p:cNvSpPr>
                <a:spLocks noChangeShapeType="1"/>
              </p:cNvSpPr>
              <p:nvPr/>
            </p:nvSpPr>
            <p:spPr bwMode="auto">
              <a:xfrm>
                <a:off x="2485"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nvGrpSpPr>
              <p:cNvPr id="305" name="Group 687"/>
              <p:cNvGrpSpPr>
                <a:grpSpLocks/>
              </p:cNvGrpSpPr>
              <p:nvPr/>
            </p:nvGrpSpPr>
            <p:grpSpPr bwMode="auto">
              <a:xfrm>
                <a:off x="2521" y="2347"/>
                <a:ext cx="95" cy="311"/>
                <a:chOff x="2521" y="2347"/>
                <a:chExt cx="95" cy="156"/>
              </a:xfrm>
            </p:grpSpPr>
            <p:sp>
              <p:nvSpPr>
                <p:cNvPr id="315" name="Rectangle 688"/>
                <p:cNvSpPr>
                  <a:spLocks noChangeArrowheads="1"/>
                </p:cNvSpPr>
                <p:nvPr/>
              </p:nvSpPr>
              <p:spPr bwMode="auto">
                <a:xfrm>
                  <a:off x="2521" y="2347"/>
                  <a:ext cx="95" cy="1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6" name="Line 689"/>
                <p:cNvSpPr>
                  <a:spLocks noChangeShapeType="1"/>
                </p:cNvSpPr>
                <p:nvPr/>
              </p:nvSpPr>
              <p:spPr bwMode="auto">
                <a:xfrm>
                  <a:off x="2533"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17" name="Line 690"/>
                <p:cNvSpPr>
                  <a:spLocks noChangeShapeType="1"/>
                </p:cNvSpPr>
                <p:nvPr/>
              </p:nvSpPr>
              <p:spPr bwMode="auto">
                <a:xfrm>
                  <a:off x="254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18" name="Line 691"/>
                <p:cNvSpPr>
                  <a:spLocks noChangeShapeType="1"/>
                </p:cNvSpPr>
                <p:nvPr/>
              </p:nvSpPr>
              <p:spPr bwMode="auto">
                <a:xfrm>
                  <a:off x="2556"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19" name="Line 692"/>
                <p:cNvSpPr>
                  <a:spLocks noChangeShapeType="1"/>
                </p:cNvSpPr>
                <p:nvPr/>
              </p:nvSpPr>
              <p:spPr bwMode="auto">
                <a:xfrm>
                  <a:off x="2568"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20" name="Line 693"/>
                <p:cNvSpPr>
                  <a:spLocks noChangeShapeType="1"/>
                </p:cNvSpPr>
                <p:nvPr/>
              </p:nvSpPr>
              <p:spPr bwMode="auto">
                <a:xfrm>
                  <a:off x="2580"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21" name="Line 694"/>
                <p:cNvSpPr>
                  <a:spLocks noChangeShapeType="1"/>
                </p:cNvSpPr>
                <p:nvPr/>
              </p:nvSpPr>
              <p:spPr bwMode="auto">
                <a:xfrm>
                  <a:off x="2592"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22" name="Line 695"/>
                <p:cNvSpPr>
                  <a:spLocks noChangeShapeType="1"/>
                </p:cNvSpPr>
                <p:nvPr/>
              </p:nvSpPr>
              <p:spPr bwMode="auto">
                <a:xfrm>
                  <a:off x="260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sp>
            <p:nvSpPr>
              <p:cNvPr id="306" name="Freeform 696"/>
              <p:cNvSpPr>
                <a:spLocks/>
              </p:cNvSpPr>
              <p:nvPr/>
            </p:nvSpPr>
            <p:spPr bwMode="auto">
              <a:xfrm>
                <a:off x="2342" y="2671"/>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07" name="Rectangle 697"/>
              <p:cNvSpPr>
                <a:spLocks noChangeArrowheads="1"/>
              </p:cNvSpPr>
              <p:nvPr/>
            </p:nvSpPr>
            <p:spPr bwMode="auto">
              <a:xfrm>
                <a:off x="2282"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08" name="Rectangle 698"/>
              <p:cNvSpPr>
                <a:spLocks noChangeArrowheads="1"/>
              </p:cNvSpPr>
              <p:nvPr/>
            </p:nvSpPr>
            <p:spPr bwMode="auto">
              <a:xfrm>
                <a:off x="2425"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09" name="Line 699"/>
              <p:cNvSpPr>
                <a:spLocks noChangeShapeType="1"/>
              </p:cNvSpPr>
              <p:nvPr/>
            </p:nvSpPr>
            <p:spPr bwMode="auto">
              <a:xfrm>
                <a:off x="2257"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10" name="Line 700"/>
              <p:cNvSpPr>
                <a:spLocks noChangeShapeType="1"/>
              </p:cNvSpPr>
              <p:nvPr/>
            </p:nvSpPr>
            <p:spPr bwMode="auto">
              <a:xfrm>
                <a:off x="2257" y="258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11" name="Line 701"/>
              <p:cNvSpPr>
                <a:spLocks noChangeShapeType="1"/>
              </p:cNvSpPr>
              <p:nvPr/>
            </p:nvSpPr>
            <p:spPr bwMode="auto">
              <a:xfrm>
                <a:off x="246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12" name="Line 702"/>
              <p:cNvSpPr>
                <a:spLocks noChangeShapeType="1"/>
              </p:cNvSpPr>
              <p:nvPr/>
            </p:nvSpPr>
            <p:spPr bwMode="auto">
              <a:xfrm>
                <a:off x="240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13" name="Line 703"/>
              <p:cNvSpPr>
                <a:spLocks noChangeShapeType="1"/>
              </p:cNvSpPr>
              <p:nvPr/>
            </p:nvSpPr>
            <p:spPr bwMode="auto">
              <a:xfrm>
                <a:off x="2317" y="270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14" name="Line 704"/>
              <p:cNvSpPr>
                <a:spLocks noChangeShapeType="1"/>
              </p:cNvSpPr>
              <p:nvPr/>
            </p:nvSpPr>
            <p:spPr bwMode="auto">
              <a:xfrm>
                <a:off x="2317" y="278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177" name="Group 705"/>
            <p:cNvGrpSpPr>
              <a:grpSpLocks/>
            </p:cNvGrpSpPr>
            <p:nvPr/>
          </p:nvGrpSpPr>
          <p:grpSpPr bwMode="auto">
            <a:xfrm>
              <a:off x="4895850" y="5221288"/>
              <a:ext cx="914400" cy="749300"/>
              <a:chOff x="2127" y="2204"/>
              <a:chExt cx="489" cy="610"/>
            </a:xfrm>
          </p:grpSpPr>
          <p:sp>
            <p:nvSpPr>
              <p:cNvPr id="227" name="Freeform 706"/>
              <p:cNvSpPr>
                <a:spLocks/>
              </p:cNvSpPr>
              <p:nvPr/>
            </p:nvSpPr>
            <p:spPr bwMode="auto">
              <a:xfrm>
                <a:off x="2342" y="2204"/>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8" name="Rectangle 707"/>
              <p:cNvSpPr>
                <a:spLocks noChangeArrowheads="1"/>
              </p:cNvSpPr>
              <p:nvPr/>
            </p:nvSpPr>
            <p:spPr bwMode="auto">
              <a:xfrm>
                <a:off x="2282"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9" name="Rectangle 708"/>
              <p:cNvSpPr>
                <a:spLocks noChangeArrowheads="1"/>
              </p:cNvSpPr>
              <p:nvPr/>
            </p:nvSpPr>
            <p:spPr bwMode="auto">
              <a:xfrm>
                <a:off x="2425"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0" name="Line 709"/>
              <p:cNvSpPr>
                <a:spLocks noChangeShapeType="1"/>
              </p:cNvSpPr>
              <p:nvPr/>
            </p:nvSpPr>
            <p:spPr bwMode="auto">
              <a:xfrm>
                <a:off x="2258"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31" name="Line 710"/>
              <p:cNvSpPr>
                <a:spLocks noChangeShapeType="1"/>
              </p:cNvSpPr>
              <p:nvPr/>
            </p:nvSpPr>
            <p:spPr bwMode="auto">
              <a:xfrm>
                <a:off x="2318" y="2240"/>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32" name="Line 711"/>
              <p:cNvSpPr>
                <a:spLocks noChangeShapeType="1"/>
              </p:cNvSpPr>
              <p:nvPr/>
            </p:nvSpPr>
            <p:spPr bwMode="auto">
              <a:xfrm>
                <a:off x="2318" y="231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33" name="Line 712"/>
              <p:cNvSpPr>
                <a:spLocks noChangeShapeType="1"/>
              </p:cNvSpPr>
              <p:nvPr/>
            </p:nvSpPr>
            <p:spPr bwMode="auto">
              <a:xfrm>
                <a:off x="240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34" name="Line 713"/>
              <p:cNvSpPr>
                <a:spLocks noChangeShapeType="1"/>
              </p:cNvSpPr>
              <p:nvPr/>
            </p:nvSpPr>
            <p:spPr bwMode="auto">
              <a:xfrm>
                <a:off x="246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35" name="Freeform 714"/>
              <p:cNvSpPr>
                <a:spLocks/>
              </p:cNvSpPr>
              <p:nvPr/>
            </p:nvSpPr>
            <p:spPr bwMode="auto">
              <a:xfrm>
                <a:off x="2342" y="2359"/>
                <a:ext cx="59" cy="144"/>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 name="Freeform 715"/>
              <p:cNvSpPr>
                <a:spLocks/>
              </p:cNvSpPr>
              <p:nvPr/>
            </p:nvSpPr>
            <p:spPr bwMode="auto">
              <a:xfrm>
                <a:off x="2342" y="2515"/>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7" name="Rectangle 716"/>
              <p:cNvSpPr>
                <a:spLocks noChangeArrowheads="1"/>
              </p:cNvSpPr>
              <p:nvPr/>
            </p:nvSpPr>
            <p:spPr bwMode="auto">
              <a:xfrm>
                <a:off x="2282"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8" name="Rectangle 717"/>
              <p:cNvSpPr>
                <a:spLocks noChangeArrowheads="1"/>
              </p:cNvSpPr>
              <p:nvPr/>
            </p:nvSpPr>
            <p:spPr bwMode="auto">
              <a:xfrm>
                <a:off x="2282"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9" name="Rectangle 718"/>
              <p:cNvSpPr>
                <a:spLocks noChangeArrowheads="1"/>
              </p:cNvSpPr>
              <p:nvPr/>
            </p:nvSpPr>
            <p:spPr bwMode="auto">
              <a:xfrm>
                <a:off x="2425"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40" name="Rectangle 719"/>
              <p:cNvSpPr>
                <a:spLocks noChangeArrowheads="1"/>
              </p:cNvSpPr>
              <p:nvPr/>
            </p:nvSpPr>
            <p:spPr bwMode="auto">
              <a:xfrm>
                <a:off x="2425"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41" name="Rectangle 720"/>
              <p:cNvSpPr>
                <a:spLocks noChangeArrowheads="1"/>
              </p:cNvSpPr>
              <p:nvPr/>
            </p:nvSpPr>
            <p:spPr bwMode="auto">
              <a:xfrm>
                <a:off x="2127" y="2359"/>
                <a:ext cx="95" cy="299"/>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42" name="Line 721"/>
              <p:cNvSpPr>
                <a:spLocks noChangeShapeType="1"/>
              </p:cNvSpPr>
              <p:nvPr/>
            </p:nvSpPr>
            <p:spPr bwMode="auto">
              <a:xfrm>
                <a:off x="2222"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43" name="Line 722"/>
              <p:cNvSpPr>
                <a:spLocks noChangeShapeType="1"/>
              </p:cNvSpPr>
              <p:nvPr/>
            </p:nvSpPr>
            <p:spPr bwMode="auto">
              <a:xfrm flipV="1">
                <a:off x="2258"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44" name="Line 723"/>
              <p:cNvSpPr>
                <a:spLocks noChangeShapeType="1"/>
              </p:cNvSpPr>
              <p:nvPr/>
            </p:nvSpPr>
            <p:spPr bwMode="auto">
              <a:xfrm flipV="1">
                <a:off x="2258" y="2431"/>
                <a:ext cx="0" cy="3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45" name="Line 724"/>
              <p:cNvSpPr>
                <a:spLocks noChangeShapeType="1"/>
              </p:cNvSpPr>
              <p:nvPr/>
            </p:nvSpPr>
            <p:spPr bwMode="auto">
              <a:xfrm>
                <a:off x="2258" y="2748"/>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46" name="Line 725"/>
              <p:cNvSpPr>
                <a:spLocks noChangeShapeType="1"/>
              </p:cNvSpPr>
              <p:nvPr/>
            </p:nvSpPr>
            <p:spPr bwMode="auto">
              <a:xfrm>
                <a:off x="2318" y="2395"/>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47" name="Line 726"/>
              <p:cNvSpPr>
                <a:spLocks noChangeShapeType="1"/>
              </p:cNvSpPr>
              <p:nvPr/>
            </p:nvSpPr>
            <p:spPr bwMode="auto">
              <a:xfrm>
                <a:off x="2318" y="246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48" name="Line 727"/>
              <p:cNvSpPr>
                <a:spLocks noChangeShapeType="1"/>
              </p:cNvSpPr>
              <p:nvPr/>
            </p:nvSpPr>
            <p:spPr bwMode="auto">
              <a:xfrm>
                <a:off x="2318" y="254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49" name="Line 728"/>
              <p:cNvSpPr>
                <a:spLocks noChangeShapeType="1"/>
              </p:cNvSpPr>
              <p:nvPr/>
            </p:nvSpPr>
            <p:spPr bwMode="auto">
              <a:xfrm>
                <a:off x="2318" y="262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50" name="Line 729"/>
              <p:cNvSpPr>
                <a:spLocks noChangeShapeType="1"/>
              </p:cNvSpPr>
              <p:nvPr/>
            </p:nvSpPr>
            <p:spPr bwMode="auto">
              <a:xfrm>
                <a:off x="240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51" name="Line 730"/>
              <p:cNvSpPr>
                <a:spLocks noChangeShapeType="1"/>
              </p:cNvSpPr>
              <p:nvPr/>
            </p:nvSpPr>
            <p:spPr bwMode="auto">
              <a:xfrm>
                <a:off x="240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52" name="Line 731"/>
              <p:cNvSpPr>
                <a:spLocks noChangeShapeType="1"/>
              </p:cNvSpPr>
              <p:nvPr/>
            </p:nvSpPr>
            <p:spPr bwMode="auto">
              <a:xfrm flipV="1">
                <a:off x="2485"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53" name="Line 732"/>
              <p:cNvSpPr>
                <a:spLocks noChangeShapeType="1"/>
              </p:cNvSpPr>
              <p:nvPr/>
            </p:nvSpPr>
            <p:spPr bwMode="auto">
              <a:xfrm flipV="1">
                <a:off x="2485" y="2443"/>
                <a:ext cx="0" cy="3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54" name="Line 733"/>
              <p:cNvSpPr>
                <a:spLocks noChangeShapeType="1"/>
              </p:cNvSpPr>
              <p:nvPr/>
            </p:nvSpPr>
            <p:spPr bwMode="auto">
              <a:xfrm>
                <a:off x="246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55" name="Line 734"/>
              <p:cNvSpPr>
                <a:spLocks noChangeShapeType="1"/>
              </p:cNvSpPr>
              <p:nvPr/>
            </p:nvSpPr>
            <p:spPr bwMode="auto">
              <a:xfrm>
                <a:off x="246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56" name="Line 735"/>
              <p:cNvSpPr>
                <a:spLocks noChangeShapeType="1"/>
              </p:cNvSpPr>
              <p:nvPr/>
            </p:nvSpPr>
            <p:spPr bwMode="auto">
              <a:xfrm>
                <a:off x="2485"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nvGrpSpPr>
              <p:cNvPr id="257" name="Group 736"/>
              <p:cNvGrpSpPr>
                <a:grpSpLocks/>
              </p:cNvGrpSpPr>
              <p:nvPr/>
            </p:nvGrpSpPr>
            <p:grpSpPr bwMode="auto">
              <a:xfrm>
                <a:off x="2521" y="2347"/>
                <a:ext cx="95" cy="311"/>
                <a:chOff x="2521" y="2347"/>
                <a:chExt cx="95" cy="156"/>
              </a:xfrm>
            </p:grpSpPr>
            <p:sp>
              <p:nvSpPr>
                <p:cNvPr id="267" name="Rectangle 737"/>
                <p:cNvSpPr>
                  <a:spLocks noChangeArrowheads="1"/>
                </p:cNvSpPr>
                <p:nvPr/>
              </p:nvSpPr>
              <p:spPr bwMode="auto">
                <a:xfrm>
                  <a:off x="2521" y="2347"/>
                  <a:ext cx="95" cy="1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68" name="Line 738"/>
                <p:cNvSpPr>
                  <a:spLocks noChangeShapeType="1"/>
                </p:cNvSpPr>
                <p:nvPr/>
              </p:nvSpPr>
              <p:spPr bwMode="auto">
                <a:xfrm>
                  <a:off x="2533"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69" name="Line 739"/>
                <p:cNvSpPr>
                  <a:spLocks noChangeShapeType="1"/>
                </p:cNvSpPr>
                <p:nvPr/>
              </p:nvSpPr>
              <p:spPr bwMode="auto">
                <a:xfrm>
                  <a:off x="254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70" name="Line 740"/>
                <p:cNvSpPr>
                  <a:spLocks noChangeShapeType="1"/>
                </p:cNvSpPr>
                <p:nvPr/>
              </p:nvSpPr>
              <p:spPr bwMode="auto">
                <a:xfrm>
                  <a:off x="2556"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71" name="Line 741"/>
                <p:cNvSpPr>
                  <a:spLocks noChangeShapeType="1"/>
                </p:cNvSpPr>
                <p:nvPr/>
              </p:nvSpPr>
              <p:spPr bwMode="auto">
                <a:xfrm>
                  <a:off x="2568"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72" name="Line 742"/>
                <p:cNvSpPr>
                  <a:spLocks noChangeShapeType="1"/>
                </p:cNvSpPr>
                <p:nvPr/>
              </p:nvSpPr>
              <p:spPr bwMode="auto">
                <a:xfrm>
                  <a:off x="2580"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73" name="Line 743"/>
                <p:cNvSpPr>
                  <a:spLocks noChangeShapeType="1"/>
                </p:cNvSpPr>
                <p:nvPr/>
              </p:nvSpPr>
              <p:spPr bwMode="auto">
                <a:xfrm>
                  <a:off x="2592"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74" name="Line 744"/>
                <p:cNvSpPr>
                  <a:spLocks noChangeShapeType="1"/>
                </p:cNvSpPr>
                <p:nvPr/>
              </p:nvSpPr>
              <p:spPr bwMode="auto">
                <a:xfrm>
                  <a:off x="260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sp>
            <p:nvSpPr>
              <p:cNvPr id="258" name="Freeform 745"/>
              <p:cNvSpPr>
                <a:spLocks/>
              </p:cNvSpPr>
              <p:nvPr/>
            </p:nvSpPr>
            <p:spPr bwMode="auto">
              <a:xfrm>
                <a:off x="2342" y="2671"/>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9" name="Rectangle 746"/>
              <p:cNvSpPr>
                <a:spLocks noChangeArrowheads="1"/>
              </p:cNvSpPr>
              <p:nvPr/>
            </p:nvSpPr>
            <p:spPr bwMode="auto">
              <a:xfrm>
                <a:off x="2282"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60" name="Rectangle 747"/>
              <p:cNvSpPr>
                <a:spLocks noChangeArrowheads="1"/>
              </p:cNvSpPr>
              <p:nvPr/>
            </p:nvSpPr>
            <p:spPr bwMode="auto">
              <a:xfrm>
                <a:off x="2425"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61" name="Line 748"/>
              <p:cNvSpPr>
                <a:spLocks noChangeShapeType="1"/>
              </p:cNvSpPr>
              <p:nvPr/>
            </p:nvSpPr>
            <p:spPr bwMode="auto">
              <a:xfrm>
                <a:off x="2257"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62" name="Line 749"/>
              <p:cNvSpPr>
                <a:spLocks noChangeShapeType="1"/>
              </p:cNvSpPr>
              <p:nvPr/>
            </p:nvSpPr>
            <p:spPr bwMode="auto">
              <a:xfrm>
                <a:off x="2257" y="258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63" name="Line 750"/>
              <p:cNvSpPr>
                <a:spLocks noChangeShapeType="1"/>
              </p:cNvSpPr>
              <p:nvPr/>
            </p:nvSpPr>
            <p:spPr bwMode="auto">
              <a:xfrm>
                <a:off x="246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64" name="Line 751"/>
              <p:cNvSpPr>
                <a:spLocks noChangeShapeType="1"/>
              </p:cNvSpPr>
              <p:nvPr/>
            </p:nvSpPr>
            <p:spPr bwMode="auto">
              <a:xfrm>
                <a:off x="240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65" name="Line 752"/>
              <p:cNvSpPr>
                <a:spLocks noChangeShapeType="1"/>
              </p:cNvSpPr>
              <p:nvPr/>
            </p:nvSpPr>
            <p:spPr bwMode="auto">
              <a:xfrm>
                <a:off x="2317" y="270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66" name="Line 753"/>
              <p:cNvSpPr>
                <a:spLocks noChangeShapeType="1"/>
              </p:cNvSpPr>
              <p:nvPr/>
            </p:nvSpPr>
            <p:spPr bwMode="auto">
              <a:xfrm>
                <a:off x="2317" y="278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178" name="Group 754"/>
            <p:cNvGrpSpPr>
              <a:grpSpLocks/>
            </p:cNvGrpSpPr>
            <p:nvPr/>
          </p:nvGrpSpPr>
          <p:grpSpPr bwMode="auto">
            <a:xfrm>
              <a:off x="4895850" y="4306888"/>
              <a:ext cx="914400" cy="749300"/>
              <a:chOff x="2127" y="2204"/>
              <a:chExt cx="489" cy="610"/>
            </a:xfrm>
          </p:grpSpPr>
          <p:sp>
            <p:nvSpPr>
              <p:cNvPr id="179" name="Freeform 755"/>
              <p:cNvSpPr>
                <a:spLocks/>
              </p:cNvSpPr>
              <p:nvPr/>
            </p:nvSpPr>
            <p:spPr bwMode="auto">
              <a:xfrm>
                <a:off x="2342" y="2204"/>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0" name="Rectangle 756"/>
              <p:cNvSpPr>
                <a:spLocks noChangeArrowheads="1"/>
              </p:cNvSpPr>
              <p:nvPr/>
            </p:nvSpPr>
            <p:spPr bwMode="auto">
              <a:xfrm>
                <a:off x="2282"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1" name="Rectangle 757"/>
              <p:cNvSpPr>
                <a:spLocks noChangeArrowheads="1"/>
              </p:cNvSpPr>
              <p:nvPr/>
            </p:nvSpPr>
            <p:spPr bwMode="auto">
              <a:xfrm>
                <a:off x="2425"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2" name="Line 758"/>
              <p:cNvSpPr>
                <a:spLocks noChangeShapeType="1"/>
              </p:cNvSpPr>
              <p:nvPr/>
            </p:nvSpPr>
            <p:spPr bwMode="auto">
              <a:xfrm>
                <a:off x="2258"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83" name="Line 759"/>
              <p:cNvSpPr>
                <a:spLocks noChangeShapeType="1"/>
              </p:cNvSpPr>
              <p:nvPr/>
            </p:nvSpPr>
            <p:spPr bwMode="auto">
              <a:xfrm>
                <a:off x="2318" y="2240"/>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84" name="Line 760"/>
              <p:cNvSpPr>
                <a:spLocks noChangeShapeType="1"/>
              </p:cNvSpPr>
              <p:nvPr/>
            </p:nvSpPr>
            <p:spPr bwMode="auto">
              <a:xfrm>
                <a:off x="2318" y="231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85" name="Line 761"/>
              <p:cNvSpPr>
                <a:spLocks noChangeShapeType="1"/>
              </p:cNvSpPr>
              <p:nvPr/>
            </p:nvSpPr>
            <p:spPr bwMode="auto">
              <a:xfrm>
                <a:off x="240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86" name="Line 762"/>
              <p:cNvSpPr>
                <a:spLocks noChangeShapeType="1"/>
              </p:cNvSpPr>
              <p:nvPr/>
            </p:nvSpPr>
            <p:spPr bwMode="auto">
              <a:xfrm>
                <a:off x="246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87" name="Freeform 763"/>
              <p:cNvSpPr>
                <a:spLocks/>
              </p:cNvSpPr>
              <p:nvPr/>
            </p:nvSpPr>
            <p:spPr bwMode="auto">
              <a:xfrm>
                <a:off x="2342" y="2359"/>
                <a:ext cx="59" cy="144"/>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8" name="Freeform 764"/>
              <p:cNvSpPr>
                <a:spLocks/>
              </p:cNvSpPr>
              <p:nvPr/>
            </p:nvSpPr>
            <p:spPr bwMode="auto">
              <a:xfrm>
                <a:off x="2342" y="2515"/>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9" name="Rectangle 765"/>
              <p:cNvSpPr>
                <a:spLocks noChangeArrowheads="1"/>
              </p:cNvSpPr>
              <p:nvPr/>
            </p:nvSpPr>
            <p:spPr bwMode="auto">
              <a:xfrm>
                <a:off x="2282"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0" name="Rectangle 766"/>
              <p:cNvSpPr>
                <a:spLocks noChangeArrowheads="1"/>
              </p:cNvSpPr>
              <p:nvPr/>
            </p:nvSpPr>
            <p:spPr bwMode="auto">
              <a:xfrm>
                <a:off x="2282"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1" name="Rectangle 767"/>
              <p:cNvSpPr>
                <a:spLocks noChangeArrowheads="1"/>
              </p:cNvSpPr>
              <p:nvPr/>
            </p:nvSpPr>
            <p:spPr bwMode="auto">
              <a:xfrm>
                <a:off x="2425"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2" name="Rectangle 768"/>
              <p:cNvSpPr>
                <a:spLocks noChangeArrowheads="1"/>
              </p:cNvSpPr>
              <p:nvPr/>
            </p:nvSpPr>
            <p:spPr bwMode="auto">
              <a:xfrm>
                <a:off x="2425"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3" name="Rectangle 769"/>
              <p:cNvSpPr>
                <a:spLocks noChangeArrowheads="1"/>
              </p:cNvSpPr>
              <p:nvPr/>
            </p:nvSpPr>
            <p:spPr bwMode="auto">
              <a:xfrm>
                <a:off x="2127" y="2359"/>
                <a:ext cx="95" cy="299"/>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4" name="Line 770"/>
              <p:cNvSpPr>
                <a:spLocks noChangeShapeType="1"/>
              </p:cNvSpPr>
              <p:nvPr/>
            </p:nvSpPr>
            <p:spPr bwMode="auto">
              <a:xfrm>
                <a:off x="2222"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95" name="Line 771"/>
              <p:cNvSpPr>
                <a:spLocks noChangeShapeType="1"/>
              </p:cNvSpPr>
              <p:nvPr/>
            </p:nvSpPr>
            <p:spPr bwMode="auto">
              <a:xfrm flipV="1">
                <a:off x="2258"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96" name="Line 772"/>
              <p:cNvSpPr>
                <a:spLocks noChangeShapeType="1"/>
              </p:cNvSpPr>
              <p:nvPr/>
            </p:nvSpPr>
            <p:spPr bwMode="auto">
              <a:xfrm flipV="1">
                <a:off x="2258" y="2431"/>
                <a:ext cx="0" cy="3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97" name="Line 773"/>
              <p:cNvSpPr>
                <a:spLocks noChangeShapeType="1"/>
              </p:cNvSpPr>
              <p:nvPr/>
            </p:nvSpPr>
            <p:spPr bwMode="auto">
              <a:xfrm>
                <a:off x="2258" y="2748"/>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98" name="Line 774"/>
              <p:cNvSpPr>
                <a:spLocks noChangeShapeType="1"/>
              </p:cNvSpPr>
              <p:nvPr/>
            </p:nvSpPr>
            <p:spPr bwMode="auto">
              <a:xfrm>
                <a:off x="2318" y="2395"/>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99" name="Line 775"/>
              <p:cNvSpPr>
                <a:spLocks noChangeShapeType="1"/>
              </p:cNvSpPr>
              <p:nvPr/>
            </p:nvSpPr>
            <p:spPr bwMode="auto">
              <a:xfrm>
                <a:off x="2318" y="246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0" name="Line 776"/>
              <p:cNvSpPr>
                <a:spLocks noChangeShapeType="1"/>
              </p:cNvSpPr>
              <p:nvPr/>
            </p:nvSpPr>
            <p:spPr bwMode="auto">
              <a:xfrm>
                <a:off x="2318" y="254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1" name="Line 777"/>
              <p:cNvSpPr>
                <a:spLocks noChangeShapeType="1"/>
              </p:cNvSpPr>
              <p:nvPr/>
            </p:nvSpPr>
            <p:spPr bwMode="auto">
              <a:xfrm>
                <a:off x="2318" y="262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2" name="Line 778"/>
              <p:cNvSpPr>
                <a:spLocks noChangeShapeType="1"/>
              </p:cNvSpPr>
              <p:nvPr/>
            </p:nvSpPr>
            <p:spPr bwMode="auto">
              <a:xfrm>
                <a:off x="240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3" name="Line 779"/>
              <p:cNvSpPr>
                <a:spLocks noChangeShapeType="1"/>
              </p:cNvSpPr>
              <p:nvPr/>
            </p:nvSpPr>
            <p:spPr bwMode="auto">
              <a:xfrm>
                <a:off x="240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4" name="Line 780"/>
              <p:cNvSpPr>
                <a:spLocks noChangeShapeType="1"/>
              </p:cNvSpPr>
              <p:nvPr/>
            </p:nvSpPr>
            <p:spPr bwMode="auto">
              <a:xfrm flipV="1">
                <a:off x="2485"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5" name="Line 781"/>
              <p:cNvSpPr>
                <a:spLocks noChangeShapeType="1"/>
              </p:cNvSpPr>
              <p:nvPr/>
            </p:nvSpPr>
            <p:spPr bwMode="auto">
              <a:xfrm flipV="1">
                <a:off x="2485" y="2443"/>
                <a:ext cx="0" cy="3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6" name="Line 782"/>
              <p:cNvSpPr>
                <a:spLocks noChangeShapeType="1"/>
              </p:cNvSpPr>
              <p:nvPr/>
            </p:nvSpPr>
            <p:spPr bwMode="auto">
              <a:xfrm>
                <a:off x="246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7" name="Line 783"/>
              <p:cNvSpPr>
                <a:spLocks noChangeShapeType="1"/>
              </p:cNvSpPr>
              <p:nvPr/>
            </p:nvSpPr>
            <p:spPr bwMode="auto">
              <a:xfrm>
                <a:off x="246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8" name="Line 784"/>
              <p:cNvSpPr>
                <a:spLocks noChangeShapeType="1"/>
              </p:cNvSpPr>
              <p:nvPr/>
            </p:nvSpPr>
            <p:spPr bwMode="auto">
              <a:xfrm>
                <a:off x="2485"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nvGrpSpPr>
              <p:cNvPr id="209" name="Group 785"/>
              <p:cNvGrpSpPr>
                <a:grpSpLocks/>
              </p:cNvGrpSpPr>
              <p:nvPr/>
            </p:nvGrpSpPr>
            <p:grpSpPr bwMode="auto">
              <a:xfrm>
                <a:off x="2521" y="2347"/>
                <a:ext cx="95" cy="311"/>
                <a:chOff x="2521" y="2347"/>
                <a:chExt cx="95" cy="156"/>
              </a:xfrm>
            </p:grpSpPr>
            <p:sp>
              <p:nvSpPr>
                <p:cNvPr id="219" name="Rectangle 786"/>
                <p:cNvSpPr>
                  <a:spLocks noChangeArrowheads="1"/>
                </p:cNvSpPr>
                <p:nvPr/>
              </p:nvSpPr>
              <p:spPr bwMode="auto">
                <a:xfrm>
                  <a:off x="2521" y="2347"/>
                  <a:ext cx="95" cy="1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0" name="Line 787"/>
                <p:cNvSpPr>
                  <a:spLocks noChangeShapeType="1"/>
                </p:cNvSpPr>
                <p:nvPr/>
              </p:nvSpPr>
              <p:spPr bwMode="auto">
                <a:xfrm>
                  <a:off x="2533"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21" name="Line 788"/>
                <p:cNvSpPr>
                  <a:spLocks noChangeShapeType="1"/>
                </p:cNvSpPr>
                <p:nvPr/>
              </p:nvSpPr>
              <p:spPr bwMode="auto">
                <a:xfrm>
                  <a:off x="254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22" name="Line 789"/>
                <p:cNvSpPr>
                  <a:spLocks noChangeShapeType="1"/>
                </p:cNvSpPr>
                <p:nvPr/>
              </p:nvSpPr>
              <p:spPr bwMode="auto">
                <a:xfrm>
                  <a:off x="2556"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23" name="Line 790"/>
                <p:cNvSpPr>
                  <a:spLocks noChangeShapeType="1"/>
                </p:cNvSpPr>
                <p:nvPr/>
              </p:nvSpPr>
              <p:spPr bwMode="auto">
                <a:xfrm>
                  <a:off x="2568"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24" name="Line 791"/>
                <p:cNvSpPr>
                  <a:spLocks noChangeShapeType="1"/>
                </p:cNvSpPr>
                <p:nvPr/>
              </p:nvSpPr>
              <p:spPr bwMode="auto">
                <a:xfrm>
                  <a:off x="2580"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25" name="Line 792"/>
                <p:cNvSpPr>
                  <a:spLocks noChangeShapeType="1"/>
                </p:cNvSpPr>
                <p:nvPr/>
              </p:nvSpPr>
              <p:spPr bwMode="auto">
                <a:xfrm>
                  <a:off x="2592"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26" name="Line 793"/>
                <p:cNvSpPr>
                  <a:spLocks noChangeShapeType="1"/>
                </p:cNvSpPr>
                <p:nvPr/>
              </p:nvSpPr>
              <p:spPr bwMode="auto">
                <a:xfrm>
                  <a:off x="260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sp>
            <p:nvSpPr>
              <p:cNvPr id="210" name="Freeform 794"/>
              <p:cNvSpPr>
                <a:spLocks/>
              </p:cNvSpPr>
              <p:nvPr/>
            </p:nvSpPr>
            <p:spPr bwMode="auto">
              <a:xfrm>
                <a:off x="2342" y="2671"/>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1" name="Rectangle 795"/>
              <p:cNvSpPr>
                <a:spLocks noChangeArrowheads="1"/>
              </p:cNvSpPr>
              <p:nvPr/>
            </p:nvSpPr>
            <p:spPr bwMode="auto">
              <a:xfrm>
                <a:off x="2282"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2" name="Rectangle 796"/>
              <p:cNvSpPr>
                <a:spLocks noChangeArrowheads="1"/>
              </p:cNvSpPr>
              <p:nvPr/>
            </p:nvSpPr>
            <p:spPr bwMode="auto">
              <a:xfrm>
                <a:off x="2425"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3" name="Line 797"/>
              <p:cNvSpPr>
                <a:spLocks noChangeShapeType="1"/>
              </p:cNvSpPr>
              <p:nvPr/>
            </p:nvSpPr>
            <p:spPr bwMode="auto">
              <a:xfrm>
                <a:off x="2257"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14" name="Line 798"/>
              <p:cNvSpPr>
                <a:spLocks noChangeShapeType="1"/>
              </p:cNvSpPr>
              <p:nvPr/>
            </p:nvSpPr>
            <p:spPr bwMode="auto">
              <a:xfrm>
                <a:off x="2257" y="258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15" name="Line 799"/>
              <p:cNvSpPr>
                <a:spLocks noChangeShapeType="1"/>
              </p:cNvSpPr>
              <p:nvPr/>
            </p:nvSpPr>
            <p:spPr bwMode="auto">
              <a:xfrm>
                <a:off x="246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16" name="Line 800"/>
              <p:cNvSpPr>
                <a:spLocks noChangeShapeType="1"/>
              </p:cNvSpPr>
              <p:nvPr/>
            </p:nvSpPr>
            <p:spPr bwMode="auto">
              <a:xfrm>
                <a:off x="240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17" name="Line 801"/>
              <p:cNvSpPr>
                <a:spLocks noChangeShapeType="1"/>
              </p:cNvSpPr>
              <p:nvPr/>
            </p:nvSpPr>
            <p:spPr bwMode="auto">
              <a:xfrm>
                <a:off x="2317" y="270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18" name="Line 802"/>
              <p:cNvSpPr>
                <a:spLocks noChangeShapeType="1"/>
              </p:cNvSpPr>
              <p:nvPr/>
            </p:nvSpPr>
            <p:spPr bwMode="auto">
              <a:xfrm>
                <a:off x="2317" y="278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sp>
        <p:nvSpPr>
          <p:cNvPr id="371" name="Rectangle 370"/>
          <p:cNvSpPr/>
          <p:nvPr/>
        </p:nvSpPr>
        <p:spPr>
          <a:xfrm>
            <a:off x="6048472" y="5478149"/>
            <a:ext cx="1502334" cy="400110"/>
          </a:xfrm>
          <a:prstGeom prst="rect">
            <a:avLst/>
          </a:prstGeom>
        </p:spPr>
        <p:txBody>
          <a:bodyPr wrap="none">
            <a:spAutoFit/>
          </a:bodyPr>
          <a:lstStyle/>
          <a:p>
            <a:r>
              <a:rPr lang="en-ZA" sz="2000" dirty="0"/>
              <a:t>= 4x 4-BCE</a:t>
            </a:r>
          </a:p>
        </p:txBody>
      </p:sp>
      <p:sp>
        <p:nvSpPr>
          <p:cNvPr id="372" name="TextBox 371"/>
          <p:cNvSpPr txBox="1"/>
          <p:nvPr/>
        </p:nvSpPr>
        <p:spPr>
          <a:xfrm>
            <a:off x="613523" y="5905690"/>
            <a:ext cx="8127065" cy="830997"/>
          </a:xfrm>
          <a:prstGeom prst="rect">
            <a:avLst/>
          </a:prstGeom>
          <a:noFill/>
        </p:spPr>
        <p:txBody>
          <a:bodyPr wrap="square" rtlCol="0">
            <a:spAutoFit/>
          </a:bodyPr>
          <a:lstStyle/>
          <a:p>
            <a:r>
              <a:rPr lang="en-ZA" sz="1600" dirty="0"/>
              <a:t>It’s an abstraction, and likely not very precise. For example a 16x4-BCE may have faster </a:t>
            </a:r>
            <a:r>
              <a:rPr lang="en-ZA" sz="1600" dirty="0" err="1"/>
              <a:t>comms</a:t>
            </a:r>
            <a:r>
              <a:rPr lang="en-ZA" sz="1600" dirty="0"/>
              <a:t> between cores in same block and slower </a:t>
            </a:r>
            <a:r>
              <a:rPr lang="en-ZA" sz="1600" dirty="0" err="1"/>
              <a:t>comms</a:t>
            </a:r>
            <a:r>
              <a:rPr lang="en-ZA" sz="1600" dirty="0"/>
              <a:t> between cores in different blocks, whereas the 16x1-BCE might have the same speed </a:t>
            </a:r>
            <a:r>
              <a:rPr lang="en-ZA" sz="1600" dirty="0" err="1"/>
              <a:t>comms</a:t>
            </a:r>
            <a:r>
              <a:rPr lang="en-ZA" sz="1600" dirty="0"/>
              <a:t> between all cores.</a:t>
            </a:r>
          </a:p>
        </p:txBody>
      </p:sp>
    </p:spTree>
    <p:extLst>
      <p:ext uri="{BB962C8B-B14F-4D97-AF65-F5344CB8AC3E}">
        <p14:creationId xmlns:p14="http://schemas.microsoft.com/office/powerpoint/2010/main" val="2444487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608" y="412076"/>
            <a:ext cx="8678475" cy="901517"/>
          </a:xfrm>
        </p:spPr>
        <p:txBody>
          <a:bodyPr>
            <a:normAutofit fontScale="90000"/>
          </a:bodyPr>
          <a:lstStyle/>
          <a:p>
            <a:r>
              <a:rPr lang="en-US" dirty="0"/>
              <a:t>Example processor structures</a:t>
            </a:r>
            <a:br>
              <a:rPr lang="en-US" dirty="0"/>
            </a:br>
            <a:r>
              <a:rPr lang="en-US" dirty="0"/>
              <a:t>Symmetric vs. Asymmetric multicores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874" y="1539900"/>
            <a:ext cx="2467429" cy="2138776"/>
          </a:xfrm>
          <a:prstGeom prst="rect">
            <a:avLst/>
          </a:prstGeom>
        </p:spPr>
      </p:pic>
      <p:sp>
        <p:nvSpPr>
          <p:cNvPr id="6" name="TextBox 5"/>
          <p:cNvSpPr txBox="1"/>
          <p:nvPr/>
        </p:nvSpPr>
        <p:spPr>
          <a:xfrm>
            <a:off x="997824" y="3678676"/>
            <a:ext cx="2545528" cy="646331"/>
          </a:xfrm>
          <a:prstGeom prst="rect">
            <a:avLst/>
          </a:prstGeom>
          <a:noFill/>
        </p:spPr>
        <p:txBody>
          <a:bodyPr wrap="square" rtlCol="0">
            <a:spAutoFit/>
          </a:bodyPr>
          <a:lstStyle/>
          <a:p>
            <a:r>
              <a:rPr lang="en-US" dirty="0"/>
              <a:t>Symmetric multicore 16 one-BCE cores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6513" y="1539901"/>
            <a:ext cx="2477541" cy="2138776"/>
          </a:xfrm>
          <a:prstGeom prst="rect">
            <a:avLst/>
          </a:prstGeom>
        </p:spPr>
      </p:pic>
      <p:sp>
        <p:nvSpPr>
          <p:cNvPr id="9" name="TextBox 8"/>
          <p:cNvSpPr txBox="1"/>
          <p:nvPr/>
        </p:nvSpPr>
        <p:spPr>
          <a:xfrm>
            <a:off x="4888526" y="3678676"/>
            <a:ext cx="2545528" cy="646331"/>
          </a:xfrm>
          <a:prstGeom prst="rect">
            <a:avLst/>
          </a:prstGeom>
          <a:noFill/>
        </p:spPr>
        <p:txBody>
          <a:bodyPr wrap="square" rtlCol="0">
            <a:spAutoFit/>
          </a:bodyPr>
          <a:lstStyle/>
          <a:p>
            <a:r>
              <a:rPr lang="en-US" dirty="0"/>
              <a:t>Symmetric multicore 4 x 4-BCE </a:t>
            </a:r>
            <a:r>
              <a:rPr lang="en-US" dirty="0" err="1"/>
              <a:t>megacores</a:t>
            </a:r>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874" y="4351902"/>
            <a:ext cx="2467429" cy="2138775"/>
          </a:xfrm>
          <a:prstGeom prst="rect">
            <a:avLst/>
          </a:prstGeom>
        </p:spPr>
      </p:pic>
      <p:sp>
        <p:nvSpPr>
          <p:cNvPr id="12" name="TextBox 11"/>
          <p:cNvSpPr txBox="1"/>
          <p:nvPr/>
        </p:nvSpPr>
        <p:spPr>
          <a:xfrm>
            <a:off x="3782676" y="4500227"/>
            <a:ext cx="3862723" cy="646331"/>
          </a:xfrm>
          <a:prstGeom prst="rect">
            <a:avLst/>
          </a:prstGeom>
          <a:noFill/>
        </p:spPr>
        <p:txBody>
          <a:bodyPr wrap="square" rtlCol="0">
            <a:spAutoFit/>
          </a:bodyPr>
          <a:lstStyle/>
          <a:p>
            <a:r>
              <a:rPr lang="en-US" dirty="0"/>
              <a:t>Asymmetric multicore comprising 2 x 4-BCE cores + 8 x 1-BCE cores</a:t>
            </a:r>
          </a:p>
        </p:txBody>
      </p:sp>
      <p:sp>
        <p:nvSpPr>
          <p:cNvPr id="10" name="TextBox 9"/>
          <p:cNvSpPr txBox="1"/>
          <p:nvPr/>
        </p:nvSpPr>
        <p:spPr>
          <a:xfrm>
            <a:off x="3881159" y="5539864"/>
            <a:ext cx="4859430" cy="1077218"/>
          </a:xfrm>
          <a:prstGeom prst="rect">
            <a:avLst/>
          </a:prstGeom>
          <a:noFill/>
        </p:spPr>
        <p:txBody>
          <a:bodyPr wrap="square" rtlCol="0">
            <a:spAutoFit/>
          </a:bodyPr>
          <a:lstStyle/>
          <a:p>
            <a:r>
              <a:rPr lang="en-ZA" sz="1600" dirty="0"/>
              <a:t>Clearly can become increasingly more difficult to achieve very accurate equivalences due to the architecture structures and things like memory latencies and inter-core </a:t>
            </a:r>
            <a:r>
              <a:rPr lang="en-ZA" sz="1600" dirty="0" err="1"/>
              <a:t>comms</a:t>
            </a:r>
            <a:r>
              <a:rPr lang="en-ZA" sz="1600" dirty="0"/>
              <a:t>.</a:t>
            </a:r>
          </a:p>
        </p:txBody>
      </p:sp>
      <p:cxnSp>
        <p:nvCxnSpPr>
          <p:cNvPr id="4" name="Straight Arrow Connector 3"/>
          <p:cNvCxnSpPr/>
          <p:nvPr/>
        </p:nvCxnSpPr>
        <p:spPr>
          <a:xfrm flipH="1">
            <a:off x="3397624" y="1680882"/>
            <a:ext cx="510988" cy="40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887106" y="1429900"/>
            <a:ext cx="864404" cy="369332"/>
          </a:xfrm>
          <a:prstGeom prst="rect">
            <a:avLst/>
          </a:prstGeom>
        </p:spPr>
        <p:txBody>
          <a:bodyPr wrap="none">
            <a:spAutoFit/>
          </a:bodyPr>
          <a:lstStyle/>
          <a:p>
            <a:r>
              <a:rPr lang="en-US" dirty="0">
                <a:solidFill>
                  <a:schemeClr val="accent1"/>
                </a:solidFill>
              </a:rPr>
              <a:t>a BCE</a:t>
            </a:r>
            <a:endParaRPr lang="en-ZA" dirty="0">
              <a:solidFill>
                <a:schemeClr val="accent1"/>
              </a:solidFill>
            </a:endParaRPr>
          </a:p>
        </p:txBody>
      </p:sp>
      <p:cxnSp>
        <p:nvCxnSpPr>
          <p:cNvPr id="13" name="Straight Arrow Connector 12"/>
          <p:cNvCxnSpPr/>
          <p:nvPr/>
        </p:nvCxnSpPr>
        <p:spPr>
          <a:xfrm flipH="1">
            <a:off x="7144947" y="1694330"/>
            <a:ext cx="510988" cy="40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607299" y="1496216"/>
            <a:ext cx="1498601" cy="1723549"/>
          </a:xfrm>
          <a:prstGeom prst="rect">
            <a:avLst/>
          </a:prstGeom>
        </p:spPr>
        <p:txBody>
          <a:bodyPr wrap="square">
            <a:spAutoFit/>
          </a:bodyPr>
          <a:lstStyle/>
          <a:p>
            <a:r>
              <a:rPr lang="en-US" dirty="0">
                <a:solidFill>
                  <a:schemeClr val="accent1"/>
                </a:solidFill>
              </a:rPr>
              <a:t>core</a:t>
            </a:r>
          </a:p>
          <a:p>
            <a:r>
              <a:rPr lang="en-US" dirty="0">
                <a:solidFill>
                  <a:schemeClr val="accent1"/>
                </a:solidFill>
              </a:rPr>
              <a:t>with 4-BCE</a:t>
            </a:r>
          </a:p>
          <a:p>
            <a:r>
              <a:rPr lang="en-US" sz="1400" dirty="0">
                <a:solidFill>
                  <a:schemeClr val="accent1"/>
                </a:solidFill>
              </a:rPr>
              <a:t>(I call them </a:t>
            </a:r>
            <a:r>
              <a:rPr lang="en-US" sz="1400" dirty="0" err="1">
                <a:solidFill>
                  <a:schemeClr val="accent1"/>
                </a:solidFill>
              </a:rPr>
              <a:t>megacores</a:t>
            </a:r>
            <a:r>
              <a:rPr lang="en-US" sz="1400" dirty="0">
                <a:solidFill>
                  <a:schemeClr val="accent1"/>
                </a:solidFill>
              </a:rPr>
              <a:t> to emphasize it equates to multiple BCEs)</a:t>
            </a:r>
            <a:endParaRPr lang="en-ZA" dirty="0">
              <a:solidFill>
                <a:schemeClr val="accent1"/>
              </a:solidFill>
            </a:endParaRPr>
          </a:p>
        </p:txBody>
      </p:sp>
    </p:spTree>
    <p:extLst>
      <p:ext uri="{BB962C8B-B14F-4D97-AF65-F5344CB8AC3E}">
        <p14:creationId xmlns:p14="http://schemas.microsoft.com/office/powerpoint/2010/main" val="4036944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Symmetric core model</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352" y="2567840"/>
            <a:ext cx="2467429" cy="2138776"/>
          </a:xfrm>
          <a:prstGeom prst="rect">
            <a:avLst/>
          </a:prstGeom>
        </p:spPr>
      </p:pic>
      <p:sp>
        <p:nvSpPr>
          <p:cNvPr id="4" name="Rectangle 3"/>
          <p:cNvSpPr/>
          <p:nvPr/>
        </p:nvSpPr>
        <p:spPr>
          <a:xfrm>
            <a:off x="729114" y="1253971"/>
            <a:ext cx="5676970" cy="1200329"/>
          </a:xfrm>
          <a:prstGeom prst="rect">
            <a:avLst/>
          </a:prstGeom>
        </p:spPr>
        <p:txBody>
          <a:bodyPr wrap="square">
            <a:spAutoFit/>
          </a:bodyPr>
          <a:lstStyle/>
          <a:p>
            <a:r>
              <a:rPr lang="en-US" altLang="en-US" sz="2400" i="1" dirty="0"/>
              <a:t>Variables:</a:t>
            </a:r>
          </a:p>
          <a:p>
            <a:r>
              <a:rPr lang="en-US" altLang="en-US" sz="2400" i="1" dirty="0"/>
              <a:t>  </a:t>
            </a:r>
            <a:r>
              <a:rPr lang="en-US" altLang="en-US" sz="2400" b="1" i="1" dirty="0"/>
              <a:t>n</a:t>
            </a:r>
            <a:r>
              <a:rPr lang="en-US" altLang="en-US" sz="2400" dirty="0"/>
              <a:t> cores per chip</a:t>
            </a:r>
          </a:p>
          <a:p>
            <a:r>
              <a:rPr lang="en-US" altLang="en-US" sz="2400" i="1" dirty="0"/>
              <a:t>  each core consumes </a:t>
            </a:r>
            <a:r>
              <a:rPr lang="en-US" altLang="en-US" sz="2400" b="1" i="1" dirty="0"/>
              <a:t>r</a:t>
            </a:r>
            <a:r>
              <a:rPr lang="en-US" altLang="en-US" sz="2400" dirty="0"/>
              <a:t> BCEs</a:t>
            </a:r>
          </a:p>
        </p:txBody>
      </p:sp>
      <p:sp>
        <p:nvSpPr>
          <p:cNvPr id="9" name="Rectangle 8"/>
          <p:cNvSpPr/>
          <p:nvPr/>
        </p:nvSpPr>
        <p:spPr>
          <a:xfrm>
            <a:off x="1793805" y="4777444"/>
            <a:ext cx="1495922" cy="707886"/>
          </a:xfrm>
          <a:prstGeom prst="rect">
            <a:avLst/>
          </a:prstGeom>
        </p:spPr>
        <p:txBody>
          <a:bodyPr wrap="none">
            <a:spAutoFit/>
          </a:bodyPr>
          <a:lstStyle/>
          <a:p>
            <a:r>
              <a:rPr lang="en-US" altLang="en-US" sz="2000" dirty="0"/>
              <a:t>16 x 1-BCE</a:t>
            </a:r>
          </a:p>
          <a:p>
            <a:r>
              <a:rPr lang="en-US" sz="2000" i="1" dirty="0"/>
              <a:t>n = 16, r=1</a:t>
            </a:r>
            <a:endParaRPr lang="en-ZA" sz="2000" dirty="0"/>
          </a:p>
        </p:txBody>
      </p:sp>
      <p:sp>
        <p:nvSpPr>
          <p:cNvPr id="10" name="Rectangle 9"/>
          <p:cNvSpPr/>
          <p:nvPr/>
        </p:nvSpPr>
        <p:spPr>
          <a:xfrm>
            <a:off x="513962" y="5407170"/>
            <a:ext cx="8293637" cy="1200329"/>
          </a:xfrm>
          <a:prstGeom prst="rect">
            <a:avLst/>
          </a:prstGeom>
        </p:spPr>
        <p:txBody>
          <a:bodyPr wrap="square">
            <a:spAutoFit/>
          </a:bodyPr>
          <a:lstStyle/>
          <a:p>
            <a:r>
              <a:rPr lang="en-US" altLang="en-US" sz="2400" dirty="0" err="1"/>
              <a:t>perf</a:t>
            </a:r>
            <a:r>
              <a:rPr lang="en-US" altLang="en-US" sz="2400" dirty="0"/>
              <a:t>(</a:t>
            </a:r>
            <a:r>
              <a:rPr lang="en-US" altLang="en-US" sz="2400" i="1" dirty="0"/>
              <a:t>r</a:t>
            </a:r>
            <a:r>
              <a:rPr lang="en-US" altLang="en-US" sz="2400" dirty="0"/>
              <a:t>) = performance (speedup) of r-BCE over 1-BCE</a:t>
            </a:r>
          </a:p>
          <a:p>
            <a:r>
              <a:rPr lang="en-US" sz="2400" i="1" dirty="0"/>
              <a:t>Always </a:t>
            </a:r>
            <a:r>
              <a:rPr lang="en-US" sz="2400" dirty="0" err="1"/>
              <a:t>perf</a:t>
            </a:r>
            <a:r>
              <a:rPr lang="en-US" sz="2400" dirty="0"/>
              <a:t>(</a:t>
            </a:r>
            <a:r>
              <a:rPr lang="en-US" sz="2400" i="1" dirty="0"/>
              <a:t>r</a:t>
            </a:r>
            <a:r>
              <a:rPr lang="en-US" sz="2400" dirty="0"/>
              <a:t>) &lt;= </a:t>
            </a:r>
            <a:r>
              <a:rPr lang="en-US" sz="2400" i="1" dirty="0"/>
              <a:t>r </a:t>
            </a:r>
            <a:r>
              <a:rPr lang="en-US" dirty="0"/>
              <a:t>(i.e. diminishing returns on increased parallelism)</a:t>
            </a:r>
          </a:p>
          <a:p>
            <a:r>
              <a:rPr lang="en-US" sz="2400" i="1" dirty="0"/>
              <a:t>Good heuristic: </a:t>
            </a:r>
            <a:r>
              <a:rPr lang="en-US" sz="2400" i="1" dirty="0" err="1"/>
              <a:t>perf</a:t>
            </a:r>
            <a:r>
              <a:rPr lang="en-US" sz="2400" i="1" dirty="0"/>
              <a:t>(r)=</a:t>
            </a:r>
            <a:r>
              <a:rPr lang="en-US" sz="2400" i="1" dirty="0" err="1"/>
              <a:t>sqrt</a:t>
            </a:r>
            <a:r>
              <a:rPr lang="en-US" sz="2400" i="1" dirty="0"/>
              <a:t>(r)</a:t>
            </a:r>
            <a:endParaRPr lang="en-ZA" sz="2400" dirty="0"/>
          </a:p>
        </p:txBody>
      </p:sp>
      <p:grpSp>
        <p:nvGrpSpPr>
          <p:cNvPr id="11" name="Group 379"/>
          <p:cNvGrpSpPr>
            <a:grpSpLocks/>
          </p:cNvGrpSpPr>
          <p:nvPr/>
        </p:nvGrpSpPr>
        <p:grpSpPr bwMode="auto">
          <a:xfrm>
            <a:off x="4496203" y="2545900"/>
            <a:ext cx="2543175" cy="2160716"/>
            <a:chOff x="2189504" y="4187852"/>
            <a:chExt cx="2259550" cy="1919484"/>
          </a:xfrm>
        </p:grpSpPr>
        <p:sp>
          <p:nvSpPr>
            <p:cNvPr id="12" name="Rectangle 11"/>
            <p:cNvSpPr/>
            <p:nvPr/>
          </p:nvSpPr>
          <p:spPr bwMode="auto">
            <a:xfrm>
              <a:off x="2189504" y="4187852"/>
              <a:ext cx="2259550" cy="1919484"/>
            </a:xfrm>
            <a:prstGeom prst="rect">
              <a:avLst/>
            </a:prstGeom>
            <a:solidFill>
              <a:schemeClr val="bg1"/>
            </a:solidFill>
            <a:ln w="254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en-US">
                <a:latin typeface="Arial" charset="0"/>
                <a:ea typeface="ＭＳ Ｐゴシック" pitchFamily="8" charset="-128"/>
              </a:endParaRPr>
            </a:p>
          </p:txBody>
        </p:sp>
        <p:sp>
          <p:nvSpPr>
            <p:cNvPr id="13" name="Rectangle 37"/>
            <p:cNvSpPr>
              <a:spLocks noChangeArrowheads="1"/>
            </p:cNvSpPr>
            <p:nvPr/>
          </p:nvSpPr>
          <p:spPr bwMode="auto">
            <a:xfrm>
              <a:off x="2289788" y="4268788"/>
              <a:ext cx="990600" cy="825500"/>
            </a:xfrm>
            <a:prstGeom prst="rect">
              <a:avLst/>
            </a:prstGeom>
            <a:solidFill>
              <a:srgbClr val="FF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 name="Rectangle 40"/>
            <p:cNvSpPr>
              <a:spLocks noChangeArrowheads="1"/>
            </p:cNvSpPr>
            <p:nvPr/>
          </p:nvSpPr>
          <p:spPr bwMode="auto">
            <a:xfrm>
              <a:off x="3356588" y="4268788"/>
              <a:ext cx="990600" cy="825500"/>
            </a:xfrm>
            <a:prstGeom prst="rect">
              <a:avLst/>
            </a:prstGeom>
            <a:solidFill>
              <a:srgbClr val="FF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 name="Rectangle 49"/>
            <p:cNvSpPr>
              <a:spLocks noChangeArrowheads="1"/>
            </p:cNvSpPr>
            <p:nvPr/>
          </p:nvSpPr>
          <p:spPr bwMode="auto">
            <a:xfrm>
              <a:off x="2289788" y="5195888"/>
              <a:ext cx="990600" cy="825500"/>
            </a:xfrm>
            <a:prstGeom prst="rect">
              <a:avLst/>
            </a:prstGeom>
            <a:solidFill>
              <a:srgbClr val="FF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 name="Rectangle 52"/>
            <p:cNvSpPr>
              <a:spLocks noChangeArrowheads="1"/>
            </p:cNvSpPr>
            <p:nvPr/>
          </p:nvSpPr>
          <p:spPr bwMode="auto">
            <a:xfrm>
              <a:off x="3356588" y="5195888"/>
              <a:ext cx="990600" cy="825500"/>
            </a:xfrm>
            <a:prstGeom prst="rect">
              <a:avLst/>
            </a:prstGeom>
            <a:solidFill>
              <a:srgbClr val="FF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17" name="Group 607"/>
            <p:cNvGrpSpPr>
              <a:grpSpLocks/>
            </p:cNvGrpSpPr>
            <p:nvPr/>
          </p:nvGrpSpPr>
          <p:grpSpPr bwMode="auto">
            <a:xfrm>
              <a:off x="2329475" y="5221288"/>
              <a:ext cx="914400" cy="749300"/>
              <a:chOff x="2127" y="2204"/>
              <a:chExt cx="489" cy="610"/>
            </a:xfrm>
          </p:grpSpPr>
          <p:sp>
            <p:nvSpPr>
              <p:cNvPr id="165" name="Freeform 608"/>
              <p:cNvSpPr>
                <a:spLocks/>
              </p:cNvSpPr>
              <p:nvPr/>
            </p:nvSpPr>
            <p:spPr bwMode="auto">
              <a:xfrm>
                <a:off x="2342" y="2204"/>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6" name="Rectangle 609"/>
              <p:cNvSpPr>
                <a:spLocks noChangeArrowheads="1"/>
              </p:cNvSpPr>
              <p:nvPr/>
            </p:nvSpPr>
            <p:spPr bwMode="auto">
              <a:xfrm>
                <a:off x="2282"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7" name="Rectangle 610"/>
              <p:cNvSpPr>
                <a:spLocks noChangeArrowheads="1"/>
              </p:cNvSpPr>
              <p:nvPr/>
            </p:nvSpPr>
            <p:spPr bwMode="auto">
              <a:xfrm>
                <a:off x="2425"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8" name="Line 611"/>
              <p:cNvSpPr>
                <a:spLocks noChangeShapeType="1"/>
              </p:cNvSpPr>
              <p:nvPr/>
            </p:nvSpPr>
            <p:spPr bwMode="auto">
              <a:xfrm>
                <a:off x="2258"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69" name="Line 612"/>
              <p:cNvSpPr>
                <a:spLocks noChangeShapeType="1"/>
              </p:cNvSpPr>
              <p:nvPr/>
            </p:nvSpPr>
            <p:spPr bwMode="auto">
              <a:xfrm>
                <a:off x="2318" y="2240"/>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70" name="Line 613"/>
              <p:cNvSpPr>
                <a:spLocks noChangeShapeType="1"/>
              </p:cNvSpPr>
              <p:nvPr/>
            </p:nvSpPr>
            <p:spPr bwMode="auto">
              <a:xfrm>
                <a:off x="2318" y="231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71" name="Line 614"/>
              <p:cNvSpPr>
                <a:spLocks noChangeShapeType="1"/>
              </p:cNvSpPr>
              <p:nvPr/>
            </p:nvSpPr>
            <p:spPr bwMode="auto">
              <a:xfrm>
                <a:off x="240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72" name="Line 615"/>
              <p:cNvSpPr>
                <a:spLocks noChangeShapeType="1"/>
              </p:cNvSpPr>
              <p:nvPr/>
            </p:nvSpPr>
            <p:spPr bwMode="auto">
              <a:xfrm>
                <a:off x="246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73" name="Freeform 616"/>
              <p:cNvSpPr>
                <a:spLocks/>
              </p:cNvSpPr>
              <p:nvPr/>
            </p:nvSpPr>
            <p:spPr bwMode="auto">
              <a:xfrm>
                <a:off x="2342" y="2359"/>
                <a:ext cx="59" cy="144"/>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4" name="Freeform 617"/>
              <p:cNvSpPr>
                <a:spLocks/>
              </p:cNvSpPr>
              <p:nvPr/>
            </p:nvSpPr>
            <p:spPr bwMode="auto">
              <a:xfrm>
                <a:off x="2342" y="2515"/>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5" name="Rectangle 618"/>
              <p:cNvSpPr>
                <a:spLocks noChangeArrowheads="1"/>
              </p:cNvSpPr>
              <p:nvPr/>
            </p:nvSpPr>
            <p:spPr bwMode="auto">
              <a:xfrm>
                <a:off x="2282"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6" name="Rectangle 619"/>
              <p:cNvSpPr>
                <a:spLocks noChangeArrowheads="1"/>
              </p:cNvSpPr>
              <p:nvPr/>
            </p:nvSpPr>
            <p:spPr bwMode="auto">
              <a:xfrm>
                <a:off x="2282"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7" name="Rectangle 620"/>
              <p:cNvSpPr>
                <a:spLocks noChangeArrowheads="1"/>
              </p:cNvSpPr>
              <p:nvPr/>
            </p:nvSpPr>
            <p:spPr bwMode="auto">
              <a:xfrm>
                <a:off x="2425"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8" name="Rectangle 621"/>
              <p:cNvSpPr>
                <a:spLocks noChangeArrowheads="1"/>
              </p:cNvSpPr>
              <p:nvPr/>
            </p:nvSpPr>
            <p:spPr bwMode="auto">
              <a:xfrm>
                <a:off x="2425"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9" name="Rectangle 622"/>
              <p:cNvSpPr>
                <a:spLocks noChangeArrowheads="1"/>
              </p:cNvSpPr>
              <p:nvPr/>
            </p:nvSpPr>
            <p:spPr bwMode="auto">
              <a:xfrm>
                <a:off x="2127" y="2359"/>
                <a:ext cx="95" cy="299"/>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0" name="Line 623"/>
              <p:cNvSpPr>
                <a:spLocks noChangeShapeType="1"/>
              </p:cNvSpPr>
              <p:nvPr/>
            </p:nvSpPr>
            <p:spPr bwMode="auto">
              <a:xfrm>
                <a:off x="2222"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81" name="Line 624"/>
              <p:cNvSpPr>
                <a:spLocks noChangeShapeType="1"/>
              </p:cNvSpPr>
              <p:nvPr/>
            </p:nvSpPr>
            <p:spPr bwMode="auto">
              <a:xfrm flipV="1">
                <a:off x="2258"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82" name="Line 625"/>
              <p:cNvSpPr>
                <a:spLocks noChangeShapeType="1"/>
              </p:cNvSpPr>
              <p:nvPr/>
            </p:nvSpPr>
            <p:spPr bwMode="auto">
              <a:xfrm flipV="1">
                <a:off x="2258" y="2431"/>
                <a:ext cx="0" cy="3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83" name="Line 626"/>
              <p:cNvSpPr>
                <a:spLocks noChangeShapeType="1"/>
              </p:cNvSpPr>
              <p:nvPr/>
            </p:nvSpPr>
            <p:spPr bwMode="auto">
              <a:xfrm>
                <a:off x="2258" y="2748"/>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84" name="Line 627"/>
              <p:cNvSpPr>
                <a:spLocks noChangeShapeType="1"/>
              </p:cNvSpPr>
              <p:nvPr/>
            </p:nvSpPr>
            <p:spPr bwMode="auto">
              <a:xfrm>
                <a:off x="2318" y="2395"/>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85" name="Line 628"/>
              <p:cNvSpPr>
                <a:spLocks noChangeShapeType="1"/>
              </p:cNvSpPr>
              <p:nvPr/>
            </p:nvSpPr>
            <p:spPr bwMode="auto">
              <a:xfrm>
                <a:off x="2318" y="246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86" name="Line 629"/>
              <p:cNvSpPr>
                <a:spLocks noChangeShapeType="1"/>
              </p:cNvSpPr>
              <p:nvPr/>
            </p:nvSpPr>
            <p:spPr bwMode="auto">
              <a:xfrm>
                <a:off x="2318" y="254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87" name="Line 630"/>
              <p:cNvSpPr>
                <a:spLocks noChangeShapeType="1"/>
              </p:cNvSpPr>
              <p:nvPr/>
            </p:nvSpPr>
            <p:spPr bwMode="auto">
              <a:xfrm>
                <a:off x="2318" y="262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88" name="Line 631"/>
              <p:cNvSpPr>
                <a:spLocks noChangeShapeType="1"/>
              </p:cNvSpPr>
              <p:nvPr/>
            </p:nvSpPr>
            <p:spPr bwMode="auto">
              <a:xfrm>
                <a:off x="240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89" name="Line 632"/>
              <p:cNvSpPr>
                <a:spLocks noChangeShapeType="1"/>
              </p:cNvSpPr>
              <p:nvPr/>
            </p:nvSpPr>
            <p:spPr bwMode="auto">
              <a:xfrm>
                <a:off x="240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90" name="Line 633"/>
              <p:cNvSpPr>
                <a:spLocks noChangeShapeType="1"/>
              </p:cNvSpPr>
              <p:nvPr/>
            </p:nvSpPr>
            <p:spPr bwMode="auto">
              <a:xfrm flipV="1">
                <a:off x="2485"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91" name="Line 634"/>
              <p:cNvSpPr>
                <a:spLocks noChangeShapeType="1"/>
              </p:cNvSpPr>
              <p:nvPr/>
            </p:nvSpPr>
            <p:spPr bwMode="auto">
              <a:xfrm flipV="1">
                <a:off x="2485" y="2443"/>
                <a:ext cx="0" cy="3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92" name="Line 635"/>
              <p:cNvSpPr>
                <a:spLocks noChangeShapeType="1"/>
              </p:cNvSpPr>
              <p:nvPr/>
            </p:nvSpPr>
            <p:spPr bwMode="auto">
              <a:xfrm>
                <a:off x="246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93" name="Line 636"/>
              <p:cNvSpPr>
                <a:spLocks noChangeShapeType="1"/>
              </p:cNvSpPr>
              <p:nvPr/>
            </p:nvSpPr>
            <p:spPr bwMode="auto">
              <a:xfrm>
                <a:off x="246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94" name="Line 637"/>
              <p:cNvSpPr>
                <a:spLocks noChangeShapeType="1"/>
              </p:cNvSpPr>
              <p:nvPr/>
            </p:nvSpPr>
            <p:spPr bwMode="auto">
              <a:xfrm>
                <a:off x="2485"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nvGrpSpPr>
              <p:cNvPr id="195" name="Group 638"/>
              <p:cNvGrpSpPr>
                <a:grpSpLocks/>
              </p:cNvGrpSpPr>
              <p:nvPr/>
            </p:nvGrpSpPr>
            <p:grpSpPr bwMode="auto">
              <a:xfrm>
                <a:off x="2521" y="2347"/>
                <a:ext cx="95" cy="311"/>
                <a:chOff x="2521" y="2347"/>
                <a:chExt cx="95" cy="156"/>
              </a:xfrm>
            </p:grpSpPr>
            <p:sp>
              <p:nvSpPr>
                <p:cNvPr id="205" name="Rectangle 639"/>
                <p:cNvSpPr>
                  <a:spLocks noChangeArrowheads="1"/>
                </p:cNvSpPr>
                <p:nvPr/>
              </p:nvSpPr>
              <p:spPr bwMode="auto">
                <a:xfrm>
                  <a:off x="2521" y="2347"/>
                  <a:ext cx="95" cy="1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6" name="Line 640"/>
                <p:cNvSpPr>
                  <a:spLocks noChangeShapeType="1"/>
                </p:cNvSpPr>
                <p:nvPr/>
              </p:nvSpPr>
              <p:spPr bwMode="auto">
                <a:xfrm>
                  <a:off x="2533"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7" name="Line 641"/>
                <p:cNvSpPr>
                  <a:spLocks noChangeShapeType="1"/>
                </p:cNvSpPr>
                <p:nvPr/>
              </p:nvSpPr>
              <p:spPr bwMode="auto">
                <a:xfrm>
                  <a:off x="254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8" name="Line 642"/>
                <p:cNvSpPr>
                  <a:spLocks noChangeShapeType="1"/>
                </p:cNvSpPr>
                <p:nvPr/>
              </p:nvSpPr>
              <p:spPr bwMode="auto">
                <a:xfrm>
                  <a:off x="2556"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9" name="Line 643"/>
                <p:cNvSpPr>
                  <a:spLocks noChangeShapeType="1"/>
                </p:cNvSpPr>
                <p:nvPr/>
              </p:nvSpPr>
              <p:spPr bwMode="auto">
                <a:xfrm>
                  <a:off x="2568"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10" name="Line 644"/>
                <p:cNvSpPr>
                  <a:spLocks noChangeShapeType="1"/>
                </p:cNvSpPr>
                <p:nvPr/>
              </p:nvSpPr>
              <p:spPr bwMode="auto">
                <a:xfrm>
                  <a:off x="2580"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11" name="Line 645"/>
                <p:cNvSpPr>
                  <a:spLocks noChangeShapeType="1"/>
                </p:cNvSpPr>
                <p:nvPr/>
              </p:nvSpPr>
              <p:spPr bwMode="auto">
                <a:xfrm>
                  <a:off x="2592"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12" name="Line 646"/>
                <p:cNvSpPr>
                  <a:spLocks noChangeShapeType="1"/>
                </p:cNvSpPr>
                <p:nvPr/>
              </p:nvSpPr>
              <p:spPr bwMode="auto">
                <a:xfrm>
                  <a:off x="260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sp>
            <p:nvSpPr>
              <p:cNvPr id="196" name="Freeform 647"/>
              <p:cNvSpPr>
                <a:spLocks/>
              </p:cNvSpPr>
              <p:nvPr/>
            </p:nvSpPr>
            <p:spPr bwMode="auto">
              <a:xfrm>
                <a:off x="2342" y="2671"/>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7" name="Rectangle 648"/>
              <p:cNvSpPr>
                <a:spLocks noChangeArrowheads="1"/>
              </p:cNvSpPr>
              <p:nvPr/>
            </p:nvSpPr>
            <p:spPr bwMode="auto">
              <a:xfrm>
                <a:off x="2282"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8" name="Rectangle 649"/>
              <p:cNvSpPr>
                <a:spLocks noChangeArrowheads="1"/>
              </p:cNvSpPr>
              <p:nvPr/>
            </p:nvSpPr>
            <p:spPr bwMode="auto">
              <a:xfrm>
                <a:off x="2425"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9" name="Line 650"/>
              <p:cNvSpPr>
                <a:spLocks noChangeShapeType="1"/>
              </p:cNvSpPr>
              <p:nvPr/>
            </p:nvSpPr>
            <p:spPr bwMode="auto">
              <a:xfrm>
                <a:off x="2257"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0" name="Line 651"/>
              <p:cNvSpPr>
                <a:spLocks noChangeShapeType="1"/>
              </p:cNvSpPr>
              <p:nvPr/>
            </p:nvSpPr>
            <p:spPr bwMode="auto">
              <a:xfrm>
                <a:off x="2257" y="258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1" name="Line 652"/>
              <p:cNvSpPr>
                <a:spLocks noChangeShapeType="1"/>
              </p:cNvSpPr>
              <p:nvPr/>
            </p:nvSpPr>
            <p:spPr bwMode="auto">
              <a:xfrm>
                <a:off x="246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2" name="Line 653"/>
              <p:cNvSpPr>
                <a:spLocks noChangeShapeType="1"/>
              </p:cNvSpPr>
              <p:nvPr/>
            </p:nvSpPr>
            <p:spPr bwMode="auto">
              <a:xfrm>
                <a:off x="240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3" name="Line 654"/>
              <p:cNvSpPr>
                <a:spLocks noChangeShapeType="1"/>
              </p:cNvSpPr>
              <p:nvPr/>
            </p:nvSpPr>
            <p:spPr bwMode="auto">
              <a:xfrm>
                <a:off x="2317" y="270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4" name="Line 655"/>
              <p:cNvSpPr>
                <a:spLocks noChangeShapeType="1"/>
              </p:cNvSpPr>
              <p:nvPr/>
            </p:nvSpPr>
            <p:spPr bwMode="auto">
              <a:xfrm>
                <a:off x="2317" y="278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18" name="Group 656"/>
            <p:cNvGrpSpPr>
              <a:grpSpLocks/>
            </p:cNvGrpSpPr>
            <p:nvPr/>
          </p:nvGrpSpPr>
          <p:grpSpPr bwMode="auto">
            <a:xfrm>
              <a:off x="2329475" y="4306888"/>
              <a:ext cx="914400" cy="749300"/>
              <a:chOff x="2127" y="2204"/>
              <a:chExt cx="489" cy="610"/>
            </a:xfrm>
          </p:grpSpPr>
          <p:sp>
            <p:nvSpPr>
              <p:cNvPr id="117" name="Freeform 657"/>
              <p:cNvSpPr>
                <a:spLocks/>
              </p:cNvSpPr>
              <p:nvPr/>
            </p:nvSpPr>
            <p:spPr bwMode="auto">
              <a:xfrm>
                <a:off x="2342" y="2204"/>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8" name="Rectangle 658"/>
              <p:cNvSpPr>
                <a:spLocks noChangeArrowheads="1"/>
              </p:cNvSpPr>
              <p:nvPr/>
            </p:nvSpPr>
            <p:spPr bwMode="auto">
              <a:xfrm>
                <a:off x="2282"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9" name="Rectangle 659"/>
              <p:cNvSpPr>
                <a:spLocks noChangeArrowheads="1"/>
              </p:cNvSpPr>
              <p:nvPr/>
            </p:nvSpPr>
            <p:spPr bwMode="auto">
              <a:xfrm>
                <a:off x="2425"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0" name="Line 660"/>
              <p:cNvSpPr>
                <a:spLocks noChangeShapeType="1"/>
              </p:cNvSpPr>
              <p:nvPr/>
            </p:nvSpPr>
            <p:spPr bwMode="auto">
              <a:xfrm>
                <a:off x="2258"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21" name="Line 661"/>
              <p:cNvSpPr>
                <a:spLocks noChangeShapeType="1"/>
              </p:cNvSpPr>
              <p:nvPr/>
            </p:nvSpPr>
            <p:spPr bwMode="auto">
              <a:xfrm>
                <a:off x="2318" y="2240"/>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22" name="Line 662"/>
              <p:cNvSpPr>
                <a:spLocks noChangeShapeType="1"/>
              </p:cNvSpPr>
              <p:nvPr/>
            </p:nvSpPr>
            <p:spPr bwMode="auto">
              <a:xfrm>
                <a:off x="2318" y="231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23" name="Line 663"/>
              <p:cNvSpPr>
                <a:spLocks noChangeShapeType="1"/>
              </p:cNvSpPr>
              <p:nvPr/>
            </p:nvSpPr>
            <p:spPr bwMode="auto">
              <a:xfrm>
                <a:off x="240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24" name="Line 664"/>
              <p:cNvSpPr>
                <a:spLocks noChangeShapeType="1"/>
              </p:cNvSpPr>
              <p:nvPr/>
            </p:nvSpPr>
            <p:spPr bwMode="auto">
              <a:xfrm>
                <a:off x="246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25" name="Freeform 665"/>
              <p:cNvSpPr>
                <a:spLocks/>
              </p:cNvSpPr>
              <p:nvPr/>
            </p:nvSpPr>
            <p:spPr bwMode="auto">
              <a:xfrm>
                <a:off x="2342" y="2359"/>
                <a:ext cx="59" cy="144"/>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6" name="Freeform 666"/>
              <p:cNvSpPr>
                <a:spLocks/>
              </p:cNvSpPr>
              <p:nvPr/>
            </p:nvSpPr>
            <p:spPr bwMode="auto">
              <a:xfrm>
                <a:off x="2342" y="2515"/>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7" name="Rectangle 667"/>
              <p:cNvSpPr>
                <a:spLocks noChangeArrowheads="1"/>
              </p:cNvSpPr>
              <p:nvPr/>
            </p:nvSpPr>
            <p:spPr bwMode="auto">
              <a:xfrm>
                <a:off x="2282"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8" name="Rectangle 668"/>
              <p:cNvSpPr>
                <a:spLocks noChangeArrowheads="1"/>
              </p:cNvSpPr>
              <p:nvPr/>
            </p:nvSpPr>
            <p:spPr bwMode="auto">
              <a:xfrm>
                <a:off x="2282"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9" name="Rectangle 669"/>
              <p:cNvSpPr>
                <a:spLocks noChangeArrowheads="1"/>
              </p:cNvSpPr>
              <p:nvPr/>
            </p:nvSpPr>
            <p:spPr bwMode="auto">
              <a:xfrm>
                <a:off x="2425"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0" name="Rectangle 670"/>
              <p:cNvSpPr>
                <a:spLocks noChangeArrowheads="1"/>
              </p:cNvSpPr>
              <p:nvPr/>
            </p:nvSpPr>
            <p:spPr bwMode="auto">
              <a:xfrm>
                <a:off x="2425"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1" name="Rectangle 671"/>
              <p:cNvSpPr>
                <a:spLocks noChangeArrowheads="1"/>
              </p:cNvSpPr>
              <p:nvPr/>
            </p:nvSpPr>
            <p:spPr bwMode="auto">
              <a:xfrm>
                <a:off x="2127" y="2359"/>
                <a:ext cx="95" cy="299"/>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2" name="Line 672"/>
              <p:cNvSpPr>
                <a:spLocks noChangeShapeType="1"/>
              </p:cNvSpPr>
              <p:nvPr/>
            </p:nvSpPr>
            <p:spPr bwMode="auto">
              <a:xfrm>
                <a:off x="2222"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3" name="Line 673"/>
              <p:cNvSpPr>
                <a:spLocks noChangeShapeType="1"/>
              </p:cNvSpPr>
              <p:nvPr/>
            </p:nvSpPr>
            <p:spPr bwMode="auto">
              <a:xfrm flipV="1">
                <a:off x="2258"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4" name="Line 674"/>
              <p:cNvSpPr>
                <a:spLocks noChangeShapeType="1"/>
              </p:cNvSpPr>
              <p:nvPr/>
            </p:nvSpPr>
            <p:spPr bwMode="auto">
              <a:xfrm flipV="1">
                <a:off x="2258" y="2431"/>
                <a:ext cx="0" cy="3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5" name="Line 675"/>
              <p:cNvSpPr>
                <a:spLocks noChangeShapeType="1"/>
              </p:cNvSpPr>
              <p:nvPr/>
            </p:nvSpPr>
            <p:spPr bwMode="auto">
              <a:xfrm>
                <a:off x="2258" y="2748"/>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6" name="Line 676"/>
              <p:cNvSpPr>
                <a:spLocks noChangeShapeType="1"/>
              </p:cNvSpPr>
              <p:nvPr/>
            </p:nvSpPr>
            <p:spPr bwMode="auto">
              <a:xfrm>
                <a:off x="2318" y="2395"/>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7" name="Line 677"/>
              <p:cNvSpPr>
                <a:spLocks noChangeShapeType="1"/>
              </p:cNvSpPr>
              <p:nvPr/>
            </p:nvSpPr>
            <p:spPr bwMode="auto">
              <a:xfrm>
                <a:off x="2318" y="246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8" name="Line 678"/>
              <p:cNvSpPr>
                <a:spLocks noChangeShapeType="1"/>
              </p:cNvSpPr>
              <p:nvPr/>
            </p:nvSpPr>
            <p:spPr bwMode="auto">
              <a:xfrm>
                <a:off x="2318" y="254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9" name="Line 679"/>
              <p:cNvSpPr>
                <a:spLocks noChangeShapeType="1"/>
              </p:cNvSpPr>
              <p:nvPr/>
            </p:nvSpPr>
            <p:spPr bwMode="auto">
              <a:xfrm>
                <a:off x="2318" y="262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0" name="Line 680"/>
              <p:cNvSpPr>
                <a:spLocks noChangeShapeType="1"/>
              </p:cNvSpPr>
              <p:nvPr/>
            </p:nvSpPr>
            <p:spPr bwMode="auto">
              <a:xfrm>
                <a:off x="240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1" name="Line 681"/>
              <p:cNvSpPr>
                <a:spLocks noChangeShapeType="1"/>
              </p:cNvSpPr>
              <p:nvPr/>
            </p:nvSpPr>
            <p:spPr bwMode="auto">
              <a:xfrm>
                <a:off x="240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2" name="Line 682"/>
              <p:cNvSpPr>
                <a:spLocks noChangeShapeType="1"/>
              </p:cNvSpPr>
              <p:nvPr/>
            </p:nvSpPr>
            <p:spPr bwMode="auto">
              <a:xfrm flipV="1">
                <a:off x="2485"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3" name="Line 683"/>
              <p:cNvSpPr>
                <a:spLocks noChangeShapeType="1"/>
              </p:cNvSpPr>
              <p:nvPr/>
            </p:nvSpPr>
            <p:spPr bwMode="auto">
              <a:xfrm flipV="1">
                <a:off x="2485" y="2443"/>
                <a:ext cx="0" cy="3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4" name="Line 684"/>
              <p:cNvSpPr>
                <a:spLocks noChangeShapeType="1"/>
              </p:cNvSpPr>
              <p:nvPr/>
            </p:nvSpPr>
            <p:spPr bwMode="auto">
              <a:xfrm>
                <a:off x="246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5" name="Line 685"/>
              <p:cNvSpPr>
                <a:spLocks noChangeShapeType="1"/>
              </p:cNvSpPr>
              <p:nvPr/>
            </p:nvSpPr>
            <p:spPr bwMode="auto">
              <a:xfrm>
                <a:off x="246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6" name="Line 686"/>
              <p:cNvSpPr>
                <a:spLocks noChangeShapeType="1"/>
              </p:cNvSpPr>
              <p:nvPr/>
            </p:nvSpPr>
            <p:spPr bwMode="auto">
              <a:xfrm>
                <a:off x="2485"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nvGrpSpPr>
              <p:cNvPr id="147" name="Group 687"/>
              <p:cNvGrpSpPr>
                <a:grpSpLocks/>
              </p:cNvGrpSpPr>
              <p:nvPr/>
            </p:nvGrpSpPr>
            <p:grpSpPr bwMode="auto">
              <a:xfrm>
                <a:off x="2521" y="2347"/>
                <a:ext cx="95" cy="311"/>
                <a:chOff x="2521" y="2347"/>
                <a:chExt cx="95" cy="156"/>
              </a:xfrm>
            </p:grpSpPr>
            <p:sp>
              <p:nvSpPr>
                <p:cNvPr id="157" name="Rectangle 688"/>
                <p:cNvSpPr>
                  <a:spLocks noChangeArrowheads="1"/>
                </p:cNvSpPr>
                <p:nvPr/>
              </p:nvSpPr>
              <p:spPr bwMode="auto">
                <a:xfrm>
                  <a:off x="2521" y="2347"/>
                  <a:ext cx="95" cy="1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8" name="Line 689"/>
                <p:cNvSpPr>
                  <a:spLocks noChangeShapeType="1"/>
                </p:cNvSpPr>
                <p:nvPr/>
              </p:nvSpPr>
              <p:spPr bwMode="auto">
                <a:xfrm>
                  <a:off x="2533"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9" name="Line 690"/>
                <p:cNvSpPr>
                  <a:spLocks noChangeShapeType="1"/>
                </p:cNvSpPr>
                <p:nvPr/>
              </p:nvSpPr>
              <p:spPr bwMode="auto">
                <a:xfrm>
                  <a:off x="254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60" name="Line 691"/>
                <p:cNvSpPr>
                  <a:spLocks noChangeShapeType="1"/>
                </p:cNvSpPr>
                <p:nvPr/>
              </p:nvSpPr>
              <p:spPr bwMode="auto">
                <a:xfrm>
                  <a:off x="2556"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61" name="Line 692"/>
                <p:cNvSpPr>
                  <a:spLocks noChangeShapeType="1"/>
                </p:cNvSpPr>
                <p:nvPr/>
              </p:nvSpPr>
              <p:spPr bwMode="auto">
                <a:xfrm>
                  <a:off x="2568"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62" name="Line 693"/>
                <p:cNvSpPr>
                  <a:spLocks noChangeShapeType="1"/>
                </p:cNvSpPr>
                <p:nvPr/>
              </p:nvSpPr>
              <p:spPr bwMode="auto">
                <a:xfrm>
                  <a:off x="2580"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63" name="Line 694"/>
                <p:cNvSpPr>
                  <a:spLocks noChangeShapeType="1"/>
                </p:cNvSpPr>
                <p:nvPr/>
              </p:nvSpPr>
              <p:spPr bwMode="auto">
                <a:xfrm>
                  <a:off x="2592"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64" name="Line 695"/>
                <p:cNvSpPr>
                  <a:spLocks noChangeShapeType="1"/>
                </p:cNvSpPr>
                <p:nvPr/>
              </p:nvSpPr>
              <p:spPr bwMode="auto">
                <a:xfrm>
                  <a:off x="260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sp>
            <p:nvSpPr>
              <p:cNvPr id="148" name="Freeform 696"/>
              <p:cNvSpPr>
                <a:spLocks/>
              </p:cNvSpPr>
              <p:nvPr/>
            </p:nvSpPr>
            <p:spPr bwMode="auto">
              <a:xfrm>
                <a:off x="2342" y="2671"/>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9" name="Rectangle 697"/>
              <p:cNvSpPr>
                <a:spLocks noChangeArrowheads="1"/>
              </p:cNvSpPr>
              <p:nvPr/>
            </p:nvSpPr>
            <p:spPr bwMode="auto">
              <a:xfrm>
                <a:off x="2282"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0" name="Rectangle 698"/>
              <p:cNvSpPr>
                <a:spLocks noChangeArrowheads="1"/>
              </p:cNvSpPr>
              <p:nvPr/>
            </p:nvSpPr>
            <p:spPr bwMode="auto">
              <a:xfrm>
                <a:off x="2425"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1" name="Line 699"/>
              <p:cNvSpPr>
                <a:spLocks noChangeShapeType="1"/>
              </p:cNvSpPr>
              <p:nvPr/>
            </p:nvSpPr>
            <p:spPr bwMode="auto">
              <a:xfrm>
                <a:off x="2257"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2" name="Line 700"/>
              <p:cNvSpPr>
                <a:spLocks noChangeShapeType="1"/>
              </p:cNvSpPr>
              <p:nvPr/>
            </p:nvSpPr>
            <p:spPr bwMode="auto">
              <a:xfrm>
                <a:off x="2257" y="258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3" name="Line 701"/>
              <p:cNvSpPr>
                <a:spLocks noChangeShapeType="1"/>
              </p:cNvSpPr>
              <p:nvPr/>
            </p:nvSpPr>
            <p:spPr bwMode="auto">
              <a:xfrm>
                <a:off x="246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4" name="Line 702"/>
              <p:cNvSpPr>
                <a:spLocks noChangeShapeType="1"/>
              </p:cNvSpPr>
              <p:nvPr/>
            </p:nvSpPr>
            <p:spPr bwMode="auto">
              <a:xfrm>
                <a:off x="240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5" name="Line 703"/>
              <p:cNvSpPr>
                <a:spLocks noChangeShapeType="1"/>
              </p:cNvSpPr>
              <p:nvPr/>
            </p:nvSpPr>
            <p:spPr bwMode="auto">
              <a:xfrm>
                <a:off x="2317" y="270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6" name="Line 704"/>
              <p:cNvSpPr>
                <a:spLocks noChangeShapeType="1"/>
              </p:cNvSpPr>
              <p:nvPr/>
            </p:nvSpPr>
            <p:spPr bwMode="auto">
              <a:xfrm>
                <a:off x="2317" y="278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19" name="Group 705"/>
            <p:cNvGrpSpPr>
              <a:grpSpLocks/>
            </p:cNvGrpSpPr>
            <p:nvPr/>
          </p:nvGrpSpPr>
          <p:grpSpPr bwMode="auto">
            <a:xfrm>
              <a:off x="3396275" y="5221288"/>
              <a:ext cx="914400" cy="749300"/>
              <a:chOff x="2127" y="2204"/>
              <a:chExt cx="489" cy="610"/>
            </a:xfrm>
          </p:grpSpPr>
          <p:sp>
            <p:nvSpPr>
              <p:cNvPr id="69" name="Freeform 706"/>
              <p:cNvSpPr>
                <a:spLocks/>
              </p:cNvSpPr>
              <p:nvPr/>
            </p:nvSpPr>
            <p:spPr bwMode="auto">
              <a:xfrm>
                <a:off x="2342" y="2204"/>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0" name="Rectangle 707"/>
              <p:cNvSpPr>
                <a:spLocks noChangeArrowheads="1"/>
              </p:cNvSpPr>
              <p:nvPr/>
            </p:nvSpPr>
            <p:spPr bwMode="auto">
              <a:xfrm>
                <a:off x="2282"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1" name="Rectangle 708"/>
              <p:cNvSpPr>
                <a:spLocks noChangeArrowheads="1"/>
              </p:cNvSpPr>
              <p:nvPr/>
            </p:nvSpPr>
            <p:spPr bwMode="auto">
              <a:xfrm>
                <a:off x="2425"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2" name="Line 709"/>
              <p:cNvSpPr>
                <a:spLocks noChangeShapeType="1"/>
              </p:cNvSpPr>
              <p:nvPr/>
            </p:nvSpPr>
            <p:spPr bwMode="auto">
              <a:xfrm>
                <a:off x="2258"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3" name="Line 710"/>
              <p:cNvSpPr>
                <a:spLocks noChangeShapeType="1"/>
              </p:cNvSpPr>
              <p:nvPr/>
            </p:nvSpPr>
            <p:spPr bwMode="auto">
              <a:xfrm>
                <a:off x="2318" y="2240"/>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4" name="Line 711"/>
              <p:cNvSpPr>
                <a:spLocks noChangeShapeType="1"/>
              </p:cNvSpPr>
              <p:nvPr/>
            </p:nvSpPr>
            <p:spPr bwMode="auto">
              <a:xfrm>
                <a:off x="2318" y="231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5" name="Line 712"/>
              <p:cNvSpPr>
                <a:spLocks noChangeShapeType="1"/>
              </p:cNvSpPr>
              <p:nvPr/>
            </p:nvSpPr>
            <p:spPr bwMode="auto">
              <a:xfrm>
                <a:off x="240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6" name="Line 713"/>
              <p:cNvSpPr>
                <a:spLocks noChangeShapeType="1"/>
              </p:cNvSpPr>
              <p:nvPr/>
            </p:nvSpPr>
            <p:spPr bwMode="auto">
              <a:xfrm>
                <a:off x="246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7" name="Freeform 714"/>
              <p:cNvSpPr>
                <a:spLocks/>
              </p:cNvSpPr>
              <p:nvPr/>
            </p:nvSpPr>
            <p:spPr bwMode="auto">
              <a:xfrm>
                <a:off x="2342" y="2359"/>
                <a:ext cx="59" cy="144"/>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8" name="Freeform 715"/>
              <p:cNvSpPr>
                <a:spLocks/>
              </p:cNvSpPr>
              <p:nvPr/>
            </p:nvSpPr>
            <p:spPr bwMode="auto">
              <a:xfrm>
                <a:off x="2342" y="2515"/>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9" name="Rectangle 716"/>
              <p:cNvSpPr>
                <a:spLocks noChangeArrowheads="1"/>
              </p:cNvSpPr>
              <p:nvPr/>
            </p:nvSpPr>
            <p:spPr bwMode="auto">
              <a:xfrm>
                <a:off x="2282"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0" name="Rectangle 717"/>
              <p:cNvSpPr>
                <a:spLocks noChangeArrowheads="1"/>
              </p:cNvSpPr>
              <p:nvPr/>
            </p:nvSpPr>
            <p:spPr bwMode="auto">
              <a:xfrm>
                <a:off x="2282"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1" name="Rectangle 718"/>
              <p:cNvSpPr>
                <a:spLocks noChangeArrowheads="1"/>
              </p:cNvSpPr>
              <p:nvPr/>
            </p:nvSpPr>
            <p:spPr bwMode="auto">
              <a:xfrm>
                <a:off x="2425"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2" name="Rectangle 719"/>
              <p:cNvSpPr>
                <a:spLocks noChangeArrowheads="1"/>
              </p:cNvSpPr>
              <p:nvPr/>
            </p:nvSpPr>
            <p:spPr bwMode="auto">
              <a:xfrm>
                <a:off x="2425"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3" name="Rectangle 720"/>
              <p:cNvSpPr>
                <a:spLocks noChangeArrowheads="1"/>
              </p:cNvSpPr>
              <p:nvPr/>
            </p:nvSpPr>
            <p:spPr bwMode="auto">
              <a:xfrm>
                <a:off x="2127" y="2359"/>
                <a:ext cx="95" cy="299"/>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4" name="Line 721"/>
              <p:cNvSpPr>
                <a:spLocks noChangeShapeType="1"/>
              </p:cNvSpPr>
              <p:nvPr/>
            </p:nvSpPr>
            <p:spPr bwMode="auto">
              <a:xfrm>
                <a:off x="2222"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85" name="Line 722"/>
              <p:cNvSpPr>
                <a:spLocks noChangeShapeType="1"/>
              </p:cNvSpPr>
              <p:nvPr/>
            </p:nvSpPr>
            <p:spPr bwMode="auto">
              <a:xfrm flipV="1">
                <a:off x="2258"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86" name="Line 723"/>
              <p:cNvSpPr>
                <a:spLocks noChangeShapeType="1"/>
              </p:cNvSpPr>
              <p:nvPr/>
            </p:nvSpPr>
            <p:spPr bwMode="auto">
              <a:xfrm flipV="1">
                <a:off x="2258" y="2431"/>
                <a:ext cx="0" cy="3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87" name="Line 724"/>
              <p:cNvSpPr>
                <a:spLocks noChangeShapeType="1"/>
              </p:cNvSpPr>
              <p:nvPr/>
            </p:nvSpPr>
            <p:spPr bwMode="auto">
              <a:xfrm>
                <a:off x="2258" y="2748"/>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88" name="Line 725"/>
              <p:cNvSpPr>
                <a:spLocks noChangeShapeType="1"/>
              </p:cNvSpPr>
              <p:nvPr/>
            </p:nvSpPr>
            <p:spPr bwMode="auto">
              <a:xfrm>
                <a:off x="2318" y="2395"/>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89" name="Line 726"/>
              <p:cNvSpPr>
                <a:spLocks noChangeShapeType="1"/>
              </p:cNvSpPr>
              <p:nvPr/>
            </p:nvSpPr>
            <p:spPr bwMode="auto">
              <a:xfrm>
                <a:off x="2318" y="246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0" name="Line 727"/>
              <p:cNvSpPr>
                <a:spLocks noChangeShapeType="1"/>
              </p:cNvSpPr>
              <p:nvPr/>
            </p:nvSpPr>
            <p:spPr bwMode="auto">
              <a:xfrm>
                <a:off x="2318" y="254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1" name="Line 728"/>
              <p:cNvSpPr>
                <a:spLocks noChangeShapeType="1"/>
              </p:cNvSpPr>
              <p:nvPr/>
            </p:nvSpPr>
            <p:spPr bwMode="auto">
              <a:xfrm>
                <a:off x="2318" y="262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2" name="Line 729"/>
              <p:cNvSpPr>
                <a:spLocks noChangeShapeType="1"/>
              </p:cNvSpPr>
              <p:nvPr/>
            </p:nvSpPr>
            <p:spPr bwMode="auto">
              <a:xfrm>
                <a:off x="240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3" name="Line 730"/>
              <p:cNvSpPr>
                <a:spLocks noChangeShapeType="1"/>
              </p:cNvSpPr>
              <p:nvPr/>
            </p:nvSpPr>
            <p:spPr bwMode="auto">
              <a:xfrm>
                <a:off x="240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4" name="Line 731"/>
              <p:cNvSpPr>
                <a:spLocks noChangeShapeType="1"/>
              </p:cNvSpPr>
              <p:nvPr/>
            </p:nvSpPr>
            <p:spPr bwMode="auto">
              <a:xfrm flipV="1">
                <a:off x="2485"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5" name="Line 732"/>
              <p:cNvSpPr>
                <a:spLocks noChangeShapeType="1"/>
              </p:cNvSpPr>
              <p:nvPr/>
            </p:nvSpPr>
            <p:spPr bwMode="auto">
              <a:xfrm flipV="1">
                <a:off x="2485" y="2443"/>
                <a:ext cx="0" cy="3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6" name="Line 733"/>
              <p:cNvSpPr>
                <a:spLocks noChangeShapeType="1"/>
              </p:cNvSpPr>
              <p:nvPr/>
            </p:nvSpPr>
            <p:spPr bwMode="auto">
              <a:xfrm>
                <a:off x="246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7" name="Line 734"/>
              <p:cNvSpPr>
                <a:spLocks noChangeShapeType="1"/>
              </p:cNvSpPr>
              <p:nvPr/>
            </p:nvSpPr>
            <p:spPr bwMode="auto">
              <a:xfrm>
                <a:off x="246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8" name="Line 735"/>
              <p:cNvSpPr>
                <a:spLocks noChangeShapeType="1"/>
              </p:cNvSpPr>
              <p:nvPr/>
            </p:nvSpPr>
            <p:spPr bwMode="auto">
              <a:xfrm>
                <a:off x="2485"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nvGrpSpPr>
              <p:cNvPr id="99" name="Group 736"/>
              <p:cNvGrpSpPr>
                <a:grpSpLocks/>
              </p:cNvGrpSpPr>
              <p:nvPr/>
            </p:nvGrpSpPr>
            <p:grpSpPr bwMode="auto">
              <a:xfrm>
                <a:off x="2521" y="2347"/>
                <a:ext cx="95" cy="311"/>
                <a:chOff x="2521" y="2347"/>
                <a:chExt cx="95" cy="156"/>
              </a:xfrm>
            </p:grpSpPr>
            <p:sp>
              <p:nvSpPr>
                <p:cNvPr id="109" name="Rectangle 737"/>
                <p:cNvSpPr>
                  <a:spLocks noChangeArrowheads="1"/>
                </p:cNvSpPr>
                <p:nvPr/>
              </p:nvSpPr>
              <p:spPr bwMode="auto">
                <a:xfrm>
                  <a:off x="2521" y="2347"/>
                  <a:ext cx="95" cy="1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0" name="Line 738"/>
                <p:cNvSpPr>
                  <a:spLocks noChangeShapeType="1"/>
                </p:cNvSpPr>
                <p:nvPr/>
              </p:nvSpPr>
              <p:spPr bwMode="auto">
                <a:xfrm>
                  <a:off x="2533"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1" name="Line 739"/>
                <p:cNvSpPr>
                  <a:spLocks noChangeShapeType="1"/>
                </p:cNvSpPr>
                <p:nvPr/>
              </p:nvSpPr>
              <p:spPr bwMode="auto">
                <a:xfrm>
                  <a:off x="254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2" name="Line 740"/>
                <p:cNvSpPr>
                  <a:spLocks noChangeShapeType="1"/>
                </p:cNvSpPr>
                <p:nvPr/>
              </p:nvSpPr>
              <p:spPr bwMode="auto">
                <a:xfrm>
                  <a:off x="2556"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3" name="Line 741"/>
                <p:cNvSpPr>
                  <a:spLocks noChangeShapeType="1"/>
                </p:cNvSpPr>
                <p:nvPr/>
              </p:nvSpPr>
              <p:spPr bwMode="auto">
                <a:xfrm>
                  <a:off x="2568"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4" name="Line 742"/>
                <p:cNvSpPr>
                  <a:spLocks noChangeShapeType="1"/>
                </p:cNvSpPr>
                <p:nvPr/>
              </p:nvSpPr>
              <p:spPr bwMode="auto">
                <a:xfrm>
                  <a:off x="2580"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5" name="Line 743"/>
                <p:cNvSpPr>
                  <a:spLocks noChangeShapeType="1"/>
                </p:cNvSpPr>
                <p:nvPr/>
              </p:nvSpPr>
              <p:spPr bwMode="auto">
                <a:xfrm>
                  <a:off x="2592"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6" name="Line 744"/>
                <p:cNvSpPr>
                  <a:spLocks noChangeShapeType="1"/>
                </p:cNvSpPr>
                <p:nvPr/>
              </p:nvSpPr>
              <p:spPr bwMode="auto">
                <a:xfrm>
                  <a:off x="260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sp>
            <p:nvSpPr>
              <p:cNvPr id="100" name="Freeform 745"/>
              <p:cNvSpPr>
                <a:spLocks/>
              </p:cNvSpPr>
              <p:nvPr/>
            </p:nvSpPr>
            <p:spPr bwMode="auto">
              <a:xfrm>
                <a:off x="2342" y="2671"/>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1" name="Rectangle 746"/>
              <p:cNvSpPr>
                <a:spLocks noChangeArrowheads="1"/>
              </p:cNvSpPr>
              <p:nvPr/>
            </p:nvSpPr>
            <p:spPr bwMode="auto">
              <a:xfrm>
                <a:off x="2282"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2" name="Rectangle 747"/>
              <p:cNvSpPr>
                <a:spLocks noChangeArrowheads="1"/>
              </p:cNvSpPr>
              <p:nvPr/>
            </p:nvSpPr>
            <p:spPr bwMode="auto">
              <a:xfrm>
                <a:off x="2425"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3" name="Line 748"/>
              <p:cNvSpPr>
                <a:spLocks noChangeShapeType="1"/>
              </p:cNvSpPr>
              <p:nvPr/>
            </p:nvSpPr>
            <p:spPr bwMode="auto">
              <a:xfrm>
                <a:off x="2257"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4" name="Line 749"/>
              <p:cNvSpPr>
                <a:spLocks noChangeShapeType="1"/>
              </p:cNvSpPr>
              <p:nvPr/>
            </p:nvSpPr>
            <p:spPr bwMode="auto">
              <a:xfrm>
                <a:off x="2257" y="258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5" name="Line 750"/>
              <p:cNvSpPr>
                <a:spLocks noChangeShapeType="1"/>
              </p:cNvSpPr>
              <p:nvPr/>
            </p:nvSpPr>
            <p:spPr bwMode="auto">
              <a:xfrm>
                <a:off x="246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6" name="Line 751"/>
              <p:cNvSpPr>
                <a:spLocks noChangeShapeType="1"/>
              </p:cNvSpPr>
              <p:nvPr/>
            </p:nvSpPr>
            <p:spPr bwMode="auto">
              <a:xfrm>
                <a:off x="240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7" name="Line 752"/>
              <p:cNvSpPr>
                <a:spLocks noChangeShapeType="1"/>
              </p:cNvSpPr>
              <p:nvPr/>
            </p:nvSpPr>
            <p:spPr bwMode="auto">
              <a:xfrm>
                <a:off x="2317" y="270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8" name="Line 753"/>
              <p:cNvSpPr>
                <a:spLocks noChangeShapeType="1"/>
              </p:cNvSpPr>
              <p:nvPr/>
            </p:nvSpPr>
            <p:spPr bwMode="auto">
              <a:xfrm>
                <a:off x="2317" y="278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20" name="Group 754"/>
            <p:cNvGrpSpPr>
              <a:grpSpLocks/>
            </p:cNvGrpSpPr>
            <p:nvPr/>
          </p:nvGrpSpPr>
          <p:grpSpPr bwMode="auto">
            <a:xfrm>
              <a:off x="3396275" y="4306888"/>
              <a:ext cx="914400" cy="749300"/>
              <a:chOff x="2127" y="2204"/>
              <a:chExt cx="489" cy="610"/>
            </a:xfrm>
          </p:grpSpPr>
          <p:sp>
            <p:nvSpPr>
              <p:cNvPr id="21" name="Freeform 755"/>
              <p:cNvSpPr>
                <a:spLocks/>
              </p:cNvSpPr>
              <p:nvPr/>
            </p:nvSpPr>
            <p:spPr bwMode="auto">
              <a:xfrm>
                <a:off x="2342" y="2204"/>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 name="Rectangle 756"/>
              <p:cNvSpPr>
                <a:spLocks noChangeArrowheads="1"/>
              </p:cNvSpPr>
              <p:nvPr/>
            </p:nvSpPr>
            <p:spPr bwMode="auto">
              <a:xfrm>
                <a:off x="2282"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 name="Rectangle 757"/>
              <p:cNvSpPr>
                <a:spLocks noChangeArrowheads="1"/>
              </p:cNvSpPr>
              <p:nvPr/>
            </p:nvSpPr>
            <p:spPr bwMode="auto">
              <a:xfrm>
                <a:off x="2425"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4" name="Line 758"/>
              <p:cNvSpPr>
                <a:spLocks noChangeShapeType="1"/>
              </p:cNvSpPr>
              <p:nvPr/>
            </p:nvSpPr>
            <p:spPr bwMode="auto">
              <a:xfrm>
                <a:off x="2258"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5" name="Line 759"/>
              <p:cNvSpPr>
                <a:spLocks noChangeShapeType="1"/>
              </p:cNvSpPr>
              <p:nvPr/>
            </p:nvSpPr>
            <p:spPr bwMode="auto">
              <a:xfrm>
                <a:off x="2318" y="2240"/>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6" name="Line 760"/>
              <p:cNvSpPr>
                <a:spLocks noChangeShapeType="1"/>
              </p:cNvSpPr>
              <p:nvPr/>
            </p:nvSpPr>
            <p:spPr bwMode="auto">
              <a:xfrm>
                <a:off x="2318" y="231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7" name="Line 761"/>
              <p:cNvSpPr>
                <a:spLocks noChangeShapeType="1"/>
              </p:cNvSpPr>
              <p:nvPr/>
            </p:nvSpPr>
            <p:spPr bwMode="auto">
              <a:xfrm>
                <a:off x="240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8" name="Line 762"/>
              <p:cNvSpPr>
                <a:spLocks noChangeShapeType="1"/>
              </p:cNvSpPr>
              <p:nvPr/>
            </p:nvSpPr>
            <p:spPr bwMode="auto">
              <a:xfrm>
                <a:off x="246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9" name="Freeform 763"/>
              <p:cNvSpPr>
                <a:spLocks/>
              </p:cNvSpPr>
              <p:nvPr/>
            </p:nvSpPr>
            <p:spPr bwMode="auto">
              <a:xfrm>
                <a:off x="2342" y="2359"/>
                <a:ext cx="59" cy="144"/>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0" name="Freeform 764"/>
              <p:cNvSpPr>
                <a:spLocks/>
              </p:cNvSpPr>
              <p:nvPr/>
            </p:nvSpPr>
            <p:spPr bwMode="auto">
              <a:xfrm>
                <a:off x="2342" y="2515"/>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 name="Rectangle 765"/>
              <p:cNvSpPr>
                <a:spLocks noChangeArrowheads="1"/>
              </p:cNvSpPr>
              <p:nvPr/>
            </p:nvSpPr>
            <p:spPr bwMode="auto">
              <a:xfrm>
                <a:off x="2282"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2" name="Rectangle 766"/>
              <p:cNvSpPr>
                <a:spLocks noChangeArrowheads="1"/>
              </p:cNvSpPr>
              <p:nvPr/>
            </p:nvSpPr>
            <p:spPr bwMode="auto">
              <a:xfrm>
                <a:off x="2282"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 name="Rectangle 767"/>
              <p:cNvSpPr>
                <a:spLocks noChangeArrowheads="1"/>
              </p:cNvSpPr>
              <p:nvPr/>
            </p:nvSpPr>
            <p:spPr bwMode="auto">
              <a:xfrm>
                <a:off x="2425"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 name="Rectangle 768"/>
              <p:cNvSpPr>
                <a:spLocks noChangeArrowheads="1"/>
              </p:cNvSpPr>
              <p:nvPr/>
            </p:nvSpPr>
            <p:spPr bwMode="auto">
              <a:xfrm>
                <a:off x="2425"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5" name="Rectangle 769"/>
              <p:cNvSpPr>
                <a:spLocks noChangeArrowheads="1"/>
              </p:cNvSpPr>
              <p:nvPr/>
            </p:nvSpPr>
            <p:spPr bwMode="auto">
              <a:xfrm>
                <a:off x="2127" y="2359"/>
                <a:ext cx="95" cy="299"/>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6" name="Line 770"/>
              <p:cNvSpPr>
                <a:spLocks noChangeShapeType="1"/>
              </p:cNvSpPr>
              <p:nvPr/>
            </p:nvSpPr>
            <p:spPr bwMode="auto">
              <a:xfrm>
                <a:off x="2222"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7" name="Line 771"/>
              <p:cNvSpPr>
                <a:spLocks noChangeShapeType="1"/>
              </p:cNvSpPr>
              <p:nvPr/>
            </p:nvSpPr>
            <p:spPr bwMode="auto">
              <a:xfrm flipV="1">
                <a:off x="2258"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8" name="Line 772"/>
              <p:cNvSpPr>
                <a:spLocks noChangeShapeType="1"/>
              </p:cNvSpPr>
              <p:nvPr/>
            </p:nvSpPr>
            <p:spPr bwMode="auto">
              <a:xfrm flipV="1">
                <a:off x="2258" y="2431"/>
                <a:ext cx="0" cy="3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9" name="Line 773"/>
              <p:cNvSpPr>
                <a:spLocks noChangeShapeType="1"/>
              </p:cNvSpPr>
              <p:nvPr/>
            </p:nvSpPr>
            <p:spPr bwMode="auto">
              <a:xfrm>
                <a:off x="2258" y="2748"/>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0" name="Line 774"/>
              <p:cNvSpPr>
                <a:spLocks noChangeShapeType="1"/>
              </p:cNvSpPr>
              <p:nvPr/>
            </p:nvSpPr>
            <p:spPr bwMode="auto">
              <a:xfrm>
                <a:off x="2318" y="2395"/>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1" name="Line 775"/>
              <p:cNvSpPr>
                <a:spLocks noChangeShapeType="1"/>
              </p:cNvSpPr>
              <p:nvPr/>
            </p:nvSpPr>
            <p:spPr bwMode="auto">
              <a:xfrm>
                <a:off x="2318" y="246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2" name="Line 776"/>
              <p:cNvSpPr>
                <a:spLocks noChangeShapeType="1"/>
              </p:cNvSpPr>
              <p:nvPr/>
            </p:nvSpPr>
            <p:spPr bwMode="auto">
              <a:xfrm>
                <a:off x="2318" y="254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3" name="Line 777"/>
              <p:cNvSpPr>
                <a:spLocks noChangeShapeType="1"/>
              </p:cNvSpPr>
              <p:nvPr/>
            </p:nvSpPr>
            <p:spPr bwMode="auto">
              <a:xfrm>
                <a:off x="2318" y="262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4" name="Line 778"/>
              <p:cNvSpPr>
                <a:spLocks noChangeShapeType="1"/>
              </p:cNvSpPr>
              <p:nvPr/>
            </p:nvSpPr>
            <p:spPr bwMode="auto">
              <a:xfrm>
                <a:off x="240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5" name="Line 779"/>
              <p:cNvSpPr>
                <a:spLocks noChangeShapeType="1"/>
              </p:cNvSpPr>
              <p:nvPr/>
            </p:nvSpPr>
            <p:spPr bwMode="auto">
              <a:xfrm>
                <a:off x="240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6" name="Line 780"/>
              <p:cNvSpPr>
                <a:spLocks noChangeShapeType="1"/>
              </p:cNvSpPr>
              <p:nvPr/>
            </p:nvSpPr>
            <p:spPr bwMode="auto">
              <a:xfrm flipV="1">
                <a:off x="2485"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7" name="Line 781"/>
              <p:cNvSpPr>
                <a:spLocks noChangeShapeType="1"/>
              </p:cNvSpPr>
              <p:nvPr/>
            </p:nvSpPr>
            <p:spPr bwMode="auto">
              <a:xfrm flipV="1">
                <a:off x="2485" y="2443"/>
                <a:ext cx="0" cy="3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8" name="Line 782"/>
              <p:cNvSpPr>
                <a:spLocks noChangeShapeType="1"/>
              </p:cNvSpPr>
              <p:nvPr/>
            </p:nvSpPr>
            <p:spPr bwMode="auto">
              <a:xfrm>
                <a:off x="246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9" name="Line 783"/>
              <p:cNvSpPr>
                <a:spLocks noChangeShapeType="1"/>
              </p:cNvSpPr>
              <p:nvPr/>
            </p:nvSpPr>
            <p:spPr bwMode="auto">
              <a:xfrm>
                <a:off x="246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0" name="Line 784"/>
              <p:cNvSpPr>
                <a:spLocks noChangeShapeType="1"/>
              </p:cNvSpPr>
              <p:nvPr/>
            </p:nvSpPr>
            <p:spPr bwMode="auto">
              <a:xfrm>
                <a:off x="2485"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nvGrpSpPr>
              <p:cNvPr id="51" name="Group 785"/>
              <p:cNvGrpSpPr>
                <a:grpSpLocks/>
              </p:cNvGrpSpPr>
              <p:nvPr/>
            </p:nvGrpSpPr>
            <p:grpSpPr bwMode="auto">
              <a:xfrm>
                <a:off x="2521" y="2347"/>
                <a:ext cx="95" cy="311"/>
                <a:chOff x="2521" y="2347"/>
                <a:chExt cx="95" cy="156"/>
              </a:xfrm>
            </p:grpSpPr>
            <p:sp>
              <p:nvSpPr>
                <p:cNvPr id="61" name="Rectangle 786"/>
                <p:cNvSpPr>
                  <a:spLocks noChangeArrowheads="1"/>
                </p:cNvSpPr>
                <p:nvPr/>
              </p:nvSpPr>
              <p:spPr bwMode="auto">
                <a:xfrm>
                  <a:off x="2521" y="2347"/>
                  <a:ext cx="95" cy="1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2" name="Line 787"/>
                <p:cNvSpPr>
                  <a:spLocks noChangeShapeType="1"/>
                </p:cNvSpPr>
                <p:nvPr/>
              </p:nvSpPr>
              <p:spPr bwMode="auto">
                <a:xfrm>
                  <a:off x="2533"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3" name="Line 788"/>
                <p:cNvSpPr>
                  <a:spLocks noChangeShapeType="1"/>
                </p:cNvSpPr>
                <p:nvPr/>
              </p:nvSpPr>
              <p:spPr bwMode="auto">
                <a:xfrm>
                  <a:off x="254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4" name="Line 789"/>
                <p:cNvSpPr>
                  <a:spLocks noChangeShapeType="1"/>
                </p:cNvSpPr>
                <p:nvPr/>
              </p:nvSpPr>
              <p:spPr bwMode="auto">
                <a:xfrm>
                  <a:off x="2556"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5" name="Line 790"/>
                <p:cNvSpPr>
                  <a:spLocks noChangeShapeType="1"/>
                </p:cNvSpPr>
                <p:nvPr/>
              </p:nvSpPr>
              <p:spPr bwMode="auto">
                <a:xfrm>
                  <a:off x="2568"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6" name="Line 791"/>
                <p:cNvSpPr>
                  <a:spLocks noChangeShapeType="1"/>
                </p:cNvSpPr>
                <p:nvPr/>
              </p:nvSpPr>
              <p:spPr bwMode="auto">
                <a:xfrm>
                  <a:off x="2580"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7" name="Line 792"/>
                <p:cNvSpPr>
                  <a:spLocks noChangeShapeType="1"/>
                </p:cNvSpPr>
                <p:nvPr/>
              </p:nvSpPr>
              <p:spPr bwMode="auto">
                <a:xfrm>
                  <a:off x="2592"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8" name="Line 793"/>
                <p:cNvSpPr>
                  <a:spLocks noChangeShapeType="1"/>
                </p:cNvSpPr>
                <p:nvPr/>
              </p:nvSpPr>
              <p:spPr bwMode="auto">
                <a:xfrm>
                  <a:off x="260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sp>
            <p:nvSpPr>
              <p:cNvPr id="52" name="Freeform 794"/>
              <p:cNvSpPr>
                <a:spLocks/>
              </p:cNvSpPr>
              <p:nvPr/>
            </p:nvSpPr>
            <p:spPr bwMode="auto">
              <a:xfrm>
                <a:off x="2342" y="2671"/>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3" name="Rectangle 795"/>
              <p:cNvSpPr>
                <a:spLocks noChangeArrowheads="1"/>
              </p:cNvSpPr>
              <p:nvPr/>
            </p:nvSpPr>
            <p:spPr bwMode="auto">
              <a:xfrm>
                <a:off x="2282"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 name="Rectangle 796"/>
              <p:cNvSpPr>
                <a:spLocks noChangeArrowheads="1"/>
              </p:cNvSpPr>
              <p:nvPr/>
            </p:nvSpPr>
            <p:spPr bwMode="auto">
              <a:xfrm>
                <a:off x="2425"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5" name="Line 797"/>
              <p:cNvSpPr>
                <a:spLocks noChangeShapeType="1"/>
              </p:cNvSpPr>
              <p:nvPr/>
            </p:nvSpPr>
            <p:spPr bwMode="auto">
              <a:xfrm>
                <a:off x="2257"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6" name="Line 798"/>
              <p:cNvSpPr>
                <a:spLocks noChangeShapeType="1"/>
              </p:cNvSpPr>
              <p:nvPr/>
            </p:nvSpPr>
            <p:spPr bwMode="auto">
              <a:xfrm>
                <a:off x="2257" y="258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7" name="Line 799"/>
              <p:cNvSpPr>
                <a:spLocks noChangeShapeType="1"/>
              </p:cNvSpPr>
              <p:nvPr/>
            </p:nvSpPr>
            <p:spPr bwMode="auto">
              <a:xfrm>
                <a:off x="246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8" name="Line 800"/>
              <p:cNvSpPr>
                <a:spLocks noChangeShapeType="1"/>
              </p:cNvSpPr>
              <p:nvPr/>
            </p:nvSpPr>
            <p:spPr bwMode="auto">
              <a:xfrm>
                <a:off x="240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9" name="Line 801"/>
              <p:cNvSpPr>
                <a:spLocks noChangeShapeType="1"/>
              </p:cNvSpPr>
              <p:nvPr/>
            </p:nvSpPr>
            <p:spPr bwMode="auto">
              <a:xfrm>
                <a:off x="2317" y="270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0" name="Line 802"/>
              <p:cNvSpPr>
                <a:spLocks noChangeShapeType="1"/>
              </p:cNvSpPr>
              <p:nvPr/>
            </p:nvSpPr>
            <p:spPr bwMode="auto">
              <a:xfrm>
                <a:off x="2317" y="278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sp>
        <p:nvSpPr>
          <p:cNvPr id="213" name="TextBox 212"/>
          <p:cNvSpPr txBox="1">
            <a:spLocks noChangeArrowheads="1"/>
          </p:cNvSpPr>
          <p:nvPr/>
        </p:nvSpPr>
        <p:spPr bwMode="auto">
          <a:xfrm>
            <a:off x="4513322" y="4759003"/>
            <a:ext cx="24471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altLang="en-US" sz="1800" dirty="0"/>
              <a:t>Symmetric four 4-BCE </a:t>
            </a:r>
            <a:r>
              <a:rPr lang="en-AU" altLang="en-US" sz="1800" dirty="0" err="1"/>
              <a:t>megacores</a:t>
            </a:r>
            <a:endParaRPr lang="en-US" altLang="en-US" sz="1800" dirty="0"/>
          </a:p>
        </p:txBody>
      </p:sp>
    </p:spTree>
    <p:extLst>
      <p:ext uri="{BB962C8B-B14F-4D97-AF65-F5344CB8AC3E}">
        <p14:creationId xmlns:p14="http://schemas.microsoft.com/office/powerpoint/2010/main" val="2707215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a:xfrm>
            <a:off x="558800" y="723229"/>
            <a:ext cx="7698306" cy="692210"/>
          </a:xfrm>
        </p:spPr>
        <p:txBody>
          <a:bodyPr>
            <a:normAutofit fontScale="90000"/>
          </a:bodyPr>
          <a:lstStyle/>
          <a:p>
            <a:r>
              <a:rPr lang="en-US" altLang="en-US" dirty="0"/>
              <a:t>Modelling Performance of Symmetric Multicore Chips</a:t>
            </a:r>
          </a:p>
        </p:txBody>
      </p:sp>
      <p:sp>
        <p:nvSpPr>
          <p:cNvPr id="812035" name="Rectangle 3"/>
          <p:cNvSpPr>
            <a:spLocks noGrp="1" noChangeArrowheads="1"/>
          </p:cNvSpPr>
          <p:nvPr>
            <p:ph type="body" idx="1"/>
          </p:nvPr>
        </p:nvSpPr>
        <p:spPr>
          <a:xfrm>
            <a:off x="264383" y="1463065"/>
            <a:ext cx="7697635" cy="5168762"/>
          </a:xfrm>
        </p:spPr>
        <p:txBody>
          <a:bodyPr>
            <a:normAutofit fontScale="70000" lnSpcReduction="20000"/>
          </a:bodyPr>
          <a:lstStyle/>
          <a:p>
            <a:r>
              <a:rPr lang="en-US" altLang="en-US" b="1" i="1" dirty="0"/>
              <a:t>n</a:t>
            </a:r>
            <a:r>
              <a:rPr lang="en-US" altLang="en-US" dirty="0"/>
              <a:t> cores per chip</a:t>
            </a:r>
          </a:p>
          <a:p>
            <a:r>
              <a:rPr lang="en-US" altLang="en-US" b="1" i="1" dirty="0"/>
              <a:t>r</a:t>
            </a:r>
            <a:r>
              <a:rPr lang="en-US" altLang="en-US" dirty="0"/>
              <a:t>  BCEs per </a:t>
            </a:r>
            <a:r>
              <a:rPr lang="en-US" altLang="en-US" dirty="0" err="1"/>
              <a:t>megacore</a:t>
            </a:r>
            <a:endParaRPr lang="en-US" altLang="en-US" dirty="0"/>
          </a:p>
          <a:p>
            <a:r>
              <a:rPr lang="en-US" altLang="en-US" dirty="0"/>
              <a:t>Parallel Fraction of execution is F</a:t>
            </a:r>
          </a:p>
          <a:p>
            <a:r>
              <a:rPr lang="en-US" altLang="en-US" dirty="0"/>
              <a:t>Assume symmetric </a:t>
            </a:r>
            <a:r>
              <a:rPr lang="en-US" altLang="en-US" dirty="0">
                <a:sym typeface="Wingdings" panose="05000000000000000000" pitchFamily="2" charset="2"/>
              </a:rPr>
              <a:t> all cores identical</a:t>
            </a:r>
            <a:endParaRPr lang="en-US" altLang="en-US" dirty="0"/>
          </a:p>
          <a:p>
            <a:r>
              <a:rPr lang="en-US" altLang="en-US" dirty="0"/>
              <a:t>Serial Fraction is 1-F and uses 1 </a:t>
            </a:r>
            <a:r>
              <a:rPr lang="en-US" altLang="en-US" dirty="0" err="1"/>
              <a:t>megacore</a:t>
            </a:r>
            <a:r>
              <a:rPr lang="en-US" altLang="en-US" dirty="0"/>
              <a:t> at rate </a:t>
            </a:r>
            <a:r>
              <a:rPr lang="en-US" altLang="en-US" dirty="0" err="1"/>
              <a:t>perf</a:t>
            </a:r>
            <a:r>
              <a:rPr lang="en-US" altLang="en-US" dirty="0"/>
              <a:t>(</a:t>
            </a:r>
            <a:r>
              <a:rPr lang="en-US" altLang="en-US" i="1" dirty="0"/>
              <a:t>r</a:t>
            </a:r>
            <a:r>
              <a:rPr lang="en-US" altLang="en-US" dirty="0"/>
              <a:t>)</a:t>
            </a:r>
          </a:p>
          <a:p>
            <a:r>
              <a:rPr lang="en-US" altLang="en-US" dirty="0"/>
              <a:t>Therefore: Serial time = (1 – F) / </a:t>
            </a:r>
            <a:r>
              <a:rPr lang="en-US" altLang="en-US" dirty="0" err="1"/>
              <a:t>perf</a:t>
            </a:r>
            <a:r>
              <a:rPr lang="en-US" altLang="en-US" dirty="0"/>
              <a:t>(</a:t>
            </a:r>
            <a:r>
              <a:rPr lang="en-US" altLang="en-US" i="1" dirty="0"/>
              <a:t>r</a:t>
            </a:r>
            <a:r>
              <a:rPr lang="en-US" altLang="en-US" dirty="0"/>
              <a:t>)</a:t>
            </a:r>
          </a:p>
          <a:p>
            <a:pPr lvl="4"/>
            <a:endParaRPr lang="en-US" altLang="en-US" dirty="0"/>
          </a:p>
          <a:p>
            <a:r>
              <a:rPr lang="en-US" altLang="en-US" dirty="0">
                <a:solidFill>
                  <a:srgbClr val="FF0000"/>
                </a:solidFill>
              </a:rPr>
              <a:t>Parallel Fraction uses </a:t>
            </a:r>
            <a:r>
              <a:rPr lang="en-US" altLang="en-US" i="1" dirty="0">
                <a:solidFill>
                  <a:srgbClr val="FF0000"/>
                </a:solidFill>
              </a:rPr>
              <a:t>n</a:t>
            </a:r>
            <a:r>
              <a:rPr lang="en-US" altLang="en-US" dirty="0">
                <a:solidFill>
                  <a:srgbClr val="FF0000"/>
                </a:solidFill>
              </a:rPr>
              <a:t>/</a:t>
            </a:r>
            <a:r>
              <a:rPr lang="en-US" altLang="en-US" i="1" dirty="0">
                <a:solidFill>
                  <a:srgbClr val="FF0000"/>
                </a:solidFill>
              </a:rPr>
              <a:t>r</a:t>
            </a:r>
            <a:r>
              <a:rPr lang="en-US" altLang="en-US" dirty="0">
                <a:solidFill>
                  <a:srgbClr val="FF0000"/>
                </a:solidFill>
              </a:rPr>
              <a:t> </a:t>
            </a:r>
            <a:r>
              <a:rPr lang="en-US" altLang="en-US" dirty="0" err="1">
                <a:solidFill>
                  <a:srgbClr val="FF0000"/>
                </a:solidFill>
              </a:rPr>
              <a:t>megacores</a:t>
            </a:r>
            <a:r>
              <a:rPr lang="en-US" altLang="en-US" dirty="0">
                <a:solidFill>
                  <a:srgbClr val="FF0000"/>
                </a:solidFill>
              </a:rPr>
              <a:t> at rate </a:t>
            </a:r>
            <a:r>
              <a:rPr lang="en-US" altLang="en-US" dirty="0" err="1">
                <a:solidFill>
                  <a:srgbClr val="FF0000"/>
                </a:solidFill>
              </a:rPr>
              <a:t>perf</a:t>
            </a:r>
            <a:r>
              <a:rPr lang="en-US" altLang="en-US" dirty="0">
                <a:solidFill>
                  <a:srgbClr val="FF0000"/>
                </a:solidFill>
              </a:rPr>
              <a:t>(</a:t>
            </a:r>
            <a:r>
              <a:rPr lang="en-US" altLang="en-US" i="1" dirty="0">
                <a:solidFill>
                  <a:srgbClr val="FF0000"/>
                </a:solidFill>
              </a:rPr>
              <a:t>r</a:t>
            </a:r>
            <a:r>
              <a:rPr lang="en-US" altLang="en-US" dirty="0">
                <a:solidFill>
                  <a:srgbClr val="FF0000"/>
                </a:solidFill>
              </a:rPr>
              <a:t>) each</a:t>
            </a:r>
          </a:p>
          <a:p>
            <a:r>
              <a:rPr lang="en-US" altLang="en-US" dirty="0">
                <a:solidFill>
                  <a:srgbClr val="FF0000"/>
                </a:solidFill>
              </a:rPr>
              <a:t>Parallel time = F / (</a:t>
            </a:r>
            <a:r>
              <a:rPr lang="en-US" altLang="en-US" dirty="0" err="1">
                <a:solidFill>
                  <a:srgbClr val="FF0000"/>
                </a:solidFill>
              </a:rPr>
              <a:t>perf</a:t>
            </a:r>
            <a:r>
              <a:rPr lang="en-US" altLang="en-US" dirty="0">
                <a:solidFill>
                  <a:srgbClr val="FF0000"/>
                </a:solidFill>
              </a:rPr>
              <a:t>(</a:t>
            </a:r>
            <a:r>
              <a:rPr lang="en-US" altLang="en-US" i="1" dirty="0">
                <a:solidFill>
                  <a:srgbClr val="FF0000"/>
                </a:solidFill>
              </a:rPr>
              <a:t>r</a:t>
            </a:r>
            <a:r>
              <a:rPr lang="en-US" altLang="en-US" dirty="0">
                <a:solidFill>
                  <a:srgbClr val="FF0000"/>
                </a:solidFill>
              </a:rPr>
              <a:t>) * (</a:t>
            </a:r>
            <a:r>
              <a:rPr lang="en-US" altLang="en-US" i="1" dirty="0">
                <a:solidFill>
                  <a:srgbClr val="FF0000"/>
                </a:solidFill>
              </a:rPr>
              <a:t>n</a:t>
            </a:r>
            <a:r>
              <a:rPr lang="en-US" altLang="en-US" dirty="0">
                <a:solidFill>
                  <a:srgbClr val="FF0000"/>
                </a:solidFill>
              </a:rPr>
              <a:t>/</a:t>
            </a:r>
            <a:r>
              <a:rPr lang="en-US" altLang="en-US" i="1" dirty="0">
                <a:solidFill>
                  <a:srgbClr val="FF0000"/>
                </a:solidFill>
              </a:rPr>
              <a:t>r</a:t>
            </a:r>
            <a:r>
              <a:rPr lang="en-US" altLang="en-US" dirty="0">
                <a:solidFill>
                  <a:srgbClr val="FF0000"/>
                </a:solidFill>
              </a:rPr>
              <a:t>)) = F*</a:t>
            </a:r>
            <a:r>
              <a:rPr lang="en-US" altLang="en-US" i="1" dirty="0">
                <a:solidFill>
                  <a:srgbClr val="FF0000"/>
                </a:solidFill>
              </a:rPr>
              <a:t>r</a:t>
            </a:r>
            <a:r>
              <a:rPr lang="en-US" altLang="en-US" dirty="0">
                <a:solidFill>
                  <a:srgbClr val="FF0000"/>
                </a:solidFill>
              </a:rPr>
              <a:t> / </a:t>
            </a:r>
            <a:r>
              <a:rPr lang="en-US" altLang="en-US" dirty="0" err="1">
                <a:solidFill>
                  <a:srgbClr val="FF0000"/>
                </a:solidFill>
              </a:rPr>
              <a:t>perf</a:t>
            </a:r>
            <a:r>
              <a:rPr lang="en-US" altLang="en-US" dirty="0">
                <a:solidFill>
                  <a:srgbClr val="FF0000"/>
                </a:solidFill>
              </a:rPr>
              <a:t>(</a:t>
            </a:r>
            <a:r>
              <a:rPr lang="en-US" altLang="en-US" i="1" dirty="0">
                <a:solidFill>
                  <a:srgbClr val="FF0000"/>
                </a:solidFill>
              </a:rPr>
              <a:t>r</a:t>
            </a:r>
            <a:r>
              <a:rPr lang="en-US" altLang="en-US" dirty="0">
                <a:solidFill>
                  <a:srgbClr val="FF0000"/>
                </a:solidFill>
              </a:rPr>
              <a:t>)*</a:t>
            </a:r>
            <a:r>
              <a:rPr lang="en-US" altLang="en-US" i="1" dirty="0">
                <a:solidFill>
                  <a:srgbClr val="FF0000"/>
                </a:solidFill>
              </a:rPr>
              <a:t>n</a:t>
            </a:r>
          </a:p>
          <a:p>
            <a:pPr lvl="4"/>
            <a:endParaRPr lang="en-US" altLang="en-US" dirty="0">
              <a:solidFill>
                <a:srgbClr val="FF0000"/>
              </a:solidFill>
            </a:endParaRPr>
          </a:p>
          <a:p>
            <a:r>
              <a:rPr lang="en-US" altLang="en-US" dirty="0"/>
              <a:t>Therefore, w.r.t. one base core:</a:t>
            </a:r>
          </a:p>
          <a:p>
            <a:endParaRPr lang="en-US" altLang="en-US" dirty="0"/>
          </a:p>
          <a:p>
            <a:endParaRPr lang="en-US" altLang="en-US" dirty="0"/>
          </a:p>
          <a:p>
            <a:endParaRPr lang="en-US" altLang="en-US" dirty="0"/>
          </a:p>
          <a:p>
            <a:r>
              <a:rPr lang="en-US" altLang="en-US" b="1" dirty="0">
                <a:solidFill>
                  <a:srgbClr val="1C1C1C"/>
                </a:solidFill>
              </a:rPr>
              <a:t>Implications?..</a:t>
            </a:r>
          </a:p>
        </p:txBody>
      </p:sp>
      <p:grpSp>
        <p:nvGrpSpPr>
          <p:cNvPr id="2" name="Group 4"/>
          <p:cNvGrpSpPr>
            <a:grpSpLocks/>
          </p:cNvGrpSpPr>
          <p:nvPr/>
        </p:nvGrpSpPr>
        <p:grpSpPr bwMode="auto">
          <a:xfrm>
            <a:off x="558800" y="4579656"/>
            <a:ext cx="7277100" cy="1503363"/>
            <a:chOff x="352" y="820"/>
            <a:chExt cx="4584" cy="947"/>
          </a:xfrm>
        </p:grpSpPr>
        <p:sp>
          <p:nvSpPr>
            <p:cNvPr id="16396" name="Text Box 5"/>
            <p:cNvSpPr txBox="1">
              <a:spLocks noChangeArrowheads="1"/>
            </p:cNvSpPr>
            <p:nvPr/>
          </p:nvSpPr>
          <p:spPr bwMode="auto">
            <a:xfrm>
              <a:off x="352" y="1065"/>
              <a:ext cx="22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Bef>
                  <a:spcPct val="50000"/>
                </a:spcBef>
              </a:pPr>
              <a:r>
                <a:rPr lang="en-US" altLang="en-US"/>
                <a:t>Symmetric Speedup  =</a:t>
              </a:r>
            </a:p>
          </p:txBody>
        </p:sp>
        <p:sp>
          <p:nvSpPr>
            <p:cNvPr id="16397" name="Line 6"/>
            <p:cNvSpPr>
              <a:spLocks noChangeShapeType="1"/>
            </p:cNvSpPr>
            <p:nvPr/>
          </p:nvSpPr>
          <p:spPr bwMode="auto">
            <a:xfrm>
              <a:off x="2607" y="1117"/>
              <a:ext cx="2283" cy="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6398" name="Text Box 7"/>
            <p:cNvSpPr txBox="1">
              <a:spLocks noChangeArrowheads="1"/>
            </p:cNvSpPr>
            <p:nvPr/>
          </p:nvSpPr>
          <p:spPr bwMode="auto">
            <a:xfrm>
              <a:off x="3429" y="820"/>
              <a:ext cx="54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a:t>1</a:t>
              </a:r>
            </a:p>
          </p:txBody>
        </p:sp>
        <p:sp>
          <p:nvSpPr>
            <p:cNvPr id="16399" name="Text Box 8"/>
            <p:cNvSpPr txBox="1">
              <a:spLocks noChangeArrowheads="1"/>
            </p:cNvSpPr>
            <p:nvPr/>
          </p:nvSpPr>
          <p:spPr bwMode="auto">
            <a:xfrm>
              <a:off x="3070" y="1252"/>
              <a:ext cx="54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3200"/>
                <a:t>+</a:t>
              </a:r>
            </a:p>
          </p:txBody>
        </p:sp>
        <p:sp>
          <p:nvSpPr>
            <p:cNvPr id="16400" name="Text Box 9"/>
            <p:cNvSpPr txBox="1">
              <a:spLocks noChangeArrowheads="1"/>
            </p:cNvSpPr>
            <p:nvPr/>
          </p:nvSpPr>
          <p:spPr bwMode="auto">
            <a:xfrm>
              <a:off x="2650" y="1196"/>
              <a:ext cx="54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2000" dirty="0"/>
                <a:t>1 - F</a:t>
              </a:r>
            </a:p>
          </p:txBody>
        </p:sp>
        <p:sp>
          <p:nvSpPr>
            <p:cNvPr id="16401" name="Text Box 10"/>
            <p:cNvSpPr txBox="1">
              <a:spLocks noChangeArrowheads="1"/>
            </p:cNvSpPr>
            <p:nvPr/>
          </p:nvSpPr>
          <p:spPr bwMode="auto">
            <a:xfrm>
              <a:off x="2506" y="1432"/>
              <a:ext cx="84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2000" dirty="0" err="1"/>
                <a:t>perf</a:t>
              </a:r>
              <a:r>
                <a:rPr lang="en-US" altLang="en-US" sz="2000" dirty="0"/>
                <a:t>(</a:t>
              </a:r>
              <a:r>
                <a:rPr lang="en-US" altLang="en-US" sz="2000" i="1" dirty="0"/>
                <a:t>r</a:t>
              </a:r>
              <a:r>
                <a:rPr lang="en-US" altLang="en-US" sz="2000" dirty="0"/>
                <a:t>)</a:t>
              </a:r>
            </a:p>
          </p:txBody>
        </p:sp>
        <p:sp>
          <p:nvSpPr>
            <p:cNvPr id="16402" name="Line 11"/>
            <p:cNvSpPr>
              <a:spLocks noChangeShapeType="1"/>
            </p:cNvSpPr>
            <p:nvPr/>
          </p:nvSpPr>
          <p:spPr bwMode="auto">
            <a:xfrm>
              <a:off x="2657" y="1441"/>
              <a:ext cx="541"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6403" name="Text Box 12"/>
            <p:cNvSpPr txBox="1">
              <a:spLocks noChangeArrowheads="1"/>
            </p:cNvSpPr>
            <p:nvPr/>
          </p:nvSpPr>
          <p:spPr bwMode="auto">
            <a:xfrm>
              <a:off x="3842" y="1145"/>
              <a:ext cx="6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a:solidFill>
                    <a:srgbClr val="FF0000"/>
                  </a:solidFill>
                </a:rPr>
                <a:t>F * R</a:t>
              </a:r>
            </a:p>
          </p:txBody>
        </p:sp>
        <p:sp>
          <p:nvSpPr>
            <p:cNvPr id="16404" name="Text Box 13"/>
            <p:cNvSpPr txBox="1">
              <a:spLocks noChangeArrowheads="1"/>
            </p:cNvSpPr>
            <p:nvPr/>
          </p:nvSpPr>
          <p:spPr bwMode="auto">
            <a:xfrm>
              <a:off x="3411" y="1479"/>
              <a:ext cx="15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dirty="0" err="1">
                  <a:solidFill>
                    <a:srgbClr val="FF0000"/>
                  </a:solidFill>
                </a:rPr>
                <a:t>perf</a:t>
              </a:r>
              <a:r>
                <a:rPr lang="en-US" altLang="en-US" dirty="0">
                  <a:solidFill>
                    <a:srgbClr val="FF0000"/>
                  </a:solidFill>
                </a:rPr>
                <a:t>(</a:t>
              </a:r>
              <a:r>
                <a:rPr lang="en-US" altLang="en-US" i="1" dirty="0">
                  <a:solidFill>
                    <a:srgbClr val="FF0000"/>
                  </a:solidFill>
                </a:rPr>
                <a:t>r</a:t>
              </a:r>
              <a:r>
                <a:rPr lang="en-US" altLang="en-US" dirty="0">
                  <a:solidFill>
                    <a:srgbClr val="FF0000"/>
                  </a:solidFill>
                </a:rPr>
                <a:t>)*</a:t>
              </a:r>
              <a:r>
                <a:rPr lang="en-US" altLang="en-US" i="1" dirty="0">
                  <a:solidFill>
                    <a:srgbClr val="FF0000"/>
                  </a:solidFill>
                </a:rPr>
                <a:t>n</a:t>
              </a:r>
            </a:p>
          </p:txBody>
        </p:sp>
        <p:sp>
          <p:nvSpPr>
            <p:cNvPr id="16405" name="Line 14"/>
            <p:cNvSpPr>
              <a:spLocks noChangeShapeType="1"/>
            </p:cNvSpPr>
            <p:nvPr/>
          </p:nvSpPr>
          <p:spPr bwMode="auto">
            <a:xfrm flipV="1">
              <a:off x="3490" y="1432"/>
              <a:ext cx="1342" cy="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3" name="Group 22"/>
          <p:cNvGrpSpPr>
            <a:grpSpLocks/>
          </p:cNvGrpSpPr>
          <p:nvPr/>
        </p:nvGrpSpPr>
        <p:grpSpPr bwMode="auto">
          <a:xfrm>
            <a:off x="3962400" y="5995706"/>
            <a:ext cx="4733925" cy="730250"/>
            <a:chOff x="2496" y="3582"/>
            <a:chExt cx="2982" cy="460"/>
          </a:xfrm>
        </p:grpSpPr>
        <p:sp>
          <p:nvSpPr>
            <p:cNvPr id="16393" name="Text Box 19"/>
            <p:cNvSpPr txBox="1">
              <a:spLocks noChangeArrowheads="1"/>
            </p:cNvSpPr>
            <p:nvPr/>
          </p:nvSpPr>
          <p:spPr bwMode="auto">
            <a:xfrm>
              <a:off x="2496" y="3792"/>
              <a:ext cx="29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dirty="0">
                  <a:solidFill>
                    <a:srgbClr val="FF0000"/>
                  </a:solidFill>
                </a:rPr>
                <a:t>Enhanced Cores speed Serial &amp; Parallel</a:t>
              </a:r>
            </a:p>
          </p:txBody>
        </p:sp>
        <p:sp>
          <p:nvSpPr>
            <p:cNvPr id="16394" name="Line 20"/>
            <p:cNvSpPr>
              <a:spLocks noChangeShapeType="1"/>
            </p:cNvSpPr>
            <p:nvPr/>
          </p:nvSpPr>
          <p:spPr bwMode="auto">
            <a:xfrm flipH="1" flipV="1">
              <a:off x="3066" y="3582"/>
              <a:ext cx="150" cy="24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ZA"/>
            </a:p>
          </p:txBody>
        </p:sp>
        <p:sp>
          <p:nvSpPr>
            <p:cNvPr id="16395" name="Line 21"/>
            <p:cNvSpPr>
              <a:spLocks noChangeShapeType="1"/>
            </p:cNvSpPr>
            <p:nvPr/>
          </p:nvSpPr>
          <p:spPr bwMode="auto">
            <a:xfrm flipV="1">
              <a:off x="4020" y="3588"/>
              <a:ext cx="66" cy="25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ZA"/>
            </a:p>
          </p:txBody>
        </p:sp>
      </p:grpSp>
      <p:sp>
        <p:nvSpPr>
          <p:cNvPr id="4" name="Rectangle 3"/>
          <p:cNvSpPr/>
          <p:nvPr/>
        </p:nvSpPr>
        <p:spPr>
          <a:xfrm>
            <a:off x="7835901" y="723229"/>
            <a:ext cx="985370" cy="1320724"/>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ln w="12700">
                  <a:noFill/>
                </a:ln>
                <a:solidFill>
                  <a:schemeClr val="tx1"/>
                </a:solidFill>
              </a:rPr>
              <a:t>Serial Fraction</a:t>
            </a:r>
          </a:p>
          <a:p>
            <a:pPr algn="ctr"/>
            <a:r>
              <a:rPr lang="en-ZA" sz="1600" b="1" i="1" dirty="0">
                <a:ln w="12700">
                  <a:noFill/>
                </a:ln>
                <a:solidFill>
                  <a:schemeClr val="tx1"/>
                </a:solidFill>
              </a:rPr>
              <a:t>1-F</a:t>
            </a:r>
          </a:p>
        </p:txBody>
      </p:sp>
      <p:sp>
        <p:nvSpPr>
          <p:cNvPr id="23" name="Rectangle 22"/>
          <p:cNvSpPr/>
          <p:nvPr/>
        </p:nvSpPr>
        <p:spPr>
          <a:xfrm>
            <a:off x="7835901" y="2011365"/>
            <a:ext cx="985370" cy="3524248"/>
          </a:xfrm>
          <a:prstGeom prst="rect">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ln w="12700">
                  <a:noFill/>
                </a:ln>
                <a:solidFill>
                  <a:schemeClr val="tx1"/>
                </a:solidFill>
              </a:rPr>
              <a:t>Parallel</a:t>
            </a:r>
          </a:p>
          <a:p>
            <a:pPr algn="ctr"/>
            <a:r>
              <a:rPr lang="en-ZA" sz="1600" dirty="0">
                <a:ln w="12700">
                  <a:noFill/>
                </a:ln>
                <a:solidFill>
                  <a:schemeClr val="tx1"/>
                </a:solidFill>
              </a:rPr>
              <a:t>Fraction </a:t>
            </a:r>
            <a:r>
              <a:rPr lang="en-ZA" sz="1600" b="1" i="1" dirty="0">
                <a:ln w="12700">
                  <a:noFill/>
                </a:ln>
                <a:solidFill>
                  <a:schemeClr val="tx1"/>
                </a:solidFill>
              </a:rPr>
              <a:t>F</a:t>
            </a:r>
          </a:p>
        </p:txBody>
      </p:sp>
      <p:sp>
        <p:nvSpPr>
          <p:cNvPr id="5" name="Rectangle 4"/>
          <p:cNvSpPr/>
          <p:nvPr/>
        </p:nvSpPr>
        <p:spPr>
          <a:xfrm>
            <a:off x="7830112" y="240600"/>
            <a:ext cx="991160" cy="523220"/>
          </a:xfrm>
          <a:prstGeom prst="rect">
            <a:avLst/>
          </a:prstGeom>
        </p:spPr>
        <p:txBody>
          <a:bodyPr wrap="square">
            <a:spAutoFit/>
          </a:bodyPr>
          <a:lstStyle/>
          <a:p>
            <a:pPr algn="ctr"/>
            <a:r>
              <a:rPr lang="en-ZA" sz="1400" dirty="0">
                <a:ln w="12700">
                  <a:noFill/>
                </a:ln>
              </a:rPr>
              <a:t>Execution Time</a:t>
            </a:r>
            <a:endParaRPr lang="en-ZA" sz="1400" dirty="0"/>
          </a:p>
        </p:txBody>
      </p:sp>
    </p:spTree>
    <p:extLst>
      <p:ext uri="{BB962C8B-B14F-4D97-AF65-F5344CB8AC3E}">
        <p14:creationId xmlns:p14="http://schemas.microsoft.com/office/powerpoint/2010/main" val="496853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938C3-2157-40C6-89B0-C7DD697D800C}"/>
              </a:ext>
            </a:extLst>
          </p:cNvPr>
          <p:cNvSpPr>
            <a:spLocks noGrp="1"/>
          </p:cNvSpPr>
          <p:nvPr>
            <p:ph type="title"/>
          </p:nvPr>
        </p:nvSpPr>
        <p:spPr/>
        <p:txBody>
          <a:bodyPr>
            <a:normAutofit fontScale="90000"/>
          </a:bodyPr>
          <a:lstStyle/>
          <a:p>
            <a:r>
              <a:rPr lang="en-ZA" dirty="0"/>
              <a:t>Seminar Facilitation Groups??</a:t>
            </a:r>
          </a:p>
        </p:txBody>
      </p:sp>
      <p:graphicFrame>
        <p:nvGraphicFramePr>
          <p:cNvPr id="4" name="Content Placeholder 3">
            <a:extLst>
              <a:ext uri="{FF2B5EF4-FFF2-40B4-BE49-F238E27FC236}">
                <a16:creationId xmlns:a16="http://schemas.microsoft.com/office/drawing/2014/main" id="{AC29FB81-8401-4EEA-A077-B16310FB2F90}"/>
              </a:ext>
            </a:extLst>
          </p:cNvPr>
          <p:cNvGraphicFramePr>
            <a:graphicFrameLocks noGrp="1"/>
          </p:cNvGraphicFramePr>
          <p:nvPr>
            <p:ph idx="1"/>
          </p:nvPr>
        </p:nvGraphicFramePr>
        <p:xfrm>
          <a:off x="566057" y="1238386"/>
          <a:ext cx="7877297" cy="4783056"/>
        </p:xfrm>
        <a:graphic>
          <a:graphicData uri="http://schemas.openxmlformats.org/drawingml/2006/table">
            <a:tbl>
              <a:tblPr/>
              <a:tblGrid>
                <a:gridCol w="444137">
                  <a:extLst>
                    <a:ext uri="{9D8B030D-6E8A-4147-A177-3AD203B41FA5}">
                      <a16:colId xmlns:a16="http://schemas.microsoft.com/office/drawing/2014/main" val="2444646509"/>
                    </a:ext>
                  </a:extLst>
                </a:gridCol>
                <a:gridCol w="592183">
                  <a:extLst>
                    <a:ext uri="{9D8B030D-6E8A-4147-A177-3AD203B41FA5}">
                      <a16:colId xmlns:a16="http://schemas.microsoft.com/office/drawing/2014/main" val="1652432930"/>
                    </a:ext>
                  </a:extLst>
                </a:gridCol>
                <a:gridCol w="2203269">
                  <a:extLst>
                    <a:ext uri="{9D8B030D-6E8A-4147-A177-3AD203B41FA5}">
                      <a16:colId xmlns:a16="http://schemas.microsoft.com/office/drawing/2014/main" val="2646578730"/>
                    </a:ext>
                  </a:extLst>
                </a:gridCol>
                <a:gridCol w="3746883">
                  <a:extLst>
                    <a:ext uri="{9D8B030D-6E8A-4147-A177-3AD203B41FA5}">
                      <a16:colId xmlns:a16="http://schemas.microsoft.com/office/drawing/2014/main" val="4101495059"/>
                    </a:ext>
                  </a:extLst>
                </a:gridCol>
                <a:gridCol w="890825">
                  <a:extLst>
                    <a:ext uri="{9D8B030D-6E8A-4147-A177-3AD203B41FA5}">
                      <a16:colId xmlns:a16="http://schemas.microsoft.com/office/drawing/2014/main" val="903063702"/>
                    </a:ext>
                  </a:extLst>
                </a:gridCol>
              </a:tblGrid>
              <a:tr h="125545">
                <a:tc>
                  <a:txBody>
                    <a:bodyPr/>
                    <a:lstStyle/>
                    <a:p>
                      <a:pPr algn="l"/>
                      <a:r>
                        <a:rPr lang="en-ZA" sz="1050" b="0">
                          <a:effectLst/>
                        </a:rPr>
                        <a:t>Group#</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2F2F2"/>
                    </a:solidFill>
                  </a:tcPr>
                </a:tc>
                <a:tc>
                  <a:txBody>
                    <a:bodyPr/>
                    <a:lstStyle/>
                    <a:p>
                      <a:pPr algn="l"/>
                      <a:r>
                        <a:rPr lang="en-ZA" sz="1050" b="0">
                          <a:effectLst/>
                        </a:rPr>
                        <a:t>Chapter</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2F2F2"/>
                    </a:solidFill>
                  </a:tcPr>
                </a:tc>
                <a:tc>
                  <a:txBody>
                    <a:bodyPr/>
                    <a:lstStyle/>
                    <a:p>
                      <a:pPr algn="l"/>
                      <a:r>
                        <a:rPr lang="en-ZA" sz="1050" b="0">
                          <a:effectLst/>
                        </a:rPr>
                        <a:t>Team*</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2F2F2"/>
                    </a:solidFill>
                  </a:tcPr>
                </a:tc>
                <a:tc>
                  <a:txBody>
                    <a:bodyPr/>
                    <a:lstStyle/>
                    <a:p>
                      <a:pPr algn="l"/>
                      <a:r>
                        <a:rPr lang="en-ZA" sz="1050" b="0">
                          <a:effectLst/>
                        </a:rPr>
                        <a:t>Paper</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2F2F2"/>
                    </a:solidFill>
                  </a:tcPr>
                </a:tc>
                <a:tc>
                  <a:txBody>
                    <a:bodyPr/>
                    <a:lstStyle/>
                    <a:p>
                      <a:pPr algn="l"/>
                      <a:r>
                        <a:rPr lang="en-ZA" sz="1050" b="0">
                          <a:effectLst/>
                        </a:rPr>
                        <a:t>BlogDone</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2F2F2"/>
                    </a:solidFill>
                  </a:tcPr>
                </a:tc>
                <a:extLst>
                  <a:ext uri="{0D108BD9-81ED-4DB2-BD59-A6C34878D82A}">
                    <a16:rowId xmlns:a16="http://schemas.microsoft.com/office/drawing/2014/main" val="2693314657"/>
                  </a:ext>
                </a:extLst>
              </a:tr>
              <a:tr h="376634">
                <a:tc>
                  <a:txBody>
                    <a:bodyPr/>
                    <a:lstStyle/>
                    <a:p>
                      <a:r>
                        <a:rPr lang="en-ZA" sz="1050" dirty="0">
                          <a:effectLst/>
                          <a:latin typeface="Open Sans" panose="020B0606030504020204" pitchFamily="34" charset="0"/>
                        </a:rPr>
                        <a:t>1</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ZA" sz="1050">
                          <a:effectLst/>
                          <a:latin typeface="Open Sans" panose="020B0606030504020204" pitchFamily="34" charset="0"/>
                        </a:rPr>
                        <a:t>N/A</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ZA" sz="1050">
                          <a:effectLst/>
                          <a:latin typeface="Open Sans" panose="020B0606030504020204" pitchFamily="34" charset="0"/>
                        </a:rPr>
                        <a:t>Lecturer</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ZA" sz="1050">
                          <a:effectLst/>
                          <a:latin typeface="Open Sans" panose="020B0606030504020204" pitchFamily="34" charset="0"/>
                        </a:rPr>
                        <a:t>The landscape of parallel computing research: a view from Berkeley</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ZA" sz="1050" dirty="0">
                          <a:effectLst/>
                          <a:latin typeface="Open Sans" panose="020B0606030504020204" pitchFamily="34" charset="0"/>
                        </a:rPr>
                        <a:t>0</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271311009"/>
                  </a:ext>
                </a:extLst>
              </a:tr>
              <a:tr h="878813">
                <a:tc>
                  <a:txBody>
                    <a:bodyPr/>
                    <a:lstStyle/>
                    <a:p>
                      <a:r>
                        <a:rPr lang="en-ZA" sz="1050" dirty="0">
                          <a:effectLst/>
                          <a:latin typeface="Open Sans" panose="020B0606030504020204" pitchFamily="34" charset="0"/>
                        </a:rPr>
                        <a:t>2</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2F2F2"/>
                    </a:solidFill>
                  </a:tcPr>
                </a:tc>
                <a:tc>
                  <a:txBody>
                    <a:bodyPr/>
                    <a:lstStyle/>
                    <a:p>
                      <a:r>
                        <a:rPr lang="en-ZA" sz="1050" dirty="0">
                          <a:effectLst/>
                          <a:latin typeface="Open Sans" panose="020B0606030504020204" pitchFamily="34" charset="0"/>
                        </a:rPr>
                        <a:t>CH1,2</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2F2F2"/>
                    </a:solidFill>
                  </a:tcPr>
                </a:tc>
                <a:tc>
                  <a:txBody>
                    <a:bodyPr/>
                    <a:lstStyle/>
                    <a:p>
                      <a:r>
                        <a:rPr lang="en-ZA" sz="1050">
                          <a:effectLst/>
                          <a:latin typeface="Open Sans" panose="020B0606030504020204" pitchFamily="34" charset="0"/>
                        </a:rPr>
                        <a:t>Alexandra Barry, Nicholas Antonaides</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2F2F2"/>
                    </a:solidFill>
                  </a:tcPr>
                </a:tc>
                <a:tc>
                  <a:txBody>
                    <a:bodyPr/>
                    <a:lstStyle/>
                    <a:p>
                      <a:r>
                        <a:rPr lang="en-ZA" sz="1050">
                          <a:effectLst/>
                          <a:latin typeface="Open Sans" panose="020B0606030504020204" pitchFamily="34" charset="0"/>
                        </a:rPr>
                        <a:t>CH1-A Retrospective on High Performance Embedded Computing, CH2-Representative Example of a High Performance Embedded Computing System</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2F2F2"/>
                    </a:solidFill>
                  </a:tcPr>
                </a:tc>
                <a:tc>
                  <a:txBody>
                    <a:bodyPr/>
                    <a:lstStyle/>
                    <a:p>
                      <a:r>
                        <a:rPr lang="en-ZA" sz="1050">
                          <a:effectLst/>
                          <a:latin typeface="Open Sans" panose="020B0606030504020204" pitchFamily="34" charset="0"/>
                        </a:rPr>
                        <a:t>0</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2F2F2"/>
                    </a:solidFill>
                  </a:tcPr>
                </a:tc>
                <a:extLst>
                  <a:ext uri="{0D108BD9-81ED-4DB2-BD59-A6C34878D82A}">
                    <a16:rowId xmlns:a16="http://schemas.microsoft.com/office/drawing/2014/main" val="1596808845"/>
                  </a:ext>
                </a:extLst>
              </a:tr>
              <a:tr h="376634">
                <a:tc>
                  <a:txBody>
                    <a:bodyPr/>
                    <a:lstStyle/>
                    <a:p>
                      <a:r>
                        <a:rPr lang="en-ZA" sz="1050">
                          <a:effectLst/>
                          <a:latin typeface="Open Sans" panose="020B0606030504020204" pitchFamily="34" charset="0"/>
                        </a:rPr>
                        <a:t>3</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ZA" sz="1050">
                          <a:effectLst/>
                          <a:latin typeface="Open Sans" panose="020B0606030504020204" pitchFamily="34" charset="0"/>
                        </a:rPr>
                        <a:t>CH3</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ZA" sz="1050">
                          <a:effectLst/>
                          <a:latin typeface="Open Sans" panose="020B0606030504020204" pitchFamily="34" charset="0"/>
                        </a:rPr>
                        <a:t>Munsanje Mweene, Claude Betz</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ZA" sz="1050">
                          <a:effectLst/>
                          <a:latin typeface="Open Sans" panose="020B0606030504020204" pitchFamily="34" charset="0"/>
                        </a:rPr>
                        <a:t>CH3 System Architecture of a Multiprocessor System</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ZA" sz="1050">
                          <a:effectLst/>
                          <a:latin typeface="Open Sans" panose="020B0606030504020204" pitchFamily="34" charset="0"/>
                        </a:rPr>
                        <a:t>0</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1703856896"/>
                  </a:ext>
                </a:extLst>
              </a:tr>
              <a:tr h="627724">
                <a:tc>
                  <a:txBody>
                    <a:bodyPr/>
                    <a:lstStyle/>
                    <a:p>
                      <a:r>
                        <a:rPr lang="en-ZA" sz="1050">
                          <a:effectLst/>
                          <a:latin typeface="Open Sans" panose="020B0606030504020204" pitchFamily="34" charset="0"/>
                        </a:rPr>
                        <a:t>4</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2F2F2"/>
                    </a:solidFill>
                  </a:tcPr>
                </a:tc>
                <a:tc>
                  <a:txBody>
                    <a:bodyPr/>
                    <a:lstStyle/>
                    <a:p>
                      <a:r>
                        <a:rPr lang="en-ZA" sz="1050">
                          <a:effectLst/>
                          <a:latin typeface="Open Sans" panose="020B0606030504020204" pitchFamily="34" charset="0"/>
                        </a:rPr>
                        <a:t>CH3</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2F2F2"/>
                    </a:solidFill>
                  </a:tcPr>
                </a:tc>
                <a:tc>
                  <a:txBody>
                    <a:bodyPr/>
                    <a:lstStyle/>
                    <a:p>
                      <a:r>
                        <a:rPr lang="en-ZA" sz="1050">
                          <a:effectLst/>
                          <a:latin typeface="Open Sans" panose="020B0606030504020204" pitchFamily="34" charset="0"/>
                        </a:rPr>
                        <a:t>Alexander Knemeyer, Sylvan Morris, Anja Muhr</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2F2F2"/>
                    </a:solidFill>
                  </a:tcPr>
                </a:tc>
                <a:tc>
                  <a:txBody>
                    <a:bodyPr/>
                    <a:lstStyle/>
                    <a:p>
                      <a:r>
                        <a:rPr lang="en-ZA" sz="1050">
                          <a:effectLst/>
                          <a:latin typeface="Open Sans" panose="020B0606030504020204" pitchFamily="34" charset="0"/>
                        </a:rPr>
                        <a:t>CH5 Computational Characteristics of High Performance Embedded Algorithms and Applications</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2F2F2"/>
                    </a:solidFill>
                  </a:tcPr>
                </a:tc>
                <a:tc>
                  <a:txBody>
                    <a:bodyPr/>
                    <a:lstStyle/>
                    <a:p>
                      <a:r>
                        <a:rPr lang="en-ZA" sz="1050">
                          <a:effectLst/>
                          <a:latin typeface="Open Sans" panose="020B0606030504020204" pitchFamily="34" charset="0"/>
                        </a:rPr>
                        <a:t>0</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2F2F2"/>
                    </a:solidFill>
                  </a:tcPr>
                </a:tc>
                <a:extLst>
                  <a:ext uri="{0D108BD9-81ED-4DB2-BD59-A6C34878D82A}">
                    <a16:rowId xmlns:a16="http://schemas.microsoft.com/office/drawing/2014/main" val="2682784501"/>
                  </a:ext>
                </a:extLst>
              </a:tr>
              <a:tr h="376634">
                <a:tc>
                  <a:txBody>
                    <a:bodyPr/>
                    <a:lstStyle/>
                    <a:p>
                      <a:r>
                        <a:rPr lang="en-ZA" sz="1050">
                          <a:effectLst/>
                          <a:latin typeface="Open Sans" panose="020B0606030504020204" pitchFamily="34" charset="0"/>
                        </a:rPr>
                        <a:t>5</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ZA" sz="1050">
                          <a:effectLst/>
                          <a:latin typeface="Open Sans" panose="020B0606030504020204" pitchFamily="34" charset="0"/>
                        </a:rPr>
                        <a:t>CH15</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ZA" sz="1050">
                          <a:effectLst/>
                          <a:latin typeface="Open Sans" panose="020B0606030504020204" pitchFamily="34" charset="0"/>
                        </a:rPr>
                        <a:t>Liam Clark, Andrew Olivier, Hannes Beukes, Jonothan Whittaker</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ZA" sz="1050">
                          <a:effectLst/>
                          <a:latin typeface="Open Sans" panose="020B0606030504020204" pitchFamily="34" charset="0"/>
                        </a:rPr>
                        <a:t>CH15 CH15 Performance Metrics and Software Architecture</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ZA" sz="1050">
                          <a:effectLst/>
                          <a:latin typeface="Open Sans" panose="020B0606030504020204" pitchFamily="34" charset="0"/>
                        </a:rPr>
                        <a:t>0</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313220722"/>
                  </a:ext>
                </a:extLst>
              </a:tr>
              <a:tr h="376634">
                <a:tc>
                  <a:txBody>
                    <a:bodyPr/>
                    <a:lstStyle/>
                    <a:p>
                      <a:r>
                        <a:rPr lang="en-ZA" sz="1050">
                          <a:effectLst/>
                          <a:latin typeface="Open Sans" panose="020B0606030504020204" pitchFamily="34" charset="0"/>
                        </a:rPr>
                        <a:t>6</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2F2F2"/>
                    </a:solidFill>
                  </a:tcPr>
                </a:tc>
                <a:tc>
                  <a:txBody>
                    <a:bodyPr/>
                    <a:lstStyle/>
                    <a:p>
                      <a:r>
                        <a:rPr lang="en-ZA" sz="1050">
                          <a:effectLst/>
                          <a:latin typeface="Open Sans" panose="020B0606030504020204" pitchFamily="34" charset="0"/>
                        </a:rPr>
                        <a:t>CH7</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2F2F2"/>
                    </a:solidFill>
                  </a:tcPr>
                </a:tc>
                <a:tc>
                  <a:txBody>
                    <a:bodyPr/>
                    <a:lstStyle/>
                    <a:p>
                      <a:r>
                        <a:rPr lang="en-ZA" sz="1050">
                          <a:effectLst/>
                          <a:latin typeface="Open Sans" panose="020B0606030504020204" pitchFamily="34" charset="0"/>
                        </a:rPr>
                        <a:t>Dominic Manthoko, Tafadzwa Moyo, David Fransch</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2F2F2"/>
                    </a:solidFill>
                  </a:tcPr>
                </a:tc>
                <a:tc>
                  <a:txBody>
                    <a:bodyPr/>
                    <a:lstStyle/>
                    <a:p>
                      <a:r>
                        <a:rPr lang="en-ZA" sz="1050">
                          <a:effectLst/>
                          <a:latin typeface="Open Sans" panose="020B0606030504020204" pitchFamily="34" charset="0"/>
                        </a:rPr>
                        <a:t>CH7 Analog-to-Digital Conversion</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2F2F2"/>
                    </a:solidFill>
                  </a:tcPr>
                </a:tc>
                <a:tc>
                  <a:txBody>
                    <a:bodyPr/>
                    <a:lstStyle/>
                    <a:p>
                      <a:r>
                        <a:rPr lang="en-ZA" sz="1050">
                          <a:effectLst/>
                          <a:latin typeface="Open Sans" panose="020B0606030504020204" pitchFamily="34" charset="0"/>
                        </a:rPr>
                        <a:t>0</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2F2F2"/>
                    </a:solidFill>
                  </a:tcPr>
                </a:tc>
                <a:extLst>
                  <a:ext uri="{0D108BD9-81ED-4DB2-BD59-A6C34878D82A}">
                    <a16:rowId xmlns:a16="http://schemas.microsoft.com/office/drawing/2014/main" val="3100395522"/>
                  </a:ext>
                </a:extLst>
              </a:tr>
              <a:tr h="251090">
                <a:tc>
                  <a:txBody>
                    <a:bodyPr/>
                    <a:lstStyle/>
                    <a:p>
                      <a:r>
                        <a:rPr lang="en-ZA" sz="1050">
                          <a:effectLst/>
                          <a:latin typeface="Open Sans" panose="020B0606030504020204" pitchFamily="34" charset="0"/>
                        </a:rPr>
                        <a:t>7</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ZA" sz="1050">
                          <a:effectLst/>
                          <a:latin typeface="Open Sans" panose="020B0606030504020204" pitchFamily="34" charset="0"/>
                        </a:rPr>
                        <a:t>CH9</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ZA" sz="1050">
                          <a:effectLst/>
                          <a:latin typeface="Open Sans" panose="020B0606030504020204" pitchFamily="34" charset="0"/>
                        </a:rPr>
                        <a:t>Tatenda Mhuvu, Petrus Kambala, Mustafa Rashid</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ZA" sz="1050">
                          <a:effectLst/>
                          <a:latin typeface="Open Sans" panose="020B0606030504020204" pitchFamily="34" charset="0"/>
                        </a:rPr>
                        <a:t>CH9 Application-Specific Integrated Circuits</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ZA" sz="1050">
                          <a:effectLst/>
                          <a:latin typeface="Open Sans" panose="020B0606030504020204" pitchFamily="34" charset="0"/>
                        </a:rPr>
                        <a:t>0</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403049079"/>
                  </a:ext>
                </a:extLst>
              </a:tr>
              <a:tr h="376634">
                <a:tc>
                  <a:txBody>
                    <a:bodyPr/>
                    <a:lstStyle/>
                    <a:p>
                      <a:r>
                        <a:rPr lang="en-ZA" sz="1050">
                          <a:effectLst/>
                          <a:latin typeface="Open Sans" panose="020B0606030504020204" pitchFamily="34" charset="0"/>
                        </a:rPr>
                        <a:t>8</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2F2F2"/>
                    </a:solidFill>
                  </a:tcPr>
                </a:tc>
                <a:tc>
                  <a:txBody>
                    <a:bodyPr/>
                    <a:lstStyle/>
                    <a:p>
                      <a:r>
                        <a:rPr lang="en-ZA" sz="1050">
                          <a:effectLst/>
                          <a:latin typeface="Open Sans" panose="020B0606030504020204" pitchFamily="34" charset="0"/>
                        </a:rPr>
                        <a:t>CH13</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2F2F2"/>
                    </a:solidFill>
                  </a:tcPr>
                </a:tc>
                <a:tc>
                  <a:txBody>
                    <a:bodyPr/>
                    <a:lstStyle/>
                    <a:p>
                      <a:r>
                        <a:rPr lang="en-ZA" sz="1050">
                          <a:effectLst/>
                          <a:latin typeface="Open Sans" panose="020B0606030504020204" pitchFamily="34" charset="0"/>
                        </a:rPr>
                        <a:t>Qayyoom Arieff, Ash Naidoo, Prej Naidu &amp; Muhammed Razzak</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2F2F2"/>
                    </a:solidFill>
                  </a:tcPr>
                </a:tc>
                <a:tc>
                  <a:txBody>
                    <a:bodyPr/>
                    <a:lstStyle/>
                    <a:p>
                      <a:r>
                        <a:rPr lang="en-ZA" sz="1050">
                          <a:effectLst/>
                          <a:latin typeface="Open Sans" panose="020B0606030504020204" pitchFamily="34" charset="0"/>
                        </a:rPr>
                        <a:t>CH13 Computing Devices</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2F2F2"/>
                    </a:solidFill>
                  </a:tcPr>
                </a:tc>
                <a:tc>
                  <a:txBody>
                    <a:bodyPr/>
                    <a:lstStyle/>
                    <a:p>
                      <a:r>
                        <a:rPr lang="en-ZA" sz="1050">
                          <a:effectLst/>
                          <a:latin typeface="Open Sans" panose="020B0606030504020204" pitchFamily="34" charset="0"/>
                        </a:rPr>
                        <a:t>0</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2F2F2"/>
                    </a:solidFill>
                  </a:tcPr>
                </a:tc>
                <a:extLst>
                  <a:ext uri="{0D108BD9-81ED-4DB2-BD59-A6C34878D82A}">
                    <a16:rowId xmlns:a16="http://schemas.microsoft.com/office/drawing/2014/main" val="3986729287"/>
                  </a:ext>
                </a:extLst>
              </a:tr>
              <a:tr h="251090">
                <a:tc>
                  <a:txBody>
                    <a:bodyPr/>
                    <a:lstStyle/>
                    <a:p>
                      <a:r>
                        <a:rPr lang="en-ZA" sz="1050">
                          <a:effectLst/>
                          <a:latin typeface="Open Sans" panose="020B0606030504020204" pitchFamily="34" charset="0"/>
                        </a:rPr>
                        <a:t>9</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ZA" sz="1050">
                          <a:effectLst/>
                          <a:latin typeface="Open Sans" panose="020B0606030504020204" pitchFamily="34" charset="0"/>
                        </a:rPr>
                        <a:t>CH14</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ZA" sz="1050">
                          <a:effectLst/>
                          <a:latin typeface="Open Sans" panose="020B0606030504020204" pitchFamily="34" charset="0"/>
                        </a:rPr>
                        <a:t>groupnames</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ZA" sz="1050">
                          <a:effectLst/>
                          <a:latin typeface="Open Sans" panose="020B0606030504020204" pitchFamily="34" charset="0"/>
                        </a:rPr>
                        <a:t>CH14 Interconnection Fabrics</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ZA" sz="1050">
                          <a:effectLst/>
                          <a:latin typeface="Open Sans" panose="020B0606030504020204" pitchFamily="34" charset="0"/>
                        </a:rPr>
                        <a:t>0</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2431428736"/>
                  </a:ext>
                </a:extLst>
              </a:tr>
              <a:tr h="502179">
                <a:tc>
                  <a:txBody>
                    <a:bodyPr/>
                    <a:lstStyle/>
                    <a:p>
                      <a:r>
                        <a:rPr lang="en-ZA" sz="1050">
                          <a:effectLst/>
                          <a:latin typeface="Open Sans" panose="020B0606030504020204" pitchFamily="34" charset="0"/>
                        </a:rPr>
                        <a:t>10</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2F2F2"/>
                    </a:solidFill>
                  </a:tcPr>
                </a:tc>
                <a:tc>
                  <a:txBody>
                    <a:bodyPr/>
                    <a:lstStyle/>
                    <a:p>
                      <a:r>
                        <a:rPr lang="en-ZA" sz="1050">
                          <a:effectLst/>
                          <a:latin typeface="Open Sans" panose="020B0606030504020204" pitchFamily="34" charset="0"/>
                        </a:rPr>
                        <a:t>CH24</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2F2F2"/>
                    </a:solidFill>
                  </a:tcPr>
                </a:tc>
                <a:tc>
                  <a:txBody>
                    <a:bodyPr/>
                    <a:lstStyle/>
                    <a:p>
                      <a:r>
                        <a:rPr lang="en-ZA" sz="1050">
                          <a:effectLst/>
                          <a:latin typeface="Open Sans" panose="020B0606030504020204" pitchFamily="34" charset="0"/>
                        </a:rPr>
                        <a:t>Xolisani Nkwentsha, Kgomotso Ramabetha, Sange Maxaku, Makabongwe Nkabinde</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2F2F2"/>
                    </a:solidFill>
                  </a:tcPr>
                </a:tc>
                <a:tc>
                  <a:txBody>
                    <a:bodyPr/>
                    <a:lstStyle/>
                    <a:p>
                      <a:r>
                        <a:rPr lang="en-ZA" sz="1050">
                          <a:effectLst/>
                          <a:latin typeface="Open Sans" panose="020B0606030504020204" pitchFamily="34" charset="0"/>
                        </a:rPr>
                        <a:t>CH24 Application and HPEC System Trends</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2F2F2"/>
                    </a:solidFill>
                  </a:tcPr>
                </a:tc>
                <a:tc>
                  <a:txBody>
                    <a:bodyPr/>
                    <a:lstStyle/>
                    <a:p>
                      <a:r>
                        <a:rPr lang="en-ZA" sz="1050" dirty="0">
                          <a:effectLst/>
                          <a:latin typeface="Open Sans" panose="020B0606030504020204" pitchFamily="34" charset="0"/>
                        </a:rPr>
                        <a:t>0</a:t>
                      </a:r>
                    </a:p>
                  </a:txBody>
                  <a:tcPr marL="0" marR="0" marT="0" marB="0" anchor="ctr">
                    <a:lnL w="9525" cap="flat" cmpd="sng" algn="ctr">
                      <a:solidFill>
                        <a:srgbClr val="E6E6E6"/>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2F2F2"/>
                    </a:solidFill>
                  </a:tcPr>
                </a:tc>
                <a:extLst>
                  <a:ext uri="{0D108BD9-81ED-4DB2-BD59-A6C34878D82A}">
                    <a16:rowId xmlns:a16="http://schemas.microsoft.com/office/drawing/2014/main" val="2255914732"/>
                  </a:ext>
                </a:extLst>
              </a:tr>
            </a:tbl>
          </a:graphicData>
        </a:graphic>
      </p:graphicFrame>
      <p:sp>
        <p:nvSpPr>
          <p:cNvPr id="5" name="Star: 5 Points 4">
            <a:extLst>
              <a:ext uri="{FF2B5EF4-FFF2-40B4-BE49-F238E27FC236}">
                <a16:creationId xmlns:a16="http://schemas.microsoft.com/office/drawing/2014/main" id="{D9E0416B-348C-465E-96E4-7CC1399AEECA}"/>
              </a:ext>
            </a:extLst>
          </p:cNvPr>
          <p:cNvSpPr/>
          <p:nvPr/>
        </p:nvSpPr>
        <p:spPr>
          <a:xfrm rot="20775136">
            <a:off x="921221" y="5854750"/>
            <a:ext cx="1010194" cy="692210"/>
          </a:xfrm>
          <a:prstGeom prst="star5">
            <a:avLst/>
          </a:prstGeom>
          <a:solidFill>
            <a:srgbClr val="FBFF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a:extLst>
              <a:ext uri="{FF2B5EF4-FFF2-40B4-BE49-F238E27FC236}">
                <a16:creationId xmlns:a16="http://schemas.microsoft.com/office/drawing/2014/main" id="{3A49CC5A-0F8A-4094-9E61-88FA0899952A}"/>
              </a:ext>
            </a:extLst>
          </p:cNvPr>
          <p:cNvSpPr/>
          <p:nvPr/>
        </p:nvSpPr>
        <p:spPr>
          <a:xfrm>
            <a:off x="1863634" y="5939246"/>
            <a:ext cx="3489160"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You guys are great!!!</a:t>
            </a:r>
          </a:p>
        </p:txBody>
      </p:sp>
      <p:sp>
        <p:nvSpPr>
          <p:cNvPr id="7" name="Rectangle 6">
            <a:extLst>
              <a:ext uri="{FF2B5EF4-FFF2-40B4-BE49-F238E27FC236}">
                <a16:creationId xmlns:a16="http://schemas.microsoft.com/office/drawing/2014/main" id="{DF3E427D-9CB6-47A3-BCBE-7FD813861999}"/>
              </a:ext>
            </a:extLst>
          </p:cNvPr>
          <p:cNvSpPr/>
          <p:nvPr/>
        </p:nvSpPr>
        <p:spPr>
          <a:xfrm>
            <a:off x="1844565" y="6369329"/>
            <a:ext cx="6445995" cy="338554"/>
          </a:xfrm>
          <a:prstGeom prst="rect">
            <a:avLst/>
          </a:prstGeom>
          <a:noFill/>
        </p:spPr>
        <p:txBody>
          <a:bodyPr wrap="none" lIns="91440" tIns="45720" rIns="91440" bIns="45720">
            <a:spAutoFit/>
          </a:bodyPr>
          <a:lstStyle/>
          <a:p>
            <a:pPr algn="ctr"/>
            <a:r>
              <a:rPr lang="en-US" sz="1600" b="0" cap="none" spc="0" dirty="0">
                <a:ln w="0"/>
                <a:solidFill>
                  <a:schemeClr val="tx1"/>
                </a:solidFill>
                <a:effectLst>
                  <a:outerShdw blurRad="38100" dist="19050" dir="2700000" algn="tl" rotWithShape="0">
                    <a:schemeClr val="dk1">
                      <a:alpha val="40000"/>
                    </a:schemeClr>
                  </a:outerShdw>
                </a:effectLst>
              </a:rPr>
              <a:t>Thanks for so many groups having signed up without extra </a:t>
            </a:r>
            <a:r>
              <a:rPr lang="en-US" sz="1600" b="0" cap="none" spc="0" dirty="0" err="1">
                <a:ln w="0"/>
                <a:solidFill>
                  <a:schemeClr val="tx1"/>
                </a:solidFill>
                <a:effectLst>
                  <a:outerShdw blurRad="38100" dist="19050" dir="2700000" algn="tl" rotWithShape="0">
                    <a:schemeClr val="dk1">
                      <a:alpha val="40000"/>
                    </a:schemeClr>
                  </a:outerShdw>
                </a:effectLst>
              </a:rPr>
              <a:t>cohersion</a:t>
            </a:r>
            <a:endParaRPr lang="en-US" sz="1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11707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246516"/>
            <a:ext cx="7698306" cy="692210"/>
          </a:xfrm>
        </p:spPr>
        <p:txBody>
          <a:bodyPr>
            <a:normAutofit fontScale="90000"/>
          </a:bodyPr>
          <a:lstStyle/>
          <a:p>
            <a:r>
              <a:rPr lang="en-ZA" dirty="0"/>
              <a:t>Calculate performance…</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6433" y="1086643"/>
            <a:ext cx="7501328" cy="5568752"/>
          </a:xfrm>
        </p:spPr>
      </p:pic>
      <p:cxnSp>
        <p:nvCxnSpPr>
          <p:cNvPr id="10" name="Straight Arrow Connector 9"/>
          <p:cNvCxnSpPr/>
          <p:nvPr/>
        </p:nvCxnSpPr>
        <p:spPr>
          <a:xfrm flipH="1" flipV="1">
            <a:off x="6064624" y="5903259"/>
            <a:ext cx="1250576" cy="2689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809130" y="5311588"/>
            <a:ext cx="1264023" cy="322731"/>
          </a:xfrm>
          <a:prstGeom prst="straightConnector1">
            <a:avLst/>
          </a:prstGeom>
          <a:ln>
            <a:solidFill>
              <a:srgbClr val="23F6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73153" y="4710989"/>
            <a:ext cx="1506071" cy="923330"/>
          </a:xfrm>
          <a:prstGeom prst="rect">
            <a:avLst/>
          </a:prstGeom>
          <a:noFill/>
        </p:spPr>
        <p:txBody>
          <a:bodyPr wrap="square" rtlCol="0">
            <a:spAutoFit/>
          </a:bodyPr>
          <a:lstStyle/>
          <a:p>
            <a:r>
              <a:rPr lang="en-ZA" dirty="0"/>
              <a:t>Parallel fraction F=90%</a:t>
            </a:r>
          </a:p>
        </p:txBody>
      </p:sp>
      <p:sp>
        <p:nvSpPr>
          <p:cNvPr id="14" name="TextBox 13"/>
          <p:cNvSpPr txBox="1"/>
          <p:nvPr/>
        </p:nvSpPr>
        <p:spPr>
          <a:xfrm>
            <a:off x="7315200" y="5683192"/>
            <a:ext cx="1506071" cy="923330"/>
          </a:xfrm>
          <a:prstGeom prst="rect">
            <a:avLst/>
          </a:prstGeom>
          <a:noFill/>
        </p:spPr>
        <p:txBody>
          <a:bodyPr wrap="square" rtlCol="0">
            <a:spAutoFit/>
          </a:bodyPr>
          <a:lstStyle/>
          <a:p>
            <a:r>
              <a:rPr lang="en-ZA" dirty="0"/>
              <a:t>Parallel fraction F=50%</a:t>
            </a:r>
          </a:p>
        </p:txBody>
      </p:sp>
      <p:sp>
        <p:nvSpPr>
          <p:cNvPr id="15" name="TextBox 14"/>
          <p:cNvSpPr txBox="1"/>
          <p:nvPr/>
        </p:nvSpPr>
        <p:spPr>
          <a:xfrm>
            <a:off x="6790765" y="2599800"/>
            <a:ext cx="1506071" cy="646331"/>
          </a:xfrm>
          <a:prstGeom prst="rect">
            <a:avLst/>
          </a:prstGeom>
          <a:noFill/>
        </p:spPr>
        <p:txBody>
          <a:bodyPr wrap="square" rtlCol="0">
            <a:spAutoFit/>
          </a:bodyPr>
          <a:lstStyle/>
          <a:p>
            <a:r>
              <a:rPr lang="en-ZA" dirty="0"/>
              <a:t>Model up to 50 BCEs</a:t>
            </a:r>
          </a:p>
        </p:txBody>
      </p:sp>
      <p:sp>
        <p:nvSpPr>
          <p:cNvPr id="16" name="TextBox 15"/>
          <p:cNvSpPr txBox="1"/>
          <p:nvPr/>
        </p:nvSpPr>
        <p:spPr>
          <a:xfrm rot="16200000">
            <a:off x="101935" y="4023454"/>
            <a:ext cx="1506071" cy="369332"/>
          </a:xfrm>
          <a:prstGeom prst="rect">
            <a:avLst/>
          </a:prstGeom>
          <a:noFill/>
        </p:spPr>
        <p:txBody>
          <a:bodyPr wrap="square" rtlCol="0">
            <a:spAutoFit/>
          </a:bodyPr>
          <a:lstStyle/>
          <a:p>
            <a:r>
              <a:rPr lang="en-ZA" dirty="0"/>
              <a:t>Speedup </a:t>
            </a:r>
            <a:r>
              <a:rPr lang="en-ZA" dirty="0">
                <a:sym typeface="Wingdings" panose="05000000000000000000" pitchFamily="2" charset="2"/>
              </a:rPr>
              <a:t></a:t>
            </a:r>
            <a:endParaRPr lang="en-ZA" dirty="0"/>
          </a:p>
        </p:txBody>
      </p:sp>
      <p:sp>
        <p:nvSpPr>
          <p:cNvPr id="17" name="TextBox 16"/>
          <p:cNvSpPr txBox="1"/>
          <p:nvPr/>
        </p:nvSpPr>
        <p:spPr>
          <a:xfrm>
            <a:off x="943870" y="6349098"/>
            <a:ext cx="1384301" cy="553998"/>
          </a:xfrm>
          <a:prstGeom prst="rect">
            <a:avLst/>
          </a:prstGeom>
          <a:noFill/>
        </p:spPr>
        <p:txBody>
          <a:bodyPr wrap="square" rtlCol="0">
            <a:spAutoFit/>
          </a:bodyPr>
          <a:lstStyle/>
          <a:p>
            <a:r>
              <a:rPr lang="en-ZA" dirty="0"/>
              <a:t>r </a:t>
            </a:r>
            <a:r>
              <a:rPr lang="en-ZA" dirty="0">
                <a:sym typeface="Wingdings" panose="05000000000000000000" pitchFamily="2" charset="2"/>
              </a:rPr>
              <a:t></a:t>
            </a:r>
          </a:p>
          <a:p>
            <a:r>
              <a:rPr lang="en-ZA" sz="1200" dirty="0">
                <a:sym typeface="Wingdings" panose="05000000000000000000" pitchFamily="2" charset="2"/>
              </a:rPr>
              <a:t>BCEs/</a:t>
            </a:r>
            <a:r>
              <a:rPr lang="en-ZA" sz="1200" dirty="0" err="1">
                <a:sym typeface="Wingdings" panose="05000000000000000000" pitchFamily="2" charset="2"/>
              </a:rPr>
              <a:t>mega</a:t>
            </a:r>
            <a:r>
              <a:rPr lang="en-ZA" sz="1200" dirty="0" err="1"/>
              <a:t>core</a:t>
            </a:r>
            <a:endParaRPr lang="en-ZA" dirty="0"/>
          </a:p>
        </p:txBody>
      </p:sp>
      <p:sp>
        <p:nvSpPr>
          <p:cNvPr id="18" name="Oval 17"/>
          <p:cNvSpPr/>
          <p:nvPr/>
        </p:nvSpPr>
        <p:spPr>
          <a:xfrm>
            <a:off x="3773636" y="5368529"/>
            <a:ext cx="222373" cy="265790"/>
          </a:xfrm>
          <a:prstGeom prst="ellipse">
            <a:avLst/>
          </a:prstGeom>
          <a:noFill/>
          <a:ln>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Oval 18"/>
          <p:cNvSpPr/>
          <p:nvPr/>
        </p:nvSpPr>
        <p:spPr>
          <a:xfrm>
            <a:off x="6552503" y="5718585"/>
            <a:ext cx="222373" cy="265790"/>
          </a:xfrm>
          <a:prstGeom prst="ellipse">
            <a:avLst/>
          </a:prstGeom>
          <a:noFill/>
          <a:ln>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27079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200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grpId="0" nodeType="withEffect">
                                  <p:stCondLst>
                                    <p:cond delay="200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Date Placeholder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2F4AB6D-5A9F-45AB-A5E4-8D5F8A298CA3}" type="datetime1">
              <a:rPr lang="en-US" altLang="en-US" sz="1400" smtClean="0"/>
              <a:pPr/>
              <a:t>2/27/2018</a:t>
            </a:fld>
            <a:endParaRPr lang="en-US" altLang="en-US" sz="1400"/>
          </a:p>
        </p:txBody>
      </p:sp>
      <p:sp>
        <p:nvSpPr>
          <p:cNvPr id="23557" name="Rectangle 2"/>
          <p:cNvSpPr>
            <a:spLocks noGrp="1" noChangeArrowheads="1"/>
          </p:cNvSpPr>
          <p:nvPr>
            <p:ph type="title"/>
          </p:nvPr>
        </p:nvSpPr>
        <p:spPr>
          <a:xfrm>
            <a:off x="443754" y="268941"/>
            <a:ext cx="8364070" cy="1177829"/>
          </a:xfrm>
        </p:spPr>
        <p:txBody>
          <a:bodyPr>
            <a:normAutofit fontScale="90000"/>
          </a:bodyPr>
          <a:lstStyle/>
          <a:p>
            <a:r>
              <a:rPr lang="en-US" altLang="en-US" dirty="0"/>
              <a:t>Asymmetric (Heterogeneous) Multicore Chips</a:t>
            </a:r>
          </a:p>
        </p:txBody>
      </p:sp>
      <p:sp>
        <p:nvSpPr>
          <p:cNvPr id="814083" name="Rectangle 3"/>
          <p:cNvSpPr>
            <a:spLocks noGrp="1" noChangeArrowheads="1"/>
          </p:cNvSpPr>
          <p:nvPr>
            <p:ph type="body" idx="1"/>
          </p:nvPr>
        </p:nvSpPr>
        <p:spPr>
          <a:xfrm>
            <a:off x="625342" y="1774719"/>
            <a:ext cx="7697635" cy="4519977"/>
          </a:xfrm>
        </p:spPr>
        <p:txBody>
          <a:bodyPr>
            <a:normAutofit fontScale="92500" lnSpcReduction="10000"/>
          </a:bodyPr>
          <a:lstStyle/>
          <a:p>
            <a:r>
              <a:rPr lang="en-US" altLang="en-US" dirty="0"/>
              <a:t>Symmetric Multicore required all cores equal</a:t>
            </a:r>
          </a:p>
          <a:p>
            <a:r>
              <a:rPr lang="en-US" altLang="en-US" dirty="0">
                <a:solidFill>
                  <a:srgbClr val="FF0000"/>
                </a:solidFill>
              </a:rPr>
              <a:t>Let’s enhance some (not all) of the cores in the processor chip…</a:t>
            </a:r>
          </a:p>
          <a:p>
            <a:pPr lvl="4"/>
            <a:endParaRPr lang="en-US" altLang="en-US" dirty="0">
              <a:solidFill>
                <a:srgbClr val="FF0000"/>
              </a:solidFill>
            </a:endParaRPr>
          </a:p>
          <a:p>
            <a:r>
              <a:rPr lang="en-US" altLang="en-US" dirty="0"/>
              <a:t>For Amdahl’s simplified assumptions</a:t>
            </a:r>
          </a:p>
          <a:p>
            <a:pPr lvl="1"/>
            <a:r>
              <a:rPr lang="en-US" altLang="en-US" dirty="0">
                <a:solidFill>
                  <a:schemeClr val="accent1"/>
                </a:solidFill>
              </a:rPr>
              <a:t>One Enhanced Core</a:t>
            </a:r>
          </a:p>
          <a:p>
            <a:pPr lvl="1"/>
            <a:r>
              <a:rPr lang="en-US" altLang="en-US" dirty="0">
                <a:solidFill>
                  <a:schemeClr val="accent1"/>
                </a:solidFill>
              </a:rPr>
              <a:t>Others are base cores</a:t>
            </a:r>
            <a:endParaRPr lang="en-US" altLang="en-US" dirty="0"/>
          </a:p>
          <a:p>
            <a:pPr lvl="2"/>
            <a:endParaRPr lang="en-US" altLang="en-US" sz="1800" dirty="0"/>
          </a:p>
          <a:p>
            <a:r>
              <a:rPr lang="en-US" altLang="en-US" dirty="0">
                <a:solidFill>
                  <a:schemeClr val="accent2"/>
                </a:solidFill>
              </a:rPr>
              <a:t>How does this effect our hardware model?</a:t>
            </a:r>
          </a:p>
        </p:txBody>
      </p:sp>
    </p:spTree>
    <p:extLst>
      <p:ext uri="{BB962C8B-B14F-4D97-AF65-F5344CB8AC3E}">
        <p14:creationId xmlns:p14="http://schemas.microsoft.com/office/powerpoint/2010/main" val="2529053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Asymmetric Multicore Chips</a:t>
            </a:r>
            <a:endParaRPr lang="en-ZA" dirty="0"/>
          </a:p>
        </p:txBody>
      </p:sp>
      <p:sp>
        <p:nvSpPr>
          <p:cNvPr id="3" name="Content Placeholder 2"/>
          <p:cNvSpPr>
            <a:spLocks noGrp="1"/>
          </p:cNvSpPr>
          <p:nvPr>
            <p:ph idx="1"/>
          </p:nvPr>
        </p:nvSpPr>
        <p:spPr/>
        <p:txBody>
          <a:bodyPr/>
          <a:lstStyle/>
          <a:p>
            <a:r>
              <a:rPr lang="en-ZA" dirty="0"/>
              <a:t>Chip bounded to total of </a:t>
            </a:r>
            <a:r>
              <a:rPr lang="en-ZA" i="1" dirty="0"/>
              <a:t>n</a:t>
            </a:r>
            <a:r>
              <a:rPr lang="en-ZA" dirty="0"/>
              <a:t> BCEs</a:t>
            </a:r>
          </a:p>
          <a:p>
            <a:r>
              <a:rPr lang="en-ZA" dirty="0"/>
              <a:t>One </a:t>
            </a:r>
            <a:r>
              <a:rPr lang="en-ZA" i="1" dirty="0"/>
              <a:t>r</a:t>
            </a:r>
            <a:r>
              <a:rPr lang="en-ZA" dirty="0"/>
              <a:t>-BCE </a:t>
            </a:r>
            <a:r>
              <a:rPr lang="en-ZA" dirty="0" err="1"/>
              <a:t>megacore</a:t>
            </a:r>
            <a:r>
              <a:rPr lang="en-ZA" dirty="0"/>
              <a:t> leaves </a:t>
            </a:r>
            <a:r>
              <a:rPr lang="en-ZA" i="1" dirty="0"/>
              <a:t>n </a:t>
            </a:r>
            <a:r>
              <a:rPr lang="en-ZA" dirty="0"/>
              <a:t>-</a:t>
            </a:r>
            <a:r>
              <a:rPr lang="en-ZA" i="1" dirty="0"/>
              <a:t>r</a:t>
            </a:r>
            <a:r>
              <a:rPr lang="en-ZA" dirty="0"/>
              <a:t> BCEs</a:t>
            </a:r>
          </a:p>
          <a:p>
            <a:endParaRPr lang="en-ZA" dirty="0"/>
          </a:p>
        </p:txBody>
      </p:sp>
      <p:grpSp>
        <p:nvGrpSpPr>
          <p:cNvPr id="4" name="Group 380"/>
          <p:cNvGrpSpPr>
            <a:grpSpLocks/>
          </p:cNvGrpSpPr>
          <p:nvPr/>
        </p:nvGrpSpPr>
        <p:grpSpPr bwMode="auto">
          <a:xfrm>
            <a:off x="4746811" y="2943580"/>
            <a:ext cx="2689319" cy="2382931"/>
            <a:chOff x="5665250" y="4191000"/>
            <a:chExt cx="2259550" cy="1919484"/>
          </a:xfrm>
        </p:grpSpPr>
        <p:sp>
          <p:nvSpPr>
            <p:cNvPr id="5" name="Rectangle 4"/>
            <p:cNvSpPr/>
            <p:nvPr/>
          </p:nvSpPr>
          <p:spPr bwMode="auto">
            <a:xfrm>
              <a:off x="5665250" y="4191000"/>
              <a:ext cx="2259550" cy="1919484"/>
            </a:xfrm>
            <a:prstGeom prst="rect">
              <a:avLst/>
            </a:prstGeom>
            <a:solidFill>
              <a:schemeClr val="bg1"/>
            </a:solidFill>
            <a:ln w="254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en-US">
                <a:latin typeface="Arial" charset="0"/>
                <a:ea typeface="ＭＳ Ｐゴシック" pitchFamily="8" charset="-128"/>
              </a:endParaRPr>
            </a:p>
          </p:txBody>
        </p:sp>
        <p:sp>
          <p:nvSpPr>
            <p:cNvPr id="6" name="Rectangle 54"/>
            <p:cNvSpPr>
              <a:spLocks noChangeArrowheads="1"/>
            </p:cNvSpPr>
            <p:nvPr/>
          </p:nvSpPr>
          <p:spPr bwMode="auto">
            <a:xfrm>
              <a:off x="6303874" y="4724400"/>
              <a:ext cx="990600" cy="838200"/>
            </a:xfrm>
            <a:prstGeom prst="rect">
              <a:avLst/>
            </a:prstGeom>
            <a:solidFill>
              <a:srgbClr val="FF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 name="Rectangle 55"/>
            <p:cNvSpPr>
              <a:spLocks noChangeArrowheads="1"/>
            </p:cNvSpPr>
            <p:nvPr/>
          </p:nvSpPr>
          <p:spPr bwMode="auto">
            <a:xfrm>
              <a:off x="6837274" y="4267200"/>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 name="Rectangle 56"/>
            <p:cNvSpPr>
              <a:spLocks noChangeArrowheads="1"/>
            </p:cNvSpPr>
            <p:nvPr/>
          </p:nvSpPr>
          <p:spPr bwMode="auto">
            <a:xfrm>
              <a:off x="7370674" y="4267200"/>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 name="Rectangle 57"/>
            <p:cNvSpPr>
              <a:spLocks noChangeArrowheads="1"/>
            </p:cNvSpPr>
            <p:nvPr/>
          </p:nvSpPr>
          <p:spPr bwMode="auto">
            <a:xfrm>
              <a:off x="6303874" y="4267200"/>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 name="Rectangle 58"/>
            <p:cNvSpPr>
              <a:spLocks noChangeArrowheads="1"/>
            </p:cNvSpPr>
            <p:nvPr/>
          </p:nvSpPr>
          <p:spPr bwMode="auto">
            <a:xfrm>
              <a:off x="7370674" y="4724400"/>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 name="Rectangle 59"/>
            <p:cNvSpPr>
              <a:spLocks noChangeArrowheads="1"/>
            </p:cNvSpPr>
            <p:nvPr/>
          </p:nvSpPr>
          <p:spPr bwMode="auto">
            <a:xfrm>
              <a:off x="5770474" y="4724400"/>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 name="Rectangle 60"/>
            <p:cNvSpPr>
              <a:spLocks noChangeArrowheads="1"/>
            </p:cNvSpPr>
            <p:nvPr/>
          </p:nvSpPr>
          <p:spPr bwMode="auto">
            <a:xfrm>
              <a:off x="7370674" y="5181600"/>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 name="Rectangle 61"/>
            <p:cNvSpPr>
              <a:spLocks noChangeArrowheads="1"/>
            </p:cNvSpPr>
            <p:nvPr/>
          </p:nvSpPr>
          <p:spPr bwMode="auto">
            <a:xfrm>
              <a:off x="6837274" y="5638800"/>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 name="Rectangle 62"/>
            <p:cNvSpPr>
              <a:spLocks noChangeArrowheads="1"/>
            </p:cNvSpPr>
            <p:nvPr/>
          </p:nvSpPr>
          <p:spPr bwMode="auto">
            <a:xfrm>
              <a:off x="7370674" y="5638800"/>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 name="Rectangle 63"/>
            <p:cNvSpPr>
              <a:spLocks noChangeArrowheads="1"/>
            </p:cNvSpPr>
            <p:nvPr/>
          </p:nvSpPr>
          <p:spPr bwMode="auto">
            <a:xfrm>
              <a:off x="5770474" y="5181600"/>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 name="Rectangle 64"/>
            <p:cNvSpPr>
              <a:spLocks noChangeArrowheads="1"/>
            </p:cNvSpPr>
            <p:nvPr/>
          </p:nvSpPr>
          <p:spPr bwMode="auto">
            <a:xfrm>
              <a:off x="5770474" y="4267200"/>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 name="Rectangle 65"/>
            <p:cNvSpPr>
              <a:spLocks noChangeArrowheads="1"/>
            </p:cNvSpPr>
            <p:nvPr/>
          </p:nvSpPr>
          <p:spPr bwMode="auto">
            <a:xfrm>
              <a:off x="5770474" y="5638800"/>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 name="Rectangle 66"/>
            <p:cNvSpPr>
              <a:spLocks noChangeArrowheads="1"/>
            </p:cNvSpPr>
            <p:nvPr/>
          </p:nvSpPr>
          <p:spPr bwMode="auto">
            <a:xfrm>
              <a:off x="6303874" y="5638800"/>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19" name="Group 468"/>
            <p:cNvGrpSpPr>
              <a:grpSpLocks/>
            </p:cNvGrpSpPr>
            <p:nvPr/>
          </p:nvGrpSpPr>
          <p:grpSpPr bwMode="auto">
            <a:xfrm>
              <a:off x="5814924" y="5715000"/>
              <a:ext cx="382588" cy="241300"/>
              <a:chOff x="768" y="2160"/>
              <a:chExt cx="912" cy="576"/>
            </a:xfrm>
          </p:grpSpPr>
          <p:sp>
            <p:nvSpPr>
              <p:cNvPr id="168" name="Freeform 469"/>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9" name="Rectangle 470"/>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0" name="Rectangle 471"/>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1" name="Line 472"/>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72" name="Line 473"/>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73" name="Line 474"/>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74" name="Line 475"/>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75" name="Line 476"/>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20" name="Group 477"/>
            <p:cNvGrpSpPr>
              <a:grpSpLocks/>
            </p:cNvGrpSpPr>
            <p:nvPr/>
          </p:nvGrpSpPr>
          <p:grpSpPr bwMode="auto">
            <a:xfrm>
              <a:off x="6348324" y="5727700"/>
              <a:ext cx="382588" cy="241300"/>
              <a:chOff x="768" y="2160"/>
              <a:chExt cx="912" cy="576"/>
            </a:xfrm>
          </p:grpSpPr>
          <p:sp>
            <p:nvSpPr>
              <p:cNvPr id="160" name="Freeform 478"/>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1" name="Rectangle 479"/>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 name="Rectangle 480"/>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3" name="Line 481"/>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64" name="Line 482"/>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65" name="Line 483"/>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66" name="Line 484"/>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67" name="Line 485"/>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21" name="Group 486"/>
            <p:cNvGrpSpPr>
              <a:grpSpLocks/>
            </p:cNvGrpSpPr>
            <p:nvPr/>
          </p:nvGrpSpPr>
          <p:grpSpPr bwMode="auto">
            <a:xfrm>
              <a:off x="6869024" y="5715000"/>
              <a:ext cx="382588" cy="241300"/>
              <a:chOff x="768" y="2160"/>
              <a:chExt cx="912" cy="576"/>
            </a:xfrm>
          </p:grpSpPr>
          <p:sp>
            <p:nvSpPr>
              <p:cNvPr id="152" name="Freeform 487"/>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3" name="Rectangle 488"/>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4" name="Rectangle 489"/>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5" name="Line 490"/>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6" name="Line 491"/>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7" name="Line 492"/>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8" name="Line 493"/>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9" name="Line 494"/>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22" name="Group 495"/>
            <p:cNvGrpSpPr>
              <a:grpSpLocks/>
            </p:cNvGrpSpPr>
            <p:nvPr/>
          </p:nvGrpSpPr>
          <p:grpSpPr bwMode="auto">
            <a:xfrm>
              <a:off x="7415124" y="5715000"/>
              <a:ext cx="382588" cy="241300"/>
              <a:chOff x="768" y="2160"/>
              <a:chExt cx="912" cy="576"/>
            </a:xfrm>
          </p:grpSpPr>
          <p:sp>
            <p:nvSpPr>
              <p:cNvPr id="144" name="Freeform 496"/>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5" name="Rectangle 497"/>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6" name="Rectangle 498"/>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7" name="Line 499"/>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8" name="Line 500"/>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9" name="Line 501"/>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0" name="Line 502"/>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51" name="Line 503"/>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23" name="Group 504"/>
            <p:cNvGrpSpPr>
              <a:grpSpLocks/>
            </p:cNvGrpSpPr>
            <p:nvPr/>
          </p:nvGrpSpPr>
          <p:grpSpPr bwMode="auto">
            <a:xfrm>
              <a:off x="5814924" y="4330700"/>
              <a:ext cx="382588" cy="241300"/>
              <a:chOff x="768" y="2160"/>
              <a:chExt cx="912" cy="576"/>
            </a:xfrm>
          </p:grpSpPr>
          <p:sp>
            <p:nvSpPr>
              <p:cNvPr id="136" name="Freeform 505"/>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7" name="Rectangle 506"/>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8" name="Rectangle 507"/>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9" name="Line 508"/>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0" name="Line 509"/>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1" name="Line 510"/>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2" name="Line 511"/>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43" name="Line 512"/>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24" name="Group 513"/>
            <p:cNvGrpSpPr>
              <a:grpSpLocks/>
            </p:cNvGrpSpPr>
            <p:nvPr/>
          </p:nvGrpSpPr>
          <p:grpSpPr bwMode="auto">
            <a:xfrm>
              <a:off x="6348324" y="4343400"/>
              <a:ext cx="382588" cy="241300"/>
              <a:chOff x="768" y="2160"/>
              <a:chExt cx="912" cy="576"/>
            </a:xfrm>
          </p:grpSpPr>
          <p:sp>
            <p:nvSpPr>
              <p:cNvPr id="128" name="Freeform 514"/>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9" name="Rectangle 515"/>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0" name="Rectangle 516"/>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1" name="Line 517"/>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2" name="Line 518"/>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3" name="Line 519"/>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4" name="Line 520"/>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35" name="Line 521"/>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25" name="Group 522"/>
            <p:cNvGrpSpPr>
              <a:grpSpLocks/>
            </p:cNvGrpSpPr>
            <p:nvPr/>
          </p:nvGrpSpPr>
          <p:grpSpPr bwMode="auto">
            <a:xfrm>
              <a:off x="6869024" y="4330700"/>
              <a:ext cx="382588" cy="241300"/>
              <a:chOff x="768" y="2160"/>
              <a:chExt cx="912" cy="576"/>
            </a:xfrm>
          </p:grpSpPr>
          <p:sp>
            <p:nvSpPr>
              <p:cNvPr id="120" name="Freeform 523"/>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1" name="Rectangle 524"/>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2" name="Rectangle 525"/>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3" name="Line 526"/>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24" name="Line 527"/>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25" name="Line 528"/>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26" name="Line 529"/>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27" name="Line 530"/>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26" name="Group 531"/>
            <p:cNvGrpSpPr>
              <a:grpSpLocks/>
            </p:cNvGrpSpPr>
            <p:nvPr/>
          </p:nvGrpSpPr>
          <p:grpSpPr bwMode="auto">
            <a:xfrm>
              <a:off x="7415124" y="4330700"/>
              <a:ext cx="382588" cy="241300"/>
              <a:chOff x="768" y="2160"/>
              <a:chExt cx="912" cy="576"/>
            </a:xfrm>
          </p:grpSpPr>
          <p:sp>
            <p:nvSpPr>
              <p:cNvPr id="112" name="Freeform 532"/>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3" name="Rectangle 533"/>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4" name="Rectangle 534"/>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5" name="Line 535"/>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6" name="Line 536"/>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7" name="Line 537"/>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8" name="Line 538"/>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9" name="Line 539"/>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27" name="Group 560"/>
            <p:cNvGrpSpPr>
              <a:grpSpLocks/>
            </p:cNvGrpSpPr>
            <p:nvPr/>
          </p:nvGrpSpPr>
          <p:grpSpPr bwMode="auto">
            <a:xfrm>
              <a:off x="5813337" y="4778375"/>
              <a:ext cx="382587" cy="241300"/>
              <a:chOff x="768" y="2160"/>
              <a:chExt cx="912" cy="576"/>
            </a:xfrm>
          </p:grpSpPr>
          <p:sp>
            <p:nvSpPr>
              <p:cNvPr id="104" name="Freeform 561"/>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5" name="Rectangle 562"/>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6" name="Rectangle 563"/>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7" name="Line 564"/>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8" name="Line 565"/>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9" name="Line 566"/>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0" name="Line 567"/>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11" name="Line 568"/>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28" name="Group 569"/>
            <p:cNvGrpSpPr>
              <a:grpSpLocks/>
            </p:cNvGrpSpPr>
            <p:nvPr/>
          </p:nvGrpSpPr>
          <p:grpSpPr bwMode="auto">
            <a:xfrm>
              <a:off x="5813337" y="5248275"/>
              <a:ext cx="382587" cy="241300"/>
              <a:chOff x="768" y="2160"/>
              <a:chExt cx="912" cy="576"/>
            </a:xfrm>
          </p:grpSpPr>
          <p:sp>
            <p:nvSpPr>
              <p:cNvPr id="96" name="Freeform 570"/>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7" name="Rectangle 571"/>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8" name="Rectangle 572"/>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 name="Line 573"/>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0" name="Line 574"/>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1" name="Line 575"/>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2" name="Line 576"/>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03" name="Line 577"/>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29" name="Group 578"/>
            <p:cNvGrpSpPr>
              <a:grpSpLocks/>
            </p:cNvGrpSpPr>
            <p:nvPr/>
          </p:nvGrpSpPr>
          <p:grpSpPr bwMode="auto">
            <a:xfrm>
              <a:off x="7404012" y="4781550"/>
              <a:ext cx="382587" cy="241300"/>
              <a:chOff x="768" y="2160"/>
              <a:chExt cx="912" cy="576"/>
            </a:xfrm>
          </p:grpSpPr>
          <p:sp>
            <p:nvSpPr>
              <p:cNvPr id="88" name="Freeform 579"/>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9" name="Rectangle 580"/>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0" name="Rectangle 581"/>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1" name="Line 582"/>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2" name="Line 583"/>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3" name="Line 584"/>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4" name="Line 585"/>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95" name="Line 586"/>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30" name="Group 587"/>
            <p:cNvGrpSpPr>
              <a:grpSpLocks/>
            </p:cNvGrpSpPr>
            <p:nvPr/>
          </p:nvGrpSpPr>
          <p:grpSpPr bwMode="auto">
            <a:xfrm>
              <a:off x="7404012" y="5251450"/>
              <a:ext cx="382587" cy="241300"/>
              <a:chOff x="768" y="2160"/>
              <a:chExt cx="912" cy="576"/>
            </a:xfrm>
          </p:grpSpPr>
          <p:sp>
            <p:nvSpPr>
              <p:cNvPr id="80" name="Freeform 588"/>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1" name="Rectangle 589"/>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2" name="Rectangle 590"/>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3" name="Line 591"/>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84" name="Line 592"/>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85" name="Line 593"/>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86" name="Line 594"/>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87" name="Line 595"/>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31" name="Group 803"/>
            <p:cNvGrpSpPr>
              <a:grpSpLocks/>
            </p:cNvGrpSpPr>
            <p:nvPr/>
          </p:nvGrpSpPr>
          <p:grpSpPr bwMode="auto">
            <a:xfrm>
              <a:off x="6343562" y="4762500"/>
              <a:ext cx="914400" cy="749300"/>
              <a:chOff x="2127" y="2204"/>
              <a:chExt cx="489" cy="610"/>
            </a:xfrm>
          </p:grpSpPr>
          <p:sp>
            <p:nvSpPr>
              <p:cNvPr id="32" name="Freeform 804"/>
              <p:cNvSpPr>
                <a:spLocks/>
              </p:cNvSpPr>
              <p:nvPr/>
            </p:nvSpPr>
            <p:spPr bwMode="auto">
              <a:xfrm>
                <a:off x="2342" y="2204"/>
                <a:ext cx="59" cy="143"/>
              </a:xfrm>
              <a:custGeom>
                <a:avLst/>
                <a:gdLst>
                  <a:gd name="T0" fmla="*/ 0 w 240"/>
                  <a:gd name="T1" fmla="*/ 0 h 576"/>
                  <a:gd name="T2" fmla="*/ 1 w 240"/>
                  <a:gd name="T3" fmla="*/ 0 h 576"/>
                  <a:gd name="T4" fmla="*/ 1 w 240"/>
                  <a:gd name="T5" fmla="*/ 1 h 576"/>
                  <a:gd name="T6" fmla="*/ 0 w 240"/>
                  <a:gd name="T7" fmla="*/ 2 h 576"/>
                  <a:gd name="T8" fmla="*/ 0 w 240"/>
                  <a:gd name="T9" fmla="*/ 1 h 576"/>
                  <a:gd name="T10" fmla="*/ 0 w 240"/>
                  <a:gd name="T11" fmla="*/ 1 h 576"/>
                  <a:gd name="T12" fmla="*/ 0 w 240"/>
                  <a:gd name="T13" fmla="*/ 1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 name="Rectangle 805"/>
              <p:cNvSpPr>
                <a:spLocks noChangeArrowheads="1"/>
              </p:cNvSpPr>
              <p:nvPr/>
            </p:nvSpPr>
            <p:spPr bwMode="auto">
              <a:xfrm>
                <a:off x="2282"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 name="Rectangle 806"/>
              <p:cNvSpPr>
                <a:spLocks noChangeArrowheads="1"/>
              </p:cNvSpPr>
              <p:nvPr/>
            </p:nvSpPr>
            <p:spPr bwMode="auto">
              <a:xfrm>
                <a:off x="2425"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5" name="Line 807"/>
              <p:cNvSpPr>
                <a:spLocks noChangeShapeType="1"/>
              </p:cNvSpPr>
              <p:nvPr/>
            </p:nvSpPr>
            <p:spPr bwMode="auto">
              <a:xfrm>
                <a:off x="2258"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6" name="Line 808"/>
              <p:cNvSpPr>
                <a:spLocks noChangeShapeType="1"/>
              </p:cNvSpPr>
              <p:nvPr/>
            </p:nvSpPr>
            <p:spPr bwMode="auto">
              <a:xfrm>
                <a:off x="2318" y="2240"/>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7" name="Line 809"/>
              <p:cNvSpPr>
                <a:spLocks noChangeShapeType="1"/>
              </p:cNvSpPr>
              <p:nvPr/>
            </p:nvSpPr>
            <p:spPr bwMode="auto">
              <a:xfrm>
                <a:off x="2318" y="231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8" name="Line 810"/>
              <p:cNvSpPr>
                <a:spLocks noChangeShapeType="1"/>
              </p:cNvSpPr>
              <p:nvPr/>
            </p:nvSpPr>
            <p:spPr bwMode="auto">
              <a:xfrm>
                <a:off x="240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9" name="Line 811"/>
              <p:cNvSpPr>
                <a:spLocks noChangeShapeType="1"/>
              </p:cNvSpPr>
              <p:nvPr/>
            </p:nvSpPr>
            <p:spPr bwMode="auto">
              <a:xfrm>
                <a:off x="246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0" name="Freeform 812"/>
              <p:cNvSpPr>
                <a:spLocks/>
              </p:cNvSpPr>
              <p:nvPr/>
            </p:nvSpPr>
            <p:spPr bwMode="auto">
              <a:xfrm>
                <a:off x="2342" y="2359"/>
                <a:ext cx="59" cy="144"/>
              </a:xfrm>
              <a:custGeom>
                <a:avLst/>
                <a:gdLst>
                  <a:gd name="T0" fmla="*/ 0 w 240"/>
                  <a:gd name="T1" fmla="*/ 0 h 576"/>
                  <a:gd name="T2" fmla="*/ 1 w 240"/>
                  <a:gd name="T3" fmla="*/ 1 h 576"/>
                  <a:gd name="T4" fmla="*/ 1 w 240"/>
                  <a:gd name="T5" fmla="*/ 1 h 576"/>
                  <a:gd name="T6" fmla="*/ 0 w 240"/>
                  <a:gd name="T7" fmla="*/ 2 h 576"/>
                  <a:gd name="T8" fmla="*/ 0 w 240"/>
                  <a:gd name="T9" fmla="*/ 1 h 576"/>
                  <a:gd name="T10" fmla="*/ 0 w 240"/>
                  <a:gd name="T11" fmla="*/ 1 h 576"/>
                  <a:gd name="T12" fmla="*/ 0 w 240"/>
                  <a:gd name="T13" fmla="*/ 1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 name="Freeform 813"/>
              <p:cNvSpPr>
                <a:spLocks/>
              </p:cNvSpPr>
              <p:nvPr/>
            </p:nvSpPr>
            <p:spPr bwMode="auto">
              <a:xfrm>
                <a:off x="2342" y="2515"/>
                <a:ext cx="59" cy="143"/>
              </a:xfrm>
              <a:custGeom>
                <a:avLst/>
                <a:gdLst>
                  <a:gd name="T0" fmla="*/ 0 w 240"/>
                  <a:gd name="T1" fmla="*/ 0 h 576"/>
                  <a:gd name="T2" fmla="*/ 1 w 240"/>
                  <a:gd name="T3" fmla="*/ 0 h 576"/>
                  <a:gd name="T4" fmla="*/ 1 w 240"/>
                  <a:gd name="T5" fmla="*/ 1 h 576"/>
                  <a:gd name="T6" fmla="*/ 0 w 240"/>
                  <a:gd name="T7" fmla="*/ 2 h 576"/>
                  <a:gd name="T8" fmla="*/ 0 w 240"/>
                  <a:gd name="T9" fmla="*/ 1 h 576"/>
                  <a:gd name="T10" fmla="*/ 0 w 240"/>
                  <a:gd name="T11" fmla="*/ 1 h 576"/>
                  <a:gd name="T12" fmla="*/ 0 w 240"/>
                  <a:gd name="T13" fmla="*/ 1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2" name="Rectangle 814"/>
              <p:cNvSpPr>
                <a:spLocks noChangeArrowheads="1"/>
              </p:cNvSpPr>
              <p:nvPr/>
            </p:nvSpPr>
            <p:spPr bwMode="auto">
              <a:xfrm>
                <a:off x="2282"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3" name="Rectangle 815"/>
              <p:cNvSpPr>
                <a:spLocks noChangeArrowheads="1"/>
              </p:cNvSpPr>
              <p:nvPr/>
            </p:nvSpPr>
            <p:spPr bwMode="auto">
              <a:xfrm>
                <a:off x="2282"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 name="Rectangle 816"/>
              <p:cNvSpPr>
                <a:spLocks noChangeArrowheads="1"/>
              </p:cNvSpPr>
              <p:nvPr/>
            </p:nvSpPr>
            <p:spPr bwMode="auto">
              <a:xfrm>
                <a:off x="2425"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5" name="Rectangle 817"/>
              <p:cNvSpPr>
                <a:spLocks noChangeArrowheads="1"/>
              </p:cNvSpPr>
              <p:nvPr/>
            </p:nvSpPr>
            <p:spPr bwMode="auto">
              <a:xfrm>
                <a:off x="2425"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 name="Rectangle 818"/>
              <p:cNvSpPr>
                <a:spLocks noChangeArrowheads="1"/>
              </p:cNvSpPr>
              <p:nvPr/>
            </p:nvSpPr>
            <p:spPr bwMode="auto">
              <a:xfrm>
                <a:off x="2127" y="2359"/>
                <a:ext cx="95" cy="299"/>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 name="Line 819"/>
              <p:cNvSpPr>
                <a:spLocks noChangeShapeType="1"/>
              </p:cNvSpPr>
              <p:nvPr/>
            </p:nvSpPr>
            <p:spPr bwMode="auto">
              <a:xfrm>
                <a:off x="2222"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8" name="Line 820"/>
              <p:cNvSpPr>
                <a:spLocks noChangeShapeType="1"/>
              </p:cNvSpPr>
              <p:nvPr/>
            </p:nvSpPr>
            <p:spPr bwMode="auto">
              <a:xfrm flipV="1">
                <a:off x="2258"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9" name="Line 821"/>
              <p:cNvSpPr>
                <a:spLocks noChangeShapeType="1"/>
              </p:cNvSpPr>
              <p:nvPr/>
            </p:nvSpPr>
            <p:spPr bwMode="auto">
              <a:xfrm flipV="1">
                <a:off x="2258" y="2431"/>
                <a:ext cx="0" cy="3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0" name="Line 822"/>
              <p:cNvSpPr>
                <a:spLocks noChangeShapeType="1"/>
              </p:cNvSpPr>
              <p:nvPr/>
            </p:nvSpPr>
            <p:spPr bwMode="auto">
              <a:xfrm>
                <a:off x="2258" y="2748"/>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1" name="Line 823"/>
              <p:cNvSpPr>
                <a:spLocks noChangeShapeType="1"/>
              </p:cNvSpPr>
              <p:nvPr/>
            </p:nvSpPr>
            <p:spPr bwMode="auto">
              <a:xfrm>
                <a:off x="2318" y="2395"/>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2" name="Line 824"/>
              <p:cNvSpPr>
                <a:spLocks noChangeShapeType="1"/>
              </p:cNvSpPr>
              <p:nvPr/>
            </p:nvSpPr>
            <p:spPr bwMode="auto">
              <a:xfrm>
                <a:off x="2318" y="246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3" name="Line 825"/>
              <p:cNvSpPr>
                <a:spLocks noChangeShapeType="1"/>
              </p:cNvSpPr>
              <p:nvPr/>
            </p:nvSpPr>
            <p:spPr bwMode="auto">
              <a:xfrm>
                <a:off x="2318" y="254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4" name="Line 826"/>
              <p:cNvSpPr>
                <a:spLocks noChangeShapeType="1"/>
              </p:cNvSpPr>
              <p:nvPr/>
            </p:nvSpPr>
            <p:spPr bwMode="auto">
              <a:xfrm>
                <a:off x="2318" y="262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5" name="Line 827"/>
              <p:cNvSpPr>
                <a:spLocks noChangeShapeType="1"/>
              </p:cNvSpPr>
              <p:nvPr/>
            </p:nvSpPr>
            <p:spPr bwMode="auto">
              <a:xfrm>
                <a:off x="240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6" name="Line 828"/>
              <p:cNvSpPr>
                <a:spLocks noChangeShapeType="1"/>
              </p:cNvSpPr>
              <p:nvPr/>
            </p:nvSpPr>
            <p:spPr bwMode="auto">
              <a:xfrm>
                <a:off x="240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7" name="Line 829"/>
              <p:cNvSpPr>
                <a:spLocks noChangeShapeType="1"/>
              </p:cNvSpPr>
              <p:nvPr/>
            </p:nvSpPr>
            <p:spPr bwMode="auto">
              <a:xfrm flipV="1">
                <a:off x="2485"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8" name="Line 830"/>
              <p:cNvSpPr>
                <a:spLocks noChangeShapeType="1"/>
              </p:cNvSpPr>
              <p:nvPr/>
            </p:nvSpPr>
            <p:spPr bwMode="auto">
              <a:xfrm flipV="1">
                <a:off x="2485" y="2443"/>
                <a:ext cx="0" cy="3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9" name="Line 831"/>
              <p:cNvSpPr>
                <a:spLocks noChangeShapeType="1"/>
              </p:cNvSpPr>
              <p:nvPr/>
            </p:nvSpPr>
            <p:spPr bwMode="auto">
              <a:xfrm>
                <a:off x="246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0" name="Line 832"/>
              <p:cNvSpPr>
                <a:spLocks noChangeShapeType="1"/>
              </p:cNvSpPr>
              <p:nvPr/>
            </p:nvSpPr>
            <p:spPr bwMode="auto">
              <a:xfrm>
                <a:off x="246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1" name="Line 833"/>
              <p:cNvSpPr>
                <a:spLocks noChangeShapeType="1"/>
              </p:cNvSpPr>
              <p:nvPr/>
            </p:nvSpPr>
            <p:spPr bwMode="auto">
              <a:xfrm>
                <a:off x="2485"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nvGrpSpPr>
              <p:cNvPr id="62" name="Group 834"/>
              <p:cNvGrpSpPr>
                <a:grpSpLocks/>
              </p:cNvGrpSpPr>
              <p:nvPr/>
            </p:nvGrpSpPr>
            <p:grpSpPr bwMode="auto">
              <a:xfrm>
                <a:off x="2521" y="2347"/>
                <a:ext cx="95" cy="311"/>
                <a:chOff x="2521" y="2347"/>
                <a:chExt cx="95" cy="156"/>
              </a:xfrm>
            </p:grpSpPr>
            <p:sp>
              <p:nvSpPr>
                <p:cNvPr id="72" name="Rectangle 835"/>
                <p:cNvSpPr>
                  <a:spLocks noChangeArrowheads="1"/>
                </p:cNvSpPr>
                <p:nvPr/>
              </p:nvSpPr>
              <p:spPr bwMode="auto">
                <a:xfrm>
                  <a:off x="2521" y="2347"/>
                  <a:ext cx="95" cy="1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3" name="Line 836"/>
                <p:cNvSpPr>
                  <a:spLocks noChangeShapeType="1"/>
                </p:cNvSpPr>
                <p:nvPr/>
              </p:nvSpPr>
              <p:spPr bwMode="auto">
                <a:xfrm>
                  <a:off x="2533"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4" name="Line 837"/>
                <p:cNvSpPr>
                  <a:spLocks noChangeShapeType="1"/>
                </p:cNvSpPr>
                <p:nvPr/>
              </p:nvSpPr>
              <p:spPr bwMode="auto">
                <a:xfrm>
                  <a:off x="254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5" name="Line 838"/>
                <p:cNvSpPr>
                  <a:spLocks noChangeShapeType="1"/>
                </p:cNvSpPr>
                <p:nvPr/>
              </p:nvSpPr>
              <p:spPr bwMode="auto">
                <a:xfrm>
                  <a:off x="2556"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6" name="Line 839"/>
                <p:cNvSpPr>
                  <a:spLocks noChangeShapeType="1"/>
                </p:cNvSpPr>
                <p:nvPr/>
              </p:nvSpPr>
              <p:spPr bwMode="auto">
                <a:xfrm>
                  <a:off x="2568"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7" name="Line 840"/>
                <p:cNvSpPr>
                  <a:spLocks noChangeShapeType="1"/>
                </p:cNvSpPr>
                <p:nvPr/>
              </p:nvSpPr>
              <p:spPr bwMode="auto">
                <a:xfrm>
                  <a:off x="2580"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8" name="Line 841"/>
                <p:cNvSpPr>
                  <a:spLocks noChangeShapeType="1"/>
                </p:cNvSpPr>
                <p:nvPr/>
              </p:nvSpPr>
              <p:spPr bwMode="auto">
                <a:xfrm>
                  <a:off x="2592"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9" name="Line 842"/>
                <p:cNvSpPr>
                  <a:spLocks noChangeShapeType="1"/>
                </p:cNvSpPr>
                <p:nvPr/>
              </p:nvSpPr>
              <p:spPr bwMode="auto">
                <a:xfrm>
                  <a:off x="260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sp>
            <p:nvSpPr>
              <p:cNvPr id="63" name="Freeform 843"/>
              <p:cNvSpPr>
                <a:spLocks/>
              </p:cNvSpPr>
              <p:nvPr/>
            </p:nvSpPr>
            <p:spPr bwMode="auto">
              <a:xfrm>
                <a:off x="2342" y="2671"/>
                <a:ext cx="59" cy="143"/>
              </a:xfrm>
              <a:custGeom>
                <a:avLst/>
                <a:gdLst>
                  <a:gd name="T0" fmla="*/ 0 w 240"/>
                  <a:gd name="T1" fmla="*/ 0 h 576"/>
                  <a:gd name="T2" fmla="*/ 1 w 240"/>
                  <a:gd name="T3" fmla="*/ 0 h 576"/>
                  <a:gd name="T4" fmla="*/ 1 w 240"/>
                  <a:gd name="T5" fmla="*/ 1 h 576"/>
                  <a:gd name="T6" fmla="*/ 0 w 240"/>
                  <a:gd name="T7" fmla="*/ 2 h 576"/>
                  <a:gd name="T8" fmla="*/ 0 w 240"/>
                  <a:gd name="T9" fmla="*/ 1 h 576"/>
                  <a:gd name="T10" fmla="*/ 0 w 240"/>
                  <a:gd name="T11" fmla="*/ 1 h 576"/>
                  <a:gd name="T12" fmla="*/ 0 w 240"/>
                  <a:gd name="T13" fmla="*/ 1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4" name="Rectangle 844"/>
              <p:cNvSpPr>
                <a:spLocks noChangeArrowheads="1"/>
              </p:cNvSpPr>
              <p:nvPr/>
            </p:nvSpPr>
            <p:spPr bwMode="auto">
              <a:xfrm>
                <a:off x="2282"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5" name="Rectangle 845"/>
              <p:cNvSpPr>
                <a:spLocks noChangeArrowheads="1"/>
              </p:cNvSpPr>
              <p:nvPr/>
            </p:nvSpPr>
            <p:spPr bwMode="auto">
              <a:xfrm>
                <a:off x="2425"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6" name="Line 846"/>
              <p:cNvSpPr>
                <a:spLocks noChangeShapeType="1"/>
              </p:cNvSpPr>
              <p:nvPr/>
            </p:nvSpPr>
            <p:spPr bwMode="auto">
              <a:xfrm>
                <a:off x="2257"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7" name="Line 847"/>
              <p:cNvSpPr>
                <a:spLocks noChangeShapeType="1"/>
              </p:cNvSpPr>
              <p:nvPr/>
            </p:nvSpPr>
            <p:spPr bwMode="auto">
              <a:xfrm>
                <a:off x="2257" y="258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8" name="Line 848"/>
              <p:cNvSpPr>
                <a:spLocks noChangeShapeType="1"/>
              </p:cNvSpPr>
              <p:nvPr/>
            </p:nvSpPr>
            <p:spPr bwMode="auto">
              <a:xfrm>
                <a:off x="246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9" name="Line 849"/>
              <p:cNvSpPr>
                <a:spLocks noChangeShapeType="1"/>
              </p:cNvSpPr>
              <p:nvPr/>
            </p:nvSpPr>
            <p:spPr bwMode="auto">
              <a:xfrm>
                <a:off x="240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0" name="Line 850"/>
              <p:cNvSpPr>
                <a:spLocks noChangeShapeType="1"/>
              </p:cNvSpPr>
              <p:nvPr/>
            </p:nvSpPr>
            <p:spPr bwMode="auto">
              <a:xfrm>
                <a:off x="2317" y="270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1" name="Line 851"/>
              <p:cNvSpPr>
                <a:spLocks noChangeShapeType="1"/>
              </p:cNvSpPr>
              <p:nvPr/>
            </p:nvSpPr>
            <p:spPr bwMode="auto">
              <a:xfrm>
                <a:off x="2317" y="278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sp>
        <p:nvSpPr>
          <p:cNvPr id="176" name="Rectangle 175"/>
          <p:cNvSpPr/>
          <p:nvPr/>
        </p:nvSpPr>
        <p:spPr>
          <a:xfrm>
            <a:off x="4684714" y="5370457"/>
            <a:ext cx="2993556" cy="1200329"/>
          </a:xfrm>
          <a:prstGeom prst="rect">
            <a:avLst/>
          </a:prstGeom>
        </p:spPr>
        <p:txBody>
          <a:bodyPr wrap="square">
            <a:spAutoFit/>
          </a:bodyPr>
          <a:lstStyle/>
          <a:p>
            <a:r>
              <a:rPr lang="en-ZA" dirty="0"/>
              <a:t>Asymmetric case: one </a:t>
            </a:r>
            <a:r>
              <a:rPr lang="en-ZA" i="1" dirty="0"/>
              <a:t>r</a:t>
            </a:r>
            <a:r>
              <a:rPr lang="en-ZA" dirty="0"/>
              <a:t>-BCE </a:t>
            </a:r>
            <a:r>
              <a:rPr lang="en-ZA" dirty="0" err="1"/>
              <a:t>megacore</a:t>
            </a:r>
            <a:r>
              <a:rPr lang="en-ZA" dirty="0"/>
              <a:t> with </a:t>
            </a:r>
            <a:r>
              <a:rPr lang="en-ZA" i="1" dirty="0"/>
              <a:t>n </a:t>
            </a:r>
            <a:r>
              <a:rPr lang="en-ZA" dirty="0"/>
              <a:t>- </a:t>
            </a:r>
            <a:r>
              <a:rPr lang="en-ZA" i="1" dirty="0"/>
              <a:t>r</a:t>
            </a:r>
            <a:r>
              <a:rPr lang="en-ZA" dirty="0"/>
              <a:t> BCEs  (i.e. one 4-BCE and 12 1-BCEs, </a:t>
            </a:r>
            <a:r>
              <a:rPr lang="en-ZA" i="1" dirty="0"/>
              <a:t>r</a:t>
            </a:r>
            <a:r>
              <a:rPr lang="en-ZA" dirty="0"/>
              <a:t>=4, </a:t>
            </a:r>
            <a:r>
              <a:rPr lang="en-ZA" i="1" dirty="0"/>
              <a:t>n</a:t>
            </a:r>
            <a:r>
              <a:rPr lang="en-ZA" dirty="0"/>
              <a:t>=16)</a:t>
            </a:r>
          </a:p>
        </p:txBody>
      </p:sp>
      <p:grpSp>
        <p:nvGrpSpPr>
          <p:cNvPr id="177" name="Group 379"/>
          <p:cNvGrpSpPr>
            <a:grpSpLocks/>
          </p:cNvGrpSpPr>
          <p:nvPr/>
        </p:nvGrpSpPr>
        <p:grpSpPr bwMode="auto">
          <a:xfrm>
            <a:off x="1778474" y="2943579"/>
            <a:ext cx="2633328" cy="2382931"/>
            <a:chOff x="2189504" y="4187852"/>
            <a:chExt cx="2259550" cy="1919484"/>
          </a:xfrm>
        </p:grpSpPr>
        <p:sp>
          <p:nvSpPr>
            <p:cNvPr id="178" name="Rectangle 177"/>
            <p:cNvSpPr/>
            <p:nvPr/>
          </p:nvSpPr>
          <p:spPr bwMode="auto">
            <a:xfrm>
              <a:off x="2189504" y="4187852"/>
              <a:ext cx="2259550" cy="1919484"/>
            </a:xfrm>
            <a:prstGeom prst="rect">
              <a:avLst/>
            </a:prstGeom>
            <a:solidFill>
              <a:schemeClr val="bg1"/>
            </a:solidFill>
            <a:ln w="254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en-US">
                <a:latin typeface="Arial" charset="0"/>
                <a:ea typeface="ＭＳ Ｐゴシック" pitchFamily="8" charset="-128"/>
              </a:endParaRPr>
            </a:p>
          </p:txBody>
        </p:sp>
        <p:sp>
          <p:nvSpPr>
            <p:cNvPr id="179" name="Rectangle 37"/>
            <p:cNvSpPr>
              <a:spLocks noChangeArrowheads="1"/>
            </p:cNvSpPr>
            <p:nvPr/>
          </p:nvSpPr>
          <p:spPr bwMode="auto">
            <a:xfrm>
              <a:off x="2289788" y="4268788"/>
              <a:ext cx="990600" cy="825500"/>
            </a:xfrm>
            <a:prstGeom prst="rect">
              <a:avLst/>
            </a:prstGeom>
            <a:solidFill>
              <a:srgbClr val="FF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0" name="Rectangle 40"/>
            <p:cNvSpPr>
              <a:spLocks noChangeArrowheads="1"/>
            </p:cNvSpPr>
            <p:nvPr/>
          </p:nvSpPr>
          <p:spPr bwMode="auto">
            <a:xfrm>
              <a:off x="3356588" y="4268788"/>
              <a:ext cx="990600" cy="825500"/>
            </a:xfrm>
            <a:prstGeom prst="rect">
              <a:avLst/>
            </a:prstGeom>
            <a:solidFill>
              <a:srgbClr val="FF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1" name="Rectangle 49"/>
            <p:cNvSpPr>
              <a:spLocks noChangeArrowheads="1"/>
            </p:cNvSpPr>
            <p:nvPr/>
          </p:nvSpPr>
          <p:spPr bwMode="auto">
            <a:xfrm>
              <a:off x="2289788" y="5195888"/>
              <a:ext cx="990600" cy="825500"/>
            </a:xfrm>
            <a:prstGeom prst="rect">
              <a:avLst/>
            </a:prstGeom>
            <a:solidFill>
              <a:srgbClr val="FF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2" name="Rectangle 52"/>
            <p:cNvSpPr>
              <a:spLocks noChangeArrowheads="1"/>
            </p:cNvSpPr>
            <p:nvPr/>
          </p:nvSpPr>
          <p:spPr bwMode="auto">
            <a:xfrm>
              <a:off x="3356588" y="5195888"/>
              <a:ext cx="990600" cy="825500"/>
            </a:xfrm>
            <a:prstGeom prst="rect">
              <a:avLst/>
            </a:prstGeom>
            <a:solidFill>
              <a:srgbClr val="FF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183" name="Group 607"/>
            <p:cNvGrpSpPr>
              <a:grpSpLocks/>
            </p:cNvGrpSpPr>
            <p:nvPr/>
          </p:nvGrpSpPr>
          <p:grpSpPr bwMode="auto">
            <a:xfrm>
              <a:off x="2329475" y="5221288"/>
              <a:ext cx="914400" cy="749300"/>
              <a:chOff x="2127" y="2204"/>
              <a:chExt cx="489" cy="610"/>
            </a:xfrm>
          </p:grpSpPr>
          <p:sp>
            <p:nvSpPr>
              <p:cNvPr id="331" name="Freeform 608"/>
              <p:cNvSpPr>
                <a:spLocks/>
              </p:cNvSpPr>
              <p:nvPr/>
            </p:nvSpPr>
            <p:spPr bwMode="auto">
              <a:xfrm>
                <a:off x="2342" y="2204"/>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2" name="Rectangle 609"/>
              <p:cNvSpPr>
                <a:spLocks noChangeArrowheads="1"/>
              </p:cNvSpPr>
              <p:nvPr/>
            </p:nvSpPr>
            <p:spPr bwMode="auto">
              <a:xfrm>
                <a:off x="2282"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3" name="Rectangle 610"/>
              <p:cNvSpPr>
                <a:spLocks noChangeArrowheads="1"/>
              </p:cNvSpPr>
              <p:nvPr/>
            </p:nvSpPr>
            <p:spPr bwMode="auto">
              <a:xfrm>
                <a:off x="2425"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34" name="Line 611"/>
              <p:cNvSpPr>
                <a:spLocks noChangeShapeType="1"/>
              </p:cNvSpPr>
              <p:nvPr/>
            </p:nvSpPr>
            <p:spPr bwMode="auto">
              <a:xfrm>
                <a:off x="2258"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35" name="Line 612"/>
              <p:cNvSpPr>
                <a:spLocks noChangeShapeType="1"/>
              </p:cNvSpPr>
              <p:nvPr/>
            </p:nvSpPr>
            <p:spPr bwMode="auto">
              <a:xfrm>
                <a:off x="2318" y="2240"/>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36" name="Line 613"/>
              <p:cNvSpPr>
                <a:spLocks noChangeShapeType="1"/>
              </p:cNvSpPr>
              <p:nvPr/>
            </p:nvSpPr>
            <p:spPr bwMode="auto">
              <a:xfrm>
                <a:off x="2318" y="231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37" name="Line 614"/>
              <p:cNvSpPr>
                <a:spLocks noChangeShapeType="1"/>
              </p:cNvSpPr>
              <p:nvPr/>
            </p:nvSpPr>
            <p:spPr bwMode="auto">
              <a:xfrm>
                <a:off x="240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38" name="Line 615"/>
              <p:cNvSpPr>
                <a:spLocks noChangeShapeType="1"/>
              </p:cNvSpPr>
              <p:nvPr/>
            </p:nvSpPr>
            <p:spPr bwMode="auto">
              <a:xfrm>
                <a:off x="246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39" name="Freeform 616"/>
              <p:cNvSpPr>
                <a:spLocks/>
              </p:cNvSpPr>
              <p:nvPr/>
            </p:nvSpPr>
            <p:spPr bwMode="auto">
              <a:xfrm>
                <a:off x="2342" y="2359"/>
                <a:ext cx="59" cy="144"/>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0" name="Freeform 617"/>
              <p:cNvSpPr>
                <a:spLocks/>
              </p:cNvSpPr>
              <p:nvPr/>
            </p:nvSpPr>
            <p:spPr bwMode="auto">
              <a:xfrm>
                <a:off x="2342" y="2515"/>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1" name="Rectangle 618"/>
              <p:cNvSpPr>
                <a:spLocks noChangeArrowheads="1"/>
              </p:cNvSpPr>
              <p:nvPr/>
            </p:nvSpPr>
            <p:spPr bwMode="auto">
              <a:xfrm>
                <a:off x="2282"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2" name="Rectangle 619"/>
              <p:cNvSpPr>
                <a:spLocks noChangeArrowheads="1"/>
              </p:cNvSpPr>
              <p:nvPr/>
            </p:nvSpPr>
            <p:spPr bwMode="auto">
              <a:xfrm>
                <a:off x="2282"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3" name="Rectangle 620"/>
              <p:cNvSpPr>
                <a:spLocks noChangeArrowheads="1"/>
              </p:cNvSpPr>
              <p:nvPr/>
            </p:nvSpPr>
            <p:spPr bwMode="auto">
              <a:xfrm>
                <a:off x="2425"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4" name="Rectangle 621"/>
              <p:cNvSpPr>
                <a:spLocks noChangeArrowheads="1"/>
              </p:cNvSpPr>
              <p:nvPr/>
            </p:nvSpPr>
            <p:spPr bwMode="auto">
              <a:xfrm>
                <a:off x="2425"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5" name="Rectangle 622"/>
              <p:cNvSpPr>
                <a:spLocks noChangeArrowheads="1"/>
              </p:cNvSpPr>
              <p:nvPr/>
            </p:nvSpPr>
            <p:spPr bwMode="auto">
              <a:xfrm>
                <a:off x="2127" y="2359"/>
                <a:ext cx="95" cy="299"/>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6" name="Line 623"/>
              <p:cNvSpPr>
                <a:spLocks noChangeShapeType="1"/>
              </p:cNvSpPr>
              <p:nvPr/>
            </p:nvSpPr>
            <p:spPr bwMode="auto">
              <a:xfrm>
                <a:off x="2222"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47" name="Line 624"/>
              <p:cNvSpPr>
                <a:spLocks noChangeShapeType="1"/>
              </p:cNvSpPr>
              <p:nvPr/>
            </p:nvSpPr>
            <p:spPr bwMode="auto">
              <a:xfrm flipV="1">
                <a:off x="2258"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48" name="Line 625"/>
              <p:cNvSpPr>
                <a:spLocks noChangeShapeType="1"/>
              </p:cNvSpPr>
              <p:nvPr/>
            </p:nvSpPr>
            <p:spPr bwMode="auto">
              <a:xfrm flipV="1">
                <a:off x="2258" y="2431"/>
                <a:ext cx="0" cy="3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49" name="Line 626"/>
              <p:cNvSpPr>
                <a:spLocks noChangeShapeType="1"/>
              </p:cNvSpPr>
              <p:nvPr/>
            </p:nvSpPr>
            <p:spPr bwMode="auto">
              <a:xfrm>
                <a:off x="2258" y="2748"/>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50" name="Line 627"/>
              <p:cNvSpPr>
                <a:spLocks noChangeShapeType="1"/>
              </p:cNvSpPr>
              <p:nvPr/>
            </p:nvSpPr>
            <p:spPr bwMode="auto">
              <a:xfrm>
                <a:off x="2318" y="2395"/>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51" name="Line 628"/>
              <p:cNvSpPr>
                <a:spLocks noChangeShapeType="1"/>
              </p:cNvSpPr>
              <p:nvPr/>
            </p:nvSpPr>
            <p:spPr bwMode="auto">
              <a:xfrm>
                <a:off x="2318" y="246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52" name="Line 629"/>
              <p:cNvSpPr>
                <a:spLocks noChangeShapeType="1"/>
              </p:cNvSpPr>
              <p:nvPr/>
            </p:nvSpPr>
            <p:spPr bwMode="auto">
              <a:xfrm>
                <a:off x="2318" y="254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53" name="Line 630"/>
              <p:cNvSpPr>
                <a:spLocks noChangeShapeType="1"/>
              </p:cNvSpPr>
              <p:nvPr/>
            </p:nvSpPr>
            <p:spPr bwMode="auto">
              <a:xfrm>
                <a:off x="2318" y="262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54" name="Line 631"/>
              <p:cNvSpPr>
                <a:spLocks noChangeShapeType="1"/>
              </p:cNvSpPr>
              <p:nvPr/>
            </p:nvSpPr>
            <p:spPr bwMode="auto">
              <a:xfrm>
                <a:off x="240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55" name="Line 632"/>
              <p:cNvSpPr>
                <a:spLocks noChangeShapeType="1"/>
              </p:cNvSpPr>
              <p:nvPr/>
            </p:nvSpPr>
            <p:spPr bwMode="auto">
              <a:xfrm>
                <a:off x="240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56" name="Line 633"/>
              <p:cNvSpPr>
                <a:spLocks noChangeShapeType="1"/>
              </p:cNvSpPr>
              <p:nvPr/>
            </p:nvSpPr>
            <p:spPr bwMode="auto">
              <a:xfrm flipV="1">
                <a:off x="2485"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57" name="Line 634"/>
              <p:cNvSpPr>
                <a:spLocks noChangeShapeType="1"/>
              </p:cNvSpPr>
              <p:nvPr/>
            </p:nvSpPr>
            <p:spPr bwMode="auto">
              <a:xfrm flipV="1">
                <a:off x="2485" y="2443"/>
                <a:ext cx="0" cy="3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58" name="Line 635"/>
              <p:cNvSpPr>
                <a:spLocks noChangeShapeType="1"/>
              </p:cNvSpPr>
              <p:nvPr/>
            </p:nvSpPr>
            <p:spPr bwMode="auto">
              <a:xfrm>
                <a:off x="246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59" name="Line 636"/>
              <p:cNvSpPr>
                <a:spLocks noChangeShapeType="1"/>
              </p:cNvSpPr>
              <p:nvPr/>
            </p:nvSpPr>
            <p:spPr bwMode="auto">
              <a:xfrm>
                <a:off x="246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60" name="Line 637"/>
              <p:cNvSpPr>
                <a:spLocks noChangeShapeType="1"/>
              </p:cNvSpPr>
              <p:nvPr/>
            </p:nvSpPr>
            <p:spPr bwMode="auto">
              <a:xfrm>
                <a:off x="2485"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nvGrpSpPr>
              <p:cNvPr id="361" name="Group 638"/>
              <p:cNvGrpSpPr>
                <a:grpSpLocks/>
              </p:cNvGrpSpPr>
              <p:nvPr/>
            </p:nvGrpSpPr>
            <p:grpSpPr bwMode="auto">
              <a:xfrm>
                <a:off x="2521" y="2347"/>
                <a:ext cx="95" cy="311"/>
                <a:chOff x="2521" y="2347"/>
                <a:chExt cx="95" cy="156"/>
              </a:xfrm>
            </p:grpSpPr>
            <p:sp>
              <p:nvSpPr>
                <p:cNvPr id="371" name="Rectangle 639"/>
                <p:cNvSpPr>
                  <a:spLocks noChangeArrowheads="1"/>
                </p:cNvSpPr>
                <p:nvPr/>
              </p:nvSpPr>
              <p:spPr bwMode="auto">
                <a:xfrm>
                  <a:off x="2521" y="2347"/>
                  <a:ext cx="95" cy="1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72" name="Line 640"/>
                <p:cNvSpPr>
                  <a:spLocks noChangeShapeType="1"/>
                </p:cNvSpPr>
                <p:nvPr/>
              </p:nvSpPr>
              <p:spPr bwMode="auto">
                <a:xfrm>
                  <a:off x="2533"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73" name="Line 641"/>
                <p:cNvSpPr>
                  <a:spLocks noChangeShapeType="1"/>
                </p:cNvSpPr>
                <p:nvPr/>
              </p:nvSpPr>
              <p:spPr bwMode="auto">
                <a:xfrm>
                  <a:off x="254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74" name="Line 642"/>
                <p:cNvSpPr>
                  <a:spLocks noChangeShapeType="1"/>
                </p:cNvSpPr>
                <p:nvPr/>
              </p:nvSpPr>
              <p:spPr bwMode="auto">
                <a:xfrm>
                  <a:off x="2556"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75" name="Line 643"/>
                <p:cNvSpPr>
                  <a:spLocks noChangeShapeType="1"/>
                </p:cNvSpPr>
                <p:nvPr/>
              </p:nvSpPr>
              <p:spPr bwMode="auto">
                <a:xfrm>
                  <a:off x="2568"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76" name="Line 644"/>
                <p:cNvSpPr>
                  <a:spLocks noChangeShapeType="1"/>
                </p:cNvSpPr>
                <p:nvPr/>
              </p:nvSpPr>
              <p:spPr bwMode="auto">
                <a:xfrm>
                  <a:off x="2580"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77" name="Line 645"/>
                <p:cNvSpPr>
                  <a:spLocks noChangeShapeType="1"/>
                </p:cNvSpPr>
                <p:nvPr/>
              </p:nvSpPr>
              <p:spPr bwMode="auto">
                <a:xfrm>
                  <a:off x="2592"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78" name="Line 646"/>
                <p:cNvSpPr>
                  <a:spLocks noChangeShapeType="1"/>
                </p:cNvSpPr>
                <p:nvPr/>
              </p:nvSpPr>
              <p:spPr bwMode="auto">
                <a:xfrm>
                  <a:off x="260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sp>
            <p:nvSpPr>
              <p:cNvPr id="362" name="Freeform 647"/>
              <p:cNvSpPr>
                <a:spLocks/>
              </p:cNvSpPr>
              <p:nvPr/>
            </p:nvSpPr>
            <p:spPr bwMode="auto">
              <a:xfrm>
                <a:off x="2342" y="2671"/>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63" name="Rectangle 648"/>
              <p:cNvSpPr>
                <a:spLocks noChangeArrowheads="1"/>
              </p:cNvSpPr>
              <p:nvPr/>
            </p:nvSpPr>
            <p:spPr bwMode="auto">
              <a:xfrm>
                <a:off x="2282"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64" name="Rectangle 649"/>
              <p:cNvSpPr>
                <a:spLocks noChangeArrowheads="1"/>
              </p:cNvSpPr>
              <p:nvPr/>
            </p:nvSpPr>
            <p:spPr bwMode="auto">
              <a:xfrm>
                <a:off x="2425"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65" name="Line 650"/>
              <p:cNvSpPr>
                <a:spLocks noChangeShapeType="1"/>
              </p:cNvSpPr>
              <p:nvPr/>
            </p:nvSpPr>
            <p:spPr bwMode="auto">
              <a:xfrm>
                <a:off x="2257"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66" name="Line 651"/>
              <p:cNvSpPr>
                <a:spLocks noChangeShapeType="1"/>
              </p:cNvSpPr>
              <p:nvPr/>
            </p:nvSpPr>
            <p:spPr bwMode="auto">
              <a:xfrm>
                <a:off x="2257" y="258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67" name="Line 652"/>
              <p:cNvSpPr>
                <a:spLocks noChangeShapeType="1"/>
              </p:cNvSpPr>
              <p:nvPr/>
            </p:nvSpPr>
            <p:spPr bwMode="auto">
              <a:xfrm>
                <a:off x="246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68" name="Line 653"/>
              <p:cNvSpPr>
                <a:spLocks noChangeShapeType="1"/>
              </p:cNvSpPr>
              <p:nvPr/>
            </p:nvSpPr>
            <p:spPr bwMode="auto">
              <a:xfrm>
                <a:off x="240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69" name="Line 654"/>
              <p:cNvSpPr>
                <a:spLocks noChangeShapeType="1"/>
              </p:cNvSpPr>
              <p:nvPr/>
            </p:nvSpPr>
            <p:spPr bwMode="auto">
              <a:xfrm>
                <a:off x="2317" y="270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70" name="Line 655"/>
              <p:cNvSpPr>
                <a:spLocks noChangeShapeType="1"/>
              </p:cNvSpPr>
              <p:nvPr/>
            </p:nvSpPr>
            <p:spPr bwMode="auto">
              <a:xfrm>
                <a:off x="2317" y="278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184" name="Group 656"/>
            <p:cNvGrpSpPr>
              <a:grpSpLocks/>
            </p:cNvGrpSpPr>
            <p:nvPr/>
          </p:nvGrpSpPr>
          <p:grpSpPr bwMode="auto">
            <a:xfrm>
              <a:off x="2329475" y="4306888"/>
              <a:ext cx="914400" cy="749300"/>
              <a:chOff x="2127" y="2204"/>
              <a:chExt cx="489" cy="610"/>
            </a:xfrm>
          </p:grpSpPr>
          <p:sp>
            <p:nvSpPr>
              <p:cNvPr id="283" name="Freeform 657"/>
              <p:cNvSpPr>
                <a:spLocks/>
              </p:cNvSpPr>
              <p:nvPr/>
            </p:nvSpPr>
            <p:spPr bwMode="auto">
              <a:xfrm>
                <a:off x="2342" y="2204"/>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84" name="Rectangle 658"/>
              <p:cNvSpPr>
                <a:spLocks noChangeArrowheads="1"/>
              </p:cNvSpPr>
              <p:nvPr/>
            </p:nvSpPr>
            <p:spPr bwMode="auto">
              <a:xfrm>
                <a:off x="2282"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85" name="Rectangle 659"/>
              <p:cNvSpPr>
                <a:spLocks noChangeArrowheads="1"/>
              </p:cNvSpPr>
              <p:nvPr/>
            </p:nvSpPr>
            <p:spPr bwMode="auto">
              <a:xfrm>
                <a:off x="2425"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86" name="Line 660"/>
              <p:cNvSpPr>
                <a:spLocks noChangeShapeType="1"/>
              </p:cNvSpPr>
              <p:nvPr/>
            </p:nvSpPr>
            <p:spPr bwMode="auto">
              <a:xfrm>
                <a:off x="2258"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87" name="Line 661"/>
              <p:cNvSpPr>
                <a:spLocks noChangeShapeType="1"/>
              </p:cNvSpPr>
              <p:nvPr/>
            </p:nvSpPr>
            <p:spPr bwMode="auto">
              <a:xfrm>
                <a:off x="2318" y="2240"/>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88" name="Line 662"/>
              <p:cNvSpPr>
                <a:spLocks noChangeShapeType="1"/>
              </p:cNvSpPr>
              <p:nvPr/>
            </p:nvSpPr>
            <p:spPr bwMode="auto">
              <a:xfrm>
                <a:off x="2318" y="231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89" name="Line 663"/>
              <p:cNvSpPr>
                <a:spLocks noChangeShapeType="1"/>
              </p:cNvSpPr>
              <p:nvPr/>
            </p:nvSpPr>
            <p:spPr bwMode="auto">
              <a:xfrm>
                <a:off x="240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90" name="Line 664"/>
              <p:cNvSpPr>
                <a:spLocks noChangeShapeType="1"/>
              </p:cNvSpPr>
              <p:nvPr/>
            </p:nvSpPr>
            <p:spPr bwMode="auto">
              <a:xfrm>
                <a:off x="246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91" name="Freeform 665"/>
              <p:cNvSpPr>
                <a:spLocks/>
              </p:cNvSpPr>
              <p:nvPr/>
            </p:nvSpPr>
            <p:spPr bwMode="auto">
              <a:xfrm>
                <a:off x="2342" y="2359"/>
                <a:ext cx="59" cy="144"/>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2" name="Freeform 666"/>
              <p:cNvSpPr>
                <a:spLocks/>
              </p:cNvSpPr>
              <p:nvPr/>
            </p:nvSpPr>
            <p:spPr bwMode="auto">
              <a:xfrm>
                <a:off x="2342" y="2515"/>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3" name="Rectangle 667"/>
              <p:cNvSpPr>
                <a:spLocks noChangeArrowheads="1"/>
              </p:cNvSpPr>
              <p:nvPr/>
            </p:nvSpPr>
            <p:spPr bwMode="auto">
              <a:xfrm>
                <a:off x="2282"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4" name="Rectangle 668"/>
              <p:cNvSpPr>
                <a:spLocks noChangeArrowheads="1"/>
              </p:cNvSpPr>
              <p:nvPr/>
            </p:nvSpPr>
            <p:spPr bwMode="auto">
              <a:xfrm>
                <a:off x="2282"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5" name="Rectangle 669"/>
              <p:cNvSpPr>
                <a:spLocks noChangeArrowheads="1"/>
              </p:cNvSpPr>
              <p:nvPr/>
            </p:nvSpPr>
            <p:spPr bwMode="auto">
              <a:xfrm>
                <a:off x="2425"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6" name="Rectangle 670"/>
              <p:cNvSpPr>
                <a:spLocks noChangeArrowheads="1"/>
              </p:cNvSpPr>
              <p:nvPr/>
            </p:nvSpPr>
            <p:spPr bwMode="auto">
              <a:xfrm>
                <a:off x="2425"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7" name="Rectangle 671"/>
              <p:cNvSpPr>
                <a:spLocks noChangeArrowheads="1"/>
              </p:cNvSpPr>
              <p:nvPr/>
            </p:nvSpPr>
            <p:spPr bwMode="auto">
              <a:xfrm>
                <a:off x="2127" y="2359"/>
                <a:ext cx="95" cy="299"/>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8" name="Line 672"/>
              <p:cNvSpPr>
                <a:spLocks noChangeShapeType="1"/>
              </p:cNvSpPr>
              <p:nvPr/>
            </p:nvSpPr>
            <p:spPr bwMode="auto">
              <a:xfrm>
                <a:off x="2222"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99" name="Line 673"/>
              <p:cNvSpPr>
                <a:spLocks noChangeShapeType="1"/>
              </p:cNvSpPr>
              <p:nvPr/>
            </p:nvSpPr>
            <p:spPr bwMode="auto">
              <a:xfrm flipV="1">
                <a:off x="2258"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00" name="Line 674"/>
              <p:cNvSpPr>
                <a:spLocks noChangeShapeType="1"/>
              </p:cNvSpPr>
              <p:nvPr/>
            </p:nvSpPr>
            <p:spPr bwMode="auto">
              <a:xfrm flipV="1">
                <a:off x="2258" y="2431"/>
                <a:ext cx="0" cy="3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01" name="Line 675"/>
              <p:cNvSpPr>
                <a:spLocks noChangeShapeType="1"/>
              </p:cNvSpPr>
              <p:nvPr/>
            </p:nvSpPr>
            <p:spPr bwMode="auto">
              <a:xfrm>
                <a:off x="2258" y="2748"/>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02" name="Line 676"/>
              <p:cNvSpPr>
                <a:spLocks noChangeShapeType="1"/>
              </p:cNvSpPr>
              <p:nvPr/>
            </p:nvSpPr>
            <p:spPr bwMode="auto">
              <a:xfrm>
                <a:off x="2318" y="2395"/>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03" name="Line 677"/>
              <p:cNvSpPr>
                <a:spLocks noChangeShapeType="1"/>
              </p:cNvSpPr>
              <p:nvPr/>
            </p:nvSpPr>
            <p:spPr bwMode="auto">
              <a:xfrm>
                <a:off x="2318" y="246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04" name="Line 678"/>
              <p:cNvSpPr>
                <a:spLocks noChangeShapeType="1"/>
              </p:cNvSpPr>
              <p:nvPr/>
            </p:nvSpPr>
            <p:spPr bwMode="auto">
              <a:xfrm>
                <a:off x="2318" y="254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05" name="Line 679"/>
              <p:cNvSpPr>
                <a:spLocks noChangeShapeType="1"/>
              </p:cNvSpPr>
              <p:nvPr/>
            </p:nvSpPr>
            <p:spPr bwMode="auto">
              <a:xfrm>
                <a:off x="2318" y="262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06" name="Line 680"/>
              <p:cNvSpPr>
                <a:spLocks noChangeShapeType="1"/>
              </p:cNvSpPr>
              <p:nvPr/>
            </p:nvSpPr>
            <p:spPr bwMode="auto">
              <a:xfrm>
                <a:off x="240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07" name="Line 681"/>
              <p:cNvSpPr>
                <a:spLocks noChangeShapeType="1"/>
              </p:cNvSpPr>
              <p:nvPr/>
            </p:nvSpPr>
            <p:spPr bwMode="auto">
              <a:xfrm>
                <a:off x="240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08" name="Line 682"/>
              <p:cNvSpPr>
                <a:spLocks noChangeShapeType="1"/>
              </p:cNvSpPr>
              <p:nvPr/>
            </p:nvSpPr>
            <p:spPr bwMode="auto">
              <a:xfrm flipV="1">
                <a:off x="2485"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09" name="Line 683"/>
              <p:cNvSpPr>
                <a:spLocks noChangeShapeType="1"/>
              </p:cNvSpPr>
              <p:nvPr/>
            </p:nvSpPr>
            <p:spPr bwMode="auto">
              <a:xfrm flipV="1">
                <a:off x="2485" y="2443"/>
                <a:ext cx="0" cy="3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10" name="Line 684"/>
              <p:cNvSpPr>
                <a:spLocks noChangeShapeType="1"/>
              </p:cNvSpPr>
              <p:nvPr/>
            </p:nvSpPr>
            <p:spPr bwMode="auto">
              <a:xfrm>
                <a:off x="246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11" name="Line 685"/>
              <p:cNvSpPr>
                <a:spLocks noChangeShapeType="1"/>
              </p:cNvSpPr>
              <p:nvPr/>
            </p:nvSpPr>
            <p:spPr bwMode="auto">
              <a:xfrm>
                <a:off x="246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12" name="Line 686"/>
              <p:cNvSpPr>
                <a:spLocks noChangeShapeType="1"/>
              </p:cNvSpPr>
              <p:nvPr/>
            </p:nvSpPr>
            <p:spPr bwMode="auto">
              <a:xfrm>
                <a:off x="2485"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nvGrpSpPr>
              <p:cNvPr id="313" name="Group 687"/>
              <p:cNvGrpSpPr>
                <a:grpSpLocks/>
              </p:cNvGrpSpPr>
              <p:nvPr/>
            </p:nvGrpSpPr>
            <p:grpSpPr bwMode="auto">
              <a:xfrm>
                <a:off x="2521" y="2347"/>
                <a:ext cx="95" cy="311"/>
                <a:chOff x="2521" y="2347"/>
                <a:chExt cx="95" cy="156"/>
              </a:xfrm>
            </p:grpSpPr>
            <p:sp>
              <p:nvSpPr>
                <p:cNvPr id="323" name="Rectangle 688"/>
                <p:cNvSpPr>
                  <a:spLocks noChangeArrowheads="1"/>
                </p:cNvSpPr>
                <p:nvPr/>
              </p:nvSpPr>
              <p:spPr bwMode="auto">
                <a:xfrm>
                  <a:off x="2521" y="2347"/>
                  <a:ext cx="95" cy="1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24" name="Line 689"/>
                <p:cNvSpPr>
                  <a:spLocks noChangeShapeType="1"/>
                </p:cNvSpPr>
                <p:nvPr/>
              </p:nvSpPr>
              <p:spPr bwMode="auto">
                <a:xfrm>
                  <a:off x="2533"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25" name="Line 690"/>
                <p:cNvSpPr>
                  <a:spLocks noChangeShapeType="1"/>
                </p:cNvSpPr>
                <p:nvPr/>
              </p:nvSpPr>
              <p:spPr bwMode="auto">
                <a:xfrm>
                  <a:off x="254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26" name="Line 691"/>
                <p:cNvSpPr>
                  <a:spLocks noChangeShapeType="1"/>
                </p:cNvSpPr>
                <p:nvPr/>
              </p:nvSpPr>
              <p:spPr bwMode="auto">
                <a:xfrm>
                  <a:off x="2556"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27" name="Line 692"/>
                <p:cNvSpPr>
                  <a:spLocks noChangeShapeType="1"/>
                </p:cNvSpPr>
                <p:nvPr/>
              </p:nvSpPr>
              <p:spPr bwMode="auto">
                <a:xfrm>
                  <a:off x="2568"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28" name="Line 693"/>
                <p:cNvSpPr>
                  <a:spLocks noChangeShapeType="1"/>
                </p:cNvSpPr>
                <p:nvPr/>
              </p:nvSpPr>
              <p:spPr bwMode="auto">
                <a:xfrm>
                  <a:off x="2580"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29" name="Line 694"/>
                <p:cNvSpPr>
                  <a:spLocks noChangeShapeType="1"/>
                </p:cNvSpPr>
                <p:nvPr/>
              </p:nvSpPr>
              <p:spPr bwMode="auto">
                <a:xfrm>
                  <a:off x="2592"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30" name="Line 695"/>
                <p:cNvSpPr>
                  <a:spLocks noChangeShapeType="1"/>
                </p:cNvSpPr>
                <p:nvPr/>
              </p:nvSpPr>
              <p:spPr bwMode="auto">
                <a:xfrm>
                  <a:off x="260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sp>
            <p:nvSpPr>
              <p:cNvPr id="314" name="Freeform 696"/>
              <p:cNvSpPr>
                <a:spLocks/>
              </p:cNvSpPr>
              <p:nvPr/>
            </p:nvSpPr>
            <p:spPr bwMode="auto">
              <a:xfrm>
                <a:off x="2342" y="2671"/>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5" name="Rectangle 697"/>
              <p:cNvSpPr>
                <a:spLocks noChangeArrowheads="1"/>
              </p:cNvSpPr>
              <p:nvPr/>
            </p:nvSpPr>
            <p:spPr bwMode="auto">
              <a:xfrm>
                <a:off x="2282"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6" name="Rectangle 698"/>
              <p:cNvSpPr>
                <a:spLocks noChangeArrowheads="1"/>
              </p:cNvSpPr>
              <p:nvPr/>
            </p:nvSpPr>
            <p:spPr bwMode="auto">
              <a:xfrm>
                <a:off x="2425"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7" name="Line 699"/>
              <p:cNvSpPr>
                <a:spLocks noChangeShapeType="1"/>
              </p:cNvSpPr>
              <p:nvPr/>
            </p:nvSpPr>
            <p:spPr bwMode="auto">
              <a:xfrm>
                <a:off x="2257"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18" name="Line 700"/>
              <p:cNvSpPr>
                <a:spLocks noChangeShapeType="1"/>
              </p:cNvSpPr>
              <p:nvPr/>
            </p:nvSpPr>
            <p:spPr bwMode="auto">
              <a:xfrm>
                <a:off x="2257" y="258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19" name="Line 701"/>
              <p:cNvSpPr>
                <a:spLocks noChangeShapeType="1"/>
              </p:cNvSpPr>
              <p:nvPr/>
            </p:nvSpPr>
            <p:spPr bwMode="auto">
              <a:xfrm>
                <a:off x="246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20" name="Line 702"/>
              <p:cNvSpPr>
                <a:spLocks noChangeShapeType="1"/>
              </p:cNvSpPr>
              <p:nvPr/>
            </p:nvSpPr>
            <p:spPr bwMode="auto">
              <a:xfrm>
                <a:off x="240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21" name="Line 703"/>
              <p:cNvSpPr>
                <a:spLocks noChangeShapeType="1"/>
              </p:cNvSpPr>
              <p:nvPr/>
            </p:nvSpPr>
            <p:spPr bwMode="auto">
              <a:xfrm>
                <a:off x="2317" y="270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22" name="Line 704"/>
              <p:cNvSpPr>
                <a:spLocks noChangeShapeType="1"/>
              </p:cNvSpPr>
              <p:nvPr/>
            </p:nvSpPr>
            <p:spPr bwMode="auto">
              <a:xfrm>
                <a:off x="2317" y="278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185" name="Group 705"/>
            <p:cNvGrpSpPr>
              <a:grpSpLocks/>
            </p:cNvGrpSpPr>
            <p:nvPr/>
          </p:nvGrpSpPr>
          <p:grpSpPr bwMode="auto">
            <a:xfrm>
              <a:off x="3396275" y="5221288"/>
              <a:ext cx="914400" cy="749300"/>
              <a:chOff x="2127" y="2204"/>
              <a:chExt cx="489" cy="610"/>
            </a:xfrm>
          </p:grpSpPr>
          <p:sp>
            <p:nvSpPr>
              <p:cNvPr id="235" name="Freeform 706"/>
              <p:cNvSpPr>
                <a:spLocks/>
              </p:cNvSpPr>
              <p:nvPr/>
            </p:nvSpPr>
            <p:spPr bwMode="auto">
              <a:xfrm>
                <a:off x="2342" y="2204"/>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 name="Rectangle 707"/>
              <p:cNvSpPr>
                <a:spLocks noChangeArrowheads="1"/>
              </p:cNvSpPr>
              <p:nvPr/>
            </p:nvSpPr>
            <p:spPr bwMode="auto">
              <a:xfrm>
                <a:off x="2282"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7" name="Rectangle 708"/>
              <p:cNvSpPr>
                <a:spLocks noChangeArrowheads="1"/>
              </p:cNvSpPr>
              <p:nvPr/>
            </p:nvSpPr>
            <p:spPr bwMode="auto">
              <a:xfrm>
                <a:off x="2425"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8" name="Line 709"/>
              <p:cNvSpPr>
                <a:spLocks noChangeShapeType="1"/>
              </p:cNvSpPr>
              <p:nvPr/>
            </p:nvSpPr>
            <p:spPr bwMode="auto">
              <a:xfrm>
                <a:off x="2258"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39" name="Line 710"/>
              <p:cNvSpPr>
                <a:spLocks noChangeShapeType="1"/>
              </p:cNvSpPr>
              <p:nvPr/>
            </p:nvSpPr>
            <p:spPr bwMode="auto">
              <a:xfrm>
                <a:off x="2318" y="2240"/>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40" name="Line 711"/>
              <p:cNvSpPr>
                <a:spLocks noChangeShapeType="1"/>
              </p:cNvSpPr>
              <p:nvPr/>
            </p:nvSpPr>
            <p:spPr bwMode="auto">
              <a:xfrm>
                <a:off x="2318" y="231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41" name="Line 712"/>
              <p:cNvSpPr>
                <a:spLocks noChangeShapeType="1"/>
              </p:cNvSpPr>
              <p:nvPr/>
            </p:nvSpPr>
            <p:spPr bwMode="auto">
              <a:xfrm>
                <a:off x="240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42" name="Line 713"/>
              <p:cNvSpPr>
                <a:spLocks noChangeShapeType="1"/>
              </p:cNvSpPr>
              <p:nvPr/>
            </p:nvSpPr>
            <p:spPr bwMode="auto">
              <a:xfrm>
                <a:off x="246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43" name="Freeform 714"/>
              <p:cNvSpPr>
                <a:spLocks/>
              </p:cNvSpPr>
              <p:nvPr/>
            </p:nvSpPr>
            <p:spPr bwMode="auto">
              <a:xfrm>
                <a:off x="2342" y="2359"/>
                <a:ext cx="59" cy="144"/>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44" name="Freeform 715"/>
              <p:cNvSpPr>
                <a:spLocks/>
              </p:cNvSpPr>
              <p:nvPr/>
            </p:nvSpPr>
            <p:spPr bwMode="auto">
              <a:xfrm>
                <a:off x="2342" y="2515"/>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45" name="Rectangle 716"/>
              <p:cNvSpPr>
                <a:spLocks noChangeArrowheads="1"/>
              </p:cNvSpPr>
              <p:nvPr/>
            </p:nvSpPr>
            <p:spPr bwMode="auto">
              <a:xfrm>
                <a:off x="2282"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46" name="Rectangle 717"/>
              <p:cNvSpPr>
                <a:spLocks noChangeArrowheads="1"/>
              </p:cNvSpPr>
              <p:nvPr/>
            </p:nvSpPr>
            <p:spPr bwMode="auto">
              <a:xfrm>
                <a:off x="2282"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47" name="Rectangle 718"/>
              <p:cNvSpPr>
                <a:spLocks noChangeArrowheads="1"/>
              </p:cNvSpPr>
              <p:nvPr/>
            </p:nvSpPr>
            <p:spPr bwMode="auto">
              <a:xfrm>
                <a:off x="2425"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48" name="Rectangle 719"/>
              <p:cNvSpPr>
                <a:spLocks noChangeArrowheads="1"/>
              </p:cNvSpPr>
              <p:nvPr/>
            </p:nvSpPr>
            <p:spPr bwMode="auto">
              <a:xfrm>
                <a:off x="2425"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49" name="Rectangle 720"/>
              <p:cNvSpPr>
                <a:spLocks noChangeArrowheads="1"/>
              </p:cNvSpPr>
              <p:nvPr/>
            </p:nvSpPr>
            <p:spPr bwMode="auto">
              <a:xfrm>
                <a:off x="2127" y="2359"/>
                <a:ext cx="95" cy="299"/>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0" name="Line 721"/>
              <p:cNvSpPr>
                <a:spLocks noChangeShapeType="1"/>
              </p:cNvSpPr>
              <p:nvPr/>
            </p:nvSpPr>
            <p:spPr bwMode="auto">
              <a:xfrm>
                <a:off x="2222"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51" name="Line 722"/>
              <p:cNvSpPr>
                <a:spLocks noChangeShapeType="1"/>
              </p:cNvSpPr>
              <p:nvPr/>
            </p:nvSpPr>
            <p:spPr bwMode="auto">
              <a:xfrm flipV="1">
                <a:off x="2258"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52" name="Line 723"/>
              <p:cNvSpPr>
                <a:spLocks noChangeShapeType="1"/>
              </p:cNvSpPr>
              <p:nvPr/>
            </p:nvSpPr>
            <p:spPr bwMode="auto">
              <a:xfrm flipV="1">
                <a:off x="2258" y="2431"/>
                <a:ext cx="0" cy="3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53" name="Line 724"/>
              <p:cNvSpPr>
                <a:spLocks noChangeShapeType="1"/>
              </p:cNvSpPr>
              <p:nvPr/>
            </p:nvSpPr>
            <p:spPr bwMode="auto">
              <a:xfrm>
                <a:off x="2258" y="2748"/>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54" name="Line 725"/>
              <p:cNvSpPr>
                <a:spLocks noChangeShapeType="1"/>
              </p:cNvSpPr>
              <p:nvPr/>
            </p:nvSpPr>
            <p:spPr bwMode="auto">
              <a:xfrm>
                <a:off x="2318" y="2395"/>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55" name="Line 726"/>
              <p:cNvSpPr>
                <a:spLocks noChangeShapeType="1"/>
              </p:cNvSpPr>
              <p:nvPr/>
            </p:nvSpPr>
            <p:spPr bwMode="auto">
              <a:xfrm>
                <a:off x="2318" y="246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56" name="Line 727"/>
              <p:cNvSpPr>
                <a:spLocks noChangeShapeType="1"/>
              </p:cNvSpPr>
              <p:nvPr/>
            </p:nvSpPr>
            <p:spPr bwMode="auto">
              <a:xfrm>
                <a:off x="2318" y="254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57" name="Line 728"/>
              <p:cNvSpPr>
                <a:spLocks noChangeShapeType="1"/>
              </p:cNvSpPr>
              <p:nvPr/>
            </p:nvSpPr>
            <p:spPr bwMode="auto">
              <a:xfrm>
                <a:off x="2318" y="262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58" name="Line 729"/>
              <p:cNvSpPr>
                <a:spLocks noChangeShapeType="1"/>
              </p:cNvSpPr>
              <p:nvPr/>
            </p:nvSpPr>
            <p:spPr bwMode="auto">
              <a:xfrm>
                <a:off x="240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59" name="Line 730"/>
              <p:cNvSpPr>
                <a:spLocks noChangeShapeType="1"/>
              </p:cNvSpPr>
              <p:nvPr/>
            </p:nvSpPr>
            <p:spPr bwMode="auto">
              <a:xfrm>
                <a:off x="240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60" name="Line 731"/>
              <p:cNvSpPr>
                <a:spLocks noChangeShapeType="1"/>
              </p:cNvSpPr>
              <p:nvPr/>
            </p:nvSpPr>
            <p:spPr bwMode="auto">
              <a:xfrm flipV="1">
                <a:off x="2485"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61" name="Line 732"/>
              <p:cNvSpPr>
                <a:spLocks noChangeShapeType="1"/>
              </p:cNvSpPr>
              <p:nvPr/>
            </p:nvSpPr>
            <p:spPr bwMode="auto">
              <a:xfrm flipV="1">
                <a:off x="2485" y="2443"/>
                <a:ext cx="0" cy="3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62" name="Line 733"/>
              <p:cNvSpPr>
                <a:spLocks noChangeShapeType="1"/>
              </p:cNvSpPr>
              <p:nvPr/>
            </p:nvSpPr>
            <p:spPr bwMode="auto">
              <a:xfrm>
                <a:off x="246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63" name="Line 734"/>
              <p:cNvSpPr>
                <a:spLocks noChangeShapeType="1"/>
              </p:cNvSpPr>
              <p:nvPr/>
            </p:nvSpPr>
            <p:spPr bwMode="auto">
              <a:xfrm>
                <a:off x="246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64" name="Line 735"/>
              <p:cNvSpPr>
                <a:spLocks noChangeShapeType="1"/>
              </p:cNvSpPr>
              <p:nvPr/>
            </p:nvSpPr>
            <p:spPr bwMode="auto">
              <a:xfrm>
                <a:off x="2485"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nvGrpSpPr>
              <p:cNvPr id="265" name="Group 736"/>
              <p:cNvGrpSpPr>
                <a:grpSpLocks/>
              </p:cNvGrpSpPr>
              <p:nvPr/>
            </p:nvGrpSpPr>
            <p:grpSpPr bwMode="auto">
              <a:xfrm>
                <a:off x="2521" y="2347"/>
                <a:ext cx="95" cy="311"/>
                <a:chOff x="2521" y="2347"/>
                <a:chExt cx="95" cy="156"/>
              </a:xfrm>
            </p:grpSpPr>
            <p:sp>
              <p:nvSpPr>
                <p:cNvPr id="275" name="Rectangle 737"/>
                <p:cNvSpPr>
                  <a:spLocks noChangeArrowheads="1"/>
                </p:cNvSpPr>
                <p:nvPr/>
              </p:nvSpPr>
              <p:spPr bwMode="auto">
                <a:xfrm>
                  <a:off x="2521" y="2347"/>
                  <a:ext cx="95" cy="1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76" name="Line 738"/>
                <p:cNvSpPr>
                  <a:spLocks noChangeShapeType="1"/>
                </p:cNvSpPr>
                <p:nvPr/>
              </p:nvSpPr>
              <p:spPr bwMode="auto">
                <a:xfrm>
                  <a:off x="2533"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77" name="Line 739"/>
                <p:cNvSpPr>
                  <a:spLocks noChangeShapeType="1"/>
                </p:cNvSpPr>
                <p:nvPr/>
              </p:nvSpPr>
              <p:spPr bwMode="auto">
                <a:xfrm>
                  <a:off x="254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78" name="Line 740"/>
                <p:cNvSpPr>
                  <a:spLocks noChangeShapeType="1"/>
                </p:cNvSpPr>
                <p:nvPr/>
              </p:nvSpPr>
              <p:spPr bwMode="auto">
                <a:xfrm>
                  <a:off x="2556"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79" name="Line 741"/>
                <p:cNvSpPr>
                  <a:spLocks noChangeShapeType="1"/>
                </p:cNvSpPr>
                <p:nvPr/>
              </p:nvSpPr>
              <p:spPr bwMode="auto">
                <a:xfrm>
                  <a:off x="2568"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80" name="Line 742"/>
                <p:cNvSpPr>
                  <a:spLocks noChangeShapeType="1"/>
                </p:cNvSpPr>
                <p:nvPr/>
              </p:nvSpPr>
              <p:spPr bwMode="auto">
                <a:xfrm>
                  <a:off x="2580"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81" name="Line 743"/>
                <p:cNvSpPr>
                  <a:spLocks noChangeShapeType="1"/>
                </p:cNvSpPr>
                <p:nvPr/>
              </p:nvSpPr>
              <p:spPr bwMode="auto">
                <a:xfrm>
                  <a:off x="2592"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82" name="Line 744"/>
                <p:cNvSpPr>
                  <a:spLocks noChangeShapeType="1"/>
                </p:cNvSpPr>
                <p:nvPr/>
              </p:nvSpPr>
              <p:spPr bwMode="auto">
                <a:xfrm>
                  <a:off x="260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sp>
            <p:nvSpPr>
              <p:cNvPr id="266" name="Freeform 745"/>
              <p:cNvSpPr>
                <a:spLocks/>
              </p:cNvSpPr>
              <p:nvPr/>
            </p:nvSpPr>
            <p:spPr bwMode="auto">
              <a:xfrm>
                <a:off x="2342" y="2671"/>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67" name="Rectangle 746"/>
              <p:cNvSpPr>
                <a:spLocks noChangeArrowheads="1"/>
              </p:cNvSpPr>
              <p:nvPr/>
            </p:nvSpPr>
            <p:spPr bwMode="auto">
              <a:xfrm>
                <a:off x="2282"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68" name="Rectangle 747"/>
              <p:cNvSpPr>
                <a:spLocks noChangeArrowheads="1"/>
              </p:cNvSpPr>
              <p:nvPr/>
            </p:nvSpPr>
            <p:spPr bwMode="auto">
              <a:xfrm>
                <a:off x="2425"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69" name="Line 748"/>
              <p:cNvSpPr>
                <a:spLocks noChangeShapeType="1"/>
              </p:cNvSpPr>
              <p:nvPr/>
            </p:nvSpPr>
            <p:spPr bwMode="auto">
              <a:xfrm>
                <a:off x="2257"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70" name="Line 749"/>
              <p:cNvSpPr>
                <a:spLocks noChangeShapeType="1"/>
              </p:cNvSpPr>
              <p:nvPr/>
            </p:nvSpPr>
            <p:spPr bwMode="auto">
              <a:xfrm>
                <a:off x="2257" y="258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71" name="Line 750"/>
              <p:cNvSpPr>
                <a:spLocks noChangeShapeType="1"/>
              </p:cNvSpPr>
              <p:nvPr/>
            </p:nvSpPr>
            <p:spPr bwMode="auto">
              <a:xfrm>
                <a:off x="246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72" name="Line 751"/>
              <p:cNvSpPr>
                <a:spLocks noChangeShapeType="1"/>
              </p:cNvSpPr>
              <p:nvPr/>
            </p:nvSpPr>
            <p:spPr bwMode="auto">
              <a:xfrm>
                <a:off x="240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73" name="Line 752"/>
              <p:cNvSpPr>
                <a:spLocks noChangeShapeType="1"/>
              </p:cNvSpPr>
              <p:nvPr/>
            </p:nvSpPr>
            <p:spPr bwMode="auto">
              <a:xfrm>
                <a:off x="2317" y="270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74" name="Line 753"/>
              <p:cNvSpPr>
                <a:spLocks noChangeShapeType="1"/>
              </p:cNvSpPr>
              <p:nvPr/>
            </p:nvSpPr>
            <p:spPr bwMode="auto">
              <a:xfrm>
                <a:off x="2317" y="278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186" name="Group 754"/>
            <p:cNvGrpSpPr>
              <a:grpSpLocks/>
            </p:cNvGrpSpPr>
            <p:nvPr/>
          </p:nvGrpSpPr>
          <p:grpSpPr bwMode="auto">
            <a:xfrm>
              <a:off x="3396275" y="4306888"/>
              <a:ext cx="914400" cy="749300"/>
              <a:chOff x="2127" y="2204"/>
              <a:chExt cx="489" cy="610"/>
            </a:xfrm>
          </p:grpSpPr>
          <p:sp>
            <p:nvSpPr>
              <p:cNvPr id="187" name="Freeform 755"/>
              <p:cNvSpPr>
                <a:spLocks/>
              </p:cNvSpPr>
              <p:nvPr/>
            </p:nvSpPr>
            <p:spPr bwMode="auto">
              <a:xfrm>
                <a:off x="2342" y="2204"/>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8" name="Rectangle 756"/>
              <p:cNvSpPr>
                <a:spLocks noChangeArrowheads="1"/>
              </p:cNvSpPr>
              <p:nvPr/>
            </p:nvSpPr>
            <p:spPr bwMode="auto">
              <a:xfrm>
                <a:off x="2282"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9" name="Rectangle 757"/>
              <p:cNvSpPr>
                <a:spLocks noChangeArrowheads="1"/>
              </p:cNvSpPr>
              <p:nvPr/>
            </p:nvSpPr>
            <p:spPr bwMode="auto">
              <a:xfrm>
                <a:off x="2425" y="2204"/>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0" name="Line 758"/>
              <p:cNvSpPr>
                <a:spLocks noChangeShapeType="1"/>
              </p:cNvSpPr>
              <p:nvPr/>
            </p:nvSpPr>
            <p:spPr bwMode="auto">
              <a:xfrm>
                <a:off x="2258"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91" name="Line 759"/>
              <p:cNvSpPr>
                <a:spLocks noChangeShapeType="1"/>
              </p:cNvSpPr>
              <p:nvPr/>
            </p:nvSpPr>
            <p:spPr bwMode="auto">
              <a:xfrm>
                <a:off x="2318" y="2240"/>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92" name="Line 760"/>
              <p:cNvSpPr>
                <a:spLocks noChangeShapeType="1"/>
              </p:cNvSpPr>
              <p:nvPr/>
            </p:nvSpPr>
            <p:spPr bwMode="auto">
              <a:xfrm>
                <a:off x="2318" y="231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93" name="Line 761"/>
              <p:cNvSpPr>
                <a:spLocks noChangeShapeType="1"/>
              </p:cNvSpPr>
              <p:nvPr/>
            </p:nvSpPr>
            <p:spPr bwMode="auto">
              <a:xfrm>
                <a:off x="240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94" name="Line 762"/>
              <p:cNvSpPr>
                <a:spLocks noChangeShapeType="1"/>
              </p:cNvSpPr>
              <p:nvPr/>
            </p:nvSpPr>
            <p:spPr bwMode="auto">
              <a:xfrm>
                <a:off x="2461" y="227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195" name="Freeform 763"/>
              <p:cNvSpPr>
                <a:spLocks/>
              </p:cNvSpPr>
              <p:nvPr/>
            </p:nvSpPr>
            <p:spPr bwMode="auto">
              <a:xfrm>
                <a:off x="2342" y="2359"/>
                <a:ext cx="59" cy="144"/>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6" name="Freeform 764"/>
              <p:cNvSpPr>
                <a:spLocks/>
              </p:cNvSpPr>
              <p:nvPr/>
            </p:nvSpPr>
            <p:spPr bwMode="auto">
              <a:xfrm>
                <a:off x="2342" y="2515"/>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7" name="Rectangle 765"/>
              <p:cNvSpPr>
                <a:spLocks noChangeArrowheads="1"/>
              </p:cNvSpPr>
              <p:nvPr/>
            </p:nvSpPr>
            <p:spPr bwMode="auto">
              <a:xfrm>
                <a:off x="2282"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8" name="Rectangle 766"/>
              <p:cNvSpPr>
                <a:spLocks noChangeArrowheads="1"/>
              </p:cNvSpPr>
              <p:nvPr/>
            </p:nvSpPr>
            <p:spPr bwMode="auto">
              <a:xfrm>
                <a:off x="2282"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9" name="Rectangle 767"/>
              <p:cNvSpPr>
                <a:spLocks noChangeArrowheads="1"/>
              </p:cNvSpPr>
              <p:nvPr/>
            </p:nvSpPr>
            <p:spPr bwMode="auto">
              <a:xfrm>
                <a:off x="2425" y="2359"/>
                <a:ext cx="36" cy="14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0" name="Rectangle 768"/>
              <p:cNvSpPr>
                <a:spLocks noChangeArrowheads="1"/>
              </p:cNvSpPr>
              <p:nvPr/>
            </p:nvSpPr>
            <p:spPr bwMode="auto">
              <a:xfrm>
                <a:off x="2425" y="2515"/>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1" name="Rectangle 769"/>
              <p:cNvSpPr>
                <a:spLocks noChangeArrowheads="1"/>
              </p:cNvSpPr>
              <p:nvPr/>
            </p:nvSpPr>
            <p:spPr bwMode="auto">
              <a:xfrm>
                <a:off x="2127" y="2359"/>
                <a:ext cx="95" cy="299"/>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2" name="Line 770"/>
              <p:cNvSpPr>
                <a:spLocks noChangeShapeType="1"/>
              </p:cNvSpPr>
              <p:nvPr/>
            </p:nvSpPr>
            <p:spPr bwMode="auto">
              <a:xfrm>
                <a:off x="2222"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3" name="Line 771"/>
              <p:cNvSpPr>
                <a:spLocks noChangeShapeType="1"/>
              </p:cNvSpPr>
              <p:nvPr/>
            </p:nvSpPr>
            <p:spPr bwMode="auto">
              <a:xfrm flipV="1">
                <a:off x="2258"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4" name="Line 772"/>
              <p:cNvSpPr>
                <a:spLocks noChangeShapeType="1"/>
              </p:cNvSpPr>
              <p:nvPr/>
            </p:nvSpPr>
            <p:spPr bwMode="auto">
              <a:xfrm flipV="1">
                <a:off x="2258" y="2431"/>
                <a:ext cx="0" cy="3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5" name="Line 773"/>
              <p:cNvSpPr>
                <a:spLocks noChangeShapeType="1"/>
              </p:cNvSpPr>
              <p:nvPr/>
            </p:nvSpPr>
            <p:spPr bwMode="auto">
              <a:xfrm>
                <a:off x="2258" y="2748"/>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6" name="Line 774"/>
              <p:cNvSpPr>
                <a:spLocks noChangeShapeType="1"/>
              </p:cNvSpPr>
              <p:nvPr/>
            </p:nvSpPr>
            <p:spPr bwMode="auto">
              <a:xfrm>
                <a:off x="2318" y="2395"/>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7" name="Line 775"/>
              <p:cNvSpPr>
                <a:spLocks noChangeShapeType="1"/>
              </p:cNvSpPr>
              <p:nvPr/>
            </p:nvSpPr>
            <p:spPr bwMode="auto">
              <a:xfrm>
                <a:off x="2318" y="246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8" name="Line 776"/>
              <p:cNvSpPr>
                <a:spLocks noChangeShapeType="1"/>
              </p:cNvSpPr>
              <p:nvPr/>
            </p:nvSpPr>
            <p:spPr bwMode="auto">
              <a:xfrm>
                <a:off x="2318" y="254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09" name="Line 777"/>
              <p:cNvSpPr>
                <a:spLocks noChangeShapeType="1"/>
              </p:cNvSpPr>
              <p:nvPr/>
            </p:nvSpPr>
            <p:spPr bwMode="auto">
              <a:xfrm>
                <a:off x="2318" y="262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10" name="Line 778"/>
              <p:cNvSpPr>
                <a:spLocks noChangeShapeType="1"/>
              </p:cNvSpPr>
              <p:nvPr/>
            </p:nvSpPr>
            <p:spPr bwMode="auto">
              <a:xfrm>
                <a:off x="240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11" name="Line 779"/>
              <p:cNvSpPr>
                <a:spLocks noChangeShapeType="1"/>
              </p:cNvSpPr>
              <p:nvPr/>
            </p:nvSpPr>
            <p:spPr bwMode="auto">
              <a:xfrm>
                <a:off x="240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12" name="Line 780"/>
              <p:cNvSpPr>
                <a:spLocks noChangeShapeType="1"/>
              </p:cNvSpPr>
              <p:nvPr/>
            </p:nvSpPr>
            <p:spPr bwMode="auto">
              <a:xfrm flipV="1">
                <a:off x="2485" y="227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13" name="Line 781"/>
              <p:cNvSpPr>
                <a:spLocks noChangeShapeType="1"/>
              </p:cNvSpPr>
              <p:nvPr/>
            </p:nvSpPr>
            <p:spPr bwMode="auto">
              <a:xfrm flipV="1">
                <a:off x="2485" y="2443"/>
                <a:ext cx="0" cy="3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14" name="Line 782"/>
              <p:cNvSpPr>
                <a:spLocks noChangeShapeType="1"/>
              </p:cNvSpPr>
              <p:nvPr/>
            </p:nvSpPr>
            <p:spPr bwMode="auto">
              <a:xfrm>
                <a:off x="2461" y="2586"/>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15" name="Line 783"/>
              <p:cNvSpPr>
                <a:spLocks noChangeShapeType="1"/>
              </p:cNvSpPr>
              <p:nvPr/>
            </p:nvSpPr>
            <p:spPr bwMode="auto">
              <a:xfrm>
                <a:off x="2461"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16" name="Line 784"/>
              <p:cNvSpPr>
                <a:spLocks noChangeShapeType="1"/>
              </p:cNvSpPr>
              <p:nvPr/>
            </p:nvSpPr>
            <p:spPr bwMode="auto">
              <a:xfrm>
                <a:off x="2485" y="2509"/>
                <a:ext cx="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nvGrpSpPr>
              <p:cNvPr id="217" name="Group 785"/>
              <p:cNvGrpSpPr>
                <a:grpSpLocks/>
              </p:cNvGrpSpPr>
              <p:nvPr/>
            </p:nvGrpSpPr>
            <p:grpSpPr bwMode="auto">
              <a:xfrm>
                <a:off x="2521" y="2347"/>
                <a:ext cx="95" cy="311"/>
                <a:chOff x="2521" y="2347"/>
                <a:chExt cx="95" cy="156"/>
              </a:xfrm>
            </p:grpSpPr>
            <p:sp>
              <p:nvSpPr>
                <p:cNvPr id="227" name="Rectangle 786"/>
                <p:cNvSpPr>
                  <a:spLocks noChangeArrowheads="1"/>
                </p:cNvSpPr>
                <p:nvPr/>
              </p:nvSpPr>
              <p:spPr bwMode="auto">
                <a:xfrm>
                  <a:off x="2521" y="2347"/>
                  <a:ext cx="95" cy="1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8" name="Line 787"/>
                <p:cNvSpPr>
                  <a:spLocks noChangeShapeType="1"/>
                </p:cNvSpPr>
                <p:nvPr/>
              </p:nvSpPr>
              <p:spPr bwMode="auto">
                <a:xfrm>
                  <a:off x="2533"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29" name="Line 788"/>
                <p:cNvSpPr>
                  <a:spLocks noChangeShapeType="1"/>
                </p:cNvSpPr>
                <p:nvPr/>
              </p:nvSpPr>
              <p:spPr bwMode="auto">
                <a:xfrm>
                  <a:off x="254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30" name="Line 789"/>
                <p:cNvSpPr>
                  <a:spLocks noChangeShapeType="1"/>
                </p:cNvSpPr>
                <p:nvPr/>
              </p:nvSpPr>
              <p:spPr bwMode="auto">
                <a:xfrm>
                  <a:off x="2556"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31" name="Line 790"/>
                <p:cNvSpPr>
                  <a:spLocks noChangeShapeType="1"/>
                </p:cNvSpPr>
                <p:nvPr/>
              </p:nvSpPr>
              <p:spPr bwMode="auto">
                <a:xfrm>
                  <a:off x="2568"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32" name="Line 791"/>
                <p:cNvSpPr>
                  <a:spLocks noChangeShapeType="1"/>
                </p:cNvSpPr>
                <p:nvPr/>
              </p:nvSpPr>
              <p:spPr bwMode="auto">
                <a:xfrm>
                  <a:off x="2580"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33" name="Line 792"/>
                <p:cNvSpPr>
                  <a:spLocks noChangeShapeType="1"/>
                </p:cNvSpPr>
                <p:nvPr/>
              </p:nvSpPr>
              <p:spPr bwMode="auto">
                <a:xfrm>
                  <a:off x="2592"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34" name="Line 793"/>
                <p:cNvSpPr>
                  <a:spLocks noChangeShapeType="1"/>
                </p:cNvSpPr>
                <p:nvPr/>
              </p:nvSpPr>
              <p:spPr bwMode="auto">
                <a:xfrm>
                  <a:off x="2604" y="2347"/>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sp>
            <p:nvSpPr>
              <p:cNvPr id="218" name="Freeform 794"/>
              <p:cNvSpPr>
                <a:spLocks/>
              </p:cNvSpPr>
              <p:nvPr/>
            </p:nvSpPr>
            <p:spPr bwMode="auto">
              <a:xfrm>
                <a:off x="2342" y="2671"/>
                <a:ext cx="59" cy="143"/>
              </a:xfrm>
              <a:custGeom>
                <a:avLst/>
                <a:gdLst>
                  <a:gd name="T0" fmla="*/ 0 w 240"/>
                  <a:gd name="T1" fmla="*/ 0 h 576"/>
                  <a:gd name="T2" fmla="*/ 0 w 240"/>
                  <a:gd name="T3" fmla="*/ 0 h 576"/>
                  <a:gd name="T4" fmla="*/ 0 w 240"/>
                  <a:gd name="T5" fmla="*/ 0 h 576"/>
                  <a:gd name="T6" fmla="*/ 0 w 240"/>
                  <a:gd name="T7" fmla="*/ 0 h 576"/>
                  <a:gd name="T8" fmla="*/ 0 w 240"/>
                  <a:gd name="T9" fmla="*/ 0 h 576"/>
                  <a:gd name="T10" fmla="*/ 0 w 240"/>
                  <a:gd name="T11" fmla="*/ 0 h 576"/>
                  <a:gd name="T12" fmla="*/ 0 w 240"/>
                  <a:gd name="T13" fmla="*/ 0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9" name="Rectangle 795"/>
              <p:cNvSpPr>
                <a:spLocks noChangeArrowheads="1"/>
              </p:cNvSpPr>
              <p:nvPr/>
            </p:nvSpPr>
            <p:spPr bwMode="auto">
              <a:xfrm>
                <a:off x="2282"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0" name="Rectangle 796"/>
              <p:cNvSpPr>
                <a:spLocks noChangeArrowheads="1"/>
              </p:cNvSpPr>
              <p:nvPr/>
            </p:nvSpPr>
            <p:spPr bwMode="auto">
              <a:xfrm>
                <a:off x="2425" y="2671"/>
                <a:ext cx="36" cy="14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1" name="Line 797"/>
              <p:cNvSpPr>
                <a:spLocks noChangeShapeType="1"/>
              </p:cNvSpPr>
              <p:nvPr/>
            </p:nvSpPr>
            <p:spPr bwMode="auto">
              <a:xfrm>
                <a:off x="2257" y="2431"/>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22" name="Line 798"/>
              <p:cNvSpPr>
                <a:spLocks noChangeShapeType="1"/>
              </p:cNvSpPr>
              <p:nvPr/>
            </p:nvSpPr>
            <p:spPr bwMode="auto">
              <a:xfrm>
                <a:off x="2257" y="2587"/>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23" name="Line 799"/>
              <p:cNvSpPr>
                <a:spLocks noChangeShapeType="1"/>
              </p:cNvSpPr>
              <p:nvPr/>
            </p:nvSpPr>
            <p:spPr bwMode="auto">
              <a:xfrm>
                <a:off x="246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24" name="Line 800"/>
              <p:cNvSpPr>
                <a:spLocks noChangeShapeType="1"/>
              </p:cNvSpPr>
              <p:nvPr/>
            </p:nvSpPr>
            <p:spPr bwMode="auto">
              <a:xfrm>
                <a:off x="2401" y="274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25" name="Line 801"/>
              <p:cNvSpPr>
                <a:spLocks noChangeShapeType="1"/>
              </p:cNvSpPr>
              <p:nvPr/>
            </p:nvSpPr>
            <p:spPr bwMode="auto">
              <a:xfrm>
                <a:off x="2317" y="2702"/>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26" name="Line 802"/>
              <p:cNvSpPr>
                <a:spLocks noChangeShapeType="1"/>
              </p:cNvSpPr>
              <p:nvPr/>
            </p:nvSpPr>
            <p:spPr bwMode="auto">
              <a:xfrm>
                <a:off x="2317" y="2784"/>
                <a:ext cx="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sp>
        <p:nvSpPr>
          <p:cNvPr id="379" name="Rectangle 378"/>
          <p:cNvSpPr/>
          <p:nvPr/>
        </p:nvSpPr>
        <p:spPr>
          <a:xfrm>
            <a:off x="1856606" y="5370457"/>
            <a:ext cx="2737970" cy="923330"/>
          </a:xfrm>
          <a:prstGeom prst="rect">
            <a:avLst/>
          </a:prstGeom>
        </p:spPr>
        <p:txBody>
          <a:bodyPr wrap="square">
            <a:spAutoFit/>
          </a:bodyPr>
          <a:lstStyle/>
          <a:p>
            <a:r>
              <a:rPr lang="en-ZA" dirty="0"/>
              <a:t>Symmetric case: four </a:t>
            </a:r>
            <a:r>
              <a:rPr lang="en-ZA" i="1" dirty="0"/>
              <a:t>4</a:t>
            </a:r>
            <a:r>
              <a:rPr lang="en-ZA" dirty="0"/>
              <a:t>-BCE </a:t>
            </a:r>
            <a:r>
              <a:rPr lang="en-ZA" dirty="0" err="1"/>
              <a:t>megacores</a:t>
            </a:r>
            <a:r>
              <a:rPr lang="en-ZA" dirty="0"/>
              <a:t> (i.e. here r=4 and n=16)</a:t>
            </a:r>
          </a:p>
        </p:txBody>
      </p:sp>
    </p:spTree>
    <p:extLst>
      <p:ext uri="{BB962C8B-B14F-4D97-AF65-F5344CB8AC3E}">
        <p14:creationId xmlns:p14="http://schemas.microsoft.com/office/powerpoint/2010/main" val="4286831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a:xfrm>
            <a:off x="558800" y="723229"/>
            <a:ext cx="7698306" cy="692210"/>
          </a:xfrm>
        </p:spPr>
        <p:txBody>
          <a:bodyPr>
            <a:normAutofit fontScale="90000"/>
          </a:bodyPr>
          <a:lstStyle/>
          <a:p>
            <a:r>
              <a:rPr lang="en-US" altLang="en-US" dirty="0"/>
              <a:t>Modelling Performance of Asymmetric Multicore Chips</a:t>
            </a:r>
          </a:p>
        </p:txBody>
      </p:sp>
      <p:sp>
        <p:nvSpPr>
          <p:cNvPr id="812035" name="Rectangle 3"/>
          <p:cNvSpPr>
            <a:spLocks noGrp="1" noChangeArrowheads="1"/>
          </p:cNvSpPr>
          <p:nvPr>
            <p:ph type="body" idx="1"/>
          </p:nvPr>
        </p:nvSpPr>
        <p:spPr>
          <a:xfrm>
            <a:off x="505683" y="1463065"/>
            <a:ext cx="7697635" cy="5168762"/>
          </a:xfrm>
        </p:spPr>
        <p:txBody>
          <a:bodyPr>
            <a:normAutofit fontScale="70000" lnSpcReduction="20000"/>
          </a:bodyPr>
          <a:lstStyle/>
          <a:p>
            <a:r>
              <a:rPr lang="en-US" altLang="en-US" b="1" i="1" dirty="0"/>
              <a:t>n</a:t>
            </a:r>
            <a:r>
              <a:rPr lang="en-US" altLang="en-US" dirty="0"/>
              <a:t> cores per chip</a:t>
            </a:r>
          </a:p>
          <a:p>
            <a:r>
              <a:rPr lang="en-US" altLang="en-US" dirty="0"/>
              <a:t>1x</a:t>
            </a:r>
            <a:r>
              <a:rPr lang="en-US" altLang="en-US" i="1" dirty="0"/>
              <a:t> r</a:t>
            </a:r>
            <a:r>
              <a:rPr lang="en-US" altLang="en-US" dirty="0"/>
              <a:t>-BCEs , </a:t>
            </a:r>
            <a:r>
              <a:rPr lang="en-US" altLang="en-US" i="1" dirty="0"/>
              <a:t>n-r</a:t>
            </a:r>
            <a:r>
              <a:rPr lang="en-US" altLang="en-US" dirty="0"/>
              <a:t> 1-BCEs</a:t>
            </a:r>
          </a:p>
          <a:p>
            <a:r>
              <a:rPr lang="en-US" altLang="en-US" dirty="0"/>
              <a:t>Parallel Fraction of execution is F</a:t>
            </a:r>
          </a:p>
          <a:p>
            <a:r>
              <a:rPr lang="en-US" altLang="en-US" dirty="0"/>
              <a:t>Serial Fraction still 1-F and uses 1 core at rate </a:t>
            </a:r>
            <a:r>
              <a:rPr lang="en-US" altLang="en-US" dirty="0" err="1"/>
              <a:t>perf</a:t>
            </a:r>
            <a:r>
              <a:rPr lang="en-US" altLang="en-US" dirty="0"/>
              <a:t>(</a:t>
            </a:r>
            <a:r>
              <a:rPr lang="en-US" altLang="en-US" i="1" dirty="0"/>
              <a:t>r</a:t>
            </a:r>
            <a:r>
              <a:rPr lang="en-US" altLang="en-US" dirty="0"/>
              <a:t>)</a:t>
            </a:r>
          </a:p>
          <a:p>
            <a:r>
              <a:rPr lang="en-US" altLang="en-US" dirty="0"/>
              <a:t>Therefore: Serial time = (1 – F) / </a:t>
            </a:r>
            <a:r>
              <a:rPr lang="en-US" altLang="en-US" dirty="0" err="1"/>
              <a:t>perf</a:t>
            </a:r>
            <a:r>
              <a:rPr lang="en-US" altLang="en-US" dirty="0"/>
              <a:t>(</a:t>
            </a:r>
            <a:r>
              <a:rPr lang="en-US" altLang="en-US" i="1" dirty="0"/>
              <a:t>r</a:t>
            </a:r>
            <a:r>
              <a:rPr lang="en-US" altLang="en-US" dirty="0"/>
              <a:t>)</a:t>
            </a:r>
          </a:p>
          <a:p>
            <a:pPr lvl="4"/>
            <a:endParaRPr lang="en-US" altLang="en-US" dirty="0"/>
          </a:p>
          <a:p>
            <a:r>
              <a:rPr lang="en-US" altLang="en-US" dirty="0">
                <a:solidFill>
                  <a:srgbClr val="FF0000"/>
                </a:solidFill>
              </a:rPr>
              <a:t>Parallel Fraction F</a:t>
            </a:r>
            <a:br>
              <a:rPr lang="en-US" altLang="en-US" dirty="0">
                <a:solidFill>
                  <a:srgbClr val="FF0000"/>
                </a:solidFill>
              </a:rPr>
            </a:br>
            <a:r>
              <a:rPr lang="en-US" altLang="en-US" dirty="0">
                <a:solidFill>
                  <a:srgbClr val="FF0000"/>
                </a:solidFill>
              </a:rPr>
              <a:t> uses </a:t>
            </a:r>
            <a:r>
              <a:rPr lang="en-US" altLang="en-US" i="1" dirty="0">
                <a:solidFill>
                  <a:srgbClr val="FF0000"/>
                </a:solidFill>
              </a:rPr>
              <a:t>1</a:t>
            </a:r>
            <a:r>
              <a:rPr lang="en-US" altLang="en-US" dirty="0">
                <a:solidFill>
                  <a:srgbClr val="FF0000"/>
                </a:solidFill>
              </a:rPr>
              <a:t> cores at rate </a:t>
            </a:r>
            <a:r>
              <a:rPr lang="en-US" altLang="en-US" dirty="0" err="1">
                <a:solidFill>
                  <a:srgbClr val="FF0000"/>
                </a:solidFill>
              </a:rPr>
              <a:t>perf</a:t>
            </a:r>
            <a:r>
              <a:rPr lang="en-US" altLang="en-US" dirty="0">
                <a:solidFill>
                  <a:srgbClr val="FF0000"/>
                </a:solidFill>
              </a:rPr>
              <a:t>(</a:t>
            </a:r>
            <a:r>
              <a:rPr lang="en-US" altLang="en-US" i="1" dirty="0">
                <a:solidFill>
                  <a:srgbClr val="FF0000"/>
                </a:solidFill>
              </a:rPr>
              <a:t>r</a:t>
            </a:r>
            <a:r>
              <a:rPr lang="en-US" altLang="en-US" dirty="0">
                <a:solidFill>
                  <a:srgbClr val="FF0000"/>
                </a:solidFill>
              </a:rPr>
              <a:t>) and </a:t>
            </a:r>
            <a:r>
              <a:rPr lang="en-US" altLang="en-US" i="1" dirty="0">
                <a:solidFill>
                  <a:srgbClr val="FF0000"/>
                </a:solidFill>
              </a:rPr>
              <a:t>n</a:t>
            </a:r>
            <a:r>
              <a:rPr lang="en-US" altLang="en-US" dirty="0">
                <a:solidFill>
                  <a:srgbClr val="FF0000"/>
                </a:solidFill>
              </a:rPr>
              <a:t>-</a:t>
            </a:r>
            <a:r>
              <a:rPr lang="en-US" altLang="en-US" i="1" dirty="0">
                <a:solidFill>
                  <a:srgbClr val="FF0000"/>
                </a:solidFill>
              </a:rPr>
              <a:t>r</a:t>
            </a:r>
            <a:r>
              <a:rPr lang="en-US" altLang="en-US" dirty="0">
                <a:solidFill>
                  <a:srgbClr val="FF0000"/>
                </a:solidFill>
              </a:rPr>
              <a:t> cores at rate 1</a:t>
            </a:r>
          </a:p>
          <a:p>
            <a:r>
              <a:rPr lang="pt-BR" altLang="en-US" dirty="0">
                <a:solidFill>
                  <a:srgbClr val="FF0000"/>
                </a:solidFill>
              </a:rPr>
              <a:t>Parallel time = F / (perf(</a:t>
            </a:r>
            <a:r>
              <a:rPr lang="pt-BR" altLang="en-US" i="1" dirty="0">
                <a:solidFill>
                  <a:srgbClr val="FF0000"/>
                </a:solidFill>
              </a:rPr>
              <a:t>r</a:t>
            </a:r>
            <a:r>
              <a:rPr lang="pt-BR" altLang="en-US" dirty="0">
                <a:solidFill>
                  <a:srgbClr val="FF0000"/>
                </a:solidFill>
              </a:rPr>
              <a:t>) + </a:t>
            </a:r>
            <a:r>
              <a:rPr lang="pt-BR" altLang="en-US" i="1" dirty="0">
                <a:solidFill>
                  <a:srgbClr val="FF0000"/>
                </a:solidFill>
              </a:rPr>
              <a:t>n</a:t>
            </a:r>
            <a:r>
              <a:rPr lang="pt-BR" altLang="en-US" dirty="0">
                <a:solidFill>
                  <a:srgbClr val="FF0000"/>
                </a:solidFill>
              </a:rPr>
              <a:t> - </a:t>
            </a:r>
            <a:r>
              <a:rPr lang="pt-BR" altLang="en-US" i="1" dirty="0">
                <a:solidFill>
                  <a:srgbClr val="FF0000"/>
                </a:solidFill>
              </a:rPr>
              <a:t>r</a:t>
            </a:r>
            <a:r>
              <a:rPr lang="pt-BR" altLang="en-US" dirty="0">
                <a:solidFill>
                  <a:srgbClr val="FF0000"/>
                </a:solidFill>
              </a:rPr>
              <a:t>)</a:t>
            </a:r>
            <a:endParaRPr lang="en-US" altLang="en-US" dirty="0">
              <a:solidFill>
                <a:srgbClr val="FF0000"/>
              </a:solidFill>
            </a:endParaRPr>
          </a:p>
          <a:p>
            <a:pPr lvl="4"/>
            <a:endParaRPr lang="en-US" altLang="en-US" dirty="0">
              <a:solidFill>
                <a:srgbClr val="FF0000"/>
              </a:solidFill>
            </a:endParaRPr>
          </a:p>
          <a:p>
            <a:r>
              <a:rPr lang="en-US" altLang="en-US" dirty="0"/>
              <a:t>Therefore, w.r.t. one base core:</a:t>
            </a:r>
          </a:p>
          <a:p>
            <a:endParaRPr lang="en-US" altLang="en-US" dirty="0"/>
          </a:p>
          <a:p>
            <a:endParaRPr lang="en-US" altLang="en-US" dirty="0"/>
          </a:p>
          <a:p>
            <a:endParaRPr lang="en-US" altLang="en-US" dirty="0"/>
          </a:p>
          <a:p>
            <a:r>
              <a:rPr lang="en-US" altLang="en-US" b="1" dirty="0">
                <a:solidFill>
                  <a:srgbClr val="1C1C1C"/>
                </a:solidFill>
              </a:rPr>
              <a:t>Implications?..</a:t>
            </a:r>
          </a:p>
        </p:txBody>
      </p:sp>
      <p:sp>
        <p:nvSpPr>
          <p:cNvPr id="4" name="Rectangle 3"/>
          <p:cNvSpPr/>
          <p:nvPr/>
        </p:nvSpPr>
        <p:spPr>
          <a:xfrm>
            <a:off x="7835901" y="723229"/>
            <a:ext cx="985370" cy="1320724"/>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ln w="12700">
                  <a:noFill/>
                </a:ln>
                <a:solidFill>
                  <a:schemeClr val="tx1"/>
                </a:solidFill>
              </a:rPr>
              <a:t>Serial Fraction</a:t>
            </a:r>
          </a:p>
          <a:p>
            <a:pPr algn="ctr"/>
            <a:r>
              <a:rPr lang="en-ZA" sz="1600" b="1" i="1" dirty="0">
                <a:ln w="12700">
                  <a:noFill/>
                </a:ln>
                <a:solidFill>
                  <a:schemeClr val="tx1"/>
                </a:solidFill>
              </a:rPr>
              <a:t>1-F</a:t>
            </a:r>
          </a:p>
        </p:txBody>
      </p:sp>
      <p:sp>
        <p:nvSpPr>
          <p:cNvPr id="23" name="Rectangle 22"/>
          <p:cNvSpPr/>
          <p:nvPr/>
        </p:nvSpPr>
        <p:spPr>
          <a:xfrm>
            <a:off x="7835901" y="2011365"/>
            <a:ext cx="985370" cy="3524248"/>
          </a:xfrm>
          <a:prstGeom prst="rect">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ln w="12700">
                  <a:noFill/>
                </a:ln>
                <a:solidFill>
                  <a:schemeClr val="tx1"/>
                </a:solidFill>
              </a:rPr>
              <a:t>Parallel</a:t>
            </a:r>
          </a:p>
          <a:p>
            <a:pPr algn="ctr"/>
            <a:r>
              <a:rPr lang="en-ZA" sz="1600" dirty="0">
                <a:ln w="12700">
                  <a:noFill/>
                </a:ln>
                <a:solidFill>
                  <a:schemeClr val="tx1"/>
                </a:solidFill>
              </a:rPr>
              <a:t>Fraction </a:t>
            </a:r>
            <a:r>
              <a:rPr lang="en-ZA" sz="1600" b="1" i="1" dirty="0">
                <a:ln w="12700">
                  <a:noFill/>
                </a:ln>
                <a:solidFill>
                  <a:schemeClr val="tx1"/>
                </a:solidFill>
              </a:rPr>
              <a:t>F</a:t>
            </a:r>
          </a:p>
        </p:txBody>
      </p:sp>
      <p:sp>
        <p:nvSpPr>
          <p:cNvPr id="5" name="Rectangle 4"/>
          <p:cNvSpPr/>
          <p:nvPr/>
        </p:nvSpPr>
        <p:spPr>
          <a:xfrm>
            <a:off x="7830112" y="240600"/>
            <a:ext cx="991160" cy="523220"/>
          </a:xfrm>
          <a:prstGeom prst="rect">
            <a:avLst/>
          </a:prstGeom>
        </p:spPr>
        <p:txBody>
          <a:bodyPr wrap="square">
            <a:spAutoFit/>
          </a:bodyPr>
          <a:lstStyle/>
          <a:p>
            <a:pPr algn="ctr"/>
            <a:r>
              <a:rPr lang="en-ZA" sz="1400" dirty="0">
                <a:ln w="12700">
                  <a:noFill/>
                </a:ln>
              </a:rPr>
              <a:t>Execution Time</a:t>
            </a:r>
            <a:endParaRPr lang="en-ZA" sz="1400" dirty="0"/>
          </a:p>
        </p:txBody>
      </p:sp>
      <p:grpSp>
        <p:nvGrpSpPr>
          <p:cNvPr id="22" name="Group 16"/>
          <p:cNvGrpSpPr>
            <a:grpSpLocks/>
          </p:cNvGrpSpPr>
          <p:nvPr/>
        </p:nvGrpSpPr>
        <p:grpSpPr bwMode="auto">
          <a:xfrm>
            <a:off x="505683" y="4679950"/>
            <a:ext cx="7277100" cy="1503363"/>
            <a:chOff x="352" y="820"/>
            <a:chExt cx="4584" cy="947"/>
          </a:xfrm>
        </p:grpSpPr>
        <p:sp>
          <p:nvSpPr>
            <p:cNvPr id="24" name="Text Box 17"/>
            <p:cNvSpPr txBox="1">
              <a:spLocks noChangeArrowheads="1"/>
            </p:cNvSpPr>
            <p:nvPr/>
          </p:nvSpPr>
          <p:spPr bwMode="auto">
            <a:xfrm>
              <a:off x="352" y="1065"/>
              <a:ext cx="22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Bef>
                  <a:spcPct val="50000"/>
                </a:spcBef>
              </a:pPr>
              <a:r>
                <a:rPr lang="en-US" altLang="en-US"/>
                <a:t>Asymmetric Speedup  =</a:t>
              </a:r>
            </a:p>
          </p:txBody>
        </p:sp>
        <p:sp>
          <p:nvSpPr>
            <p:cNvPr id="25" name="Line 18"/>
            <p:cNvSpPr>
              <a:spLocks noChangeShapeType="1"/>
            </p:cNvSpPr>
            <p:nvPr/>
          </p:nvSpPr>
          <p:spPr bwMode="auto">
            <a:xfrm>
              <a:off x="2607" y="1117"/>
              <a:ext cx="2283" cy="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6" name="Text Box 19"/>
            <p:cNvSpPr txBox="1">
              <a:spLocks noChangeArrowheads="1"/>
            </p:cNvSpPr>
            <p:nvPr/>
          </p:nvSpPr>
          <p:spPr bwMode="auto">
            <a:xfrm>
              <a:off x="3429" y="820"/>
              <a:ext cx="54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a:t>1</a:t>
              </a:r>
            </a:p>
          </p:txBody>
        </p:sp>
        <p:sp>
          <p:nvSpPr>
            <p:cNvPr id="27" name="Text Box 20"/>
            <p:cNvSpPr txBox="1">
              <a:spLocks noChangeArrowheads="1"/>
            </p:cNvSpPr>
            <p:nvPr/>
          </p:nvSpPr>
          <p:spPr bwMode="auto">
            <a:xfrm>
              <a:off x="3070" y="1252"/>
              <a:ext cx="54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3200"/>
                <a:t>+</a:t>
              </a:r>
            </a:p>
          </p:txBody>
        </p:sp>
        <p:sp>
          <p:nvSpPr>
            <p:cNvPr id="28" name="Text Box 21"/>
            <p:cNvSpPr txBox="1">
              <a:spLocks noChangeArrowheads="1"/>
            </p:cNvSpPr>
            <p:nvPr/>
          </p:nvSpPr>
          <p:spPr bwMode="auto">
            <a:xfrm>
              <a:off x="2650" y="1196"/>
              <a:ext cx="54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2000" dirty="0"/>
                <a:t>1 - F</a:t>
              </a:r>
            </a:p>
          </p:txBody>
        </p:sp>
        <p:sp>
          <p:nvSpPr>
            <p:cNvPr id="29" name="Text Box 22"/>
            <p:cNvSpPr txBox="1">
              <a:spLocks noChangeArrowheads="1"/>
            </p:cNvSpPr>
            <p:nvPr/>
          </p:nvSpPr>
          <p:spPr bwMode="auto">
            <a:xfrm>
              <a:off x="2506" y="1432"/>
              <a:ext cx="84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2000" dirty="0" err="1"/>
                <a:t>perf</a:t>
              </a:r>
              <a:r>
                <a:rPr lang="en-US" altLang="en-US" sz="2000" dirty="0"/>
                <a:t>(</a:t>
              </a:r>
              <a:r>
                <a:rPr lang="en-US" altLang="en-US" sz="2000" i="1" dirty="0"/>
                <a:t>r</a:t>
              </a:r>
              <a:r>
                <a:rPr lang="en-US" altLang="en-US" sz="2000" dirty="0"/>
                <a:t>)</a:t>
              </a:r>
            </a:p>
          </p:txBody>
        </p:sp>
        <p:sp>
          <p:nvSpPr>
            <p:cNvPr id="30" name="Line 23"/>
            <p:cNvSpPr>
              <a:spLocks noChangeShapeType="1"/>
            </p:cNvSpPr>
            <p:nvPr/>
          </p:nvSpPr>
          <p:spPr bwMode="auto">
            <a:xfrm>
              <a:off x="2657" y="1441"/>
              <a:ext cx="541"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1" name="Text Box 24"/>
            <p:cNvSpPr txBox="1">
              <a:spLocks noChangeArrowheads="1"/>
            </p:cNvSpPr>
            <p:nvPr/>
          </p:nvSpPr>
          <p:spPr bwMode="auto">
            <a:xfrm>
              <a:off x="3842" y="1145"/>
              <a:ext cx="6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a:solidFill>
                    <a:srgbClr val="FF0000"/>
                  </a:solidFill>
                </a:rPr>
                <a:t>F</a:t>
              </a:r>
            </a:p>
          </p:txBody>
        </p:sp>
        <p:sp>
          <p:nvSpPr>
            <p:cNvPr id="32" name="Text Box 25"/>
            <p:cNvSpPr txBox="1">
              <a:spLocks noChangeArrowheads="1"/>
            </p:cNvSpPr>
            <p:nvPr/>
          </p:nvSpPr>
          <p:spPr bwMode="auto">
            <a:xfrm>
              <a:off x="3411" y="1479"/>
              <a:ext cx="15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dirty="0" err="1">
                  <a:solidFill>
                    <a:srgbClr val="FF0000"/>
                  </a:solidFill>
                </a:rPr>
                <a:t>perf</a:t>
              </a:r>
              <a:r>
                <a:rPr lang="en-US" altLang="en-US" dirty="0">
                  <a:solidFill>
                    <a:srgbClr val="FF0000"/>
                  </a:solidFill>
                </a:rPr>
                <a:t>(</a:t>
              </a:r>
              <a:r>
                <a:rPr lang="en-US" altLang="en-US" i="1" dirty="0">
                  <a:solidFill>
                    <a:srgbClr val="FF0000"/>
                  </a:solidFill>
                </a:rPr>
                <a:t>r</a:t>
              </a:r>
              <a:r>
                <a:rPr lang="en-US" altLang="en-US" dirty="0">
                  <a:solidFill>
                    <a:srgbClr val="FF0000"/>
                  </a:solidFill>
                </a:rPr>
                <a:t>) + </a:t>
              </a:r>
              <a:r>
                <a:rPr lang="en-US" altLang="en-US" i="1" dirty="0">
                  <a:solidFill>
                    <a:srgbClr val="FF0000"/>
                  </a:solidFill>
                </a:rPr>
                <a:t>n</a:t>
              </a:r>
              <a:r>
                <a:rPr lang="en-US" altLang="en-US" dirty="0">
                  <a:solidFill>
                    <a:srgbClr val="FF0000"/>
                  </a:solidFill>
                </a:rPr>
                <a:t> - </a:t>
              </a:r>
              <a:r>
                <a:rPr lang="en-US" altLang="en-US" i="1" dirty="0">
                  <a:solidFill>
                    <a:srgbClr val="FF0000"/>
                  </a:solidFill>
                </a:rPr>
                <a:t>r</a:t>
              </a:r>
            </a:p>
          </p:txBody>
        </p:sp>
        <p:sp>
          <p:nvSpPr>
            <p:cNvPr id="33" name="Line 26"/>
            <p:cNvSpPr>
              <a:spLocks noChangeShapeType="1"/>
            </p:cNvSpPr>
            <p:nvPr/>
          </p:nvSpPr>
          <p:spPr bwMode="auto">
            <a:xfrm flipV="1">
              <a:off x="3490" y="1432"/>
              <a:ext cx="1342" cy="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ZA"/>
            </a:p>
          </p:txBody>
        </p:sp>
      </p:grpSp>
    </p:spTree>
    <p:extLst>
      <p:ext uri="{BB962C8B-B14F-4D97-AF65-F5344CB8AC3E}">
        <p14:creationId xmlns:p14="http://schemas.microsoft.com/office/powerpoint/2010/main" val="458752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4837" y="874060"/>
            <a:ext cx="7267467" cy="5772804"/>
          </a:xfrm>
        </p:spPr>
      </p:pic>
      <p:sp>
        <p:nvSpPr>
          <p:cNvPr id="2" name="Title 1"/>
          <p:cNvSpPr>
            <a:spLocks noGrp="1"/>
          </p:cNvSpPr>
          <p:nvPr>
            <p:ph type="title"/>
          </p:nvPr>
        </p:nvSpPr>
        <p:spPr>
          <a:xfrm>
            <a:off x="729114" y="246516"/>
            <a:ext cx="7698306" cy="692210"/>
          </a:xfrm>
        </p:spPr>
        <p:txBody>
          <a:bodyPr>
            <a:normAutofit fontScale="90000"/>
          </a:bodyPr>
          <a:lstStyle/>
          <a:p>
            <a:r>
              <a:rPr lang="en-ZA" dirty="0"/>
              <a:t>Calculate performance…</a:t>
            </a:r>
          </a:p>
        </p:txBody>
      </p:sp>
      <p:cxnSp>
        <p:nvCxnSpPr>
          <p:cNvPr id="10" name="Straight Arrow Connector 9"/>
          <p:cNvCxnSpPr/>
          <p:nvPr/>
        </p:nvCxnSpPr>
        <p:spPr>
          <a:xfrm flipH="1" flipV="1">
            <a:off x="6064624" y="5903259"/>
            <a:ext cx="1250576" cy="2689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6172200" y="5230906"/>
            <a:ext cx="900954" cy="80682"/>
          </a:xfrm>
          <a:prstGeom prst="straightConnector1">
            <a:avLst/>
          </a:prstGeom>
          <a:ln>
            <a:solidFill>
              <a:srgbClr val="23F6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73153" y="4710989"/>
            <a:ext cx="1506071" cy="923330"/>
          </a:xfrm>
          <a:prstGeom prst="rect">
            <a:avLst/>
          </a:prstGeom>
          <a:noFill/>
        </p:spPr>
        <p:txBody>
          <a:bodyPr wrap="square" rtlCol="0">
            <a:spAutoFit/>
          </a:bodyPr>
          <a:lstStyle/>
          <a:p>
            <a:r>
              <a:rPr lang="en-ZA" dirty="0"/>
              <a:t>Parallel fraction F=90%</a:t>
            </a:r>
          </a:p>
        </p:txBody>
      </p:sp>
      <p:sp>
        <p:nvSpPr>
          <p:cNvPr id="14" name="TextBox 13"/>
          <p:cNvSpPr txBox="1"/>
          <p:nvPr/>
        </p:nvSpPr>
        <p:spPr>
          <a:xfrm>
            <a:off x="7315200" y="5683192"/>
            <a:ext cx="1506071" cy="923330"/>
          </a:xfrm>
          <a:prstGeom prst="rect">
            <a:avLst/>
          </a:prstGeom>
          <a:noFill/>
        </p:spPr>
        <p:txBody>
          <a:bodyPr wrap="square" rtlCol="0">
            <a:spAutoFit/>
          </a:bodyPr>
          <a:lstStyle/>
          <a:p>
            <a:r>
              <a:rPr lang="en-ZA" dirty="0"/>
              <a:t>Parallel fraction F=50%</a:t>
            </a:r>
          </a:p>
        </p:txBody>
      </p:sp>
      <p:sp>
        <p:nvSpPr>
          <p:cNvPr id="15" name="TextBox 14"/>
          <p:cNvSpPr txBox="1"/>
          <p:nvPr/>
        </p:nvSpPr>
        <p:spPr>
          <a:xfrm>
            <a:off x="6790765" y="2599800"/>
            <a:ext cx="1506071" cy="646331"/>
          </a:xfrm>
          <a:prstGeom prst="rect">
            <a:avLst/>
          </a:prstGeom>
          <a:noFill/>
        </p:spPr>
        <p:txBody>
          <a:bodyPr wrap="square" rtlCol="0">
            <a:spAutoFit/>
          </a:bodyPr>
          <a:lstStyle/>
          <a:p>
            <a:r>
              <a:rPr lang="en-ZA" dirty="0"/>
              <a:t>Model up to </a:t>
            </a:r>
            <a:r>
              <a:rPr lang="en-ZA" i="1" dirty="0"/>
              <a:t>r</a:t>
            </a:r>
            <a:r>
              <a:rPr lang="en-ZA" dirty="0"/>
              <a:t>=64 BCEs</a:t>
            </a:r>
          </a:p>
        </p:txBody>
      </p:sp>
      <p:sp>
        <p:nvSpPr>
          <p:cNvPr id="16" name="TextBox 15"/>
          <p:cNvSpPr txBox="1"/>
          <p:nvPr/>
        </p:nvSpPr>
        <p:spPr>
          <a:xfrm rot="16200000">
            <a:off x="101935" y="4023454"/>
            <a:ext cx="1506071" cy="369332"/>
          </a:xfrm>
          <a:prstGeom prst="rect">
            <a:avLst/>
          </a:prstGeom>
          <a:noFill/>
        </p:spPr>
        <p:txBody>
          <a:bodyPr wrap="square" rtlCol="0">
            <a:spAutoFit/>
          </a:bodyPr>
          <a:lstStyle/>
          <a:p>
            <a:r>
              <a:rPr lang="en-ZA" dirty="0"/>
              <a:t>Speedup </a:t>
            </a:r>
            <a:r>
              <a:rPr lang="en-ZA" dirty="0">
                <a:sym typeface="Wingdings" panose="05000000000000000000" pitchFamily="2" charset="2"/>
              </a:rPr>
              <a:t></a:t>
            </a:r>
            <a:endParaRPr lang="en-ZA" dirty="0"/>
          </a:p>
        </p:txBody>
      </p:sp>
      <p:cxnSp>
        <p:nvCxnSpPr>
          <p:cNvPr id="17" name="Straight Arrow Connector 16"/>
          <p:cNvCxnSpPr/>
          <p:nvPr/>
        </p:nvCxnSpPr>
        <p:spPr>
          <a:xfrm flipH="1">
            <a:off x="5916705" y="4258254"/>
            <a:ext cx="1156448" cy="3002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055716" y="3635223"/>
            <a:ext cx="1506071" cy="923330"/>
          </a:xfrm>
          <a:prstGeom prst="rect">
            <a:avLst/>
          </a:prstGeom>
          <a:noFill/>
        </p:spPr>
        <p:txBody>
          <a:bodyPr wrap="square" rtlCol="0">
            <a:spAutoFit/>
          </a:bodyPr>
          <a:lstStyle/>
          <a:p>
            <a:r>
              <a:rPr lang="en-ZA" dirty="0"/>
              <a:t>Parallel fraction F=99%</a:t>
            </a:r>
          </a:p>
        </p:txBody>
      </p:sp>
      <p:sp>
        <p:nvSpPr>
          <p:cNvPr id="7" name="Oval 6"/>
          <p:cNvSpPr/>
          <p:nvPr/>
        </p:nvSpPr>
        <p:spPr>
          <a:xfrm>
            <a:off x="3961768" y="3539727"/>
            <a:ext cx="222373" cy="265790"/>
          </a:xfrm>
          <a:prstGeom prst="ellipse">
            <a:avLst/>
          </a:prstGeom>
          <a:noFill/>
          <a:ln>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Oval 18"/>
          <p:cNvSpPr/>
          <p:nvPr/>
        </p:nvSpPr>
        <p:spPr>
          <a:xfrm>
            <a:off x="5460368" y="4906864"/>
            <a:ext cx="222373" cy="265790"/>
          </a:xfrm>
          <a:prstGeom prst="ellipse">
            <a:avLst/>
          </a:prstGeom>
          <a:noFill/>
          <a:ln>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Oval 19"/>
          <p:cNvSpPr/>
          <p:nvPr/>
        </p:nvSpPr>
        <p:spPr>
          <a:xfrm>
            <a:off x="6193854" y="5692023"/>
            <a:ext cx="222373" cy="265790"/>
          </a:xfrm>
          <a:prstGeom prst="ellipse">
            <a:avLst/>
          </a:prstGeom>
          <a:noFill/>
          <a:ln>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TextBox 20"/>
          <p:cNvSpPr txBox="1"/>
          <p:nvPr/>
        </p:nvSpPr>
        <p:spPr>
          <a:xfrm>
            <a:off x="943870" y="6361798"/>
            <a:ext cx="1384301" cy="553998"/>
          </a:xfrm>
          <a:prstGeom prst="rect">
            <a:avLst/>
          </a:prstGeom>
          <a:noFill/>
        </p:spPr>
        <p:txBody>
          <a:bodyPr wrap="square" rtlCol="0">
            <a:spAutoFit/>
          </a:bodyPr>
          <a:lstStyle/>
          <a:p>
            <a:r>
              <a:rPr lang="en-ZA" dirty="0"/>
              <a:t>r </a:t>
            </a:r>
            <a:r>
              <a:rPr lang="en-ZA" dirty="0">
                <a:sym typeface="Wingdings" panose="05000000000000000000" pitchFamily="2" charset="2"/>
              </a:rPr>
              <a:t></a:t>
            </a:r>
          </a:p>
          <a:p>
            <a:r>
              <a:rPr lang="en-ZA" sz="1200" dirty="0">
                <a:sym typeface="Wingdings" panose="05000000000000000000" pitchFamily="2" charset="2"/>
              </a:rPr>
              <a:t>BCEs/</a:t>
            </a:r>
            <a:r>
              <a:rPr lang="en-ZA" sz="1200" dirty="0" err="1">
                <a:sym typeface="Wingdings" panose="05000000000000000000" pitchFamily="2" charset="2"/>
              </a:rPr>
              <a:t>mega</a:t>
            </a:r>
            <a:r>
              <a:rPr lang="en-ZA" sz="1200" dirty="0" err="1"/>
              <a:t>core</a:t>
            </a:r>
            <a:endParaRPr lang="en-ZA" dirty="0"/>
          </a:p>
        </p:txBody>
      </p:sp>
    </p:spTree>
    <p:extLst>
      <p:ext uri="{BB962C8B-B14F-4D97-AF65-F5344CB8AC3E}">
        <p14:creationId xmlns:p14="http://schemas.microsoft.com/office/powerpoint/2010/main" val="284393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200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par>
                                <p:cTn id="11" presetID="6" presetClass="entr" presetSubtype="16" fill="hold" grpId="0" nodeType="withEffect">
                                  <p:stCondLst>
                                    <p:cond delay="2000"/>
                                  </p:stCondLst>
                                  <p:childTnLst>
                                    <p:set>
                                      <p:cBhvr>
                                        <p:cTn id="12" dur="1" fill="hold">
                                          <p:stCondLst>
                                            <p:cond delay="0"/>
                                          </p:stCondLst>
                                        </p:cTn>
                                        <p:tgtEl>
                                          <p:spTgt spid="20"/>
                                        </p:tgtEl>
                                        <p:attrNameLst>
                                          <p:attrName>style.visibility</p:attrName>
                                        </p:attrNameLst>
                                      </p:cBhvr>
                                      <p:to>
                                        <p:strVal val="visible"/>
                                      </p:to>
                                    </p:set>
                                    <p:animEffect transition="in" filter="circle(in)">
                                      <p:cBhvr>
                                        <p:cTn id="1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Dynamic Multicore Chips</a:t>
            </a:r>
            <a:endParaRPr lang="en-ZA" dirty="0"/>
          </a:p>
        </p:txBody>
      </p:sp>
      <p:sp>
        <p:nvSpPr>
          <p:cNvPr id="3" name="Content Placeholder 2"/>
          <p:cNvSpPr>
            <a:spLocks noGrp="1"/>
          </p:cNvSpPr>
          <p:nvPr>
            <p:ph idx="1"/>
          </p:nvPr>
        </p:nvSpPr>
        <p:spPr>
          <a:xfrm>
            <a:off x="355600" y="1234906"/>
            <a:ext cx="8572499" cy="4519977"/>
          </a:xfrm>
        </p:spPr>
        <p:txBody>
          <a:bodyPr/>
          <a:lstStyle/>
          <a:p>
            <a:r>
              <a:rPr lang="en-ZA" i="1" dirty="0"/>
              <a:t>n</a:t>
            </a:r>
            <a:r>
              <a:rPr lang="en-ZA" dirty="0"/>
              <a:t> base cores for best parallel performance</a:t>
            </a:r>
          </a:p>
          <a:p>
            <a:r>
              <a:rPr lang="en-ZA" dirty="0"/>
              <a:t>Harness </a:t>
            </a:r>
            <a:r>
              <a:rPr lang="en-ZA" i="1" dirty="0"/>
              <a:t>r</a:t>
            </a:r>
            <a:r>
              <a:rPr lang="en-ZA" dirty="0"/>
              <a:t> cores together for best serial performance </a:t>
            </a:r>
            <a:r>
              <a:rPr lang="en-ZA" sz="2400" i="1" dirty="0"/>
              <a:t>(a bit of an optimistic dream perhaps)</a:t>
            </a:r>
            <a:endParaRPr lang="en-ZA" i="1" dirty="0"/>
          </a:p>
          <a:p>
            <a:endParaRPr lang="en-ZA" dirty="0"/>
          </a:p>
        </p:txBody>
      </p:sp>
      <p:sp>
        <p:nvSpPr>
          <p:cNvPr id="379" name="Rectangle 378"/>
          <p:cNvSpPr/>
          <p:nvPr/>
        </p:nvSpPr>
        <p:spPr>
          <a:xfrm>
            <a:off x="1331314" y="5512268"/>
            <a:ext cx="2478686" cy="646331"/>
          </a:xfrm>
          <a:prstGeom prst="rect">
            <a:avLst/>
          </a:prstGeom>
        </p:spPr>
        <p:txBody>
          <a:bodyPr wrap="square">
            <a:spAutoFit/>
          </a:bodyPr>
          <a:lstStyle/>
          <a:p>
            <a:pPr algn="ctr"/>
            <a:r>
              <a:rPr lang="en-ZA" dirty="0"/>
              <a:t>Serial Case</a:t>
            </a:r>
          </a:p>
          <a:p>
            <a:pPr algn="ctr"/>
            <a:r>
              <a:rPr lang="en-ZA" dirty="0"/>
              <a:t>1x </a:t>
            </a:r>
            <a:r>
              <a:rPr lang="en-ZA" i="1" dirty="0"/>
              <a:t>n</a:t>
            </a:r>
            <a:r>
              <a:rPr lang="en-ZA" dirty="0"/>
              <a:t>-BCE </a:t>
            </a:r>
            <a:r>
              <a:rPr lang="en-ZA" dirty="0" err="1"/>
              <a:t>megacore</a:t>
            </a:r>
            <a:endParaRPr lang="en-ZA" dirty="0"/>
          </a:p>
        </p:txBody>
      </p:sp>
      <p:grpSp>
        <p:nvGrpSpPr>
          <p:cNvPr id="380" name="Group 477"/>
          <p:cNvGrpSpPr>
            <a:grpSpLocks/>
          </p:cNvGrpSpPr>
          <p:nvPr/>
        </p:nvGrpSpPr>
        <p:grpSpPr bwMode="auto">
          <a:xfrm>
            <a:off x="1471044" y="3458824"/>
            <a:ext cx="2259013" cy="1919288"/>
            <a:chOff x="6477000" y="4191000"/>
            <a:chExt cx="2259550" cy="1919484"/>
          </a:xfrm>
        </p:grpSpPr>
        <p:sp>
          <p:nvSpPr>
            <p:cNvPr id="381" name="Rectangle 380"/>
            <p:cNvSpPr/>
            <p:nvPr/>
          </p:nvSpPr>
          <p:spPr bwMode="auto">
            <a:xfrm>
              <a:off x="6477000" y="4191000"/>
              <a:ext cx="2259550" cy="1919484"/>
            </a:xfrm>
            <a:prstGeom prst="rect">
              <a:avLst/>
            </a:prstGeom>
            <a:solidFill>
              <a:schemeClr val="bg1"/>
            </a:solidFill>
            <a:ln w="254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en-US">
                <a:latin typeface="Arial" charset="0"/>
                <a:ea typeface="ＭＳ Ｐゴシック" pitchFamily="8" charset="-128"/>
              </a:endParaRPr>
            </a:p>
          </p:txBody>
        </p:sp>
        <p:sp>
          <p:nvSpPr>
            <p:cNvPr id="382" name="Rectangle 472"/>
            <p:cNvSpPr>
              <a:spLocks noChangeArrowheads="1"/>
            </p:cNvSpPr>
            <p:nvPr/>
          </p:nvSpPr>
          <p:spPr bwMode="auto">
            <a:xfrm>
              <a:off x="6530340" y="4244340"/>
              <a:ext cx="2145030" cy="1813560"/>
            </a:xfrm>
            <a:prstGeom prst="rect">
              <a:avLst/>
            </a:prstGeom>
            <a:solidFill>
              <a:srgbClr val="CCFFFF"/>
            </a:solidFill>
            <a:ln w="9525" algn="ctr">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83" name="Freeform 657"/>
            <p:cNvSpPr>
              <a:spLocks/>
            </p:cNvSpPr>
            <p:nvPr/>
          </p:nvSpPr>
          <p:spPr bwMode="auto">
            <a:xfrm>
              <a:off x="7581198" y="4279900"/>
              <a:ext cx="110326" cy="175656"/>
            </a:xfrm>
            <a:custGeom>
              <a:avLst/>
              <a:gdLst>
                <a:gd name="T0" fmla="*/ 0 w 240"/>
                <a:gd name="T1" fmla="*/ 0 h 576"/>
                <a:gd name="T2" fmla="*/ 2147483647 w 240"/>
                <a:gd name="T3" fmla="*/ 2147483647 h 576"/>
                <a:gd name="T4" fmla="*/ 2147483647 w 240"/>
                <a:gd name="T5" fmla="*/ 2147483647 h 576"/>
                <a:gd name="T6" fmla="*/ 0 w 240"/>
                <a:gd name="T7" fmla="*/ 2147483647 h 576"/>
                <a:gd name="T8" fmla="*/ 0 w 240"/>
                <a:gd name="T9" fmla="*/ 2147483647 h 576"/>
                <a:gd name="T10" fmla="*/ 2147483647 w 240"/>
                <a:gd name="T11" fmla="*/ 2147483647 h 576"/>
                <a:gd name="T12" fmla="*/ 0 w 240"/>
                <a:gd name="T13" fmla="*/ 21474836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84" name="Rectangle 658"/>
            <p:cNvSpPr>
              <a:spLocks noChangeArrowheads="1"/>
            </p:cNvSpPr>
            <p:nvPr/>
          </p:nvSpPr>
          <p:spPr bwMode="auto">
            <a:xfrm>
              <a:off x="7469001" y="4279900"/>
              <a:ext cx="67318" cy="1756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85" name="Rectangle 659"/>
            <p:cNvSpPr>
              <a:spLocks noChangeArrowheads="1"/>
            </p:cNvSpPr>
            <p:nvPr/>
          </p:nvSpPr>
          <p:spPr bwMode="auto">
            <a:xfrm>
              <a:off x="7736403" y="4279900"/>
              <a:ext cx="67318" cy="1756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86" name="Line 660"/>
            <p:cNvSpPr>
              <a:spLocks noChangeShapeType="1"/>
            </p:cNvSpPr>
            <p:nvPr/>
          </p:nvSpPr>
          <p:spPr bwMode="auto">
            <a:xfrm>
              <a:off x="7424123" y="4368342"/>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87" name="Line 661"/>
            <p:cNvSpPr>
              <a:spLocks noChangeShapeType="1"/>
            </p:cNvSpPr>
            <p:nvPr/>
          </p:nvSpPr>
          <p:spPr bwMode="auto">
            <a:xfrm>
              <a:off x="7536319" y="4324121"/>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88" name="Line 662"/>
            <p:cNvSpPr>
              <a:spLocks noChangeShapeType="1"/>
            </p:cNvSpPr>
            <p:nvPr/>
          </p:nvSpPr>
          <p:spPr bwMode="auto">
            <a:xfrm>
              <a:off x="7536319" y="4412563"/>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89" name="Line 663"/>
            <p:cNvSpPr>
              <a:spLocks noChangeShapeType="1"/>
            </p:cNvSpPr>
            <p:nvPr/>
          </p:nvSpPr>
          <p:spPr bwMode="auto">
            <a:xfrm>
              <a:off x="7691524" y="4368342"/>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90" name="Line 664"/>
            <p:cNvSpPr>
              <a:spLocks noChangeShapeType="1"/>
            </p:cNvSpPr>
            <p:nvPr/>
          </p:nvSpPr>
          <p:spPr bwMode="auto">
            <a:xfrm>
              <a:off x="7803721" y="4368342"/>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91" name="Freeform 665"/>
            <p:cNvSpPr>
              <a:spLocks/>
            </p:cNvSpPr>
            <p:nvPr/>
          </p:nvSpPr>
          <p:spPr bwMode="auto">
            <a:xfrm>
              <a:off x="7581198" y="4470296"/>
              <a:ext cx="110326" cy="176884"/>
            </a:xfrm>
            <a:custGeom>
              <a:avLst/>
              <a:gdLst>
                <a:gd name="T0" fmla="*/ 0 w 240"/>
                <a:gd name="T1" fmla="*/ 0 h 576"/>
                <a:gd name="T2" fmla="*/ 2147483647 w 240"/>
                <a:gd name="T3" fmla="*/ 2147483647 h 576"/>
                <a:gd name="T4" fmla="*/ 2147483647 w 240"/>
                <a:gd name="T5" fmla="*/ 2147483647 h 576"/>
                <a:gd name="T6" fmla="*/ 0 w 240"/>
                <a:gd name="T7" fmla="*/ 2147483647 h 576"/>
                <a:gd name="T8" fmla="*/ 0 w 240"/>
                <a:gd name="T9" fmla="*/ 2147483647 h 576"/>
                <a:gd name="T10" fmla="*/ 2147483647 w 240"/>
                <a:gd name="T11" fmla="*/ 2147483647 h 576"/>
                <a:gd name="T12" fmla="*/ 0 w 240"/>
                <a:gd name="T13" fmla="*/ 21474836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92" name="Freeform 666"/>
            <p:cNvSpPr>
              <a:spLocks/>
            </p:cNvSpPr>
            <p:nvPr/>
          </p:nvSpPr>
          <p:spPr bwMode="auto">
            <a:xfrm>
              <a:off x="7581198" y="4661920"/>
              <a:ext cx="110326" cy="175656"/>
            </a:xfrm>
            <a:custGeom>
              <a:avLst/>
              <a:gdLst>
                <a:gd name="T0" fmla="*/ 0 w 240"/>
                <a:gd name="T1" fmla="*/ 0 h 576"/>
                <a:gd name="T2" fmla="*/ 2147483647 w 240"/>
                <a:gd name="T3" fmla="*/ 2147483647 h 576"/>
                <a:gd name="T4" fmla="*/ 2147483647 w 240"/>
                <a:gd name="T5" fmla="*/ 2147483647 h 576"/>
                <a:gd name="T6" fmla="*/ 0 w 240"/>
                <a:gd name="T7" fmla="*/ 2147483647 h 576"/>
                <a:gd name="T8" fmla="*/ 0 w 240"/>
                <a:gd name="T9" fmla="*/ 2147483647 h 576"/>
                <a:gd name="T10" fmla="*/ 2147483647 w 240"/>
                <a:gd name="T11" fmla="*/ 2147483647 h 576"/>
                <a:gd name="T12" fmla="*/ 0 w 240"/>
                <a:gd name="T13" fmla="*/ 21474836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93" name="Rectangle 667"/>
            <p:cNvSpPr>
              <a:spLocks noChangeArrowheads="1"/>
            </p:cNvSpPr>
            <p:nvPr/>
          </p:nvSpPr>
          <p:spPr bwMode="auto">
            <a:xfrm>
              <a:off x="7469001" y="4470296"/>
              <a:ext cx="67318" cy="17688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94" name="Rectangle 668"/>
            <p:cNvSpPr>
              <a:spLocks noChangeArrowheads="1"/>
            </p:cNvSpPr>
            <p:nvPr/>
          </p:nvSpPr>
          <p:spPr bwMode="auto">
            <a:xfrm>
              <a:off x="7469001" y="4661920"/>
              <a:ext cx="67318" cy="1756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95" name="Rectangle 669"/>
            <p:cNvSpPr>
              <a:spLocks noChangeArrowheads="1"/>
            </p:cNvSpPr>
            <p:nvPr/>
          </p:nvSpPr>
          <p:spPr bwMode="auto">
            <a:xfrm>
              <a:off x="7736403" y="4470296"/>
              <a:ext cx="67318" cy="17688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96" name="Rectangle 670"/>
            <p:cNvSpPr>
              <a:spLocks noChangeArrowheads="1"/>
            </p:cNvSpPr>
            <p:nvPr/>
          </p:nvSpPr>
          <p:spPr bwMode="auto">
            <a:xfrm>
              <a:off x="7736403" y="4661920"/>
              <a:ext cx="67318" cy="1756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97" name="Rectangle 671"/>
            <p:cNvSpPr>
              <a:spLocks noChangeArrowheads="1"/>
            </p:cNvSpPr>
            <p:nvPr/>
          </p:nvSpPr>
          <p:spPr bwMode="auto">
            <a:xfrm>
              <a:off x="6701790" y="4591050"/>
              <a:ext cx="487680" cy="96779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98" name="Line 673"/>
            <p:cNvSpPr>
              <a:spLocks noChangeShapeType="1"/>
            </p:cNvSpPr>
            <p:nvPr/>
          </p:nvSpPr>
          <p:spPr bwMode="auto">
            <a:xfrm flipV="1">
              <a:off x="7424123" y="4368342"/>
              <a:ext cx="0" cy="205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99" name="Line 674"/>
            <p:cNvSpPr>
              <a:spLocks noChangeShapeType="1"/>
            </p:cNvSpPr>
            <p:nvPr/>
          </p:nvSpPr>
          <p:spPr bwMode="auto">
            <a:xfrm flipV="1">
              <a:off x="7424123" y="4558738"/>
              <a:ext cx="0" cy="3857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00" name="Line 675"/>
            <p:cNvSpPr>
              <a:spLocks noChangeShapeType="1"/>
            </p:cNvSpPr>
            <p:nvPr/>
          </p:nvSpPr>
          <p:spPr bwMode="auto">
            <a:xfrm>
              <a:off x="7424123" y="4948128"/>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01" name="Line 676"/>
            <p:cNvSpPr>
              <a:spLocks noChangeShapeType="1"/>
            </p:cNvSpPr>
            <p:nvPr/>
          </p:nvSpPr>
          <p:spPr bwMode="auto">
            <a:xfrm>
              <a:off x="7536319" y="4514517"/>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02" name="Line 677"/>
            <p:cNvSpPr>
              <a:spLocks noChangeShapeType="1"/>
            </p:cNvSpPr>
            <p:nvPr/>
          </p:nvSpPr>
          <p:spPr bwMode="auto">
            <a:xfrm>
              <a:off x="7536319" y="4602959"/>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03" name="Line 678"/>
            <p:cNvSpPr>
              <a:spLocks noChangeShapeType="1"/>
            </p:cNvSpPr>
            <p:nvPr/>
          </p:nvSpPr>
          <p:spPr bwMode="auto">
            <a:xfrm>
              <a:off x="7536319" y="4701228"/>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04" name="Line 679"/>
            <p:cNvSpPr>
              <a:spLocks noChangeShapeType="1"/>
            </p:cNvSpPr>
            <p:nvPr/>
          </p:nvSpPr>
          <p:spPr bwMode="auto">
            <a:xfrm>
              <a:off x="7536319" y="4798268"/>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05" name="Line 680"/>
            <p:cNvSpPr>
              <a:spLocks noChangeShapeType="1"/>
            </p:cNvSpPr>
            <p:nvPr/>
          </p:nvSpPr>
          <p:spPr bwMode="auto">
            <a:xfrm>
              <a:off x="7691524" y="4558738"/>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06" name="Line 681"/>
            <p:cNvSpPr>
              <a:spLocks noChangeShapeType="1"/>
            </p:cNvSpPr>
            <p:nvPr/>
          </p:nvSpPr>
          <p:spPr bwMode="auto">
            <a:xfrm>
              <a:off x="7691524" y="4749134"/>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07" name="Line 682"/>
            <p:cNvSpPr>
              <a:spLocks noChangeShapeType="1"/>
            </p:cNvSpPr>
            <p:nvPr/>
          </p:nvSpPr>
          <p:spPr bwMode="auto">
            <a:xfrm flipV="1">
              <a:off x="7848599" y="4368342"/>
              <a:ext cx="0" cy="205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08" name="Line 683"/>
            <p:cNvSpPr>
              <a:spLocks noChangeShapeType="1"/>
            </p:cNvSpPr>
            <p:nvPr/>
          </p:nvSpPr>
          <p:spPr bwMode="auto">
            <a:xfrm flipV="1">
              <a:off x="7848599" y="4573478"/>
              <a:ext cx="0" cy="3709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09" name="Line 684"/>
            <p:cNvSpPr>
              <a:spLocks noChangeShapeType="1"/>
            </p:cNvSpPr>
            <p:nvPr/>
          </p:nvSpPr>
          <p:spPr bwMode="auto">
            <a:xfrm>
              <a:off x="7803721" y="4749134"/>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10" name="Line 685"/>
            <p:cNvSpPr>
              <a:spLocks noChangeShapeType="1"/>
            </p:cNvSpPr>
            <p:nvPr/>
          </p:nvSpPr>
          <p:spPr bwMode="auto">
            <a:xfrm>
              <a:off x="7803721" y="4558738"/>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11" name="Rectangle 688"/>
            <p:cNvSpPr>
              <a:spLocks noChangeArrowheads="1"/>
            </p:cNvSpPr>
            <p:nvPr/>
          </p:nvSpPr>
          <p:spPr bwMode="auto">
            <a:xfrm>
              <a:off x="8096250" y="4654874"/>
              <a:ext cx="381000" cy="824393"/>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2" name="Line 689"/>
            <p:cNvSpPr>
              <a:spLocks noChangeShapeType="1"/>
            </p:cNvSpPr>
            <p:nvPr/>
          </p:nvSpPr>
          <p:spPr bwMode="auto">
            <a:xfrm>
              <a:off x="8128315" y="4654874"/>
              <a:ext cx="0" cy="8243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13" name="Line 690"/>
            <p:cNvSpPr>
              <a:spLocks noChangeShapeType="1"/>
            </p:cNvSpPr>
            <p:nvPr/>
          </p:nvSpPr>
          <p:spPr bwMode="auto">
            <a:xfrm>
              <a:off x="8157707" y="4654874"/>
              <a:ext cx="0" cy="8243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14" name="Line 691"/>
            <p:cNvSpPr>
              <a:spLocks noChangeShapeType="1"/>
            </p:cNvSpPr>
            <p:nvPr/>
          </p:nvSpPr>
          <p:spPr bwMode="auto">
            <a:xfrm>
              <a:off x="8189771" y="4654874"/>
              <a:ext cx="0" cy="8243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15" name="Line 692"/>
            <p:cNvSpPr>
              <a:spLocks noChangeShapeType="1"/>
            </p:cNvSpPr>
            <p:nvPr/>
          </p:nvSpPr>
          <p:spPr bwMode="auto">
            <a:xfrm>
              <a:off x="8221836" y="4654874"/>
              <a:ext cx="0" cy="8243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16" name="Line 693"/>
            <p:cNvSpPr>
              <a:spLocks noChangeShapeType="1"/>
            </p:cNvSpPr>
            <p:nvPr/>
          </p:nvSpPr>
          <p:spPr bwMode="auto">
            <a:xfrm>
              <a:off x="8253900" y="4654874"/>
              <a:ext cx="0" cy="8243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17" name="Line 694"/>
            <p:cNvSpPr>
              <a:spLocks noChangeShapeType="1"/>
            </p:cNvSpPr>
            <p:nvPr/>
          </p:nvSpPr>
          <p:spPr bwMode="auto">
            <a:xfrm>
              <a:off x="8285965" y="4654874"/>
              <a:ext cx="0" cy="8243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18" name="Line 695"/>
            <p:cNvSpPr>
              <a:spLocks noChangeShapeType="1"/>
            </p:cNvSpPr>
            <p:nvPr/>
          </p:nvSpPr>
          <p:spPr bwMode="auto">
            <a:xfrm>
              <a:off x="8318029" y="4654874"/>
              <a:ext cx="0" cy="8243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19" name="Freeform 696"/>
            <p:cNvSpPr>
              <a:spLocks/>
            </p:cNvSpPr>
            <p:nvPr/>
          </p:nvSpPr>
          <p:spPr bwMode="auto">
            <a:xfrm>
              <a:off x="7581198" y="4853544"/>
              <a:ext cx="110326" cy="175656"/>
            </a:xfrm>
            <a:custGeom>
              <a:avLst/>
              <a:gdLst>
                <a:gd name="T0" fmla="*/ 0 w 240"/>
                <a:gd name="T1" fmla="*/ 0 h 576"/>
                <a:gd name="T2" fmla="*/ 2147483647 w 240"/>
                <a:gd name="T3" fmla="*/ 2147483647 h 576"/>
                <a:gd name="T4" fmla="*/ 2147483647 w 240"/>
                <a:gd name="T5" fmla="*/ 2147483647 h 576"/>
                <a:gd name="T6" fmla="*/ 0 w 240"/>
                <a:gd name="T7" fmla="*/ 2147483647 h 576"/>
                <a:gd name="T8" fmla="*/ 0 w 240"/>
                <a:gd name="T9" fmla="*/ 2147483647 h 576"/>
                <a:gd name="T10" fmla="*/ 2147483647 w 240"/>
                <a:gd name="T11" fmla="*/ 2147483647 h 576"/>
                <a:gd name="T12" fmla="*/ 0 w 240"/>
                <a:gd name="T13" fmla="*/ 21474836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20" name="Rectangle 697"/>
            <p:cNvSpPr>
              <a:spLocks noChangeArrowheads="1"/>
            </p:cNvSpPr>
            <p:nvPr/>
          </p:nvSpPr>
          <p:spPr bwMode="auto">
            <a:xfrm>
              <a:off x="7469001" y="4853544"/>
              <a:ext cx="67318" cy="1756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21" name="Rectangle 698"/>
            <p:cNvSpPr>
              <a:spLocks noChangeArrowheads="1"/>
            </p:cNvSpPr>
            <p:nvPr/>
          </p:nvSpPr>
          <p:spPr bwMode="auto">
            <a:xfrm>
              <a:off x="7736403" y="4853544"/>
              <a:ext cx="67318" cy="1756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22" name="Line 699"/>
            <p:cNvSpPr>
              <a:spLocks noChangeShapeType="1"/>
            </p:cNvSpPr>
            <p:nvPr/>
          </p:nvSpPr>
          <p:spPr bwMode="auto">
            <a:xfrm>
              <a:off x="7422253" y="4558738"/>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23" name="Line 700"/>
            <p:cNvSpPr>
              <a:spLocks noChangeShapeType="1"/>
            </p:cNvSpPr>
            <p:nvPr/>
          </p:nvSpPr>
          <p:spPr bwMode="auto">
            <a:xfrm>
              <a:off x="7422253" y="4750362"/>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24" name="Line 701"/>
            <p:cNvSpPr>
              <a:spLocks noChangeShapeType="1"/>
            </p:cNvSpPr>
            <p:nvPr/>
          </p:nvSpPr>
          <p:spPr bwMode="auto">
            <a:xfrm>
              <a:off x="7803721" y="4943215"/>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25" name="Line 702"/>
            <p:cNvSpPr>
              <a:spLocks noChangeShapeType="1"/>
            </p:cNvSpPr>
            <p:nvPr/>
          </p:nvSpPr>
          <p:spPr bwMode="auto">
            <a:xfrm>
              <a:off x="7691524" y="4943215"/>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26" name="Line 703"/>
            <p:cNvSpPr>
              <a:spLocks noChangeShapeType="1"/>
            </p:cNvSpPr>
            <p:nvPr/>
          </p:nvSpPr>
          <p:spPr bwMode="auto">
            <a:xfrm>
              <a:off x="7534449" y="4891624"/>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27" name="Line 704"/>
            <p:cNvSpPr>
              <a:spLocks noChangeShapeType="1"/>
            </p:cNvSpPr>
            <p:nvPr/>
          </p:nvSpPr>
          <p:spPr bwMode="auto">
            <a:xfrm>
              <a:off x="7534449" y="4992349"/>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28" name="Freeform 657"/>
            <p:cNvSpPr>
              <a:spLocks/>
            </p:cNvSpPr>
            <p:nvPr/>
          </p:nvSpPr>
          <p:spPr bwMode="auto">
            <a:xfrm>
              <a:off x="7581198" y="5257800"/>
              <a:ext cx="110326" cy="175656"/>
            </a:xfrm>
            <a:custGeom>
              <a:avLst/>
              <a:gdLst>
                <a:gd name="T0" fmla="*/ 0 w 240"/>
                <a:gd name="T1" fmla="*/ 0 h 576"/>
                <a:gd name="T2" fmla="*/ 2147483647 w 240"/>
                <a:gd name="T3" fmla="*/ 2147483647 h 576"/>
                <a:gd name="T4" fmla="*/ 2147483647 w 240"/>
                <a:gd name="T5" fmla="*/ 2147483647 h 576"/>
                <a:gd name="T6" fmla="*/ 0 w 240"/>
                <a:gd name="T7" fmla="*/ 2147483647 h 576"/>
                <a:gd name="T8" fmla="*/ 0 w 240"/>
                <a:gd name="T9" fmla="*/ 2147483647 h 576"/>
                <a:gd name="T10" fmla="*/ 2147483647 w 240"/>
                <a:gd name="T11" fmla="*/ 2147483647 h 576"/>
                <a:gd name="T12" fmla="*/ 0 w 240"/>
                <a:gd name="T13" fmla="*/ 21474836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29" name="Rectangle 658"/>
            <p:cNvSpPr>
              <a:spLocks noChangeArrowheads="1"/>
            </p:cNvSpPr>
            <p:nvPr/>
          </p:nvSpPr>
          <p:spPr bwMode="auto">
            <a:xfrm>
              <a:off x="7469001" y="5257800"/>
              <a:ext cx="67318" cy="1756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30" name="Rectangle 659"/>
            <p:cNvSpPr>
              <a:spLocks noChangeArrowheads="1"/>
            </p:cNvSpPr>
            <p:nvPr/>
          </p:nvSpPr>
          <p:spPr bwMode="auto">
            <a:xfrm>
              <a:off x="7736403" y="5257800"/>
              <a:ext cx="67318" cy="1756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31" name="Line 660"/>
            <p:cNvSpPr>
              <a:spLocks noChangeShapeType="1"/>
            </p:cNvSpPr>
            <p:nvPr/>
          </p:nvSpPr>
          <p:spPr bwMode="auto">
            <a:xfrm>
              <a:off x="7424123" y="5346242"/>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32" name="Line 661"/>
            <p:cNvSpPr>
              <a:spLocks noChangeShapeType="1"/>
            </p:cNvSpPr>
            <p:nvPr/>
          </p:nvSpPr>
          <p:spPr bwMode="auto">
            <a:xfrm>
              <a:off x="7536319" y="5302021"/>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33" name="Line 662"/>
            <p:cNvSpPr>
              <a:spLocks noChangeShapeType="1"/>
            </p:cNvSpPr>
            <p:nvPr/>
          </p:nvSpPr>
          <p:spPr bwMode="auto">
            <a:xfrm>
              <a:off x="7536319" y="5390463"/>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34" name="Line 663"/>
            <p:cNvSpPr>
              <a:spLocks noChangeShapeType="1"/>
            </p:cNvSpPr>
            <p:nvPr/>
          </p:nvSpPr>
          <p:spPr bwMode="auto">
            <a:xfrm>
              <a:off x="7691524" y="5346242"/>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35" name="Line 664"/>
            <p:cNvSpPr>
              <a:spLocks noChangeShapeType="1"/>
            </p:cNvSpPr>
            <p:nvPr/>
          </p:nvSpPr>
          <p:spPr bwMode="auto">
            <a:xfrm>
              <a:off x="7803721" y="5346242"/>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36" name="Freeform 665"/>
            <p:cNvSpPr>
              <a:spLocks/>
            </p:cNvSpPr>
            <p:nvPr/>
          </p:nvSpPr>
          <p:spPr bwMode="auto">
            <a:xfrm>
              <a:off x="7581198" y="5448196"/>
              <a:ext cx="110326" cy="176884"/>
            </a:xfrm>
            <a:custGeom>
              <a:avLst/>
              <a:gdLst>
                <a:gd name="T0" fmla="*/ 0 w 240"/>
                <a:gd name="T1" fmla="*/ 0 h 576"/>
                <a:gd name="T2" fmla="*/ 2147483647 w 240"/>
                <a:gd name="T3" fmla="*/ 2147483647 h 576"/>
                <a:gd name="T4" fmla="*/ 2147483647 w 240"/>
                <a:gd name="T5" fmla="*/ 2147483647 h 576"/>
                <a:gd name="T6" fmla="*/ 0 w 240"/>
                <a:gd name="T7" fmla="*/ 2147483647 h 576"/>
                <a:gd name="T8" fmla="*/ 0 w 240"/>
                <a:gd name="T9" fmla="*/ 2147483647 h 576"/>
                <a:gd name="T10" fmla="*/ 2147483647 w 240"/>
                <a:gd name="T11" fmla="*/ 2147483647 h 576"/>
                <a:gd name="T12" fmla="*/ 0 w 240"/>
                <a:gd name="T13" fmla="*/ 21474836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37" name="Freeform 666"/>
            <p:cNvSpPr>
              <a:spLocks/>
            </p:cNvSpPr>
            <p:nvPr/>
          </p:nvSpPr>
          <p:spPr bwMode="auto">
            <a:xfrm>
              <a:off x="7581198" y="5639820"/>
              <a:ext cx="110326" cy="175656"/>
            </a:xfrm>
            <a:custGeom>
              <a:avLst/>
              <a:gdLst>
                <a:gd name="T0" fmla="*/ 0 w 240"/>
                <a:gd name="T1" fmla="*/ 0 h 576"/>
                <a:gd name="T2" fmla="*/ 2147483647 w 240"/>
                <a:gd name="T3" fmla="*/ 2147483647 h 576"/>
                <a:gd name="T4" fmla="*/ 2147483647 w 240"/>
                <a:gd name="T5" fmla="*/ 2147483647 h 576"/>
                <a:gd name="T6" fmla="*/ 0 w 240"/>
                <a:gd name="T7" fmla="*/ 2147483647 h 576"/>
                <a:gd name="T8" fmla="*/ 0 w 240"/>
                <a:gd name="T9" fmla="*/ 2147483647 h 576"/>
                <a:gd name="T10" fmla="*/ 2147483647 w 240"/>
                <a:gd name="T11" fmla="*/ 2147483647 h 576"/>
                <a:gd name="T12" fmla="*/ 0 w 240"/>
                <a:gd name="T13" fmla="*/ 21474836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38" name="Rectangle 667"/>
            <p:cNvSpPr>
              <a:spLocks noChangeArrowheads="1"/>
            </p:cNvSpPr>
            <p:nvPr/>
          </p:nvSpPr>
          <p:spPr bwMode="auto">
            <a:xfrm>
              <a:off x="7469001" y="5448196"/>
              <a:ext cx="67318" cy="17688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39" name="Rectangle 668"/>
            <p:cNvSpPr>
              <a:spLocks noChangeArrowheads="1"/>
            </p:cNvSpPr>
            <p:nvPr/>
          </p:nvSpPr>
          <p:spPr bwMode="auto">
            <a:xfrm>
              <a:off x="7469001" y="5639820"/>
              <a:ext cx="67318" cy="1756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0" name="Rectangle 669"/>
            <p:cNvSpPr>
              <a:spLocks noChangeArrowheads="1"/>
            </p:cNvSpPr>
            <p:nvPr/>
          </p:nvSpPr>
          <p:spPr bwMode="auto">
            <a:xfrm>
              <a:off x="7736403" y="5448196"/>
              <a:ext cx="67318" cy="17688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1" name="Rectangle 670"/>
            <p:cNvSpPr>
              <a:spLocks noChangeArrowheads="1"/>
            </p:cNvSpPr>
            <p:nvPr/>
          </p:nvSpPr>
          <p:spPr bwMode="auto">
            <a:xfrm>
              <a:off x="7736403" y="5639820"/>
              <a:ext cx="67318" cy="1756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2" name="Line 673"/>
            <p:cNvSpPr>
              <a:spLocks noChangeShapeType="1"/>
            </p:cNvSpPr>
            <p:nvPr/>
          </p:nvSpPr>
          <p:spPr bwMode="auto">
            <a:xfrm flipV="1">
              <a:off x="7424123" y="5346242"/>
              <a:ext cx="0" cy="205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43" name="Line 674"/>
            <p:cNvSpPr>
              <a:spLocks noChangeShapeType="1"/>
            </p:cNvSpPr>
            <p:nvPr/>
          </p:nvSpPr>
          <p:spPr bwMode="auto">
            <a:xfrm flipV="1">
              <a:off x="7424123" y="5536638"/>
              <a:ext cx="0" cy="3857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44" name="Line 675"/>
            <p:cNvSpPr>
              <a:spLocks noChangeShapeType="1"/>
            </p:cNvSpPr>
            <p:nvPr/>
          </p:nvSpPr>
          <p:spPr bwMode="auto">
            <a:xfrm>
              <a:off x="7424123" y="5926028"/>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45" name="Line 676"/>
            <p:cNvSpPr>
              <a:spLocks noChangeShapeType="1"/>
            </p:cNvSpPr>
            <p:nvPr/>
          </p:nvSpPr>
          <p:spPr bwMode="auto">
            <a:xfrm>
              <a:off x="7536319" y="5492417"/>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46" name="Line 677"/>
            <p:cNvSpPr>
              <a:spLocks noChangeShapeType="1"/>
            </p:cNvSpPr>
            <p:nvPr/>
          </p:nvSpPr>
          <p:spPr bwMode="auto">
            <a:xfrm>
              <a:off x="7536319" y="5580859"/>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47" name="Line 678"/>
            <p:cNvSpPr>
              <a:spLocks noChangeShapeType="1"/>
            </p:cNvSpPr>
            <p:nvPr/>
          </p:nvSpPr>
          <p:spPr bwMode="auto">
            <a:xfrm>
              <a:off x="7536319" y="5679128"/>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48" name="Line 679"/>
            <p:cNvSpPr>
              <a:spLocks noChangeShapeType="1"/>
            </p:cNvSpPr>
            <p:nvPr/>
          </p:nvSpPr>
          <p:spPr bwMode="auto">
            <a:xfrm>
              <a:off x="7536319" y="5776168"/>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49" name="Line 680"/>
            <p:cNvSpPr>
              <a:spLocks noChangeShapeType="1"/>
            </p:cNvSpPr>
            <p:nvPr/>
          </p:nvSpPr>
          <p:spPr bwMode="auto">
            <a:xfrm>
              <a:off x="7691524" y="5536638"/>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50" name="Line 681"/>
            <p:cNvSpPr>
              <a:spLocks noChangeShapeType="1"/>
            </p:cNvSpPr>
            <p:nvPr/>
          </p:nvSpPr>
          <p:spPr bwMode="auto">
            <a:xfrm>
              <a:off x="7691524" y="5727034"/>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51" name="Line 682"/>
            <p:cNvSpPr>
              <a:spLocks noChangeShapeType="1"/>
            </p:cNvSpPr>
            <p:nvPr/>
          </p:nvSpPr>
          <p:spPr bwMode="auto">
            <a:xfrm flipV="1">
              <a:off x="7848599" y="5346242"/>
              <a:ext cx="0" cy="205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52" name="Line 683"/>
            <p:cNvSpPr>
              <a:spLocks noChangeShapeType="1"/>
            </p:cNvSpPr>
            <p:nvPr/>
          </p:nvSpPr>
          <p:spPr bwMode="auto">
            <a:xfrm flipV="1">
              <a:off x="7848599" y="5551378"/>
              <a:ext cx="0" cy="3709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53" name="Line 684"/>
            <p:cNvSpPr>
              <a:spLocks noChangeShapeType="1"/>
            </p:cNvSpPr>
            <p:nvPr/>
          </p:nvSpPr>
          <p:spPr bwMode="auto">
            <a:xfrm>
              <a:off x="7803721" y="5727034"/>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54" name="Line 685"/>
            <p:cNvSpPr>
              <a:spLocks noChangeShapeType="1"/>
            </p:cNvSpPr>
            <p:nvPr/>
          </p:nvSpPr>
          <p:spPr bwMode="auto">
            <a:xfrm>
              <a:off x="7803721" y="5536638"/>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55" name="Freeform 696"/>
            <p:cNvSpPr>
              <a:spLocks/>
            </p:cNvSpPr>
            <p:nvPr/>
          </p:nvSpPr>
          <p:spPr bwMode="auto">
            <a:xfrm>
              <a:off x="7581198" y="5831444"/>
              <a:ext cx="110326" cy="175656"/>
            </a:xfrm>
            <a:custGeom>
              <a:avLst/>
              <a:gdLst>
                <a:gd name="T0" fmla="*/ 0 w 240"/>
                <a:gd name="T1" fmla="*/ 0 h 576"/>
                <a:gd name="T2" fmla="*/ 2147483647 w 240"/>
                <a:gd name="T3" fmla="*/ 2147483647 h 576"/>
                <a:gd name="T4" fmla="*/ 2147483647 w 240"/>
                <a:gd name="T5" fmla="*/ 2147483647 h 576"/>
                <a:gd name="T6" fmla="*/ 0 w 240"/>
                <a:gd name="T7" fmla="*/ 2147483647 h 576"/>
                <a:gd name="T8" fmla="*/ 0 w 240"/>
                <a:gd name="T9" fmla="*/ 2147483647 h 576"/>
                <a:gd name="T10" fmla="*/ 2147483647 w 240"/>
                <a:gd name="T11" fmla="*/ 2147483647 h 576"/>
                <a:gd name="T12" fmla="*/ 0 w 240"/>
                <a:gd name="T13" fmla="*/ 21474836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56" name="Rectangle 697"/>
            <p:cNvSpPr>
              <a:spLocks noChangeArrowheads="1"/>
            </p:cNvSpPr>
            <p:nvPr/>
          </p:nvSpPr>
          <p:spPr bwMode="auto">
            <a:xfrm>
              <a:off x="7469001" y="5831444"/>
              <a:ext cx="67318" cy="1756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57" name="Rectangle 698"/>
            <p:cNvSpPr>
              <a:spLocks noChangeArrowheads="1"/>
            </p:cNvSpPr>
            <p:nvPr/>
          </p:nvSpPr>
          <p:spPr bwMode="auto">
            <a:xfrm>
              <a:off x="7736403" y="5831444"/>
              <a:ext cx="67318" cy="17565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58" name="Line 699"/>
            <p:cNvSpPr>
              <a:spLocks noChangeShapeType="1"/>
            </p:cNvSpPr>
            <p:nvPr/>
          </p:nvSpPr>
          <p:spPr bwMode="auto">
            <a:xfrm>
              <a:off x="7422253" y="5536638"/>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59" name="Line 700"/>
            <p:cNvSpPr>
              <a:spLocks noChangeShapeType="1"/>
            </p:cNvSpPr>
            <p:nvPr/>
          </p:nvSpPr>
          <p:spPr bwMode="auto">
            <a:xfrm>
              <a:off x="7422253" y="5728262"/>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60" name="Line 701"/>
            <p:cNvSpPr>
              <a:spLocks noChangeShapeType="1"/>
            </p:cNvSpPr>
            <p:nvPr/>
          </p:nvSpPr>
          <p:spPr bwMode="auto">
            <a:xfrm>
              <a:off x="7803721" y="5921115"/>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61" name="Line 702"/>
            <p:cNvSpPr>
              <a:spLocks noChangeShapeType="1"/>
            </p:cNvSpPr>
            <p:nvPr/>
          </p:nvSpPr>
          <p:spPr bwMode="auto">
            <a:xfrm>
              <a:off x="7691524" y="5921115"/>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62" name="Line 703"/>
            <p:cNvSpPr>
              <a:spLocks noChangeShapeType="1"/>
            </p:cNvSpPr>
            <p:nvPr/>
          </p:nvSpPr>
          <p:spPr bwMode="auto">
            <a:xfrm>
              <a:off x="7534449" y="5869524"/>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63" name="Line 704"/>
            <p:cNvSpPr>
              <a:spLocks noChangeShapeType="1"/>
            </p:cNvSpPr>
            <p:nvPr/>
          </p:nvSpPr>
          <p:spPr bwMode="auto">
            <a:xfrm>
              <a:off x="7534449" y="5970249"/>
              <a:ext cx="448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64" name="Line 695"/>
            <p:cNvSpPr>
              <a:spLocks noChangeShapeType="1"/>
            </p:cNvSpPr>
            <p:nvPr/>
          </p:nvSpPr>
          <p:spPr bwMode="auto">
            <a:xfrm>
              <a:off x="8351730" y="4654444"/>
              <a:ext cx="0" cy="8243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65" name="Line 695"/>
            <p:cNvSpPr>
              <a:spLocks noChangeShapeType="1"/>
            </p:cNvSpPr>
            <p:nvPr/>
          </p:nvSpPr>
          <p:spPr bwMode="auto">
            <a:xfrm>
              <a:off x="8381880" y="4652809"/>
              <a:ext cx="0" cy="8243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66" name="Line 695"/>
            <p:cNvSpPr>
              <a:spLocks noChangeShapeType="1"/>
            </p:cNvSpPr>
            <p:nvPr/>
          </p:nvSpPr>
          <p:spPr bwMode="auto">
            <a:xfrm>
              <a:off x="8414479" y="4651179"/>
              <a:ext cx="0" cy="8243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467" name="Line 695"/>
            <p:cNvSpPr>
              <a:spLocks noChangeShapeType="1"/>
            </p:cNvSpPr>
            <p:nvPr/>
          </p:nvSpPr>
          <p:spPr bwMode="auto">
            <a:xfrm>
              <a:off x="8447078" y="4649549"/>
              <a:ext cx="0" cy="8243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cxnSp>
          <p:nvCxnSpPr>
            <p:cNvPr id="468" name="Straight Connector 459"/>
            <p:cNvCxnSpPr>
              <a:cxnSpLocks noChangeShapeType="1"/>
            </p:cNvCxnSpPr>
            <p:nvPr/>
          </p:nvCxnSpPr>
          <p:spPr bwMode="auto">
            <a:xfrm rot="5400000">
              <a:off x="7582694" y="5142706"/>
              <a:ext cx="228600" cy="1588"/>
            </a:xfrm>
            <a:prstGeom prst="line">
              <a:avLst/>
            </a:prstGeom>
            <a:noFill/>
            <a:ln w="25400" algn="ctr">
              <a:solidFill>
                <a:schemeClr val="tx1"/>
              </a:solidFill>
              <a:prstDash val="sysDot"/>
              <a:round/>
              <a:headEnd/>
              <a:tailEnd/>
            </a:ln>
            <a:extLst>
              <a:ext uri="{909E8E84-426E-40DD-AFC4-6F175D3DCCD1}">
                <a14:hiddenFill xmlns:a14="http://schemas.microsoft.com/office/drawing/2010/main">
                  <a:noFill/>
                </a14:hiddenFill>
              </a:ext>
            </a:extLst>
          </p:spPr>
        </p:cxnSp>
        <p:sp>
          <p:nvSpPr>
            <p:cNvPr id="469" name="Right Arrow 473"/>
            <p:cNvSpPr>
              <a:spLocks noChangeArrowheads="1"/>
            </p:cNvSpPr>
            <p:nvPr/>
          </p:nvSpPr>
          <p:spPr bwMode="auto">
            <a:xfrm>
              <a:off x="7284720" y="5078730"/>
              <a:ext cx="182880" cy="12192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0" name="Right Arrow 474"/>
            <p:cNvSpPr>
              <a:spLocks noChangeArrowheads="1"/>
            </p:cNvSpPr>
            <p:nvPr/>
          </p:nvSpPr>
          <p:spPr bwMode="auto">
            <a:xfrm>
              <a:off x="7814310" y="5074920"/>
              <a:ext cx="182880" cy="12192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471" name="Group 475"/>
          <p:cNvGrpSpPr>
            <a:grpSpLocks/>
          </p:cNvGrpSpPr>
          <p:nvPr/>
        </p:nvGrpSpPr>
        <p:grpSpPr bwMode="auto">
          <a:xfrm>
            <a:off x="5126230" y="3440024"/>
            <a:ext cx="2260600" cy="1919288"/>
            <a:chOff x="937071" y="4194149"/>
            <a:chExt cx="2259550" cy="1919484"/>
          </a:xfrm>
        </p:grpSpPr>
        <p:sp>
          <p:nvSpPr>
            <p:cNvPr id="472" name="Rectangle 471"/>
            <p:cNvSpPr/>
            <p:nvPr/>
          </p:nvSpPr>
          <p:spPr bwMode="auto">
            <a:xfrm>
              <a:off x="937071" y="4194149"/>
              <a:ext cx="2259550" cy="1919484"/>
            </a:xfrm>
            <a:prstGeom prst="rect">
              <a:avLst/>
            </a:prstGeom>
            <a:solidFill>
              <a:schemeClr val="bg1"/>
            </a:solidFill>
            <a:ln w="254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en-US">
                <a:latin typeface="Arial" charset="0"/>
                <a:ea typeface="ＭＳ Ｐゴシック" pitchFamily="8" charset="-128"/>
              </a:endParaRPr>
            </a:p>
          </p:txBody>
        </p:sp>
        <p:sp>
          <p:nvSpPr>
            <p:cNvPr id="473" name="Rectangle 7"/>
            <p:cNvSpPr>
              <a:spLocks noChangeArrowheads="1"/>
            </p:cNvSpPr>
            <p:nvPr/>
          </p:nvSpPr>
          <p:spPr bwMode="auto">
            <a:xfrm>
              <a:off x="1046163" y="42687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4" name="Rectangle 9"/>
            <p:cNvSpPr>
              <a:spLocks noChangeArrowheads="1"/>
            </p:cNvSpPr>
            <p:nvPr/>
          </p:nvSpPr>
          <p:spPr bwMode="auto">
            <a:xfrm>
              <a:off x="1579563" y="42687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5" name="Rectangle 10"/>
            <p:cNvSpPr>
              <a:spLocks noChangeArrowheads="1"/>
            </p:cNvSpPr>
            <p:nvPr/>
          </p:nvSpPr>
          <p:spPr bwMode="auto">
            <a:xfrm>
              <a:off x="2112963" y="42687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6" name="Rectangle 11"/>
            <p:cNvSpPr>
              <a:spLocks noChangeArrowheads="1"/>
            </p:cNvSpPr>
            <p:nvPr/>
          </p:nvSpPr>
          <p:spPr bwMode="auto">
            <a:xfrm>
              <a:off x="2646363" y="42687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7" name="Rectangle 25"/>
            <p:cNvSpPr>
              <a:spLocks noChangeArrowheads="1"/>
            </p:cNvSpPr>
            <p:nvPr/>
          </p:nvSpPr>
          <p:spPr bwMode="auto">
            <a:xfrm>
              <a:off x="1046163" y="47259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8" name="Rectangle 26"/>
            <p:cNvSpPr>
              <a:spLocks noChangeArrowheads="1"/>
            </p:cNvSpPr>
            <p:nvPr/>
          </p:nvSpPr>
          <p:spPr bwMode="auto">
            <a:xfrm>
              <a:off x="1579563" y="47259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9" name="Rectangle 27"/>
            <p:cNvSpPr>
              <a:spLocks noChangeArrowheads="1"/>
            </p:cNvSpPr>
            <p:nvPr/>
          </p:nvSpPr>
          <p:spPr bwMode="auto">
            <a:xfrm>
              <a:off x="2112963" y="47259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0" name="Rectangle 28"/>
            <p:cNvSpPr>
              <a:spLocks noChangeArrowheads="1"/>
            </p:cNvSpPr>
            <p:nvPr/>
          </p:nvSpPr>
          <p:spPr bwMode="auto">
            <a:xfrm>
              <a:off x="2646363" y="47259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1" name="Rectangle 29"/>
            <p:cNvSpPr>
              <a:spLocks noChangeArrowheads="1"/>
            </p:cNvSpPr>
            <p:nvPr/>
          </p:nvSpPr>
          <p:spPr bwMode="auto">
            <a:xfrm>
              <a:off x="1046163" y="51831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2" name="Rectangle 30"/>
            <p:cNvSpPr>
              <a:spLocks noChangeArrowheads="1"/>
            </p:cNvSpPr>
            <p:nvPr/>
          </p:nvSpPr>
          <p:spPr bwMode="auto">
            <a:xfrm>
              <a:off x="1579563" y="51831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3" name="Rectangle 31"/>
            <p:cNvSpPr>
              <a:spLocks noChangeArrowheads="1"/>
            </p:cNvSpPr>
            <p:nvPr/>
          </p:nvSpPr>
          <p:spPr bwMode="auto">
            <a:xfrm>
              <a:off x="2112963" y="51831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4" name="Rectangle 32"/>
            <p:cNvSpPr>
              <a:spLocks noChangeArrowheads="1"/>
            </p:cNvSpPr>
            <p:nvPr/>
          </p:nvSpPr>
          <p:spPr bwMode="auto">
            <a:xfrm>
              <a:off x="2646363" y="51831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5" name="Rectangle 33"/>
            <p:cNvSpPr>
              <a:spLocks noChangeArrowheads="1"/>
            </p:cNvSpPr>
            <p:nvPr/>
          </p:nvSpPr>
          <p:spPr bwMode="auto">
            <a:xfrm>
              <a:off x="1046163" y="56403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6" name="Rectangle 34"/>
            <p:cNvSpPr>
              <a:spLocks noChangeArrowheads="1"/>
            </p:cNvSpPr>
            <p:nvPr/>
          </p:nvSpPr>
          <p:spPr bwMode="auto">
            <a:xfrm>
              <a:off x="1579563" y="56403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7" name="Rectangle 35"/>
            <p:cNvSpPr>
              <a:spLocks noChangeArrowheads="1"/>
            </p:cNvSpPr>
            <p:nvPr/>
          </p:nvSpPr>
          <p:spPr bwMode="auto">
            <a:xfrm>
              <a:off x="2112963" y="56403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8" name="Rectangle 36"/>
            <p:cNvSpPr>
              <a:spLocks noChangeArrowheads="1"/>
            </p:cNvSpPr>
            <p:nvPr/>
          </p:nvSpPr>
          <p:spPr bwMode="auto">
            <a:xfrm>
              <a:off x="2646363" y="5640388"/>
              <a:ext cx="457200" cy="3810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489" name="Group 109"/>
            <p:cNvGrpSpPr>
              <a:grpSpLocks/>
            </p:cNvGrpSpPr>
            <p:nvPr/>
          </p:nvGrpSpPr>
          <p:grpSpPr bwMode="auto">
            <a:xfrm>
              <a:off x="1084263" y="4332288"/>
              <a:ext cx="382587" cy="241300"/>
              <a:chOff x="768" y="2160"/>
              <a:chExt cx="912" cy="576"/>
            </a:xfrm>
          </p:grpSpPr>
          <p:sp>
            <p:nvSpPr>
              <p:cNvPr id="625" name="Freeform 101"/>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26" name="Rectangle 102"/>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27" name="Rectangle 103"/>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28" name="Line 104"/>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29" name="Line 105"/>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30" name="Line 106"/>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31" name="Line 107"/>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32" name="Line 108"/>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490" name="Group 333"/>
            <p:cNvGrpSpPr>
              <a:grpSpLocks/>
            </p:cNvGrpSpPr>
            <p:nvPr/>
          </p:nvGrpSpPr>
          <p:grpSpPr bwMode="auto">
            <a:xfrm>
              <a:off x="1617663" y="4344988"/>
              <a:ext cx="382587" cy="241300"/>
              <a:chOff x="768" y="2160"/>
              <a:chExt cx="912" cy="576"/>
            </a:xfrm>
          </p:grpSpPr>
          <p:sp>
            <p:nvSpPr>
              <p:cNvPr id="617" name="Freeform 334"/>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18" name="Rectangle 335"/>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19" name="Rectangle 336"/>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20" name="Line 337"/>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21" name="Line 338"/>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22" name="Line 339"/>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23" name="Line 340"/>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24" name="Line 341"/>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491" name="Group 342"/>
            <p:cNvGrpSpPr>
              <a:grpSpLocks/>
            </p:cNvGrpSpPr>
            <p:nvPr/>
          </p:nvGrpSpPr>
          <p:grpSpPr bwMode="auto">
            <a:xfrm>
              <a:off x="2138363" y="4332288"/>
              <a:ext cx="382587" cy="241300"/>
              <a:chOff x="768" y="2160"/>
              <a:chExt cx="912" cy="576"/>
            </a:xfrm>
          </p:grpSpPr>
          <p:sp>
            <p:nvSpPr>
              <p:cNvPr id="609" name="Freeform 343"/>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10" name="Rectangle 344"/>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11" name="Rectangle 345"/>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12" name="Line 346"/>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13" name="Line 347"/>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14" name="Line 348"/>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15" name="Line 349"/>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16" name="Line 350"/>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492" name="Group 351"/>
            <p:cNvGrpSpPr>
              <a:grpSpLocks/>
            </p:cNvGrpSpPr>
            <p:nvPr/>
          </p:nvGrpSpPr>
          <p:grpSpPr bwMode="auto">
            <a:xfrm>
              <a:off x="2684463" y="4332288"/>
              <a:ext cx="382587" cy="241300"/>
              <a:chOff x="768" y="2160"/>
              <a:chExt cx="912" cy="576"/>
            </a:xfrm>
          </p:grpSpPr>
          <p:sp>
            <p:nvSpPr>
              <p:cNvPr id="601" name="Freeform 352"/>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02" name="Rectangle 353"/>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03" name="Rectangle 354"/>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04" name="Line 355"/>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05" name="Line 356"/>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06" name="Line 357"/>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07" name="Line 358"/>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08" name="Line 359"/>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493" name="Group 360"/>
            <p:cNvGrpSpPr>
              <a:grpSpLocks/>
            </p:cNvGrpSpPr>
            <p:nvPr/>
          </p:nvGrpSpPr>
          <p:grpSpPr bwMode="auto">
            <a:xfrm>
              <a:off x="1084263" y="4776788"/>
              <a:ext cx="382587" cy="241300"/>
              <a:chOff x="768" y="2160"/>
              <a:chExt cx="912" cy="576"/>
            </a:xfrm>
          </p:grpSpPr>
          <p:sp>
            <p:nvSpPr>
              <p:cNvPr id="593" name="Freeform 361"/>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94" name="Rectangle 362"/>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95" name="Rectangle 363"/>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96" name="Line 364"/>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97" name="Line 365"/>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98" name="Line 366"/>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99" name="Line 367"/>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600" name="Line 368"/>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494" name="Group 369"/>
            <p:cNvGrpSpPr>
              <a:grpSpLocks/>
            </p:cNvGrpSpPr>
            <p:nvPr/>
          </p:nvGrpSpPr>
          <p:grpSpPr bwMode="auto">
            <a:xfrm>
              <a:off x="1617663" y="4789488"/>
              <a:ext cx="382587" cy="241300"/>
              <a:chOff x="768" y="2160"/>
              <a:chExt cx="912" cy="576"/>
            </a:xfrm>
          </p:grpSpPr>
          <p:sp>
            <p:nvSpPr>
              <p:cNvPr id="585" name="Freeform 370"/>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86" name="Rectangle 371"/>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87" name="Rectangle 372"/>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88" name="Line 373"/>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89" name="Line 374"/>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90" name="Line 375"/>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91" name="Line 376"/>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92" name="Line 377"/>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495" name="Group 378"/>
            <p:cNvGrpSpPr>
              <a:grpSpLocks/>
            </p:cNvGrpSpPr>
            <p:nvPr/>
          </p:nvGrpSpPr>
          <p:grpSpPr bwMode="auto">
            <a:xfrm>
              <a:off x="2138363" y="4776788"/>
              <a:ext cx="382587" cy="241300"/>
              <a:chOff x="768" y="2160"/>
              <a:chExt cx="912" cy="576"/>
            </a:xfrm>
          </p:grpSpPr>
          <p:sp>
            <p:nvSpPr>
              <p:cNvPr id="577" name="Freeform 379"/>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78" name="Rectangle 380"/>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79" name="Rectangle 381"/>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80" name="Line 382"/>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81" name="Line 383"/>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82" name="Line 384"/>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83" name="Line 385"/>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84" name="Line 386"/>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496" name="Group 387"/>
            <p:cNvGrpSpPr>
              <a:grpSpLocks/>
            </p:cNvGrpSpPr>
            <p:nvPr/>
          </p:nvGrpSpPr>
          <p:grpSpPr bwMode="auto">
            <a:xfrm>
              <a:off x="2684463" y="4776788"/>
              <a:ext cx="382587" cy="241300"/>
              <a:chOff x="768" y="2160"/>
              <a:chExt cx="912" cy="576"/>
            </a:xfrm>
          </p:grpSpPr>
          <p:sp>
            <p:nvSpPr>
              <p:cNvPr id="569" name="Freeform 388"/>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70" name="Rectangle 389"/>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71" name="Rectangle 390"/>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72" name="Line 391"/>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73" name="Line 392"/>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74" name="Line 393"/>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75" name="Line 394"/>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76" name="Line 395"/>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497" name="Group 396"/>
            <p:cNvGrpSpPr>
              <a:grpSpLocks/>
            </p:cNvGrpSpPr>
            <p:nvPr/>
          </p:nvGrpSpPr>
          <p:grpSpPr bwMode="auto">
            <a:xfrm>
              <a:off x="1084263" y="5246688"/>
              <a:ext cx="382587" cy="241300"/>
              <a:chOff x="768" y="2160"/>
              <a:chExt cx="912" cy="576"/>
            </a:xfrm>
          </p:grpSpPr>
          <p:sp>
            <p:nvSpPr>
              <p:cNvPr id="561" name="Freeform 397"/>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62" name="Rectangle 398"/>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63" name="Rectangle 399"/>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64" name="Line 400"/>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65" name="Line 401"/>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66" name="Line 402"/>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67" name="Line 403"/>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68" name="Line 404"/>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498" name="Group 405"/>
            <p:cNvGrpSpPr>
              <a:grpSpLocks/>
            </p:cNvGrpSpPr>
            <p:nvPr/>
          </p:nvGrpSpPr>
          <p:grpSpPr bwMode="auto">
            <a:xfrm>
              <a:off x="1617663" y="5259388"/>
              <a:ext cx="382587" cy="241300"/>
              <a:chOff x="768" y="2160"/>
              <a:chExt cx="912" cy="576"/>
            </a:xfrm>
          </p:grpSpPr>
          <p:sp>
            <p:nvSpPr>
              <p:cNvPr id="553" name="Freeform 406"/>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54" name="Rectangle 407"/>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55" name="Rectangle 408"/>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56" name="Line 409"/>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57" name="Line 410"/>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58" name="Line 411"/>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59" name="Line 412"/>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60" name="Line 413"/>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499" name="Group 414"/>
            <p:cNvGrpSpPr>
              <a:grpSpLocks/>
            </p:cNvGrpSpPr>
            <p:nvPr/>
          </p:nvGrpSpPr>
          <p:grpSpPr bwMode="auto">
            <a:xfrm>
              <a:off x="2138363" y="5246688"/>
              <a:ext cx="382587" cy="241300"/>
              <a:chOff x="768" y="2160"/>
              <a:chExt cx="912" cy="576"/>
            </a:xfrm>
          </p:grpSpPr>
          <p:sp>
            <p:nvSpPr>
              <p:cNvPr id="545" name="Freeform 415"/>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6" name="Rectangle 416"/>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7" name="Rectangle 417"/>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8" name="Line 418"/>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49" name="Line 419"/>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50" name="Line 420"/>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51" name="Line 421"/>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52" name="Line 422"/>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500" name="Group 423"/>
            <p:cNvGrpSpPr>
              <a:grpSpLocks/>
            </p:cNvGrpSpPr>
            <p:nvPr/>
          </p:nvGrpSpPr>
          <p:grpSpPr bwMode="auto">
            <a:xfrm>
              <a:off x="2684463" y="5246688"/>
              <a:ext cx="382587" cy="241300"/>
              <a:chOff x="768" y="2160"/>
              <a:chExt cx="912" cy="576"/>
            </a:xfrm>
          </p:grpSpPr>
          <p:sp>
            <p:nvSpPr>
              <p:cNvPr id="537" name="Freeform 424"/>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38" name="Rectangle 425"/>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39" name="Rectangle 426"/>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0" name="Line 427"/>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41" name="Line 428"/>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42" name="Line 429"/>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43" name="Line 430"/>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44" name="Line 431"/>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501" name="Group 432"/>
            <p:cNvGrpSpPr>
              <a:grpSpLocks/>
            </p:cNvGrpSpPr>
            <p:nvPr/>
          </p:nvGrpSpPr>
          <p:grpSpPr bwMode="auto">
            <a:xfrm>
              <a:off x="1084263" y="5703888"/>
              <a:ext cx="382587" cy="241300"/>
              <a:chOff x="768" y="2160"/>
              <a:chExt cx="912" cy="576"/>
            </a:xfrm>
          </p:grpSpPr>
          <p:sp>
            <p:nvSpPr>
              <p:cNvPr id="529" name="Freeform 433"/>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30" name="Rectangle 434"/>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31" name="Rectangle 435"/>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32" name="Line 436"/>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33" name="Line 437"/>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34" name="Line 438"/>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35" name="Line 439"/>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36" name="Line 440"/>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502" name="Group 441"/>
            <p:cNvGrpSpPr>
              <a:grpSpLocks/>
            </p:cNvGrpSpPr>
            <p:nvPr/>
          </p:nvGrpSpPr>
          <p:grpSpPr bwMode="auto">
            <a:xfrm>
              <a:off x="1617663" y="5716588"/>
              <a:ext cx="382587" cy="241300"/>
              <a:chOff x="768" y="2160"/>
              <a:chExt cx="912" cy="576"/>
            </a:xfrm>
          </p:grpSpPr>
          <p:sp>
            <p:nvSpPr>
              <p:cNvPr id="521" name="Freeform 442"/>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2" name="Rectangle 443"/>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3" name="Rectangle 444"/>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24" name="Line 445"/>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25" name="Line 446"/>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26" name="Line 447"/>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27" name="Line 448"/>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28" name="Line 449"/>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503" name="Group 450"/>
            <p:cNvGrpSpPr>
              <a:grpSpLocks/>
            </p:cNvGrpSpPr>
            <p:nvPr/>
          </p:nvGrpSpPr>
          <p:grpSpPr bwMode="auto">
            <a:xfrm>
              <a:off x="2138363" y="5703888"/>
              <a:ext cx="382587" cy="241300"/>
              <a:chOff x="768" y="2160"/>
              <a:chExt cx="912" cy="576"/>
            </a:xfrm>
          </p:grpSpPr>
          <p:sp>
            <p:nvSpPr>
              <p:cNvPr id="513" name="Freeform 451"/>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4" name="Rectangle 452"/>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5" name="Rectangle 453"/>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16" name="Line 454"/>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17" name="Line 455"/>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18" name="Line 456"/>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19" name="Line 457"/>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20" name="Line 458"/>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nvGrpSpPr>
            <p:cNvPr id="504" name="Group 459"/>
            <p:cNvGrpSpPr>
              <a:grpSpLocks/>
            </p:cNvGrpSpPr>
            <p:nvPr/>
          </p:nvGrpSpPr>
          <p:grpSpPr bwMode="auto">
            <a:xfrm>
              <a:off x="2684463" y="5703888"/>
              <a:ext cx="382587" cy="241300"/>
              <a:chOff x="768" y="2160"/>
              <a:chExt cx="912" cy="576"/>
            </a:xfrm>
          </p:grpSpPr>
          <p:sp>
            <p:nvSpPr>
              <p:cNvPr id="505" name="Freeform 460"/>
              <p:cNvSpPr>
                <a:spLocks/>
              </p:cNvSpPr>
              <p:nvPr/>
            </p:nvSpPr>
            <p:spPr bwMode="auto">
              <a:xfrm>
                <a:off x="1104" y="2160"/>
                <a:ext cx="240" cy="576"/>
              </a:xfrm>
              <a:custGeom>
                <a:avLst/>
                <a:gdLst>
                  <a:gd name="T0" fmla="*/ 0 w 240"/>
                  <a:gd name="T1" fmla="*/ 0 h 576"/>
                  <a:gd name="T2" fmla="*/ 240 w 240"/>
                  <a:gd name="T3" fmla="*/ 165 h 576"/>
                  <a:gd name="T4" fmla="*/ 240 w 240"/>
                  <a:gd name="T5" fmla="*/ 411 h 576"/>
                  <a:gd name="T6" fmla="*/ 0 w 240"/>
                  <a:gd name="T7" fmla="*/ 576 h 576"/>
                  <a:gd name="T8" fmla="*/ 0 w 240"/>
                  <a:gd name="T9" fmla="*/ 329 h 576"/>
                  <a:gd name="T10" fmla="*/ 120 w 240"/>
                  <a:gd name="T11" fmla="*/ 288 h 576"/>
                  <a:gd name="T12" fmla="*/ 0 w 240"/>
                  <a:gd name="T13" fmla="*/ 247 h 576"/>
                  <a:gd name="T14" fmla="*/ 0 w 240"/>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576"/>
                  <a:gd name="T26" fmla="*/ 240 w 24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576">
                    <a:moveTo>
                      <a:pt x="0" y="0"/>
                    </a:moveTo>
                    <a:lnTo>
                      <a:pt x="240" y="165"/>
                    </a:lnTo>
                    <a:lnTo>
                      <a:pt x="240" y="411"/>
                    </a:lnTo>
                    <a:lnTo>
                      <a:pt x="0" y="576"/>
                    </a:lnTo>
                    <a:lnTo>
                      <a:pt x="0" y="329"/>
                    </a:lnTo>
                    <a:lnTo>
                      <a:pt x="120" y="288"/>
                    </a:lnTo>
                    <a:lnTo>
                      <a:pt x="0" y="247"/>
                    </a:lnTo>
                    <a:lnTo>
                      <a:pt x="0" y="0"/>
                    </a:lnTo>
                    <a:close/>
                  </a:path>
                </a:pathLst>
              </a:cu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6" name="Rectangle 461"/>
              <p:cNvSpPr>
                <a:spLocks noChangeArrowheads="1"/>
              </p:cNvSpPr>
              <p:nvPr/>
            </p:nvSpPr>
            <p:spPr bwMode="auto">
              <a:xfrm>
                <a:off x="864"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7" name="Rectangle 462"/>
              <p:cNvSpPr>
                <a:spLocks noChangeArrowheads="1"/>
              </p:cNvSpPr>
              <p:nvPr/>
            </p:nvSpPr>
            <p:spPr bwMode="auto">
              <a:xfrm>
                <a:off x="1440" y="2160"/>
                <a:ext cx="144"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08" name="Line 463"/>
              <p:cNvSpPr>
                <a:spLocks noChangeShapeType="1"/>
              </p:cNvSpPr>
              <p:nvPr/>
            </p:nvSpPr>
            <p:spPr bwMode="auto">
              <a:xfrm>
                <a:off x="768"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09" name="Line 464"/>
              <p:cNvSpPr>
                <a:spLocks noChangeShapeType="1"/>
              </p:cNvSpPr>
              <p:nvPr/>
            </p:nvSpPr>
            <p:spPr bwMode="auto">
              <a:xfrm>
                <a:off x="1008"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10" name="Line 465"/>
              <p:cNvSpPr>
                <a:spLocks noChangeShapeType="1"/>
              </p:cNvSpPr>
              <p:nvPr/>
            </p:nvSpPr>
            <p:spPr bwMode="auto">
              <a:xfrm>
                <a:off x="1008" y="259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11" name="Line 466"/>
              <p:cNvSpPr>
                <a:spLocks noChangeShapeType="1"/>
              </p:cNvSpPr>
              <p:nvPr/>
            </p:nvSpPr>
            <p:spPr bwMode="auto">
              <a:xfrm>
                <a:off x="134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512" name="Line 467"/>
              <p:cNvSpPr>
                <a:spLocks noChangeShapeType="1"/>
              </p:cNvSpPr>
              <p:nvPr/>
            </p:nvSpPr>
            <p:spPr bwMode="auto">
              <a:xfrm>
                <a:off x="1584" y="244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grpSp>
      </p:grpSp>
      <p:sp>
        <p:nvSpPr>
          <p:cNvPr id="633" name="Rectangle 632"/>
          <p:cNvSpPr/>
          <p:nvPr/>
        </p:nvSpPr>
        <p:spPr>
          <a:xfrm>
            <a:off x="5112753" y="5508328"/>
            <a:ext cx="2405696" cy="646331"/>
          </a:xfrm>
          <a:prstGeom prst="rect">
            <a:avLst/>
          </a:prstGeom>
        </p:spPr>
        <p:txBody>
          <a:bodyPr wrap="square">
            <a:spAutoFit/>
          </a:bodyPr>
          <a:lstStyle/>
          <a:p>
            <a:pPr algn="ctr"/>
            <a:r>
              <a:rPr lang="en-ZA" dirty="0"/>
              <a:t>Parallel Case</a:t>
            </a:r>
          </a:p>
          <a:p>
            <a:pPr algn="ctr"/>
            <a:r>
              <a:rPr lang="en-ZA" i="1" dirty="0"/>
              <a:t>n </a:t>
            </a:r>
            <a:r>
              <a:rPr lang="en-ZA" dirty="0"/>
              <a:t>x </a:t>
            </a:r>
            <a:r>
              <a:rPr lang="en-ZA" i="1" dirty="0"/>
              <a:t>1</a:t>
            </a:r>
            <a:r>
              <a:rPr lang="en-ZA" dirty="0"/>
              <a:t>-BCE cores</a:t>
            </a:r>
          </a:p>
        </p:txBody>
      </p:sp>
      <p:sp>
        <p:nvSpPr>
          <p:cNvPr id="634" name="Left-Right Arrow 633"/>
          <p:cNvSpPr/>
          <p:nvPr/>
        </p:nvSpPr>
        <p:spPr>
          <a:xfrm>
            <a:off x="3935368" y="3651167"/>
            <a:ext cx="1078658" cy="1425405"/>
          </a:xfrm>
          <a:prstGeom prst="leftRightArrow">
            <a:avLst>
              <a:gd name="adj1" fmla="val 50000"/>
              <a:gd name="adj2" fmla="val 31290"/>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211028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a:xfrm>
            <a:off x="558800" y="723229"/>
            <a:ext cx="7698306" cy="692210"/>
          </a:xfrm>
        </p:spPr>
        <p:txBody>
          <a:bodyPr>
            <a:normAutofit fontScale="90000"/>
          </a:bodyPr>
          <a:lstStyle/>
          <a:p>
            <a:r>
              <a:rPr lang="en-US" altLang="en-US" dirty="0"/>
              <a:t>Modelling Performance of Dynamic Multicore Chips</a:t>
            </a:r>
          </a:p>
        </p:txBody>
      </p:sp>
      <p:sp>
        <p:nvSpPr>
          <p:cNvPr id="812035" name="Rectangle 3"/>
          <p:cNvSpPr>
            <a:spLocks noGrp="1" noChangeArrowheads="1"/>
          </p:cNvSpPr>
          <p:nvPr>
            <p:ph type="body" idx="1"/>
          </p:nvPr>
        </p:nvSpPr>
        <p:spPr>
          <a:xfrm>
            <a:off x="505683" y="1463065"/>
            <a:ext cx="7697635" cy="5168762"/>
          </a:xfrm>
        </p:spPr>
        <p:txBody>
          <a:bodyPr>
            <a:normAutofit fontScale="70000" lnSpcReduction="20000"/>
          </a:bodyPr>
          <a:lstStyle/>
          <a:p>
            <a:r>
              <a:rPr lang="en-US" altLang="en-US" b="1" i="1" dirty="0"/>
              <a:t>n</a:t>
            </a:r>
            <a:r>
              <a:rPr lang="en-US" altLang="en-US" dirty="0"/>
              <a:t> base cores per chip where </a:t>
            </a:r>
            <a:r>
              <a:rPr lang="en-US" altLang="en-US" b="1" i="1" dirty="0"/>
              <a:t>r</a:t>
            </a:r>
            <a:r>
              <a:rPr lang="en-US" altLang="en-US" dirty="0"/>
              <a:t> can be harnessed</a:t>
            </a:r>
          </a:p>
          <a:p>
            <a:r>
              <a:rPr lang="en-US" altLang="en-US" dirty="0"/>
              <a:t>1x</a:t>
            </a:r>
            <a:r>
              <a:rPr lang="en-US" altLang="en-US" i="1" dirty="0"/>
              <a:t> r</a:t>
            </a:r>
            <a:r>
              <a:rPr lang="en-US" altLang="en-US" dirty="0"/>
              <a:t>-BCEs , </a:t>
            </a:r>
            <a:r>
              <a:rPr lang="en-US" altLang="en-US" i="1" dirty="0"/>
              <a:t>n-r</a:t>
            </a:r>
            <a:r>
              <a:rPr lang="en-US" altLang="en-US" dirty="0"/>
              <a:t> 1-BCEs</a:t>
            </a:r>
          </a:p>
          <a:p>
            <a:r>
              <a:rPr lang="en-US" altLang="en-US" dirty="0"/>
              <a:t>Parallel Fraction of execution is F</a:t>
            </a:r>
          </a:p>
          <a:p>
            <a:r>
              <a:rPr lang="en-US" altLang="en-US" dirty="0"/>
              <a:t>Serial Fraction 1-F uses </a:t>
            </a:r>
            <a:r>
              <a:rPr lang="en-US" altLang="en-US" i="1" dirty="0"/>
              <a:t>r</a:t>
            </a:r>
            <a:r>
              <a:rPr lang="en-US" altLang="en-US" dirty="0"/>
              <a:t> BCEs at rate </a:t>
            </a:r>
            <a:r>
              <a:rPr lang="en-US" altLang="en-US" dirty="0" err="1"/>
              <a:t>perf</a:t>
            </a:r>
            <a:r>
              <a:rPr lang="en-US" altLang="en-US" dirty="0"/>
              <a:t>(</a:t>
            </a:r>
            <a:r>
              <a:rPr lang="en-US" altLang="en-US" i="1" dirty="0"/>
              <a:t>r</a:t>
            </a:r>
            <a:r>
              <a:rPr lang="en-US" altLang="en-US" dirty="0"/>
              <a:t>)</a:t>
            </a:r>
          </a:p>
          <a:p>
            <a:r>
              <a:rPr lang="en-US" altLang="en-US" dirty="0"/>
              <a:t>Therefore: Serial time = (1 – F) / </a:t>
            </a:r>
            <a:r>
              <a:rPr lang="en-US" altLang="en-US" dirty="0" err="1"/>
              <a:t>perf</a:t>
            </a:r>
            <a:r>
              <a:rPr lang="en-US" altLang="en-US" dirty="0"/>
              <a:t>(</a:t>
            </a:r>
            <a:r>
              <a:rPr lang="en-US" altLang="en-US" i="1" dirty="0"/>
              <a:t>r</a:t>
            </a:r>
            <a:r>
              <a:rPr lang="en-US" altLang="en-US" dirty="0"/>
              <a:t>)</a:t>
            </a:r>
          </a:p>
          <a:p>
            <a:pPr lvl="4"/>
            <a:endParaRPr lang="en-US" altLang="en-US" dirty="0"/>
          </a:p>
          <a:p>
            <a:r>
              <a:rPr lang="en-US" altLang="en-US" dirty="0">
                <a:solidFill>
                  <a:srgbClr val="FF0000"/>
                </a:solidFill>
              </a:rPr>
              <a:t>Parallel Fraction F</a:t>
            </a:r>
            <a:br>
              <a:rPr lang="en-US" altLang="en-US" dirty="0">
                <a:solidFill>
                  <a:srgbClr val="FF0000"/>
                </a:solidFill>
              </a:rPr>
            </a:br>
            <a:r>
              <a:rPr lang="en-US" altLang="en-US" dirty="0">
                <a:solidFill>
                  <a:srgbClr val="FF0000"/>
                </a:solidFill>
              </a:rPr>
              <a:t> uses </a:t>
            </a:r>
            <a:r>
              <a:rPr lang="en-US" altLang="en-US" i="1" dirty="0">
                <a:solidFill>
                  <a:srgbClr val="FF0000"/>
                </a:solidFill>
              </a:rPr>
              <a:t>n</a:t>
            </a:r>
            <a:r>
              <a:rPr lang="en-US" altLang="en-US" dirty="0">
                <a:solidFill>
                  <a:srgbClr val="FF0000"/>
                </a:solidFill>
              </a:rPr>
              <a:t> BCEs at rate 1 each</a:t>
            </a:r>
          </a:p>
          <a:p>
            <a:r>
              <a:rPr lang="pt-BR" altLang="en-US" dirty="0">
                <a:solidFill>
                  <a:srgbClr val="FF0000"/>
                </a:solidFill>
              </a:rPr>
              <a:t>Parallel time = F / </a:t>
            </a:r>
            <a:r>
              <a:rPr lang="pt-BR" altLang="en-US" i="1" dirty="0">
                <a:solidFill>
                  <a:srgbClr val="FF0000"/>
                </a:solidFill>
              </a:rPr>
              <a:t>n</a:t>
            </a:r>
            <a:endParaRPr lang="en-US" altLang="en-US" dirty="0">
              <a:solidFill>
                <a:srgbClr val="FF0000"/>
              </a:solidFill>
            </a:endParaRPr>
          </a:p>
          <a:p>
            <a:pPr lvl="4"/>
            <a:endParaRPr lang="en-US" altLang="en-US" dirty="0">
              <a:solidFill>
                <a:srgbClr val="FF0000"/>
              </a:solidFill>
            </a:endParaRPr>
          </a:p>
          <a:p>
            <a:r>
              <a:rPr lang="en-US" altLang="en-US" dirty="0"/>
              <a:t>Therefore, w.r.t. one base core:</a:t>
            </a:r>
          </a:p>
          <a:p>
            <a:endParaRPr lang="en-US" altLang="en-US" dirty="0"/>
          </a:p>
          <a:p>
            <a:endParaRPr lang="en-US" altLang="en-US" dirty="0"/>
          </a:p>
          <a:p>
            <a:endParaRPr lang="en-US" altLang="en-US" dirty="0"/>
          </a:p>
          <a:p>
            <a:r>
              <a:rPr lang="en-US" altLang="en-US" b="1" dirty="0">
                <a:solidFill>
                  <a:srgbClr val="1C1C1C"/>
                </a:solidFill>
              </a:rPr>
              <a:t>Implications?..</a:t>
            </a:r>
          </a:p>
        </p:txBody>
      </p:sp>
      <p:sp>
        <p:nvSpPr>
          <p:cNvPr id="4" name="Rectangle 3"/>
          <p:cNvSpPr/>
          <p:nvPr/>
        </p:nvSpPr>
        <p:spPr>
          <a:xfrm>
            <a:off x="7835901" y="723229"/>
            <a:ext cx="985370" cy="1320724"/>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ln w="12700">
                  <a:noFill/>
                </a:ln>
                <a:solidFill>
                  <a:schemeClr val="tx1"/>
                </a:solidFill>
              </a:rPr>
              <a:t>Serial Fraction</a:t>
            </a:r>
          </a:p>
          <a:p>
            <a:pPr algn="ctr"/>
            <a:r>
              <a:rPr lang="en-ZA" sz="1600" b="1" i="1" dirty="0">
                <a:ln w="12700">
                  <a:noFill/>
                </a:ln>
                <a:solidFill>
                  <a:schemeClr val="tx1"/>
                </a:solidFill>
              </a:rPr>
              <a:t>1-F</a:t>
            </a:r>
          </a:p>
        </p:txBody>
      </p:sp>
      <p:sp>
        <p:nvSpPr>
          <p:cNvPr id="23" name="Rectangle 22"/>
          <p:cNvSpPr/>
          <p:nvPr/>
        </p:nvSpPr>
        <p:spPr>
          <a:xfrm>
            <a:off x="7835901" y="2011365"/>
            <a:ext cx="985370" cy="3524248"/>
          </a:xfrm>
          <a:prstGeom prst="rect">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ln w="12700">
                  <a:noFill/>
                </a:ln>
                <a:solidFill>
                  <a:schemeClr val="tx1"/>
                </a:solidFill>
              </a:rPr>
              <a:t>Parallel</a:t>
            </a:r>
          </a:p>
          <a:p>
            <a:pPr algn="ctr"/>
            <a:r>
              <a:rPr lang="en-ZA" sz="1600" dirty="0">
                <a:ln w="12700">
                  <a:noFill/>
                </a:ln>
                <a:solidFill>
                  <a:schemeClr val="tx1"/>
                </a:solidFill>
              </a:rPr>
              <a:t>Fraction </a:t>
            </a:r>
            <a:r>
              <a:rPr lang="en-ZA" sz="1600" b="1" i="1" dirty="0">
                <a:ln w="12700">
                  <a:noFill/>
                </a:ln>
                <a:solidFill>
                  <a:schemeClr val="tx1"/>
                </a:solidFill>
              </a:rPr>
              <a:t>F</a:t>
            </a:r>
          </a:p>
        </p:txBody>
      </p:sp>
      <p:sp>
        <p:nvSpPr>
          <p:cNvPr id="5" name="Rectangle 4"/>
          <p:cNvSpPr/>
          <p:nvPr/>
        </p:nvSpPr>
        <p:spPr>
          <a:xfrm>
            <a:off x="7830112" y="240600"/>
            <a:ext cx="991160" cy="523220"/>
          </a:xfrm>
          <a:prstGeom prst="rect">
            <a:avLst/>
          </a:prstGeom>
        </p:spPr>
        <p:txBody>
          <a:bodyPr wrap="square">
            <a:spAutoFit/>
          </a:bodyPr>
          <a:lstStyle/>
          <a:p>
            <a:pPr algn="ctr"/>
            <a:r>
              <a:rPr lang="en-ZA" sz="1400" dirty="0">
                <a:ln w="12700">
                  <a:noFill/>
                </a:ln>
              </a:rPr>
              <a:t>Execution Time</a:t>
            </a:r>
            <a:endParaRPr lang="en-ZA" sz="1400" dirty="0"/>
          </a:p>
        </p:txBody>
      </p:sp>
      <p:grpSp>
        <p:nvGrpSpPr>
          <p:cNvPr id="18" name="Group 15"/>
          <p:cNvGrpSpPr>
            <a:grpSpLocks/>
          </p:cNvGrpSpPr>
          <p:nvPr/>
        </p:nvGrpSpPr>
        <p:grpSpPr bwMode="auto">
          <a:xfrm>
            <a:off x="439738" y="4706938"/>
            <a:ext cx="7277100" cy="1503362"/>
            <a:chOff x="352" y="820"/>
            <a:chExt cx="4584" cy="947"/>
          </a:xfrm>
        </p:grpSpPr>
        <p:sp>
          <p:nvSpPr>
            <p:cNvPr id="19" name="Text Box 16"/>
            <p:cNvSpPr txBox="1">
              <a:spLocks noChangeArrowheads="1"/>
            </p:cNvSpPr>
            <p:nvPr/>
          </p:nvSpPr>
          <p:spPr bwMode="auto">
            <a:xfrm>
              <a:off x="352" y="1065"/>
              <a:ext cx="22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Bef>
                  <a:spcPct val="50000"/>
                </a:spcBef>
              </a:pPr>
              <a:r>
                <a:rPr lang="en-US" altLang="en-US"/>
                <a:t>Dynamic Speedup  =</a:t>
              </a:r>
            </a:p>
          </p:txBody>
        </p:sp>
        <p:sp>
          <p:nvSpPr>
            <p:cNvPr id="20" name="Line 17"/>
            <p:cNvSpPr>
              <a:spLocks noChangeShapeType="1"/>
            </p:cNvSpPr>
            <p:nvPr/>
          </p:nvSpPr>
          <p:spPr bwMode="auto">
            <a:xfrm>
              <a:off x="2607" y="1117"/>
              <a:ext cx="2283" cy="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21" name="Text Box 18"/>
            <p:cNvSpPr txBox="1">
              <a:spLocks noChangeArrowheads="1"/>
            </p:cNvSpPr>
            <p:nvPr/>
          </p:nvSpPr>
          <p:spPr bwMode="auto">
            <a:xfrm>
              <a:off x="3429" y="820"/>
              <a:ext cx="54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a:t>1</a:t>
              </a:r>
            </a:p>
          </p:txBody>
        </p:sp>
        <p:sp>
          <p:nvSpPr>
            <p:cNvPr id="34" name="Text Box 19"/>
            <p:cNvSpPr txBox="1">
              <a:spLocks noChangeArrowheads="1"/>
            </p:cNvSpPr>
            <p:nvPr/>
          </p:nvSpPr>
          <p:spPr bwMode="auto">
            <a:xfrm>
              <a:off x="3070" y="1252"/>
              <a:ext cx="54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3200"/>
                <a:t>+</a:t>
              </a:r>
            </a:p>
          </p:txBody>
        </p:sp>
        <p:sp>
          <p:nvSpPr>
            <p:cNvPr id="35" name="Text Box 20"/>
            <p:cNvSpPr txBox="1">
              <a:spLocks noChangeArrowheads="1"/>
            </p:cNvSpPr>
            <p:nvPr/>
          </p:nvSpPr>
          <p:spPr bwMode="auto">
            <a:xfrm>
              <a:off x="2650" y="1196"/>
              <a:ext cx="54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2000"/>
                <a:t>1 - F</a:t>
              </a:r>
            </a:p>
          </p:txBody>
        </p:sp>
        <p:sp>
          <p:nvSpPr>
            <p:cNvPr id="36" name="Text Box 21"/>
            <p:cNvSpPr txBox="1">
              <a:spLocks noChangeArrowheads="1"/>
            </p:cNvSpPr>
            <p:nvPr/>
          </p:nvSpPr>
          <p:spPr bwMode="auto">
            <a:xfrm>
              <a:off x="2506" y="1432"/>
              <a:ext cx="84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2000"/>
                <a:t>Perf(R)</a:t>
              </a:r>
            </a:p>
          </p:txBody>
        </p:sp>
        <p:sp>
          <p:nvSpPr>
            <p:cNvPr id="37" name="Line 22"/>
            <p:cNvSpPr>
              <a:spLocks noChangeShapeType="1"/>
            </p:cNvSpPr>
            <p:nvPr/>
          </p:nvSpPr>
          <p:spPr bwMode="auto">
            <a:xfrm>
              <a:off x="2657" y="1441"/>
              <a:ext cx="541"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38" name="Text Box 23"/>
            <p:cNvSpPr txBox="1">
              <a:spLocks noChangeArrowheads="1"/>
            </p:cNvSpPr>
            <p:nvPr/>
          </p:nvSpPr>
          <p:spPr bwMode="auto">
            <a:xfrm>
              <a:off x="3842" y="1145"/>
              <a:ext cx="6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a:solidFill>
                    <a:srgbClr val="FF0000"/>
                  </a:solidFill>
                </a:rPr>
                <a:t>F</a:t>
              </a:r>
            </a:p>
          </p:txBody>
        </p:sp>
        <p:sp>
          <p:nvSpPr>
            <p:cNvPr id="39" name="Text Box 24"/>
            <p:cNvSpPr txBox="1">
              <a:spLocks noChangeArrowheads="1"/>
            </p:cNvSpPr>
            <p:nvPr/>
          </p:nvSpPr>
          <p:spPr bwMode="auto">
            <a:xfrm>
              <a:off x="3411" y="1479"/>
              <a:ext cx="15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a:solidFill>
                    <a:srgbClr val="FF0000"/>
                  </a:solidFill>
                </a:rPr>
                <a:t>N</a:t>
              </a:r>
            </a:p>
          </p:txBody>
        </p:sp>
        <p:sp>
          <p:nvSpPr>
            <p:cNvPr id="40" name="Line 25"/>
            <p:cNvSpPr>
              <a:spLocks noChangeShapeType="1"/>
            </p:cNvSpPr>
            <p:nvPr/>
          </p:nvSpPr>
          <p:spPr bwMode="auto">
            <a:xfrm flipV="1">
              <a:off x="3490" y="1432"/>
              <a:ext cx="1342" cy="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ZA"/>
            </a:p>
          </p:txBody>
        </p:sp>
      </p:grpSp>
    </p:spTree>
    <p:extLst>
      <p:ext uri="{BB962C8B-B14F-4D97-AF65-F5344CB8AC3E}">
        <p14:creationId xmlns:p14="http://schemas.microsoft.com/office/powerpoint/2010/main" val="4103573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0366" y="817896"/>
            <a:ext cx="7416470" cy="5847951"/>
          </a:xfrm>
        </p:spPr>
      </p:pic>
      <p:sp>
        <p:nvSpPr>
          <p:cNvPr id="2" name="Title 1"/>
          <p:cNvSpPr>
            <a:spLocks noGrp="1"/>
          </p:cNvSpPr>
          <p:nvPr>
            <p:ph type="title"/>
          </p:nvPr>
        </p:nvSpPr>
        <p:spPr>
          <a:xfrm>
            <a:off x="729114" y="179281"/>
            <a:ext cx="7698306" cy="692210"/>
          </a:xfrm>
        </p:spPr>
        <p:txBody>
          <a:bodyPr>
            <a:normAutofit fontScale="90000"/>
          </a:bodyPr>
          <a:lstStyle/>
          <a:p>
            <a:r>
              <a:rPr lang="en-ZA" dirty="0"/>
              <a:t>Calculate performance…</a:t>
            </a:r>
          </a:p>
        </p:txBody>
      </p:sp>
      <p:cxnSp>
        <p:nvCxnSpPr>
          <p:cNvPr id="10" name="Straight Arrow Connector 9"/>
          <p:cNvCxnSpPr/>
          <p:nvPr/>
        </p:nvCxnSpPr>
        <p:spPr>
          <a:xfrm flipH="1" flipV="1">
            <a:off x="6319611" y="5751900"/>
            <a:ext cx="766989" cy="382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6299200" y="4551341"/>
            <a:ext cx="773954" cy="161084"/>
          </a:xfrm>
          <a:prstGeom prst="straightConnector1">
            <a:avLst/>
          </a:prstGeom>
          <a:ln>
            <a:solidFill>
              <a:srgbClr val="23F6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73153" y="4499491"/>
            <a:ext cx="1506071" cy="923330"/>
          </a:xfrm>
          <a:prstGeom prst="rect">
            <a:avLst/>
          </a:prstGeom>
          <a:noFill/>
        </p:spPr>
        <p:txBody>
          <a:bodyPr wrap="square" rtlCol="0">
            <a:spAutoFit/>
          </a:bodyPr>
          <a:lstStyle/>
          <a:p>
            <a:r>
              <a:rPr lang="en-ZA" dirty="0"/>
              <a:t>Parallel fraction F=90%</a:t>
            </a:r>
          </a:p>
        </p:txBody>
      </p:sp>
      <p:sp>
        <p:nvSpPr>
          <p:cNvPr id="14" name="TextBox 13"/>
          <p:cNvSpPr txBox="1"/>
          <p:nvPr/>
        </p:nvSpPr>
        <p:spPr>
          <a:xfrm>
            <a:off x="7086600" y="5645092"/>
            <a:ext cx="1506071" cy="923330"/>
          </a:xfrm>
          <a:prstGeom prst="rect">
            <a:avLst/>
          </a:prstGeom>
          <a:noFill/>
        </p:spPr>
        <p:txBody>
          <a:bodyPr wrap="square" rtlCol="0">
            <a:spAutoFit/>
          </a:bodyPr>
          <a:lstStyle/>
          <a:p>
            <a:r>
              <a:rPr lang="en-ZA" dirty="0"/>
              <a:t>Parallel fraction F=50%</a:t>
            </a:r>
          </a:p>
        </p:txBody>
      </p:sp>
      <p:sp>
        <p:nvSpPr>
          <p:cNvPr id="15" name="TextBox 14"/>
          <p:cNvSpPr txBox="1"/>
          <p:nvPr/>
        </p:nvSpPr>
        <p:spPr>
          <a:xfrm>
            <a:off x="6790765" y="2599800"/>
            <a:ext cx="1506071" cy="646331"/>
          </a:xfrm>
          <a:prstGeom prst="rect">
            <a:avLst/>
          </a:prstGeom>
          <a:noFill/>
        </p:spPr>
        <p:txBody>
          <a:bodyPr wrap="square" rtlCol="0">
            <a:spAutoFit/>
          </a:bodyPr>
          <a:lstStyle/>
          <a:p>
            <a:r>
              <a:rPr lang="en-ZA" dirty="0"/>
              <a:t>Model up to </a:t>
            </a:r>
            <a:r>
              <a:rPr lang="en-ZA" i="1" dirty="0"/>
              <a:t>r</a:t>
            </a:r>
            <a:r>
              <a:rPr lang="en-ZA" dirty="0"/>
              <a:t>=64 BCEs</a:t>
            </a:r>
          </a:p>
        </p:txBody>
      </p:sp>
      <p:sp>
        <p:nvSpPr>
          <p:cNvPr id="16" name="TextBox 15"/>
          <p:cNvSpPr txBox="1"/>
          <p:nvPr/>
        </p:nvSpPr>
        <p:spPr>
          <a:xfrm rot="16200000">
            <a:off x="101935" y="4023454"/>
            <a:ext cx="1506071" cy="369332"/>
          </a:xfrm>
          <a:prstGeom prst="rect">
            <a:avLst/>
          </a:prstGeom>
          <a:noFill/>
        </p:spPr>
        <p:txBody>
          <a:bodyPr wrap="square" rtlCol="0">
            <a:spAutoFit/>
          </a:bodyPr>
          <a:lstStyle/>
          <a:p>
            <a:r>
              <a:rPr lang="en-ZA" dirty="0"/>
              <a:t>Speedup </a:t>
            </a:r>
            <a:r>
              <a:rPr lang="en-ZA" dirty="0">
                <a:sym typeface="Wingdings" panose="05000000000000000000" pitchFamily="2" charset="2"/>
              </a:rPr>
              <a:t></a:t>
            </a:r>
            <a:endParaRPr lang="en-ZA" dirty="0"/>
          </a:p>
        </p:txBody>
      </p:sp>
      <p:cxnSp>
        <p:nvCxnSpPr>
          <p:cNvPr id="17" name="Straight Arrow Connector 16"/>
          <p:cNvCxnSpPr/>
          <p:nvPr/>
        </p:nvCxnSpPr>
        <p:spPr>
          <a:xfrm flipH="1" flipV="1">
            <a:off x="6299200" y="3175905"/>
            <a:ext cx="773954" cy="2555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055716" y="3224778"/>
            <a:ext cx="1506071" cy="923330"/>
          </a:xfrm>
          <a:prstGeom prst="rect">
            <a:avLst/>
          </a:prstGeom>
          <a:noFill/>
        </p:spPr>
        <p:txBody>
          <a:bodyPr wrap="square" rtlCol="0">
            <a:spAutoFit/>
          </a:bodyPr>
          <a:lstStyle/>
          <a:p>
            <a:r>
              <a:rPr lang="en-ZA" dirty="0"/>
              <a:t>Parallel fraction F=99%</a:t>
            </a:r>
          </a:p>
        </p:txBody>
      </p:sp>
      <p:sp>
        <p:nvSpPr>
          <p:cNvPr id="7" name="Oval 6"/>
          <p:cNvSpPr/>
          <p:nvPr/>
        </p:nvSpPr>
        <p:spPr>
          <a:xfrm>
            <a:off x="6469049" y="2913548"/>
            <a:ext cx="222373" cy="265790"/>
          </a:xfrm>
          <a:prstGeom prst="ellipse">
            <a:avLst/>
          </a:prstGeom>
          <a:noFill/>
          <a:ln>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Oval 18"/>
          <p:cNvSpPr/>
          <p:nvPr/>
        </p:nvSpPr>
        <p:spPr>
          <a:xfrm>
            <a:off x="6434768" y="4176620"/>
            <a:ext cx="222373" cy="265790"/>
          </a:xfrm>
          <a:prstGeom prst="ellipse">
            <a:avLst/>
          </a:prstGeom>
          <a:noFill/>
          <a:ln>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Oval 19"/>
          <p:cNvSpPr/>
          <p:nvPr/>
        </p:nvSpPr>
        <p:spPr>
          <a:xfrm>
            <a:off x="6450195" y="5486110"/>
            <a:ext cx="222373" cy="265790"/>
          </a:xfrm>
          <a:prstGeom prst="ellipse">
            <a:avLst/>
          </a:prstGeom>
          <a:noFill/>
          <a:ln>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TextBox 20"/>
          <p:cNvSpPr txBox="1"/>
          <p:nvPr/>
        </p:nvSpPr>
        <p:spPr>
          <a:xfrm>
            <a:off x="905770" y="6387198"/>
            <a:ext cx="1384301" cy="553998"/>
          </a:xfrm>
          <a:prstGeom prst="rect">
            <a:avLst/>
          </a:prstGeom>
          <a:noFill/>
        </p:spPr>
        <p:txBody>
          <a:bodyPr wrap="square" rtlCol="0">
            <a:spAutoFit/>
          </a:bodyPr>
          <a:lstStyle/>
          <a:p>
            <a:r>
              <a:rPr lang="en-ZA" dirty="0"/>
              <a:t>r </a:t>
            </a:r>
            <a:r>
              <a:rPr lang="en-ZA" dirty="0">
                <a:sym typeface="Wingdings" panose="05000000000000000000" pitchFamily="2" charset="2"/>
              </a:rPr>
              <a:t></a:t>
            </a:r>
          </a:p>
          <a:p>
            <a:r>
              <a:rPr lang="en-ZA" sz="1200" dirty="0">
                <a:sym typeface="Wingdings" panose="05000000000000000000" pitchFamily="2" charset="2"/>
              </a:rPr>
              <a:t>BCEs/</a:t>
            </a:r>
            <a:r>
              <a:rPr lang="en-ZA" sz="1200" dirty="0" err="1">
                <a:sym typeface="Wingdings" panose="05000000000000000000" pitchFamily="2" charset="2"/>
              </a:rPr>
              <a:t>mega</a:t>
            </a:r>
            <a:r>
              <a:rPr lang="en-ZA" sz="1200" dirty="0" err="1"/>
              <a:t>core</a:t>
            </a:r>
            <a:endParaRPr lang="en-ZA" dirty="0"/>
          </a:p>
        </p:txBody>
      </p:sp>
      <p:grpSp>
        <p:nvGrpSpPr>
          <p:cNvPr id="28" name="Group 27"/>
          <p:cNvGrpSpPr/>
          <p:nvPr/>
        </p:nvGrpSpPr>
        <p:grpSpPr>
          <a:xfrm>
            <a:off x="6230470" y="1662317"/>
            <a:ext cx="2608729" cy="1065898"/>
            <a:chOff x="6230471" y="1662317"/>
            <a:chExt cx="2362200" cy="883752"/>
          </a:xfrm>
        </p:grpSpPr>
        <p:sp>
          <p:nvSpPr>
            <p:cNvPr id="26" name="Cloud Callout 25"/>
            <p:cNvSpPr/>
            <p:nvPr/>
          </p:nvSpPr>
          <p:spPr>
            <a:xfrm>
              <a:off x="6230471" y="1662317"/>
              <a:ext cx="2362200" cy="883752"/>
            </a:xfrm>
            <a:prstGeom prst="cloudCallout">
              <a:avLst>
                <a:gd name="adj1" fmla="val 60350"/>
                <a:gd name="adj2" fmla="val 6824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TextBox 26"/>
            <p:cNvSpPr txBox="1"/>
            <p:nvPr/>
          </p:nvSpPr>
          <p:spPr>
            <a:xfrm>
              <a:off x="6522954" y="1900267"/>
              <a:ext cx="1941643" cy="584775"/>
            </a:xfrm>
            <a:prstGeom prst="rect">
              <a:avLst/>
            </a:prstGeom>
            <a:noFill/>
          </p:spPr>
          <p:txBody>
            <a:bodyPr wrap="square" rtlCol="0">
              <a:spAutoFit/>
            </a:bodyPr>
            <a:lstStyle/>
            <a:p>
              <a:r>
                <a:rPr lang="en-ZA" sz="1600" dirty="0">
                  <a:latin typeface="Comic Sans MS" panose="030F0702030302020204" pitchFamily="66" charset="0"/>
                </a:rPr>
                <a:t>Looks wonderful! But it is realistic?</a:t>
              </a:r>
            </a:p>
          </p:txBody>
        </p:sp>
      </p:grpSp>
    </p:spTree>
    <p:extLst>
      <p:ext uri="{BB962C8B-B14F-4D97-AF65-F5344CB8AC3E}">
        <p14:creationId xmlns:p14="http://schemas.microsoft.com/office/powerpoint/2010/main" val="142279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200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par>
                                <p:cTn id="11" presetID="6" presetClass="entr" presetSubtype="16" fill="hold" grpId="0" nodeType="withEffect">
                                  <p:stCondLst>
                                    <p:cond delay="2000"/>
                                  </p:stCondLst>
                                  <p:childTnLst>
                                    <p:set>
                                      <p:cBhvr>
                                        <p:cTn id="12" dur="1" fill="hold">
                                          <p:stCondLst>
                                            <p:cond delay="0"/>
                                          </p:stCondLst>
                                        </p:cTn>
                                        <p:tgtEl>
                                          <p:spTgt spid="20"/>
                                        </p:tgtEl>
                                        <p:attrNameLst>
                                          <p:attrName>style.visibility</p:attrName>
                                        </p:attrNameLst>
                                      </p:cBhvr>
                                      <p:to>
                                        <p:strVal val="visible"/>
                                      </p:to>
                                    </p:set>
                                    <p:animEffect transition="in" filter="circle(in)">
                                      <p:cBhvr>
                                        <p:cTn id="13" dur="2000"/>
                                        <p:tgtEl>
                                          <p:spTgt spid="20"/>
                                        </p:tgtEl>
                                      </p:cBhvr>
                                    </p:animEffect>
                                  </p:childTnLst>
                                </p:cTn>
                              </p:par>
                              <p:par>
                                <p:cTn id="14" presetID="10" presetClass="entr" presetSubtype="0" fill="hold" nodeType="withEffect">
                                  <p:stCondLst>
                                    <p:cond delay="100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2220" y="609586"/>
            <a:ext cx="7698306" cy="692210"/>
          </a:xfrm>
        </p:spPr>
        <p:txBody>
          <a:bodyPr>
            <a:normAutofit fontScale="90000"/>
          </a:bodyPr>
          <a:lstStyle/>
          <a:p>
            <a:r>
              <a:rPr lang="en-ZA" dirty="0"/>
              <a:t>BCE Performance Calculator</a:t>
            </a:r>
            <a:br>
              <a:rPr lang="en-ZA" dirty="0"/>
            </a:br>
            <a:r>
              <a:rPr lang="en-ZA" dirty="0"/>
              <a:t>  – M Hill &amp; M Marty</a:t>
            </a:r>
          </a:p>
        </p:txBody>
      </p:sp>
      <p:sp>
        <p:nvSpPr>
          <p:cNvPr id="4" name="Content Placeholder 3"/>
          <p:cNvSpPr>
            <a:spLocks noGrp="1"/>
          </p:cNvSpPr>
          <p:nvPr>
            <p:ph idx="1"/>
          </p:nvPr>
        </p:nvSpPr>
        <p:spPr>
          <a:xfrm>
            <a:off x="336177" y="1301795"/>
            <a:ext cx="8064349" cy="5556205"/>
          </a:xfrm>
        </p:spPr>
        <p:txBody>
          <a:bodyPr>
            <a:normAutofit fontScale="77500" lnSpcReduction="20000"/>
          </a:bodyPr>
          <a:lstStyle/>
          <a:p>
            <a:r>
              <a:rPr lang="en-ZA" dirty="0"/>
              <a:t>To apply Amdahl’s law to a multicore chip, we need</a:t>
            </a:r>
          </a:p>
          <a:p>
            <a:pPr lvl="1"/>
            <a:r>
              <a:rPr lang="en-ZA" dirty="0"/>
              <a:t>A cost model for the number and performance of cores that the chip can support.</a:t>
            </a:r>
          </a:p>
          <a:p>
            <a:pPr lvl="1"/>
            <a:r>
              <a:rPr lang="en-ZA" dirty="0"/>
              <a:t>1) assume a multicore chip can contain at most </a:t>
            </a:r>
            <a:r>
              <a:rPr lang="en-ZA" b="1" i="1" dirty="0"/>
              <a:t>n</a:t>
            </a:r>
            <a:r>
              <a:rPr lang="en-ZA" dirty="0"/>
              <a:t> base core equivalents (based on resources a chip designer devotes to cores &amp; portion of code is parallelized)</a:t>
            </a:r>
          </a:p>
          <a:p>
            <a:pPr lvl="1"/>
            <a:r>
              <a:rPr lang="en-ZA" dirty="0"/>
              <a:t>2) Assume (micro-)architects have techniques for using the resources of multiple BCEs to create a core with greater sequential performance. </a:t>
            </a:r>
          </a:p>
          <a:p>
            <a:pPr lvl="2"/>
            <a:r>
              <a:rPr lang="en-ZA" dirty="0"/>
              <a:t>Let the performance of a single-BCE core be 1.</a:t>
            </a:r>
          </a:p>
          <a:p>
            <a:pPr lvl="2"/>
            <a:r>
              <a:rPr lang="en-ZA" dirty="0"/>
              <a:t>Assume architects can expend the resources of </a:t>
            </a:r>
            <a:r>
              <a:rPr lang="en-ZA" b="1" i="1" dirty="0"/>
              <a:t>r</a:t>
            </a:r>
            <a:r>
              <a:rPr lang="en-ZA" dirty="0"/>
              <a:t> BCEs to create a more powerful processor with sequential performance </a:t>
            </a:r>
            <a:r>
              <a:rPr lang="en-ZA" b="1" dirty="0" err="1"/>
              <a:t>perf</a:t>
            </a:r>
            <a:r>
              <a:rPr lang="en-ZA" b="1" dirty="0"/>
              <a:t>(r)</a:t>
            </a:r>
            <a:r>
              <a:rPr lang="en-ZA" dirty="0"/>
              <a:t>.</a:t>
            </a:r>
          </a:p>
          <a:p>
            <a:pPr lvl="2"/>
            <a:r>
              <a:rPr lang="en-ZA" i="1" dirty="0"/>
              <a:t>Example</a:t>
            </a:r>
            <a:r>
              <a:rPr lang="en-ZA" dirty="0"/>
              <a:t> assume </a:t>
            </a:r>
            <a:r>
              <a:rPr lang="en-ZA" dirty="0" err="1"/>
              <a:t>perf</a:t>
            </a:r>
            <a:r>
              <a:rPr lang="en-ZA" dirty="0"/>
              <a:t>(r) = </a:t>
            </a:r>
            <a:r>
              <a:rPr lang="en-ZA" dirty="0" err="1"/>
              <a:t>sqrt</a:t>
            </a:r>
            <a:r>
              <a:rPr lang="en-ZA" dirty="0"/>
              <a:t>(r)   …  In other words, we assume efforts that devote </a:t>
            </a:r>
            <a:r>
              <a:rPr lang="en-ZA" b="1" i="1" dirty="0"/>
              <a:t>r</a:t>
            </a:r>
            <a:r>
              <a:rPr lang="en-ZA" dirty="0"/>
              <a:t> BCE resources will result in sequential performance </a:t>
            </a:r>
            <a:r>
              <a:rPr lang="en-ZA" b="1" i="1" dirty="0"/>
              <a:t>r</a:t>
            </a:r>
            <a:r>
              <a:rPr lang="en-ZA" dirty="0"/>
              <a:t>. Thus, architectures can double performance at a cost of four BCEs, triple it for nine BCEs, etc. Graph results…</a:t>
            </a:r>
          </a:p>
        </p:txBody>
      </p:sp>
    </p:spTree>
    <p:extLst>
      <p:ext uri="{BB962C8B-B14F-4D97-AF65-F5344CB8AC3E}">
        <p14:creationId xmlns:p14="http://schemas.microsoft.com/office/powerpoint/2010/main" val="30518110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703" y="661950"/>
            <a:ext cx="8468673" cy="692210"/>
          </a:xfrm>
        </p:spPr>
        <p:txBody>
          <a:bodyPr>
            <a:normAutofit fontScale="90000"/>
          </a:bodyPr>
          <a:lstStyle/>
          <a:p>
            <a:r>
              <a:rPr lang="en-US" b="0" dirty="0"/>
              <a:t>Amdahl’s Law </a:t>
            </a:r>
            <a:r>
              <a:rPr lang="en-US" b="0" dirty="0" err="1"/>
              <a:t>Milticore</a:t>
            </a:r>
            <a:r>
              <a:rPr lang="en-US" b="0" dirty="0"/>
              <a:t> Performance Calculator</a:t>
            </a:r>
            <a:endParaRPr lang="en-US" dirty="0"/>
          </a:p>
        </p:txBody>
      </p:sp>
      <p:sp>
        <p:nvSpPr>
          <p:cNvPr id="4" name="Rectangle 3"/>
          <p:cNvSpPr/>
          <p:nvPr/>
        </p:nvSpPr>
        <p:spPr>
          <a:xfrm>
            <a:off x="208132" y="1394153"/>
            <a:ext cx="2993576" cy="2862322"/>
          </a:xfrm>
          <a:prstGeom prst="rect">
            <a:avLst/>
          </a:prstGeom>
        </p:spPr>
        <p:txBody>
          <a:bodyPr wrap="square">
            <a:spAutoFit/>
          </a:bodyPr>
          <a:lstStyle/>
          <a:p>
            <a:r>
              <a:rPr lang="en-US" dirty="0"/>
              <a:t>Check out Hill and Marty’s Amdahl’s interactive </a:t>
            </a:r>
            <a:r>
              <a:rPr lang="en-US" dirty="0" err="1"/>
              <a:t>grapher</a:t>
            </a:r>
            <a:r>
              <a:rPr lang="en-US" dirty="0"/>
              <a:t> at:</a:t>
            </a:r>
          </a:p>
          <a:p>
            <a:r>
              <a:rPr lang="en-US" dirty="0"/>
              <a:t> </a:t>
            </a:r>
            <a:r>
              <a:rPr lang="en-US" dirty="0">
                <a:hlinkClick r:id="rId2"/>
              </a:rPr>
              <a:t>http://research.cs.wisc.edu/multifacet/amdahl/</a:t>
            </a:r>
            <a:endParaRPr lang="en-US" dirty="0"/>
          </a:p>
          <a:p>
            <a:endParaRPr lang="en-US" dirty="0"/>
          </a:p>
          <a:p>
            <a:r>
              <a:rPr lang="en-US" dirty="0"/>
              <a:t>You can also download the OCTAVE / </a:t>
            </a:r>
            <a:r>
              <a:rPr lang="en-US" dirty="0" err="1"/>
              <a:t>Matlab</a:t>
            </a:r>
            <a:r>
              <a:rPr lang="en-US" dirty="0"/>
              <a:t> code to do these graphs!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8413" y="1404648"/>
            <a:ext cx="5931116" cy="5201353"/>
          </a:xfrm>
          <a:prstGeom prst="rect">
            <a:avLst/>
          </a:prstGeom>
        </p:spPr>
      </p:pic>
      <p:cxnSp>
        <p:nvCxnSpPr>
          <p:cNvPr id="7" name="Straight Arrow Connector 6"/>
          <p:cNvCxnSpPr/>
          <p:nvPr/>
        </p:nvCxnSpPr>
        <p:spPr bwMode="auto">
          <a:xfrm flipH="1">
            <a:off x="2503714" y="5170714"/>
            <a:ext cx="859972" cy="381000"/>
          </a:xfrm>
          <a:prstGeom prst="straightConnector1">
            <a:avLst/>
          </a:prstGeom>
          <a:solidFill>
            <a:schemeClr val="accent1"/>
          </a:solidFill>
          <a:ln w="28575" cap="flat" cmpd="sng" algn="ctr">
            <a:solidFill>
              <a:schemeClr val="tx2">
                <a:lumMod val="10000"/>
              </a:schemeClr>
            </a:solidFill>
            <a:prstDash val="solid"/>
            <a:round/>
            <a:headEnd type="none" w="med" len="med"/>
            <a:tailEnd type="arrow"/>
          </a:ln>
          <a:effectLst/>
        </p:spPr>
      </p:cxnSp>
      <p:sp>
        <p:nvSpPr>
          <p:cNvPr id="8" name="TextBox 7"/>
          <p:cNvSpPr txBox="1"/>
          <p:nvPr/>
        </p:nvSpPr>
        <p:spPr>
          <a:xfrm>
            <a:off x="558239" y="5361214"/>
            <a:ext cx="1954381" cy="646331"/>
          </a:xfrm>
          <a:prstGeom prst="rect">
            <a:avLst/>
          </a:prstGeom>
          <a:noFill/>
        </p:spPr>
        <p:txBody>
          <a:bodyPr wrap="none" rtlCol="0">
            <a:spAutoFit/>
          </a:bodyPr>
          <a:lstStyle/>
          <a:p>
            <a:r>
              <a:rPr lang="en-US" dirty="0"/>
              <a:t>Quiz example of</a:t>
            </a:r>
          </a:p>
          <a:p>
            <a:r>
              <a:rPr lang="en-US" dirty="0"/>
              <a:t>resultant graph…</a:t>
            </a:r>
          </a:p>
        </p:txBody>
      </p:sp>
      <p:sp>
        <p:nvSpPr>
          <p:cNvPr id="3" name="TextBox 2"/>
          <p:cNvSpPr txBox="1"/>
          <p:nvPr/>
        </p:nvSpPr>
        <p:spPr>
          <a:xfrm>
            <a:off x="325703" y="4296468"/>
            <a:ext cx="2782710" cy="800219"/>
          </a:xfrm>
          <a:prstGeom prst="rect">
            <a:avLst/>
          </a:prstGeom>
          <a:noFill/>
        </p:spPr>
        <p:txBody>
          <a:bodyPr wrap="square" rtlCol="0">
            <a:spAutoFit/>
          </a:bodyPr>
          <a:lstStyle/>
          <a:p>
            <a:r>
              <a:rPr lang="en-ZA" dirty="0"/>
              <a:t>How it works:</a:t>
            </a:r>
          </a:p>
          <a:p>
            <a:r>
              <a:rPr lang="en-ZA" sz="1400" dirty="0"/>
              <a:t>Specify #cores, portion parallel code, type of BCE cores to use</a:t>
            </a:r>
          </a:p>
        </p:txBody>
      </p:sp>
      <p:cxnSp>
        <p:nvCxnSpPr>
          <p:cNvPr id="9" name="Straight Arrow Connector 8"/>
          <p:cNvCxnSpPr/>
          <p:nvPr/>
        </p:nvCxnSpPr>
        <p:spPr bwMode="auto">
          <a:xfrm flipH="1">
            <a:off x="2248441" y="4101353"/>
            <a:ext cx="938512" cy="428624"/>
          </a:xfrm>
          <a:prstGeom prst="straightConnector1">
            <a:avLst/>
          </a:prstGeom>
          <a:solidFill>
            <a:schemeClr val="accent1"/>
          </a:solidFill>
          <a:ln w="28575" cap="flat" cmpd="sng" algn="ctr">
            <a:solidFill>
              <a:schemeClr val="tx2">
                <a:lumMod val="10000"/>
              </a:schemeClr>
            </a:solidFill>
            <a:prstDash val="solid"/>
            <a:round/>
            <a:headEnd type="none" w="med" len="med"/>
            <a:tailEnd type="arrow"/>
          </a:ln>
          <a:effectLst/>
        </p:spPr>
      </p:cxnSp>
      <p:sp>
        <p:nvSpPr>
          <p:cNvPr id="6" name="Rectangle 5"/>
          <p:cNvSpPr/>
          <p:nvPr/>
        </p:nvSpPr>
        <p:spPr>
          <a:xfrm>
            <a:off x="3758374" y="6616496"/>
            <a:ext cx="5281155" cy="276999"/>
          </a:xfrm>
          <a:prstGeom prst="rect">
            <a:avLst/>
          </a:prstGeom>
        </p:spPr>
        <p:txBody>
          <a:bodyPr wrap="square">
            <a:spAutoFit/>
          </a:bodyPr>
          <a:lstStyle/>
          <a:p>
            <a:pPr algn="r"/>
            <a:r>
              <a:rPr lang="en-ZA" sz="1200" dirty="0">
                <a:hlinkClick r:id="rId2"/>
              </a:rPr>
              <a:t>http://research.cs.wisc.edu/multifacet/amdahl/</a:t>
            </a:r>
            <a:endParaRPr lang="en-ZA" sz="1200" dirty="0"/>
          </a:p>
        </p:txBody>
      </p:sp>
    </p:spTree>
    <p:extLst>
      <p:ext uri="{BB962C8B-B14F-4D97-AF65-F5344CB8AC3E}">
        <p14:creationId xmlns:p14="http://schemas.microsoft.com/office/powerpoint/2010/main" val="619947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446" y="2928743"/>
            <a:ext cx="6637468" cy="1362075"/>
          </a:xfrm>
        </p:spPr>
        <p:txBody>
          <a:bodyPr/>
          <a:lstStyle/>
          <a:p>
            <a:pPr>
              <a:defRPr/>
            </a:pPr>
            <a:r>
              <a:rPr lang="en-ZA" dirty="0"/>
              <a:t>Parallel Systems</a:t>
            </a:r>
            <a:endParaRPr lang="en-US" dirty="0"/>
          </a:p>
        </p:txBody>
      </p:sp>
      <p:sp>
        <p:nvSpPr>
          <p:cNvPr id="3" name="Text Placeholder 2"/>
          <p:cNvSpPr>
            <a:spLocks noGrp="1"/>
          </p:cNvSpPr>
          <p:nvPr>
            <p:ph type="body" idx="1"/>
          </p:nvPr>
        </p:nvSpPr>
        <p:spPr>
          <a:xfrm>
            <a:off x="826041" y="4239287"/>
            <a:ext cx="6637467" cy="1520413"/>
          </a:xfrm>
        </p:spPr>
        <p:txBody>
          <a:bodyPr/>
          <a:lstStyle/>
          <a:p>
            <a:pPr>
              <a:defRPr/>
            </a:pPr>
            <a:r>
              <a:rPr lang="en-ZA" dirty="0"/>
              <a:t>EEE4084F: Digital Systems</a:t>
            </a:r>
            <a:endParaRPr lang="en-US" dirty="0"/>
          </a:p>
        </p:txBody>
      </p:sp>
      <p:grpSp>
        <p:nvGrpSpPr>
          <p:cNvPr id="12292" name="Group 19"/>
          <p:cNvGrpSpPr>
            <a:grpSpLocks/>
          </p:cNvGrpSpPr>
          <p:nvPr/>
        </p:nvGrpSpPr>
        <p:grpSpPr bwMode="auto">
          <a:xfrm>
            <a:off x="3830638" y="1179513"/>
            <a:ext cx="3789362" cy="2860675"/>
            <a:chOff x="3830139" y="1179695"/>
            <a:chExt cx="3789363" cy="2860675"/>
          </a:xfrm>
        </p:grpSpPr>
        <p:sp>
          <p:nvSpPr>
            <p:cNvPr id="4" name="Oval 9"/>
            <p:cNvSpPr>
              <a:spLocks noChangeArrowheads="1"/>
            </p:cNvSpPr>
            <p:nvPr/>
          </p:nvSpPr>
          <p:spPr bwMode="auto">
            <a:xfrm>
              <a:off x="3830139" y="1960745"/>
              <a:ext cx="1017587" cy="471487"/>
            </a:xfrm>
            <a:prstGeom prst="ellipse">
              <a:avLst/>
            </a:prstGeom>
            <a:noFill/>
            <a:ln w="12700" algn="ctr">
              <a:solidFill>
                <a:schemeClr val="tx1">
                  <a:lumMod val="85000"/>
                </a:schemeClr>
              </a:solidFill>
              <a:round/>
              <a:headEnd/>
              <a:tailEnd/>
            </a:ln>
          </p:spPr>
          <p:txBody>
            <a:bodyPr anchor="ctr"/>
            <a:lstStyle/>
            <a:p>
              <a:pPr algn="ctr">
                <a:defRPr/>
              </a:pPr>
              <a:r>
                <a:rPr lang="en-ZA">
                  <a:solidFill>
                    <a:schemeClr val="accent4">
                      <a:lumMod val="90000"/>
                    </a:schemeClr>
                  </a:solidFill>
                </a:rPr>
                <a:t>A?</a:t>
              </a:r>
              <a:endParaRPr lang="en-US">
                <a:solidFill>
                  <a:schemeClr val="accent4">
                    <a:lumMod val="90000"/>
                  </a:schemeClr>
                </a:solidFill>
              </a:endParaRPr>
            </a:p>
          </p:txBody>
        </p:sp>
        <p:sp>
          <p:nvSpPr>
            <p:cNvPr id="5" name="Oval 10"/>
            <p:cNvSpPr>
              <a:spLocks noChangeArrowheads="1"/>
            </p:cNvSpPr>
            <p:nvPr/>
          </p:nvSpPr>
          <p:spPr bwMode="auto">
            <a:xfrm>
              <a:off x="6454277" y="3568882"/>
              <a:ext cx="1017588" cy="471488"/>
            </a:xfrm>
            <a:prstGeom prst="ellipse">
              <a:avLst/>
            </a:prstGeom>
            <a:noFill/>
            <a:ln w="12700" algn="ctr">
              <a:solidFill>
                <a:schemeClr val="tx1">
                  <a:lumMod val="85000"/>
                </a:schemeClr>
              </a:solidFill>
              <a:round/>
              <a:headEnd/>
              <a:tailEnd/>
            </a:ln>
          </p:spPr>
          <p:txBody>
            <a:bodyPr anchor="ctr"/>
            <a:lstStyle/>
            <a:p>
              <a:pPr algn="ctr">
                <a:defRPr/>
              </a:pPr>
              <a:r>
                <a:rPr lang="en-ZA">
                  <a:solidFill>
                    <a:schemeClr val="accent4">
                      <a:lumMod val="90000"/>
                    </a:schemeClr>
                  </a:solidFill>
                </a:rPr>
                <a:t>B?</a:t>
              </a:r>
              <a:endParaRPr lang="en-US">
                <a:solidFill>
                  <a:schemeClr val="accent4">
                    <a:lumMod val="90000"/>
                  </a:schemeClr>
                </a:solidFill>
              </a:endParaRPr>
            </a:p>
          </p:txBody>
        </p:sp>
        <p:sp>
          <p:nvSpPr>
            <p:cNvPr id="6" name="Oval 11"/>
            <p:cNvSpPr>
              <a:spLocks noChangeArrowheads="1"/>
            </p:cNvSpPr>
            <p:nvPr/>
          </p:nvSpPr>
          <p:spPr bwMode="auto">
            <a:xfrm>
              <a:off x="6601915" y="1975032"/>
              <a:ext cx="1017587" cy="473075"/>
            </a:xfrm>
            <a:prstGeom prst="ellipse">
              <a:avLst/>
            </a:prstGeom>
            <a:noFill/>
            <a:ln w="12700" algn="ctr">
              <a:solidFill>
                <a:schemeClr val="tx1">
                  <a:lumMod val="85000"/>
                </a:schemeClr>
              </a:solidFill>
              <a:round/>
              <a:headEnd/>
              <a:tailEnd/>
            </a:ln>
          </p:spPr>
          <p:txBody>
            <a:bodyPr anchor="ctr"/>
            <a:lstStyle/>
            <a:p>
              <a:pPr algn="ctr">
                <a:defRPr/>
              </a:pPr>
              <a:r>
                <a:rPr lang="en-ZA">
                  <a:solidFill>
                    <a:schemeClr val="accent4">
                      <a:lumMod val="90000"/>
                    </a:schemeClr>
                  </a:solidFill>
                </a:rPr>
                <a:t>C?</a:t>
              </a:r>
              <a:endParaRPr lang="en-US">
                <a:solidFill>
                  <a:schemeClr val="accent4">
                    <a:lumMod val="90000"/>
                  </a:schemeClr>
                </a:solidFill>
              </a:endParaRPr>
            </a:p>
          </p:txBody>
        </p:sp>
        <p:sp>
          <p:nvSpPr>
            <p:cNvPr id="7" name="Oval 12"/>
            <p:cNvSpPr>
              <a:spLocks noChangeArrowheads="1"/>
            </p:cNvSpPr>
            <p:nvPr/>
          </p:nvSpPr>
          <p:spPr bwMode="auto">
            <a:xfrm>
              <a:off x="4315914" y="2741795"/>
              <a:ext cx="708025" cy="369887"/>
            </a:xfrm>
            <a:prstGeom prst="ellipse">
              <a:avLst/>
            </a:prstGeom>
            <a:noFill/>
            <a:ln w="12700" algn="ctr">
              <a:solidFill>
                <a:schemeClr val="tx1">
                  <a:lumMod val="85000"/>
                </a:schemeClr>
              </a:solidFill>
              <a:round/>
              <a:headEnd/>
              <a:tailEnd/>
            </a:ln>
          </p:spPr>
          <p:txBody>
            <a:bodyPr anchor="ctr"/>
            <a:lstStyle/>
            <a:p>
              <a:pPr algn="ctr">
                <a:defRPr/>
              </a:pPr>
              <a:r>
                <a:rPr lang="en-ZA">
                  <a:solidFill>
                    <a:schemeClr val="accent4">
                      <a:lumMod val="90000"/>
                    </a:schemeClr>
                  </a:solidFill>
                </a:rPr>
                <a:t>+</a:t>
              </a:r>
              <a:endParaRPr lang="en-US">
                <a:solidFill>
                  <a:schemeClr val="accent4">
                    <a:lumMod val="90000"/>
                  </a:schemeClr>
                </a:solidFill>
              </a:endParaRPr>
            </a:p>
          </p:txBody>
        </p:sp>
        <p:sp>
          <p:nvSpPr>
            <p:cNvPr id="8" name="Oval 13"/>
            <p:cNvSpPr>
              <a:spLocks noChangeArrowheads="1"/>
            </p:cNvSpPr>
            <p:nvPr/>
          </p:nvSpPr>
          <p:spPr bwMode="auto">
            <a:xfrm>
              <a:off x="6012952" y="2697345"/>
              <a:ext cx="708025" cy="369887"/>
            </a:xfrm>
            <a:prstGeom prst="ellipse">
              <a:avLst/>
            </a:prstGeom>
            <a:noFill/>
            <a:ln w="12700" algn="ctr">
              <a:solidFill>
                <a:schemeClr val="tx1">
                  <a:lumMod val="85000"/>
                </a:schemeClr>
              </a:solidFill>
              <a:round/>
              <a:headEnd/>
              <a:tailEnd/>
            </a:ln>
          </p:spPr>
          <p:txBody>
            <a:bodyPr anchor="ctr"/>
            <a:lstStyle/>
            <a:p>
              <a:pPr algn="ctr">
                <a:defRPr/>
              </a:pPr>
              <a:r>
                <a:rPr lang="en-ZA">
                  <a:solidFill>
                    <a:schemeClr val="accent4">
                      <a:lumMod val="90000"/>
                    </a:schemeClr>
                  </a:solidFill>
                </a:rPr>
                <a:t>*</a:t>
              </a:r>
              <a:endParaRPr lang="en-US">
                <a:solidFill>
                  <a:schemeClr val="accent4">
                    <a:lumMod val="90000"/>
                  </a:schemeClr>
                </a:solidFill>
              </a:endParaRPr>
            </a:p>
          </p:txBody>
        </p:sp>
        <p:cxnSp>
          <p:nvCxnSpPr>
            <p:cNvPr id="9" name="Straight Arrow Connector 15"/>
            <p:cNvCxnSpPr>
              <a:cxnSpLocks noChangeShapeType="1"/>
              <a:stCxn id="4" idx="4"/>
              <a:endCxn id="7" idx="1"/>
            </p:cNvCxnSpPr>
            <p:nvPr/>
          </p:nvCxnSpPr>
          <p:spPr bwMode="auto">
            <a:xfrm rot="16200000" flipH="1">
              <a:off x="4196851" y="2573520"/>
              <a:ext cx="363538" cy="80962"/>
            </a:xfrm>
            <a:prstGeom prst="straightConnector1">
              <a:avLst/>
            </a:prstGeom>
            <a:noFill/>
            <a:ln w="12700" algn="ctr">
              <a:solidFill>
                <a:schemeClr val="tx1">
                  <a:lumMod val="85000"/>
                </a:schemeClr>
              </a:solidFill>
              <a:round/>
              <a:headEnd/>
              <a:tailEnd type="arrow" w="med" len="med"/>
            </a:ln>
          </p:spPr>
        </p:cxnSp>
        <p:cxnSp>
          <p:nvCxnSpPr>
            <p:cNvPr id="10" name="Straight Arrow Connector 16"/>
            <p:cNvCxnSpPr>
              <a:cxnSpLocks noChangeShapeType="1"/>
              <a:stCxn id="8" idx="2"/>
              <a:endCxn id="7" idx="7"/>
            </p:cNvCxnSpPr>
            <p:nvPr/>
          </p:nvCxnSpPr>
          <p:spPr bwMode="auto">
            <a:xfrm rot="10800000">
              <a:off x="4920751" y="2795770"/>
              <a:ext cx="1092200" cy="87312"/>
            </a:xfrm>
            <a:prstGeom prst="straightConnector1">
              <a:avLst/>
            </a:prstGeom>
            <a:noFill/>
            <a:ln w="12700" algn="ctr">
              <a:solidFill>
                <a:schemeClr val="tx1">
                  <a:lumMod val="85000"/>
                </a:schemeClr>
              </a:solidFill>
              <a:round/>
              <a:headEnd/>
              <a:tailEnd type="arrow" w="med" len="med"/>
            </a:ln>
          </p:spPr>
        </p:cxnSp>
        <p:cxnSp>
          <p:nvCxnSpPr>
            <p:cNvPr id="11" name="Straight Arrow Connector 21"/>
            <p:cNvCxnSpPr>
              <a:cxnSpLocks noChangeShapeType="1"/>
              <a:stCxn id="5" idx="0"/>
              <a:endCxn id="8" idx="4"/>
            </p:cNvCxnSpPr>
            <p:nvPr/>
          </p:nvCxnSpPr>
          <p:spPr bwMode="auto">
            <a:xfrm rot="16200000" flipV="1">
              <a:off x="6414590" y="3019607"/>
              <a:ext cx="501650" cy="596900"/>
            </a:xfrm>
            <a:prstGeom prst="straightConnector1">
              <a:avLst/>
            </a:prstGeom>
            <a:noFill/>
            <a:ln w="12700" algn="ctr">
              <a:solidFill>
                <a:schemeClr val="tx1">
                  <a:lumMod val="85000"/>
                </a:schemeClr>
              </a:solidFill>
              <a:round/>
              <a:headEnd/>
              <a:tailEnd type="arrow" w="med" len="med"/>
            </a:ln>
          </p:spPr>
        </p:cxnSp>
        <p:cxnSp>
          <p:nvCxnSpPr>
            <p:cNvPr id="12" name="Straight Arrow Connector 24"/>
            <p:cNvCxnSpPr>
              <a:cxnSpLocks noChangeShapeType="1"/>
              <a:stCxn id="6" idx="4"/>
              <a:endCxn id="8" idx="7"/>
            </p:cNvCxnSpPr>
            <p:nvPr/>
          </p:nvCxnSpPr>
          <p:spPr bwMode="auto">
            <a:xfrm rot="5400000">
              <a:off x="6712245" y="2352064"/>
              <a:ext cx="303213" cy="495300"/>
            </a:xfrm>
            <a:prstGeom prst="straightConnector1">
              <a:avLst/>
            </a:prstGeom>
            <a:noFill/>
            <a:ln w="12700" algn="ctr">
              <a:solidFill>
                <a:schemeClr val="tx1">
                  <a:lumMod val="85000"/>
                </a:schemeClr>
              </a:solidFill>
              <a:round/>
              <a:headEnd/>
              <a:tailEnd type="arrow" w="med" len="med"/>
            </a:ln>
          </p:spPr>
        </p:cxnSp>
        <p:sp>
          <p:nvSpPr>
            <p:cNvPr id="13" name="Oval 28"/>
            <p:cNvSpPr>
              <a:spLocks noChangeArrowheads="1"/>
            </p:cNvSpPr>
            <p:nvPr/>
          </p:nvSpPr>
          <p:spPr bwMode="auto">
            <a:xfrm>
              <a:off x="4965201" y="3479982"/>
              <a:ext cx="1017588" cy="471488"/>
            </a:xfrm>
            <a:prstGeom prst="ellipse">
              <a:avLst/>
            </a:prstGeom>
            <a:noFill/>
            <a:ln w="12700" algn="ctr">
              <a:solidFill>
                <a:schemeClr val="tx1">
                  <a:lumMod val="85000"/>
                </a:schemeClr>
              </a:solidFill>
              <a:round/>
              <a:headEnd/>
              <a:tailEnd/>
            </a:ln>
          </p:spPr>
          <p:txBody>
            <a:bodyPr anchor="ctr"/>
            <a:lstStyle/>
            <a:p>
              <a:pPr algn="ctr">
                <a:defRPr/>
              </a:pPr>
              <a:r>
                <a:rPr lang="en-ZA">
                  <a:solidFill>
                    <a:schemeClr val="accent4">
                      <a:lumMod val="90000"/>
                    </a:schemeClr>
                  </a:solidFill>
                </a:rPr>
                <a:t>X !</a:t>
              </a:r>
              <a:endParaRPr lang="en-US">
                <a:solidFill>
                  <a:schemeClr val="accent4">
                    <a:lumMod val="90000"/>
                  </a:schemeClr>
                </a:solidFill>
              </a:endParaRPr>
            </a:p>
          </p:txBody>
        </p:sp>
        <p:sp>
          <p:nvSpPr>
            <p:cNvPr id="14" name="Oval 29"/>
            <p:cNvSpPr>
              <a:spLocks noChangeArrowheads="1"/>
            </p:cNvSpPr>
            <p:nvPr/>
          </p:nvSpPr>
          <p:spPr bwMode="auto">
            <a:xfrm>
              <a:off x="4950914" y="1179695"/>
              <a:ext cx="1017587" cy="471487"/>
            </a:xfrm>
            <a:prstGeom prst="ellipse">
              <a:avLst/>
            </a:prstGeom>
            <a:noFill/>
            <a:ln w="12700" algn="ctr">
              <a:solidFill>
                <a:schemeClr val="tx1">
                  <a:lumMod val="85000"/>
                </a:schemeClr>
              </a:solidFill>
              <a:round/>
              <a:headEnd/>
              <a:tailEnd/>
            </a:ln>
          </p:spPr>
          <p:txBody>
            <a:bodyPr anchor="ctr"/>
            <a:lstStyle/>
            <a:p>
              <a:pPr algn="ctr">
                <a:defRPr/>
              </a:pPr>
              <a:r>
                <a:rPr lang="en-ZA">
                  <a:solidFill>
                    <a:schemeClr val="accent4">
                      <a:lumMod val="90000"/>
                    </a:schemeClr>
                  </a:solidFill>
                </a:rPr>
                <a:t>Y !</a:t>
              </a:r>
              <a:endParaRPr lang="en-US">
                <a:solidFill>
                  <a:schemeClr val="accent4">
                    <a:lumMod val="90000"/>
                  </a:schemeClr>
                </a:solidFill>
              </a:endParaRPr>
            </a:p>
          </p:txBody>
        </p:sp>
        <p:cxnSp>
          <p:nvCxnSpPr>
            <p:cNvPr id="15" name="Straight Arrow Connector 30"/>
            <p:cNvCxnSpPr>
              <a:cxnSpLocks noChangeShapeType="1"/>
              <a:stCxn id="7" idx="4"/>
              <a:endCxn id="13" idx="0"/>
            </p:cNvCxnSpPr>
            <p:nvPr/>
          </p:nvCxnSpPr>
          <p:spPr bwMode="auto">
            <a:xfrm rot="16200000" flipH="1">
              <a:off x="4887414" y="2894194"/>
              <a:ext cx="368300" cy="803275"/>
            </a:xfrm>
            <a:prstGeom prst="straightConnector1">
              <a:avLst/>
            </a:prstGeom>
            <a:noFill/>
            <a:ln w="12700" algn="ctr">
              <a:solidFill>
                <a:schemeClr val="tx1">
                  <a:lumMod val="85000"/>
                </a:schemeClr>
              </a:solidFill>
              <a:round/>
              <a:headEnd/>
              <a:tailEnd type="arrow" w="med" len="med"/>
            </a:ln>
          </p:spPr>
        </p:cxnSp>
        <p:cxnSp>
          <p:nvCxnSpPr>
            <p:cNvPr id="16" name="Straight Arrow Connector 39"/>
            <p:cNvCxnSpPr>
              <a:cxnSpLocks noChangeShapeType="1"/>
              <a:stCxn id="8" idx="0"/>
              <a:endCxn id="17" idx="5"/>
            </p:cNvCxnSpPr>
            <p:nvPr/>
          </p:nvCxnSpPr>
          <p:spPr bwMode="auto">
            <a:xfrm rot="16200000" flipV="1">
              <a:off x="5970883" y="2301264"/>
              <a:ext cx="333375" cy="458788"/>
            </a:xfrm>
            <a:prstGeom prst="straightConnector1">
              <a:avLst/>
            </a:prstGeom>
            <a:noFill/>
            <a:ln w="12700" algn="ctr">
              <a:solidFill>
                <a:schemeClr val="tx1">
                  <a:lumMod val="85000"/>
                </a:schemeClr>
              </a:solidFill>
              <a:round/>
              <a:headEnd/>
              <a:tailEnd type="arrow" w="med" len="med"/>
            </a:ln>
          </p:spPr>
        </p:cxnSp>
        <p:sp>
          <p:nvSpPr>
            <p:cNvPr id="17" name="Oval 46"/>
            <p:cNvSpPr>
              <a:spLocks noChangeArrowheads="1"/>
            </p:cNvSpPr>
            <p:nvPr/>
          </p:nvSpPr>
          <p:spPr bwMode="auto">
            <a:xfrm>
              <a:off x="5304926" y="2049645"/>
              <a:ext cx="708025" cy="368300"/>
            </a:xfrm>
            <a:prstGeom prst="ellipse">
              <a:avLst/>
            </a:prstGeom>
            <a:noFill/>
            <a:ln w="12700" algn="ctr">
              <a:solidFill>
                <a:schemeClr val="tx1">
                  <a:lumMod val="85000"/>
                </a:schemeClr>
              </a:solidFill>
              <a:round/>
              <a:headEnd/>
              <a:tailEnd/>
            </a:ln>
          </p:spPr>
          <p:txBody>
            <a:bodyPr anchor="ctr"/>
            <a:lstStyle/>
            <a:p>
              <a:pPr algn="ctr">
                <a:defRPr/>
              </a:pPr>
              <a:r>
                <a:rPr lang="en-ZA">
                  <a:solidFill>
                    <a:schemeClr val="accent4">
                      <a:lumMod val="90000"/>
                    </a:schemeClr>
                  </a:solidFill>
                </a:rPr>
                <a:t>-</a:t>
              </a:r>
              <a:endParaRPr lang="en-US">
                <a:solidFill>
                  <a:schemeClr val="accent4">
                    <a:lumMod val="90000"/>
                  </a:schemeClr>
                </a:solidFill>
              </a:endParaRPr>
            </a:p>
          </p:txBody>
        </p:sp>
        <p:cxnSp>
          <p:nvCxnSpPr>
            <p:cNvPr id="18" name="Straight Arrow Connector 47"/>
            <p:cNvCxnSpPr>
              <a:cxnSpLocks noChangeShapeType="1"/>
              <a:stCxn id="4" idx="6"/>
              <a:endCxn id="17" idx="2"/>
            </p:cNvCxnSpPr>
            <p:nvPr/>
          </p:nvCxnSpPr>
          <p:spPr bwMode="auto">
            <a:xfrm>
              <a:off x="4847726" y="2197282"/>
              <a:ext cx="457200" cy="36513"/>
            </a:xfrm>
            <a:prstGeom prst="straightConnector1">
              <a:avLst/>
            </a:prstGeom>
            <a:noFill/>
            <a:ln w="12700" algn="ctr">
              <a:solidFill>
                <a:schemeClr val="tx1">
                  <a:lumMod val="85000"/>
                </a:schemeClr>
              </a:solidFill>
              <a:round/>
              <a:headEnd/>
              <a:tailEnd type="arrow" w="med" len="med"/>
            </a:ln>
          </p:spPr>
        </p:cxnSp>
        <p:cxnSp>
          <p:nvCxnSpPr>
            <p:cNvPr id="19" name="Straight Arrow Connector 52"/>
            <p:cNvCxnSpPr>
              <a:cxnSpLocks noChangeShapeType="1"/>
              <a:stCxn id="17" idx="0"/>
              <a:endCxn id="14" idx="4"/>
            </p:cNvCxnSpPr>
            <p:nvPr/>
          </p:nvCxnSpPr>
          <p:spPr bwMode="auto">
            <a:xfrm rot="16200000" flipV="1">
              <a:off x="5359695" y="1750401"/>
              <a:ext cx="398463" cy="200025"/>
            </a:xfrm>
            <a:prstGeom prst="straightConnector1">
              <a:avLst/>
            </a:prstGeom>
            <a:noFill/>
            <a:ln w="12700" algn="ctr">
              <a:solidFill>
                <a:schemeClr val="tx1">
                  <a:lumMod val="85000"/>
                </a:schemeClr>
              </a:solidFill>
              <a:round/>
              <a:headEnd/>
              <a:tailEnd type="arrow" w="med" len="med"/>
            </a:ln>
          </p:spPr>
        </p:cxn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742" y="174368"/>
            <a:ext cx="8512629" cy="369332"/>
          </a:xfrm>
          <a:prstGeom prst="rect">
            <a:avLst/>
          </a:prstGeom>
        </p:spPr>
        <p:txBody>
          <a:bodyPr wrap="square">
            <a:spAutoFit/>
          </a:bodyPr>
          <a:lstStyle/>
          <a:p>
            <a:r>
              <a:rPr lang="en-US" i="1" dirty="0"/>
              <a:t>Example run of Hill and Marty’s Amdahl’s interactive </a:t>
            </a:r>
            <a:r>
              <a:rPr lang="en-US" i="1" dirty="0" err="1"/>
              <a:t>grapher</a:t>
            </a:r>
            <a:r>
              <a:rPr lang="en-US" i="1" dirty="0"/>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756" y="507677"/>
            <a:ext cx="7266129" cy="5942592"/>
          </a:xfrm>
          <a:prstGeom prst="rect">
            <a:avLst/>
          </a:prstGeom>
        </p:spPr>
      </p:pic>
      <p:sp>
        <p:nvSpPr>
          <p:cNvPr id="5" name="TextBox 4"/>
          <p:cNvSpPr txBox="1"/>
          <p:nvPr/>
        </p:nvSpPr>
        <p:spPr>
          <a:xfrm rot="16200000">
            <a:off x="101935" y="4023454"/>
            <a:ext cx="1506071" cy="369332"/>
          </a:xfrm>
          <a:prstGeom prst="rect">
            <a:avLst/>
          </a:prstGeom>
          <a:noFill/>
        </p:spPr>
        <p:txBody>
          <a:bodyPr wrap="square" rtlCol="0">
            <a:spAutoFit/>
          </a:bodyPr>
          <a:lstStyle/>
          <a:p>
            <a:r>
              <a:rPr lang="en-ZA" dirty="0"/>
              <a:t>Speedup </a:t>
            </a:r>
            <a:r>
              <a:rPr lang="en-ZA" dirty="0">
                <a:sym typeface="Wingdings" panose="05000000000000000000" pitchFamily="2" charset="2"/>
              </a:rPr>
              <a:t></a:t>
            </a:r>
            <a:endParaRPr lang="en-ZA" dirty="0"/>
          </a:p>
        </p:txBody>
      </p:sp>
      <p:sp>
        <p:nvSpPr>
          <p:cNvPr id="6" name="TextBox 5"/>
          <p:cNvSpPr txBox="1"/>
          <p:nvPr/>
        </p:nvSpPr>
        <p:spPr>
          <a:xfrm>
            <a:off x="670304" y="6191035"/>
            <a:ext cx="1384301" cy="553998"/>
          </a:xfrm>
          <a:prstGeom prst="rect">
            <a:avLst/>
          </a:prstGeom>
          <a:noFill/>
        </p:spPr>
        <p:txBody>
          <a:bodyPr wrap="square" rtlCol="0">
            <a:spAutoFit/>
          </a:bodyPr>
          <a:lstStyle/>
          <a:p>
            <a:r>
              <a:rPr lang="en-ZA" dirty="0"/>
              <a:t>r </a:t>
            </a:r>
            <a:r>
              <a:rPr lang="en-ZA" dirty="0">
                <a:sym typeface="Wingdings" panose="05000000000000000000" pitchFamily="2" charset="2"/>
              </a:rPr>
              <a:t></a:t>
            </a:r>
          </a:p>
          <a:p>
            <a:r>
              <a:rPr lang="en-ZA" sz="1200" dirty="0">
                <a:sym typeface="Wingdings" panose="05000000000000000000" pitchFamily="2" charset="2"/>
              </a:rPr>
              <a:t>BCEs/</a:t>
            </a:r>
            <a:r>
              <a:rPr lang="en-ZA" sz="1200" dirty="0" err="1">
                <a:sym typeface="Wingdings" panose="05000000000000000000" pitchFamily="2" charset="2"/>
              </a:rPr>
              <a:t>mega</a:t>
            </a:r>
            <a:r>
              <a:rPr lang="en-ZA" sz="1200" dirty="0" err="1"/>
              <a:t>core</a:t>
            </a:r>
            <a:endParaRPr lang="en-ZA" dirty="0"/>
          </a:p>
        </p:txBody>
      </p:sp>
      <p:sp>
        <p:nvSpPr>
          <p:cNvPr id="7" name="TextBox 6"/>
          <p:cNvSpPr txBox="1"/>
          <p:nvPr/>
        </p:nvSpPr>
        <p:spPr>
          <a:xfrm>
            <a:off x="6697266" y="2555643"/>
            <a:ext cx="1995870" cy="2308324"/>
          </a:xfrm>
          <a:prstGeom prst="rect">
            <a:avLst/>
          </a:prstGeom>
          <a:noFill/>
        </p:spPr>
        <p:txBody>
          <a:bodyPr wrap="square" rtlCol="0">
            <a:spAutoFit/>
          </a:bodyPr>
          <a:lstStyle/>
          <a:p>
            <a:r>
              <a:rPr lang="en-ZA" dirty="0"/>
              <a:t>Gives a comparison of the different architecture models. Clearly Dynamic is probably always going to win.</a:t>
            </a:r>
          </a:p>
        </p:txBody>
      </p:sp>
    </p:spTree>
    <p:extLst>
      <p:ext uri="{BB962C8B-B14F-4D97-AF65-F5344CB8AC3E}">
        <p14:creationId xmlns:p14="http://schemas.microsoft.com/office/powerpoint/2010/main" val="35682705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Recommended Reading</a:t>
            </a:r>
          </a:p>
        </p:txBody>
      </p:sp>
      <p:sp>
        <p:nvSpPr>
          <p:cNvPr id="3" name="Content Placeholder 2"/>
          <p:cNvSpPr>
            <a:spLocks noGrp="1"/>
          </p:cNvSpPr>
          <p:nvPr>
            <p:ph idx="1"/>
          </p:nvPr>
        </p:nvSpPr>
        <p:spPr>
          <a:xfrm>
            <a:off x="909418" y="1595620"/>
            <a:ext cx="7697635" cy="4519977"/>
          </a:xfrm>
        </p:spPr>
        <p:txBody>
          <a:bodyPr/>
          <a:lstStyle/>
          <a:p>
            <a:r>
              <a:rPr lang="en-US" dirty="0"/>
              <a:t>Hill and Marty 2008: “Amdahl’s Law in the Multicore Era” Available: </a:t>
            </a:r>
            <a:r>
              <a:rPr lang="en-US" sz="2000" dirty="0">
                <a:hlinkClick r:id="rId2"/>
              </a:rPr>
              <a:t>http://research.cs.wisc.edu/multifacet/papers/ieeecomputer08_amdahl_multicore.pdf</a:t>
            </a:r>
            <a:endParaRPr lang="en-US" dirty="0"/>
          </a:p>
          <a:p>
            <a:r>
              <a:rPr lang="en-US" dirty="0"/>
              <a:t>Good article on Wikipedia look over: </a:t>
            </a:r>
            <a:r>
              <a:rPr lang="en-US" sz="2400" dirty="0">
                <a:hlinkClick r:id="rId3"/>
              </a:rPr>
              <a:t>http://en.wikipedia.org/wiki/Amdahl's_law</a:t>
            </a:r>
            <a:endParaRPr lang="en-US" dirty="0"/>
          </a:p>
        </p:txBody>
      </p:sp>
      <p:sp>
        <p:nvSpPr>
          <p:cNvPr id="4" name="Rectangle 3"/>
          <p:cNvSpPr/>
          <p:nvPr/>
        </p:nvSpPr>
        <p:spPr>
          <a:xfrm>
            <a:off x="3994253" y="2962141"/>
            <a:ext cx="4866412" cy="276999"/>
          </a:xfrm>
          <a:prstGeom prst="rect">
            <a:avLst/>
          </a:prstGeom>
        </p:spPr>
        <p:txBody>
          <a:bodyPr wrap="square">
            <a:spAutoFit/>
          </a:bodyPr>
          <a:lstStyle/>
          <a:p>
            <a:r>
              <a:rPr lang="en-ZA" sz="1200" dirty="0"/>
              <a:t>See </a:t>
            </a:r>
            <a:r>
              <a:rPr lang="en-ZA" sz="1200" dirty="0" err="1"/>
              <a:t>Vula</a:t>
            </a:r>
            <a:r>
              <a:rPr lang="en-ZA" sz="1200" dirty="0"/>
              <a:t>: L21 - 04563876 - Amdahl Law in the Multicore Era.pdf</a:t>
            </a:r>
          </a:p>
        </p:txBody>
      </p:sp>
      <p:sp>
        <p:nvSpPr>
          <p:cNvPr id="5" name="Left Brace 4"/>
          <p:cNvSpPr/>
          <p:nvPr/>
        </p:nvSpPr>
        <p:spPr>
          <a:xfrm>
            <a:off x="655806" y="1595620"/>
            <a:ext cx="360609" cy="1765766"/>
          </a:xfrm>
          <a:prstGeom prst="leftBrace">
            <a:avLst>
              <a:gd name="adj1" fmla="val 6686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6" name="Rectangle 5"/>
          <p:cNvSpPr/>
          <p:nvPr/>
        </p:nvSpPr>
        <p:spPr>
          <a:xfrm rot="16200000">
            <a:off x="-1040186" y="2452108"/>
            <a:ext cx="3082895" cy="369332"/>
          </a:xfrm>
          <a:prstGeom prst="rect">
            <a:avLst/>
          </a:prstGeom>
        </p:spPr>
        <p:txBody>
          <a:bodyPr wrap="none">
            <a:spAutoFit/>
          </a:bodyPr>
          <a:lstStyle/>
          <a:p>
            <a:r>
              <a:rPr lang="en-US" dirty="0"/>
              <a:t>NB: do try to read this one! *</a:t>
            </a:r>
            <a:endParaRPr lang="en-ZA" dirty="0"/>
          </a:p>
        </p:txBody>
      </p:sp>
      <p:sp>
        <p:nvSpPr>
          <p:cNvPr id="7" name="Rectangle 6"/>
          <p:cNvSpPr/>
          <p:nvPr/>
        </p:nvSpPr>
        <p:spPr>
          <a:xfrm>
            <a:off x="3424224" y="6232232"/>
            <a:ext cx="5182829" cy="338554"/>
          </a:xfrm>
          <a:prstGeom prst="rect">
            <a:avLst/>
          </a:prstGeom>
        </p:spPr>
        <p:txBody>
          <a:bodyPr wrap="none">
            <a:spAutoFit/>
          </a:bodyPr>
          <a:lstStyle/>
          <a:p>
            <a:r>
              <a:rPr lang="en-US" sz="1600" dirty="0"/>
              <a:t>* Questions on BCEs likely to to appear in test or exam</a:t>
            </a:r>
            <a:endParaRPr lang="en-ZA" sz="1600" dirty="0"/>
          </a:p>
        </p:txBody>
      </p:sp>
    </p:spTree>
    <p:extLst>
      <p:ext uri="{BB962C8B-B14F-4D97-AF65-F5344CB8AC3E}">
        <p14:creationId xmlns:p14="http://schemas.microsoft.com/office/powerpoint/2010/main" val="1013610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Further Reading / Refs</a:t>
            </a:r>
          </a:p>
        </p:txBody>
      </p:sp>
      <p:sp>
        <p:nvSpPr>
          <p:cNvPr id="4" name="Rectangle 3"/>
          <p:cNvSpPr/>
          <p:nvPr/>
        </p:nvSpPr>
        <p:spPr>
          <a:xfrm>
            <a:off x="723946" y="5862543"/>
            <a:ext cx="6515100" cy="369332"/>
          </a:xfrm>
          <a:prstGeom prst="rect">
            <a:avLst/>
          </a:prstGeom>
        </p:spPr>
        <p:txBody>
          <a:bodyPr wrap="square">
            <a:spAutoFit/>
          </a:bodyPr>
          <a:lstStyle/>
          <a:p>
            <a:pPr marL="285750" indent="-285750">
              <a:buFont typeface="Arial" panose="020B0604020202020204" pitchFamily="34" charset="0"/>
              <a:buChar char="•"/>
            </a:pPr>
            <a:r>
              <a:rPr lang="en-GB" dirty="0">
                <a:hlinkClick r:id="rId2"/>
              </a:rPr>
              <a:t>http://unilearning.uow.edu.au/critical/1a.html</a:t>
            </a:r>
            <a:endParaRPr lang="en-GB" dirty="0"/>
          </a:p>
        </p:txBody>
      </p:sp>
      <p:sp>
        <p:nvSpPr>
          <p:cNvPr id="5" name="TextBox 4"/>
          <p:cNvSpPr txBox="1"/>
          <p:nvPr/>
        </p:nvSpPr>
        <p:spPr>
          <a:xfrm>
            <a:off x="655366" y="4302615"/>
            <a:ext cx="6750566" cy="369332"/>
          </a:xfrm>
          <a:prstGeom prst="rect">
            <a:avLst/>
          </a:prstGeom>
          <a:noFill/>
        </p:spPr>
        <p:txBody>
          <a:bodyPr wrap="none" rtlCol="0">
            <a:spAutoFit/>
          </a:bodyPr>
          <a:lstStyle/>
          <a:p>
            <a:r>
              <a:rPr lang="en-US" dirty="0"/>
              <a:t>Some resources related to critical analysis and critical thinking:</a:t>
            </a:r>
            <a:endParaRPr lang="en-GB" dirty="0"/>
          </a:p>
        </p:txBody>
      </p:sp>
      <p:sp>
        <p:nvSpPr>
          <p:cNvPr id="6" name="Rectangle 5"/>
          <p:cNvSpPr/>
          <p:nvPr/>
        </p:nvSpPr>
        <p:spPr>
          <a:xfrm>
            <a:off x="701086" y="4921794"/>
            <a:ext cx="7303770" cy="646331"/>
          </a:xfrm>
          <a:prstGeom prst="rect">
            <a:avLst/>
          </a:prstGeom>
        </p:spPr>
        <p:txBody>
          <a:bodyPr wrap="square">
            <a:spAutoFit/>
          </a:bodyPr>
          <a:lstStyle/>
          <a:p>
            <a:pPr marL="285750" indent="-285750">
              <a:buFont typeface="Arial" panose="020B0604020202020204" pitchFamily="34" charset="0"/>
              <a:buChar char="•"/>
            </a:pPr>
            <a:r>
              <a:rPr lang="en-GB" dirty="0">
                <a:hlinkClick r:id="rId3"/>
              </a:rPr>
              <a:t>http://www.deakin.edu.au/current-students/study-support/study-skills/handouts/critical-analysis.php</a:t>
            </a:r>
            <a:endParaRPr lang="en-GB" dirty="0"/>
          </a:p>
        </p:txBody>
      </p:sp>
      <p:sp>
        <p:nvSpPr>
          <p:cNvPr id="7" name="TextBox 6"/>
          <p:cNvSpPr txBox="1"/>
          <p:nvPr/>
        </p:nvSpPr>
        <p:spPr>
          <a:xfrm>
            <a:off x="723946" y="4632173"/>
            <a:ext cx="4211409" cy="369332"/>
          </a:xfrm>
          <a:prstGeom prst="rect">
            <a:avLst/>
          </a:prstGeom>
          <a:noFill/>
        </p:spPr>
        <p:txBody>
          <a:bodyPr wrap="none" rtlCol="0">
            <a:spAutoFit/>
          </a:bodyPr>
          <a:lstStyle/>
          <a:p>
            <a:r>
              <a:rPr lang="en-US" dirty="0"/>
              <a:t>An easy introduction to critical analysis:</a:t>
            </a:r>
            <a:endParaRPr lang="en-GB" dirty="0"/>
          </a:p>
        </p:txBody>
      </p:sp>
      <p:sp>
        <p:nvSpPr>
          <p:cNvPr id="8" name="TextBox 7"/>
          <p:cNvSpPr txBox="1"/>
          <p:nvPr/>
        </p:nvSpPr>
        <p:spPr>
          <a:xfrm>
            <a:off x="723946" y="5574518"/>
            <a:ext cx="6904454" cy="369332"/>
          </a:xfrm>
          <a:prstGeom prst="rect">
            <a:avLst/>
          </a:prstGeom>
          <a:noFill/>
        </p:spPr>
        <p:txBody>
          <a:bodyPr wrap="none" rtlCol="0">
            <a:spAutoFit/>
          </a:bodyPr>
          <a:lstStyle/>
          <a:p>
            <a:r>
              <a:rPr lang="en-US" dirty="0"/>
              <a:t>An online quiz and learning tool for understanding critical thinking:</a:t>
            </a:r>
            <a:endParaRPr lang="en-GB" dirty="0"/>
          </a:p>
        </p:txBody>
      </p:sp>
      <p:sp>
        <p:nvSpPr>
          <p:cNvPr id="9" name="TextBox 8"/>
          <p:cNvSpPr txBox="1"/>
          <p:nvPr/>
        </p:nvSpPr>
        <p:spPr>
          <a:xfrm>
            <a:off x="655366" y="3234266"/>
            <a:ext cx="4724370" cy="369332"/>
          </a:xfrm>
          <a:prstGeom prst="rect">
            <a:avLst/>
          </a:prstGeom>
          <a:noFill/>
        </p:spPr>
        <p:txBody>
          <a:bodyPr wrap="none" rtlCol="0">
            <a:spAutoFit/>
          </a:bodyPr>
          <a:lstStyle/>
          <a:p>
            <a:r>
              <a:rPr lang="en-US" dirty="0"/>
              <a:t>Some resources related to systems thinking:</a:t>
            </a:r>
            <a:endParaRPr lang="en-GB" dirty="0"/>
          </a:p>
        </p:txBody>
      </p:sp>
      <p:sp>
        <p:nvSpPr>
          <p:cNvPr id="10" name="Rectangle 9"/>
          <p:cNvSpPr/>
          <p:nvPr/>
        </p:nvSpPr>
        <p:spPr>
          <a:xfrm>
            <a:off x="723946" y="3552925"/>
            <a:ext cx="6911058" cy="646331"/>
          </a:xfrm>
          <a:prstGeom prst="rect">
            <a:avLst/>
          </a:prstGeom>
        </p:spPr>
        <p:txBody>
          <a:bodyPr wrap="square">
            <a:spAutoFit/>
          </a:bodyPr>
          <a:lstStyle/>
          <a:p>
            <a:pPr marL="285750" indent="-285750">
              <a:buFont typeface="Arial" panose="020B0604020202020204" pitchFamily="34" charset="0"/>
              <a:buChar char="•"/>
            </a:pPr>
            <a:r>
              <a:rPr lang="en-US" dirty="0">
                <a:hlinkClick r:id="rId4"/>
              </a:rPr>
              <a:t>https://www.youtube.com/watch?v=lhbLNBqhQkc</a:t>
            </a:r>
            <a:r>
              <a:rPr lang="en-US" dirty="0"/>
              <a:t> </a:t>
            </a:r>
          </a:p>
          <a:p>
            <a:pPr marL="285750" indent="-285750">
              <a:buFont typeface="Arial" panose="020B0604020202020204" pitchFamily="34" charset="0"/>
              <a:buChar char="•"/>
            </a:pPr>
            <a:r>
              <a:rPr lang="en-US" dirty="0">
                <a:hlinkClick r:id="rId5"/>
              </a:rPr>
              <a:t>https://www.youtube.com/watch?v=AP7hMdnNrH4</a:t>
            </a:r>
            <a:r>
              <a:rPr lang="en-US" dirty="0"/>
              <a:t> </a:t>
            </a:r>
          </a:p>
        </p:txBody>
      </p:sp>
      <p:sp>
        <p:nvSpPr>
          <p:cNvPr id="11" name="Rectangle 10"/>
          <p:cNvSpPr/>
          <p:nvPr/>
        </p:nvSpPr>
        <p:spPr>
          <a:xfrm>
            <a:off x="655366" y="1387607"/>
            <a:ext cx="8139660" cy="2031325"/>
          </a:xfrm>
          <a:prstGeom prst="rect">
            <a:avLst/>
          </a:prstGeom>
        </p:spPr>
        <p:txBody>
          <a:bodyPr wrap="square">
            <a:spAutoFit/>
          </a:bodyPr>
          <a:lstStyle/>
          <a:p>
            <a:r>
              <a:rPr lang="en-ZA" dirty="0"/>
              <a:t>Suggestions for further reading, slides partially based / general principles elaborated in:</a:t>
            </a:r>
          </a:p>
          <a:p>
            <a:pPr marL="285750" indent="-285750">
              <a:buFont typeface="Arial" panose="020B0604020202020204" pitchFamily="34" charset="0"/>
              <a:buChar char="•"/>
            </a:pPr>
            <a:r>
              <a:rPr lang="en-ZA" dirty="0">
                <a:hlinkClick r:id="rId6"/>
              </a:rPr>
              <a:t>https://computing.llnl.gov/tutorials/parallel_comp/</a:t>
            </a:r>
            <a:r>
              <a:rPr lang="en-ZA" dirty="0"/>
              <a:t> </a:t>
            </a:r>
          </a:p>
          <a:p>
            <a:pPr marL="285750" indent="-285750">
              <a:buFont typeface="Arial" panose="020B0604020202020204" pitchFamily="34" charset="0"/>
              <a:buChar char="•"/>
            </a:pPr>
            <a:r>
              <a:rPr lang="en-ZA" dirty="0">
                <a:hlinkClick r:id="rId7"/>
              </a:rPr>
              <a:t>http://www2.physics.uiowa.edu/~ghowes/teach/ihpc12/lec/ihpc12Lec_DesignHPC12.pdf</a:t>
            </a:r>
            <a:r>
              <a:rPr lang="en-ZA" dirty="0"/>
              <a:t> </a:t>
            </a:r>
          </a:p>
          <a:p>
            <a:endParaRPr lang="en-ZA" dirty="0"/>
          </a:p>
          <a:p>
            <a:endParaRPr lang="en-ZA" dirty="0"/>
          </a:p>
        </p:txBody>
      </p:sp>
    </p:spTree>
    <p:extLst>
      <p:ext uri="{BB962C8B-B14F-4D97-AF65-F5344CB8AC3E}">
        <p14:creationId xmlns:p14="http://schemas.microsoft.com/office/powerpoint/2010/main" val="1566851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01625" y="622918"/>
            <a:ext cx="7024744" cy="1143000"/>
          </a:xfrm>
        </p:spPr>
        <p:txBody>
          <a:bodyPr/>
          <a:lstStyle/>
          <a:p>
            <a:pPr>
              <a:defRPr/>
            </a:pPr>
            <a:r>
              <a:rPr lang="en-ZA" dirty="0"/>
              <a:t>Next lecture… (after break)</a:t>
            </a:r>
            <a:endParaRPr lang="en-US" dirty="0"/>
          </a:p>
        </p:txBody>
      </p:sp>
      <p:sp>
        <p:nvSpPr>
          <p:cNvPr id="4" name="Content Placeholder 3"/>
          <p:cNvSpPr>
            <a:spLocks noGrp="1"/>
          </p:cNvSpPr>
          <p:nvPr>
            <p:ph idx="1"/>
          </p:nvPr>
        </p:nvSpPr>
        <p:spPr>
          <a:xfrm>
            <a:off x="838200" y="1908742"/>
            <a:ext cx="8007350" cy="4191000"/>
          </a:xfrm>
        </p:spPr>
        <p:txBody>
          <a:bodyPr>
            <a:normAutofit/>
          </a:bodyPr>
          <a:lstStyle/>
          <a:p>
            <a:pPr>
              <a:defRPr/>
            </a:pPr>
            <a:r>
              <a:rPr lang="en-ZA" dirty="0"/>
              <a:t>Automatic parallelism</a:t>
            </a:r>
          </a:p>
          <a:p>
            <a:pPr>
              <a:defRPr/>
            </a:pPr>
            <a:r>
              <a:rPr lang="en-ZA" dirty="0"/>
              <a:t>Moore’s law and related trends, from a high performance computing angle</a:t>
            </a:r>
          </a:p>
          <a:p>
            <a:pPr>
              <a:defRPr/>
            </a:pPr>
            <a:r>
              <a:rPr lang="en-ZA" dirty="0"/>
              <a:t>Discussion of Prac2 &amp; </a:t>
            </a:r>
            <a:r>
              <a:rPr lang="en-ZA" dirty="0" err="1"/>
              <a:t>Pthreads</a:t>
            </a:r>
            <a:endParaRPr lang="en-ZA" dirty="0"/>
          </a:p>
          <a:p>
            <a:pPr>
              <a:defRPr/>
            </a:pPr>
            <a:r>
              <a:rPr lang="en-ZA" dirty="0"/>
              <a:t>Finalizing Seminar Groups</a:t>
            </a:r>
          </a:p>
          <a:p>
            <a:pPr>
              <a:defRPr/>
            </a:pPr>
            <a:r>
              <a:rPr lang="en-ZA" dirty="0"/>
              <a:t>Benchmarking, etc.</a:t>
            </a:r>
            <a:endParaRPr lang="en-ZA" dirty="0">
              <a:solidFill>
                <a:srgbClr val="FF66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9920" y="2584563"/>
            <a:ext cx="6324167" cy="1200329"/>
          </a:xfrm>
          <a:prstGeom prst="rect">
            <a:avLst/>
          </a:prstGeom>
          <a:noFill/>
        </p:spPr>
        <p:txBody>
          <a:bodyPr wrap="none" lIns="91440" tIns="45720" rIns="91440" bIns="45720">
            <a:spAutoFit/>
          </a:bodyPr>
          <a:lstStyle/>
          <a:p>
            <a:pPr algn="ctr"/>
            <a:r>
              <a:rPr lang="en-US" sz="7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Schoolbook" pitchFamily="18" charset="0"/>
                <a:cs typeface="Arabic Typesetting" pitchFamily="66" charset="-78"/>
              </a:rPr>
              <a:t>Intermission</a:t>
            </a:r>
          </a:p>
        </p:txBody>
      </p:sp>
    </p:spTree>
    <p:extLst>
      <p:ext uri="{BB962C8B-B14F-4D97-AF65-F5344CB8AC3E}">
        <p14:creationId xmlns:p14="http://schemas.microsoft.com/office/powerpoint/2010/main" val="1070645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1" y="3526966"/>
            <a:ext cx="8657594" cy="1754326"/>
          </a:xfrm>
          <a:prstGeom prst="rect">
            <a:avLst/>
          </a:prstGeom>
          <a:noFill/>
        </p:spPr>
        <p:txBody>
          <a:bodyPr wrap="square" rtlCol="0">
            <a:spAutoFit/>
          </a:bodyPr>
          <a:lstStyle/>
          <a:p>
            <a:r>
              <a:rPr lang="en-US" i="1" dirty="0"/>
              <a:t>Image sources:</a:t>
            </a:r>
          </a:p>
          <a:p>
            <a:r>
              <a:rPr lang="en-US" dirty="0"/>
              <a:t> Clipart sources  – public domain CC0 (</a:t>
            </a:r>
            <a:r>
              <a:rPr lang="en-US" dirty="0">
                <a:hlinkClick r:id="rId2"/>
              </a:rPr>
              <a:t>http://pixabay.com/</a:t>
            </a:r>
            <a:r>
              <a:rPr lang="en-US" dirty="0"/>
              <a:t>)</a:t>
            </a:r>
          </a:p>
          <a:p>
            <a:r>
              <a:rPr lang="en-US" dirty="0"/>
              <a:t> datacenter image – </a:t>
            </a:r>
            <a:r>
              <a:rPr lang="en-US" dirty="0" err="1"/>
              <a:t>pixabay</a:t>
            </a:r>
            <a:endParaRPr lang="en-US" dirty="0"/>
          </a:p>
          <a:p>
            <a:r>
              <a:rPr lang="en-US" dirty="0"/>
              <a:t> </a:t>
            </a:r>
            <a:r>
              <a:rPr lang="en-US" dirty="0">
                <a:hlinkClick r:id="rId3"/>
              </a:rPr>
              <a:t>commons.wikimedia.org</a:t>
            </a:r>
            <a:endParaRPr lang="en-US" dirty="0"/>
          </a:p>
          <a:p>
            <a:r>
              <a:rPr lang="en-US" dirty="0"/>
              <a:t> images from </a:t>
            </a:r>
            <a:r>
              <a:rPr lang="en-US" dirty="0" err="1"/>
              <a:t>flickr</a:t>
            </a:r>
            <a:endParaRPr lang="en-US" dirty="0"/>
          </a:p>
          <a:p>
            <a:r>
              <a:rPr lang="en-US" dirty="0"/>
              <a:t> </a:t>
            </a:r>
          </a:p>
        </p:txBody>
      </p:sp>
      <p:sp>
        <p:nvSpPr>
          <p:cNvPr id="2" name="Rectangle 1"/>
          <p:cNvSpPr/>
          <p:nvPr/>
        </p:nvSpPr>
        <p:spPr>
          <a:xfrm>
            <a:off x="420915" y="443077"/>
            <a:ext cx="4929555" cy="369332"/>
          </a:xfrm>
          <a:prstGeom prst="rect">
            <a:avLst/>
          </a:prstGeom>
        </p:spPr>
        <p:txBody>
          <a:bodyPr wrap="none">
            <a:spAutoFit/>
          </a:bodyPr>
          <a:lstStyle/>
          <a:p>
            <a:r>
              <a:rPr lang="en-US" b="1" i="1" dirty="0"/>
              <a:t>Disclaimers and copyright/licensing details</a:t>
            </a:r>
          </a:p>
        </p:txBody>
      </p:sp>
      <p:sp>
        <p:nvSpPr>
          <p:cNvPr id="5" name="Rectangle 4"/>
          <p:cNvSpPr/>
          <p:nvPr/>
        </p:nvSpPr>
        <p:spPr>
          <a:xfrm>
            <a:off x="420916" y="893026"/>
            <a:ext cx="8258628" cy="2554545"/>
          </a:xfrm>
          <a:prstGeom prst="rect">
            <a:avLst/>
          </a:prstGeom>
        </p:spPr>
        <p:txBody>
          <a:bodyPr wrap="square">
            <a:spAutoFit/>
          </a:bodyPr>
          <a:lstStyle/>
          <a:p>
            <a:r>
              <a:rPr lang="en-US" sz="1600" dirty="0"/>
              <a:t>I have tried to follow the correct practices concerning copyright and licensing of material, particularly image sources that have been used in this presentation. I have put much effort into trying to make this material open access so that it can be of benefit to others in their teaching and learning practice. Any mistakes or omissions with regards to these issues I will correct when notified. To the best of my understanding the material in these slides can be shared according to the Creative Commons “</a:t>
            </a:r>
            <a:r>
              <a:rPr lang="en-ZA" sz="1600" dirty="0"/>
              <a:t>Attribution-</a:t>
            </a:r>
            <a:r>
              <a:rPr lang="en-ZA" sz="1600" dirty="0" err="1"/>
              <a:t>ShareAlike</a:t>
            </a:r>
            <a:r>
              <a:rPr lang="en-ZA" sz="1600" dirty="0"/>
              <a:t> 4.0 International (CC BY-SA 4.0)</a:t>
            </a:r>
            <a:r>
              <a:rPr lang="en-US" sz="1600" dirty="0"/>
              <a:t>” license, and that is why I selected that license to apply to this presentation (it’s not because I particulate want my slides referenced but more to acknowledge the sources and generosity of others who have provided free material such as the images I have used).</a:t>
            </a:r>
          </a:p>
        </p:txBody>
      </p:sp>
      <p:pic>
        <p:nvPicPr>
          <p:cNvPr id="3074" name="Picture 2" descr="C:\Users\swinberg\Documents\ACTIVE\EEE4084F\Common\Images_open\CC-S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1944" y="610280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768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Callout 9"/>
          <p:cNvSpPr/>
          <p:nvPr/>
        </p:nvSpPr>
        <p:spPr>
          <a:xfrm>
            <a:off x="5165378" y="4966603"/>
            <a:ext cx="2440248" cy="1206288"/>
          </a:xfrm>
          <a:prstGeom prst="wedgeEllipseCallout">
            <a:avLst>
              <a:gd name="adj1" fmla="val -65491"/>
              <a:gd name="adj2" fmla="val -81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Anyone else beside me feel that way?</a:t>
            </a:r>
          </a:p>
        </p:txBody>
      </p:sp>
      <p:sp>
        <p:nvSpPr>
          <p:cNvPr id="3" name="TextBox 2"/>
          <p:cNvSpPr txBox="1"/>
          <p:nvPr/>
        </p:nvSpPr>
        <p:spPr>
          <a:xfrm>
            <a:off x="5924999" y="4848450"/>
            <a:ext cx="415498" cy="369332"/>
          </a:xfrm>
          <a:prstGeom prst="rect">
            <a:avLst/>
          </a:prstGeom>
          <a:noFill/>
        </p:spPr>
        <p:txBody>
          <a:bodyPr wrap="none" rtlCol="0">
            <a:spAutoFit/>
          </a:bodyPr>
          <a:lstStyle/>
          <a:p>
            <a:r>
              <a:rPr lang="en-US" dirty="0"/>
              <a:t>…</a:t>
            </a:r>
          </a:p>
        </p:txBody>
      </p:sp>
      <p:sp>
        <p:nvSpPr>
          <p:cNvPr id="4" name="Rectangle 3"/>
          <p:cNvSpPr/>
          <p:nvPr/>
        </p:nvSpPr>
        <p:spPr>
          <a:xfrm>
            <a:off x="666554" y="655210"/>
            <a:ext cx="347402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Question:</a:t>
            </a:r>
          </a:p>
        </p:txBody>
      </p:sp>
      <p:sp>
        <p:nvSpPr>
          <p:cNvPr id="5" name="Rectangle 4"/>
          <p:cNvSpPr/>
          <p:nvPr/>
        </p:nvSpPr>
        <p:spPr>
          <a:xfrm>
            <a:off x="502379" y="1609345"/>
            <a:ext cx="8093888" cy="2062103"/>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3200" b="1" spc="50" dirty="0">
                <a:ln w="11430"/>
                <a:effectLst>
                  <a:outerShdw blurRad="76200" dist="50800" dir="5400000" algn="tl" rotWithShape="0">
                    <a:srgbClr val="000000">
                      <a:alpha val="65000"/>
                    </a:srgbClr>
                  </a:outerShdw>
                </a:effectLst>
              </a:rPr>
              <a:t>Do you sometimes feel that despite</a:t>
            </a:r>
          </a:p>
          <a:p>
            <a:pPr>
              <a:defRPr/>
            </a:pPr>
            <a:r>
              <a:rPr lang="en-US" sz="3200" b="1" spc="50" dirty="0">
                <a:ln w="11430"/>
                <a:effectLst>
                  <a:outerShdw blurRad="76200" dist="50800" dir="5400000" algn="tl" rotWithShape="0">
                    <a:srgbClr val="000000">
                      <a:alpha val="65000"/>
                    </a:srgbClr>
                  </a:outerShdw>
                </a:effectLst>
              </a:rPr>
              <a:t>having a </a:t>
            </a:r>
            <a:r>
              <a:rPr lang="en-US" sz="3200" b="1" spc="50" dirty="0" err="1">
                <a:ln w="11430"/>
                <a:effectLst>
                  <a:outerShdw blurRad="76200" dist="50800" dir="5400000" algn="tl" rotWithShape="0">
                    <a:srgbClr val="000000">
                      <a:alpha val="65000"/>
                    </a:srgbClr>
                  </a:outerShdw>
                </a:effectLst>
              </a:rPr>
              <a:t>wizbang</a:t>
            </a:r>
            <a:r>
              <a:rPr lang="en-US" sz="3200" b="1" spc="50" dirty="0">
                <a:ln w="11430"/>
                <a:effectLst>
                  <a:outerShdw blurRad="76200" dist="50800" dir="5400000" algn="tl" rotWithShape="0">
                    <a:srgbClr val="000000">
                      <a:alpha val="65000"/>
                    </a:srgbClr>
                  </a:outerShdw>
                </a:effectLst>
              </a:rPr>
              <a:t> </a:t>
            </a:r>
            <a:r>
              <a:rPr lang="en-US" sz="3200" b="1" spc="50" dirty="0" err="1">
                <a:ln w="11430"/>
                <a:effectLst>
                  <a:outerShdw blurRad="76200" dist="50800" dir="5400000" algn="tl" rotWithShape="0">
                    <a:srgbClr val="000000">
                      <a:alpha val="65000"/>
                    </a:srgbClr>
                  </a:outerShdw>
                </a:effectLst>
              </a:rPr>
              <a:t>multicore</a:t>
            </a:r>
            <a:r>
              <a:rPr lang="en-US" sz="3200" b="1" spc="50" dirty="0">
                <a:ln w="11430"/>
                <a:effectLst>
                  <a:outerShdw blurRad="76200" dist="50800" dir="5400000" algn="tl" rotWithShape="0">
                    <a:srgbClr val="000000">
                      <a:alpha val="65000"/>
                    </a:srgbClr>
                  </a:outerShdw>
                </a:effectLst>
              </a:rPr>
              <a:t> PC,</a:t>
            </a:r>
          </a:p>
          <a:p>
            <a:pPr>
              <a:defRPr/>
            </a:pPr>
            <a:r>
              <a:rPr lang="en-US" sz="3200" b="1" spc="50" dirty="0">
                <a:ln w="11430"/>
                <a:effectLst>
                  <a:outerShdw blurRad="76200" dist="50800" dir="5400000" algn="tl" rotWithShape="0">
                    <a:srgbClr val="000000">
                      <a:alpha val="65000"/>
                    </a:srgbClr>
                  </a:outerShdw>
                </a:effectLst>
              </a:rPr>
              <a:t>it still just </a:t>
            </a:r>
            <a:r>
              <a:rPr lang="en-ZA" sz="3200" b="1" spc="50" dirty="0">
                <a:ln w="11430"/>
                <a:effectLst>
                  <a:outerShdw blurRad="76200" dist="50800" dir="5400000" algn="tl" rotWithShape="0">
                    <a:srgbClr val="000000">
                      <a:alpha val="65000"/>
                    </a:srgbClr>
                  </a:outerShdw>
                </a:effectLst>
              </a:rPr>
              <a:t>isn’t keeping up well</a:t>
            </a:r>
          </a:p>
          <a:p>
            <a:pPr>
              <a:defRPr/>
            </a:pPr>
            <a:r>
              <a:rPr lang="en-ZA" sz="3200" b="1" spc="50" dirty="0">
                <a:ln w="11430"/>
                <a:effectLst>
                  <a:outerShdw blurRad="76200" dist="50800" dir="5400000" algn="tl" rotWithShape="0">
                    <a:srgbClr val="000000">
                      <a:alpha val="65000"/>
                    </a:srgbClr>
                  </a:outerShdw>
                </a:effectLst>
              </a:rPr>
              <a:t>with the latest software demands?...</a:t>
            </a:r>
            <a:endParaRPr lang="en-US" sz="3200" b="1" spc="50" dirty="0">
              <a:ln w="11430"/>
              <a:effectLst>
                <a:outerShdw blurRad="76200" dist="50800" dir="5400000" algn="tl" rotWithShape="0">
                  <a:srgbClr val="000000">
                    <a:alpha val="65000"/>
                  </a:srgbClr>
                </a:outerShdw>
              </a:effectLst>
            </a:endParaRPr>
          </a:p>
        </p:txBody>
      </p:sp>
      <p:pic>
        <p:nvPicPr>
          <p:cNvPr id="7" name="Picture 6" descr="hands.jpg"/>
          <p:cNvPicPr>
            <a:picLocks noChangeAspect="1"/>
          </p:cNvPicPr>
          <p:nvPr/>
        </p:nvPicPr>
        <p:blipFill>
          <a:blip r:embed="rId3" cstate="print"/>
          <a:srcRect/>
          <a:stretch>
            <a:fillRect/>
          </a:stretch>
        </p:blipFill>
        <p:spPr bwMode="auto">
          <a:xfrm>
            <a:off x="4737122" y="4263165"/>
            <a:ext cx="3206750" cy="2162175"/>
          </a:xfrm>
          <a:prstGeom prst="rect">
            <a:avLst/>
          </a:prstGeom>
          <a:noFill/>
          <a:ln w="9525">
            <a:noFill/>
            <a:miter lim="800000"/>
            <a:headEnd/>
            <a:tailEnd/>
          </a:ln>
        </p:spPr>
      </p:pic>
      <p:grpSp>
        <p:nvGrpSpPr>
          <p:cNvPr id="8" name="Group 7"/>
          <p:cNvGrpSpPr/>
          <p:nvPr/>
        </p:nvGrpSpPr>
        <p:grpSpPr>
          <a:xfrm>
            <a:off x="441618" y="4336721"/>
            <a:ext cx="4107705" cy="2247534"/>
            <a:chOff x="441618" y="4336721"/>
            <a:chExt cx="4107705" cy="2247534"/>
          </a:xfrm>
        </p:grpSpPr>
        <p:pic>
          <p:nvPicPr>
            <p:cNvPr id="6" name="Picture 5" descr="windows-logo.gif"/>
            <p:cNvPicPr>
              <a:picLocks noChangeAspect="1"/>
            </p:cNvPicPr>
            <p:nvPr/>
          </p:nvPicPr>
          <p:blipFill>
            <a:blip r:embed="rId4" cstate="print"/>
            <a:srcRect/>
            <a:stretch>
              <a:fillRect/>
            </a:stretch>
          </p:blipFill>
          <p:spPr bwMode="auto">
            <a:xfrm rot="650140">
              <a:off x="587131" y="4336721"/>
              <a:ext cx="2024062" cy="1790700"/>
            </a:xfrm>
            <a:prstGeom prst="rect">
              <a:avLst/>
            </a:prstGeom>
            <a:noFill/>
            <a:ln w="9525">
              <a:noFill/>
              <a:miter lim="800000"/>
              <a:headEnd/>
              <a:tailEnd/>
            </a:ln>
          </p:spPr>
        </p:pic>
        <p:pic>
          <p:nvPicPr>
            <p:cNvPr id="2050" name="Picture 2" descr="C:\Users\swinberg\Documents\ACTIVE\EEE4084F\2013\LECTURES\Lecture02\Images\smurfs_tug-of-wa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245" y="5217782"/>
              <a:ext cx="2354078" cy="10348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winberg\Documents\ACTIVE\EEE4084F\2013\LECTURES\Lecture02\Images\ground.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1618" y="6093115"/>
              <a:ext cx="1863700" cy="1595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73078" y="6276478"/>
              <a:ext cx="1478290" cy="307777"/>
            </a:xfrm>
            <a:prstGeom prst="rect">
              <a:avLst/>
            </a:prstGeom>
            <a:noFill/>
          </p:spPr>
          <p:txBody>
            <a:bodyPr wrap="none" rtlCol="0">
              <a:spAutoFit/>
            </a:bodyPr>
            <a:lstStyle/>
            <a:p>
              <a:r>
                <a:rPr lang="en-US" sz="1400" dirty="0"/>
                <a:t>Processor cores</a:t>
              </a:r>
            </a:p>
          </p:txBody>
        </p:sp>
        <p:sp>
          <p:nvSpPr>
            <p:cNvPr id="9" name="TextBox 8"/>
            <p:cNvSpPr txBox="1"/>
            <p:nvPr/>
          </p:nvSpPr>
          <p:spPr>
            <a:xfrm>
              <a:off x="502379" y="6276478"/>
              <a:ext cx="1358064" cy="307777"/>
            </a:xfrm>
            <a:prstGeom prst="rect">
              <a:avLst/>
            </a:prstGeom>
            <a:noFill/>
          </p:spPr>
          <p:txBody>
            <a:bodyPr wrap="none" rtlCol="0">
              <a:spAutoFit/>
            </a:bodyPr>
            <a:lstStyle/>
            <a:p>
              <a:r>
                <a:rPr lang="en-US" sz="1400" dirty="0"/>
                <a:t>Major software</a:t>
              </a:r>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36000" fill="hold" nodeType="clickEffect" p14:presetBounceEnd="18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18000">
                                          <p:cBhvr additive="base">
                                            <p:cTn id="7" dur="2000" fill="hold"/>
                                            <p:tgtEl>
                                              <p:spTgt spid="8"/>
                                            </p:tgtEl>
                                            <p:attrNameLst>
                                              <p:attrName>ppt_x</p:attrName>
                                            </p:attrNameLst>
                                          </p:cBhvr>
                                          <p:tavLst>
                                            <p:tav tm="0">
                                              <p:val>
                                                <p:strVal val="0-#ppt_w/2"/>
                                              </p:val>
                                            </p:tav>
                                            <p:tav tm="100000">
                                              <p:val>
                                                <p:strVal val="#ppt_x"/>
                                              </p:val>
                                            </p:tav>
                                          </p:tavLst>
                                        </p:anim>
                                        <p:anim calcmode="lin" valueType="num" p14:bounceEnd="18000">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36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012" y="360060"/>
            <a:ext cx="8559712" cy="4247317"/>
          </a:xfrm>
          <a:prstGeom prst="rect">
            <a:avLst/>
          </a:prstGeom>
          <a:noFill/>
        </p:spPr>
        <p:txBody>
          <a:bodyPr wrap="square" lIns="91440" tIns="45720" rIns="91440" bIns="45720">
            <a:spAutoFit/>
          </a:bodyPr>
          <a:lstStyle/>
          <a:p>
            <a:pPr algn="ctr"/>
            <a:r>
              <a:rPr lang="en-US" sz="5400" b="1" cap="none" spc="0" dirty="0">
                <a:ln w="10541" cmpd="sng">
                  <a:solidFill>
                    <a:schemeClr val="tx1">
                      <a:lumMod val="75000"/>
                      <a:lumOff val="25000"/>
                    </a:schemeClr>
                  </a:solidFill>
                  <a:prstDash val="solid"/>
                </a:ln>
                <a:solidFill>
                  <a:schemeClr val="tx2">
                    <a:lumMod val="40000"/>
                    <a:lumOff val="60000"/>
                  </a:schemeClr>
                </a:solidFill>
                <a:effectLst/>
              </a:rPr>
              <a:t>It may be so because your software isn’t designed to leverage the full potential of the available hardware.</a:t>
            </a:r>
          </a:p>
        </p:txBody>
      </p:sp>
      <p:pic>
        <p:nvPicPr>
          <p:cNvPr id="3075" name="Picture 3" descr="C:\Users\swinberg\Downloads\chat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1161" y="5005569"/>
            <a:ext cx="1695322" cy="14777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75288" y="4636237"/>
            <a:ext cx="1467068" cy="369332"/>
          </a:xfrm>
          <a:prstGeom prst="rect">
            <a:avLst/>
          </a:prstGeom>
          <a:noFill/>
        </p:spPr>
        <p:txBody>
          <a:bodyPr wrap="none" rtlCol="0">
            <a:spAutoFit/>
          </a:bodyPr>
          <a:lstStyle/>
          <a:p>
            <a:r>
              <a:rPr lang="en-ZA" dirty="0"/>
              <a:t>CPUs at idle</a:t>
            </a:r>
          </a:p>
        </p:txBody>
      </p:sp>
      <p:pic>
        <p:nvPicPr>
          <p:cNvPr id="3076" name="Picture 4" descr="C:\Users\swinberg\Documents\ACTIVE\EEE4084F\2014\LECTURES\Lecture02\Images\lif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3335" y="5070244"/>
            <a:ext cx="901872" cy="134843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swinberg\Documents\ACTIVE\EEE4084F\2014\LECTURES\Lecture02\Images\download.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476734">
            <a:off x="2410276" y="4942141"/>
            <a:ext cx="874927" cy="874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764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39927"/>
            <a:ext cx="8385175" cy="753931"/>
          </a:xfrm>
        </p:spPr>
        <p:txBody>
          <a:bodyPr/>
          <a:lstStyle/>
          <a:p>
            <a:pPr>
              <a:defRPr/>
            </a:pPr>
            <a:r>
              <a:rPr lang="en-ZA" dirty="0"/>
              <a:t>Computation Methods</a:t>
            </a:r>
            <a:endParaRPr lang="en-US" dirty="0"/>
          </a:p>
        </p:txBody>
      </p:sp>
      <p:sp>
        <p:nvSpPr>
          <p:cNvPr id="14339" name="TextBox 5"/>
          <p:cNvSpPr txBox="1">
            <a:spLocks noChangeArrowheads="1"/>
          </p:cNvSpPr>
          <p:nvPr/>
        </p:nvSpPr>
        <p:spPr bwMode="auto">
          <a:xfrm>
            <a:off x="471488" y="938213"/>
            <a:ext cx="1960562" cy="584200"/>
          </a:xfrm>
          <a:prstGeom prst="rect">
            <a:avLst/>
          </a:prstGeom>
          <a:noFill/>
          <a:ln w="9525">
            <a:noFill/>
            <a:miter lim="800000"/>
            <a:headEnd/>
            <a:tailEnd/>
          </a:ln>
        </p:spPr>
        <p:txBody>
          <a:bodyPr wrap="none">
            <a:spAutoFit/>
          </a:bodyPr>
          <a:lstStyle/>
          <a:p>
            <a:r>
              <a:rPr lang="en-ZA" sz="3200"/>
              <a:t>Hardware</a:t>
            </a:r>
            <a:endParaRPr lang="en-US" sz="3200"/>
          </a:p>
        </p:txBody>
      </p:sp>
      <p:cxnSp>
        <p:nvCxnSpPr>
          <p:cNvPr id="14340" name="Straight Connector 7"/>
          <p:cNvCxnSpPr>
            <a:cxnSpLocks noChangeShapeType="1"/>
          </p:cNvCxnSpPr>
          <p:nvPr/>
        </p:nvCxnSpPr>
        <p:spPr bwMode="auto">
          <a:xfrm rot="5400000">
            <a:off x="261145" y="3726656"/>
            <a:ext cx="5668962" cy="3175"/>
          </a:xfrm>
          <a:prstGeom prst="line">
            <a:avLst/>
          </a:prstGeom>
          <a:noFill/>
          <a:ln w="9525" algn="ctr">
            <a:solidFill>
              <a:schemeClr val="tx1"/>
            </a:solidFill>
            <a:round/>
            <a:headEnd/>
            <a:tailEnd/>
          </a:ln>
        </p:spPr>
      </p:cxnSp>
      <p:sp>
        <p:nvSpPr>
          <p:cNvPr id="14341" name="TextBox 8"/>
          <p:cNvSpPr txBox="1">
            <a:spLocks noChangeArrowheads="1"/>
          </p:cNvSpPr>
          <p:nvPr/>
        </p:nvSpPr>
        <p:spPr bwMode="auto">
          <a:xfrm>
            <a:off x="3348038" y="938213"/>
            <a:ext cx="2917825" cy="1076325"/>
          </a:xfrm>
          <a:prstGeom prst="rect">
            <a:avLst/>
          </a:prstGeom>
          <a:noFill/>
          <a:ln w="9525">
            <a:noFill/>
            <a:miter lim="800000"/>
            <a:headEnd/>
            <a:tailEnd/>
          </a:ln>
        </p:spPr>
        <p:txBody>
          <a:bodyPr wrap="none">
            <a:spAutoFit/>
          </a:bodyPr>
          <a:lstStyle/>
          <a:p>
            <a:r>
              <a:rPr lang="en-ZA" sz="3200"/>
              <a:t>Reconfigurable</a:t>
            </a:r>
          </a:p>
          <a:p>
            <a:r>
              <a:rPr lang="en-ZA" sz="3200"/>
              <a:t>Computer</a:t>
            </a:r>
            <a:endParaRPr lang="en-US" sz="3200"/>
          </a:p>
        </p:txBody>
      </p:sp>
      <p:cxnSp>
        <p:nvCxnSpPr>
          <p:cNvPr id="14342" name="Straight Connector 9"/>
          <p:cNvCxnSpPr>
            <a:cxnSpLocks noChangeShapeType="1"/>
          </p:cNvCxnSpPr>
          <p:nvPr/>
        </p:nvCxnSpPr>
        <p:spPr bwMode="auto">
          <a:xfrm rot="5400000">
            <a:off x="3547781" y="3721894"/>
            <a:ext cx="5668962" cy="12700"/>
          </a:xfrm>
          <a:prstGeom prst="line">
            <a:avLst/>
          </a:prstGeom>
          <a:noFill/>
          <a:ln w="9525" algn="ctr">
            <a:solidFill>
              <a:schemeClr val="tx1"/>
            </a:solidFill>
            <a:round/>
            <a:headEnd/>
            <a:tailEnd/>
          </a:ln>
        </p:spPr>
      </p:cxnSp>
      <p:sp>
        <p:nvSpPr>
          <p:cNvPr id="14343" name="TextBox 10"/>
          <p:cNvSpPr txBox="1">
            <a:spLocks noChangeArrowheads="1"/>
          </p:cNvSpPr>
          <p:nvPr/>
        </p:nvSpPr>
        <p:spPr bwMode="auto">
          <a:xfrm>
            <a:off x="6527054" y="938213"/>
            <a:ext cx="2030413" cy="1076325"/>
          </a:xfrm>
          <a:prstGeom prst="rect">
            <a:avLst/>
          </a:prstGeom>
          <a:noFill/>
          <a:ln w="9525">
            <a:noFill/>
            <a:miter lim="800000"/>
            <a:headEnd/>
            <a:tailEnd/>
          </a:ln>
        </p:spPr>
        <p:txBody>
          <a:bodyPr wrap="none">
            <a:spAutoFit/>
          </a:bodyPr>
          <a:lstStyle/>
          <a:p>
            <a:r>
              <a:rPr lang="en-ZA" sz="3200" dirty="0"/>
              <a:t>Software</a:t>
            </a:r>
          </a:p>
          <a:p>
            <a:r>
              <a:rPr lang="en-ZA" sz="3200" dirty="0"/>
              <a:t>Processor</a:t>
            </a:r>
            <a:endParaRPr lang="en-US" sz="3200" dirty="0"/>
          </a:p>
        </p:txBody>
      </p:sp>
      <p:cxnSp>
        <p:nvCxnSpPr>
          <p:cNvPr id="14344" name="Straight Connector 11"/>
          <p:cNvCxnSpPr>
            <a:cxnSpLocks noChangeShapeType="1"/>
          </p:cNvCxnSpPr>
          <p:nvPr/>
        </p:nvCxnSpPr>
        <p:spPr bwMode="auto">
          <a:xfrm>
            <a:off x="474469" y="1953946"/>
            <a:ext cx="8149708" cy="27913"/>
          </a:xfrm>
          <a:prstGeom prst="line">
            <a:avLst/>
          </a:prstGeom>
          <a:noFill/>
          <a:ln w="9525" algn="ctr">
            <a:solidFill>
              <a:schemeClr val="tx1"/>
            </a:solidFill>
            <a:round/>
            <a:headEnd/>
            <a:tailEnd/>
          </a:ln>
        </p:spPr>
      </p:cxnSp>
      <p:pic>
        <p:nvPicPr>
          <p:cNvPr id="14345" name="Picture 16" descr="circuit.jpg"/>
          <p:cNvPicPr>
            <a:picLocks noChangeAspect="1"/>
          </p:cNvPicPr>
          <p:nvPr/>
        </p:nvPicPr>
        <p:blipFill>
          <a:blip r:embed="rId3" cstate="print"/>
          <a:srcRect/>
          <a:stretch>
            <a:fillRect/>
          </a:stretch>
        </p:blipFill>
        <p:spPr bwMode="auto">
          <a:xfrm>
            <a:off x="795434" y="5191068"/>
            <a:ext cx="1947659" cy="1298822"/>
          </a:xfrm>
          <a:prstGeom prst="rect">
            <a:avLst/>
          </a:prstGeom>
          <a:noFill/>
          <a:ln w="9525">
            <a:noFill/>
            <a:miter lim="800000"/>
            <a:headEnd/>
            <a:tailEnd/>
          </a:ln>
        </p:spPr>
      </p:pic>
      <p:sp>
        <p:nvSpPr>
          <p:cNvPr id="14346" name="TextBox 17"/>
          <p:cNvSpPr txBox="1">
            <a:spLocks noChangeArrowheads="1"/>
          </p:cNvSpPr>
          <p:nvPr/>
        </p:nvSpPr>
        <p:spPr bwMode="auto">
          <a:xfrm>
            <a:off x="479640" y="2110118"/>
            <a:ext cx="2618365" cy="3139321"/>
          </a:xfrm>
          <a:prstGeom prst="rect">
            <a:avLst/>
          </a:prstGeom>
          <a:noFill/>
          <a:ln w="9525">
            <a:noFill/>
            <a:miter lim="800000"/>
            <a:headEnd/>
            <a:tailEnd/>
          </a:ln>
        </p:spPr>
        <p:txBody>
          <a:bodyPr wrap="square">
            <a:spAutoFit/>
          </a:bodyPr>
          <a:lstStyle/>
          <a:p>
            <a:r>
              <a:rPr lang="en-ZA" dirty="0"/>
              <a:t>e.g. PCBs, ASICs</a:t>
            </a:r>
          </a:p>
          <a:p>
            <a:r>
              <a:rPr lang="en-ZA" u="sng" dirty="0"/>
              <a:t>Advantages:</a:t>
            </a:r>
          </a:p>
          <a:p>
            <a:pPr>
              <a:buFont typeface="Arial" charset="0"/>
              <a:buChar char="•"/>
            </a:pPr>
            <a:r>
              <a:rPr lang="en-ZA" dirty="0"/>
              <a:t> High speed &amp; performance</a:t>
            </a:r>
          </a:p>
          <a:p>
            <a:pPr>
              <a:buFont typeface="Arial" charset="0"/>
              <a:buChar char="•"/>
            </a:pPr>
            <a:r>
              <a:rPr lang="en-ZA" dirty="0"/>
              <a:t> Efficient (possibly lower power than idle processors)</a:t>
            </a:r>
          </a:p>
          <a:p>
            <a:pPr>
              <a:buFont typeface="Arial" charset="0"/>
              <a:buChar char="•"/>
            </a:pPr>
            <a:r>
              <a:rPr lang="en-ZA" dirty="0"/>
              <a:t> Parallelizable </a:t>
            </a:r>
          </a:p>
          <a:p>
            <a:r>
              <a:rPr lang="en-ZA" u="sng" dirty="0"/>
              <a:t>Drawbacks:</a:t>
            </a:r>
          </a:p>
          <a:p>
            <a:pPr>
              <a:buFont typeface="Arial" charset="0"/>
              <a:buChar char="•"/>
            </a:pPr>
            <a:r>
              <a:rPr lang="en-ZA" dirty="0"/>
              <a:t> Expensive</a:t>
            </a:r>
          </a:p>
          <a:p>
            <a:pPr>
              <a:buFont typeface="Arial" charset="0"/>
              <a:buChar char="•"/>
            </a:pPr>
            <a:r>
              <a:rPr lang="en-ZA" dirty="0"/>
              <a:t> Static (cannot change)</a:t>
            </a:r>
            <a:endParaRPr lang="en-US" dirty="0"/>
          </a:p>
        </p:txBody>
      </p:sp>
      <p:sp>
        <p:nvSpPr>
          <p:cNvPr id="14347" name="TextBox 18"/>
          <p:cNvSpPr txBox="1">
            <a:spLocks noChangeArrowheads="1"/>
          </p:cNvSpPr>
          <p:nvPr/>
        </p:nvSpPr>
        <p:spPr bwMode="auto">
          <a:xfrm>
            <a:off x="3209627" y="2124075"/>
            <a:ext cx="3186113" cy="3416300"/>
          </a:xfrm>
          <a:prstGeom prst="rect">
            <a:avLst/>
          </a:prstGeom>
          <a:noFill/>
          <a:ln w="9525">
            <a:noFill/>
            <a:miter lim="800000"/>
            <a:headEnd/>
            <a:tailEnd/>
          </a:ln>
        </p:spPr>
        <p:txBody>
          <a:bodyPr wrap="none">
            <a:spAutoFit/>
          </a:bodyPr>
          <a:lstStyle/>
          <a:p>
            <a:r>
              <a:rPr lang="en-ZA" dirty="0"/>
              <a:t>e.g. IBM Blade, FPGA-based</a:t>
            </a:r>
          </a:p>
          <a:p>
            <a:r>
              <a:rPr lang="en-ZA" dirty="0"/>
              <a:t>computing platform</a:t>
            </a:r>
          </a:p>
          <a:p>
            <a:r>
              <a:rPr lang="en-ZA" u="sng" dirty="0"/>
              <a:t>Advantages:</a:t>
            </a:r>
          </a:p>
          <a:p>
            <a:pPr>
              <a:buFont typeface="Arial" charset="0"/>
              <a:buChar char="•"/>
            </a:pPr>
            <a:r>
              <a:rPr lang="en-ZA" dirty="0"/>
              <a:t> Faster than software alone</a:t>
            </a:r>
          </a:p>
          <a:p>
            <a:pPr>
              <a:buFont typeface="Arial" charset="0"/>
              <a:buChar char="•"/>
            </a:pPr>
            <a:r>
              <a:rPr lang="en-ZA" dirty="0"/>
              <a:t> More flexible than software</a:t>
            </a:r>
          </a:p>
          <a:p>
            <a:pPr>
              <a:buFont typeface="Arial" charset="0"/>
              <a:buChar char="•"/>
            </a:pPr>
            <a:r>
              <a:rPr lang="en-ZA" dirty="0"/>
              <a:t> More flexible than hardware</a:t>
            </a:r>
          </a:p>
          <a:p>
            <a:pPr>
              <a:buFont typeface="Arial" charset="0"/>
              <a:buChar char="•"/>
            </a:pPr>
            <a:r>
              <a:rPr lang="en-ZA" dirty="0"/>
              <a:t> Parallelizable</a:t>
            </a:r>
          </a:p>
          <a:p>
            <a:r>
              <a:rPr lang="en-ZA" u="sng" dirty="0"/>
              <a:t>Drawbacks:</a:t>
            </a:r>
          </a:p>
          <a:p>
            <a:pPr>
              <a:buFont typeface="Arial" charset="0"/>
              <a:buChar char="•"/>
            </a:pPr>
            <a:r>
              <a:rPr lang="en-ZA" dirty="0"/>
              <a:t> Expensive</a:t>
            </a:r>
          </a:p>
          <a:p>
            <a:pPr>
              <a:buFont typeface="Arial" charset="0"/>
              <a:buChar char="•"/>
            </a:pPr>
            <a:r>
              <a:rPr lang="en-ZA" dirty="0"/>
              <a:t> Complex</a:t>
            </a:r>
          </a:p>
          <a:p>
            <a:r>
              <a:rPr lang="en-ZA" dirty="0"/>
              <a:t>(both s/w</a:t>
            </a:r>
          </a:p>
          <a:p>
            <a:r>
              <a:rPr lang="en-ZA" dirty="0"/>
              <a:t> &amp; h/w)</a:t>
            </a:r>
            <a:endParaRPr lang="en-US" dirty="0"/>
          </a:p>
        </p:txBody>
      </p:sp>
      <p:pic>
        <p:nvPicPr>
          <p:cNvPr id="14348" name="Picture 19" descr="IBM_BladeCenterHT-chassis.jpg"/>
          <p:cNvPicPr>
            <a:picLocks noChangeAspect="1"/>
          </p:cNvPicPr>
          <p:nvPr/>
        </p:nvPicPr>
        <p:blipFill>
          <a:blip r:embed="rId4" cstate="print"/>
          <a:srcRect/>
          <a:stretch>
            <a:fillRect/>
          </a:stretch>
        </p:blipFill>
        <p:spPr bwMode="auto">
          <a:xfrm>
            <a:off x="4474385" y="4689475"/>
            <a:ext cx="1814513" cy="1828800"/>
          </a:xfrm>
          <a:prstGeom prst="rect">
            <a:avLst/>
          </a:prstGeom>
          <a:noFill/>
          <a:ln w="9525">
            <a:noFill/>
            <a:miter lim="800000"/>
            <a:headEnd/>
            <a:tailEnd/>
          </a:ln>
        </p:spPr>
      </p:pic>
      <p:pic>
        <p:nvPicPr>
          <p:cNvPr id="14350" name="Picture 21" descr="at91rm9200.jpg"/>
          <p:cNvPicPr>
            <a:picLocks noChangeAspect="1"/>
          </p:cNvPicPr>
          <p:nvPr/>
        </p:nvPicPr>
        <p:blipFill>
          <a:blip r:embed="rId5" cstate="print"/>
          <a:srcRect/>
          <a:stretch>
            <a:fillRect/>
          </a:stretch>
        </p:blipFill>
        <p:spPr bwMode="auto">
          <a:xfrm>
            <a:off x="7271791" y="5620923"/>
            <a:ext cx="1303338" cy="979488"/>
          </a:xfrm>
          <a:prstGeom prst="rect">
            <a:avLst/>
          </a:prstGeom>
          <a:noFill/>
          <a:ln w="9525">
            <a:noFill/>
            <a:miter lim="800000"/>
            <a:headEnd/>
            <a:tailEnd/>
          </a:ln>
        </p:spPr>
      </p:pic>
      <p:sp>
        <p:nvSpPr>
          <p:cNvPr id="14349" name="TextBox 20"/>
          <p:cNvSpPr txBox="1">
            <a:spLocks noChangeArrowheads="1"/>
          </p:cNvSpPr>
          <p:nvPr/>
        </p:nvSpPr>
        <p:spPr bwMode="auto">
          <a:xfrm>
            <a:off x="6417518" y="2124075"/>
            <a:ext cx="2566987" cy="3692525"/>
          </a:xfrm>
          <a:prstGeom prst="rect">
            <a:avLst/>
          </a:prstGeom>
          <a:noFill/>
          <a:ln w="9525">
            <a:noFill/>
            <a:miter lim="800000"/>
            <a:headEnd/>
            <a:tailEnd/>
          </a:ln>
        </p:spPr>
        <p:txBody>
          <a:bodyPr>
            <a:spAutoFit/>
          </a:bodyPr>
          <a:lstStyle/>
          <a:p>
            <a:r>
              <a:rPr lang="en-ZA" dirty="0"/>
              <a:t>e.g. PC, embedded software  on microcontroller</a:t>
            </a:r>
          </a:p>
          <a:p>
            <a:r>
              <a:rPr lang="en-ZA" u="sng" dirty="0"/>
              <a:t>Advantages:</a:t>
            </a:r>
          </a:p>
          <a:p>
            <a:pPr>
              <a:buFont typeface="Arial" charset="0"/>
              <a:buChar char="•"/>
            </a:pPr>
            <a:r>
              <a:rPr lang="en-ZA" dirty="0"/>
              <a:t> Flexible</a:t>
            </a:r>
          </a:p>
          <a:p>
            <a:pPr>
              <a:buFont typeface="Arial" charset="0"/>
              <a:buChar char="•"/>
            </a:pPr>
            <a:r>
              <a:rPr lang="en-ZA" dirty="0"/>
              <a:t> Adaptable</a:t>
            </a:r>
          </a:p>
          <a:p>
            <a:pPr>
              <a:buFont typeface="Arial" charset="0"/>
              <a:buChar char="•"/>
            </a:pPr>
            <a:r>
              <a:rPr lang="en-ZA" dirty="0"/>
              <a:t> Can be much cheaper</a:t>
            </a:r>
          </a:p>
          <a:p>
            <a:r>
              <a:rPr lang="en-ZA" u="sng" dirty="0"/>
              <a:t>Drawbacks:</a:t>
            </a:r>
          </a:p>
          <a:p>
            <a:pPr>
              <a:buFont typeface="Arial" charset="0"/>
              <a:buChar char="•"/>
            </a:pPr>
            <a:r>
              <a:rPr lang="en-ZA" dirty="0"/>
              <a:t> The hardware is static</a:t>
            </a:r>
          </a:p>
          <a:p>
            <a:pPr>
              <a:buFont typeface="Arial" charset="0"/>
              <a:buChar char="•"/>
            </a:pPr>
            <a:r>
              <a:rPr lang="en-ZA" dirty="0"/>
              <a:t> Limit of clock speed</a:t>
            </a:r>
          </a:p>
          <a:p>
            <a:pPr>
              <a:buFont typeface="Arial" charset="0"/>
              <a:buChar char="•"/>
            </a:pPr>
            <a:r>
              <a:rPr lang="en-ZA" dirty="0"/>
              <a:t> Sequential  </a:t>
            </a:r>
          </a:p>
          <a:p>
            <a:r>
              <a:rPr lang="en-ZA" dirty="0"/>
              <a:t>  processing</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winberg\Documents\ACTIVE\EEE4084F\Common\Images_open\film-reel-P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427" y="982036"/>
            <a:ext cx="2863267" cy="314861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94131" y="4041126"/>
            <a:ext cx="6955750" cy="1754326"/>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Short </a:t>
            </a: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Video:</a:t>
            </a:r>
          </a:p>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Latest Intel Chipsets</a:t>
            </a:r>
          </a:p>
        </p:txBody>
      </p:sp>
      <p:sp>
        <p:nvSpPr>
          <p:cNvPr id="4" name="Rectangle 3"/>
          <p:cNvSpPr/>
          <p:nvPr/>
        </p:nvSpPr>
        <p:spPr>
          <a:xfrm>
            <a:off x="2647200" y="6362123"/>
            <a:ext cx="6407233" cy="307777"/>
          </a:xfrm>
          <a:prstGeom prst="rect">
            <a:avLst/>
          </a:prstGeom>
        </p:spPr>
        <p:txBody>
          <a:bodyPr wrap="square">
            <a:spAutoFit/>
          </a:bodyPr>
          <a:lstStyle/>
          <a:p>
            <a:r>
              <a:rPr lang="en-ZA" sz="1400" dirty="0"/>
              <a:t>Intel's New 4th Gen Core i7 Processors and More - PAX Prime 2014.mp4</a:t>
            </a:r>
          </a:p>
        </p:txBody>
      </p:sp>
      <p:sp>
        <p:nvSpPr>
          <p:cNvPr id="5" name="Rectangle 4"/>
          <p:cNvSpPr/>
          <p:nvPr/>
        </p:nvSpPr>
        <p:spPr>
          <a:xfrm>
            <a:off x="1951148" y="5735213"/>
            <a:ext cx="6896637" cy="369332"/>
          </a:xfrm>
          <a:prstGeom prst="rect">
            <a:avLst/>
          </a:prstGeom>
        </p:spPr>
        <p:txBody>
          <a:bodyPr wrap="square">
            <a:spAutoFit/>
          </a:bodyPr>
          <a:lstStyle/>
          <a:p>
            <a:r>
              <a:rPr lang="en-ZA" dirty="0">
                <a:hlinkClick r:id="rId3"/>
              </a:rPr>
              <a:t>https://www.youtube.com/watch?v=Q8Akad-OxRI</a:t>
            </a:r>
            <a:endParaRPr lang="en-ZA" dirty="0"/>
          </a:p>
        </p:txBody>
      </p:sp>
    </p:spTree>
    <p:extLst>
      <p:ext uri="{BB962C8B-B14F-4D97-AF65-F5344CB8AC3E}">
        <p14:creationId xmlns:p14="http://schemas.microsoft.com/office/powerpoint/2010/main" val="2037001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swinberg\Documents\ACTIVE\EEE4084F\Common\Images\intel-Core i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2036" y="1031844"/>
            <a:ext cx="1048824" cy="96991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winberg\Documents\ACTIVE\EEE4084F\Common\Images\Intel-itanium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2344" y="3609277"/>
            <a:ext cx="2296950" cy="14828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ZA" dirty="0"/>
              <a:t>Quick view: Intel’s Latest CPUs</a:t>
            </a:r>
          </a:p>
        </p:txBody>
      </p:sp>
      <p:sp>
        <p:nvSpPr>
          <p:cNvPr id="3" name="Content Placeholder 2"/>
          <p:cNvSpPr>
            <a:spLocks noGrp="1"/>
          </p:cNvSpPr>
          <p:nvPr>
            <p:ph idx="1"/>
          </p:nvPr>
        </p:nvSpPr>
        <p:spPr>
          <a:xfrm>
            <a:off x="237182" y="1140903"/>
            <a:ext cx="8831317" cy="4832081"/>
          </a:xfrm>
        </p:spPr>
        <p:txBody>
          <a:bodyPr>
            <a:normAutofit fontScale="92500" lnSpcReduction="20000"/>
          </a:bodyPr>
          <a:lstStyle/>
          <a:p>
            <a:r>
              <a:rPr lang="en-ZA" dirty="0"/>
              <a:t>Intel® Core™ i7</a:t>
            </a:r>
          </a:p>
          <a:p>
            <a:pPr lvl="1"/>
            <a:r>
              <a:rPr lang="en-ZA" dirty="0"/>
              <a:t>I7 Extreme Edition  vs. (regular) i7 processor</a:t>
            </a:r>
          </a:p>
          <a:p>
            <a:r>
              <a:rPr lang="en-ZA" dirty="0"/>
              <a:t>Intel® Xeon™ Processors</a:t>
            </a:r>
          </a:p>
          <a:p>
            <a:pPr lvl="1"/>
            <a:r>
              <a:rPr lang="en-ZA" dirty="0"/>
              <a:t>4/8 cores; 8/16 threads; 40W to 130W </a:t>
            </a:r>
            <a:br>
              <a:rPr lang="en-ZA" dirty="0"/>
            </a:br>
            <a:r>
              <a:rPr lang="en-ZA" dirty="0"/>
              <a:t>(more cores, exponential growth in power)</a:t>
            </a:r>
          </a:p>
          <a:p>
            <a:pPr lvl="1"/>
            <a:r>
              <a:rPr lang="en-ZA" dirty="0"/>
              <a:t>1.86-3.3 </a:t>
            </a:r>
            <a:r>
              <a:rPr lang="en-ZA" dirty="0" err="1"/>
              <a:t>Ghz</a:t>
            </a:r>
            <a:r>
              <a:rPr lang="en-ZA" dirty="0"/>
              <a:t> CPU clock, 1066-1600 </a:t>
            </a:r>
            <a:r>
              <a:rPr lang="en-ZA" dirty="0" err="1"/>
              <a:t>Mhz</a:t>
            </a:r>
            <a:r>
              <a:rPr lang="en-ZA" dirty="0"/>
              <a:t> bus</a:t>
            </a:r>
          </a:p>
          <a:p>
            <a:r>
              <a:rPr lang="pt-BR" altLang="en-US" dirty="0"/>
              <a:t>Intel® Itanium®</a:t>
            </a:r>
          </a:p>
          <a:p>
            <a:pPr lvl="1"/>
            <a:r>
              <a:rPr lang="pt-BR" dirty="0"/>
              <a:t>Scalable. 1/2/4 cores; hyperthreading*</a:t>
            </a:r>
          </a:p>
          <a:p>
            <a:pPr lvl="1"/>
            <a:r>
              <a:rPr lang="pt-BR" dirty="0"/>
              <a:t>Allows designs </a:t>
            </a:r>
            <a:r>
              <a:rPr lang="pt-BR" sz="1900" dirty="0"/>
              <a:t>up to</a:t>
            </a:r>
            <a:r>
              <a:rPr lang="pt-BR" dirty="0"/>
              <a:t> 512 cores, 32/64bit</a:t>
            </a:r>
          </a:p>
          <a:p>
            <a:pPr lvl="1"/>
            <a:r>
              <a:rPr lang="pt-BR" dirty="0"/>
              <a:t>Power use starts around 75W</a:t>
            </a:r>
          </a:p>
          <a:p>
            <a:pPr lvl="1"/>
            <a:r>
              <a:rPr lang="en-US" dirty="0"/>
              <a:t>1-2.53 </a:t>
            </a:r>
            <a:r>
              <a:rPr lang="en-US" dirty="0" err="1"/>
              <a:t>Ghz</a:t>
            </a:r>
            <a:r>
              <a:rPr lang="en-US" dirty="0"/>
              <a:t> (Itanium 9500 ‘Poulson’); QPI 6.4GT/s bus</a:t>
            </a:r>
            <a:endParaRPr lang="en-ZA" dirty="0"/>
          </a:p>
        </p:txBody>
      </p:sp>
      <p:sp>
        <p:nvSpPr>
          <p:cNvPr id="4" name="Rectangle 3"/>
          <p:cNvSpPr/>
          <p:nvPr/>
        </p:nvSpPr>
        <p:spPr>
          <a:xfrm>
            <a:off x="212015" y="6046258"/>
            <a:ext cx="4930436" cy="584775"/>
          </a:xfrm>
          <a:prstGeom prst="rect">
            <a:avLst/>
          </a:prstGeom>
        </p:spPr>
        <p:txBody>
          <a:bodyPr wrap="square">
            <a:spAutoFit/>
          </a:bodyPr>
          <a:lstStyle/>
          <a:p>
            <a:r>
              <a:rPr lang="pt-BR" sz="1600" dirty="0"/>
              <a:t>* Hyperthreading </a:t>
            </a:r>
            <a:r>
              <a:rPr lang="pt-BR" sz="1600" dirty="0">
                <a:sym typeface="Wingdings" panose="05000000000000000000" pitchFamily="2" charset="2"/>
              </a:rPr>
              <a:t> two virtual/logical processors per core </a:t>
            </a:r>
            <a:r>
              <a:rPr lang="pt-BR" sz="1000" dirty="0">
                <a:sym typeface="Wingdings" panose="05000000000000000000" pitchFamily="2" charset="2"/>
              </a:rPr>
              <a:t>(more: </a:t>
            </a:r>
            <a:r>
              <a:rPr lang="pt-BR" sz="1000" dirty="0">
                <a:sym typeface="Wingdings" panose="05000000000000000000" pitchFamily="2" charset="2"/>
                <a:hlinkClick r:id="rId4"/>
              </a:rPr>
              <a:t>http://www.techopedia.com/definition/2866/hyperthreading-ht</a:t>
            </a:r>
            <a:r>
              <a:rPr lang="pt-BR" sz="1000" dirty="0">
                <a:sym typeface="Wingdings" panose="05000000000000000000" pitchFamily="2" charset="2"/>
              </a:rPr>
              <a:t>)</a:t>
            </a:r>
            <a:endParaRPr lang="en-ZA" sz="1000" dirty="0"/>
          </a:p>
        </p:txBody>
      </p:sp>
      <p:sp>
        <p:nvSpPr>
          <p:cNvPr id="5" name="Rectangle 4"/>
          <p:cNvSpPr/>
          <p:nvPr/>
        </p:nvSpPr>
        <p:spPr>
          <a:xfrm>
            <a:off x="5159229" y="5656674"/>
            <a:ext cx="3884103" cy="1246495"/>
          </a:xfrm>
          <a:prstGeom prst="rect">
            <a:avLst/>
          </a:prstGeom>
        </p:spPr>
        <p:txBody>
          <a:bodyPr wrap="square">
            <a:spAutoFit/>
          </a:bodyPr>
          <a:lstStyle/>
          <a:p>
            <a:r>
              <a:rPr lang="en-ZA" b="1" dirty="0" err="1"/>
              <a:t>gigatransfers</a:t>
            </a:r>
            <a:r>
              <a:rPr lang="en-ZA" b="1" dirty="0"/>
              <a:t> per second</a:t>
            </a:r>
            <a:r>
              <a:rPr lang="en-ZA" dirty="0"/>
              <a:t> (GT/s)</a:t>
            </a:r>
            <a:r>
              <a:rPr lang="en-ZA" sz="1200" dirty="0"/>
              <a:t> or </a:t>
            </a:r>
            <a:r>
              <a:rPr lang="en-ZA" sz="1200" b="1" dirty="0" err="1"/>
              <a:t>megatransfers</a:t>
            </a:r>
            <a:r>
              <a:rPr lang="en-ZA" sz="1200" b="1" dirty="0"/>
              <a:t> per second</a:t>
            </a:r>
            <a:r>
              <a:rPr lang="en-ZA" sz="1200" dirty="0"/>
              <a:t> (MT/s): (somewhat informal) number of operations transferring data that occurs each second in a given data-transfer channel. </a:t>
            </a:r>
            <a:r>
              <a:rPr lang="en-ZA" sz="900" dirty="0"/>
              <a:t>Also known as </a:t>
            </a:r>
            <a:r>
              <a:rPr lang="en-ZA" sz="900" dirty="0">
                <a:hlinkClick r:id="rId5" tooltip="Sample rate"/>
              </a:rPr>
              <a:t>sample rate</a:t>
            </a:r>
            <a:r>
              <a:rPr lang="en-ZA" sz="900" dirty="0"/>
              <a:t>, i.e. </a:t>
            </a:r>
            <a:r>
              <a:rPr lang="en-ZA" sz="900" dirty="0" err="1"/>
              <a:t>num</a:t>
            </a:r>
            <a:r>
              <a:rPr lang="en-ZA" sz="900" dirty="0"/>
              <a:t> data samples captured per second, each sample normally occurring at the clock edge.  </a:t>
            </a:r>
            <a:r>
              <a:rPr lang="en-ZA" sz="900" dirty="0">
                <a:hlinkClick r:id="rId6"/>
              </a:rPr>
              <a:t>[1]</a:t>
            </a:r>
            <a:endParaRPr lang="en-ZA" sz="900" dirty="0"/>
          </a:p>
        </p:txBody>
      </p:sp>
      <p:pic>
        <p:nvPicPr>
          <p:cNvPr id="1028" name="Picture 4" descr="C:\Users\swinberg\Documents\ACTIVE\EEE4084F\Common\Images\intel Xe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9089" y="2125847"/>
            <a:ext cx="1401865" cy="1050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36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5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300"/>
                            </p:stCondLst>
                            <p:childTnLst>
                              <p:par>
                                <p:cTn id="11" presetID="1" presetClass="entr" presetSubtype="0" fill="hold" grpId="0" nodeType="afterEffect">
                                  <p:stCondLst>
                                    <p:cond delay="5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350"/>
                            </p:stCondLst>
                            <p:childTnLst>
                              <p:par>
                                <p:cTn id="14" presetID="1" presetClass="entr" presetSubtype="0" fill="hold" grpId="0" nodeType="afterEffect">
                                  <p:stCondLst>
                                    <p:cond delay="5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400"/>
                            </p:stCondLst>
                            <p:childTnLst>
                              <p:par>
                                <p:cTn id="17" presetID="1" presetClass="entr" presetSubtype="0" fill="hold" grpId="0" nodeType="afterEffect">
                                  <p:stCondLst>
                                    <p:cond delay="5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450"/>
                            </p:stCondLst>
                            <p:childTnLst>
                              <p:par>
                                <p:cTn id="20" presetID="1" presetClass="entr" presetSubtype="0" fill="hold" grpId="0" nodeType="afterEffect">
                                  <p:stCondLst>
                                    <p:cond delay="5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5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par>
                          <p:cTn id="25" fill="hold">
                            <p:stCondLst>
                              <p:cond delay="550"/>
                            </p:stCondLst>
                            <p:childTnLst>
                              <p:par>
                                <p:cTn id="26" presetID="1" presetClass="entr" presetSubtype="0" fill="hold" grpId="0" nodeType="afterEffect">
                                  <p:stCondLst>
                                    <p:cond delay="5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par>
                          <p:cTn id="28" fill="hold">
                            <p:stCondLst>
                              <p:cond delay="600"/>
                            </p:stCondLst>
                            <p:childTnLst>
                              <p:par>
                                <p:cTn id="29" presetID="1" presetClass="entr" presetSubtype="0" fill="hold" grpId="0" nodeType="afterEffect">
                                  <p:stCondLst>
                                    <p:cond delay="5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par>
                          <p:cTn id="31" fill="hold">
                            <p:stCondLst>
                              <p:cond delay="650"/>
                            </p:stCondLst>
                            <p:childTnLst>
                              <p:par>
                                <p:cTn id="32" presetID="1" presetClass="entr" presetSubtype="0" fill="hold" grpId="0" nodeType="afterEffect">
                                  <p:stCondLst>
                                    <p:cond delay="50"/>
                                  </p:stCondLst>
                                  <p:childTnLst>
                                    <p:set>
                                      <p:cBhvr>
                                        <p:cTn id="33" dur="1" fill="hold">
                                          <p:stCondLst>
                                            <p:cond delay="0"/>
                                          </p:stCondLst>
                                        </p:cTn>
                                        <p:tgtEl>
                                          <p:spTgt spid="3">
                                            <p:txEl>
                                              <p:pRg st="9" end="9"/>
                                            </p:txEl>
                                          </p:spTgt>
                                        </p:tgtEl>
                                        <p:attrNameLst>
                                          <p:attrName>style.visibility</p:attrName>
                                        </p:attrNameLst>
                                      </p:cBhvr>
                                      <p:to>
                                        <p:strVal val="visible"/>
                                      </p:to>
                                    </p:set>
                                  </p:childTnLst>
                                </p:cTn>
                              </p:par>
                            </p:childTnLst>
                          </p:cTn>
                        </p:par>
                        <p:par>
                          <p:cTn id="34" fill="hold">
                            <p:stCondLst>
                              <p:cond delay="700"/>
                            </p:stCondLst>
                            <p:childTnLst>
                              <p:par>
                                <p:cTn id="35" presetID="31" presetClass="entr" presetSubtype="0" fill="hold" nodeType="afterEffect">
                                  <p:stCondLst>
                                    <p:cond delay="0"/>
                                  </p:stCondLst>
                                  <p:childTnLst>
                                    <p:set>
                                      <p:cBhvr>
                                        <p:cTn id="36" dur="1" fill="hold">
                                          <p:stCondLst>
                                            <p:cond delay="0"/>
                                          </p:stCondLst>
                                        </p:cTn>
                                        <p:tgtEl>
                                          <p:spTgt spid="1029"/>
                                        </p:tgtEl>
                                        <p:attrNameLst>
                                          <p:attrName>style.visibility</p:attrName>
                                        </p:attrNameLst>
                                      </p:cBhvr>
                                      <p:to>
                                        <p:strVal val="visible"/>
                                      </p:to>
                                    </p:set>
                                    <p:anim calcmode="lin" valueType="num">
                                      <p:cBhvr>
                                        <p:cTn id="37" dur="1000" fill="hold"/>
                                        <p:tgtEl>
                                          <p:spTgt spid="1029"/>
                                        </p:tgtEl>
                                        <p:attrNameLst>
                                          <p:attrName>ppt_w</p:attrName>
                                        </p:attrNameLst>
                                      </p:cBhvr>
                                      <p:tavLst>
                                        <p:tav tm="0">
                                          <p:val>
                                            <p:fltVal val="0"/>
                                          </p:val>
                                        </p:tav>
                                        <p:tav tm="100000">
                                          <p:val>
                                            <p:strVal val="#ppt_w"/>
                                          </p:val>
                                        </p:tav>
                                      </p:tavLst>
                                    </p:anim>
                                    <p:anim calcmode="lin" valueType="num">
                                      <p:cBhvr>
                                        <p:cTn id="38" dur="1000" fill="hold"/>
                                        <p:tgtEl>
                                          <p:spTgt spid="1029"/>
                                        </p:tgtEl>
                                        <p:attrNameLst>
                                          <p:attrName>ppt_h</p:attrName>
                                        </p:attrNameLst>
                                      </p:cBhvr>
                                      <p:tavLst>
                                        <p:tav tm="0">
                                          <p:val>
                                            <p:fltVal val="0"/>
                                          </p:val>
                                        </p:tav>
                                        <p:tav tm="100000">
                                          <p:val>
                                            <p:strVal val="#ppt_h"/>
                                          </p:val>
                                        </p:tav>
                                      </p:tavLst>
                                    </p:anim>
                                    <p:anim calcmode="lin" valueType="num">
                                      <p:cBhvr>
                                        <p:cTn id="39" dur="1000" fill="hold"/>
                                        <p:tgtEl>
                                          <p:spTgt spid="1029"/>
                                        </p:tgtEl>
                                        <p:attrNameLst>
                                          <p:attrName>style.rotation</p:attrName>
                                        </p:attrNameLst>
                                      </p:cBhvr>
                                      <p:tavLst>
                                        <p:tav tm="0">
                                          <p:val>
                                            <p:fltVal val="90"/>
                                          </p:val>
                                        </p:tav>
                                        <p:tav tm="100000">
                                          <p:val>
                                            <p:fltVal val="0"/>
                                          </p:val>
                                        </p:tav>
                                      </p:tavLst>
                                    </p:anim>
                                    <p:animEffect transition="in" filter="fade">
                                      <p:cBhvr>
                                        <p:cTn id="40" dur="1000"/>
                                        <p:tgtEl>
                                          <p:spTgt spid="1029"/>
                                        </p:tgtEl>
                                      </p:cBhvr>
                                    </p:animEffect>
                                  </p:childTnLst>
                                </p:cTn>
                              </p:par>
                              <p:par>
                                <p:cTn id="41" presetID="31" presetClass="entr" presetSubtype="0" fill="hold" nodeType="withEffect">
                                  <p:stCondLst>
                                    <p:cond delay="0"/>
                                  </p:stCondLst>
                                  <p:childTnLst>
                                    <p:set>
                                      <p:cBhvr>
                                        <p:cTn id="42" dur="1" fill="hold">
                                          <p:stCondLst>
                                            <p:cond delay="0"/>
                                          </p:stCondLst>
                                        </p:cTn>
                                        <p:tgtEl>
                                          <p:spTgt spid="1028"/>
                                        </p:tgtEl>
                                        <p:attrNameLst>
                                          <p:attrName>style.visibility</p:attrName>
                                        </p:attrNameLst>
                                      </p:cBhvr>
                                      <p:to>
                                        <p:strVal val="visible"/>
                                      </p:to>
                                    </p:set>
                                    <p:anim calcmode="lin" valueType="num">
                                      <p:cBhvr>
                                        <p:cTn id="43" dur="1000" fill="hold"/>
                                        <p:tgtEl>
                                          <p:spTgt spid="1028"/>
                                        </p:tgtEl>
                                        <p:attrNameLst>
                                          <p:attrName>ppt_w</p:attrName>
                                        </p:attrNameLst>
                                      </p:cBhvr>
                                      <p:tavLst>
                                        <p:tav tm="0">
                                          <p:val>
                                            <p:fltVal val="0"/>
                                          </p:val>
                                        </p:tav>
                                        <p:tav tm="100000">
                                          <p:val>
                                            <p:strVal val="#ppt_w"/>
                                          </p:val>
                                        </p:tav>
                                      </p:tavLst>
                                    </p:anim>
                                    <p:anim calcmode="lin" valueType="num">
                                      <p:cBhvr>
                                        <p:cTn id="44" dur="1000" fill="hold"/>
                                        <p:tgtEl>
                                          <p:spTgt spid="1028"/>
                                        </p:tgtEl>
                                        <p:attrNameLst>
                                          <p:attrName>ppt_h</p:attrName>
                                        </p:attrNameLst>
                                      </p:cBhvr>
                                      <p:tavLst>
                                        <p:tav tm="0">
                                          <p:val>
                                            <p:fltVal val="0"/>
                                          </p:val>
                                        </p:tav>
                                        <p:tav tm="100000">
                                          <p:val>
                                            <p:strVal val="#ppt_h"/>
                                          </p:val>
                                        </p:tav>
                                      </p:tavLst>
                                    </p:anim>
                                    <p:anim calcmode="lin" valueType="num">
                                      <p:cBhvr>
                                        <p:cTn id="45" dur="1000" fill="hold"/>
                                        <p:tgtEl>
                                          <p:spTgt spid="1028"/>
                                        </p:tgtEl>
                                        <p:attrNameLst>
                                          <p:attrName>style.rotation</p:attrName>
                                        </p:attrNameLst>
                                      </p:cBhvr>
                                      <p:tavLst>
                                        <p:tav tm="0">
                                          <p:val>
                                            <p:fltVal val="90"/>
                                          </p:val>
                                        </p:tav>
                                        <p:tav tm="100000">
                                          <p:val>
                                            <p:fltVal val="0"/>
                                          </p:val>
                                        </p:tav>
                                      </p:tavLst>
                                    </p:anim>
                                    <p:animEffect transition="in" filter="fade">
                                      <p:cBhvr>
                                        <p:cTn id="46" dur="1000"/>
                                        <p:tgtEl>
                                          <p:spTgt spid="1028"/>
                                        </p:tgtEl>
                                      </p:cBhvr>
                                    </p:animEffect>
                                  </p:childTnLst>
                                </p:cTn>
                              </p:par>
                              <p:par>
                                <p:cTn id="47" presetID="31" presetClass="entr" presetSubtype="0" fill="hold" nodeType="withEffect">
                                  <p:stCondLst>
                                    <p:cond delay="0"/>
                                  </p:stCondLst>
                                  <p:childTnLst>
                                    <p:set>
                                      <p:cBhvr>
                                        <p:cTn id="48" dur="1" fill="hold">
                                          <p:stCondLst>
                                            <p:cond delay="0"/>
                                          </p:stCondLst>
                                        </p:cTn>
                                        <p:tgtEl>
                                          <p:spTgt spid="1027"/>
                                        </p:tgtEl>
                                        <p:attrNameLst>
                                          <p:attrName>style.visibility</p:attrName>
                                        </p:attrNameLst>
                                      </p:cBhvr>
                                      <p:to>
                                        <p:strVal val="visible"/>
                                      </p:to>
                                    </p:set>
                                    <p:anim calcmode="lin" valueType="num">
                                      <p:cBhvr>
                                        <p:cTn id="49" dur="1000" fill="hold"/>
                                        <p:tgtEl>
                                          <p:spTgt spid="1027"/>
                                        </p:tgtEl>
                                        <p:attrNameLst>
                                          <p:attrName>ppt_w</p:attrName>
                                        </p:attrNameLst>
                                      </p:cBhvr>
                                      <p:tavLst>
                                        <p:tav tm="0">
                                          <p:val>
                                            <p:fltVal val="0"/>
                                          </p:val>
                                        </p:tav>
                                        <p:tav tm="100000">
                                          <p:val>
                                            <p:strVal val="#ppt_w"/>
                                          </p:val>
                                        </p:tav>
                                      </p:tavLst>
                                    </p:anim>
                                    <p:anim calcmode="lin" valueType="num">
                                      <p:cBhvr>
                                        <p:cTn id="50" dur="1000" fill="hold"/>
                                        <p:tgtEl>
                                          <p:spTgt spid="1027"/>
                                        </p:tgtEl>
                                        <p:attrNameLst>
                                          <p:attrName>ppt_h</p:attrName>
                                        </p:attrNameLst>
                                      </p:cBhvr>
                                      <p:tavLst>
                                        <p:tav tm="0">
                                          <p:val>
                                            <p:fltVal val="0"/>
                                          </p:val>
                                        </p:tav>
                                        <p:tav tm="100000">
                                          <p:val>
                                            <p:strVal val="#ppt_h"/>
                                          </p:val>
                                        </p:tav>
                                      </p:tavLst>
                                    </p:anim>
                                    <p:anim calcmode="lin" valueType="num">
                                      <p:cBhvr>
                                        <p:cTn id="51" dur="1000" fill="hold"/>
                                        <p:tgtEl>
                                          <p:spTgt spid="1027"/>
                                        </p:tgtEl>
                                        <p:attrNameLst>
                                          <p:attrName>style.rotation</p:attrName>
                                        </p:attrNameLst>
                                      </p:cBhvr>
                                      <p:tavLst>
                                        <p:tav tm="0">
                                          <p:val>
                                            <p:fltVal val="90"/>
                                          </p:val>
                                        </p:tav>
                                        <p:tav tm="100000">
                                          <p:val>
                                            <p:fltVal val="0"/>
                                          </p:val>
                                        </p:tav>
                                      </p:tavLst>
                                    </p:anim>
                                    <p:animEffect transition="in" filter="fade">
                                      <p:cBhvr>
                                        <p:cTn id="52"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4084 Theme.thmx</Template>
  <TotalTime>6057</TotalTime>
  <Words>3075</Words>
  <Application>Microsoft Office PowerPoint</Application>
  <PresentationFormat>On-screen Show (4:3)</PresentationFormat>
  <Paragraphs>540</Paragraphs>
  <Slides>45</Slides>
  <Notes>13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45</vt:i4>
      </vt:variant>
    </vt:vector>
  </HeadingPairs>
  <TitlesOfParts>
    <vt:vector size="61" baseType="lpstr">
      <vt:lpstr>ＭＳ Ｐゴシック</vt:lpstr>
      <vt:lpstr>Arabic Typesetting</vt:lpstr>
      <vt:lpstr>Arial</vt:lpstr>
      <vt:lpstr>Arial Black</vt:lpstr>
      <vt:lpstr>Calibri</vt:lpstr>
      <vt:lpstr>Century Gothic</vt:lpstr>
      <vt:lpstr>Century Schoolbook</vt:lpstr>
      <vt:lpstr>Comic Sans MS</vt:lpstr>
      <vt:lpstr>Lucida Sans</vt:lpstr>
      <vt:lpstr>Open Sans</vt:lpstr>
      <vt:lpstr>Roboto</vt:lpstr>
      <vt:lpstr>Symbol</vt:lpstr>
      <vt:lpstr>Tahoma</vt:lpstr>
      <vt:lpstr>Wingdings</vt:lpstr>
      <vt:lpstr>Wingdings 2</vt:lpstr>
      <vt:lpstr>4084 Theme</vt:lpstr>
      <vt:lpstr>PowerPoint Presentation</vt:lpstr>
      <vt:lpstr>Lecture Overview</vt:lpstr>
      <vt:lpstr>Seminar Facilitation Groups??</vt:lpstr>
      <vt:lpstr>Parallel Systems</vt:lpstr>
      <vt:lpstr>PowerPoint Presentation</vt:lpstr>
      <vt:lpstr>PowerPoint Presentation</vt:lpstr>
      <vt:lpstr>Computation Methods</vt:lpstr>
      <vt:lpstr>PowerPoint Presentation</vt:lpstr>
      <vt:lpstr>Quick view: Intel’s Latest CPUs</vt:lpstr>
      <vt:lpstr>Mainstream parallel computing</vt:lpstr>
      <vt:lpstr>Large scale parallel computing systems </vt:lpstr>
      <vt:lpstr>Large scale parallel computing systems </vt:lpstr>
      <vt:lpstr>Designing Multicore Chips</vt:lpstr>
      <vt:lpstr>PowerPoint Presentation</vt:lpstr>
      <vt:lpstr>PowerPoint Presentation</vt:lpstr>
      <vt:lpstr>Calculations Example</vt:lpstr>
      <vt:lpstr>Class Activity</vt:lpstr>
      <vt:lpstr>Class Activity Answer</vt:lpstr>
      <vt:lpstr>Multi processors and sequential setup time</vt:lpstr>
      <vt:lpstr>Parallel Efficiency (Epar)</vt:lpstr>
      <vt:lpstr>PowerPoint Presentation</vt:lpstr>
      <vt:lpstr>BCE Abstraction</vt:lpstr>
      <vt:lpstr>Base Core Equivalent (BCE)</vt:lpstr>
      <vt:lpstr>Calculating performance using BCEs</vt:lpstr>
      <vt:lpstr>BCE: Simple Multicore Hardware Model</vt:lpstr>
      <vt:lpstr>1x BCE vs. 1x N-BCE vs. Mx N-BCE</vt:lpstr>
      <vt:lpstr>Example processor structures Symmetric vs. Asymmetric multicores</vt:lpstr>
      <vt:lpstr>Symmetric core model</vt:lpstr>
      <vt:lpstr>Modelling Performance of Symmetric Multicore Chips</vt:lpstr>
      <vt:lpstr>Calculate performance…</vt:lpstr>
      <vt:lpstr>Asymmetric (Heterogeneous) Multicore Chips</vt:lpstr>
      <vt:lpstr>Asymmetric Multicore Chips</vt:lpstr>
      <vt:lpstr>Modelling Performance of Asymmetric Multicore Chips</vt:lpstr>
      <vt:lpstr>Calculate performance…</vt:lpstr>
      <vt:lpstr>Dynamic Multicore Chips</vt:lpstr>
      <vt:lpstr>Modelling Performance of Dynamic Multicore Chips</vt:lpstr>
      <vt:lpstr>Calculate performance…</vt:lpstr>
      <vt:lpstr>BCE Performance Calculator   – M Hill &amp; M Marty</vt:lpstr>
      <vt:lpstr>Amdahl’s Law Milticore Performance Calculator</vt:lpstr>
      <vt:lpstr>PowerPoint Presentation</vt:lpstr>
      <vt:lpstr>Recommended Reading</vt:lpstr>
      <vt:lpstr>Further Reading / Refs</vt:lpstr>
      <vt:lpstr>Next lecture… (after break)</vt:lpstr>
      <vt:lpstr>PowerPoint Presentation</vt:lpstr>
      <vt:lpstr>PowerPoint Presentation</vt:lpstr>
    </vt:vector>
  </TitlesOfParts>
  <Company>University of Cape 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EEE4084F Digital Systems</dc:title>
  <dc:subject>Parallel Computing Fundamentals</dc:subject>
  <dc:creator>Simon Winberg</dc:creator>
  <cp:lastModifiedBy>Simon Winberg</cp:lastModifiedBy>
  <cp:revision>385</cp:revision>
  <dcterms:created xsi:type="dcterms:W3CDTF">2009-02-10T02:25:54Z</dcterms:created>
  <dcterms:modified xsi:type="dcterms:W3CDTF">2018-02-27T15:47:07Z</dcterms:modified>
  <cp:category>Lectures</cp:category>
</cp:coreProperties>
</file>