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34"/>
  </p:notesMasterIdLst>
  <p:sldIdLst>
    <p:sldId id="324" r:id="rId2"/>
    <p:sldId id="273" r:id="rId3"/>
    <p:sldId id="333" r:id="rId4"/>
    <p:sldId id="334" r:id="rId5"/>
    <p:sldId id="395" r:id="rId6"/>
    <p:sldId id="355" r:id="rId7"/>
    <p:sldId id="335" r:id="rId8"/>
    <p:sldId id="342" r:id="rId9"/>
    <p:sldId id="354" r:id="rId10"/>
    <p:sldId id="343" r:id="rId11"/>
    <p:sldId id="344" r:id="rId12"/>
    <p:sldId id="437" r:id="rId13"/>
    <p:sldId id="397" r:id="rId14"/>
    <p:sldId id="398" r:id="rId15"/>
    <p:sldId id="399" r:id="rId16"/>
    <p:sldId id="400" r:id="rId17"/>
    <p:sldId id="416" r:id="rId18"/>
    <p:sldId id="420" r:id="rId19"/>
    <p:sldId id="401" r:id="rId20"/>
    <p:sldId id="418" r:id="rId21"/>
    <p:sldId id="419" r:id="rId22"/>
    <p:sldId id="421" r:id="rId23"/>
    <p:sldId id="422" r:id="rId24"/>
    <p:sldId id="423" r:id="rId25"/>
    <p:sldId id="424" r:id="rId26"/>
    <p:sldId id="417" r:id="rId27"/>
    <p:sldId id="426" r:id="rId28"/>
    <p:sldId id="427" r:id="rId29"/>
    <p:sldId id="428" r:id="rId30"/>
    <p:sldId id="429" r:id="rId31"/>
    <p:sldId id="412" r:id="rId32"/>
    <p:sldId id="413"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L Winberg"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69"/>
    <a:srgbClr val="FFFF81"/>
    <a:srgbClr val="FFFF00"/>
    <a:srgbClr val="FAA8A8"/>
    <a:srgbClr val="166843"/>
    <a:srgbClr val="006600"/>
    <a:srgbClr val="1C1C1C"/>
    <a:srgbClr val="FAFEE6"/>
    <a:srgbClr val="66FFFF"/>
    <a:srgbClr val="D9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7691" autoAdjust="0"/>
  </p:normalViewPr>
  <p:slideViewPr>
    <p:cSldViewPr snapToGrid="0">
      <p:cViewPr varScale="1">
        <p:scale>
          <a:sx n="110" d="100"/>
          <a:sy n="110" d="100"/>
        </p:scale>
        <p:origin x="1644" y="78"/>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2/27/2018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2713704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092875-60ED-470C-8D59-C48A6991C596}" type="slidenum">
              <a:rPr lang="en-US" smtClean="0"/>
              <a:pPr/>
              <a:t>13</a:t>
            </a:fld>
            <a:endParaRPr lang="en-US"/>
          </a:p>
        </p:txBody>
      </p:sp>
    </p:spTree>
    <p:extLst>
      <p:ext uri="{BB962C8B-B14F-4D97-AF65-F5344CB8AC3E}">
        <p14:creationId xmlns:p14="http://schemas.microsoft.com/office/powerpoint/2010/main" val="216404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26E8C3-AECF-48CA-A7CC-1144005F39C5}" type="slidenum">
              <a:rPr lang="en-US" smtClean="0"/>
              <a:pPr/>
              <a:t>14</a:t>
            </a:fld>
            <a:endParaRPr lang="en-US"/>
          </a:p>
        </p:txBody>
      </p:sp>
    </p:spTree>
    <p:extLst>
      <p:ext uri="{BB962C8B-B14F-4D97-AF65-F5344CB8AC3E}">
        <p14:creationId xmlns:p14="http://schemas.microsoft.com/office/powerpoint/2010/main" val="54113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ED695B-174B-4CF9-BEAE-5F6D7AD283DE}" type="slidenum">
              <a:rPr lang="en-US" smtClean="0"/>
              <a:pPr/>
              <a:t>15</a:t>
            </a:fld>
            <a:endParaRPr lang="en-US"/>
          </a:p>
        </p:txBody>
      </p:sp>
    </p:spTree>
    <p:extLst>
      <p:ext uri="{BB962C8B-B14F-4D97-AF65-F5344CB8AC3E}">
        <p14:creationId xmlns:p14="http://schemas.microsoft.com/office/powerpoint/2010/main" val="178510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FB45DF-8568-4CB6-8E9D-BAAB9646FF37}" type="slidenum">
              <a:rPr lang="en-US" smtClean="0"/>
              <a:pPr/>
              <a:t>16</a:t>
            </a:fld>
            <a:endParaRPr lang="en-US"/>
          </a:p>
        </p:txBody>
      </p:sp>
    </p:spTree>
    <p:extLst>
      <p:ext uri="{BB962C8B-B14F-4D97-AF65-F5344CB8AC3E}">
        <p14:creationId xmlns:p14="http://schemas.microsoft.com/office/powerpoint/2010/main" val="409664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156B4A-C63F-4A07-9369-41BF338C8BFD}" type="slidenum">
              <a:rPr lang="en-US" smtClean="0"/>
              <a:pPr/>
              <a:t>19</a:t>
            </a:fld>
            <a:endParaRPr lang="en-US"/>
          </a:p>
        </p:txBody>
      </p:sp>
    </p:spTree>
    <p:extLst>
      <p:ext uri="{BB962C8B-B14F-4D97-AF65-F5344CB8AC3E}">
        <p14:creationId xmlns:p14="http://schemas.microsoft.com/office/powerpoint/2010/main" val="410206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659B2D-598B-4074-9A0F-9C006AF37728}" type="slidenum">
              <a:rPr lang="en-US" smtClean="0"/>
              <a:pPr/>
              <a:t>20</a:t>
            </a:fld>
            <a:endParaRPr lang="en-US"/>
          </a:p>
        </p:txBody>
      </p:sp>
    </p:spTree>
    <p:extLst>
      <p:ext uri="{BB962C8B-B14F-4D97-AF65-F5344CB8AC3E}">
        <p14:creationId xmlns:p14="http://schemas.microsoft.com/office/powerpoint/2010/main" val="1673954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56D998-B0FE-4008-9A23-0945694CBD31}" type="slidenum">
              <a:rPr lang="en-US" smtClean="0"/>
              <a:pPr/>
              <a:t>21</a:t>
            </a:fld>
            <a:endParaRPr lang="en-US"/>
          </a:p>
        </p:txBody>
      </p:sp>
    </p:spTree>
    <p:extLst>
      <p:ext uri="{BB962C8B-B14F-4D97-AF65-F5344CB8AC3E}">
        <p14:creationId xmlns:p14="http://schemas.microsoft.com/office/powerpoint/2010/main" val="2359775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47626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246E53-84B2-4BE1-9841-375D6ECBB7B6}" type="slidenum">
              <a:rPr lang="en-US" smtClean="0"/>
              <a:pPr/>
              <a:t>31</a:t>
            </a:fld>
            <a:endParaRPr lang="en-US"/>
          </a:p>
        </p:txBody>
      </p:sp>
    </p:spTree>
    <p:extLst>
      <p:ext uri="{BB962C8B-B14F-4D97-AF65-F5344CB8AC3E}">
        <p14:creationId xmlns:p14="http://schemas.microsoft.com/office/powerpoint/2010/main" val="178869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2</a:t>
            </a:fld>
            <a:endParaRPr lang="en-US"/>
          </a:p>
        </p:txBody>
      </p:sp>
    </p:spTree>
    <p:extLst>
      <p:ext uri="{BB962C8B-B14F-4D97-AF65-F5344CB8AC3E}">
        <p14:creationId xmlns:p14="http://schemas.microsoft.com/office/powerpoint/2010/main" val="407876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CCFF7A-9AE4-456A-8587-1A5693D014C8}" type="slidenum">
              <a:rPr lang="en-US" smtClean="0"/>
              <a:pPr/>
              <a:t>3</a:t>
            </a:fld>
            <a:endParaRPr lang="en-US"/>
          </a:p>
        </p:txBody>
      </p:sp>
    </p:spTree>
    <p:extLst>
      <p:ext uri="{BB962C8B-B14F-4D97-AF65-F5344CB8AC3E}">
        <p14:creationId xmlns:p14="http://schemas.microsoft.com/office/powerpoint/2010/main" val="209420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1C310-2835-43E8-8F81-C6F8E1F0532F}" type="slidenum">
              <a:rPr lang="en-US" smtClean="0"/>
              <a:pPr/>
              <a:t>4</a:t>
            </a:fld>
            <a:endParaRPr lang="en-US"/>
          </a:p>
        </p:txBody>
      </p:sp>
    </p:spTree>
    <p:extLst>
      <p:ext uri="{BB962C8B-B14F-4D97-AF65-F5344CB8AC3E}">
        <p14:creationId xmlns:p14="http://schemas.microsoft.com/office/powerpoint/2010/main" val="66975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1C310-2835-43E8-8F81-C6F8E1F0532F}" type="slidenum">
              <a:rPr lang="en-US" smtClean="0"/>
              <a:pPr/>
              <a:t>6</a:t>
            </a:fld>
            <a:endParaRPr lang="en-US"/>
          </a:p>
        </p:txBody>
      </p:sp>
    </p:spTree>
    <p:extLst>
      <p:ext uri="{BB962C8B-B14F-4D97-AF65-F5344CB8AC3E}">
        <p14:creationId xmlns:p14="http://schemas.microsoft.com/office/powerpoint/2010/main" val="246380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E8A4A-8DFD-424B-A32A-4AC429B3C08E}" type="slidenum">
              <a:rPr lang="en-US" smtClean="0"/>
              <a:pPr/>
              <a:t>7</a:t>
            </a:fld>
            <a:endParaRPr lang="en-US"/>
          </a:p>
        </p:txBody>
      </p:sp>
    </p:spTree>
    <p:extLst>
      <p:ext uri="{BB962C8B-B14F-4D97-AF65-F5344CB8AC3E}">
        <p14:creationId xmlns:p14="http://schemas.microsoft.com/office/powerpoint/2010/main" val="379585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827784-EB32-41E5-A07E-C6583B55D9EE}" type="slidenum">
              <a:rPr lang="en-US" smtClean="0"/>
              <a:pPr/>
              <a:t>8</a:t>
            </a:fld>
            <a:endParaRPr lang="en-US"/>
          </a:p>
        </p:txBody>
      </p:sp>
    </p:spTree>
    <p:extLst>
      <p:ext uri="{BB962C8B-B14F-4D97-AF65-F5344CB8AC3E}">
        <p14:creationId xmlns:p14="http://schemas.microsoft.com/office/powerpoint/2010/main" val="419623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C587F4-3BB5-4F65-A2E9-D54713622F2F}" type="slidenum">
              <a:rPr lang="en-US" smtClean="0"/>
              <a:pPr/>
              <a:t>10</a:t>
            </a:fld>
            <a:endParaRPr lang="en-US"/>
          </a:p>
        </p:txBody>
      </p:sp>
    </p:spTree>
    <p:extLst>
      <p:ext uri="{BB962C8B-B14F-4D97-AF65-F5344CB8AC3E}">
        <p14:creationId xmlns:p14="http://schemas.microsoft.com/office/powerpoint/2010/main" val="111067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548215-B35E-4E7F-9DC1-C4DBB5C2FC6D}" type="slidenum">
              <a:rPr lang="en-US" smtClean="0"/>
              <a:pPr/>
              <a:t>11</a:t>
            </a:fld>
            <a:endParaRPr lang="en-US"/>
          </a:p>
        </p:txBody>
      </p:sp>
    </p:spTree>
    <p:extLst>
      <p:ext uri="{BB962C8B-B14F-4D97-AF65-F5344CB8AC3E}">
        <p14:creationId xmlns:p14="http://schemas.microsoft.com/office/powerpoint/2010/main" val="291941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ixabay.com/" TargetMode="External"/><Relationship Id="rId2" Type="http://schemas.openxmlformats.org/officeDocument/2006/relationships/hyperlink" Target="http://www.flickr.com/photos/hongiiv/407481199/"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commons.wikimedia.org/wiki/File:Lei_de_moore_2006.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dx.doi.org/10.1109/ISPDC.2014.3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s.cmu.edu/~scandal/nesl/tutorial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4" y="3720139"/>
            <a:ext cx="8428945" cy="1637672"/>
          </a:xfrm>
        </p:spPr>
        <p:txBody>
          <a:bodyPr>
            <a:normAutofit fontScale="77500" lnSpcReduction="20000"/>
          </a:bodyPr>
          <a:lstStyle/>
          <a:p>
            <a:pPr algn="ctr">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5:</a:t>
            </a:r>
          </a:p>
          <a:p>
            <a:pPr algn="ctr">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Parallel Languages, Automatic Parallelization,</a:t>
            </a:r>
          </a:p>
          <a:p>
            <a:pPr algn="ctr">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Performance Benchmarking, Metrics of Performance</a:t>
            </a:r>
          </a:p>
        </p:txBody>
      </p:sp>
      <p:sp>
        <p:nvSpPr>
          <p:cNvPr id="3076" name="Rectangle 9"/>
          <p:cNvSpPr>
            <a:spLocks noChangeArrowheads="1"/>
          </p:cNvSpPr>
          <p:nvPr/>
        </p:nvSpPr>
        <p:spPr bwMode="auto">
          <a:xfrm>
            <a:off x="1873250" y="5157788"/>
            <a:ext cx="5832475" cy="958850"/>
          </a:xfrm>
          <a:prstGeom prst="rect">
            <a:avLst/>
          </a:prstGeom>
          <a:noFill/>
          <a:ln w="9525" algn="ctr">
            <a:noFill/>
            <a:round/>
            <a:headEnd/>
            <a:tailEnd/>
          </a:ln>
        </p:spPr>
        <p:txBody>
          <a:bodyPr/>
          <a:lstStyle/>
          <a:p>
            <a:pPr algn="ctr"/>
            <a:r>
              <a:rPr lang="en-ZA" sz="1600" i="1"/>
              <a:t>Presented by</a:t>
            </a:r>
          </a:p>
          <a:p>
            <a:pPr algn="ctr"/>
            <a:r>
              <a:rPr lang="en-ZA" sz="2400"/>
              <a:t>Simon Winberg</a:t>
            </a:r>
            <a:endParaRPr lang="en-US" sz="2400"/>
          </a:p>
        </p:txBody>
      </p:sp>
      <p:pic>
        <p:nvPicPr>
          <p:cNvPr id="3077" name="Picture 9" descr="EEE4084F_logo.jpg"/>
          <p:cNvPicPr>
            <a:picLocks noChangeAspect="1"/>
          </p:cNvPicPr>
          <p:nvPr/>
        </p:nvPicPr>
        <p:blipFill>
          <a:blip r:embed="rId4" cstate="print"/>
          <a:srcRect/>
          <a:stretch>
            <a:fillRect/>
          </a:stretch>
        </p:blipFill>
        <p:spPr bwMode="auto">
          <a:xfrm>
            <a:off x="490037" y="375820"/>
            <a:ext cx="1439862" cy="1436688"/>
          </a:xfrm>
          <a:prstGeom prst="rect">
            <a:avLst/>
          </a:prstGeom>
          <a:noFill/>
          <a:ln w="9525">
            <a:noFill/>
            <a:miter lim="800000"/>
            <a:headEnd/>
            <a:tailEnd/>
          </a:ln>
        </p:spPr>
      </p:pic>
      <p:sp>
        <p:nvSpPr>
          <p:cNvPr id="9" name="Rectangle 8"/>
          <p:cNvSpPr/>
          <p:nvPr/>
        </p:nvSpPr>
        <p:spPr>
          <a:xfrm>
            <a:off x="1394108" y="2333071"/>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376892" y="561822"/>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0" name="Picture 9" descr="smp.gif"/>
          <p:cNvPicPr>
            <a:picLocks noChangeAspect="1"/>
          </p:cNvPicPr>
          <p:nvPr/>
        </p:nvPicPr>
        <p:blipFill>
          <a:blip r:embed="rId5" cstate="print"/>
          <a:srcRect/>
          <a:stretch>
            <a:fillRect/>
          </a:stretch>
        </p:blipFill>
        <p:spPr bwMode="auto">
          <a:xfrm>
            <a:off x="560388" y="4935334"/>
            <a:ext cx="2698750" cy="1392237"/>
          </a:xfrm>
          <a:prstGeom prst="rect">
            <a:avLst/>
          </a:prstGeom>
          <a:noFill/>
          <a:ln w="9525">
            <a:noFill/>
            <a:miter lim="800000"/>
            <a:headEnd/>
            <a:tailEnd/>
          </a:ln>
        </p:spPr>
      </p:pic>
      <p:pic>
        <p:nvPicPr>
          <p:cNvPr id="3081" name="Picture 11" descr="uctlogo.png"/>
          <p:cNvPicPr>
            <a:picLocks noChangeAspect="1"/>
          </p:cNvPicPr>
          <p:nvPr/>
        </p:nvPicPr>
        <p:blipFill>
          <a:blip r:embed="rId6"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14" name="Picture 2" descr="G:\temp\pics\clockmelting.jpg">
            <a:extLst>
              <a:ext uri="{FF2B5EF4-FFF2-40B4-BE49-F238E27FC236}">
                <a16:creationId xmlns:a16="http://schemas.microsoft.com/office/drawing/2014/main" id="{B32BE340-A08F-4A37-95E9-958F64C23F4C}"/>
              </a:ext>
            </a:extLst>
          </p:cNvPr>
          <p:cNvPicPr>
            <a:picLocks noChangeAspect="1" noChangeArrowheads="1"/>
          </p:cNvPicPr>
          <p:nvPr/>
        </p:nvPicPr>
        <p:blipFill>
          <a:blip r:embed="rId9" cstate="print"/>
          <a:srcRect/>
          <a:stretch>
            <a:fillRect/>
          </a:stretch>
        </p:blipFill>
        <p:spPr bwMode="auto">
          <a:xfrm>
            <a:off x="6958913" y="4879972"/>
            <a:ext cx="1624699" cy="16247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0488"/>
            <a:ext cx="8385175" cy="1431925"/>
          </a:xfrm>
        </p:spPr>
        <p:txBody>
          <a:bodyPr/>
          <a:lstStyle/>
          <a:p>
            <a:pPr>
              <a:defRPr/>
            </a:pPr>
            <a:r>
              <a:rPr lang="en-ZA" sz="4000" dirty="0"/>
              <a:t>Why automatic parallelism isn’t “quite there yet”</a:t>
            </a:r>
            <a:endParaRPr lang="en-US" sz="4000" dirty="0"/>
          </a:p>
        </p:txBody>
      </p:sp>
      <p:sp>
        <p:nvSpPr>
          <p:cNvPr id="4" name="Content Placeholder 3"/>
          <p:cNvSpPr>
            <a:spLocks noGrp="1"/>
          </p:cNvSpPr>
          <p:nvPr>
            <p:ph idx="1"/>
          </p:nvPr>
        </p:nvSpPr>
        <p:spPr>
          <a:xfrm>
            <a:off x="317500" y="1579563"/>
            <a:ext cx="8353425" cy="5038725"/>
          </a:xfrm>
        </p:spPr>
        <p:txBody>
          <a:bodyPr/>
          <a:lstStyle/>
          <a:p>
            <a:pPr>
              <a:defRPr/>
            </a:pPr>
            <a:r>
              <a:rPr lang="en-US" sz="2800" dirty="0"/>
              <a:t>Accumulation of 30+ years of research…</a:t>
            </a:r>
          </a:p>
          <a:p>
            <a:pPr>
              <a:defRPr/>
            </a:pPr>
            <a:r>
              <a:rPr lang="en-US" sz="2800" dirty="0"/>
              <a:t>Only limited success in parallelism detection and program transformations</a:t>
            </a:r>
          </a:p>
          <a:p>
            <a:pPr lvl="1">
              <a:defRPr/>
            </a:pPr>
            <a:r>
              <a:rPr lang="en-US" sz="2400" dirty="0"/>
              <a:t>Instruction-level parallelism at the basic-block level (e.g., pipelining of instructions)</a:t>
            </a:r>
          </a:p>
          <a:p>
            <a:pPr lvl="1">
              <a:defRPr/>
            </a:pPr>
            <a:r>
              <a:rPr lang="en-US" sz="2400" dirty="0"/>
              <a:t>Parallelism in nested for-loops containing arrays with simple index expressions</a:t>
            </a:r>
          </a:p>
          <a:p>
            <a:pPr lvl="1">
              <a:defRPr/>
            </a:pPr>
            <a:r>
              <a:rPr lang="en-US" sz="2400" dirty="0"/>
              <a:t>Analysis methods: data dependence analysis, pointer analysis, abstraction back to more optimized implementation, flow analysis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0488"/>
            <a:ext cx="8385175" cy="1431925"/>
          </a:xfrm>
        </p:spPr>
        <p:txBody>
          <a:bodyPr/>
          <a:lstStyle/>
          <a:p>
            <a:pPr>
              <a:defRPr/>
            </a:pPr>
            <a:r>
              <a:rPr lang="en-ZA" sz="4000" dirty="0"/>
              <a:t>Why automatic parallelism isn’t “quite there yet”</a:t>
            </a:r>
            <a:endParaRPr lang="en-US" sz="4000" dirty="0"/>
          </a:p>
        </p:txBody>
      </p:sp>
      <p:sp>
        <p:nvSpPr>
          <p:cNvPr id="4" name="Content Placeholder 3"/>
          <p:cNvSpPr>
            <a:spLocks noGrp="1"/>
          </p:cNvSpPr>
          <p:nvPr>
            <p:ph idx="1"/>
          </p:nvPr>
        </p:nvSpPr>
        <p:spPr>
          <a:xfrm>
            <a:off x="492125" y="1575694"/>
            <a:ext cx="8353425" cy="5048398"/>
          </a:xfrm>
        </p:spPr>
        <p:txBody>
          <a:bodyPr>
            <a:normAutofit lnSpcReduction="10000"/>
          </a:bodyPr>
          <a:lstStyle/>
          <a:p>
            <a:pPr>
              <a:defRPr/>
            </a:pPr>
            <a:r>
              <a:rPr lang="en-ZA" sz="2800" dirty="0"/>
              <a:t>Main reasons (user perspective):</a:t>
            </a:r>
            <a:endParaRPr lang="en-US" sz="2800" dirty="0"/>
          </a:p>
          <a:p>
            <a:pPr lvl="1">
              <a:defRPr/>
            </a:pPr>
            <a:r>
              <a:rPr lang="en-US" sz="2400" dirty="0"/>
              <a:t>Tends to take too long.</a:t>
            </a:r>
          </a:p>
          <a:p>
            <a:pPr lvl="1">
              <a:defRPr/>
            </a:pPr>
            <a:r>
              <a:rPr lang="en-US" sz="2400" dirty="0"/>
              <a:t>Tend to be too fragile (i.e., breaks down after small changes to the code).</a:t>
            </a:r>
          </a:p>
          <a:p>
            <a:pPr lvl="1">
              <a:defRPr/>
            </a:pPr>
            <a:r>
              <a:rPr lang="en-ZA" sz="2400" dirty="0"/>
              <a:t>Tends to miss many things a human would notice and provide an effective solution for, i.e., human intellect, underlying knowledgeable of the application, and trained to write and problem-solve parallel code. </a:t>
            </a:r>
            <a:endParaRPr lang="en-US" sz="2400" dirty="0"/>
          </a:p>
          <a:p>
            <a:pPr>
              <a:defRPr/>
            </a:pPr>
            <a:r>
              <a:rPr lang="en-US" sz="2800" dirty="0">
                <a:solidFill>
                  <a:srgbClr val="FF0000"/>
                </a:solidFill>
              </a:rPr>
              <a:t>So: </a:t>
            </a:r>
            <a:r>
              <a:rPr lang="en-US" sz="2800" dirty="0"/>
              <a:t>Instead of training compilers to recognize parallelism, people (like you) are being trained to write parallel code (i.e., no “middle man” approach).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073677">
            <a:off x="1004423" y="2967335"/>
            <a:ext cx="713515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Terminology Moment</a:t>
            </a:r>
          </a:p>
        </p:txBody>
      </p:sp>
    </p:spTree>
    <p:extLst>
      <p:ext uri="{BB962C8B-B14F-4D97-AF65-F5344CB8AC3E}">
        <p14:creationId xmlns:p14="http://schemas.microsoft.com/office/powerpoint/2010/main" val="94065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73" y="765736"/>
            <a:ext cx="7698306" cy="692210"/>
          </a:xfrm>
        </p:spPr>
        <p:txBody>
          <a:bodyPr>
            <a:normAutofit fontScale="90000"/>
          </a:bodyPr>
          <a:lstStyle/>
          <a:p>
            <a:pPr>
              <a:defRPr/>
            </a:pPr>
            <a:r>
              <a:rPr lang="en-ZA" dirty="0"/>
              <a:t>Temporal and Spatial Computation</a:t>
            </a:r>
            <a:endParaRPr lang="en-US" dirty="0"/>
          </a:p>
        </p:txBody>
      </p:sp>
      <p:sp>
        <p:nvSpPr>
          <p:cNvPr id="19459" name="TextBox 2"/>
          <p:cNvSpPr txBox="1">
            <a:spLocks noChangeArrowheads="1"/>
          </p:cNvSpPr>
          <p:nvPr/>
        </p:nvSpPr>
        <p:spPr bwMode="auto">
          <a:xfrm>
            <a:off x="501650" y="1425462"/>
            <a:ext cx="4090988" cy="523875"/>
          </a:xfrm>
          <a:prstGeom prst="rect">
            <a:avLst/>
          </a:prstGeom>
          <a:noFill/>
          <a:ln w="9525">
            <a:noFill/>
            <a:miter lim="800000"/>
            <a:headEnd/>
            <a:tailEnd/>
          </a:ln>
        </p:spPr>
        <p:txBody>
          <a:bodyPr wrap="none">
            <a:spAutoFit/>
          </a:bodyPr>
          <a:lstStyle/>
          <a:p>
            <a:r>
              <a:rPr lang="en-ZA" sz="2800" b="1"/>
              <a:t>Temporal Computation</a:t>
            </a:r>
          </a:p>
        </p:txBody>
      </p:sp>
      <p:sp>
        <p:nvSpPr>
          <p:cNvPr id="19460" name="TextBox 3"/>
          <p:cNvSpPr txBox="1">
            <a:spLocks noChangeArrowheads="1"/>
          </p:cNvSpPr>
          <p:nvPr/>
        </p:nvSpPr>
        <p:spPr bwMode="auto">
          <a:xfrm>
            <a:off x="5087938" y="1425462"/>
            <a:ext cx="3679825" cy="523875"/>
          </a:xfrm>
          <a:prstGeom prst="rect">
            <a:avLst/>
          </a:prstGeom>
          <a:noFill/>
          <a:ln w="9525">
            <a:noFill/>
            <a:miter lim="800000"/>
            <a:headEnd/>
            <a:tailEnd/>
          </a:ln>
        </p:spPr>
        <p:txBody>
          <a:bodyPr wrap="none">
            <a:spAutoFit/>
          </a:bodyPr>
          <a:lstStyle/>
          <a:p>
            <a:r>
              <a:rPr lang="en-ZA" sz="2800" b="1"/>
              <a:t>Spatial Computation</a:t>
            </a:r>
          </a:p>
        </p:txBody>
      </p:sp>
      <p:sp>
        <p:nvSpPr>
          <p:cNvPr id="19461" name="TextBox 4"/>
          <p:cNvSpPr txBox="1">
            <a:spLocks noChangeArrowheads="1"/>
          </p:cNvSpPr>
          <p:nvPr/>
        </p:nvSpPr>
        <p:spPr bwMode="auto">
          <a:xfrm>
            <a:off x="501650" y="2016012"/>
            <a:ext cx="4052888" cy="1200150"/>
          </a:xfrm>
          <a:prstGeom prst="rect">
            <a:avLst/>
          </a:prstGeom>
          <a:noFill/>
          <a:ln w="9525">
            <a:noFill/>
            <a:miter lim="800000"/>
            <a:headEnd/>
            <a:tailEnd/>
          </a:ln>
        </p:spPr>
        <p:txBody>
          <a:bodyPr wrap="none">
            <a:spAutoFit/>
          </a:bodyPr>
          <a:lstStyle/>
          <a:p>
            <a:r>
              <a:rPr lang="en-ZA" sz="2400" i="1"/>
              <a:t>The traditional paradigm</a:t>
            </a:r>
          </a:p>
          <a:p>
            <a:r>
              <a:rPr lang="en-ZA" sz="2400" i="1"/>
              <a:t>Typical of Programmers</a:t>
            </a:r>
          </a:p>
          <a:p>
            <a:r>
              <a:rPr lang="en-ZA" sz="2400" i="1"/>
              <a:t>Things done over time steps</a:t>
            </a:r>
          </a:p>
        </p:txBody>
      </p:sp>
      <p:cxnSp>
        <p:nvCxnSpPr>
          <p:cNvPr id="19462" name="Straight Connector 6"/>
          <p:cNvCxnSpPr>
            <a:cxnSpLocks noChangeShapeType="1"/>
          </p:cNvCxnSpPr>
          <p:nvPr/>
        </p:nvCxnSpPr>
        <p:spPr bwMode="auto">
          <a:xfrm rot="5400000">
            <a:off x="2042319" y="4152107"/>
            <a:ext cx="5413375" cy="1587"/>
          </a:xfrm>
          <a:prstGeom prst="line">
            <a:avLst/>
          </a:prstGeom>
          <a:noFill/>
          <a:ln w="28575" algn="ctr">
            <a:solidFill>
              <a:schemeClr val="tx1"/>
            </a:solidFill>
            <a:round/>
            <a:headEnd/>
            <a:tailEnd/>
          </a:ln>
        </p:spPr>
      </p:cxnSp>
      <p:sp>
        <p:nvSpPr>
          <p:cNvPr id="19463" name="TextBox 7"/>
          <p:cNvSpPr txBox="1">
            <a:spLocks noChangeArrowheads="1"/>
          </p:cNvSpPr>
          <p:nvPr/>
        </p:nvSpPr>
        <p:spPr bwMode="auto">
          <a:xfrm>
            <a:off x="5014913" y="2016012"/>
            <a:ext cx="3625850" cy="1200150"/>
          </a:xfrm>
          <a:prstGeom prst="rect">
            <a:avLst/>
          </a:prstGeom>
          <a:noFill/>
          <a:ln w="9525">
            <a:noFill/>
            <a:miter lim="800000"/>
            <a:headEnd/>
            <a:tailEnd/>
          </a:ln>
        </p:spPr>
        <p:txBody>
          <a:bodyPr wrap="none">
            <a:spAutoFit/>
          </a:bodyPr>
          <a:lstStyle/>
          <a:p>
            <a:r>
              <a:rPr lang="en-ZA" sz="2400" i="1" dirty="0"/>
              <a:t>Suited to hardware</a:t>
            </a:r>
          </a:p>
          <a:p>
            <a:r>
              <a:rPr lang="en-ZA" sz="2400" i="1" dirty="0"/>
              <a:t>Possibly more intuitive?</a:t>
            </a:r>
          </a:p>
          <a:p>
            <a:r>
              <a:rPr lang="en-ZA" sz="2400" i="1" dirty="0"/>
              <a:t>Things related in a space</a:t>
            </a:r>
          </a:p>
        </p:txBody>
      </p:sp>
      <p:sp>
        <p:nvSpPr>
          <p:cNvPr id="19464" name="TextBox 8"/>
          <p:cNvSpPr txBox="1">
            <a:spLocks noChangeArrowheads="1"/>
          </p:cNvSpPr>
          <p:nvPr/>
        </p:nvSpPr>
        <p:spPr bwMode="auto">
          <a:xfrm>
            <a:off x="796925" y="3416187"/>
            <a:ext cx="2832100" cy="1477963"/>
          </a:xfrm>
          <a:prstGeom prst="rect">
            <a:avLst/>
          </a:prstGeom>
          <a:noFill/>
          <a:ln w="9525">
            <a:noFill/>
            <a:miter lim="800000"/>
            <a:headEnd/>
            <a:tailEnd/>
          </a:ln>
        </p:spPr>
        <p:txBody>
          <a:bodyPr wrap="none">
            <a:spAutoFit/>
          </a:bodyPr>
          <a:lstStyle/>
          <a:p>
            <a:r>
              <a:rPr lang="en-ZA"/>
              <a:t>A = input(“A= ? ”);</a:t>
            </a:r>
          </a:p>
          <a:p>
            <a:r>
              <a:rPr lang="en-ZA"/>
              <a:t>B = input(“B =? ”);</a:t>
            </a:r>
          </a:p>
          <a:p>
            <a:r>
              <a:rPr lang="en-ZA"/>
              <a:t>C = input(“B multiplier ?”);</a:t>
            </a:r>
          </a:p>
          <a:p>
            <a:r>
              <a:rPr lang="en-ZA"/>
              <a:t>X = A + B * C</a:t>
            </a:r>
          </a:p>
          <a:p>
            <a:r>
              <a:rPr lang="en-ZA"/>
              <a:t>Y = A – B * C</a:t>
            </a:r>
            <a:endParaRPr lang="en-US"/>
          </a:p>
        </p:txBody>
      </p:sp>
      <p:sp>
        <p:nvSpPr>
          <p:cNvPr id="19465" name="Oval 9"/>
          <p:cNvSpPr>
            <a:spLocks noChangeArrowheads="1"/>
          </p:cNvSpPr>
          <p:nvPr/>
        </p:nvSpPr>
        <p:spPr bwMode="auto">
          <a:xfrm>
            <a:off x="5162550" y="4109925"/>
            <a:ext cx="1017588" cy="471487"/>
          </a:xfrm>
          <a:prstGeom prst="ellipse">
            <a:avLst/>
          </a:prstGeom>
          <a:noFill/>
          <a:ln w="12700" algn="ctr">
            <a:solidFill>
              <a:schemeClr val="tx1"/>
            </a:solidFill>
            <a:round/>
            <a:headEnd/>
            <a:tailEnd/>
          </a:ln>
        </p:spPr>
        <p:txBody>
          <a:bodyPr anchor="ctr"/>
          <a:lstStyle/>
          <a:p>
            <a:pPr algn="ctr"/>
            <a:r>
              <a:rPr lang="en-ZA"/>
              <a:t>A?</a:t>
            </a:r>
            <a:endParaRPr lang="en-US"/>
          </a:p>
        </p:txBody>
      </p:sp>
      <p:sp>
        <p:nvSpPr>
          <p:cNvPr id="19466" name="Oval 10"/>
          <p:cNvSpPr>
            <a:spLocks noChangeArrowheads="1"/>
          </p:cNvSpPr>
          <p:nvPr/>
        </p:nvSpPr>
        <p:spPr bwMode="auto">
          <a:xfrm>
            <a:off x="7786688" y="5718062"/>
            <a:ext cx="1017587" cy="471488"/>
          </a:xfrm>
          <a:prstGeom prst="ellipse">
            <a:avLst/>
          </a:prstGeom>
          <a:noFill/>
          <a:ln w="12700" algn="ctr">
            <a:solidFill>
              <a:schemeClr val="tx1"/>
            </a:solidFill>
            <a:round/>
            <a:headEnd/>
            <a:tailEnd/>
          </a:ln>
        </p:spPr>
        <p:txBody>
          <a:bodyPr anchor="ctr"/>
          <a:lstStyle/>
          <a:p>
            <a:pPr algn="ctr"/>
            <a:r>
              <a:rPr lang="en-ZA"/>
              <a:t>B?</a:t>
            </a:r>
            <a:endParaRPr lang="en-US"/>
          </a:p>
        </p:txBody>
      </p:sp>
      <p:sp>
        <p:nvSpPr>
          <p:cNvPr id="19467" name="Oval 11"/>
          <p:cNvSpPr>
            <a:spLocks noChangeArrowheads="1"/>
          </p:cNvSpPr>
          <p:nvPr/>
        </p:nvSpPr>
        <p:spPr bwMode="auto">
          <a:xfrm>
            <a:off x="7907869" y="4124212"/>
            <a:ext cx="1017588" cy="473075"/>
          </a:xfrm>
          <a:prstGeom prst="ellipse">
            <a:avLst/>
          </a:prstGeom>
          <a:noFill/>
          <a:ln w="12700" algn="ctr">
            <a:solidFill>
              <a:schemeClr val="tx1"/>
            </a:solidFill>
            <a:round/>
            <a:headEnd/>
            <a:tailEnd/>
          </a:ln>
        </p:spPr>
        <p:txBody>
          <a:bodyPr anchor="ctr"/>
          <a:lstStyle/>
          <a:p>
            <a:pPr algn="ctr"/>
            <a:r>
              <a:rPr lang="en-ZA"/>
              <a:t>C?</a:t>
            </a:r>
            <a:endParaRPr lang="en-US"/>
          </a:p>
        </p:txBody>
      </p:sp>
      <p:sp>
        <p:nvSpPr>
          <p:cNvPr id="19468" name="Oval 12"/>
          <p:cNvSpPr>
            <a:spLocks noChangeArrowheads="1"/>
          </p:cNvSpPr>
          <p:nvPr/>
        </p:nvSpPr>
        <p:spPr bwMode="auto">
          <a:xfrm>
            <a:off x="5648325" y="4890975"/>
            <a:ext cx="708025" cy="369887"/>
          </a:xfrm>
          <a:prstGeom prst="ellipse">
            <a:avLst/>
          </a:prstGeom>
          <a:noFill/>
          <a:ln w="12700" algn="ctr">
            <a:solidFill>
              <a:schemeClr val="tx1"/>
            </a:solidFill>
            <a:round/>
            <a:headEnd/>
            <a:tailEnd/>
          </a:ln>
        </p:spPr>
        <p:txBody>
          <a:bodyPr anchor="ctr"/>
          <a:lstStyle/>
          <a:p>
            <a:pPr algn="ctr"/>
            <a:r>
              <a:rPr lang="en-ZA"/>
              <a:t>+</a:t>
            </a:r>
            <a:endParaRPr lang="en-US"/>
          </a:p>
        </p:txBody>
      </p:sp>
      <p:sp>
        <p:nvSpPr>
          <p:cNvPr id="19469" name="Oval 13"/>
          <p:cNvSpPr>
            <a:spLocks noChangeArrowheads="1"/>
          </p:cNvSpPr>
          <p:nvPr/>
        </p:nvSpPr>
        <p:spPr bwMode="auto">
          <a:xfrm>
            <a:off x="7345363" y="4846525"/>
            <a:ext cx="708025" cy="369887"/>
          </a:xfrm>
          <a:prstGeom prst="ellipse">
            <a:avLst/>
          </a:prstGeom>
          <a:noFill/>
          <a:ln w="12700" algn="ctr">
            <a:solidFill>
              <a:schemeClr val="tx1"/>
            </a:solidFill>
            <a:round/>
            <a:headEnd/>
            <a:tailEnd/>
          </a:ln>
        </p:spPr>
        <p:txBody>
          <a:bodyPr anchor="ctr"/>
          <a:lstStyle/>
          <a:p>
            <a:pPr algn="ctr"/>
            <a:r>
              <a:rPr lang="en-ZA"/>
              <a:t>*</a:t>
            </a:r>
            <a:endParaRPr lang="en-US"/>
          </a:p>
        </p:txBody>
      </p:sp>
      <p:cxnSp>
        <p:nvCxnSpPr>
          <p:cNvPr id="19470" name="Straight Arrow Connector 15"/>
          <p:cNvCxnSpPr>
            <a:cxnSpLocks noChangeShapeType="1"/>
            <a:stCxn id="19465" idx="4"/>
            <a:endCxn id="19468" idx="1"/>
          </p:cNvCxnSpPr>
          <p:nvPr/>
        </p:nvCxnSpPr>
        <p:spPr bwMode="auto">
          <a:xfrm rot="16200000" flipH="1">
            <a:off x="5529263" y="4722699"/>
            <a:ext cx="363538" cy="80963"/>
          </a:xfrm>
          <a:prstGeom prst="straightConnector1">
            <a:avLst/>
          </a:prstGeom>
          <a:noFill/>
          <a:ln w="12700" algn="ctr">
            <a:solidFill>
              <a:schemeClr val="tx1"/>
            </a:solidFill>
            <a:round/>
            <a:headEnd/>
            <a:tailEnd type="arrow" w="med" len="med"/>
          </a:ln>
        </p:spPr>
      </p:cxnSp>
      <p:cxnSp>
        <p:nvCxnSpPr>
          <p:cNvPr id="19471" name="Straight Arrow Connector 16"/>
          <p:cNvCxnSpPr>
            <a:cxnSpLocks noChangeShapeType="1"/>
            <a:stCxn id="19469" idx="2"/>
            <a:endCxn id="19468" idx="7"/>
          </p:cNvCxnSpPr>
          <p:nvPr/>
        </p:nvCxnSpPr>
        <p:spPr bwMode="auto">
          <a:xfrm rot="10800000">
            <a:off x="6253163" y="4944950"/>
            <a:ext cx="1092200" cy="87312"/>
          </a:xfrm>
          <a:prstGeom prst="straightConnector1">
            <a:avLst/>
          </a:prstGeom>
          <a:noFill/>
          <a:ln w="12700" algn="ctr">
            <a:solidFill>
              <a:schemeClr val="tx1"/>
            </a:solidFill>
            <a:round/>
            <a:headEnd/>
            <a:tailEnd type="arrow" w="med" len="med"/>
          </a:ln>
        </p:spPr>
      </p:cxnSp>
      <p:cxnSp>
        <p:nvCxnSpPr>
          <p:cNvPr id="19472" name="Straight Arrow Connector 21"/>
          <p:cNvCxnSpPr>
            <a:cxnSpLocks noChangeShapeType="1"/>
            <a:stCxn id="19466" idx="0"/>
            <a:endCxn id="19469" idx="4"/>
          </p:cNvCxnSpPr>
          <p:nvPr/>
        </p:nvCxnSpPr>
        <p:spPr bwMode="auto">
          <a:xfrm rot="16200000" flipV="1">
            <a:off x="7747000" y="5168787"/>
            <a:ext cx="501650" cy="596900"/>
          </a:xfrm>
          <a:prstGeom prst="straightConnector1">
            <a:avLst/>
          </a:prstGeom>
          <a:noFill/>
          <a:ln w="12700" algn="ctr">
            <a:solidFill>
              <a:schemeClr val="tx1"/>
            </a:solidFill>
            <a:round/>
            <a:headEnd/>
            <a:tailEnd type="arrow" w="med" len="med"/>
          </a:ln>
        </p:spPr>
      </p:cxnSp>
      <p:cxnSp>
        <p:nvCxnSpPr>
          <p:cNvPr id="19473" name="Straight Arrow Connector 24"/>
          <p:cNvCxnSpPr>
            <a:cxnSpLocks noChangeShapeType="1"/>
            <a:stCxn id="19467" idx="4"/>
            <a:endCxn id="19469" idx="7"/>
          </p:cNvCxnSpPr>
          <p:nvPr/>
        </p:nvCxnSpPr>
        <p:spPr bwMode="auto">
          <a:xfrm flipH="1">
            <a:off x="7949700" y="4597287"/>
            <a:ext cx="466963" cy="303407"/>
          </a:xfrm>
          <a:prstGeom prst="straightConnector1">
            <a:avLst/>
          </a:prstGeom>
          <a:noFill/>
          <a:ln w="12700" algn="ctr">
            <a:solidFill>
              <a:schemeClr val="tx1"/>
            </a:solidFill>
            <a:round/>
            <a:headEnd/>
            <a:tailEnd type="arrow" w="med" len="med"/>
          </a:ln>
        </p:spPr>
      </p:cxnSp>
      <p:sp>
        <p:nvSpPr>
          <p:cNvPr id="19474" name="Oval 28"/>
          <p:cNvSpPr>
            <a:spLocks noChangeArrowheads="1"/>
          </p:cNvSpPr>
          <p:nvPr/>
        </p:nvSpPr>
        <p:spPr bwMode="auto">
          <a:xfrm>
            <a:off x="6297613" y="5629162"/>
            <a:ext cx="1017587" cy="471488"/>
          </a:xfrm>
          <a:prstGeom prst="ellipse">
            <a:avLst/>
          </a:prstGeom>
          <a:noFill/>
          <a:ln w="12700" algn="ctr">
            <a:solidFill>
              <a:schemeClr val="tx1"/>
            </a:solidFill>
            <a:round/>
            <a:headEnd/>
            <a:tailEnd/>
          </a:ln>
        </p:spPr>
        <p:txBody>
          <a:bodyPr anchor="ctr"/>
          <a:lstStyle/>
          <a:p>
            <a:pPr algn="ctr"/>
            <a:r>
              <a:rPr lang="en-ZA"/>
              <a:t>X !</a:t>
            </a:r>
            <a:endParaRPr lang="en-US"/>
          </a:p>
        </p:txBody>
      </p:sp>
      <p:sp>
        <p:nvSpPr>
          <p:cNvPr id="19475" name="Oval 29"/>
          <p:cNvSpPr>
            <a:spLocks noChangeArrowheads="1"/>
          </p:cNvSpPr>
          <p:nvPr/>
        </p:nvSpPr>
        <p:spPr bwMode="auto">
          <a:xfrm>
            <a:off x="6283325" y="3328875"/>
            <a:ext cx="1017588" cy="471487"/>
          </a:xfrm>
          <a:prstGeom prst="ellipse">
            <a:avLst/>
          </a:prstGeom>
          <a:noFill/>
          <a:ln w="12700" algn="ctr">
            <a:solidFill>
              <a:schemeClr val="tx1"/>
            </a:solidFill>
            <a:round/>
            <a:headEnd/>
            <a:tailEnd/>
          </a:ln>
        </p:spPr>
        <p:txBody>
          <a:bodyPr anchor="ctr"/>
          <a:lstStyle/>
          <a:p>
            <a:pPr algn="ctr"/>
            <a:r>
              <a:rPr lang="en-ZA"/>
              <a:t>Y !</a:t>
            </a:r>
            <a:endParaRPr lang="en-US"/>
          </a:p>
        </p:txBody>
      </p:sp>
      <p:cxnSp>
        <p:nvCxnSpPr>
          <p:cNvPr id="19476" name="Straight Arrow Connector 30"/>
          <p:cNvCxnSpPr>
            <a:cxnSpLocks noChangeShapeType="1"/>
            <a:stCxn id="19468" idx="4"/>
            <a:endCxn id="19474" idx="0"/>
          </p:cNvCxnSpPr>
          <p:nvPr/>
        </p:nvCxnSpPr>
        <p:spPr bwMode="auto">
          <a:xfrm rot="16200000" flipH="1">
            <a:off x="6219826" y="5043374"/>
            <a:ext cx="368300" cy="803275"/>
          </a:xfrm>
          <a:prstGeom prst="straightConnector1">
            <a:avLst/>
          </a:prstGeom>
          <a:noFill/>
          <a:ln w="12700" algn="ctr">
            <a:solidFill>
              <a:schemeClr val="tx1"/>
            </a:solidFill>
            <a:round/>
            <a:headEnd/>
            <a:tailEnd type="arrow" w="med" len="med"/>
          </a:ln>
        </p:spPr>
      </p:cxnSp>
      <p:cxnSp>
        <p:nvCxnSpPr>
          <p:cNvPr id="19477" name="Straight Arrow Connector 39"/>
          <p:cNvCxnSpPr>
            <a:cxnSpLocks noChangeShapeType="1"/>
            <a:stCxn id="19469" idx="0"/>
            <a:endCxn id="19478" idx="5"/>
          </p:cNvCxnSpPr>
          <p:nvPr/>
        </p:nvCxnSpPr>
        <p:spPr bwMode="auto">
          <a:xfrm rot="16200000" flipV="1">
            <a:off x="7303294" y="4450444"/>
            <a:ext cx="333375" cy="458787"/>
          </a:xfrm>
          <a:prstGeom prst="straightConnector1">
            <a:avLst/>
          </a:prstGeom>
          <a:noFill/>
          <a:ln w="12700" algn="ctr">
            <a:solidFill>
              <a:schemeClr val="tx1"/>
            </a:solidFill>
            <a:round/>
            <a:headEnd/>
            <a:tailEnd type="arrow" w="med" len="med"/>
          </a:ln>
        </p:spPr>
      </p:cxnSp>
      <p:sp>
        <p:nvSpPr>
          <p:cNvPr id="19478" name="Oval 46"/>
          <p:cNvSpPr>
            <a:spLocks noChangeArrowheads="1"/>
          </p:cNvSpPr>
          <p:nvPr/>
        </p:nvSpPr>
        <p:spPr bwMode="auto">
          <a:xfrm>
            <a:off x="6637338" y="4198825"/>
            <a:ext cx="708025" cy="368300"/>
          </a:xfrm>
          <a:prstGeom prst="ellipse">
            <a:avLst/>
          </a:prstGeom>
          <a:noFill/>
          <a:ln w="12700" algn="ctr">
            <a:solidFill>
              <a:schemeClr val="tx1"/>
            </a:solidFill>
            <a:round/>
            <a:headEnd/>
            <a:tailEnd/>
          </a:ln>
        </p:spPr>
        <p:txBody>
          <a:bodyPr anchor="ctr"/>
          <a:lstStyle/>
          <a:p>
            <a:pPr algn="ctr"/>
            <a:r>
              <a:rPr lang="en-ZA"/>
              <a:t>-</a:t>
            </a:r>
            <a:endParaRPr lang="en-US"/>
          </a:p>
        </p:txBody>
      </p:sp>
      <p:cxnSp>
        <p:nvCxnSpPr>
          <p:cNvPr id="19479" name="Straight Arrow Connector 47"/>
          <p:cNvCxnSpPr>
            <a:cxnSpLocks noChangeShapeType="1"/>
            <a:stCxn id="19465" idx="6"/>
            <a:endCxn id="19478" idx="2"/>
          </p:cNvCxnSpPr>
          <p:nvPr/>
        </p:nvCxnSpPr>
        <p:spPr bwMode="auto">
          <a:xfrm>
            <a:off x="6180138" y="4346462"/>
            <a:ext cx="457200" cy="36513"/>
          </a:xfrm>
          <a:prstGeom prst="straightConnector1">
            <a:avLst/>
          </a:prstGeom>
          <a:noFill/>
          <a:ln w="12700" algn="ctr">
            <a:solidFill>
              <a:schemeClr val="tx1"/>
            </a:solidFill>
            <a:round/>
            <a:headEnd/>
            <a:tailEnd type="arrow" w="med" len="med"/>
          </a:ln>
        </p:spPr>
      </p:cxnSp>
      <p:cxnSp>
        <p:nvCxnSpPr>
          <p:cNvPr id="19480" name="Straight Arrow Connector 52"/>
          <p:cNvCxnSpPr>
            <a:cxnSpLocks noChangeShapeType="1"/>
            <a:stCxn id="19478" idx="0"/>
            <a:endCxn id="19475" idx="4"/>
          </p:cNvCxnSpPr>
          <p:nvPr/>
        </p:nvCxnSpPr>
        <p:spPr bwMode="auto">
          <a:xfrm rot="16200000" flipV="1">
            <a:off x="6692106" y="3899581"/>
            <a:ext cx="398463" cy="200025"/>
          </a:xfrm>
          <a:prstGeom prst="straightConnector1">
            <a:avLst/>
          </a:prstGeom>
          <a:noFill/>
          <a:ln w="12700" algn="ctr">
            <a:solidFill>
              <a:schemeClr val="tx1"/>
            </a:solidFill>
            <a:round/>
            <a:headEnd/>
            <a:tailEnd type="arrow" w="med" len="med"/>
          </a:ln>
        </p:spPr>
      </p:cxnSp>
      <p:sp>
        <p:nvSpPr>
          <p:cNvPr id="19481" name="TextBox 55"/>
          <p:cNvSpPr txBox="1">
            <a:spLocks noChangeArrowheads="1"/>
          </p:cNvSpPr>
          <p:nvPr/>
        </p:nvSpPr>
        <p:spPr bwMode="auto">
          <a:xfrm>
            <a:off x="530225" y="5481525"/>
            <a:ext cx="4130675" cy="830262"/>
          </a:xfrm>
          <a:prstGeom prst="rect">
            <a:avLst/>
          </a:prstGeom>
          <a:noFill/>
          <a:ln w="9525">
            <a:noFill/>
            <a:miter lim="800000"/>
            <a:headEnd/>
            <a:tailEnd/>
          </a:ln>
        </p:spPr>
        <p:txBody>
          <a:bodyPr>
            <a:spAutoFit/>
          </a:bodyPr>
          <a:lstStyle/>
          <a:p>
            <a:r>
              <a:rPr lang="en-ZA" sz="2400" i="1" dirty="0">
                <a:solidFill>
                  <a:srgbClr val="FF0000"/>
                </a:solidFill>
                <a:latin typeface="Comic Sans MS" pitchFamily="66" charset="0"/>
              </a:rPr>
              <a:t>Which do you think is easier to make sense of?</a:t>
            </a:r>
          </a:p>
        </p:txBody>
      </p:sp>
      <p:sp>
        <p:nvSpPr>
          <p:cNvPr id="26" name="TextBox 7"/>
          <p:cNvSpPr txBox="1">
            <a:spLocks noChangeArrowheads="1"/>
          </p:cNvSpPr>
          <p:nvPr/>
        </p:nvSpPr>
        <p:spPr bwMode="auto">
          <a:xfrm>
            <a:off x="4876800" y="6134100"/>
            <a:ext cx="4048657" cy="584775"/>
          </a:xfrm>
          <a:prstGeom prst="rect">
            <a:avLst/>
          </a:prstGeom>
          <a:noFill/>
          <a:ln w="9525">
            <a:noFill/>
            <a:miter lim="800000"/>
            <a:headEnd/>
            <a:tailEnd/>
          </a:ln>
        </p:spPr>
        <p:txBody>
          <a:bodyPr wrap="square">
            <a:spAutoFit/>
          </a:bodyPr>
          <a:lstStyle/>
          <a:p>
            <a:r>
              <a:rPr lang="en-ZA" sz="1600" i="1" dirty="0"/>
              <a:t>Can provide a clearer indication of relative dependencies.</a:t>
            </a:r>
          </a:p>
        </p:txBody>
      </p:sp>
    </p:spTree>
    <p:extLst>
      <p:ext uri="{BB962C8B-B14F-4D97-AF65-F5344CB8AC3E}">
        <p14:creationId xmlns:p14="http://schemas.microsoft.com/office/powerpoint/2010/main" val="262187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“Extracting concurrency”</a:t>
            </a:r>
            <a:endParaRPr lang="en-US" dirty="0"/>
          </a:p>
        </p:txBody>
      </p:sp>
      <p:sp>
        <p:nvSpPr>
          <p:cNvPr id="3" name="Content Placeholder 2"/>
          <p:cNvSpPr>
            <a:spLocks noGrp="1"/>
          </p:cNvSpPr>
          <p:nvPr>
            <p:ph idx="1"/>
          </p:nvPr>
        </p:nvSpPr>
        <p:spPr>
          <a:xfrm>
            <a:off x="574592" y="1303338"/>
            <a:ext cx="8007350" cy="5175250"/>
          </a:xfrm>
        </p:spPr>
        <p:txBody>
          <a:bodyPr/>
          <a:lstStyle/>
          <a:p>
            <a:pPr>
              <a:defRPr/>
            </a:pPr>
            <a:r>
              <a:rPr lang="en-ZA" dirty="0"/>
              <a:t>Being able to comprehend and extract the parallelism, or properties of concurrency, from a process or algorithm is essential to accelerating computation</a:t>
            </a:r>
          </a:p>
          <a:p>
            <a:pPr>
              <a:defRPr/>
            </a:pPr>
            <a:r>
              <a:rPr lang="en-ZA" dirty="0">
                <a:solidFill>
                  <a:srgbClr val="FF0000"/>
                </a:solidFill>
              </a:rPr>
              <a:t>The Reconfigurable Computing (RC) Advantage:</a:t>
            </a:r>
          </a:p>
          <a:p>
            <a:pPr lvl="1">
              <a:defRPr/>
            </a:pPr>
            <a:r>
              <a:rPr lang="en-ZA" dirty="0"/>
              <a:t>The computer </a:t>
            </a:r>
            <a:r>
              <a:rPr lang="en-ZA" i="1" dirty="0"/>
              <a:t>platform</a:t>
            </a:r>
            <a:r>
              <a:rPr lang="en-ZA" dirty="0"/>
              <a:t> able to adapt according to the concurrency inherent in a particular application in order to accelerate computation for the specific application</a:t>
            </a:r>
            <a:endParaRPr lang="en-US" dirty="0"/>
          </a:p>
        </p:txBody>
      </p:sp>
    </p:spTree>
    <p:extLst>
      <p:ext uri="{BB962C8B-B14F-4D97-AF65-F5344CB8AC3E}">
        <p14:creationId xmlns:p14="http://schemas.microsoft.com/office/powerpoint/2010/main" val="79029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96894"/>
            <a:ext cx="8842375" cy="718038"/>
          </a:xfrm>
        </p:spPr>
        <p:txBody>
          <a:bodyPr/>
          <a:lstStyle/>
          <a:p>
            <a:pPr>
              <a:defRPr/>
            </a:pPr>
            <a:r>
              <a:rPr lang="en-ZA" dirty="0"/>
              <a:t>Performance Benchmarking</a:t>
            </a:r>
            <a:endParaRPr lang="en-US" dirty="0"/>
          </a:p>
        </p:txBody>
      </p:sp>
      <p:sp>
        <p:nvSpPr>
          <p:cNvPr id="3" name="Content Placeholder 2"/>
          <p:cNvSpPr>
            <a:spLocks noGrp="1"/>
          </p:cNvSpPr>
          <p:nvPr>
            <p:ph idx="1"/>
          </p:nvPr>
        </p:nvSpPr>
        <p:spPr>
          <a:xfrm>
            <a:off x="273555" y="1398588"/>
            <a:ext cx="5197475" cy="5065712"/>
          </a:xfrm>
        </p:spPr>
        <p:txBody>
          <a:bodyPr>
            <a:normAutofit fontScale="92500"/>
          </a:bodyPr>
          <a:lstStyle/>
          <a:p>
            <a:pPr>
              <a:defRPr/>
            </a:pPr>
            <a:r>
              <a:rPr lang="en-US" dirty="0"/>
              <a:t>“Don’t loose sight of the forest for the trees…”</a:t>
            </a:r>
          </a:p>
          <a:p>
            <a:pPr>
              <a:defRPr/>
            </a:pPr>
            <a:r>
              <a:rPr lang="en-ZA" dirty="0"/>
              <a:t>Generally, the main objective is to make the system </a:t>
            </a:r>
            <a:r>
              <a:rPr lang="en-ZA" dirty="0">
                <a:solidFill>
                  <a:srgbClr val="FF0000"/>
                </a:solidFill>
              </a:rPr>
              <a:t>faster</a:t>
            </a:r>
            <a:r>
              <a:rPr lang="en-ZA" dirty="0"/>
              <a:t>, use </a:t>
            </a:r>
            <a:r>
              <a:rPr lang="en-ZA" dirty="0">
                <a:solidFill>
                  <a:srgbClr val="FF0000"/>
                </a:solidFill>
              </a:rPr>
              <a:t>less power</a:t>
            </a:r>
            <a:r>
              <a:rPr lang="en-ZA" dirty="0"/>
              <a:t>, use </a:t>
            </a:r>
            <a:r>
              <a:rPr lang="en-ZA" dirty="0">
                <a:solidFill>
                  <a:srgbClr val="FF0000"/>
                </a:solidFill>
              </a:rPr>
              <a:t>less resources</a:t>
            </a:r>
            <a:r>
              <a:rPr lang="en-ZA" dirty="0"/>
              <a:t>…</a:t>
            </a:r>
          </a:p>
          <a:p>
            <a:pPr>
              <a:defRPr/>
            </a:pPr>
            <a:r>
              <a:rPr lang="en-ZA" dirty="0"/>
              <a:t>Most code doesn’t need to be parallel.</a:t>
            </a:r>
          </a:p>
          <a:p>
            <a:pPr>
              <a:defRPr/>
            </a:pPr>
            <a:r>
              <a:rPr lang="en-ZA" dirty="0"/>
              <a:t>Important questions are…</a:t>
            </a:r>
            <a:br>
              <a:rPr lang="en-ZA" dirty="0"/>
            </a:br>
            <a:endParaRPr lang="en-US" dirty="0"/>
          </a:p>
          <a:p>
            <a:pPr>
              <a:defRPr/>
            </a:pPr>
            <a:endParaRPr lang="en-US" dirty="0"/>
          </a:p>
        </p:txBody>
      </p:sp>
      <p:pic>
        <p:nvPicPr>
          <p:cNvPr id="2051" name="Picture 3" descr="C:\Users\swinberg\Documents\ACTIVE\EEE4084F\Common\Images_open\Sigulda Forest ccs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383"/>
          <a:stretch/>
        </p:blipFill>
        <p:spPr bwMode="auto">
          <a:xfrm>
            <a:off x="5442856" y="1786249"/>
            <a:ext cx="3313337" cy="356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5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Important questions</a:t>
            </a:r>
            <a:endParaRPr lang="en-US" dirty="0"/>
          </a:p>
        </p:txBody>
      </p:sp>
      <p:sp>
        <p:nvSpPr>
          <p:cNvPr id="3" name="Content Placeholder 2"/>
          <p:cNvSpPr>
            <a:spLocks noGrp="1"/>
          </p:cNvSpPr>
          <p:nvPr>
            <p:ph idx="1"/>
          </p:nvPr>
        </p:nvSpPr>
        <p:spPr>
          <a:xfrm>
            <a:off x="574592" y="1451776"/>
            <a:ext cx="8007350" cy="4191000"/>
          </a:xfrm>
        </p:spPr>
        <p:txBody>
          <a:bodyPr/>
          <a:lstStyle/>
          <a:p>
            <a:pPr>
              <a:defRPr/>
            </a:pPr>
            <a:r>
              <a:rPr lang="en-ZA" dirty="0"/>
              <a:t>Should you bother to design a parallel algorithm?</a:t>
            </a:r>
          </a:p>
          <a:p>
            <a:pPr>
              <a:defRPr/>
            </a:pPr>
            <a:r>
              <a:rPr lang="en-ZA" dirty="0">
                <a:solidFill>
                  <a:srgbClr val="FF0000"/>
                </a:solidFill>
              </a:rPr>
              <a:t>Is your parallel solution better</a:t>
            </a:r>
            <a:r>
              <a:rPr lang="en-ZA" dirty="0"/>
              <a:t> than a simpler approach, especially if that approach is easier to read and share?</a:t>
            </a:r>
          </a:p>
          <a:p>
            <a:pPr>
              <a:defRPr/>
            </a:pPr>
            <a:r>
              <a:rPr lang="en-ZA" dirty="0"/>
              <a:t>Major telling factor is: </a:t>
            </a:r>
            <a:endParaRPr lang="en-US" dirty="0"/>
          </a:p>
        </p:txBody>
      </p:sp>
      <p:sp>
        <p:nvSpPr>
          <p:cNvPr id="22532" name="TextBox 3"/>
          <p:cNvSpPr txBox="1">
            <a:spLocks noChangeArrowheads="1"/>
          </p:cNvSpPr>
          <p:nvPr/>
        </p:nvSpPr>
        <p:spPr bwMode="auto">
          <a:xfrm>
            <a:off x="1177067" y="5050919"/>
            <a:ext cx="5346700" cy="522288"/>
          </a:xfrm>
          <a:prstGeom prst="rect">
            <a:avLst/>
          </a:prstGeom>
          <a:noFill/>
          <a:ln w="9525">
            <a:noFill/>
            <a:miter lim="800000"/>
            <a:headEnd/>
            <a:tailEnd/>
          </a:ln>
        </p:spPr>
        <p:txBody>
          <a:bodyPr wrap="none">
            <a:spAutoFit/>
          </a:bodyPr>
          <a:lstStyle/>
          <a:p>
            <a:r>
              <a:rPr lang="en-ZA" sz="2800" dirty="0">
                <a:solidFill>
                  <a:srgbClr val="FF0000"/>
                </a:solidFill>
              </a:rPr>
              <a:t>Real-time performance measure</a:t>
            </a:r>
            <a:endParaRPr lang="en-US" sz="2800" dirty="0">
              <a:solidFill>
                <a:srgbClr val="FF0000"/>
              </a:solidFill>
            </a:endParaRPr>
          </a:p>
        </p:txBody>
      </p:sp>
      <p:sp>
        <p:nvSpPr>
          <p:cNvPr id="22533" name="TextBox 4"/>
          <p:cNvSpPr txBox="1">
            <a:spLocks noChangeArrowheads="1"/>
          </p:cNvSpPr>
          <p:nvPr/>
        </p:nvSpPr>
        <p:spPr bwMode="auto">
          <a:xfrm>
            <a:off x="1177067" y="5612894"/>
            <a:ext cx="3241675" cy="523875"/>
          </a:xfrm>
          <a:prstGeom prst="rect">
            <a:avLst/>
          </a:prstGeom>
          <a:noFill/>
          <a:ln w="9525">
            <a:noFill/>
            <a:miter lim="800000"/>
            <a:headEnd/>
            <a:tailEnd/>
          </a:ln>
        </p:spPr>
        <p:txBody>
          <a:bodyPr wrap="none">
            <a:spAutoFit/>
          </a:bodyPr>
          <a:lstStyle/>
          <a:p>
            <a:r>
              <a:rPr lang="en-ZA" sz="2800" dirty="0">
                <a:solidFill>
                  <a:srgbClr val="FF0000"/>
                </a:solidFill>
              </a:rPr>
              <a:t>Or “wall clock time”</a:t>
            </a:r>
            <a:endParaRPr lang="en-US" sz="2800" dirty="0">
              <a:solidFill>
                <a:srgbClr val="FF0000"/>
              </a:solidFill>
            </a:endParaRPr>
          </a:p>
        </p:txBody>
      </p:sp>
      <p:pic>
        <p:nvPicPr>
          <p:cNvPr id="4098" name="Picture 2" descr="C:\Users\swinberg\Documents\ACTIVE\EEE4084F\Common\Images_open\c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056" y="4406902"/>
            <a:ext cx="2199772" cy="21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58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Benchmarking</a:t>
            </a:r>
            <a:endParaRPr lang="en-GB" dirty="0"/>
          </a:p>
        </p:txBody>
      </p:sp>
      <p:sp>
        <p:nvSpPr>
          <p:cNvPr id="4" name="Text Placeholder 3"/>
          <p:cNvSpPr>
            <a:spLocks noGrp="1"/>
          </p:cNvSpPr>
          <p:nvPr>
            <p:ph type="body" idx="1"/>
          </p:nvPr>
        </p:nvSpPr>
        <p:spPr/>
        <p:txBody>
          <a:bodyPr/>
          <a:lstStyle/>
          <a:p>
            <a:r>
              <a:rPr lang="en-ZA" dirty="0"/>
              <a:t>EEE4084F</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Benchmarking	</a:t>
            </a:r>
          </a:p>
        </p:txBody>
      </p:sp>
      <p:sp>
        <p:nvSpPr>
          <p:cNvPr id="3" name="Content Placeholder 2"/>
          <p:cNvSpPr>
            <a:spLocks noGrp="1"/>
          </p:cNvSpPr>
          <p:nvPr>
            <p:ph idx="1"/>
          </p:nvPr>
        </p:nvSpPr>
        <p:spPr>
          <a:xfrm>
            <a:off x="435429" y="1624196"/>
            <a:ext cx="8322809" cy="5233804"/>
          </a:xfrm>
        </p:spPr>
        <p:txBody>
          <a:bodyPr>
            <a:normAutofit fontScale="77500" lnSpcReduction="20000"/>
          </a:bodyPr>
          <a:lstStyle/>
          <a:p>
            <a:pPr>
              <a:defRPr/>
            </a:pPr>
            <a:r>
              <a:rPr lang="en-US" dirty="0"/>
              <a:t>Process of measuring performance of a digital system</a:t>
            </a:r>
          </a:p>
          <a:p>
            <a:pPr>
              <a:defRPr/>
            </a:pPr>
            <a:r>
              <a:rPr lang="en-US" dirty="0"/>
              <a:t>A program (or systematic approach) that </a:t>
            </a:r>
            <a:r>
              <a:rPr lang="en-US" dirty="0">
                <a:solidFill>
                  <a:srgbClr val="FF0000"/>
                </a:solidFill>
              </a:rPr>
              <a:t>Quantitatively evaluates</a:t>
            </a:r>
            <a:r>
              <a:rPr lang="en-US" dirty="0"/>
              <a:t> performance, cost and computer hardware and software resources (among other things) of a computing solution</a:t>
            </a:r>
          </a:p>
          <a:p>
            <a:pPr>
              <a:defRPr/>
            </a:pPr>
            <a:r>
              <a:rPr lang="en-US" b="1" dirty="0"/>
              <a:t>Benchmark suites</a:t>
            </a:r>
            <a:r>
              <a:rPr lang="en-US" dirty="0"/>
              <a:t> – sets of benchmark programs designed to get a comprehensive view of the performance of a computer system for executing a variety of representative processing operations.</a:t>
            </a:r>
          </a:p>
          <a:p>
            <a:pPr>
              <a:defRPr/>
            </a:pPr>
            <a:r>
              <a:rPr lang="en-US" dirty="0"/>
              <a:t>Suitable benchmark</a:t>
            </a:r>
          </a:p>
          <a:p>
            <a:pPr lvl="1">
              <a:defRPr/>
            </a:pPr>
            <a:r>
              <a:rPr lang="en-US" dirty="0"/>
              <a:t>A meaningful representation of what the system can do</a:t>
            </a:r>
          </a:p>
          <a:p>
            <a:pPr lvl="1">
              <a:defRPr/>
            </a:pPr>
            <a:r>
              <a:rPr lang="en-US" dirty="0"/>
              <a:t>Helps select of an effective system</a:t>
            </a:r>
          </a:p>
          <a:p>
            <a:pPr lvl="1">
              <a:defRPr/>
            </a:pPr>
            <a:r>
              <a:rPr lang="en-US" dirty="0"/>
              <a:t>Indicates a measure of what one system can do compared to other options</a:t>
            </a:r>
          </a:p>
        </p:txBody>
      </p:sp>
      <p:grpSp>
        <p:nvGrpSpPr>
          <p:cNvPr id="6" name="Group 5"/>
          <p:cNvGrpSpPr/>
          <p:nvPr/>
        </p:nvGrpSpPr>
        <p:grpSpPr>
          <a:xfrm>
            <a:off x="7415214" y="285750"/>
            <a:ext cx="1314449" cy="1314449"/>
            <a:chOff x="7415214" y="285750"/>
            <a:chExt cx="1314449" cy="1314449"/>
          </a:xfrm>
        </p:grpSpPr>
        <p:pic>
          <p:nvPicPr>
            <p:cNvPr id="46082" name="Picture 2" descr="G:\temp\pics\speedometer.jpg"/>
            <p:cNvPicPr>
              <a:picLocks noChangeAspect="1" noChangeArrowheads="1"/>
            </p:cNvPicPr>
            <p:nvPr/>
          </p:nvPicPr>
          <p:blipFill>
            <a:blip r:embed="rId2" cstate="print"/>
            <a:srcRect/>
            <a:stretch>
              <a:fillRect/>
            </a:stretch>
          </p:blipFill>
          <p:spPr bwMode="auto">
            <a:xfrm>
              <a:off x="7415214" y="285750"/>
              <a:ext cx="1314449" cy="1314449"/>
            </a:xfrm>
            <a:prstGeom prst="rect">
              <a:avLst/>
            </a:prstGeom>
            <a:noFill/>
          </p:spPr>
        </p:pic>
        <p:sp>
          <p:nvSpPr>
            <p:cNvPr id="5" name="TextBox 4"/>
            <p:cNvSpPr txBox="1"/>
            <p:nvPr/>
          </p:nvSpPr>
          <p:spPr>
            <a:xfrm>
              <a:off x="7772401" y="1228725"/>
              <a:ext cx="686406" cy="338554"/>
            </a:xfrm>
            <a:prstGeom prst="rect">
              <a:avLst/>
            </a:prstGeom>
            <a:noFill/>
          </p:spPr>
          <p:txBody>
            <a:bodyPr wrap="none" rtlCol="0">
              <a:spAutoFit/>
            </a:bodyPr>
            <a:lstStyle/>
            <a:p>
              <a:r>
                <a:rPr lang="en-ZA" sz="1600" dirty="0">
                  <a:solidFill>
                    <a:schemeClr val="bg1"/>
                  </a:solidFill>
                  <a:latin typeface="Arial Unicode MS" pitchFamily="34" charset="-128"/>
                  <a:ea typeface="Arial Unicode MS" pitchFamily="34" charset="-128"/>
                  <a:cs typeface="Arial Unicode MS" pitchFamily="34" charset="-128"/>
                </a:rPr>
                <a:t>MIPS</a:t>
              </a:r>
              <a:endParaRPr lang="en-GB" sz="1600" dirty="0">
                <a:solidFill>
                  <a:schemeClr val="bg1"/>
                </a:solidFill>
                <a:latin typeface="Arial Unicode MS" pitchFamily="34" charset="-128"/>
                <a:ea typeface="Arial Unicode MS" pitchFamily="34" charset="-128"/>
                <a:cs typeface="Arial Unicode MS" pitchFamily="34" charset="-128"/>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Wall clock time</a:t>
            </a:r>
            <a:endParaRPr lang="en-US" dirty="0"/>
          </a:p>
        </p:txBody>
      </p:sp>
      <p:sp>
        <p:nvSpPr>
          <p:cNvPr id="3" name="Content Placeholder 2"/>
          <p:cNvSpPr>
            <a:spLocks noGrp="1"/>
          </p:cNvSpPr>
          <p:nvPr>
            <p:ph idx="1"/>
          </p:nvPr>
        </p:nvSpPr>
        <p:spPr>
          <a:xfrm>
            <a:off x="838200" y="1622424"/>
            <a:ext cx="8007350" cy="4191000"/>
          </a:xfrm>
        </p:spPr>
        <p:txBody>
          <a:bodyPr/>
          <a:lstStyle/>
          <a:p>
            <a:pPr>
              <a:defRPr/>
            </a:pPr>
            <a:r>
              <a:rPr lang="en-ZA" dirty="0"/>
              <a:t>Generally the most accurate: use built in timer, which is directly related to real time (e.g., if the timer measures 1s, then 1s elapsed in the real world)</a:t>
            </a:r>
          </a:p>
          <a:p>
            <a:pPr>
              <a:defRPr/>
            </a:pPr>
            <a:r>
              <a:rPr lang="en-ZA" dirty="0"/>
              <a:t>Technique:</a:t>
            </a:r>
            <a:endParaRPr lang="en-US" dirty="0"/>
          </a:p>
        </p:txBody>
      </p:sp>
      <p:sp>
        <p:nvSpPr>
          <p:cNvPr id="1029" name="Rectangle 3"/>
          <p:cNvSpPr>
            <a:spLocks noChangeArrowheads="1"/>
          </p:cNvSpPr>
          <p:nvPr/>
        </p:nvSpPr>
        <p:spPr bwMode="auto">
          <a:xfrm>
            <a:off x="1207539" y="4171413"/>
            <a:ext cx="7807325" cy="2308225"/>
          </a:xfrm>
          <a:prstGeom prst="rect">
            <a:avLst/>
          </a:prstGeom>
          <a:noFill/>
          <a:ln w="9525">
            <a:noFill/>
            <a:miter lim="800000"/>
            <a:headEnd/>
            <a:tailEnd/>
          </a:ln>
        </p:spPr>
        <p:txBody>
          <a:bodyPr>
            <a:spAutoFit/>
          </a:bodyPr>
          <a:lstStyle/>
          <a:p>
            <a:pPr lvl="1"/>
            <a:r>
              <a:rPr lang="en-ZA" dirty="0">
                <a:latin typeface="Courier New" pitchFamily="49" charset="0"/>
                <a:cs typeface="Courier New" pitchFamily="49" charset="0"/>
              </a:rPr>
              <a:t>unsigned long long start; // store start time</a:t>
            </a:r>
          </a:p>
          <a:p>
            <a:pPr lvl="1"/>
            <a:r>
              <a:rPr lang="en-ZA" dirty="0">
                <a:latin typeface="Courier New" pitchFamily="49" charset="0"/>
                <a:cs typeface="Courier New" pitchFamily="49" charset="0"/>
              </a:rPr>
              <a:t>unsigned long long end; // store end time</a:t>
            </a:r>
          </a:p>
          <a:p>
            <a:pPr lvl="1"/>
            <a:r>
              <a:rPr lang="en-ZA" dirty="0">
                <a:latin typeface="Courier New" pitchFamily="49" charset="0"/>
                <a:cs typeface="Courier New" pitchFamily="49" charset="0"/>
              </a:rPr>
              <a:t>start = read_the_timer(); // e.g. time()</a:t>
            </a:r>
          </a:p>
          <a:p>
            <a:pPr lvl="1"/>
            <a:r>
              <a:rPr lang="en-ZA" dirty="0">
                <a:latin typeface="Courier New" pitchFamily="49" charset="0"/>
                <a:cs typeface="Courier New" pitchFamily="49" charset="0"/>
              </a:rPr>
              <a:t> DO PROCESSNG</a:t>
            </a:r>
          </a:p>
          <a:p>
            <a:pPr lvl="1"/>
            <a:r>
              <a:rPr lang="en-ZA" dirty="0">
                <a:latin typeface="Courier New" pitchFamily="49" charset="0"/>
                <a:cs typeface="Courier New" pitchFamily="49" charset="0"/>
              </a:rPr>
              <a:t>end = read_the_timer(); // e.g. time()</a:t>
            </a:r>
          </a:p>
          <a:p>
            <a:pPr lvl="1"/>
            <a:r>
              <a:rPr lang="en-ZA" dirty="0">
                <a:latin typeface="Courier New" pitchFamily="49" charset="0"/>
                <a:cs typeface="Courier New" pitchFamily="49" charset="0"/>
              </a:rPr>
              <a:t>.. Output the time measurement (end-start), or save it to an array if printing will interfere with the times. Note: to avoid overflow, used unsigned vars.</a:t>
            </a:r>
          </a:p>
        </p:txBody>
      </p:sp>
      <p:sp>
        <p:nvSpPr>
          <p:cNvPr id="1030" name="Rectangle 4"/>
          <p:cNvSpPr>
            <a:spLocks noChangeArrowheads="1"/>
          </p:cNvSpPr>
          <p:nvPr/>
        </p:nvSpPr>
        <p:spPr bwMode="auto">
          <a:xfrm>
            <a:off x="264564" y="4820701"/>
            <a:ext cx="1425575" cy="646112"/>
          </a:xfrm>
          <a:prstGeom prst="rect">
            <a:avLst/>
          </a:prstGeom>
          <a:noFill/>
          <a:ln w="9525">
            <a:noFill/>
            <a:miter lim="800000"/>
            <a:headEnd/>
            <a:tailEnd/>
          </a:ln>
        </p:spPr>
        <p:txBody>
          <a:bodyPr wrap="none">
            <a:spAutoFit/>
          </a:bodyPr>
          <a:lstStyle/>
          <a:p>
            <a:r>
              <a:rPr lang="en-ZA" u="sng" dirty="0">
                <a:latin typeface="Courier New" pitchFamily="49" charset="0"/>
                <a:cs typeface="Courier New" pitchFamily="49" charset="0"/>
              </a:rPr>
              <a:t>See file:</a:t>
            </a:r>
          </a:p>
          <a:p>
            <a:r>
              <a:rPr lang="en-ZA" dirty="0">
                <a:latin typeface="Courier New" pitchFamily="49" charset="0"/>
                <a:cs typeface="Courier New" pitchFamily="49" charset="0"/>
              </a:rPr>
              <a:t>Cycle.c</a:t>
            </a:r>
          </a:p>
        </p:txBody>
      </p:sp>
      <p:graphicFrame>
        <p:nvGraphicFramePr>
          <p:cNvPr id="1026" name="Object 5"/>
          <p:cNvGraphicFramePr>
            <a:graphicFrameLocks noChangeAspect="1"/>
          </p:cNvGraphicFramePr>
          <p:nvPr/>
        </p:nvGraphicFramePr>
        <p:xfrm>
          <a:off x="446088" y="5908675"/>
          <a:ext cx="438150" cy="485775"/>
        </p:xfrm>
        <a:graphic>
          <a:graphicData uri="http://schemas.openxmlformats.org/presentationml/2006/ole">
            <mc:AlternateContent xmlns:mc="http://schemas.openxmlformats.org/markup-compatibility/2006">
              <mc:Choice xmlns:v="urn:schemas-microsoft-com:vml" Requires="v">
                <p:oleObj spid="_x0000_s3088" name="Package" r:id="rId4" imgW="437745" imgH="486383" progId="Package">
                  <p:embed/>
                </p:oleObj>
              </mc:Choice>
              <mc:Fallback>
                <p:oleObj name="Package" r:id="rId4" imgW="437745" imgH="486383" progId="Package">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8" y="5908675"/>
                        <a:ext cx="43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1458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16" y="586506"/>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789492" y="2083020"/>
            <a:ext cx="6777317" cy="3508977"/>
          </a:xfrm>
        </p:spPr>
        <p:txBody>
          <a:bodyPr>
            <a:normAutofit/>
          </a:bodyPr>
          <a:lstStyle/>
          <a:p>
            <a:pPr eaLnBrk="1" hangingPunct="1">
              <a:defRPr/>
            </a:pPr>
            <a:r>
              <a:rPr lang="en-ZA" dirty="0"/>
              <a:t>Parallel computing programming</a:t>
            </a:r>
          </a:p>
          <a:p>
            <a:pPr eaLnBrk="1" hangingPunct="1">
              <a:defRPr/>
            </a:pPr>
            <a:r>
              <a:rPr lang="en-ZA" dirty="0"/>
              <a:t>Automatic parallelism</a:t>
            </a:r>
          </a:p>
          <a:p>
            <a:pPr eaLnBrk="1" hangingPunct="1">
              <a:defRPr/>
            </a:pPr>
            <a:r>
              <a:rPr lang="en-ZA" dirty="0"/>
              <a:t>Performance</a:t>
            </a:r>
            <a:br>
              <a:rPr lang="en-ZA" dirty="0"/>
            </a:br>
            <a:r>
              <a:rPr lang="en-ZA" dirty="0"/>
              <a:t>benchmarking</a:t>
            </a:r>
          </a:p>
        </p:txBody>
      </p:sp>
      <p:pic>
        <p:nvPicPr>
          <p:cNvPr id="4099" name="Picture 3" descr="mosaic01.gif"/>
          <p:cNvPicPr>
            <a:picLocks noChangeAspect="1"/>
          </p:cNvPicPr>
          <p:nvPr/>
        </p:nvPicPr>
        <p:blipFill>
          <a:blip r:embed="rId3" cstate="print"/>
          <a:srcRect/>
          <a:stretch>
            <a:fillRect/>
          </a:stretch>
        </p:blipFill>
        <p:spPr bwMode="auto">
          <a:xfrm>
            <a:off x="4374078" y="3865645"/>
            <a:ext cx="4144354" cy="28747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48" y="-144724"/>
            <a:ext cx="8385175" cy="1114425"/>
          </a:xfrm>
        </p:spPr>
        <p:txBody>
          <a:bodyPr/>
          <a:lstStyle/>
          <a:p>
            <a:pPr>
              <a:defRPr/>
            </a:pPr>
            <a:r>
              <a:rPr lang="en-ZA" dirty="0" err="1"/>
              <a:t>StdC</a:t>
            </a:r>
            <a:r>
              <a:rPr lang="en-ZA" dirty="0"/>
              <a:t>: </a:t>
            </a:r>
            <a:r>
              <a:rPr lang="en-ZA" dirty="0" err="1"/>
              <a:t>gettimeofday</a:t>
            </a:r>
            <a:endParaRPr lang="en-US" dirty="0"/>
          </a:p>
        </p:txBody>
      </p:sp>
      <p:sp>
        <p:nvSpPr>
          <p:cNvPr id="3" name="Content Placeholder 2"/>
          <p:cNvSpPr>
            <a:spLocks noGrp="1"/>
          </p:cNvSpPr>
          <p:nvPr>
            <p:ph idx="1"/>
          </p:nvPr>
        </p:nvSpPr>
        <p:spPr>
          <a:xfrm>
            <a:off x="393773" y="862433"/>
            <a:ext cx="8348663" cy="5267325"/>
          </a:xfrm>
        </p:spPr>
        <p:txBody>
          <a:bodyPr>
            <a:normAutofit lnSpcReduction="10000"/>
          </a:bodyPr>
          <a:lstStyle/>
          <a:p>
            <a:pPr>
              <a:defRPr/>
            </a:pPr>
            <a:r>
              <a:rPr lang="en-US" b="1" dirty="0" err="1"/>
              <a:t>gettimeofday</a:t>
            </a:r>
            <a:endParaRPr lang="en-US" b="1" dirty="0"/>
          </a:p>
          <a:p>
            <a:pPr lvl="1">
              <a:defRPr/>
            </a:pPr>
            <a:r>
              <a:rPr lang="en-ZA" b="1" dirty="0"/>
              <a:t>Very portable, part of the </a:t>
            </a:r>
            <a:r>
              <a:rPr lang="en-ZA" b="1" dirty="0" err="1"/>
              <a:t>StdC</a:t>
            </a:r>
            <a:r>
              <a:rPr lang="en-ZA" b="1" dirty="0"/>
              <a:t> library</a:t>
            </a:r>
          </a:p>
          <a:p>
            <a:pPr lvl="1">
              <a:defRPr/>
            </a:pPr>
            <a:r>
              <a:rPr lang="en-ZA" b="1" dirty="0"/>
              <a:t>Should be available on any Linux system</a:t>
            </a:r>
          </a:p>
          <a:p>
            <a:pPr lvl="1">
              <a:defRPr/>
            </a:pPr>
            <a:r>
              <a:rPr lang="en-US" b="1" dirty="0"/>
              <a:t>Returns time in seconds and microseconds since midnight January 1 1970</a:t>
            </a:r>
          </a:p>
          <a:p>
            <a:pPr lvl="1">
              <a:defRPr/>
            </a:pPr>
            <a:r>
              <a:rPr lang="en-ZA" b="1" dirty="0"/>
              <a:t>Uses </a:t>
            </a:r>
            <a:r>
              <a:rPr lang="en-ZA" b="1" dirty="0" err="1">
                <a:solidFill>
                  <a:schemeClr val="tx2">
                    <a:lumMod val="75000"/>
                  </a:schemeClr>
                </a:solidFill>
              </a:rPr>
              <a:t>struct</a:t>
            </a:r>
            <a:r>
              <a:rPr lang="en-ZA" b="1" dirty="0">
                <a:solidFill>
                  <a:schemeClr val="tx2">
                    <a:lumMod val="75000"/>
                  </a:schemeClr>
                </a:solidFill>
              </a:rPr>
              <a:t> </a:t>
            </a:r>
            <a:r>
              <a:rPr lang="en-ZA" b="1" dirty="0" err="1">
                <a:solidFill>
                  <a:schemeClr val="tx2">
                    <a:lumMod val="75000"/>
                  </a:schemeClr>
                </a:solidFill>
              </a:rPr>
              <a:t>timeval</a:t>
            </a:r>
            <a:r>
              <a:rPr lang="en-ZA" b="1" dirty="0"/>
              <a:t> comprising</a:t>
            </a:r>
          </a:p>
          <a:p>
            <a:pPr lvl="2">
              <a:defRPr/>
            </a:pPr>
            <a:r>
              <a:rPr lang="en-ZA" b="1" dirty="0" err="1"/>
              <a:t>tv_sec</a:t>
            </a:r>
            <a:r>
              <a:rPr lang="en-ZA" b="1" dirty="0"/>
              <a:t> : number of seconds</a:t>
            </a:r>
          </a:p>
          <a:p>
            <a:pPr lvl="2">
              <a:defRPr/>
            </a:pPr>
            <a:r>
              <a:rPr lang="en-ZA" b="1" dirty="0" err="1"/>
              <a:t>tv_usec</a:t>
            </a:r>
            <a:r>
              <a:rPr lang="en-ZA" b="1" dirty="0"/>
              <a:t> : number of microseconds*</a:t>
            </a:r>
          </a:p>
          <a:p>
            <a:pPr lvl="1">
              <a:defRPr/>
            </a:pPr>
            <a:r>
              <a:rPr lang="en-ZA" b="1" dirty="0"/>
              <a:t>Converting to microseconds will use huge numbers, rather work on differences</a:t>
            </a:r>
          </a:p>
          <a:p>
            <a:pPr lvl="2">
              <a:defRPr/>
            </a:pPr>
            <a:endParaRPr lang="en-US" b="1" dirty="0"/>
          </a:p>
          <a:p>
            <a:pPr>
              <a:defRPr/>
            </a:pPr>
            <a:endParaRPr lang="en-US" dirty="0"/>
          </a:p>
        </p:txBody>
      </p:sp>
      <p:sp>
        <p:nvSpPr>
          <p:cNvPr id="18436" name="Rectangle 5"/>
          <p:cNvSpPr>
            <a:spLocks noChangeArrowheads="1"/>
          </p:cNvSpPr>
          <p:nvPr/>
        </p:nvSpPr>
        <p:spPr bwMode="auto">
          <a:xfrm>
            <a:off x="223911" y="5817564"/>
            <a:ext cx="7626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dirty="0"/>
              <a:t>* Word of caution: some implementations always return 0 for the </a:t>
            </a:r>
            <a:r>
              <a:rPr lang="en-US" sz="1600" b="1" i="1" dirty="0" err="1"/>
              <a:t>usec</a:t>
            </a:r>
            <a:r>
              <a:rPr lang="en-US" sz="1600" b="1" i="1" dirty="0"/>
              <a:t> field!!</a:t>
            </a:r>
          </a:p>
          <a:p>
            <a:r>
              <a:rPr lang="en-ZA" sz="1600" i="1" dirty="0"/>
              <a:t>On Cygwin, the resolution is only in milliseconds, so </a:t>
            </a:r>
            <a:r>
              <a:rPr lang="en-ZA" sz="1600" i="1" dirty="0" err="1"/>
              <a:t>tv_usec</a:t>
            </a:r>
            <a:r>
              <a:rPr lang="en-ZA" sz="1600" i="1" dirty="0"/>
              <a:t> in multiples of 1000.</a:t>
            </a:r>
          </a:p>
          <a:p>
            <a:r>
              <a:rPr lang="en-ZA" sz="1600" i="1" dirty="0"/>
              <a:t>Not provided in </a:t>
            </a:r>
            <a:r>
              <a:rPr lang="en-ZA" sz="1600" i="1" dirty="0" err="1"/>
              <a:t>DevC</a:t>
            </a:r>
            <a:r>
              <a:rPr lang="en-ZA" sz="1600" i="1" dirty="0"/>
              <a:t>++.</a:t>
            </a:r>
            <a:endParaRPr lang="en-US" sz="16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665" y="0"/>
            <a:ext cx="8385175" cy="1062037"/>
          </a:xfrm>
        </p:spPr>
        <p:txBody>
          <a:bodyPr/>
          <a:lstStyle/>
          <a:p>
            <a:pPr>
              <a:defRPr/>
            </a:pPr>
            <a:r>
              <a:rPr lang="en-ZA" dirty="0" err="1"/>
              <a:t>gettimeofday</a:t>
            </a:r>
            <a:r>
              <a:rPr lang="en-ZA" dirty="0"/>
              <a:t> example</a:t>
            </a:r>
            <a:endParaRPr lang="en-US" dirty="0"/>
          </a:p>
        </p:txBody>
      </p:sp>
      <p:sp>
        <p:nvSpPr>
          <p:cNvPr id="19459" name="Rectangle 4"/>
          <p:cNvSpPr>
            <a:spLocks noChangeArrowheads="1"/>
          </p:cNvSpPr>
          <p:nvPr/>
        </p:nvSpPr>
        <p:spPr bwMode="auto">
          <a:xfrm>
            <a:off x="639763" y="1100817"/>
            <a:ext cx="78120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#include &lt;</a:t>
            </a:r>
            <a:r>
              <a:rPr lang="en-US" dirty="0" err="1"/>
              <a:t>stdio.h</a:t>
            </a:r>
            <a:r>
              <a:rPr lang="en-US" dirty="0"/>
              <a:t>&gt;</a:t>
            </a:r>
          </a:p>
          <a:p>
            <a:r>
              <a:rPr lang="en-US" dirty="0"/>
              <a:t>#include &lt;sys/</a:t>
            </a:r>
            <a:r>
              <a:rPr lang="en-US" dirty="0" err="1"/>
              <a:t>time.h</a:t>
            </a:r>
            <a:r>
              <a:rPr lang="en-US" dirty="0"/>
              <a:t>&gt;</a:t>
            </a:r>
          </a:p>
          <a:p>
            <a:r>
              <a:rPr lang="en-US" dirty="0"/>
              <a:t>#include &lt;</a:t>
            </a:r>
            <a:r>
              <a:rPr lang="en-US" dirty="0" err="1"/>
              <a:t>time.h</a:t>
            </a:r>
            <a:r>
              <a:rPr lang="en-US" dirty="0"/>
              <a:t>&gt;</a:t>
            </a:r>
          </a:p>
          <a:p>
            <a:r>
              <a:rPr lang="en-US" dirty="0" err="1"/>
              <a:t>struct</a:t>
            </a:r>
            <a:r>
              <a:rPr lang="en-US" dirty="0"/>
              <a:t> </a:t>
            </a:r>
            <a:r>
              <a:rPr lang="en-US" dirty="0" err="1"/>
              <a:t>timeval</a:t>
            </a:r>
            <a:r>
              <a:rPr lang="en-US" dirty="0"/>
              <a:t> </a:t>
            </a:r>
            <a:r>
              <a:rPr lang="en-US" dirty="0" err="1"/>
              <a:t>start_time</a:t>
            </a:r>
            <a:r>
              <a:rPr lang="en-US" dirty="0"/>
              <a:t>, </a:t>
            </a:r>
            <a:r>
              <a:rPr lang="en-US" dirty="0" err="1"/>
              <a:t>end_time</a:t>
            </a:r>
            <a:r>
              <a:rPr lang="en-US" dirty="0"/>
              <a:t>; // variables to hold start and end time</a:t>
            </a:r>
          </a:p>
          <a:p>
            <a:endParaRPr lang="en-US" dirty="0"/>
          </a:p>
          <a:p>
            <a:r>
              <a:rPr lang="en-US" dirty="0" err="1"/>
              <a:t>int</a:t>
            </a:r>
            <a:r>
              <a:rPr lang="en-US" dirty="0"/>
              <a:t> main()  {</a:t>
            </a:r>
          </a:p>
          <a:p>
            <a:r>
              <a:rPr lang="en-US" dirty="0"/>
              <a:t>   </a:t>
            </a:r>
            <a:r>
              <a:rPr lang="en-US" dirty="0" err="1"/>
              <a:t>int</a:t>
            </a:r>
            <a:r>
              <a:rPr lang="en-US" dirty="0"/>
              <a:t> </a:t>
            </a:r>
            <a:r>
              <a:rPr lang="en-US" dirty="0" err="1"/>
              <a:t>tot_usecs</a:t>
            </a:r>
            <a:r>
              <a:rPr lang="en-US" dirty="0"/>
              <a:t>;</a:t>
            </a:r>
          </a:p>
          <a:p>
            <a:r>
              <a:rPr lang="en-US" dirty="0"/>
              <a:t>   </a:t>
            </a:r>
            <a:r>
              <a:rPr lang="en-US" dirty="0" err="1"/>
              <a:t>int</a:t>
            </a:r>
            <a:r>
              <a:rPr lang="en-US" dirty="0"/>
              <a:t> </a:t>
            </a:r>
            <a:r>
              <a:rPr lang="en-US" dirty="0" err="1"/>
              <a:t>i,j,sum</a:t>
            </a:r>
            <a:r>
              <a:rPr lang="en-US" dirty="0"/>
              <a:t>=0;</a:t>
            </a:r>
          </a:p>
          <a:p>
            <a:r>
              <a:rPr lang="en-US" dirty="0"/>
              <a:t>   </a:t>
            </a:r>
            <a:r>
              <a:rPr lang="en-US" dirty="0" err="1"/>
              <a:t>gettimeofday</a:t>
            </a:r>
            <a:r>
              <a:rPr lang="en-US" dirty="0"/>
              <a:t>(&amp;</a:t>
            </a:r>
            <a:r>
              <a:rPr lang="en-US" dirty="0" err="1"/>
              <a:t>start_time</a:t>
            </a:r>
            <a:r>
              <a:rPr lang="en-US" dirty="0"/>
              <a:t>, (</a:t>
            </a:r>
            <a:r>
              <a:rPr lang="en-US" dirty="0" err="1"/>
              <a:t>struct</a:t>
            </a:r>
            <a:r>
              <a:rPr lang="en-US" dirty="0"/>
              <a:t> </a:t>
            </a:r>
            <a:r>
              <a:rPr lang="en-US" dirty="0" err="1"/>
              <a:t>timezone</a:t>
            </a:r>
            <a:r>
              <a:rPr lang="en-US" dirty="0"/>
              <a:t>*)0); // starting timestamp</a:t>
            </a:r>
          </a:p>
          <a:p>
            <a:endParaRPr lang="en-US" dirty="0"/>
          </a:p>
          <a:p>
            <a:r>
              <a:rPr lang="en-US" dirty="0"/>
              <a:t>   /*   do some work */</a:t>
            </a:r>
          </a:p>
          <a:p>
            <a:r>
              <a:rPr lang="en-US" dirty="0"/>
              <a:t>   for (</a:t>
            </a:r>
            <a:r>
              <a:rPr lang="en-US" dirty="0" err="1"/>
              <a:t>i</a:t>
            </a:r>
            <a:r>
              <a:rPr lang="en-US" dirty="0"/>
              <a:t>=0; </a:t>
            </a:r>
            <a:r>
              <a:rPr lang="en-US" dirty="0" err="1"/>
              <a:t>i</a:t>
            </a:r>
            <a:r>
              <a:rPr lang="en-US" dirty="0"/>
              <a:t>&lt;10000; </a:t>
            </a:r>
            <a:r>
              <a:rPr lang="en-US" dirty="0" err="1"/>
              <a:t>i</a:t>
            </a:r>
            <a:r>
              <a:rPr lang="en-US" dirty="0"/>
              <a:t>++)</a:t>
            </a:r>
          </a:p>
          <a:p>
            <a:r>
              <a:rPr lang="en-US" dirty="0"/>
              <a:t>      for (j=0; j&lt;</a:t>
            </a:r>
            <a:r>
              <a:rPr lang="en-US" dirty="0" err="1"/>
              <a:t>i</a:t>
            </a:r>
            <a:r>
              <a:rPr lang="en-US" dirty="0"/>
              <a:t>; j++) sum += </a:t>
            </a:r>
            <a:r>
              <a:rPr lang="en-US" dirty="0" err="1"/>
              <a:t>i</a:t>
            </a:r>
            <a:r>
              <a:rPr lang="en-US" dirty="0"/>
              <a:t>*j;</a:t>
            </a:r>
          </a:p>
          <a:p>
            <a:endParaRPr lang="en-US" dirty="0"/>
          </a:p>
          <a:p>
            <a:r>
              <a:rPr lang="en-US" dirty="0"/>
              <a:t>   </a:t>
            </a:r>
            <a:r>
              <a:rPr lang="en-US" dirty="0" err="1"/>
              <a:t>gettimeofday</a:t>
            </a:r>
            <a:r>
              <a:rPr lang="en-US" dirty="0"/>
              <a:t>(&amp;</a:t>
            </a:r>
            <a:r>
              <a:rPr lang="en-US" dirty="0" err="1"/>
              <a:t>end_time</a:t>
            </a:r>
            <a:r>
              <a:rPr lang="en-US" dirty="0"/>
              <a:t>, (</a:t>
            </a:r>
            <a:r>
              <a:rPr lang="en-US" dirty="0" err="1"/>
              <a:t>struct</a:t>
            </a:r>
            <a:r>
              <a:rPr lang="en-US" dirty="0"/>
              <a:t> </a:t>
            </a:r>
            <a:r>
              <a:rPr lang="en-US" dirty="0" err="1"/>
              <a:t>timezone</a:t>
            </a:r>
            <a:r>
              <a:rPr lang="en-US" dirty="0"/>
              <a:t>*)0);  // ending timestamp</a:t>
            </a:r>
          </a:p>
          <a:p>
            <a:endParaRPr lang="en-US" dirty="0"/>
          </a:p>
          <a:p>
            <a:r>
              <a:rPr lang="en-US" dirty="0"/>
              <a:t>   </a:t>
            </a:r>
            <a:r>
              <a:rPr lang="en-US" dirty="0" err="1"/>
              <a:t>tot_usecs</a:t>
            </a:r>
            <a:r>
              <a:rPr lang="en-US" dirty="0"/>
              <a:t> = (</a:t>
            </a:r>
            <a:r>
              <a:rPr lang="en-US" dirty="0" err="1"/>
              <a:t>end_time.tv_sec-start_time.tv_sec</a:t>
            </a:r>
            <a:r>
              <a:rPr lang="en-US" dirty="0"/>
              <a:t>) * 1000000 +</a:t>
            </a:r>
          </a:p>
          <a:p>
            <a:r>
              <a:rPr lang="en-US" dirty="0"/>
              <a:t>                 (</a:t>
            </a:r>
            <a:r>
              <a:rPr lang="en-US" dirty="0" err="1"/>
              <a:t>end_time.tv_usec-start_time.tv_usec</a:t>
            </a:r>
            <a:r>
              <a:rPr lang="en-US" dirty="0"/>
              <a:t>);</a:t>
            </a:r>
          </a:p>
          <a:p>
            <a:r>
              <a:rPr lang="en-US" dirty="0"/>
              <a:t>   </a:t>
            </a:r>
            <a:r>
              <a:rPr lang="en-US" dirty="0" err="1"/>
              <a:t>printf</a:t>
            </a:r>
            <a:r>
              <a:rPr lang="en-US" dirty="0"/>
              <a:t>("Total time: %d </a:t>
            </a:r>
            <a:r>
              <a:rPr lang="en-US" dirty="0" err="1"/>
              <a:t>usec</a:t>
            </a:r>
            <a:r>
              <a:rPr lang="en-US" dirty="0"/>
              <a:t>.\n", </a:t>
            </a:r>
            <a:r>
              <a:rPr lang="en-US" dirty="0" err="1"/>
              <a:t>tot_usecs</a:t>
            </a:r>
            <a:r>
              <a:rPr lang="en-US" dirty="0"/>
              <a:t>);</a:t>
            </a:r>
          </a:p>
          <a:p>
            <a:r>
              <a:rPr lang="en-US" dirty="0"/>
              <a:t>}</a:t>
            </a:r>
          </a:p>
        </p:txBody>
      </p:sp>
      <p:sp>
        <p:nvSpPr>
          <p:cNvPr id="5" name="TextBox 4"/>
          <p:cNvSpPr txBox="1"/>
          <p:nvPr/>
        </p:nvSpPr>
        <p:spPr>
          <a:xfrm>
            <a:off x="6426976" y="214508"/>
            <a:ext cx="2466975" cy="369887"/>
          </a:xfrm>
          <a:prstGeom prst="rect">
            <a:avLst/>
          </a:prstGeom>
          <a:noFill/>
        </p:spPr>
        <p:txBody>
          <a:bodyPr wrap="none">
            <a:spAutoFit/>
          </a:bodyPr>
          <a:lstStyle/>
          <a:p>
            <a:pPr>
              <a:defRPr/>
            </a:pPr>
            <a:r>
              <a:rPr lang="en-ZA" dirty="0"/>
              <a:t>See </a:t>
            </a:r>
            <a:r>
              <a:rPr lang="en-ZA" b="1" dirty="0" err="1">
                <a:solidFill>
                  <a:srgbClr val="FF6600"/>
                </a:solidFill>
              </a:rPr>
              <a:t>timing.c</a:t>
            </a:r>
            <a:r>
              <a:rPr lang="en-ZA" b="1" dirty="0">
                <a:solidFill>
                  <a:srgbClr val="FF6600"/>
                </a:solidFill>
              </a:rPr>
              <a:t> </a:t>
            </a:r>
            <a:r>
              <a:rPr lang="en-ZA" dirty="0"/>
              <a:t>code file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temp\pics\clockmelting.jpg"/>
          <p:cNvPicPr>
            <a:picLocks noChangeAspect="1" noChangeArrowheads="1"/>
          </p:cNvPicPr>
          <p:nvPr/>
        </p:nvPicPr>
        <p:blipFill>
          <a:blip r:embed="rId2" cstate="print"/>
          <a:srcRect/>
          <a:stretch>
            <a:fillRect/>
          </a:stretch>
        </p:blipFill>
        <p:spPr bwMode="auto">
          <a:xfrm>
            <a:off x="7058025" y="257174"/>
            <a:ext cx="1800228" cy="1800229"/>
          </a:xfrm>
          <a:prstGeom prst="rect">
            <a:avLst/>
          </a:prstGeom>
          <a:noFill/>
        </p:spPr>
      </p:pic>
      <p:sp>
        <p:nvSpPr>
          <p:cNvPr id="3" name="Title 2"/>
          <p:cNvSpPr>
            <a:spLocks noGrp="1"/>
          </p:cNvSpPr>
          <p:nvPr>
            <p:ph type="title"/>
          </p:nvPr>
        </p:nvSpPr>
        <p:spPr>
          <a:xfrm>
            <a:off x="729114" y="762546"/>
            <a:ext cx="7698306" cy="692210"/>
          </a:xfrm>
        </p:spPr>
        <p:txBody>
          <a:bodyPr>
            <a:normAutofit fontScale="90000"/>
          </a:bodyPr>
          <a:lstStyle/>
          <a:p>
            <a:r>
              <a:rPr lang="en-ZA" dirty="0"/>
              <a:t>What is wrong about using</a:t>
            </a:r>
            <a:br>
              <a:rPr lang="en-ZA" dirty="0"/>
            </a:br>
            <a:r>
              <a:rPr lang="en-ZA" dirty="0"/>
              <a:t>only wall clock time?</a:t>
            </a:r>
            <a:endParaRPr lang="en-GB" dirty="0"/>
          </a:p>
        </p:txBody>
      </p:sp>
      <p:sp>
        <p:nvSpPr>
          <p:cNvPr id="4" name="Content Placeholder 3"/>
          <p:cNvSpPr>
            <a:spLocks noGrp="1"/>
          </p:cNvSpPr>
          <p:nvPr>
            <p:ph idx="1"/>
          </p:nvPr>
        </p:nvSpPr>
        <p:spPr>
          <a:xfrm>
            <a:off x="300037" y="1957404"/>
            <a:ext cx="8386763" cy="5072062"/>
          </a:xfrm>
        </p:spPr>
        <p:txBody>
          <a:bodyPr>
            <a:normAutofit fontScale="77500" lnSpcReduction="20000"/>
          </a:bodyPr>
          <a:lstStyle/>
          <a:p>
            <a:r>
              <a:rPr lang="en-ZA" dirty="0"/>
              <a:t>It can provide a false impression of how effectively your solution is – at least doesn’t give a ‘full picture’ …</a:t>
            </a:r>
          </a:p>
          <a:p>
            <a:pPr lvl="1"/>
            <a:r>
              <a:rPr lang="en-ZA" dirty="0"/>
              <a:t>Typically do tests after the system has ‘warmed up’ (cache loaded) by running the same data multiple times</a:t>
            </a:r>
          </a:p>
          <a:p>
            <a:pPr lvl="1"/>
            <a:r>
              <a:rPr lang="en-ZA" dirty="0"/>
              <a:t>May show the solution is quicker… but at what costs? e.g.:</a:t>
            </a:r>
          </a:p>
          <a:p>
            <a:pPr lvl="2"/>
            <a:r>
              <a:rPr lang="en-ZA" dirty="0"/>
              <a:t>Speed improved but accuracy sacrificed?</a:t>
            </a:r>
          </a:p>
          <a:p>
            <a:pPr lvl="2"/>
            <a:r>
              <a:rPr lang="en-ZA" dirty="0"/>
              <a:t>Development effort vs. execution speed improvement?</a:t>
            </a:r>
          </a:p>
          <a:p>
            <a:pPr lvl="2"/>
            <a:r>
              <a:rPr lang="en-ZA" dirty="0"/>
              <a:t>Resource costs for upgrading vs. costs saved by remaining with the old version?</a:t>
            </a:r>
          </a:p>
          <a:p>
            <a:pPr lvl="2"/>
            <a:r>
              <a:rPr lang="en-ZA" dirty="0"/>
              <a:t>Power usage? Does the new solution need more power (per execution, also on average including idle time)</a:t>
            </a:r>
          </a:p>
          <a:p>
            <a:pPr lvl="2"/>
            <a:r>
              <a:rPr lang="en-ZA" dirty="0"/>
              <a:t>Maintainability? (e.g. is the new version more complex?)</a:t>
            </a:r>
          </a:p>
          <a:p>
            <a:pPr lvl="2"/>
            <a:r>
              <a:rPr lang="en-ZA" dirty="0"/>
              <a:t>Environment impact? (Does the upgrade result in waste that could be environmentally detrimental)</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Benchmarking: what to test</a:t>
            </a:r>
          </a:p>
        </p:txBody>
      </p:sp>
      <p:sp>
        <p:nvSpPr>
          <p:cNvPr id="3" name="Content Placeholder 2"/>
          <p:cNvSpPr>
            <a:spLocks noGrp="1"/>
          </p:cNvSpPr>
          <p:nvPr>
            <p:ph idx="1"/>
          </p:nvPr>
        </p:nvSpPr>
        <p:spPr>
          <a:xfrm>
            <a:off x="585788" y="1343026"/>
            <a:ext cx="7913070" cy="5272086"/>
          </a:xfrm>
        </p:spPr>
        <p:txBody>
          <a:bodyPr>
            <a:normAutofit fontScale="70000" lnSpcReduction="20000"/>
          </a:bodyPr>
          <a:lstStyle/>
          <a:p>
            <a:pPr>
              <a:defRPr/>
            </a:pPr>
            <a:r>
              <a:rPr lang="en-US" dirty="0">
                <a:solidFill>
                  <a:srgbClr val="FF0000"/>
                </a:solidFill>
              </a:rPr>
              <a:t>What can be benchmarked? For DSP and HPC…</a:t>
            </a:r>
          </a:p>
          <a:p>
            <a:pPr>
              <a:defRPr/>
            </a:pPr>
            <a:r>
              <a:rPr lang="en-US" dirty="0"/>
              <a:t>Compiler</a:t>
            </a:r>
          </a:p>
          <a:p>
            <a:pPr lvl="1">
              <a:defRPr/>
            </a:pPr>
            <a:r>
              <a:rPr lang="en-US" dirty="0"/>
              <a:t>Converts High Level Language to Assembly language thus we benchmark compiler efficiency, such as how efficient is the generated assembly code? </a:t>
            </a:r>
          </a:p>
          <a:p>
            <a:pPr>
              <a:defRPr/>
            </a:pPr>
            <a:r>
              <a:rPr lang="en-US" dirty="0"/>
              <a:t>The Processor</a:t>
            </a:r>
          </a:p>
          <a:p>
            <a:pPr lvl="1">
              <a:defRPr/>
            </a:pPr>
            <a:r>
              <a:rPr lang="en-US" dirty="0"/>
              <a:t>Code in hand-crafted/inspected assembly (to make comparisons fair)</a:t>
            </a:r>
          </a:p>
          <a:p>
            <a:pPr>
              <a:defRPr/>
            </a:pPr>
            <a:r>
              <a:rPr lang="en-US" dirty="0"/>
              <a:t>Operating System</a:t>
            </a:r>
          </a:p>
          <a:p>
            <a:pPr lvl="1">
              <a:defRPr/>
            </a:pPr>
            <a:r>
              <a:rPr lang="en-US" dirty="0"/>
              <a:t>Interrupt latencies, overhead of operating system calls, limits on devices, kernel size, availability of services and facilities such as support for virtual memory and paged memory.</a:t>
            </a:r>
          </a:p>
          <a:p>
            <a:pPr>
              <a:defRPr/>
            </a:pPr>
            <a:r>
              <a:rPr lang="en-US" dirty="0"/>
              <a:t>Platform</a:t>
            </a:r>
          </a:p>
          <a:p>
            <a:pPr lvl="1">
              <a:defRPr/>
            </a:pPr>
            <a:r>
              <a:rPr lang="en-US" dirty="0"/>
              <a:t>Scalability of memory. Peripheral limits. Interfaces supported. Power use. Power saving features. OS’s supported.</a:t>
            </a:r>
          </a:p>
          <a:p>
            <a:pPr>
              <a:defRPr/>
            </a:pPr>
            <a:r>
              <a:rPr lang="en-US" dirty="0"/>
              <a:t>Applications (e.g. representative operations for certain application domains – think ‘DWARFS’ as in Berkeley paper)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76821"/>
            <a:ext cx="7698306" cy="692210"/>
          </a:xfrm>
        </p:spPr>
        <p:txBody>
          <a:bodyPr>
            <a:normAutofit fontScale="90000"/>
          </a:bodyPr>
          <a:lstStyle/>
          <a:p>
            <a:pPr>
              <a:defRPr/>
            </a:pPr>
            <a:r>
              <a:rPr lang="en-US" dirty="0"/>
              <a:t>Benchmarking: </a:t>
            </a:r>
            <a:br>
              <a:rPr lang="en-US" dirty="0"/>
            </a:br>
            <a:r>
              <a:rPr lang="en-US" dirty="0"/>
              <a:t>what is usually measured</a:t>
            </a:r>
          </a:p>
        </p:txBody>
      </p:sp>
      <p:sp>
        <p:nvSpPr>
          <p:cNvPr id="3" name="Content Placeholder 2"/>
          <p:cNvSpPr>
            <a:spLocks noGrp="1"/>
          </p:cNvSpPr>
          <p:nvPr>
            <p:ph idx="1"/>
          </p:nvPr>
        </p:nvSpPr>
        <p:spPr>
          <a:xfrm>
            <a:off x="674914" y="1757363"/>
            <a:ext cx="8007350" cy="4706937"/>
          </a:xfrm>
        </p:spPr>
        <p:txBody>
          <a:bodyPr/>
          <a:lstStyle/>
          <a:p>
            <a:pPr>
              <a:defRPr/>
            </a:pPr>
            <a:r>
              <a:rPr lang="en-US" dirty="0"/>
              <a:t>For DSP/HPEC systems we typically benchmark: </a:t>
            </a:r>
          </a:p>
          <a:p>
            <a:pPr lvl="1">
              <a:defRPr/>
            </a:pPr>
            <a:r>
              <a:rPr lang="en-US" dirty="0"/>
              <a:t>Cycle count</a:t>
            </a:r>
          </a:p>
          <a:p>
            <a:pPr lvl="1">
              <a:defRPr/>
            </a:pPr>
            <a:r>
              <a:rPr lang="en-US" dirty="0"/>
              <a:t>Data and Program memory usage</a:t>
            </a:r>
          </a:p>
          <a:p>
            <a:pPr lvl="1">
              <a:defRPr/>
            </a:pPr>
            <a:r>
              <a:rPr lang="en-US" dirty="0"/>
              <a:t>Execution time</a:t>
            </a:r>
          </a:p>
          <a:p>
            <a:pPr lvl="1">
              <a:defRPr/>
            </a:pPr>
            <a:r>
              <a:rPr lang="en-US" dirty="0"/>
              <a:t>Power consumption (has recently become a common thing to report 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Metrics of Performance</a:t>
            </a:r>
            <a:endParaRPr lang="en-GB" dirty="0"/>
          </a:p>
        </p:txBody>
      </p:sp>
      <p:sp>
        <p:nvSpPr>
          <p:cNvPr id="3" name="Content Placeholder 2"/>
          <p:cNvSpPr>
            <a:spLocks noGrp="1"/>
          </p:cNvSpPr>
          <p:nvPr>
            <p:ph idx="1"/>
          </p:nvPr>
        </p:nvSpPr>
        <p:spPr>
          <a:xfrm>
            <a:off x="686921" y="1285872"/>
            <a:ext cx="7697635" cy="5143500"/>
          </a:xfrm>
        </p:spPr>
        <p:txBody>
          <a:bodyPr>
            <a:normAutofit fontScale="77500" lnSpcReduction="20000"/>
          </a:bodyPr>
          <a:lstStyle/>
          <a:p>
            <a:r>
              <a:rPr lang="en-ZA" dirty="0"/>
              <a:t>Application</a:t>
            </a:r>
          </a:p>
          <a:p>
            <a:pPr lvl="1"/>
            <a:r>
              <a:rPr lang="en-ZA" dirty="0"/>
              <a:t>Operations per second</a:t>
            </a:r>
          </a:p>
          <a:p>
            <a:r>
              <a:rPr lang="en-ZA" dirty="0"/>
              <a:t>Programming language</a:t>
            </a:r>
          </a:p>
          <a:p>
            <a:pPr lvl="1"/>
            <a:r>
              <a:rPr lang="en-ZA" dirty="0"/>
              <a:t>Expressiveness*</a:t>
            </a:r>
          </a:p>
          <a:p>
            <a:pPr lvl="1"/>
            <a:r>
              <a:rPr lang="en-ZA" dirty="0"/>
              <a:t>Code density</a:t>
            </a:r>
          </a:p>
          <a:p>
            <a:r>
              <a:rPr lang="en-ZA" dirty="0"/>
              <a:t>Processing system</a:t>
            </a:r>
          </a:p>
          <a:p>
            <a:pPr lvl="1"/>
            <a:r>
              <a:rPr lang="en-ZA" dirty="0"/>
              <a:t>MIPS: Million Instructions Per Second  </a:t>
            </a:r>
            <a:br>
              <a:rPr lang="en-ZA" dirty="0"/>
            </a:br>
            <a:r>
              <a:rPr lang="en-ZA" dirty="0"/>
              <a:t>GIPS: Giga (i.e. 10</a:t>
            </a:r>
            <a:r>
              <a:rPr lang="en-ZA" baseline="30000" dirty="0"/>
              <a:t>9</a:t>
            </a:r>
            <a:r>
              <a:rPr lang="en-ZA" dirty="0"/>
              <a:t>) IPS</a:t>
            </a:r>
          </a:p>
          <a:p>
            <a:pPr lvl="1"/>
            <a:r>
              <a:rPr lang="en-ZA" dirty="0"/>
              <a:t>MFLOPS: Million </a:t>
            </a:r>
            <a:r>
              <a:rPr lang="en-ZA" dirty="0" err="1"/>
              <a:t>FLoating</a:t>
            </a:r>
            <a:r>
              <a:rPr lang="en-ZA" dirty="0"/>
              <a:t> point </a:t>
            </a:r>
            <a:r>
              <a:rPr lang="en-ZA" dirty="0" err="1"/>
              <a:t>OPerations</a:t>
            </a:r>
            <a:r>
              <a:rPr lang="en-ZA" dirty="0"/>
              <a:t> per Second</a:t>
            </a:r>
            <a:br>
              <a:rPr lang="en-ZA" dirty="0"/>
            </a:br>
            <a:r>
              <a:rPr lang="en-ZA" dirty="0"/>
              <a:t>GFLOPS: Giga (10</a:t>
            </a:r>
            <a:r>
              <a:rPr lang="en-ZA" baseline="30000" dirty="0"/>
              <a:t>9</a:t>
            </a:r>
            <a:r>
              <a:rPr lang="en-ZA" dirty="0"/>
              <a:t>) FLOPS</a:t>
            </a:r>
            <a:br>
              <a:rPr lang="en-ZA" dirty="0"/>
            </a:br>
            <a:r>
              <a:rPr lang="en-ZA" dirty="0"/>
              <a:t>TFLOPS: Terra (10</a:t>
            </a:r>
            <a:r>
              <a:rPr lang="en-ZA" baseline="30000" dirty="0"/>
              <a:t>12</a:t>
            </a:r>
            <a:r>
              <a:rPr lang="en-ZA" dirty="0"/>
              <a:t>) FLOPS</a:t>
            </a:r>
          </a:p>
          <a:p>
            <a:r>
              <a:rPr lang="en-ZA" dirty="0" err="1"/>
              <a:t>Datapath</a:t>
            </a:r>
            <a:endParaRPr lang="en-ZA" dirty="0"/>
          </a:p>
          <a:p>
            <a:pPr lvl="1"/>
            <a:r>
              <a:rPr lang="en-ZA" dirty="0" err="1"/>
              <a:t>MBps</a:t>
            </a:r>
            <a:r>
              <a:rPr lang="en-ZA" dirty="0"/>
              <a:t>: Megabytes per second</a:t>
            </a:r>
          </a:p>
          <a:p>
            <a:r>
              <a:rPr lang="en-ZA" dirty="0"/>
              <a:t>Function unit / processor hardware</a:t>
            </a:r>
          </a:p>
          <a:p>
            <a:pPr lvl="1"/>
            <a:r>
              <a:rPr lang="en-ZA" dirty="0"/>
              <a:t>Cycles per second (clock rate)</a:t>
            </a:r>
            <a:endParaRPr lang="en-GB" dirty="0"/>
          </a:p>
        </p:txBody>
      </p:sp>
      <p:sp>
        <p:nvSpPr>
          <p:cNvPr id="4" name="Rectangle 3"/>
          <p:cNvSpPr/>
          <p:nvPr/>
        </p:nvSpPr>
        <p:spPr>
          <a:xfrm>
            <a:off x="314327" y="6354544"/>
            <a:ext cx="8672513" cy="261610"/>
          </a:xfrm>
          <a:prstGeom prst="rect">
            <a:avLst/>
          </a:prstGeom>
        </p:spPr>
        <p:txBody>
          <a:bodyPr wrap="square">
            <a:spAutoFit/>
          </a:bodyPr>
          <a:lstStyle/>
          <a:p>
            <a:r>
              <a:rPr lang="en-US" sz="1100" dirty="0"/>
              <a:t>* </a:t>
            </a:r>
            <a:r>
              <a:rPr lang="en-US" sz="1100" dirty="0" err="1"/>
              <a:t>Felleisen</a:t>
            </a:r>
            <a:r>
              <a:rPr lang="en-US" sz="1100" dirty="0"/>
              <a:t>, M., 1991. On the expressive power of programming </a:t>
            </a:r>
            <a:r>
              <a:rPr lang="en-US" sz="1100" dirty="0" err="1"/>
              <a:t>languages.</a:t>
            </a:r>
            <a:r>
              <a:rPr lang="en-US" sz="1100" i="1" dirty="0" err="1"/>
              <a:t>Science</a:t>
            </a:r>
            <a:r>
              <a:rPr lang="en-US" sz="1100" i="1" dirty="0"/>
              <a:t> of computer programming</a:t>
            </a:r>
            <a:r>
              <a:rPr lang="en-US" sz="1100" dirty="0"/>
              <a:t>, </a:t>
            </a:r>
            <a:r>
              <a:rPr lang="en-US" sz="1100" i="1" dirty="0"/>
              <a:t>17</a:t>
            </a:r>
            <a:r>
              <a:rPr lang="en-US" sz="1100" dirty="0"/>
              <a:t>(1-3), pp.35-75.</a:t>
            </a:r>
            <a:endParaRPr lang="en-GB"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Aspects of CPU Performance</a:t>
            </a:r>
            <a:endParaRPr lang="en-GB" dirty="0"/>
          </a:p>
        </p:txBody>
      </p:sp>
      <p:graphicFrame>
        <p:nvGraphicFramePr>
          <p:cNvPr id="4" name="Content Placeholder 3"/>
          <p:cNvGraphicFramePr>
            <a:graphicFrameLocks noGrp="1"/>
          </p:cNvGraphicFramePr>
          <p:nvPr>
            <p:ph idx="1"/>
          </p:nvPr>
        </p:nvGraphicFramePr>
        <p:xfrm>
          <a:off x="730249" y="2695575"/>
          <a:ext cx="7656514" cy="2926080"/>
        </p:xfrm>
        <a:graphic>
          <a:graphicData uri="http://schemas.openxmlformats.org/drawingml/2006/table">
            <a:tbl>
              <a:tblPr firstRow="1" bandRow="1">
                <a:tableStyleId>{5C22544A-7EE6-4342-B048-85BDC9FD1C3A}</a:tableStyleId>
              </a:tblPr>
              <a:tblGrid>
                <a:gridCol w="2254005">
                  <a:extLst>
                    <a:ext uri="{9D8B030D-6E8A-4147-A177-3AD203B41FA5}">
                      <a16:colId xmlns:a16="http://schemas.microsoft.com/office/drawing/2014/main" val="20000"/>
                    </a:ext>
                  </a:extLst>
                </a:gridCol>
                <a:gridCol w="1574252">
                  <a:extLst>
                    <a:ext uri="{9D8B030D-6E8A-4147-A177-3AD203B41FA5}">
                      <a16:colId xmlns:a16="http://schemas.microsoft.com/office/drawing/2014/main" val="20001"/>
                    </a:ext>
                  </a:extLst>
                </a:gridCol>
                <a:gridCol w="2199482">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tblGrid>
              <a:tr h="370840">
                <a:tc>
                  <a:txBody>
                    <a:bodyPr/>
                    <a:lstStyle/>
                    <a:p>
                      <a:endParaRPr lang="en-GB" dirty="0"/>
                    </a:p>
                  </a:txBody>
                  <a:tcPr/>
                </a:tc>
                <a:tc>
                  <a:txBody>
                    <a:bodyPr/>
                    <a:lstStyle/>
                    <a:p>
                      <a:r>
                        <a:rPr lang="en-ZA" dirty="0"/>
                        <a:t>Instruction Count (IC)</a:t>
                      </a:r>
                      <a:endParaRPr lang="en-GB" dirty="0"/>
                    </a:p>
                  </a:txBody>
                  <a:tcPr/>
                </a:tc>
                <a:tc>
                  <a:txBody>
                    <a:bodyPr/>
                    <a:lstStyle/>
                    <a:p>
                      <a:r>
                        <a:rPr lang="en-ZA" dirty="0"/>
                        <a:t>Cycles Per Instruction (CPI)</a:t>
                      </a:r>
                      <a:endParaRPr lang="en-GB" dirty="0"/>
                    </a:p>
                  </a:txBody>
                  <a:tcPr/>
                </a:tc>
                <a:tc>
                  <a:txBody>
                    <a:bodyPr/>
                    <a:lstStyle/>
                    <a:p>
                      <a:r>
                        <a:rPr lang="en-ZA" dirty="0"/>
                        <a:t>Clock</a:t>
                      </a:r>
                      <a:endParaRPr lang="en-GB" dirty="0"/>
                    </a:p>
                  </a:txBody>
                  <a:tcPr/>
                </a:tc>
                <a:extLst>
                  <a:ext uri="{0D108BD9-81ED-4DB2-BD59-A6C34878D82A}">
                    <a16:rowId xmlns:a16="http://schemas.microsoft.com/office/drawing/2014/main" val="10000"/>
                  </a:ext>
                </a:extLst>
              </a:tr>
              <a:tr h="370840">
                <a:tc>
                  <a:txBody>
                    <a:bodyPr/>
                    <a:lstStyle/>
                    <a:p>
                      <a:r>
                        <a:rPr lang="en-ZA" sz="2400" dirty="0"/>
                        <a:t>Rate Program</a:t>
                      </a:r>
                      <a:endParaRPr lang="en-GB" sz="2400" dirty="0"/>
                    </a:p>
                  </a:txBody>
                  <a:tcPr/>
                </a:tc>
                <a:tc>
                  <a:txBody>
                    <a:bodyPr/>
                    <a:lstStyle/>
                    <a:p>
                      <a:pPr algn="ctr"/>
                      <a:r>
                        <a:rPr lang="en-ZA" sz="2400" b="1" dirty="0">
                          <a:sym typeface="Wingdings 2"/>
                        </a:rPr>
                        <a:t></a:t>
                      </a:r>
                      <a:endParaRPr lang="en-GB" sz="2400" b="1" dirty="0"/>
                    </a:p>
                  </a:txBody>
                  <a:tcPr/>
                </a:tc>
                <a:tc>
                  <a:txBody>
                    <a:bodyPr/>
                    <a:lstStyle/>
                    <a:p>
                      <a:endParaRPr lang="en-GB" sz="2400" dirty="0"/>
                    </a:p>
                  </a:txBody>
                  <a:tcPr/>
                </a:tc>
                <a:tc>
                  <a:txBody>
                    <a:bodyPr/>
                    <a:lstStyle/>
                    <a:p>
                      <a:endParaRPr lang="en-GB" sz="2400"/>
                    </a:p>
                  </a:txBody>
                  <a:tcPr/>
                </a:tc>
                <a:extLst>
                  <a:ext uri="{0D108BD9-81ED-4DB2-BD59-A6C34878D82A}">
                    <a16:rowId xmlns:a16="http://schemas.microsoft.com/office/drawing/2014/main" val="10001"/>
                  </a:ext>
                </a:extLst>
              </a:tr>
              <a:tr h="370840">
                <a:tc>
                  <a:txBody>
                    <a:bodyPr/>
                    <a:lstStyle/>
                    <a:p>
                      <a:r>
                        <a:rPr lang="en-ZA" sz="2400" dirty="0"/>
                        <a:t>Computer</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tc>
                  <a:txBody>
                    <a:bodyPr/>
                    <a:lstStyle/>
                    <a:p>
                      <a:endParaRPr lang="en-GB" sz="2400"/>
                    </a:p>
                  </a:txBody>
                  <a:tcPr/>
                </a:tc>
                <a:extLst>
                  <a:ext uri="{0D108BD9-81ED-4DB2-BD59-A6C34878D82A}">
                    <a16:rowId xmlns:a16="http://schemas.microsoft.com/office/drawing/2014/main" val="10002"/>
                  </a:ext>
                </a:extLst>
              </a:tr>
              <a:tr h="370840">
                <a:tc>
                  <a:txBody>
                    <a:bodyPr/>
                    <a:lstStyle/>
                    <a:p>
                      <a:r>
                        <a:rPr lang="en-ZA" sz="2400" dirty="0"/>
                        <a:t>Instruction Set</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tc>
                  <a:txBody>
                    <a:bodyPr/>
                    <a:lstStyle/>
                    <a:p>
                      <a:pPr algn="ctr"/>
                      <a:r>
                        <a:rPr lang="en-ZA" sz="2400" b="1" dirty="0">
                          <a:sym typeface="Wingdings 2"/>
                        </a:rPr>
                        <a:t>     *</a:t>
                      </a:r>
                      <a:endParaRPr lang="en-GB" sz="2400" b="1" dirty="0"/>
                    </a:p>
                  </a:txBody>
                  <a:tcPr/>
                </a:tc>
                <a:tc>
                  <a:txBody>
                    <a:bodyPr/>
                    <a:lstStyle/>
                    <a:p>
                      <a:endParaRPr lang="en-GB" sz="2400"/>
                    </a:p>
                  </a:txBody>
                  <a:tcPr/>
                </a:tc>
                <a:extLst>
                  <a:ext uri="{0D108BD9-81ED-4DB2-BD59-A6C34878D82A}">
                    <a16:rowId xmlns:a16="http://schemas.microsoft.com/office/drawing/2014/main" val="10003"/>
                  </a:ext>
                </a:extLst>
              </a:tr>
              <a:tr h="370840">
                <a:tc>
                  <a:txBody>
                    <a:bodyPr/>
                    <a:lstStyle/>
                    <a:p>
                      <a:r>
                        <a:rPr lang="en-ZA" sz="2400" dirty="0"/>
                        <a:t>Organization</a:t>
                      </a:r>
                      <a:endParaRPr lang="en-GB" sz="2400" dirty="0"/>
                    </a:p>
                  </a:txBody>
                  <a:tcPr/>
                </a:tc>
                <a:tc>
                  <a:txBody>
                    <a:bodyPr/>
                    <a:lstStyle/>
                    <a:p>
                      <a:endParaRPr lang="en-GB" sz="24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extLst>
                  <a:ext uri="{0D108BD9-81ED-4DB2-BD59-A6C34878D82A}">
                    <a16:rowId xmlns:a16="http://schemas.microsoft.com/office/drawing/2014/main" val="10004"/>
                  </a:ext>
                </a:extLst>
              </a:tr>
              <a:tr h="370840">
                <a:tc>
                  <a:txBody>
                    <a:bodyPr/>
                    <a:lstStyle/>
                    <a:p>
                      <a:r>
                        <a:rPr lang="en-ZA" sz="2400" dirty="0"/>
                        <a:t>Technology</a:t>
                      </a:r>
                      <a:endParaRPr lang="en-GB" sz="2400" dirty="0"/>
                    </a:p>
                  </a:txBody>
                  <a:tcPr/>
                </a:tc>
                <a:tc>
                  <a:txBody>
                    <a:bodyPr/>
                    <a:lstStyle/>
                    <a:p>
                      <a:endParaRPr lang="en-GB" sz="24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extLst>
                  <a:ext uri="{0D108BD9-81ED-4DB2-BD59-A6C34878D82A}">
                    <a16:rowId xmlns:a16="http://schemas.microsoft.com/office/drawing/2014/main" val="10005"/>
                  </a:ext>
                </a:extLst>
              </a:tr>
            </a:tbl>
          </a:graphicData>
        </a:graphic>
      </p:graphicFrame>
      <p:grpSp>
        <p:nvGrpSpPr>
          <p:cNvPr id="5" name="Group 8"/>
          <p:cNvGrpSpPr>
            <a:grpSpLocks/>
          </p:cNvGrpSpPr>
          <p:nvPr/>
        </p:nvGrpSpPr>
        <p:grpSpPr bwMode="auto">
          <a:xfrm>
            <a:off x="827087" y="1443037"/>
            <a:ext cx="7696200" cy="638176"/>
            <a:chOff x="476" y="693"/>
            <a:chExt cx="4848" cy="402"/>
          </a:xfrm>
        </p:grpSpPr>
        <p:sp>
          <p:nvSpPr>
            <p:cNvPr id="6" name="Rectangle 3"/>
            <p:cNvSpPr>
              <a:spLocks noChangeArrowheads="1"/>
            </p:cNvSpPr>
            <p:nvPr/>
          </p:nvSpPr>
          <p:spPr bwMode="auto">
            <a:xfrm>
              <a:off x="476" y="693"/>
              <a:ext cx="4848" cy="40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square" lIns="63500" tIns="25400" rIns="63500" bIns="25400">
              <a:spAutoFit/>
            </a:bodyPr>
            <a:lstStyle/>
            <a:p>
              <a:pPr marL="342900" indent="-342900">
                <a:lnSpc>
                  <a:spcPct val="86000"/>
                </a:lnSpc>
                <a:spcBef>
                  <a:spcPct val="40000"/>
                </a:spcBef>
                <a:tabLst>
                  <a:tab pos="1371600" algn="l"/>
                  <a:tab pos="3073400" algn="l"/>
                </a:tabLst>
              </a:pPr>
              <a:r>
                <a:rPr lang="en-US" b="1" dirty="0">
                  <a:solidFill>
                    <a:srgbClr val="FF0000"/>
                  </a:solidFill>
                </a:rPr>
                <a:t>CPU time</a:t>
              </a:r>
              <a:r>
                <a:rPr lang="en-US" dirty="0"/>
                <a:t>	=  Seconds    =   Instructions  x    Cycles     x    Seconds</a:t>
              </a:r>
            </a:p>
            <a:p>
              <a:pPr marL="342900" indent="-342900">
                <a:lnSpc>
                  <a:spcPct val="86000"/>
                </a:lnSpc>
                <a:spcBef>
                  <a:spcPct val="40000"/>
                </a:spcBef>
                <a:tabLst>
                  <a:tab pos="1371600" algn="l"/>
                  <a:tab pos="3073400" algn="l"/>
                </a:tabLst>
              </a:pPr>
              <a:r>
                <a:rPr lang="en-US" dirty="0"/>
                <a:t>		    Program	    </a:t>
              </a:r>
              <a:r>
                <a:rPr lang="en-US" dirty="0" err="1"/>
                <a:t>Program</a:t>
              </a:r>
              <a:r>
                <a:rPr lang="en-US" dirty="0"/>
                <a:t>       Instruction        Cycle</a:t>
              </a:r>
            </a:p>
          </p:txBody>
        </p:sp>
        <p:sp>
          <p:nvSpPr>
            <p:cNvPr id="7" name="Line 4"/>
            <p:cNvSpPr>
              <a:spLocks noChangeShapeType="1"/>
            </p:cNvSpPr>
            <p:nvPr/>
          </p:nvSpPr>
          <p:spPr bwMode="auto">
            <a:xfrm>
              <a:off x="1508" y="896"/>
              <a:ext cx="568" cy="0"/>
            </a:xfrm>
            <a:prstGeom prst="line">
              <a:avLst/>
            </a:prstGeom>
            <a:noFill/>
            <a:ln w="12700">
              <a:solidFill>
                <a:schemeClr val="tx1"/>
              </a:solidFill>
              <a:round/>
              <a:headEnd/>
              <a:tailEnd/>
            </a:ln>
            <a:effectLst/>
          </p:spPr>
          <p:txBody>
            <a:bodyPr wrap="none" anchor="ctr"/>
            <a:lstStyle/>
            <a:p>
              <a:endParaRPr lang="en-GB"/>
            </a:p>
          </p:txBody>
        </p:sp>
        <p:sp>
          <p:nvSpPr>
            <p:cNvPr id="8" name="Line 5"/>
            <p:cNvSpPr>
              <a:spLocks noChangeShapeType="1"/>
            </p:cNvSpPr>
            <p:nvPr/>
          </p:nvSpPr>
          <p:spPr bwMode="auto">
            <a:xfrm>
              <a:off x="2441" y="912"/>
              <a:ext cx="780" cy="0"/>
            </a:xfrm>
            <a:prstGeom prst="line">
              <a:avLst/>
            </a:prstGeom>
            <a:noFill/>
            <a:ln w="12700">
              <a:solidFill>
                <a:schemeClr val="tx1"/>
              </a:solidFill>
              <a:round/>
              <a:headEnd/>
              <a:tailEnd/>
            </a:ln>
            <a:effectLst/>
          </p:spPr>
          <p:txBody>
            <a:bodyPr wrap="none" anchor="ctr"/>
            <a:lstStyle/>
            <a:p>
              <a:endParaRPr lang="en-GB"/>
            </a:p>
          </p:txBody>
        </p:sp>
        <p:sp>
          <p:nvSpPr>
            <p:cNvPr id="9" name="Line 6"/>
            <p:cNvSpPr>
              <a:spLocks noChangeShapeType="1"/>
            </p:cNvSpPr>
            <p:nvPr/>
          </p:nvSpPr>
          <p:spPr bwMode="auto">
            <a:xfrm>
              <a:off x="3451" y="928"/>
              <a:ext cx="616" cy="0"/>
            </a:xfrm>
            <a:prstGeom prst="line">
              <a:avLst/>
            </a:prstGeom>
            <a:noFill/>
            <a:ln w="12700">
              <a:solidFill>
                <a:schemeClr val="tx1"/>
              </a:solidFill>
              <a:round/>
              <a:headEnd/>
              <a:tailEnd/>
            </a:ln>
            <a:effectLst/>
          </p:spPr>
          <p:txBody>
            <a:bodyPr wrap="none" anchor="ctr"/>
            <a:lstStyle/>
            <a:p>
              <a:endParaRPr lang="en-GB"/>
            </a:p>
          </p:txBody>
        </p:sp>
        <p:sp>
          <p:nvSpPr>
            <p:cNvPr id="10" name="Line 7"/>
            <p:cNvSpPr>
              <a:spLocks noChangeShapeType="1"/>
            </p:cNvSpPr>
            <p:nvPr/>
          </p:nvSpPr>
          <p:spPr bwMode="auto">
            <a:xfrm>
              <a:off x="4366" y="912"/>
              <a:ext cx="584" cy="0"/>
            </a:xfrm>
            <a:prstGeom prst="line">
              <a:avLst/>
            </a:prstGeom>
            <a:noFill/>
            <a:ln w="12700">
              <a:solidFill>
                <a:schemeClr val="tx1"/>
              </a:solidFill>
              <a:round/>
              <a:headEnd/>
              <a:tailEnd/>
            </a:ln>
            <a:effectLst/>
          </p:spPr>
          <p:txBody>
            <a:bodyPr wrap="none" anchor="ctr"/>
            <a:lstStyle/>
            <a:p>
              <a:endParaRPr lang="en-GB"/>
            </a:p>
          </p:txBody>
        </p:sp>
      </p:grpSp>
      <p:sp>
        <p:nvSpPr>
          <p:cNvPr id="11" name="Rectangle 10"/>
          <p:cNvSpPr/>
          <p:nvPr/>
        </p:nvSpPr>
        <p:spPr>
          <a:xfrm>
            <a:off x="429260" y="6230421"/>
            <a:ext cx="7577587" cy="338554"/>
          </a:xfrm>
          <a:prstGeom prst="rect">
            <a:avLst/>
          </a:prstGeom>
        </p:spPr>
        <p:txBody>
          <a:bodyPr wrap="none">
            <a:spAutoFit/>
          </a:bodyPr>
          <a:lstStyle/>
          <a:p>
            <a:r>
              <a:rPr lang="en-ZA" sz="1600" dirty="0"/>
              <a:t>* Some instructions may of course take multiple cycles … see next slides for ACPI</a:t>
            </a:r>
            <a:endParaRPr lang="en-GB"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07166" y="219855"/>
            <a:ext cx="8307049" cy="1114269"/>
          </a:xfrm>
          <a:noFill/>
          <a:ln/>
        </p:spPr>
        <p:txBody>
          <a:bodyPr>
            <a:normAutofit fontScale="90000"/>
          </a:bodyPr>
          <a:lstStyle/>
          <a:p>
            <a:r>
              <a:rPr lang="en-US" dirty="0"/>
              <a:t>Average Cycles Per Instruction: </a:t>
            </a:r>
            <a:r>
              <a:rPr lang="en-US" sz="3100" dirty="0"/>
              <a:t>processors with varying clocks per instruction</a:t>
            </a:r>
            <a:endParaRPr lang="en-US" dirty="0"/>
          </a:p>
        </p:txBody>
      </p:sp>
      <p:sp>
        <p:nvSpPr>
          <p:cNvPr id="54275" name="Rectangle 3"/>
          <p:cNvSpPr>
            <a:spLocks noChangeArrowheads="1"/>
          </p:cNvSpPr>
          <p:nvPr/>
        </p:nvSpPr>
        <p:spPr bwMode="auto">
          <a:xfrm>
            <a:off x="1446216" y="3443289"/>
            <a:ext cx="4366708" cy="574516"/>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2000" dirty="0"/>
              <a:t>CPU time = </a:t>
            </a:r>
            <a:r>
              <a:rPr lang="en-US" sz="2000" dirty="0" err="1"/>
              <a:t>CycleTime</a:t>
            </a:r>
            <a:r>
              <a:rPr lang="en-US" sz="2000" dirty="0"/>
              <a:t> </a:t>
            </a:r>
            <a:r>
              <a:rPr lang="en-US" b="0" dirty="0"/>
              <a:t>*  </a:t>
            </a:r>
            <a:r>
              <a:rPr lang="en-US" sz="4000" b="0" dirty="0">
                <a:sym typeface="Symbol" pitchFamily="18" charset="2"/>
              </a:rPr>
              <a:t></a:t>
            </a:r>
            <a:r>
              <a:rPr lang="en-US" sz="3600" b="0" dirty="0"/>
              <a:t>  </a:t>
            </a:r>
            <a:r>
              <a:rPr lang="en-US" dirty="0" err="1"/>
              <a:t>CPI</a:t>
            </a:r>
            <a:r>
              <a:rPr lang="en-US" baseline="-25000" dirty="0" err="1"/>
              <a:t>i</a:t>
            </a:r>
            <a:r>
              <a:rPr lang="en-US" dirty="0"/>
              <a:t>  * I</a:t>
            </a:r>
            <a:r>
              <a:rPr lang="en-US" baseline="-25000" dirty="0"/>
              <a:t>i</a:t>
            </a:r>
          </a:p>
        </p:txBody>
      </p:sp>
      <p:sp>
        <p:nvSpPr>
          <p:cNvPr id="54276" name="Rectangle 4"/>
          <p:cNvSpPr>
            <a:spLocks noChangeArrowheads="1"/>
          </p:cNvSpPr>
          <p:nvPr/>
        </p:nvSpPr>
        <p:spPr bwMode="auto">
          <a:xfrm>
            <a:off x="4184650" y="3897312"/>
            <a:ext cx="62865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0" i="1"/>
              <a:t>i  </a:t>
            </a:r>
            <a:r>
              <a:rPr lang="en-US" b="0"/>
              <a:t>= 1</a:t>
            </a:r>
          </a:p>
        </p:txBody>
      </p:sp>
      <p:sp>
        <p:nvSpPr>
          <p:cNvPr id="54277" name="Rectangle 5"/>
          <p:cNvSpPr>
            <a:spLocks noChangeArrowheads="1"/>
          </p:cNvSpPr>
          <p:nvPr/>
        </p:nvSpPr>
        <p:spPr bwMode="auto">
          <a:xfrm>
            <a:off x="4362450" y="3160712"/>
            <a:ext cx="2667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i="1"/>
              <a:t>n</a:t>
            </a:r>
          </a:p>
        </p:txBody>
      </p:sp>
      <p:sp>
        <p:nvSpPr>
          <p:cNvPr id="54280" name="Rectangle 8"/>
          <p:cNvSpPr>
            <a:spLocks noChangeArrowheads="1"/>
          </p:cNvSpPr>
          <p:nvPr/>
        </p:nvSpPr>
        <p:spPr bwMode="auto">
          <a:xfrm>
            <a:off x="1670050" y="5091112"/>
            <a:ext cx="5825313" cy="522194"/>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dirty="0"/>
              <a:t>CPI  = </a:t>
            </a:r>
            <a:r>
              <a:rPr lang="en-US" sz="3600" dirty="0"/>
              <a:t> </a:t>
            </a:r>
            <a:r>
              <a:rPr lang="en-US" sz="3600" dirty="0">
                <a:sym typeface="Symbol" pitchFamily="18" charset="2"/>
              </a:rPr>
              <a:t></a:t>
            </a:r>
            <a:r>
              <a:rPr lang="en-US" sz="3600" dirty="0"/>
              <a:t>  </a:t>
            </a:r>
            <a:r>
              <a:rPr lang="en-US" dirty="0" err="1"/>
              <a:t>CPI</a:t>
            </a:r>
            <a:r>
              <a:rPr lang="en-US" baseline="-25000" dirty="0" err="1"/>
              <a:t>i</a:t>
            </a:r>
            <a:r>
              <a:rPr lang="en-US" dirty="0"/>
              <a:t>  *    </a:t>
            </a:r>
            <a:r>
              <a:rPr lang="en-US" dirty="0" err="1"/>
              <a:t>F</a:t>
            </a:r>
            <a:r>
              <a:rPr lang="en-US" baseline="-25000" dirty="0" err="1"/>
              <a:t>i</a:t>
            </a:r>
            <a:r>
              <a:rPr lang="en-US" dirty="0"/>
              <a:t>          where   </a:t>
            </a:r>
            <a:r>
              <a:rPr lang="en-US" dirty="0" err="1"/>
              <a:t>F</a:t>
            </a:r>
            <a:r>
              <a:rPr lang="en-US" baseline="-25000" dirty="0" err="1"/>
              <a:t>i</a:t>
            </a:r>
            <a:r>
              <a:rPr lang="en-US" dirty="0"/>
              <a:t>    =             I</a:t>
            </a:r>
            <a:r>
              <a:rPr lang="en-US" baseline="-25000" dirty="0"/>
              <a:t>i</a:t>
            </a:r>
            <a:r>
              <a:rPr lang="en-US" dirty="0"/>
              <a:t>    </a:t>
            </a:r>
          </a:p>
        </p:txBody>
      </p:sp>
      <p:sp>
        <p:nvSpPr>
          <p:cNvPr id="54281" name="Rectangle 9"/>
          <p:cNvSpPr>
            <a:spLocks noChangeArrowheads="1"/>
          </p:cNvSpPr>
          <p:nvPr/>
        </p:nvSpPr>
        <p:spPr bwMode="auto">
          <a:xfrm>
            <a:off x="2355850" y="5573712"/>
            <a:ext cx="64135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i="1"/>
              <a:t>i  </a:t>
            </a:r>
            <a:r>
              <a:rPr lang="en-US"/>
              <a:t>= 1</a:t>
            </a:r>
          </a:p>
        </p:txBody>
      </p:sp>
      <p:sp>
        <p:nvSpPr>
          <p:cNvPr id="54282" name="Rectangle 10"/>
          <p:cNvSpPr>
            <a:spLocks noChangeArrowheads="1"/>
          </p:cNvSpPr>
          <p:nvPr/>
        </p:nvSpPr>
        <p:spPr bwMode="auto">
          <a:xfrm>
            <a:off x="2533650" y="4837112"/>
            <a:ext cx="2667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i="1"/>
              <a:t>n</a:t>
            </a:r>
          </a:p>
        </p:txBody>
      </p:sp>
      <p:sp>
        <p:nvSpPr>
          <p:cNvPr id="54287" name="Line 15"/>
          <p:cNvSpPr>
            <a:spLocks noChangeShapeType="1"/>
          </p:cNvSpPr>
          <p:nvPr/>
        </p:nvSpPr>
        <p:spPr bwMode="auto">
          <a:xfrm>
            <a:off x="6404340" y="5564552"/>
            <a:ext cx="1795280" cy="0"/>
          </a:xfrm>
          <a:prstGeom prst="line">
            <a:avLst/>
          </a:prstGeom>
          <a:noFill/>
          <a:ln w="12700">
            <a:solidFill>
              <a:schemeClr val="tx1"/>
            </a:solidFill>
            <a:round/>
            <a:headEnd/>
            <a:tailEnd/>
          </a:ln>
          <a:effectLst/>
        </p:spPr>
        <p:txBody>
          <a:bodyPr wrap="none" anchor="ctr"/>
          <a:lstStyle/>
          <a:p>
            <a:endParaRPr lang="en-GB"/>
          </a:p>
        </p:txBody>
      </p:sp>
      <p:sp>
        <p:nvSpPr>
          <p:cNvPr id="54288" name="Rectangle 16"/>
          <p:cNvSpPr>
            <a:spLocks noChangeArrowheads="1"/>
          </p:cNvSpPr>
          <p:nvPr/>
        </p:nvSpPr>
        <p:spPr bwMode="auto">
          <a:xfrm>
            <a:off x="6334490" y="5666152"/>
            <a:ext cx="20320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a:t>Instruction Count</a:t>
            </a:r>
          </a:p>
        </p:txBody>
      </p:sp>
      <p:sp>
        <p:nvSpPr>
          <p:cNvPr id="54289" name="Rectangle 17"/>
          <p:cNvSpPr>
            <a:spLocks noChangeArrowheads="1"/>
          </p:cNvSpPr>
          <p:nvPr/>
        </p:nvSpPr>
        <p:spPr bwMode="auto">
          <a:xfrm>
            <a:off x="408378" y="4415697"/>
            <a:ext cx="8274701" cy="365228"/>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2400" dirty="0"/>
              <a:t>“Instruction Frequency” (</a:t>
            </a:r>
            <a:r>
              <a:rPr lang="en-US" sz="2400" dirty="0" err="1"/>
              <a:t>F</a:t>
            </a:r>
            <a:r>
              <a:rPr lang="en-US" sz="2400" baseline="-25000" dirty="0" err="1"/>
              <a:t>i</a:t>
            </a:r>
            <a:r>
              <a:rPr lang="en-US" sz="2400" dirty="0"/>
              <a:t>) </a:t>
            </a:r>
            <a:r>
              <a:rPr lang="en-US" dirty="0"/>
              <a:t>(how often particular instruction is invoked)</a:t>
            </a:r>
          </a:p>
        </p:txBody>
      </p:sp>
      <p:sp>
        <p:nvSpPr>
          <p:cNvPr id="54291" name="Rectangle 19"/>
          <p:cNvSpPr>
            <a:spLocks noChangeArrowheads="1"/>
          </p:cNvSpPr>
          <p:nvPr/>
        </p:nvSpPr>
        <p:spPr bwMode="auto">
          <a:xfrm>
            <a:off x="5275263" y="5033962"/>
            <a:ext cx="180975" cy="727075"/>
          </a:xfrm>
          <a:prstGeom prst="rect">
            <a:avLst/>
          </a:prstGeom>
          <a:noFill/>
          <a:ln w="12700">
            <a:noFill/>
            <a:miter lim="800000"/>
            <a:headEnd/>
            <a:tailEnd/>
          </a:ln>
          <a:effectLst/>
        </p:spPr>
        <p:txBody>
          <a:bodyPr wrap="none" lIns="90488" tIns="44450" rIns="90488" bIns="44450">
            <a:spAutoFit/>
          </a:bodyPr>
          <a:lstStyle/>
          <a:p>
            <a:endParaRPr lang="en-US" sz="1400"/>
          </a:p>
          <a:p>
            <a:endParaRPr lang="en-US" sz="1400"/>
          </a:p>
          <a:p>
            <a:pPr latinLnBrk="1"/>
            <a:endParaRPr lang="en-US" sz="1400"/>
          </a:p>
        </p:txBody>
      </p:sp>
      <p:sp>
        <p:nvSpPr>
          <p:cNvPr id="54292" name="Rectangle 20"/>
          <p:cNvSpPr>
            <a:spLocks noChangeArrowheads="1"/>
          </p:cNvSpPr>
          <p:nvPr/>
        </p:nvSpPr>
        <p:spPr bwMode="auto">
          <a:xfrm>
            <a:off x="1162051" y="2478087"/>
            <a:ext cx="6226257" cy="705321"/>
          </a:xfrm>
          <a:prstGeom prst="rect">
            <a:avLst/>
          </a:prstGeom>
          <a:noFill/>
          <a:ln w="12700">
            <a:noFill/>
            <a:miter lim="800000"/>
            <a:headEnd/>
            <a:tailEnd/>
          </a:ln>
          <a:effectLst/>
        </p:spPr>
        <p:txBody>
          <a:bodyPr wrap="none" lIns="90488" tIns="44450" rIns="90488" bIns="44450">
            <a:spAutoFit/>
          </a:bodyPr>
          <a:lstStyle/>
          <a:p>
            <a:r>
              <a:rPr lang="en-US" sz="2000" b="1" dirty="0">
                <a:solidFill>
                  <a:schemeClr val="accent3">
                    <a:lumMod val="50000"/>
                  </a:schemeClr>
                </a:solidFill>
              </a:rPr>
              <a:t>CPI = Cycles / Instruction Count </a:t>
            </a:r>
          </a:p>
          <a:p>
            <a:pPr lvl="1"/>
            <a:r>
              <a:rPr lang="en-US" sz="2000" b="1" dirty="0">
                <a:solidFill>
                  <a:schemeClr val="accent3">
                    <a:lumMod val="50000"/>
                  </a:schemeClr>
                </a:solidFill>
              </a:rPr>
              <a:t>= (CPU Time * Clock Rate) / Instruction Count </a:t>
            </a:r>
          </a:p>
        </p:txBody>
      </p:sp>
      <p:sp>
        <p:nvSpPr>
          <p:cNvPr id="22" name="Content Placeholder 21"/>
          <p:cNvSpPr>
            <a:spLocks noGrp="1"/>
          </p:cNvSpPr>
          <p:nvPr>
            <p:ph idx="1"/>
          </p:nvPr>
        </p:nvSpPr>
        <p:spPr>
          <a:xfrm>
            <a:off x="729785" y="1595620"/>
            <a:ext cx="7697635" cy="1647643"/>
          </a:xfrm>
        </p:spPr>
        <p:txBody>
          <a:bodyPr/>
          <a:lstStyle/>
          <a:p>
            <a:r>
              <a:rPr lang="en-US" dirty="0"/>
              <a:t>Average Cycles Per Instruction (ACPI)</a:t>
            </a:r>
            <a:endParaRPr lang="en-GB" dirty="0"/>
          </a:p>
        </p:txBody>
      </p:sp>
      <p:sp>
        <p:nvSpPr>
          <p:cNvPr id="23" name="Rectangle 22"/>
          <p:cNvSpPr/>
          <p:nvPr/>
        </p:nvSpPr>
        <p:spPr>
          <a:xfrm>
            <a:off x="6004057" y="3286025"/>
            <a:ext cx="2600297" cy="1077218"/>
          </a:xfrm>
          <a:prstGeom prst="rect">
            <a:avLst/>
          </a:prstGeom>
        </p:spPr>
        <p:txBody>
          <a:bodyPr wrap="square">
            <a:spAutoFit/>
          </a:bodyPr>
          <a:lstStyle/>
          <a:p>
            <a:r>
              <a:rPr lang="en-US" sz="1600" dirty="0"/>
              <a:t>i.e. all instructions I</a:t>
            </a:r>
            <a:r>
              <a:rPr lang="en-US" sz="1600" baseline="-25000" dirty="0"/>
              <a:t>1</a:t>
            </a:r>
            <a:r>
              <a:rPr lang="en-US" sz="1600" dirty="0"/>
              <a:t> to I</a:t>
            </a:r>
            <a:r>
              <a:rPr lang="en-US" sz="1600" baseline="-25000" dirty="0"/>
              <a:t>n</a:t>
            </a:r>
          </a:p>
          <a:p>
            <a:r>
              <a:rPr lang="en-US" sz="1600" dirty="0"/>
              <a:t>where  </a:t>
            </a:r>
            <a:r>
              <a:rPr lang="en-US" sz="1600" dirty="0" err="1"/>
              <a:t>CPI</a:t>
            </a:r>
            <a:r>
              <a:rPr lang="en-US" sz="1600" baseline="-25000" dirty="0" err="1"/>
              <a:t>i</a:t>
            </a:r>
            <a:r>
              <a:rPr lang="en-US" sz="1600" dirty="0"/>
              <a:t> is the cycles needed to complete instruction I</a:t>
            </a:r>
            <a:r>
              <a:rPr lang="en-US" sz="1600" baseline="-25000" dirty="0"/>
              <a:t>i</a:t>
            </a:r>
            <a:endParaRPr lang="en-GB" sz="1600" baseline="-250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Example: Calculating ACPI</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1750399"/>
              </p:ext>
            </p:extLst>
          </p:nvPr>
        </p:nvGraphicFramePr>
        <p:xfrm>
          <a:off x="400047" y="1595438"/>
          <a:ext cx="8386767" cy="3108960"/>
        </p:xfrm>
        <a:graphic>
          <a:graphicData uri="http://schemas.openxmlformats.org/drawingml/2006/table">
            <a:tbl>
              <a:tblPr firstRow="1" bandRow="1">
                <a:tableStyleId>{5C22544A-7EE6-4342-B048-85BDC9FD1C3A}</a:tableStyleId>
              </a:tblPr>
              <a:tblGrid>
                <a:gridCol w="1677353">
                  <a:extLst>
                    <a:ext uri="{9D8B030D-6E8A-4147-A177-3AD203B41FA5}">
                      <a16:colId xmlns:a16="http://schemas.microsoft.com/office/drawing/2014/main" val="20000"/>
                    </a:ext>
                  </a:extLst>
                </a:gridCol>
                <a:gridCol w="1965963">
                  <a:extLst>
                    <a:ext uri="{9D8B030D-6E8A-4147-A177-3AD203B41FA5}">
                      <a16:colId xmlns:a16="http://schemas.microsoft.com/office/drawing/2014/main" val="20001"/>
                    </a:ext>
                  </a:extLst>
                </a:gridCol>
                <a:gridCol w="1388744">
                  <a:extLst>
                    <a:ext uri="{9D8B030D-6E8A-4147-A177-3AD203B41FA5}">
                      <a16:colId xmlns:a16="http://schemas.microsoft.com/office/drawing/2014/main" val="20002"/>
                    </a:ext>
                  </a:extLst>
                </a:gridCol>
                <a:gridCol w="1554481">
                  <a:extLst>
                    <a:ext uri="{9D8B030D-6E8A-4147-A177-3AD203B41FA5}">
                      <a16:colId xmlns:a16="http://schemas.microsoft.com/office/drawing/2014/main" val="20003"/>
                    </a:ext>
                  </a:extLst>
                </a:gridCol>
                <a:gridCol w="1800226">
                  <a:extLst>
                    <a:ext uri="{9D8B030D-6E8A-4147-A177-3AD203B41FA5}">
                      <a16:colId xmlns:a16="http://schemas.microsoft.com/office/drawing/2014/main" val="20004"/>
                    </a:ext>
                  </a:extLst>
                </a:gridCol>
              </a:tblGrid>
              <a:tr h="370840">
                <a:tc>
                  <a:txBody>
                    <a:bodyPr/>
                    <a:lstStyle/>
                    <a:p>
                      <a:r>
                        <a:rPr lang="en-ZA" sz="2400" dirty="0"/>
                        <a:t>Operation</a:t>
                      </a:r>
                      <a:endParaRPr lang="en-GB" sz="2400" dirty="0"/>
                    </a:p>
                  </a:txBody>
                  <a:tcPr/>
                </a:tc>
                <a:tc>
                  <a:txBody>
                    <a:bodyPr/>
                    <a:lstStyle/>
                    <a:p>
                      <a:r>
                        <a:rPr lang="en-ZA" sz="2400" dirty="0"/>
                        <a:t>Frequency (</a:t>
                      </a:r>
                      <a:r>
                        <a:rPr lang="en-ZA" sz="2400" dirty="0" err="1"/>
                        <a:t>F</a:t>
                      </a:r>
                      <a:r>
                        <a:rPr lang="en-ZA" sz="2400" baseline="-25000" dirty="0" err="1"/>
                        <a:t>i</a:t>
                      </a:r>
                      <a:r>
                        <a:rPr lang="en-ZA" sz="2400" dirty="0"/>
                        <a:t>)</a:t>
                      </a:r>
                      <a:endParaRPr lang="en-GB" sz="2400" dirty="0"/>
                    </a:p>
                  </a:txBody>
                  <a:tcPr/>
                </a:tc>
                <a:tc>
                  <a:txBody>
                    <a:bodyPr/>
                    <a:lstStyle/>
                    <a:p>
                      <a:r>
                        <a:rPr lang="en-ZA" sz="2400" dirty="0" err="1"/>
                        <a:t>CPI</a:t>
                      </a:r>
                      <a:r>
                        <a:rPr lang="en-ZA" sz="2400" baseline="-25000" dirty="0" err="1"/>
                        <a:t>i</a:t>
                      </a:r>
                      <a:endParaRPr lang="en-GB" sz="240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err="1"/>
                        <a:t>CPI</a:t>
                      </a:r>
                      <a:r>
                        <a:rPr lang="en-ZA" sz="2400" baseline="-25000" dirty="0" err="1"/>
                        <a:t>i</a:t>
                      </a:r>
                      <a:r>
                        <a:rPr lang="en-ZA" sz="2400" baseline="-25000" dirty="0"/>
                        <a:t> </a:t>
                      </a:r>
                      <a:r>
                        <a:rPr lang="en-ZA" sz="2400" dirty="0"/>
                        <a:t>* </a:t>
                      </a:r>
                      <a:r>
                        <a:rPr lang="en-ZA" sz="2400" dirty="0" err="1"/>
                        <a:t>F</a:t>
                      </a:r>
                      <a:r>
                        <a:rPr lang="en-ZA" sz="2400" baseline="-25000" dirty="0" err="1"/>
                        <a:t>i</a:t>
                      </a:r>
                      <a:endParaRPr lang="en-GB" sz="2400" dirty="0"/>
                    </a:p>
                  </a:txBody>
                  <a:tcPr/>
                </a:tc>
                <a:tc>
                  <a:txBody>
                    <a:bodyPr/>
                    <a:lstStyle/>
                    <a:p>
                      <a:r>
                        <a:rPr lang="en-ZA" sz="2400" dirty="0"/>
                        <a:t>Time</a:t>
                      </a:r>
                      <a:r>
                        <a:rPr lang="en-ZA" sz="2400" baseline="0" dirty="0"/>
                        <a:t> %</a:t>
                      </a:r>
                      <a:endParaRPr lang="en-GB" sz="240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Store</a:t>
                      </a:r>
                      <a:endParaRPr lang="en-GB" sz="2400" dirty="0"/>
                    </a:p>
                  </a:txBody>
                  <a:tcPr/>
                </a:tc>
                <a:tc>
                  <a:txBody>
                    <a:bodyPr/>
                    <a:lstStyle/>
                    <a:p>
                      <a:r>
                        <a:rPr lang="en-ZA" sz="2400" dirty="0"/>
                        <a:t>10%</a:t>
                      </a:r>
                      <a:endParaRPr lang="en-GB" sz="2400" dirty="0"/>
                    </a:p>
                  </a:txBody>
                  <a:tcPr/>
                </a:tc>
                <a:tc>
                  <a:txBody>
                    <a:bodyPr/>
                    <a:lstStyle/>
                    <a:p>
                      <a:r>
                        <a:rPr lang="en-ZA" sz="2400" dirty="0"/>
                        <a:t>2</a:t>
                      </a:r>
                      <a:endParaRPr lang="en-GB" sz="2400" dirty="0"/>
                    </a:p>
                  </a:txBody>
                  <a:tcPr/>
                </a:tc>
                <a:tc>
                  <a:txBody>
                    <a:bodyPr/>
                    <a:lstStyle/>
                    <a:p>
                      <a:r>
                        <a:rPr lang="en-ZA" sz="2400" dirty="0"/>
                        <a:t>0.2</a:t>
                      </a:r>
                      <a:endParaRPr lang="en-GB" sz="2400" dirty="0"/>
                    </a:p>
                  </a:txBody>
                  <a:tcPr/>
                </a:tc>
                <a:tc>
                  <a:txBody>
                    <a:bodyPr/>
                    <a:lstStyle/>
                    <a:p>
                      <a:r>
                        <a:rPr lang="en-ZA" sz="2400" b="1" dirty="0"/>
                        <a:t>13%</a:t>
                      </a:r>
                      <a:endParaRPr lang="en-GB" sz="2400" b="1"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Load</a:t>
                      </a:r>
                      <a:endParaRPr lang="en-GB" sz="2400" dirty="0"/>
                    </a:p>
                  </a:txBody>
                  <a:tcPr/>
                </a:tc>
                <a:tc>
                  <a:txBody>
                    <a:bodyPr/>
                    <a:lstStyle/>
                    <a:p>
                      <a:r>
                        <a:rPr lang="en-ZA" sz="2400" dirty="0"/>
                        <a:t>20%</a:t>
                      </a:r>
                      <a:endParaRPr lang="en-GB" sz="2400" dirty="0"/>
                    </a:p>
                  </a:txBody>
                  <a:tcPr/>
                </a:tc>
                <a:tc>
                  <a:txBody>
                    <a:bodyPr/>
                    <a:lstStyle/>
                    <a:p>
                      <a:r>
                        <a:rPr lang="en-ZA" sz="2400" dirty="0"/>
                        <a:t>2</a:t>
                      </a:r>
                      <a:endParaRPr lang="en-GB" sz="2400" dirty="0"/>
                    </a:p>
                  </a:txBody>
                  <a:tcPr/>
                </a:tc>
                <a:tc>
                  <a:txBody>
                    <a:bodyPr/>
                    <a:lstStyle/>
                    <a:p>
                      <a:r>
                        <a:rPr lang="en-ZA" sz="2400" dirty="0"/>
                        <a:t>0.4</a:t>
                      </a:r>
                      <a:endParaRPr lang="en-GB" sz="2400" dirty="0"/>
                    </a:p>
                  </a:txBody>
                  <a:tcPr/>
                </a:tc>
                <a:tc>
                  <a:txBody>
                    <a:bodyPr/>
                    <a:lstStyle/>
                    <a:p>
                      <a:r>
                        <a:rPr lang="en-ZA" sz="2400" b="1" dirty="0"/>
                        <a:t>27%</a:t>
                      </a:r>
                      <a:endParaRPr lang="en-GB" sz="2400" b="1" dirty="0"/>
                    </a:p>
                  </a:txBody>
                  <a:tcPr/>
                </a:tc>
                <a:extLst>
                  <a:ext uri="{0D108BD9-81ED-4DB2-BD59-A6C34878D82A}">
                    <a16:rowId xmlns:a16="http://schemas.microsoft.com/office/drawing/2014/main" val="10002"/>
                  </a:ext>
                </a:extLst>
              </a:tr>
              <a:tr h="370840">
                <a:tc>
                  <a:txBody>
                    <a:bodyPr/>
                    <a:lstStyle/>
                    <a:p>
                      <a:r>
                        <a:rPr lang="en-ZA" sz="2400" dirty="0"/>
                        <a:t>Branch</a:t>
                      </a:r>
                      <a:endParaRPr lang="en-GB" sz="2400" dirty="0"/>
                    </a:p>
                  </a:txBody>
                  <a:tcPr/>
                </a:tc>
                <a:tc>
                  <a:txBody>
                    <a:bodyPr/>
                    <a:lstStyle/>
                    <a:p>
                      <a:r>
                        <a:rPr lang="en-ZA" sz="2400" dirty="0"/>
                        <a:t>20%</a:t>
                      </a:r>
                      <a:endParaRPr lang="en-GB" sz="2400" dirty="0"/>
                    </a:p>
                  </a:txBody>
                  <a:tcPr/>
                </a:tc>
                <a:tc>
                  <a:txBody>
                    <a:bodyPr/>
                    <a:lstStyle/>
                    <a:p>
                      <a:r>
                        <a:rPr lang="en-ZA" sz="2400" dirty="0"/>
                        <a:t>2</a:t>
                      </a:r>
                      <a:endParaRPr lang="en-GB" sz="2400" dirty="0"/>
                    </a:p>
                  </a:txBody>
                  <a:tcPr/>
                </a:tc>
                <a:tc>
                  <a:txBody>
                    <a:bodyPr/>
                    <a:lstStyle/>
                    <a:p>
                      <a:r>
                        <a:rPr lang="en-ZA" sz="2400" dirty="0"/>
                        <a:t>0.4</a:t>
                      </a:r>
                      <a:endParaRPr lang="en-GB" sz="2400" dirty="0"/>
                    </a:p>
                  </a:txBody>
                  <a:tcPr/>
                </a:tc>
                <a:tc>
                  <a:txBody>
                    <a:bodyPr/>
                    <a:lstStyle/>
                    <a:p>
                      <a:r>
                        <a:rPr lang="en-ZA" sz="2400" b="1" dirty="0"/>
                        <a:t>27%</a:t>
                      </a:r>
                      <a:endParaRPr lang="en-GB" sz="2400" b="1" dirty="0"/>
                    </a:p>
                  </a:txBody>
                  <a:tcPr/>
                </a:tc>
                <a:extLst>
                  <a:ext uri="{0D108BD9-81ED-4DB2-BD59-A6C34878D82A}">
                    <a16:rowId xmlns:a16="http://schemas.microsoft.com/office/drawing/2014/main" val="10003"/>
                  </a:ext>
                </a:extLst>
              </a:tr>
              <a:tr h="370840">
                <a:tc>
                  <a:txBody>
                    <a:bodyPr/>
                    <a:lstStyle/>
                    <a:p>
                      <a:r>
                        <a:rPr lang="en-ZA" sz="2400" dirty="0"/>
                        <a:t>ALU</a:t>
                      </a:r>
                      <a:endParaRPr lang="en-GB" sz="2400" dirty="0"/>
                    </a:p>
                  </a:txBody>
                  <a:tcPr/>
                </a:tc>
                <a:tc>
                  <a:txBody>
                    <a:bodyPr/>
                    <a:lstStyle/>
                    <a:p>
                      <a:r>
                        <a:rPr lang="en-ZA" sz="2400" dirty="0"/>
                        <a:t>50%</a:t>
                      </a:r>
                      <a:endParaRPr lang="en-GB" sz="2400" dirty="0"/>
                    </a:p>
                  </a:txBody>
                  <a:tcPr/>
                </a:tc>
                <a:tc>
                  <a:txBody>
                    <a:bodyPr/>
                    <a:lstStyle/>
                    <a:p>
                      <a:r>
                        <a:rPr lang="en-ZA" sz="2400" dirty="0"/>
                        <a:t>1</a:t>
                      </a:r>
                      <a:endParaRPr lang="en-GB" sz="2400" dirty="0"/>
                    </a:p>
                  </a:txBody>
                  <a:tcPr/>
                </a:tc>
                <a:tc>
                  <a:txBody>
                    <a:bodyPr/>
                    <a:lstStyle/>
                    <a:p>
                      <a:r>
                        <a:rPr lang="en-ZA" sz="2400" dirty="0"/>
                        <a:t>0.5</a:t>
                      </a:r>
                      <a:endParaRPr lang="en-GB" sz="2400" dirty="0"/>
                    </a:p>
                  </a:txBody>
                  <a:tcPr/>
                </a:tc>
                <a:tc>
                  <a:txBody>
                    <a:bodyPr/>
                    <a:lstStyle/>
                    <a:p>
                      <a:r>
                        <a:rPr lang="en-ZA" sz="2400" b="1" dirty="0"/>
                        <a:t>33%</a:t>
                      </a:r>
                      <a:endParaRPr lang="en-GB" sz="2400" b="1" dirty="0"/>
                    </a:p>
                  </a:txBody>
                  <a:tcPr/>
                </a:tc>
                <a:extLst>
                  <a:ext uri="{0D108BD9-81ED-4DB2-BD59-A6C34878D82A}">
                    <a16:rowId xmlns:a16="http://schemas.microsoft.com/office/drawing/2014/main" val="10004"/>
                  </a:ext>
                </a:extLst>
              </a:tr>
              <a:tr h="370840">
                <a:tc>
                  <a:txBody>
                    <a:bodyPr/>
                    <a:lstStyle/>
                    <a:p>
                      <a:r>
                        <a:rPr lang="en-GB" sz="2400" i="1" dirty="0"/>
                        <a:t>ACPI</a:t>
                      </a:r>
                    </a:p>
                  </a:txBody>
                  <a:tcPr/>
                </a:tc>
                <a:tc>
                  <a:txBody>
                    <a:bodyPr/>
                    <a:lstStyle/>
                    <a:p>
                      <a:r>
                        <a:rPr lang="en-ZA" sz="2400" dirty="0"/>
                        <a:t>100%</a:t>
                      </a:r>
                      <a:endParaRPr lang="en-GB" sz="2400" dirty="0"/>
                    </a:p>
                  </a:txBody>
                  <a:tcPr/>
                </a:tc>
                <a:tc>
                  <a:txBody>
                    <a:bodyPr/>
                    <a:lstStyle/>
                    <a:p>
                      <a:endParaRPr lang="en-GB" sz="2400" dirty="0"/>
                    </a:p>
                  </a:txBody>
                  <a:tcPr/>
                </a:tc>
                <a:tc>
                  <a:txBody>
                    <a:bodyPr/>
                    <a:lstStyle/>
                    <a:p>
                      <a:r>
                        <a:rPr lang="en-GB" sz="2400" dirty="0"/>
                        <a:t>1.5</a:t>
                      </a:r>
                    </a:p>
                  </a:txBody>
                  <a:tcPr/>
                </a:tc>
                <a:tc>
                  <a:txBody>
                    <a:bodyPr/>
                    <a:lstStyle/>
                    <a:p>
                      <a:r>
                        <a:rPr lang="en-ZA" sz="2400" b="1" dirty="0"/>
                        <a:t>100%</a:t>
                      </a:r>
                      <a:endParaRPr lang="en-GB" sz="2400" b="1"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Summarizing Performance</a:t>
            </a:r>
            <a:endParaRPr lang="en-GB" dirty="0"/>
          </a:p>
        </p:txBody>
      </p:sp>
      <p:sp>
        <p:nvSpPr>
          <p:cNvPr id="3" name="Content Placeholder 2"/>
          <p:cNvSpPr>
            <a:spLocks noGrp="1"/>
          </p:cNvSpPr>
          <p:nvPr>
            <p:ph idx="1"/>
          </p:nvPr>
        </p:nvSpPr>
        <p:spPr>
          <a:xfrm>
            <a:off x="586909" y="1395592"/>
            <a:ext cx="8057028" cy="4519977"/>
          </a:xfrm>
        </p:spPr>
        <p:txBody>
          <a:bodyPr>
            <a:normAutofit fontScale="70000" lnSpcReduction="20000"/>
          </a:bodyPr>
          <a:lstStyle/>
          <a:p>
            <a:r>
              <a:rPr lang="en-US" dirty="0"/>
              <a:t>Arithmetic mean (weighted *arithmetic mean) tracks execution time (n = number runs):</a:t>
            </a:r>
          </a:p>
          <a:p>
            <a:pPr lvl="1"/>
            <a:r>
              <a:rPr lang="en-US" b="1" dirty="0"/>
              <a:t> </a:t>
            </a:r>
            <a:r>
              <a:rPr lang="en-US" b="1" dirty="0">
                <a:sym typeface="Symbol" pitchFamily="18" charset="2"/>
              </a:rPr>
              <a:t></a:t>
            </a:r>
            <a:r>
              <a:rPr lang="en-US" b="1" dirty="0"/>
              <a:t>(T</a:t>
            </a:r>
            <a:r>
              <a:rPr lang="en-US" b="1" baseline="-25000" dirty="0"/>
              <a:t>i</a:t>
            </a:r>
            <a:r>
              <a:rPr lang="en-US" b="1" dirty="0"/>
              <a:t>)/n or </a:t>
            </a:r>
            <a:r>
              <a:rPr lang="en-US" b="1" dirty="0">
                <a:sym typeface="Symbol" pitchFamily="18" charset="2"/>
              </a:rPr>
              <a:t></a:t>
            </a:r>
            <a:r>
              <a:rPr lang="en-US" b="1" dirty="0"/>
              <a:t>(</a:t>
            </a:r>
            <a:r>
              <a:rPr lang="en-US" b="1" dirty="0" err="1"/>
              <a:t>W</a:t>
            </a:r>
            <a:r>
              <a:rPr lang="en-US" b="1" baseline="-25000" dirty="0" err="1"/>
              <a:t>i</a:t>
            </a:r>
            <a:r>
              <a:rPr lang="en-US" b="1" dirty="0"/>
              <a:t>*T</a:t>
            </a:r>
            <a:r>
              <a:rPr lang="en-US" b="1" baseline="-25000" dirty="0"/>
              <a:t>i</a:t>
            </a:r>
            <a:r>
              <a:rPr lang="en-US" b="1" dirty="0"/>
              <a:t>)</a:t>
            </a:r>
          </a:p>
          <a:p>
            <a:r>
              <a:rPr lang="en-US" dirty="0"/>
              <a:t>Harmonic mean (weighted harmonic mean) of rates (e.g., R = MFLOPS) tracks execution time: </a:t>
            </a:r>
          </a:p>
          <a:p>
            <a:pPr lvl="1"/>
            <a:r>
              <a:rPr lang="en-US" b="1" dirty="0"/>
              <a:t>n/ </a:t>
            </a:r>
            <a:r>
              <a:rPr lang="en-US" b="1" dirty="0">
                <a:sym typeface="Symbol" pitchFamily="18" charset="2"/>
              </a:rPr>
              <a:t></a:t>
            </a:r>
            <a:r>
              <a:rPr lang="en-US" b="1" dirty="0"/>
              <a:t>(1/</a:t>
            </a:r>
            <a:r>
              <a:rPr lang="en-US" b="1" dirty="0" err="1"/>
              <a:t>R</a:t>
            </a:r>
            <a:r>
              <a:rPr lang="en-US" b="1" baseline="-25000" dirty="0" err="1"/>
              <a:t>i</a:t>
            </a:r>
            <a:r>
              <a:rPr lang="en-US" b="1" dirty="0"/>
              <a:t>) or n/</a:t>
            </a:r>
            <a:r>
              <a:rPr lang="en-US" b="1" dirty="0">
                <a:sym typeface="Symbol" pitchFamily="18" charset="2"/>
              </a:rPr>
              <a:t> </a:t>
            </a:r>
            <a:r>
              <a:rPr lang="en-US" b="1" dirty="0"/>
              <a:t>(</a:t>
            </a:r>
            <a:r>
              <a:rPr lang="en-US" b="1" dirty="0" err="1"/>
              <a:t>W</a:t>
            </a:r>
            <a:r>
              <a:rPr lang="en-US" b="1" baseline="-25000" dirty="0" err="1"/>
              <a:t>i</a:t>
            </a:r>
            <a:r>
              <a:rPr lang="en-US" b="1" dirty="0"/>
              <a:t>/</a:t>
            </a:r>
            <a:r>
              <a:rPr lang="en-US" b="1" dirty="0" err="1"/>
              <a:t>R</a:t>
            </a:r>
            <a:r>
              <a:rPr lang="en-US" b="1" baseline="-25000" dirty="0" err="1"/>
              <a:t>i</a:t>
            </a:r>
            <a:r>
              <a:rPr lang="en-US" b="1" dirty="0"/>
              <a:t>)</a:t>
            </a:r>
          </a:p>
          <a:p>
            <a:r>
              <a:rPr lang="en-US" dirty="0"/>
              <a:t>Normalized execution time useful for scaling performance</a:t>
            </a:r>
          </a:p>
          <a:p>
            <a:pPr lvl="1"/>
            <a:r>
              <a:rPr lang="en-US" b="1" dirty="0"/>
              <a:t>e.g. X times faster than a Pentium4</a:t>
            </a:r>
          </a:p>
          <a:p>
            <a:pPr lvl="1"/>
            <a:r>
              <a:rPr lang="en-US" dirty="0"/>
              <a:t>Arithmetic mean impacted by choice of reference machine (e.g. MIPS-1 processor)</a:t>
            </a:r>
          </a:p>
          <a:p>
            <a:r>
              <a:rPr lang="en-US" dirty="0"/>
              <a:t>Use the geometric mean for comparison:</a:t>
            </a:r>
          </a:p>
          <a:p>
            <a:pPr lvl="1"/>
            <a:r>
              <a:rPr lang="en-US" dirty="0"/>
              <a:t> </a:t>
            </a:r>
            <a:r>
              <a:rPr lang="en-US" b="1" dirty="0">
                <a:sym typeface="Symbol" pitchFamily="18" charset="2"/>
              </a:rPr>
              <a:t></a:t>
            </a:r>
            <a:r>
              <a:rPr lang="en-US" b="1" dirty="0"/>
              <a:t>(T</a:t>
            </a:r>
            <a:r>
              <a:rPr lang="en-US" b="1" baseline="-25000" dirty="0"/>
              <a:t>i</a:t>
            </a:r>
            <a:r>
              <a:rPr lang="en-US" b="1" dirty="0"/>
              <a:t>)^1/n</a:t>
            </a:r>
          </a:p>
          <a:p>
            <a:pPr lvl="1"/>
            <a:r>
              <a:rPr lang="en-US" dirty="0"/>
              <a:t>Independent of chosen machine…</a:t>
            </a:r>
          </a:p>
          <a:p>
            <a:pPr lvl="1"/>
            <a:r>
              <a:rPr lang="en-US" dirty="0"/>
              <a:t>but not good metric for total execution time</a:t>
            </a:r>
            <a:endParaRPr lang="en-GB" dirty="0"/>
          </a:p>
        </p:txBody>
      </p:sp>
      <p:sp>
        <p:nvSpPr>
          <p:cNvPr id="4" name="Rectangle 3"/>
          <p:cNvSpPr/>
          <p:nvPr/>
        </p:nvSpPr>
        <p:spPr>
          <a:xfrm>
            <a:off x="285479" y="6101837"/>
            <a:ext cx="7141186" cy="584775"/>
          </a:xfrm>
          <a:prstGeom prst="rect">
            <a:avLst/>
          </a:prstGeom>
        </p:spPr>
        <p:txBody>
          <a:bodyPr wrap="none">
            <a:spAutoFit/>
          </a:bodyPr>
          <a:lstStyle/>
          <a:p>
            <a:r>
              <a:rPr lang="en-US" sz="1600" dirty="0"/>
              <a:t>* Weighting assigns particular value (or priority of importance to certain runs) </a:t>
            </a:r>
          </a:p>
          <a:p>
            <a:r>
              <a:rPr lang="en-US" sz="1600" dirty="0"/>
              <a:t>T</a:t>
            </a:r>
            <a:r>
              <a:rPr lang="en-US" sz="1600" baseline="-25000" dirty="0"/>
              <a:t>i</a:t>
            </a:r>
            <a:r>
              <a:rPr lang="en-US" sz="1600" dirty="0"/>
              <a:t> = time of run </a:t>
            </a:r>
            <a:r>
              <a:rPr lang="en-US" sz="1600" dirty="0" err="1"/>
              <a:t>i</a:t>
            </a:r>
            <a:endParaRPr lang="en-GB"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385175" cy="1431925"/>
          </a:xfrm>
        </p:spPr>
        <p:txBody>
          <a:bodyPr/>
          <a:lstStyle/>
          <a:p>
            <a:pPr>
              <a:defRPr/>
            </a:pPr>
            <a:r>
              <a:rPr lang="en-ZA" dirty="0"/>
              <a:t>Software development</a:t>
            </a:r>
            <a:br>
              <a:rPr lang="en-ZA" dirty="0"/>
            </a:br>
            <a:r>
              <a:rPr lang="en-ZA" dirty="0"/>
              <a:t>for parallel computers</a:t>
            </a:r>
            <a:endParaRPr lang="en-US" dirty="0"/>
          </a:p>
        </p:txBody>
      </p:sp>
      <p:sp>
        <p:nvSpPr>
          <p:cNvPr id="3" name="Content Placeholder 2"/>
          <p:cNvSpPr>
            <a:spLocks noGrp="1"/>
          </p:cNvSpPr>
          <p:nvPr>
            <p:ph idx="1"/>
          </p:nvPr>
        </p:nvSpPr>
        <p:spPr>
          <a:xfrm>
            <a:off x="678375" y="1741572"/>
            <a:ext cx="8007350" cy="4552902"/>
          </a:xfrm>
        </p:spPr>
        <p:txBody>
          <a:bodyPr>
            <a:normAutofit fontScale="85000" lnSpcReduction="10000"/>
          </a:bodyPr>
          <a:lstStyle/>
          <a:p>
            <a:pPr>
              <a:defRPr/>
            </a:pPr>
            <a:r>
              <a:rPr lang="en-US" dirty="0"/>
              <a:t>Focus on critical </a:t>
            </a:r>
            <a:r>
              <a:rPr lang="en-US" dirty="0" err="1"/>
              <a:t>sectios</a:t>
            </a:r>
            <a:endParaRPr lang="en-US" dirty="0"/>
          </a:p>
          <a:p>
            <a:pPr lvl="1">
              <a:defRPr/>
            </a:pPr>
            <a:r>
              <a:rPr lang="en-ZA" dirty="0"/>
              <a:t>Important software sections (frequently run sections) </a:t>
            </a:r>
          </a:p>
          <a:p>
            <a:pPr lvl="1">
              <a:defRPr/>
            </a:pPr>
            <a:r>
              <a:rPr lang="en-ZA" dirty="0"/>
              <a:t>Usually hand-crafted</a:t>
            </a:r>
          </a:p>
          <a:p>
            <a:pPr lvl="1">
              <a:defRPr/>
            </a:pPr>
            <a:r>
              <a:rPr lang="en-ZA" dirty="0"/>
              <a:t>Often derived from initial sequential versions ported to run on the parallel computing platform</a:t>
            </a:r>
            <a:endParaRPr lang="en-US" dirty="0"/>
          </a:p>
          <a:p>
            <a:pPr>
              <a:defRPr/>
            </a:pPr>
            <a:r>
              <a:rPr lang="en-US" dirty="0"/>
              <a:t>Why this happens:</a:t>
            </a:r>
          </a:p>
          <a:p>
            <a:pPr lvl="1">
              <a:defRPr/>
            </a:pPr>
            <a:r>
              <a:rPr lang="en-US" dirty="0"/>
              <a:t>Parallel programming is difficult</a:t>
            </a:r>
          </a:p>
          <a:p>
            <a:pPr lvl="1">
              <a:defRPr/>
            </a:pPr>
            <a:r>
              <a:rPr lang="en-US" dirty="0"/>
              <a:t>Parallel programs run poorly on sequential machines (need to simulate them)</a:t>
            </a:r>
          </a:p>
          <a:p>
            <a:pPr lvl="1">
              <a:defRPr/>
            </a:pPr>
            <a:r>
              <a:rPr lang="en-US" dirty="0">
                <a:solidFill>
                  <a:schemeClr val="tx2">
                    <a:lumMod val="75000"/>
                  </a:schemeClr>
                </a:solidFill>
              </a:rPr>
              <a:t>Automatic parallelization</a:t>
            </a:r>
            <a:r>
              <a:rPr lang="en-US" dirty="0"/>
              <a:t> difficult (&amp; messy)</a:t>
            </a:r>
          </a:p>
          <a:p>
            <a:pPr>
              <a:defRPr/>
            </a:pPr>
            <a:r>
              <a:rPr lang="en-ZA" dirty="0"/>
              <a:t>Leads to high utilization expenses</a:t>
            </a:r>
            <a:endParaRPr lang="en-US" dirty="0"/>
          </a:p>
        </p:txBody>
      </p:sp>
      <p:pic>
        <p:nvPicPr>
          <p:cNvPr id="3074" name="Picture 2" descr="C:\Users\swinberg\Documents\ACTIVE\EEE4084F\2013\LECTURES\Lecture02\Images\typing on 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68632" y="262196"/>
            <a:ext cx="1967023" cy="1848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26" y="691108"/>
            <a:ext cx="7698306" cy="692210"/>
          </a:xfrm>
        </p:spPr>
        <p:txBody>
          <a:bodyPr>
            <a:normAutofit fontScale="90000"/>
          </a:bodyPr>
          <a:lstStyle/>
          <a:p>
            <a:r>
              <a:rPr lang="en-ZA" dirty="0"/>
              <a:t>Cost/Performance:</a:t>
            </a:r>
            <a:br>
              <a:rPr lang="en-ZA" dirty="0"/>
            </a:br>
            <a:r>
              <a:rPr lang="en-US" sz="3100" dirty="0"/>
              <a:t>The Relationship of Cost to Price?</a:t>
            </a:r>
            <a:endParaRPr lang="en-GB" dirty="0"/>
          </a:p>
        </p:txBody>
      </p:sp>
      <p:sp>
        <p:nvSpPr>
          <p:cNvPr id="3" name="Content Placeholder 2"/>
          <p:cNvSpPr>
            <a:spLocks noGrp="1"/>
          </p:cNvSpPr>
          <p:nvPr>
            <p:ph idx="1"/>
          </p:nvPr>
        </p:nvSpPr>
        <p:spPr/>
        <p:txBody>
          <a:bodyPr>
            <a:normAutofit fontScale="92500" lnSpcReduction="20000"/>
          </a:bodyPr>
          <a:lstStyle/>
          <a:p>
            <a:r>
              <a:rPr lang="en-US" dirty="0"/>
              <a:t>Recurring Costs</a:t>
            </a:r>
          </a:p>
          <a:p>
            <a:pPr lvl="1"/>
            <a:r>
              <a:rPr lang="en-US" dirty="0"/>
              <a:t>Component Costs</a:t>
            </a:r>
          </a:p>
          <a:p>
            <a:pPr lvl="1"/>
            <a:r>
              <a:rPr lang="en-US" dirty="0"/>
              <a:t>Direct Costs, recurring costs: labor, purchasing, scrap, warranty</a:t>
            </a:r>
          </a:p>
          <a:p>
            <a:r>
              <a:rPr lang="en-US" dirty="0"/>
              <a:t>Non-Recurring Costs or Gross Margin</a:t>
            </a:r>
          </a:p>
          <a:p>
            <a:pPr lvl="1"/>
            <a:r>
              <a:rPr lang="en-US" dirty="0"/>
              <a:t>R&amp;D, equipment maintenance, machine and test equipment rentals, marketing, sales, financing cost, pretax profits, taxes, etc. etc.</a:t>
            </a:r>
          </a:p>
          <a:p>
            <a:r>
              <a:rPr lang="en-US" dirty="0"/>
              <a:t>Average Discount to get List Price</a:t>
            </a:r>
          </a:p>
          <a:p>
            <a:pPr lvl="1"/>
            <a:r>
              <a:rPr lang="en-US" dirty="0"/>
              <a:t>Allowing for volume discounts and/or retailer markup</a:t>
            </a:r>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ZA" dirty="0"/>
              <a:t>What’s Next??</a:t>
            </a:r>
            <a:endParaRPr lang="en-US" dirty="0"/>
          </a:p>
        </p:txBody>
      </p:sp>
      <p:sp>
        <p:nvSpPr>
          <p:cNvPr id="4" name="Content Placeholder 3"/>
          <p:cNvSpPr>
            <a:spLocks noGrp="1"/>
          </p:cNvSpPr>
          <p:nvPr>
            <p:ph idx="1"/>
          </p:nvPr>
        </p:nvSpPr>
        <p:spPr/>
        <p:txBody>
          <a:bodyPr/>
          <a:lstStyle/>
          <a:p>
            <a:pPr lvl="1">
              <a:defRPr/>
            </a:pPr>
            <a:r>
              <a:rPr lang="en-ZA" dirty="0"/>
              <a:t>Thursday 2pm – first seminar</a:t>
            </a:r>
          </a:p>
          <a:p>
            <a:pPr lvl="1">
              <a:defRPr/>
            </a:pPr>
            <a:r>
              <a:rPr lang="en-ZA" dirty="0"/>
              <a:t>Seminar #1</a:t>
            </a:r>
          </a:p>
          <a:p>
            <a:pPr lvl="2">
              <a:defRPr/>
            </a:pPr>
            <a:r>
              <a:rPr lang="en-US" dirty="0"/>
              <a:t>The Landscape of Parallel Computing Research: A view from Berkeley</a:t>
            </a:r>
            <a:br>
              <a:rPr lang="en-US" dirty="0"/>
            </a:br>
            <a:r>
              <a:rPr lang="en-US" sz="2000" dirty="0">
                <a:solidFill>
                  <a:schemeClr val="accent5">
                    <a:lumMod val="75000"/>
                  </a:schemeClr>
                </a:solidFill>
              </a:rPr>
              <a:t>(presented by lecturer)</a:t>
            </a:r>
          </a:p>
        </p:txBody>
      </p:sp>
    </p:spTree>
    <p:extLst>
      <p:ext uri="{BB962C8B-B14F-4D97-AF65-F5344CB8AC3E}">
        <p14:creationId xmlns:p14="http://schemas.microsoft.com/office/powerpoint/2010/main" val="95612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585323"/>
          </a:xfrm>
          <a:prstGeom prst="rect">
            <a:avLst/>
          </a:prstGeom>
          <a:noFill/>
        </p:spPr>
        <p:txBody>
          <a:bodyPr wrap="square" rtlCol="0">
            <a:spAutoFit/>
          </a:bodyPr>
          <a:lstStyle/>
          <a:p>
            <a:r>
              <a:rPr lang="en-US" i="1" dirty="0"/>
              <a:t>Image sources:</a:t>
            </a:r>
          </a:p>
          <a:p>
            <a:r>
              <a:rPr lang="en-US" dirty="0"/>
              <a:t> Gold bar: Wikipedia (open commons)</a:t>
            </a:r>
          </a:p>
          <a:p>
            <a:r>
              <a:rPr lang="en-US" dirty="0"/>
              <a:t> IBM Blade (CC by 2.0) ref: </a:t>
            </a:r>
            <a:r>
              <a:rPr lang="en-US" dirty="0">
                <a:hlinkClick r:id="rId2"/>
              </a:rPr>
              <a:t>http://www.flickr.com/photos/hongiiv/407481199/</a:t>
            </a:r>
            <a:endParaRPr lang="en-US" dirty="0"/>
          </a:p>
          <a:p>
            <a:r>
              <a:rPr lang="en-US" dirty="0"/>
              <a:t>Clipart, Takeaway, Clock, Factory and smoke  – public domain CC0 (</a:t>
            </a:r>
            <a:r>
              <a:rPr lang="en-US" dirty="0">
                <a:hlinkClick r:id="rId3"/>
              </a:rPr>
              <a:t>http://pixabay.com/</a:t>
            </a:r>
            <a:r>
              <a:rPr lang="en-US" dirty="0"/>
              <a:t>)</a:t>
            </a:r>
          </a:p>
          <a:p>
            <a:r>
              <a:rPr lang="en-US" dirty="0"/>
              <a:t> Forrest of trees: Wikipedia (open commons)</a:t>
            </a:r>
          </a:p>
          <a:p>
            <a:r>
              <a:rPr lang="en-US" dirty="0"/>
              <a:t> Moore’s Law graph, processor families per supercomputer over years – all these creative commons, </a:t>
            </a:r>
            <a:r>
              <a:rPr lang="en-US" dirty="0">
                <a:hlinkClick r:id="rId4"/>
              </a:rPr>
              <a:t>commons.wikimedia.org</a:t>
            </a:r>
            <a:endParaRPr lang="en-US" dirty="0"/>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21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70" y="359740"/>
            <a:ext cx="7024744" cy="1143000"/>
          </a:xfrm>
        </p:spPr>
        <p:txBody>
          <a:bodyPr>
            <a:normAutofit fontScale="90000"/>
          </a:bodyPr>
          <a:lstStyle/>
          <a:p>
            <a:pPr>
              <a:defRPr/>
            </a:pPr>
            <a:r>
              <a:rPr lang="en-ZA" dirty="0"/>
              <a:t>Do </a:t>
            </a:r>
            <a:r>
              <a:rPr lang="en-ZA" dirty="0">
                <a:solidFill>
                  <a:schemeClr val="tx2">
                    <a:lumMod val="75000"/>
                  </a:schemeClr>
                </a:solidFill>
              </a:rPr>
              <a:t>parallel languages </a:t>
            </a:r>
            <a:r>
              <a:rPr lang="en-ZA" dirty="0"/>
              <a:t>and compilers exist?</a:t>
            </a:r>
            <a:endParaRPr lang="en-US" dirty="0"/>
          </a:p>
        </p:txBody>
      </p:sp>
      <p:sp>
        <p:nvSpPr>
          <p:cNvPr id="3" name="Content Placeholder 2"/>
          <p:cNvSpPr>
            <a:spLocks noGrp="1"/>
          </p:cNvSpPr>
          <p:nvPr>
            <p:ph idx="1"/>
          </p:nvPr>
        </p:nvSpPr>
        <p:spPr>
          <a:xfrm>
            <a:off x="583008" y="1534037"/>
            <a:ext cx="8007350" cy="4694238"/>
          </a:xfrm>
        </p:spPr>
        <p:txBody>
          <a:bodyPr/>
          <a:lstStyle/>
          <a:p>
            <a:pPr>
              <a:defRPr/>
            </a:pPr>
            <a:r>
              <a:rPr lang="en-ZA" b="1" dirty="0">
                <a:solidFill>
                  <a:schemeClr val="tx2">
                    <a:lumMod val="75000"/>
                  </a:schemeClr>
                </a:solidFill>
              </a:rPr>
              <a:t>Yes!</a:t>
            </a:r>
          </a:p>
        </p:txBody>
      </p:sp>
      <p:sp>
        <p:nvSpPr>
          <p:cNvPr id="6" name="Rectangle 3"/>
          <p:cNvSpPr>
            <a:spLocks noChangeArrowheads="1"/>
          </p:cNvSpPr>
          <p:nvPr/>
        </p:nvSpPr>
        <p:spPr bwMode="auto">
          <a:xfrm>
            <a:off x="686833" y="6397080"/>
            <a:ext cx="4108450" cy="307777"/>
          </a:xfrm>
          <a:prstGeom prst="rect">
            <a:avLst/>
          </a:prstGeom>
          <a:noFill/>
          <a:ln w="9525">
            <a:noFill/>
            <a:miter lim="800000"/>
            <a:headEnd/>
            <a:tailEnd/>
          </a:ln>
        </p:spPr>
        <p:txBody>
          <a:bodyPr>
            <a:spAutoFit/>
          </a:bodyPr>
          <a:lstStyle/>
          <a:p>
            <a:r>
              <a:rPr lang="en-ZA" sz="1400" dirty="0"/>
              <a:t>… some other examples…</a:t>
            </a:r>
            <a:endParaRPr lang="en-US" sz="1400" dirty="0"/>
          </a:p>
        </p:txBody>
      </p:sp>
      <p:pic>
        <p:nvPicPr>
          <p:cNvPr id="4099" name="Picture 3" descr="C:\Users\swinberg\Documents\ACTIVE\EEE4084F\2013\LECTURES\Lecture02\Images\logo_matlab_simulin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462" y="1420994"/>
            <a:ext cx="2000250" cy="7524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winberg\Documents\ACTIVE\EEE4084F\2013\LECTURES\Lecture02\Images\screenshot-simulin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093" y="2116209"/>
            <a:ext cx="6698564" cy="4277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randombar(horizontal)">
                                      <p:cBhvr>
                                        <p:cTn id="10" dur="500"/>
                                        <p:tgtEl>
                                          <p:spTgt spid="4100"/>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wipe(down)">
                                      <p:cBhvr>
                                        <p:cTn id="14" dur="500"/>
                                        <p:tgtEl>
                                          <p:spTgt spid="4099"/>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L05 - Further Reading</a:t>
            </a:r>
          </a:p>
        </p:txBody>
      </p:sp>
      <p:sp>
        <p:nvSpPr>
          <p:cNvPr id="3" name="Content Placeholder 2"/>
          <p:cNvSpPr>
            <a:spLocks noGrp="1"/>
          </p:cNvSpPr>
          <p:nvPr>
            <p:ph idx="1"/>
          </p:nvPr>
        </p:nvSpPr>
        <p:spPr/>
        <p:txBody>
          <a:bodyPr>
            <a:normAutofit fontScale="62500" lnSpcReduction="20000"/>
          </a:bodyPr>
          <a:lstStyle/>
          <a:p>
            <a:pPr marL="0" indent="0" algn="ctr">
              <a:buNone/>
            </a:pPr>
            <a:r>
              <a:rPr lang="en-ZA" b="1" dirty="0"/>
              <a:t>Parallel and Distributed Computing:  Memories of Time Past and a Glimpse at the Future </a:t>
            </a:r>
          </a:p>
          <a:p>
            <a:pPr marL="0" indent="0" algn="ctr">
              <a:buNone/>
            </a:pPr>
            <a:r>
              <a:rPr lang="en-ZA" dirty="0"/>
              <a:t>Author: D C </a:t>
            </a:r>
            <a:r>
              <a:rPr lang="en-ZA" dirty="0" err="1"/>
              <a:t>Marinescu</a:t>
            </a:r>
            <a:r>
              <a:rPr lang="en-ZA" dirty="0"/>
              <a:t>. Pub date: June 2014</a:t>
            </a:r>
          </a:p>
          <a:p>
            <a:pPr marL="0" indent="0" algn="ctr">
              <a:buNone/>
            </a:pPr>
            <a:endParaRPr lang="en-ZA" dirty="0"/>
          </a:p>
          <a:p>
            <a:pPr marL="0" indent="0">
              <a:buNone/>
            </a:pPr>
            <a:r>
              <a:rPr lang="en-ZA" dirty="0"/>
              <a:t>We  propose  to  look  at  the  </a:t>
            </a:r>
            <a:r>
              <a:rPr lang="en-ZA" dirty="0">
                <a:solidFill>
                  <a:schemeClr val="accent6">
                    <a:lumMod val="75000"/>
                  </a:schemeClr>
                </a:solidFill>
              </a:rPr>
              <a:t>evolution  of  ideas  related  to  parallel systems, algorithms, and applications</a:t>
            </a:r>
            <a:r>
              <a:rPr lang="en-ZA" dirty="0"/>
              <a:t> during the past three decades and then glimpse at the future.  The journey starts with massively parallel systems of the early nineties, transitions gently to computing for   the   masses   on   the   clouds   of   the   ﬁrst   decade   of   the   new millennium, and continues with what we could expect from quantum computers and quantum parallelism in the next few decades...</a:t>
            </a:r>
          </a:p>
          <a:p>
            <a:pPr marL="0" indent="0">
              <a:buNone/>
            </a:pPr>
            <a:endParaRPr lang="en-ZA" dirty="0"/>
          </a:p>
          <a:p>
            <a:pPr marL="0" indent="0">
              <a:buNone/>
            </a:pPr>
            <a:r>
              <a:rPr lang="en-ZA" dirty="0"/>
              <a:t>File: 06900194.pdf </a:t>
            </a:r>
          </a:p>
          <a:p>
            <a:pPr marL="0" indent="0">
              <a:buNone/>
            </a:pPr>
            <a:r>
              <a:rPr lang="en-ZA" dirty="0">
                <a:hlinkClick r:id="rId2"/>
              </a:rPr>
              <a:t>http://dx.doi.org/10.1109/ISPDC.2014.33</a:t>
            </a:r>
            <a:endParaRPr lang="en-ZA" dirty="0"/>
          </a:p>
        </p:txBody>
      </p:sp>
      <p:sp>
        <p:nvSpPr>
          <p:cNvPr id="4" name="Rectangle 3"/>
          <p:cNvSpPr/>
          <p:nvPr/>
        </p:nvSpPr>
        <p:spPr>
          <a:xfrm>
            <a:off x="636494" y="5945612"/>
            <a:ext cx="8050306" cy="646331"/>
          </a:xfrm>
          <a:prstGeom prst="rect">
            <a:avLst/>
          </a:prstGeom>
          <a:solidFill>
            <a:srgbClr val="FEFE7A"/>
          </a:solidFill>
        </p:spPr>
        <p:txBody>
          <a:bodyPr wrap="square">
            <a:spAutoFit/>
          </a:bodyPr>
          <a:lstStyle/>
          <a:p>
            <a:r>
              <a:rPr lang="en-ZA" dirty="0"/>
              <a:t>This paper gives good insight into the current state of the art and likely approaches that will be used in the future</a:t>
            </a:r>
          </a:p>
        </p:txBody>
      </p:sp>
      <p:pic>
        <p:nvPicPr>
          <p:cNvPr id="1026" name="Picture 2" descr="C:\Users\swinberg\Documents\ACTIVE\EEE4084F\2016\LECTURES\Lecture01\Images\rea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494" y="340660"/>
            <a:ext cx="1192306" cy="119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05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70" y="455437"/>
            <a:ext cx="7024744" cy="1143000"/>
          </a:xfrm>
        </p:spPr>
        <p:txBody>
          <a:bodyPr>
            <a:normAutofit fontScale="90000"/>
          </a:bodyPr>
          <a:lstStyle/>
          <a:p>
            <a:pPr>
              <a:defRPr/>
            </a:pPr>
            <a:r>
              <a:rPr lang="en-ZA" dirty="0"/>
              <a:t>Do </a:t>
            </a:r>
            <a:r>
              <a:rPr lang="en-ZA" dirty="0">
                <a:solidFill>
                  <a:schemeClr val="tx2">
                    <a:lumMod val="75000"/>
                  </a:schemeClr>
                </a:solidFill>
              </a:rPr>
              <a:t>parallel languages </a:t>
            </a:r>
            <a:r>
              <a:rPr lang="en-ZA" dirty="0"/>
              <a:t>and compilers exist?</a:t>
            </a:r>
            <a:endParaRPr lang="en-US" dirty="0"/>
          </a:p>
        </p:txBody>
      </p:sp>
      <p:sp>
        <p:nvSpPr>
          <p:cNvPr id="3" name="Content Placeholder 2"/>
          <p:cNvSpPr>
            <a:spLocks noGrp="1"/>
          </p:cNvSpPr>
          <p:nvPr>
            <p:ph idx="1"/>
          </p:nvPr>
        </p:nvSpPr>
        <p:spPr>
          <a:xfrm>
            <a:off x="583008" y="1629734"/>
            <a:ext cx="8007350" cy="4694238"/>
          </a:xfrm>
        </p:spPr>
        <p:txBody>
          <a:bodyPr/>
          <a:lstStyle/>
          <a:p>
            <a:pPr>
              <a:defRPr/>
            </a:pPr>
            <a:r>
              <a:rPr lang="en-ZA" b="1" dirty="0">
                <a:solidFill>
                  <a:schemeClr val="tx2">
                    <a:lumMod val="75000"/>
                  </a:schemeClr>
                </a:solidFill>
              </a:rPr>
              <a:t>Yes!</a:t>
            </a:r>
          </a:p>
          <a:p>
            <a:pPr lvl="1">
              <a:defRPr/>
            </a:pPr>
            <a:r>
              <a:rPr lang="en-ZA" dirty="0" err="1"/>
              <a:t>MatLab</a:t>
            </a:r>
            <a:r>
              <a:rPr lang="en-ZA" dirty="0"/>
              <a:t>, Simulink, </a:t>
            </a:r>
            <a:r>
              <a:rPr lang="en-ZA" dirty="0" err="1"/>
              <a:t>SystemC</a:t>
            </a:r>
            <a:r>
              <a:rPr lang="en-ZA" dirty="0"/>
              <a:t>, UML*,</a:t>
            </a:r>
            <a:br>
              <a:rPr lang="en-ZA" dirty="0"/>
            </a:br>
            <a:r>
              <a:rPr lang="en-ZA" dirty="0"/>
              <a:t>NESL** and others</a:t>
            </a:r>
          </a:p>
          <a:p>
            <a:pPr>
              <a:defRPr/>
            </a:pPr>
            <a:r>
              <a:rPr lang="en-ZA" dirty="0"/>
              <a:t>“Automatic parallelization”:</a:t>
            </a:r>
          </a:p>
          <a:p>
            <a:pPr lvl="1">
              <a:defRPr/>
            </a:pPr>
            <a:r>
              <a:rPr lang="en-US" u="sng" dirty="0"/>
              <a:t>Def:</a:t>
            </a:r>
            <a:r>
              <a:rPr lang="en-US" dirty="0"/>
              <a:t> converting sequential code into multi-threaded or vectorized code (or both) to utilize multiple processors simultaneously (e.g., for SMP machine)</a:t>
            </a:r>
          </a:p>
          <a:p>
            <a:pPr lvl="1">
              <a:defRPr/>
            </a:pPr>
            <a:r>
              <a:rPr lang="en-ZA" dirty="0">
                <a:solidFill>
                  <a:schemeClr val="tx2">
                    <a:lumMod val="90000"/>
                  </a:schemeClr>
                </a:solidFill>
              </a:rPr>
              <a:t>… short powwow on the topic…</a:t>
            </a:r>
            <a:endParaRPr lang="en-US" dirty="0">
              <a:solidFill>
                <a:schemeClr val="tx2">
                  <a:lumMod val="90000"/>
                </a:schemeClr>
              </a:solidFill>
            </a:endParaRPr>
          </a:p>
        </p:txBody>
      </p:sp>
      <p:sp>
        <p:nvSpPr>
          <p:cNvPr id="19460" name="Rectangle 3"/>
          <p:cNvSpPr>
            <a:spLocks noChangeArrowheads="1"/>
          </p:cNvSpPr>
          <p:nvPr/>
        </p:nvSpPr>
        <p:spPr bwMode="auto">
          <a:xfrm>
            <a:off x="5035550" y="6098709"/>
            <a:ext cx="4108450" cy="523220"/>
          </a:xfrm>
          <a:prstGeom prst="rect">
            <a:avLst/>
          </a:prstGeom>
          <a:noFill/>
          <a:ln w="9525">
            <a:noFill/>
            <a:miter lim="800000"/>
            <a:headEnd/>
            <a:tailEnd/>
          </a:ln>
        </p:spPr>
        <p:txBody>
          <a:bodyPr>
            <a:spAutoFit/>
          </a:bodyPr>
          <a:lstStyle/>
          <a:p>
            <a:r>
              <a:rPr lang="en-ZA" sz="1400" dirty="0"/>
              <a:t>* Model-Driven Development using case tools, e.g. Rhapsody for RT-UML</a:t>
            </a:r>
            <a:endParaRPr lang="en-US" sz="1400" dirty="0"/>
          </a:p>
        </p:txBody>
      </p:sp>
      <p:sp>
        <p:nvSpPr>
          <p:cNvPr id="19461" name="Rectangle 5"/>
          <p:cNvSpPr>
            <a:spLocks noChangeArrowheads="1"/>
          </p:cNvSpPr>
          <p:nvPr/>
        </p:nvSpPr>
        <p:spPr bwMode="auto">
          <a:xfrm>
            <a:off x="311394" y="6068219"/>
            <a:ext cx="4930775" cy="584200"/>
          </a:xfrm>
          <a:prstGeom prst="rect">
            <a:avLst/>
          </a:prstGeom>
          <a:noFill/>
          <a:ln w="9525">
            <a:noFill/>
            <a:miter lim="800000"/>
            <a:headEnd/>
            <a:tailEnd/>
          </a:ln>
        </p:spPr>
        <p:txBody>
          <a:bodyPr>
            <a:spAutoFit/>
          </a:bodyPr>
          <a:lstStyle/>
          <a:p>
            <a:r>
              <a:rPr lang="en-US" sz="1600" dirty="0"/>
              <a:t>Try interactive tutorial on: </a:t>
            </a:r>
            <a:r>
              <a:rPr lang="en-US" sz="1600" dirty="0">
                <a:hlinkClick r:id="rId3"/>
              </a:rPr>
              <a:t>http://www.cs.cmu.edu/~scandal/nesl/tutorial2.html</a:t>
            </a:r>
            <a:r>
              <a:rPr lang="en-US" sz="1600" dirty="0"/>
              <a:t> </a:t>
            </a:r>
          </a:p>
        </p:txBody>
      </p:sp>
    </p:spTree>
    <p:extLst>
      <p:ext uri="{BB962C8B-B14F-4D97-AF65-F5344CB8AC3E}">
        <p14:creationId xmlns:p14="http://schemas.microsoft.com/office/powerpoint/2010/main" val="184202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48" y="558270"/>
            <a:ext cx="5139229" cy="769211"/>
          </a:xfrm>
        </p:spPr>
        <p:txBody>
          <a:bodyPr/>
          <a:lstStyle/>
          <a:p>
            <a:pPr>
              <a:defRPr/>
            </a:pPr>
            <a:r>
              <a:rPr lang="en-ZA" dirty="0"/>
              <a:t>Powwow* moment</a:t>
            </a:r>
            <a:endParaRPr lang="en-US" dirty="0"/>
          </a:p>
        </p:txBody>
      </p:sp>
      <p:pic>
        <p:nvPicPr>
          <p:cNvPr id="20483" name="Picture 8" descr="powwow.jpg"/>
          <p:cNvPicPr>
            <a:picLocks noChangeAspect="1"/>
          </p:cNvPicPr>
          <p:nvPr/>
        </p:nvPicPr>
        <p:blipFill>
          <a:blip r:embed="rId3" cstate="print"/>
          <a:srcRect/>
          <a:stretch>
            <a:fillRect/>
          </a:stretch>
        </p:blipFill>
        <p:spPr bwMode="auto">
          <a:xfrm>
            <a:off x="6134100" y="646113"/>
            <a:ext cx="2841625" cy="3732212"/>
          </a:xfrm>
          <a:prstGeom prst="rect">
            <a:avLst/>
          </a:prstGeom>
          <a:noFill/>
          <a:ln w="9525">
            <a:noFill/>
            <a:miter lim="800000"/>
            <a:headEnd/>
            <a:tailEnd/>
          </a:ln>
        </p:spPr>
      </p:pic>
      <p:sp>
        <p:nvSpPr>
          <p:cNvPr id="10" name="TextBox 9"/>
          <p:cNvSpPr txBox="1"/>
          <p:nvPr/>
        </p:nvSpPr>
        <p:spPr>
          <a:xfrm>
            <a:off x="460997" y="1434770"/>
            <a:ext cx="5965825" cy="3600450"/>
          </a:xfrm>
          <a:prstGeom prst="rect">
            <a:avLst/>
          </a:prstGeom>
          <a:noFill/>
        </p:spPr>
        <p:txBody>
          <a:bodyPr>
            <a:spAutoFit/>
          </a:bodyPr>
          <a:lstStyle/>
          <a:p>
            <a:pPr>
              <a:defRPr/>
            </a:pPr>
            <a:r>
              <a:rPr lang="en-ZA" sz="2800" dirty="0"/>
              <a:t>Consult the four winds, and your neighbouring classmates, as to:</a:t>
            </a:r>
            <a:br>
              <a:rPr lang="en-ZA" sz="2800" dirty="0"/>
            </a:br>
            <a:r>
              <a:rPr lang="en-ZA" sz="2800" dirty="0">
                <a:solidFill>
                  <a:srgbClr val="FF6600"/>
                </a:solidFill>
                <a:effectLst>
                  <a:outerShdw blurRad="38100" dist="38100" dir="2700000" algn="tl">
                    <a:srgbClr val="000000">
                      <a:alpha val="43137"/>
                    </a:srgbClr>
                  </a:outerShdw>
                </a:effectLst>
              </a:rPr>
              <a:t>Why is it probably not easy to automate conversion from sequential code (e.g. BASIC or std C program) to parallel code?</a:t>
            </a:r>
          </a:p>
          <a:p>
            <a:pPr>
              <a:defRPr/>
            </a:pPr>
            <a:endParaRPr lang="en-ZA" sz="2000" dirty="0"/>
          </a:p>
          <a:p>
            <a:pPr>
              <a:defRPr/>
            </a:pPr>
            <a:r>
              <a:rPr lang="en-ZA" sz="2000" dirty="0"/>
              <a:t>HINT: Perhaps start by clarifying the difference between sequential and parallel code.</a:t>
            </a:r>
            <a:endParaRPr lang="en-US" sz="2000" dirty="0"/>
          </a:p>
        </p:txBody>
      </p:sp>
      <p:sp>
        <p:nvSpPr>
          <p:cNvPr id="20485" name="Rectangle 10"/>
          <p:cNvSpPr>
            <a:spLocks noChangeArrowheads="1"/>
          </p:cNvSpPr>
          <p:nvPr/>
        </p:nvSpPr>
        <p:spPr bwMode="auto">
          <a:xfrm>
            <a:off x="463324" y="5581849"/>
            <a:ext cx="8510588" cy="707886"/>
          </a:xfrm>
          <a:prstGeom prst="rect">
            <a:avLst/>
          </a:prstGeom>
          <a:noFill/>
          <a:ln w="9525">
            <a:noFill/>
            <a:miter lim="800000"/>
            <a:headEnd/>
            <a:tailEnd/>
          </a:ln>
        </p:spPr>
        <p:txBody>
          <a:bodyPr>
            <a:spAutoFit/>
          </a:bodyPr>
          <a:lstStyle/>
          <a:p>
            <a:r>
              <a:rPr lang="en-ZA" sz="2000" b="1" dirty="0"/>
              <a:t>PS:</a:t>
            </a:r>
            <a:r>
              <a:rPr lang="en-ZA" sz="2000" dirty="0"/>
              <a:t> You’re also welcome to get up, stretch, move about, infiltrate your choice of tribe,  and so on. Note approx. </a:t>
            </a:r>
            <a:r>
              <a:rPr lang="en-ZA" sz="2000" dirty="0">
                <a:solidFill>
                  <a:srgbClr val="66FFFF"/>
                </a:solidFill>
              </a:rPr>
              <a:t>5 min. time limit!</a:t>
            </a:r>
            <a:endParaRPr lang="en-US" sz="2000" dirty="0">
              <a:solidFill>
                <a:srgbClr val="66FFFF"/>
              </a:solidFill>
            </a:endParaRPr>
          </a:p>
        </p:txBody>
      </p:sp>
      <p:grpSp>
        <p:nvGrpSpPr>
          <p:cNvPr id="3" name="Group 2"/>
          <p:cNvGrpSpPr/>
          <p:nvPr/>
        </p:nvGrpSpPr>
        <p:grpSpPr>
          <a:xfrm>
            <a:off x="6970274" y="4521901"/>
            <a:ext cx="1295400" cy="1266825"/>
            <a:chOff x="6970274" y="4521901"/>
            <a:chExt cx="1295400" cy="1266825"/>
          </a:xfrm>
        </p:grpSpPr>
        <p:pic>
          <p:nvPicPr>
            <p:cNvPr id="5122" name="Picture 2" descr="C:\Users\swinberg\Documents\ACTIVE\EEE4084F\2013\LECTURES\Lecture02\Images\cloc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0274" y="4521901"/>
              <a:ext cx="1295400" cy="1266825"/>
            </a:xfrm>
            <a:prstGeom prst="rect">
              <a:avLst/>
            </a:prstGeom>
            <a:noFill/>
            <a:extLst>
              <a:ext uri="{909E8E84-426E-40DD-AFC4-6F175D3DCCD1}">
                <a14:hiddenFill xmlns:a14="http://schemas.microsoft.com/office/drawing/2010/main">
                  <a:solidFill>
                    <a:srgbClr val="FFFFFF"/>
                  </a:solidFill>
                </a14:hiddenFill>
              </a:ext>
            </a:extLst>
          </p:spPr>
        </p:pic>
        <p:cxnSp>
          <p:nvCxnSpPr>
            <p:cNvPr id="20487" name="Straight Arrow Connector 13"/>
            <p:cNvCxnSpPr>
              <a:cxnSpLocks noChangeShapeType="1"/>
            </p:cNvCxnSpPr>
            <p:nvPr/>
          </p:nvCxnSpPr>
          <p:spPr bwMode="auto">
            <a:xfrm rot="16200000" flipH="1">
              <a:off x="7525544" y="5233194"/>
              <a:ext cx="381000" cy="211138"/>
            </a:xfrm>
            <a:prstGeom prst="straightConnector1">
              <a:avLst/>
            </a:prstGeom>
            <a:noFill/>
            <a:ln w="9525" algn="ctr">
              <a:solidFill>
                <a:schemeClr val="tx1"/>
              </a:solidFill>
              <a:round/>
              <a:headEnd/>
              <a:tailEnd type="arrow" w="med" len="med"/>
            </a:ln>
          </p:spPr>
        </p:cxnSp>
      </p:grpSp>
      <p:sp>
        <p:nvSpPr>
          <p:cNvPr id="17" name="Rectangle 16"/>
          <p:cNvSpPr>
            <a:spLocks noChangeArrowheads="1"/>
          </p:cNvSpPr>
          <p:nvPr/>
        </p:nvSpPr>
        <p:spPr bwMode="auto">
          <a:xfrm>
            <a:off x="8202613" y="4805363"/>
            <a:ext cx="688975" cy="646112"/>
          </a:xfrm>
          <a:prstGeom prst="rect">
            <a:avLst/>
          </a:prstGeom>
          <a:noFill/>
          <a:ln w="9525">
            <a:noFill/>
            <a:miter lim="800000"/>
            <a:headEnd/>
            <a:tailEnd/>
          </a:ln>
        </p:spPr>
        <p:txBody>
          <a:bodyPr wrap="none">
            <a:spAutoFit/>
          </a:bodyPr>
          <a:lstStyle/>
          <a:p>
            <a:r>
              <a:rPr lang="en-ZA" dirty="0"/>
              <a:t>Time</a:t>
            </a:r>
          </a:p>
          <a:p>
            <a:r>
              <a:rPr lang="en-ZA" dirty="0"/>
              <a:t>limit</a:t>
            </a:r>
            <a:endParaRPr lang="en-US" dirty="0"/>
          </a:p>
        </p:txBody>
      </p:sp>
      <p:sp>
        <p:nvSpPr>
          <p:cNvPr id="18" name="TextBox 17"/>
          <p:cNvSpPr txBox="1">
            <a:spLocks noChangeArrowheads="1"/>
          </p:cNvSpPr>
          <p:nvPr/>
        </p:nvSpPr>
        <p:spPr bwMode="auto">
          <a:xfrm>
            <a:off x="5981852" y="4811713"/>
            <a:ext cx="736600" cy="646112"/>
          </a:xfrm>
          <a:prstGeom prst="rect">
            <a:avLst/>
          </a:prstGeom>
          <a:noFill/>
          <a:ln w="9525">
            <a:noFill/>
            <a:miter lim="800000"/>
            <a:headEnd/>
            <a:tailEnd/>
          </a:ln>
        </p:spPr>
        <p:txBody>
          <a:bodyPr wrap="none">
            <a:spAutoFit/>
          </a:bodyPr>
          <a:lstStyle/>
          <a:p>
            <a:pPr algn="ctr"/>
            <a:r>
              <a:rPr lang="en-ZA" dirty="0"/>
              <a:t>TIME</a:t>
            </a:r>
          </a:p>
          <a:p>
            <a:pPr algn="ctr"/>
            <a:r>
              <a:rPr lang="en-ZA" dirty="0"/>
              <a:t>UP</a:t>
            </a:r>
            <a:endParaRPr lang="en-US" dirty="0"/>
          </a:p>
        </p:txBody>
      </p:sp>
      <p:sp>
        <p:nvSpPr>
          <p:cNvPr id="11" name="TextBox 10"/>
          <p:cNvSpPr txBox="1"/>
          <p:nvPr/>
        </p:nvSpPr>
        <p:spPr>
          <a:xfrm>
            <a:off x="384175" y="5014913"/>
            <a:ext cx="4243388" cy="400050"/>
          </a:xfrm>
          <a:prstGeom prst="rect">
            <a:avLst/>
          </a:prstGeom>
          <a:noFill/>
        </p:spPr>
        <p:txBody>
          <a:bodyPr wrap="none">
            <a:spAutoFit/>
          </a:bodyPr>
          <a:lstStyle/>
          <a:p>
            <a:pPr>
              <a:defRPr/>
            </a:pPr>
            <a:r>
              <a:rPr lang="en-ZA" sz="2000" dirty="0">
                <a:solidFill>
                  <a:srgbClr val="FF6600"/>
                </a:solidFill>
              </a:rPr>
              <a:t>Next slide provides some reasons...</a:t>
            </a:r>
          </a:p>
        </p:txBody>
      </p:sp>
      <p:sp>
        <p:nvSpPr>
          <p:cNvPr id="4" name="Rectangle 3"/>
          <p:cNvSpPr/>
          <p:nvPr/>
        </p:nvSpPr>
        <p:spPr>
          <a:xfrm>
            <a:off x="219868" y="6439566"/>
            <a:ext cx="7871945" cy="276999"/>
          </a:xfrm>
          <a:prstGeom prst="rect">
            <a:avLst/>
          </a:prstGeom>
        </p:spPr>
        <p:txBody>
          <a:bodyPr wrap="square">
            <a:spAutoFit/>
          </a:bodyPr>
          <a:lstStyle/>
          <a:p>
            <a:r>
              <a:rPr lang="en-US" sz="1200" dirty="0"/>
              <a:t>* It’s a term from North America's Native people used to refer to a cultural gathering.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2500"/>
                            </p:stCondLst>
                            <p:childTnLst>
                              <p:par>
                                <p:cTn id="9" presetID="1" presetClass="entr" presetSubtype="0"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par>
                          <p:cTn id="15" fill="hold">
                            <p:stCondLst>
                              <p:cond delay="0"/>
                            </p:stCondLst>
                            <p:childTnLst>
                              <p:par>
                                <p:cTn id="16" presetID="49" presetClass="entr" presetSubtype="0" decel="100000" fill="hold" grpId="0" nodeType="after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 calcmode="lin" valueType="num">
                                      <p:cBhvr>
                                        <p:cTn id="20" dur="500" fill="hold"/>
                                        <p:tgtEl>
                                          <p:spTgt spid="18"/>
                                        </p:tgtEl>
                                        <p:attrNameLst>
                                          <p:attrName>style.rotation</p:attrName>
                                        </p:attrNameLst>
                                      </p:cBhvr>
                                      <p:tavLst>
                                        <p:tav tm="0">
                                          <p:val>
                                            <p:fltVal val="360"/>
                                          </p:val>
                                        </p:tav>
                                        <p:tav tm="100000">
                                          <p:val>
                                            <p:fltVal val="0"/>
                                          </p:val>
                                        </p:tav>
                                      </p:tavLst>
                                    </p:anim>
                                    <p:animEffect transition="in" filter="fade">
                                      <p:cBhvr>
                                        <p:cTn id="21" dur="500"/>
                                        <p:tgtEl>
                                          <p:spTgt spid="18"/>
                                        </p:tgtEl>
                                      </p:cBhvr>
                                    </p:animEffect>
                                  </p:childTnLst>
                                </p:cTn>
                              </p:par>
                            </p:childTnLst>
                          </p:cTn>
                        </p:par>
                        <p:par>
                          <p:cTn id="22" fill="hold">
                            <p:stCondLst>
                              <p:cond delay="1000"/>
                            </p:stCondLst>
                            <p:childTnLst>
                              <p:par>
                                <p:cTn id="23" presetID="5"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268" y="418703"/>
            <a:ext cx="5209004" cy="1297978"/>
          </a:xfrm>
        </p:spPr>
        <p:txBody>
          <a:bodyPr>
            <a:normAutofit fontScale="90000"/>
          </a:bodyPr>
          <a:lstStyle/>
          <a:p>
            <a:pPr>
              <a:defRPr/>
            </a:pPr>
            <a:r>
              <a:rPr lang="en-ZA" dirty="0"/>
              <a:t>Return from the</a:t>
            </a:r>
            <a:br>
              <a:rPr lang="en-ZA" dirty="0"/>
            </a:br>
            <a:r>
              <a:rPr lang="en-ZA" dirty="0"/>
              <a:t>Powwow</a:t>
            </a:r>
            <a:endParaRPr lang="en-US" dirty="0"/>
          </a:p>
        </p:txBody>
      </p:sp>
      <p:pic>
        <p:nvPicPr>
          <p:cNvPr id="21507" name="Picture 8" descr="powwow.jpg"/>
          <p:cNvPicPr>
            <a:picLocks noChangeAspect="1"/>
          </p:cNvPicPr>
          <p:nvPr/>
        </p:nvPicPr>
        <p:blipFill>
          <a:blip r:embed="rId3" cstate="print"/>
          <a:srcRect/>
          <a:stretch>
            <a:fillRect/>
          </a:stretch>
        </p:blipFill>
        <p:spPr bwMode="auto">
          <a:xfrm>
            <a:off x="5813135" y="464675"/>
            <a:ext cx="2841625" cy="3732212"/>
          </a:xfrm>
          <a:prstGeom prst="rect">
            <a:avLst/>
          </a:prstGeom>
          <a:noFill/>
          <a:ln w="9525">
            <a:noFill/>
            <a:miter lim="800000"/>
            <a:headEnd/>
            <a:tailEnd/>
          </a:ln>
        </p:spPr>
      </p:pic>
      <p:sp>
        <p:nvSpPr>
          <p:cNvPr id="5" name="Rectangle 4"/>
          <p:cNvSpPr/>
          <p:nvPr/>
        </p:nvSpPr>
        <p:spPr>
          <a:xfrm>
            <a:off x="435965" y="1981478"/>
            <a:ext cx="5659175" cy="1754326"/>
          </a:xfrm>
          <a:prstGeom prst="rect">
            <a:avLst/>
          </a:prstGeom>
          <a:noFill/>
        </p:spPr>
        <p:txBody>
          <a:bodyPr>
            <a:spAutoFit/>
          </a:bodyPr>
          <a:lstStyle/>
          <a:p>
            <a:pPr algn="ctr">
              <a:defRPr/>
            </a:pPr>
            <a:r>
              <a:rPr lang="en-US" sz="54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What the winds decree…</a:t>
            </a:r>
          </a:p>
        </p:txBody>
      </p:sp>
      <p:pic>
        <p:nvPicPr>
          <p:cNvPr id="21509" name="Picture 6" descr="Four_Winds.jpg"/>
          <p:cNvPicPr>
            <a:picLocks noChangeAspect="1"/>
          </p:cNvPicPr>
          <p:nvPr/>
        </p:nvPicPr>
        <p:blipFill>
          <a:blip r:embed="rId4" cstate="print"/>
          <a:srcRect/>
          <a:stretch>
            <a:fillRect/>
          </a:stretch>
        </p:blipFill>
        <p:spPr bwMode="auto">
          <a:xfrm>
            <a:off x="600698" y="3974701"/>
            <a:ext cx="5204573" cy="249224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6257" y="4549926"/>
            <a:ext cx="1556836" cy="369332"/>
          </a:xfrm>
          <a:prstGeom prst="rect">
            <a:avLst/>
          </a:prstGeom>
          <a:noFill/>
        </p:spPr>
        <p:txBody>
          <a:bodyPr wrap="none" rtlCol="0">
            <a:spAutoFit/>
          </a:bodyPr>
          <a:lstStyle/>
          <a:p>
            <a:r>
              <a:rPr lang="en-ZA" dirty="0"/>
              <a:t>Data hazards</a:t>
            </a:r>
          </a:p>
        </p:txBody>
      </p:sp>
      <p:sp>
        <p:nvSpPr>
          <p:cNvPr id="5" name="TextBox 4"/>
          <p:cNvSpPr txBox="1"/>
          <p:nvPr/>
        </p:nvSpPr>
        <p:spPr>
          <a:xfrm>
            <a:off x="5861220" y="3520117"/>
            <a:ext cx="1586716" cy="369332"/>
          </a:xfrm>
          <a:prstGeom prst="rect">
            <a:avLst/>
          </a:prstGeom>
          <a:noFill/>
        </p:spPr>
        <p:txBody>
          <a:bodyPr wrap="none" rtlCol="0">
            <a:spAutoFit/>
          </a:bodyPr>
          <a:lstStyle/>
          <a:p>
            <a:r>
              <a:rPr lang="en-ZA" dirty="0"/>
              <a:t>Timing issues</a:t>
            </a:r>
          </a:p>
        </p:txBody>
      </p:sp>
      <p:sp>
        <p:nvSpPr>
          <p:cNvPr id="6" name="TextBox 5"/>
          <p:cNvSpPr txBox="1"/>
          <p:nvPr/>
        </p:nvSpPr>
        <p:spPr>
          <a:xfrm>
            <a:off x="1058400" y="3946245"/>
            <a:ext cx="4570482" cy="369332"/>
          </a:xfrm>
          <a:prstGeom prst="rect">
            <a:avLst/>
          </a:prstGeom>
          <a:noFill/>
        </p:spPr>
        <p:txBody>
          <a:bodyPr wrap="none" rtlCol="0">
            <a:spAutoFit/>
          </a:bodyPr>
          <a:lstStyle/>
          <a:p>
            <a:r>
              <a:rPr lang="en-ZA" dirty="0"/>
              <a:t>Deciding how to break-up data to distribute</a:t>
            </a:r>
          </a:p>
        </p:txBody>
      </p:sp>
      <p:sp>
        <p:nvSpPr>
          <p:cNvPr id="7" name="TextBox 6"/>
          <p:cNvSpPr txBox="1"/>
          <p:nvPr/>
        </p:nvSpPr>
        <p:spPr>
          <a:xfrm>
            <a:off x="1120543" y="2943069"/>
            <a:ext cx="5455340" cy="369332"/>
          </a:xfrm>
          <a:prstGeom prst="rect">
            <a:avLst/>
          </a:prstGeom>
          <a:noFill/>
        </p:spPr>
        <p:txBody>
          <a:bodyPr wrap="none" rtlCol="0">
            <a:spAutoFit/>
          </a:bodyPr>
          <a:lstStyle/>
          <a:p>
            <a:r>
              <a:rPr lang="en-ZA" dirty="0"/>
              <a:t>Deciding when to implement semaphores and locks</a:t>
            </a:r>
          </a:p>
        </p:txBody>
      </p:sp>
      <p:sp>
        <p:nvSpPr>
          <p:cNvPr id="8" name="TextBox 7"/>
          <p:cNvSpPr txBox="1"/>
          <p:nvPr/>
        </p:nvSpPr>
        <p:spPr>
          <a:xfrm>
            <a:off x="3171286" y="4434518"/>
            <a:ext cx="4352474" cy="369332"/>
          </a:xfrm>
          <a:prstGeom prst="rect">
            <a:avLst/>
          </a:prstGeom>
          <a:noFill/>
        </p:spPr>
        <p:txBody>
          <a:bodyPr wrap="none" rtlCol="0">
            <a:spAutoFit/>
          </a:bodyPr>
          <a:lstStyle/>
          <a:p>
            <a:r>
              <a:rPr lang="en-ZA" dirty="0"/>
              <a:t>When code needs to block and when not</a:t>
            </a:r>
          </a:p>
        </p:txBody>
      </p:sp>
      <p:sp>
        <p:nvSpPr>
          <p:cNvPr id="9" name="TextBox 8"/>
          <p:cNvSpPr txBox="1"/>
          <p:nvPr/>
        </p:nvSpPr>
        <p:spPr>
          <a:xfrm>
            <a:off x="880847" y="3466850"/>
            <a:ext cx="4224233" cy="369332"/>
          </a:xfrm>
          <a:prstGeom prst="rect">
            <a:avLst/>
          </a:prstGeom>
          <a:noFill/>
        </p:spPr>
        <p:txBody>
          <a:bodyPr wrap="none" rtlCol="0">
            <a:spAutoFit/>
          </a:bodyPr>
          <a:lstStyle/>
          <a:p>
            <a:r>
              <a:rPr lang="en-ZA" dirty="0"/>
              <a:t>How to split-up a loop into parallel parts</a:t>
            </a:r>
          </a:p>
        </p:txBody>
      </p:sp>
      <p:sp>
        <p:nvSpPr>
          <p:cNvPr id="10" name="TextBox 9"/>
          <p:cNvSpPr txBox="1"/>
          <p:nvPr/>
        </p:nvSpPr>
        <p:spPr>
          <a:xfrm>
            <a:off x="4103441" y="5091464"/>
            <a:ext cx="4134465" cy="646331"/>
          </a:xfrm>
          <a:prstGeom prst="rect">
            <a:avLst/>
          </a:prstGeom>
          <a:noFill/>
        </p:spPr>
        <p:txBody>
          <a:bodyPr wrap="none" rtlCol="0">
            <a:spAutoFit/>
          </a:bodyPr>
          <a:lstStyle/>
          <a:p>
            <a:r>
              <a:rPr lang="en-ZA" dirty="0"/>
              <a:t>Having to convert clocks of statements</a:t>
            </a:r>
          </a:p>
          <a:p>
            <a:r>
              <a:rPr lang="en-ZA" dirty="0"/>
              <a:t>or functions in inter process calls</a:t>
            </a:r>
          </a:p>
        </p:txBody>
      </p:sp>
      <p:sp>
        <p:nvSpPr>
          <p:cNvPr id="11" name="TextBox 10"/>
          <p:cNvSpPr txBox="1"/>
          <p:nvPr/>
        </p:nvSpPr>
        <p:spPr>
          <a:xfrm>
            <a:off x="454719" y="5126975"/>
            <a:ext cx="3583032" cy="369332"/>
          </a:xfrm>
          <a:prstGeom prst="rect">
            <a:avLst/>
          </a:prstGeom>
          <a:noFill/>
        </p:spPr>
        <p:txBody>
          <a:bodyPr wrap="none" rtlCol="0">
            <a:spAutoFit/>
          </a:bodyPr>
          <a:lstStyle/>
          <a:p>
            <a:r>
              <a:rPr lang="en-ZA" dirty="0"/>
              <a:t>Figuring out timing dependencies</a:t>
            </a:r>
          </a:p>
        </p:txBody>
      </p:sp>
      <p:pic>
        <p:nvPicPr>
          <p:cNvPr id="6146" name="Picture 2" descr="C:\Users\swinberg\Documents\ACTIVE\EEE4084F\2013\LECTURES\Lecture02\Images\wind-go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10" y="280767"/>
            <a:ext cx="2190750" cy="2085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66389" y="359518"/>
            <a:ext cx="7024744" cy="1320429"/>
          </a:xfrm>
        </p:spPr>
        <p:txBody>
          <a:bodyPr>
            <a:normAutofit/>
          </a:bodyPr>
          <a:lstStyle/>
          <a:p>
            <a:r>
              <a:rPr lang="en-ZA" dirty="0"/>
              <a:t>Some</a:t>
            </a:r>
            <a:br>
              <a:rPr lang="en-ZA" dirty="0"/>
            </a:br>
            <a:r>
              <a:rPr lang="en-ZA" dirty="0"/>
              <a:t>  thoughts</a:t>
            </a:r>
          </a:p>
        </p:txBody>
      </p:sp>
      <p:sp>
        <p:nvSpPr>
          <p:cNvPr id="3" name="TextBox 2"/>
          <p:cNvSpPr txBox="1"/>
          <p:nvPr/>
        </p:nvSpPr>
        <p:spPr>
          <a:xfrm>
            <a:off x="783193" y="2330508"/>
            <a:ext cx="4515019" cy="369332"/>
          </a:xfrm>
          <a:prstGeom prst="rect">
            <a:avLst/>
          </a:prstGeom>
          <a:noFill/>
        </p:spPr>
        <p:txBody>
          <a:bodyPr wrap="none" rtlCol="0">
            <a:spAutoFit/>
          </a:bodyPr>
          <a:lstStyle/>
          <a:p>
            <a:r>
              <a:rPr lang="en-ZA" dirty="0"/>
              <a:t>Difficulty in figuring out data dependencies</a:t>
            </a:r>
          </a:p>
        </p:txBody>
      </p:sp>
      <p:sp>
        <p:nvSpPr>
          <p:cNvPr id="12" name="Rectangle 11"/>
          <p:cNvSpPr/>
          <p:nvPr/>
        </p:nvSpPr>
        <p:spPr>
          <a:xfrm>
            <a:off x="4699591" y="564372"/>
            <a:ext cx="4294836" cy="923330"/>
          </a:xfrm>
          <a:prstGeom prst="rect">
            <a:avLst/>
          </a:prstGeom>
        </p:spPr>
        <p:txBody>
          <a:bodyPr wrap="square">
            <a:spAutoFit/>
          </a:bodyPr>
          <a:lstStyle/>
          <a:p>
            <a:pPr>
              <a:defRPr/>
            </a:pPr>
            <a:r>
              <a:rPr lang="en-ZA" dirty="0">
                <a:solidFill>
                  <a:srgbClr val="FF6600"/>
                </a:solidFill>
                <a:effectLst>
                  <a:outerShdw blurRad="38100" dist="38100" dir="2700000" algn="tl">
                    <a:srgbClr val="000000">
                      <a:alpha val="43137"/>
                    </a:srgbClr>
                  </a:outerShdw>
                </a:effectLst>
              </a:rPr>
              <a:t>On why is it probably not easy to automate conversion from sequential code (e.g. BASIC or C) to parallel code.</a:t>
            </a:r>
          </a:p>
        </p:txBody>
      </p:sp>
      <p:sp>
        <p:nvSpPr>
          <p:cNvPr id="13" name="Freeform 12"/>
          <p:cNvSpPr/>
          <p:nvPr/>
        </p:nvSpPr>
        <p:spPr>
          <a:xfrm>
            <a:off x="1940270" y="3836182"/>
            <a:ext cx="5507666" cy="266667"/>
          </a:xfrm>
          <a:custGeom>
            <a:avLst/>
            <a:gdLst>
              <a:gd name="connsiteX0" fmla="*/ 0 w 5507666"/>
              <a:gd name="connsiteY0" fmla="*/ 148856 h 266667"/>
              <a:gd name="connsiteX1" fmla="*/ 95693 w 5507666"/>
              <a:gd name="connsiteY1" fmla="*/ 138223 h 266667"/>
              <a:gd name="connsiteX2" fmla="*/ 244549 w 5507666"/>
              <a:gd name="connsiteY2" fmla="*/ 85060 h 266667"/>
              <a:gd name="connsiteX3" fmla="*/ 808075 w 5507666"/>
              <a:gd name="connsiteY3" fmla="*/ 74428 h 266667"/>
              <a:gd name="connsiteX4" fmla="*/ 914400 w 5507666"/>
              <a:gd name="connsiteY4" fmla="*/ 127590 h 266667"/>
              <a:gd name="connsiteX5" fmla="*/ 1010093 w 5507666"/>
              <a:gd name="connsiteY5" fmla="*/ 191386 h 266667"/>
              <a:gd name="connsiteX6" fmla="*/ 1265275 w 5507666"/>
              <a:gd name="connsiteY6" fmla="*/ 159488 h 266667"/>
              <a:gd name="connsiteX7" fmla="*/ 1488559 w 5507666"/>
              <a:gd name="connsiteY7" fmla="*/ 63795 h 266667"/>
              <a:gd name="connsiteX8" fmla="*/ 1743740 w 5507666"/>
              <a:gd name="connsiteY8" fmla="*/ 0 h 266667"/>
              <a:gd name="connsiteX9" fmla="*/ 1850066 w 5507666"/>
              <a:gd name="connsiteY9" fmla="*/ 21265 h 266667"/>
              <a:gd name="connsiteX10" fmla="*/ 1913861 w 5507666"/>
              <a:gd name="connsiteY10" fmla="*/ 106325 h 266667"/>
              <a:gd name="connsiteX11" fmla="*/ 1956391 w 5507666"/>
              <a:gd name="connsiteY11" fmla="*/ 116958 h 266667"/>
              <a:gd name="connsiteX12" fmla="*/ 1977656 w 5507666"/>
              <a:gd name="connsiteY12" fmla="*/ 148856 h 266667"/>
              <a:gd name="connsiteX13" fmla="*/ 2041452 w 5507666"/>
              <a:gd name="connsiteY13" fmla="*/ 159488 h 266667"/>
              <a:gd name="connsiteX14" fmla="*/ 2296633 w 5507666"/>
              <a:gd name="connsiteY14" fmla="*/ 170121 h 266667"/>
              <a:gd name="connsiteX15" fmla="*/ 2860159 w 5507666"/>
              <a:gd name="connsiteY15" fmla="*/ 148856 h 266667"/>
              <a:gd name="connsiteX16" fmla="*/ 3072810 w 5507666"/>
              <a:gd name="connsiteY16" fmla="*/ 159488 h 266667"/>
              <a:gd name="connsiteX17" fmla="*/ 3094075 w 5507666"/>
              <a:gd name="connsiteY17" fmla="*/ 191386 h 266667"/>
              <a:gd name="connsiteX18" fmla="*/ 3125973 w 5507666"/>
              <a:gd name="connsiteY18" fmla="*/ 202018 h 266667"/>
              <a:gd name="connsiteX19" fmla="*/ 3338624 w 5507666"/>
              <a:gd name="connsiteY19" fmla="*/ 180753 h 266667"/>
              <a:gd name="connsiteX20" fmla="*/ 3615070 w 5507666"/>
              <a:gd name="connsiteY20" fmla="*/ 159488 h 266667"/>
              <a:gd name="connsiteX21" fmla="*/ 3795824 w 5507666"/>
              <a:gd name="connsiteY21" fmla="*/ 138223 h 266667"/>
              <a:gd name="connsiteX22" fmla="*/ 4167963 w 5507666"/>
              <a:gd name="connsiteY22" fmla="*/ 159488 h 266667"/>
              <a:gd name="connsiteX23" fmla="*/ 4231759 w 5507666"/>
              <a:gd name="connsiteY23" fmla="*/ 170121 h 266667"/>
              <a:gd name="connsiteX24" fmla="*/ 4295554 w 5507666"/>
              <a:gd name="connsiteY24" fmla="*/ 223283 h 266667"/>
              <a:gd name="connsiteX25" fmla="*/ 4327452 w 5507666"/>
              <a:gd name="connsiteY25" fmla="*/ 244549 h 266667"/>
              <a:gd name="connsiteX26" fmla="*/ 4497573 w 5507666"/>
              <a:gd name="connsiteY26" fmla="*/ 265814 h 266667"/>
              <a:gd name="connsiteX27" fmla="*/ 4742121 w 5507666"/>
              <a:gd name="connsiteY27" fmla="*/ 255181 h 266667"/>
              <a:gd name="connsiteX28" fmla="*/ 5092996 w 5507666"/>
              <a:gd name="connsiteY28" fmla="*/ 265814 h 266667"/>
              <a:gd name="connsiteX29" fmla="*/ 5507666 w 5507666"/>
              <a:gd name="connsiteY29" fmla="*/ 265814 h 26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07666" h="266667">
                <a:moveTo>
                  <a:pt x="0" y="148856"/>
                </a:moveTo>
                <a:cubicBezTo>
                  <a:pt x="31898" y="145312"/>
                  <a:pt x="64638" y="146324"/>
                  <a:pt x="95693" y="138223"/>
                </a:cubicBezTo>
                <a:cubicBezTo>
                  <a:pt x="146675" y="124923"/>
                  <a:pt x="192071" y="89760"/>
                  <a:pt x="244549" y="85060"/>
                </a:cubicBezTo>
                <a:cubicBezTo>
                  <a:pt x="431676" y="68303"/>
                  <a:pt x="620233" y="77972"/>
                  <a:pt x="808075" y="74428"/>
                </a:cubicBezTo>
                <a:cubicBezTo>
                  <a:pt x="843517" y="92149"/>
                  <a:pt x="883959" y="102223"/>
                  <a:pt x="914400" y="127590"/>
                </a:cubicBezTo>
                <a:cubicBezTo>
                  <a:pt x="986806" y="187928"/>
                  <a:pt x="951935" y="171999"/>
                  <a:pt x="1010093" y="191386"/>
                </a:cubicBezTo>
                <a:cubicBezTo>
                  <a:pt x="1095154" y="180753"/>
                  <a:pt x="1182447" y="181576"/>
                  <a:pt x="1265275" y="159488"/>
                </a:cubicBezTo>
                <a:cubicBezTo>
                  <a:pt x="1343516" y="138624"/>
                  <a:pt x="1409156" y="79676"/>
                  <a:pt x="1488559" y="63795"/>
                </a:cubicBezTo>
                <a:cubicBezTo>
                  <a:pt x="1645486" y="32410"/>
                  <a:pt x="1560131" y="52459"/>
                  <a:pt x="1743740" y="0"/>
                </a:cubicBezTo>
                <a:cubicBezTo>
                  <a:pt x="1779182" y="7088"/>
                  <a:pt x="1816845" y="7027"/>
                  <a:pt x="1850066" y="21265"/>
                </a:cubicBezTo>
                <a:cubicBezTo>
                  <a:pt x="1938157" y="59018"/>
                  <a:pt x="1856471" y="58500"/>
                  <a:pt x="1913861" y="106325"/>
                </a:cubicBezTo>
                <a:cubicBezTo>
                  <a:pt x="1925087" y="115680"/>
                  <a:pt x="1942214" y="113414"/>
                  <a:pt x="1956391" y="116958"/>
                </a:cubicBezTo>
                <a:cubicBezTo>
                  <a:pt x="1963479" y="127591"/>
                  <a:pt x="1966226" y="143141"/>
                  <a:pt x="1977656" y="148856"/>
                </a:cubicBezTo>
                <a:cubicBezTo>
                  <a:pt x="1996939" y="158497"/>
                  <a:pt x="2019941" y="158054"/>
                  <a:pt x="2041452" y="159488"/>
                </a:cubicBezTo>
                <a:cubicBezTo>
                  <a:pt x="2126398" y="165151"/>
                  <a:pt x="2211573" y="166577"/>
                  <a:pt x="2296633" y="170121"/>
                </a:cubicBezTo>
                <a:cubicBezTo>
                  <a:pt x="2484475" y="163033"/>
                  <a:pt x="2672201" y="151431"/>
                  <a:pt x="2860159" y="148856"/>
                </a:cubicBezTo>
                <a:cubicBezTo>
                  <a:pt x="2931125" y="147884"/>
                  <a:pt x="3002983" y="146792"/>
                  <a:pt x="3072810" y="159488"/>
                </a:cubicBezTo>
                <a:cubicBezTo>
                  <a:pt x="3085383" y="161774"/>
                  <a:pt x="3084096" y="183403"/>
                  <a:pt x="3094075" y="191386"/>
                </a:cubicBezTo>
                <a:cubicBezTo>
                  <a:pt x="3102827" y="198387"/>
                  <a:pt x="3115340" y="198474"/>
                  <a:pt x="3125973" y="202018"/>
                </a:cubicBezTo>
                <a:lnTo>
                  <a:pt x="3338624" y="180753"/>
                </a:lnTo>
                <a:cubicBezTo>
                  <a:pt x="3430697" y="172747"/>
                  <a:pt x="3523046" y="168048"/>
                  <a:pt x="3615070" y="159488"/>
                </a:cubicBezTo>
                <a:cubicBezTo>
                  <a:pt x="3675476" y="153869"/>
                  <a:pt x="3735573" y="145311"/>
                  <a:pt x="3795824" y="138223"/>
                </a:cubicBezTo>
                <a:lnTo>
                  <a:pt x="4167963" y="159488"/>
                </a:lnTo>
                <a:cubicBezTo>
                  <a:pt x="4189464" y="161061"/>
                  <a:pt x="4212476" y="160480"/>
                  <a:pt x="4231759" y="170121"/>
                </a:cubicBezTo>
                <a:cubicBezTo>
                  <a:pt x="4256517" y="182500"/>
                  <a:pt x="4273704" y="206289"/>
                  <a:pt x="4295554" y="223283"/>
                </a:cubicBezTo>
                <a:cubicBezTo>
                  <a:pt x="4305641" y="231129"/>
                  <a:pt x="4315706" y="239515"/>
                  <a:pt x="4327452" y="244549"/>
                </a:cubicBezTo>
                <a:cubicBezTo>
                  <a:pt x="4367968" y="261913"/>
                  <a:pt x="4482223" y="264535"/>
                  <a:pt x="4497573" y="265814"/>
                </a:cubicBezTo>
                <a:cubicBezTo>
                  <a:pt x="4579089" y="262270"/>
                  <a:pt x="4660528" y="255181"/>
                  <a:pt x="4742121" y="255181"/>
                </a:cubicBezTo>
                <a:cubicBezTo>
                  <a:pt x="4859133" y="255181"/>
                  <a:pt x="4975995" y="264189"/>
                  <a:pt x="5092996" y="265814"/>
                </a:cubicBezTo>
                <a:cubicBezTo>
                  <a:pt x="5231206" y="267734"/>
                  <a:pt x="5369443" y="265814"/>
                  <a:pt x="5507666" y="2658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674457" y="4718643"/>
            <a:ext cx="5773479" cy="265814"/>
          </a:xfrm>
          <a:custGeom>
            <a:avLst/>
            <a:gdLst>
              <a:gd name="connsiteX0" fmla="*/ 0 w 5773479"/>
              <a:gd name="connsiteY0" fmla="*/ 127590 h 265814"/>
              <a:gd name="connsiteX1" fmla="*/ 818707 w 5773479"/>
              <a:gd name="connsiteY1" fmla="*/ 0 h 265814"/>
              <a:gd name="connsiteX2" fmla="*/ 1116418 w 5773479"/>
              <a:gd name="connsiteY2" fmla="*/ 10632 h 265814"/>
              <a:gd name="connsiteX3" fmla="*/ 1212111 w 5773479"/>
              <a:gd name="connsiteY3" fmla="*/ 74428 h 265814"/>
              <a:gd name="connsiteX4" fmla="*/ 1265274 w 5773479"/>
              <a:gd name="connsiteY4" fmla="*/ 116958 h 265814"/>
              <a:gd name="connsiteX5" fmla="*/ 1499190 w 5773479"/>
              <a:gd name="connsiteY5" fmla="*/ 212651 h 265814"/>
              <a:gd name="connsiteX6" fmla="*/ 1594883 w 5773479"/>
              <a:gd name="connsiteY6" fmla="*/ 233916 h 265814"/>
              <a:gd name="connsiteX7" fmla="*/ 1765004 w 5773479"/>
              <a:gd name="connsiteY7" fmla="*/ 265814 h 265814"/>
              <a:gd name="connsiteX8" fmla="*/ 2073348 w 5773479"/>
              <a:gd name="connsiteY8" fmla="*/ 202018 h 265814"/>
              <a:gd name="connsiteX9" fmla="*/ 2264734 w 5773479"/>
              <a:gd name="connsiteY9" fmla="*/ 106325 h 265814"/>
              <a:gd name="connsiteX10" fmla="*/ 2424223 w 5773479"/>
              <a:gd name="connsiteY10" fmla="*/ 95693 h 265814"/>
              <a:gd name="connsiteX11" fmla="*/ 2530548 w 5773479"/>
              <a:gd name="connsiteY11" fmla="*/ 85060 h 265814"/>
              <a:gd name="connsiteX12" fmla="*/ 2690037 w 5773479"/>
              <a:gd name="connsiteY12" fmla="*/ 138223 h 265814"/>
              <a:gd name="connsiteX13" fmla="*/ 2817627 w 5773479"/>
              <a:gd name="connsiteY13" fmla="*/ 180753 h 265814"/>
              <a:gd name="connsiteX14" fmla="*/ 3168502 w 5773479"/>
              <a:gd name="connsiteY14" fmla="*/ 159488 h 265814"/>
              <a:gd name="connsiteX15" fmla="*/ 3232297 w 5773479"/>
              <a:gd name="connsiteY15" fmla="*/ 138223 h 265814"/>
              <a:gd name="connsiteX16" fmla="*/ 3338623 w 5773479"/>
              <a:gd name="connsiteY16" fmla="*/ 127590 h 265814"/>
              <a:gd name="connsiteX17" fmla="*/ 3498111 w 5773479"/>
              <a:gd name="connsiteY17" fmla="*/ 106325 h 265814"/>
              <a:gd name="connsiteX18" fmla="*/ 3976576 w 5773479"/>
              <a:gd name="connsiteY18" fmla="*/ 127590 h 265814"/>
              <a:gd name="connsiteX19" fmla="*/ 4029739 w 5773479"/>
              <a:gd name="connsiteY19" fmla="*/ 148856 h 265814"/>
              <a:gd name="connsiteX20" fmla="*/ 4136065 w 5773479"/>
              <a:gd name="connsiteY20" fmla="*/ 180753 h 265814"/>
              <a:gd name="connsiteX21" fmla="*/ 4348716 w 5773479"/>
              <a:gd name="connsiteY21" fmla="*/ 202018 h 265814"/>
              <a:gd name="connsiteX22" fmla="*/ 5486400 w 5773479"/>
              <a:gd name="connsiteY22" fmla="*/ 170121 h 265814"/>
              <a:gd name="connsiteX23" fmla="*/ 5773479 w 5773479"/>
              <a:gd name="connsiteY23" fmla="*/ 159488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73479" h="265814">
                <a:moveTo>
                  <a:pt x="0" y="127590"/>
                </a:moveTo>
                <a:cubicBezTo>
                  <a:pt x="65635" y="116230"/>
                  <a:pt x="641626" y="6682"/>
                  <a:pt x="818707" y="0"/>
                </a:cubicBezTo>
                <a:lnTo>
                  <a:pt x="1116418" y="10632"/>
                </a:lnTo>
                <a:cubicBezTo>
                  <a:pt x="1148316" y="31897"/>
                  <a:pt x="1180915" y="52145"/>
                  <a:pt x="1212111" y="74428"/>
                </a:cubicBezTo>
                <a:cubicBezTo>
                  <a:pt x="1230578" y="87619"/>
                  <a:pt x="1245436" y="105937"/>
                  <a:pt x="1265274" y="116958"/>
                </a:cubicBezTo>
                <a:cubicBezTo>
                  <a:pt x="1333492" y="154856"/>
                  <a:pt x="1421969" y="191201"/>
                  <a:pt x="1499190" y="212651"/>
                </a:cubicBezTo>
                <a:cubicBezTo>
                  <a:pt x="1530674" y="221397"/>
                  <a:pt x="1563311" y="225497"/>
                  <a:pt x="1594883" y="233916"/>
                </a:cubicBezTo>
                <a:cubicBezTo>
                  <a:pt x="1731504" y="270348"/>
                  <a:pt x="1574348" y="246748"/>
                  <a:pt x="1765004" y="265814"/>
                </a:cubicBezTo>
                <a:cubicBezTo>
                  <a:pt x="1867785" y="244549"/>
                  <a:pt x="1972529" y="231202"/>
                  <a:pt x="2073348" y="202018"/>
                </a:cubicBezTo>
                <a:cubicBezTo>
                  <a:pt x="2220879" y="159312"/>
                  <a:pt x="2115298" y="137458"/>
                  <a:pt x="2264734" y="106325"/>
                </a:cubicBezTo>
                <a:cubicBezTo>
                  <a:pt x="2316895" y="95458"/>
                  <a:pt x="2371112" y="99942"/>
                  <a:pt x="2424223" y="95693"/>
                </a:cubicBezTo>
                <a:cubicBezTo>
                  <a:pt x="2459728" y="92853"/>
                  <a:pt x="2495106" y="88604"/>
                  <a:pt x="2530548" y="85060"/>
                </a:cubicBezTo>
                <a:cubicBezTo>
                  <a:pt x="2772429" y="109249"/>
                  <a:pt x="2537081" y="66244"/>
                  <a:pt x="2690037" y="138223"/>
                </a:cubicBezTo>
                <a:cubicBezTo>
                  <a:pt x="2730601" y="157312"/>
                  <a:pt x="2817627" y="180753"/>
                  <a:pt x="2817627" y="180753"/>
                </a:cubicBezTo>
                <a:cubicBezTo>
                  <a:pt x="2934585" y="173665"/>
                  <a:pt x="3051941" y="171443"/>
                  <a:pt x="3168502" y="159488"/>
                </a:cubicBezTo>
                <a:cubicBezTo>
                  <a:pt x="3190800" y="157201"/>
                  <a:pt x="3210266" y="142354"/>
                  <a:pt x="3232297" y="138223"/>
                </a:cubicBezTo>
                <a:cubicBezTo>
                  <a:pt x="3267306" y="131659"/>
                  <a:pt x="3303258" y="131834"/>
                  <a:pt x="3338623" y="127590"/>
                </a:cubicBezTo>
                <a:cubicBezTo>
                  <a:pt x="3391874" y="121200"/>
                  <a:pt x="3444948" y="113413"/>
                  <a:pt x="3498111" y="106325"/>
                </a:cubicBezTo>
                <a:cubicBezTo>
                  <a:pt x="3657599" y="113413"/>
                  <a:pt x="3817439" y="114859"/>
                  <a:pt x="3976576" y="127590"/>
                </a:cubicBezTo>
                <a:cubicBezTo>
                  <a:pt x="3995601" y="129112"/>
                  <a:pt x="4011632" y="142820"/>
                  <a:pt x="4029739" y="148856"/>
                </a:cubicBezTo>
                <a:cubicBezTo>
                  <a:pt x="4064843" y="160557"/>
                  <a:pt x="4099566" y="174670"/>
                  <a:pt x="4136065" y="180753"/>
                </a:cubicBezTo>
                <a:cubicBezTo>
                  <a:pt x="4206333" y="192464"/>
                  <a:pt x="4277832" y="194930"/>
                  <a:pt x="4348716" y="202018"/>
                </a:cubicBezTo>
                <a:lnTo>
                  <a:pt x="5486400" y="170121"/>
                </a:lnTo>
                <a:cubicBezTo>
                  <a:pt x="5833665" y="157719"/>
                  <a:pt x="5551973" y="159488"/>
                  <a:pt x="5773479" y="1594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275906" y="3083138"/>
            <a:ext cx="7176977" cy="510363"/>
          </a:xfrm>
          <a:custGeom>
            <a:avLst/>
            <a:gdLst>
              <a:gd name="connsiteX0" fmla="*/ 0 w 7176977"/>
              <a:gd name="connsiteY0" fmla="*/ 435935 h 510363"/>
              <a:gd name="connsiteX1" fmla="*/ 478465 w 7176977"/>
              <a:gd name="connsiteY1" fmla="*/ 180754 h 510363"/>
              <a:gd name="connsiteX2" fmla="*/ 712381 w 7176977"/>
              <a:gd name="connsiteY2" fmla="*/ 138223 h 510363"/>
              <a:gd name="connsiteX3" fmla="*/ 861237 w 7176977"/>
              <a:gd name="connsiteY3" fmla="*/ 116958 h 510363"/>
              <a:gd name="connsiteX4" fmla="*/ 925033 w 7176977"/>
              <a:gd name="connsiteY4" fmla="*/ 138223 h 510363"/>
              <a:gd name="connsiteX5" fmla="*/ 1116419 w 7176977"/>
              <a:gd name="connsiteY5" fmla="*/ 340242 h 510363"/>
              <a:gd name="connsiteX6" fmla="*/ 1180214 w 7176977"/>
              <a:gd name="connsiteY6" fmla="*/ 404037 h 510363"/>
              <a:gd name="connsiteX7" fmla="*/ 1286540 w 7176977"/>
              <a:gd name="connsiteY7" fmla="*/ 489098 h 510363"/>
              <a:gd name="connsiteX8" fmla="*/ 1350335 w 7176977"/>
              <a:gd name="connsiteY8" fmla="*/ 510363 h 510363"/>
              <a:gd name="connsiteX9" fmla="*/ 1531088 w 7176977"/>
              <a:gd name="connsiteY9" fmla="*/ 499730 h 510363"/>
              <a:gd name="connsiteX10" fmla="*/ 1786270 w 7176977"/>
              <a:gd name="connsiteY10" fmla="*/ 414670 h 510363"/>
              <a:gd name="connsiteX11" fmla="*/ 1935126 w 7176977"/>
              <a:gd name="connsiteY11" fmla="*/ 382772 h 510363"/>
              <a:gd name="connsiteX12" fmla="*/ 2105246 w 7176977"/>
              <a:gd name="connsiteY12" fmla="*/ 329609 h 510363"/>
              <a:gd name="connsiteX13" fmla="*/ 2328530 w 7176977"/>
              <a:gd name="connsiteY13" fmla="*/ 297712 h 510363"/>
              <a:gd name="connsiteX14" fmla="*/ 2551814 w 7176977"/>
              <a:gd name="connsiteY14" fmla="*/ 244549 h 510363"/>
              <a:gd name="connsiteX15" fmla="*/ 2668772 w 7176977"/>
              <a:gd name="connsiteY15" fmla="*/ 223284 h 510363"/>
              <a:gd name="connsiteX16" fmla="*/ 2796363 w 7176977"/>
              <a:gd name="connsiteY16" fmla="*/ 233916 h 510363"/>
              <a:gd name="connsiteX17" fmla="*/ 2828260 w 7176977"/>
              <a:gd name="connsiteY17" fmla="*/ 244549 h 510363"/>
              <a:gd name="connsiteX18" fmla="*/ 2923953 w 7176977"/>
              <a:gd name="connsiteY18" fmla="*/ 340242 h 510363"/>
              <a:gd name="connsiteX19" fmla="*/ 3051544 w 7176977"/>
              <a:gd name="connsiteY19" fmla="*/ 393405 h 510363"/>
              <a:gd name="connsiteX20" fmla="*/ 3689498 w 7176977"/>
              <a:gd name="connsiteY20" fmla="*/ 350875 h 510363"/>
              <a:gd name="connsiteX21" fmla="*/ 3902149 w 7176977"/>
              <a:gd name="connsiteY21" fmla="*/ 276447 h 510363"/>
              <a:gd name="connsiteX22" fmla="*/ 4082902 w 7176977"/>
              <a:gd name="connsiteY22" fmla="*/ 233916 h 510363"/>
              <a:gd name="connsiteX23" fmla="*/ 4412512 w 7176977"/>
              <a:gd name="connsiteY23" fmla="*/ 95693 h 510363"/>
              <a:gd name="connsiteX24" fmla="*/ 4731488 w 7176977"/>
              <a:gd name="connsiteY24" fmla="*/ 0 h 510363"/>
              <a:gd name="connsiteX25" fmla="*/ 4986670 w 7176977"/>
              <a:gd name="connsiteY25" fmla="*/ 21265 h 510363"/>
              <a:gd name="connsiteX26" fmla="*/ 5018567 w 7176977"/>
              <a:gd name="connsiteY26" fmla="*/ 63795 h 510363"/>
              <a:gd name="connsiteX27" fmla="*/ 5071730 w 7176977"/>
              <a:gd name="connsiteY27" fmla="*/ 106326 h 510363"/>
              <a:gd name="connsiteX28" fmla="*/ 5103628 w 7176977"/>
              <a:gd name="connsiteY28" fmla="*/ 138223 h 510363"/>
              <a:gd name="connsiteX29" fmla="*/ 5135526 w 7176977"/>
              <a:gd name="connsiteY29" fmla="*/ 148856 h 510363"/>
              <a:gd name="connsiteX30" fmla="*/ 5284381 w 7176977"/>
              <a:gd name="connsiteY30" fmla="*/ 170121 h 510363"/>
              <a:gd name="connsiteX31" fmla="*/ 6124353 w 7176977"/>
              <a:gd name="connsiteY31" fmla="*/ 159489 h 510363"/>
              <a:gd name="connsiteX32" fmla="*/ 6305107 w 7176977"/>
              <a:gd name="connsiteY32" fmla="*/ 138223 h 510363"/>
              <a:gd name="connsiteX33" fmla="*/ 6719777 w 7176977"/>
              <a:gd name="connsiteY33" fmla="*/ 148856 h 510363"/>
              <a:gd name="connsiteX34" fmla="*/ 6985591 w 7176977"/>
              <a:gd name="connsiteY34" fmla="*/ 116958 h 510363"/>
              <a:gd name="connsiteX35" fmla="*/ 7091916 w 7176977"/>
              <a:gd name="connsiteY35" fmla="*/ 74428 h 510363"/>
              <a:gd name="connsiteX36" fmla="*/ 7123814 w 7176977"/>
              <a:gd name="connsiteY36" fmla="*/ 53163 h 510363"/>
              <a:gd name="connsiteX37" fmla="*/ 7176977 w 7176977"/>
              <a:gd name="connsiteY37" fmla="*/ 42530 h 5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176977" h="510363">
                <a:moveTo>
                  <a:pt x="0" y="435935"/>
                </a:moveTo>
                <a:cubicBezTo>
                  <a:pt x="145477" y="348648"/>
                  <a:pt x="383402" y="204520"/>
                  <a:pt x="478465" y="180754"/>
                </a:cubicBezTo>
                <a:cubicBezTo>
                  <a:pt x="640611" y="140217"/>
                  <a:pt x="562434" y="153218"/>
                  <a:pt x="712381" y="138223"/>
                </a:cubicBezTo>
                <a:cubicBezTo>
                  <a:pt x="763679" y="125399"/>
                  <a:pt x="803226" y="113333"/>
                  <a:pt x="861237" y="116958"/>
                </a:cubicBezTo>
                <a:cubicBezTo>
                  <a:pt x="883609" y="118356"/>
                  <a:pt x="903768" y="131135"/>
                  <a:pt x="925033" y="138223"/>
                </a:cubicBezTo>
                <a:cubicBezTo>
                  <a:pt x="990782" y="236848"/>
                  <a:pt x="937262" y="161085"/>
                  <a:pt x="1116419" y="340242"/>
                </a:cubicBezTo>
                <a:lnTo>
                  <a:pt x="1180214" y="404037"/>
                </a:lnTo>
                <a:cubicBezTo>
                  <a:pt x="1233265" y="457088"/>
                  <a:pt x="1228680" y="465954"/>
                  <a:pt x="1286540" y="489098"/>
                </a:cubicBezTo>
                <a:cubicBezTo>
                  <a:pt x="1307352" y="497423"/>
                  <a:pt x="1350335" y="510363"/>
                  <a:pt x="1350335" y="510363"/>
                </a:cubicBezTo>
                <a:cubicBezTo>
                  <a:pt x="1410586" y="506819"/>
                  <a:pt x="1471503" y="509341"/>
                  <a:pt x="1531088" y="499730"/>
                </a:cubicBezTo>
                <a:cubicBezTo>
                  <a:pt x="1712817" y="470419"/>
                  <a:pt x="1634864" y="458830"/>
                  <a:pt x="1786270" y="414670"/>
                </a:cubicBezTo>
                <a:cubicBezTo>
                  <a:pt x="1834985" y="400461"/>
                  <a:pt x="1886094" y="395847"/>
                  <a:pt x="1935126" y="382772"/>
                </a:cubicBezTo>
                <a:cubicBezTo>
                  <a:pt x="1992531" y="367464"/>
                  <a:pt x="2047177" y="342164"/>
                  <a:pt x="2105246" y="329609"/>
                </a:cubicBezTo>
                <a:cubicBezTo>
                  <a:pt x="2178732" y="313720"/>
                  <a:pt x="2254674" y="311780"/>
                  <a:pt x="2328530" y="297712"/>
                </a:cubicBezTo>
                <a:cubicBezTo>
                  <a:pt x="2403687" y="283396"/>
                  <a:pt x="2477073" y="260899"/>
                  <a:pt x="2551814" y="244549"/>
                </a:cubicBezTo>
                <a:cubicBezTo>
                  <a:pt x="2590524" y="236081"/>
                  <a:pt x="2629786" y="230372"/>
                  <a:pt x="2668772" y="223284"/>
                </a:cubicBezTo>
                <a:cubicBezTo>
                  <a:pt x="2711302" y="226828"/>
                  <a:pt x="2754060" y="228276"/>
                  <a:pt x="2796363" y="233916"/>
                </a:cubicBezTo>
                <a:cubicBezTo>
                  <a:pt x="2807472" y="235397"/>
                  <a:pt x="2818756" y="238609"/>
                  <a:pt x="2828260" y="244549"/>
                </a:cubicBezTo>
                <a:cubicBezTo>
                  <a:pt x="2926216" y="305772"/>
                  <a:pt x="2840175" y="264842"/>
                  <a:pt x="2923953" y="340242"/>
                </a:cubicBezTo>
                <a:cubicBezTo>
                  <a:pt x="2979679" y="390396"/>
                  <a:pt x="2984477" y="382227"/>
                  <a:pt x="3051544" y="393405"/>
                </a:cubicBezTo>
                <a:cubicBezTo>
                  <a:pt x="3280184" y="484860"/>
                  <a:pt x="3153387" y="443801"/>
                  <a:pt x="3689498" y="350875"/>
                </a:cubicBezTo>
                <a:cubicBezTo>
                  <a:pt x="3763495" y="338049"/>
                  <a:pt x="3830163" y="297848"/>
                  <a:pt x="3902149" y="276447"/>
                </a:cubicBezTo>
                <a:cubicBezTo>
                  <a:pt x="3961479" y="258808"/>
                  <a:pt x="4022651" y="248093"/>
                  <a:pt x="4082902" y="233916"/>
                </a:cubicBezTo>
                <a:cubicBezTo>
                  <a:pt x="4545146" y="-9369"/>
                  <a:pt x="4083530" y="213187"/>
                  <a:pt x="4412512" y="95693"/>
                </a:cubicBezTo>
                <a:cubicBezTo>
                  <a:pt x="4709567" y="-10398"/>
                  <a:pt x="4455755" y="39390"/>
                  <a:pt x="4731488" y="0"/>
                </a:cubicBezTo>
                <a:cubicBezTo>
                  <a:pt x="4816549" y="7088"/>
                  <a:pt x="4903347" y="2749"/>
                  <a:pt x="4986670" y="21265"/>
                </a:cubicBezTo>
                <a:cubicBezTo>
                  <a:pt x="5003969" y="25109"/>
                  <a:pt x="5006037" y="51264"/>
                  <a:pt x="5018567" y="63795"/>
                </a:cubicBezTo>
                <a:cubicBezTo>
                  <a:pt x="5034614" y="79842"/>
                  <a:pt x="5054651" y="91382"/>
                  <a:pt x="5071730" y="106326"/>
                </a:cubicBezTo>
                <a:cubicBezTo>
                  <a:pt x="5083046" y="116228"/>
                  <a:pt x="5091117" y="129882"/>
                  <a:pt x="5103628" y="138223"/>
                </a:cubicBezTo>
                <a:cubicBezTo>
                  <a:pt x="5112954" y="144440"/>
                  <a:pt x="5124489" y="146908"/>
                  <a:pt x="5135526" y="148856"/>
                </a:cubicBezTo>
                <a:cubicBezTo>
                  <a:pt x="5184885" y="157567"/>
                  <a:pt x="5234763" y="163033"/>
                  <a:pt x="5284381" y="170121"/>
                </a:cubicBezTo>
                <a:lnTo>
                  <a:pt x="6124353" y="159489"/>
                </a:lnTo>
                <a:cubicBezTo>
                  <a:pt x="6184990" y="157594"/>
                  <a:pt x="6244450" y="139306"/>
                  <a:pt x="6305107" y="138223"/>
                </a:cubicBezTo>
                <a:lnTo>
                  <a:pt x="6719777" y="148856"/>
                </a:lnTo>
                <a:cubicBezTo>
                  <a:pt x="6839671" y="141803"/>
                  <a:pt x="6885575" y="150296"/>
                  <a:pt x="6985591" y="116958"/>
                </a:cubicBezTo>
                <a:cubicBezTo>
                  <a:pt x="7021804" y="104887"/>
                  <a:pt x="7057257" y="90424"/>
                  <a:pt x="7091916" y="74428"/>
                </a:cubicBezTo>
                <a:cubicBezTo>
                  <a:pt x="7103519" y="69073"/>
                  <a:pt x="7112068" y="58197"/>
                  <a:pt x="7123814" y="53163"/>
                </a:cubicBezTo>
                <a:cubicBezTo>
                  <a:pt x="7150630" y="41670"/>
                  <a:pt x="7156376" y="42530"/>
                  <a:pt x="7176977" y="425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80847" y="2380863"/>
            <a:ext cx="7174650" cy="637953"/>
          </a:xfrm>
          <a:custGeom>
            <a:avLst/>
            <a:gdLst>
              <a:gd name="connsiteX0" fmla="*/ 0 w 6666614"/>
              <a:gd name="connsiteY0" fmla="*/ 637953 h 637953"/>
              <a:gd name="connsiteX1" fmla="*/ 478465 w 6666614"/>
              <a:gd name="connsiteY1" fmla="*/ 318977 h 637953"/>
              <a:gd name="connsiteX2" fmla="*/ 914400 w 6666614"/>
              <a:gd name="connsiteY2" fmla="*/ 127591 h 637953"/>
              <a:gd name="connsiteX3" fmla="*/ 1329070 w 6666614"/>
              <a:gd name="connsiteY3" fmla="*/ 0 h 637953"/>
              <a:gd name="connsiteX4" fmla="*/ 1722474 w 6666614"/>
              <a:gd name="connsiteY4" fmla="*/ 85060 h 637953"/>
              <a:gd name="connsiteX5" fmla="*/ 1807535 w 6666614"/>
              <a:gd name="connsiteY5" fmla="*/ 170121 h 637953"/>
              <a:gd name="connsiteX6" fmla="*/ 1988288 w 6666614"/>
              <a:gd name="connsiteY6" fmla="*/ 318977 h 637953"/>
              <a:gd name="connsiteX7" fmla="*/ 2030818 w 6666614"/>
              <a:gd name="connsiteY7" fmla="*/ 329609 h 637953"/>
              <a:gd name="connsiteX8" fmla="*/ 2519916 w 6666614"/>
              <a:gd name="connsiteY8" fmla="*/ 318977 h 637953"/>
              <a:gd name="connsiteX9" fmla="*/ 3168502 w 6666614"/>
              <a:gd name="connsiteY9" fmla="*/ 138223 h 637953"/>
              <a:gd name="connsiteX10" fmla="*/ 3678865 w 6666614"/>
              <a:gd name="connsiteY10" fmla="*/ 53163 h 637953"/>
              <a:gd name="connsiteX11" fmla="*/ 3912781 w 6666614"/>
              <a:gd name="connsiteY11" fmla="*/ 10632 h 637953"/>
              <a:gd name="connsiteX12" fmla="*/ 3987209 w 6666614"/>
              <a:gd name="connsiteY12" fmla="*/ 21265 h 637953"/>
              <a:gd name="connsiteX13" fmla="*/ 4051004 w 6666614"/>
              <a:gd name="connsiteY13" fmla="*/ 53163 h 637953"/>
              <a:gd name="connsiteX14" fmla="*/ 4072270 w 6666614"/>
              <a:gd name="connsiteY14" fmla="*/ 85060 h 637953"/>
              <a:gd name="connsiteX15" fmla="*/ 4114800 w 6666614"/>
              <a:gd name="connsiteY15" fmla="*/ 138223 h 637953"/>
              <a:gd name="connsiteX16" fmla="*/ 4167963 w 6666614"/>
              <a:gd name="connsiteY16" fmla="*/ 223284 h 637953"/>
              <a:gd name="connsiteX17" fmla="*/ 4199860 w 6666614"/>
              <a:gd name="connsiteY17" fmla="*/ 244549 h 637953"/>
              <a:gd name="connsiteX18" fmla="*/ 4412511 w 6666614"/>
              <a:gd name="connsiteY18" fmla="*/ 382772 h 637953"/>
              <a:gd name="connsiteX19" fmla="*/ 5135525 w 6666614"/>
              <a:gd name="connsiteY19" fmla="*/ 350874 h 637953"/>
              <a:gd name="connsiteX20" fmla="*/ 5411972 w 6666614"/>
              <a:gd name="connsiteY20" fmla="*/ 244549 h 637953"/>
              <a:gd name="connsiteX21" fmla="*/ 5762846 w 6666614"/>
              <a:gd name="connsiteY21" fmla="*/ 212651 h 637953"/>
              <a:gd name="connsiteX22" fmla="*/ 6049925 w 6666614"/>
              <a:gd name="connsiteY22" fmla="*/ 244549 h 637953"/>
              <a:gd name="connsiteX23" fmla="*/ 6071191 w 6666614"/>
              <a:gd name="connsiteY23" fmla="*/ 297711 h 637953"/>
              <a:gd name="connsiteX24" fmla="*/ 6177516 w 6666614"/>
              <a:gd name="connsiteY24" fmla="*/ 372139 h 637953"/>
              <a:gd name="connsiteX25" fmla="*/ 6220046 w 6666614"/>
              <a:gd name="connsiteY25" fmla="*/ 414670 h 637953"/>
              <a:gd name="connsiteX26" fmla="*/ 6379535 w 6666614"/>
              <a:gd name="connsiteY26" fmla="*/ 372139 h 637953"/>
              <a:gd name="connsiteX27" fmla="*/ 6422065 w 6666614"/>
              <a:gd name="connsiteY27" fmla="*/ 308344 h 637953"/>
              <a:gd name="connsiteX28" fmla="*/ 6517758 w 6666614"/>
              <a:gd name="connsiteY28" fmla="*/ 148856 h 637953"/>
              <a:gd name="connsiteX29" fmla="*/ 6570921 w 6666614"/>
              <a:gd name="connsiteY29" fmla="*/ 106325 h 637953"/>
              <a:gd name="connsiteX30" fmla="*/ 6613451 w 6666614"/>
              <a:gd name="connsiteY30" fmla="*/ 53163 h 637953"/>
              <a:gd name="connsiteX31" fmla="*/ 6645349 w 6666614"/>
              <a:gd name="connsiteY31" fmla="*/ 42530 h 637953"/>
              <a:gd name="connsiteX32" fmla="*/ 6666614 w 6666614"/>
              <a:gd name="connsiteY32" fmla="*/ 31898 h 63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66614" h="637953">
                <a:moveTo>
                  <a:pt x="0" y="637953"/>
                </a:moveTo>
                <a:cubicBezTo>
                  <a:pt x="231944" y="521983"/>
                  <a:pt x="-81489" y="682456"/>
                  <a:pt x="478465" y="318977"/>
                </a:cubicBezTo>
                <a:cubicBezTo>
                  <a:pt x="708942" y="169369"/>
                  <a:pt x="643915" y="238244"/>
                  <a:pt x="914400" y="127591"/>
                </a:cubicBezTo>
                <a:cubicBezTo>
                  <a:pt x="1258968" y="-13368"/>
                  <a:pt x="1006440" y="35848"/>
                  <a:pt x="1329070" y="0"/>
                </a:cubicBezTo>
                <a:cubicBezTo>
                  <a:pt x="1460205" y="28353"/>
                  <a:pt x="1592315" y="52520"/>
                  <a:pt x="1722474" y="85060"/>
                </a:cubicBezTo>
                <a:cubicBezTo>
                  <a:pt x="1753861" y="92907"/>
                  <a:pt x="1797190" y="158835"/>
                  <a:pt x="1807535" y="170121"/>
                </a:cubicBezTo>
                <a:cubicBezTo>
                  <a:pt x="1864439" y="232198"/>
                  <a:pt x="1912694" y="273621"/>
                  <a:pt x="1988288" y="318977"/>
                </a:cubicBezTo>
                <a:cubicBezTo>
                  <a:pt x="2000818" y="326495"/>
                  <a:pt x="2016641" y="326065"/>
                  <a:pt x="2030818" y="329609"/>
                </a:cubicBezTo>
                <a:lnTo>
                  <a:pt x="2519916" y="318977"/>
                </a:lnTo>
                <a:cubicBezTo>
                  <a:pt x="2676727" y="303517"/>
                  <a:pt x="3048126" y="165451"/>
                  <a:pt x="3168502" y="138223"/>
                </a:cubicBezTo>
                <a:cubicBezTo>
                  <a:pt x="3336720" y="100174"/>
                  <a:pt x="3508877" y="82304"/>
                  <a:pt x="3678865" y="53163"/>
                </a:cubicBezTo>
                <a:cubicBezTo>
                  <a:pt x="3756976" y="39773"/>
                  <a:pt x="3912781" y="10632"/>
                  <a:pt x="3912781" y="10632"/>
                </a:cubicBezTo>
                <a:cubicBezTo>
                  <a:pt x="3937590" y="14176"/>
                  <a:pt x="3963256" y="13895"/>
                  <a:pt x="3987209" y="21265"/>
                </a:cubicBezTo>
                <a:cubicBezTo>
                  <a:pt x="4009933" y="28257"/>
                  <a:pt x="4031984" y="38898"/>
                  <a:pt x="4051004" y="53163"/>
                </a:cubicBezTo>
                <a:cubicBezTo>
                  <a:pt x="4061227" y="60830"/>
                  <a:pt x="4064603" y="74837"/>
                  <a:pt x="4072270" y="85060"/>
                </a:cubicBezTo>
                <a:cubicBezTo>
                  <a:pt x="4085886" y="103215"/>
                  <a:pt x="4101882" y="119564"/>
                  <a:pt x="4114800" y="138223"/>
                </a:cubicBezTo>
                <a:cubicBezTo>
                  <a:pt x="4133832" y="165714"/>
                  <a:pt x="4147076" y="197175"/>
                  <a:pt x="4167963" y="223284"/>
                </a:cubicBezTo>
                <a:cubicBezTo>
                  <a:pt x="4175946" y="233262"/>
                  <a:pt x="4189942" y="236491"/>
                  <a:pt x="4199860" y="244549"/>
                </a:cubicBezTo>
                <a:cubicBezTo>
                  <a:pt x="4367869" y="381056"/>
                  <a:pt x="4275738" y="343694"/>
                  <a:pt x="4412511" y="382772"/>
                </a:cubicBezTo>
                <a:cubicBezTo>
                  <a:pt x="4653516" y="372139"/>
                  <a:pt x="4896560" y="383922"/>
                  <a:pt x="5135525" y="350874"/>
                </a:cubicBezTo>
                <a:cubicBezTo>
                  <a:pt x="5233324" y="337349"/>
                  <a:pt x="5315555" y="265793"/>
                  <a:pt x="5411972" y="244549"/>
                </a:cubicBezTo>
                <a:cubicBezTo>
                  <a:pt x="5526661" y="219279"/>
                  <a:pt x="5645888" y="223284"/>
                  <a:pt x="5762846" y="212651"/>
                </a:cubicBezTo>
                <a:cubicBezTo>
                  <a:pt x="5858539" y="223284"/>
                  <a:pt x="5957110" y="218945"/>
                  <a:pt x="6049925" y="244549"/>
                </a:cubicBezTo>
                <a:cubicBezTo>
                  <a:pt x="6068324" y="249624"/>
                  <a:pt x="6060246" y="282075"/>
                  <a:pt x="6071191" y="297711"/>
                </a:cubicBezTo>
                <a:cubicBezTo>
                  <a:pt x="6110076" y="353261"/>
                  <a:pt x="6122235" y="350027"/>
                  <a:pt x="6177516" y="372139"/>
                </a:cubicBezTo>
                <a:cubicBezTo>
                  <a:pt x="6191693" y="386316"/>
                  <a:pt x="6204007" y="402641"/>
                  <a:pt x="6220046" y="414670"/>
                </a:cubicBezTo>
                <a:cubicBezTo>
                  <a:pt x="6286424" y="464453"/>
                  <a:pt x="6293137" y="419266"/>
                  <a:pt x="6379535" y="372139"/>
                </a:cubicBezTo>
                <a:cubicBezTo>
                  <a:pt x="6393712" y="350874"/>
                  <a:pt x="6408613" y="330075"/>
                  <a:pt x="6422065" y="308344"/>
                </a:cubicBezTo>
                <a:cubicBezTo>
                  <a:pt x="6454698" y="255629"/>
                  <a:pt x="6480981" y="198768"/>
                  <a:pt x="6517758" y="148856"/>
                </a:cubicBezTo>
                <a:cubicBezTo>
                  <a:pt x="6531220" y="130586"/>
                  <a:pt x="6554874" y="122372"/>
                  <a:pt x="6570921" y="106325"/>
                </a:cubicBezTo>
                <a:cubicBezTo>
                  <a:pt x="6586968" y="90278"/>
                  <a:pt x="6596221" y="67932"/>
                  <a:pt x="6613451" y="53163"/>
                </a:cubicBezTo>
                <a:cubicBezTo>
                  <a:pt x="6621961" y="45869"/>
                  <a:pt x="6634943" y="46692"/>
                  <a:pt x="6645349" y="42530"/>
                </a:cubicBezTo>
                <a:cubicBezTo>
                  <a:pt x="6652707" y="39587"/>
                  <a:pt x="6659526" y="35442"/>
                  <a:pt x="6666614" y="318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83193" y="5091464"/>
            <a:ext cx="6914779" cy="510363"/>
          </a:xfrm>
          <a:custGeom>
            <a:avLst/>
            <a:gdLst>
              <a:gd name="connsiteX0" fmla="*/ 0 w 7176977"/>
              <a:gd name="connsiteY0" fmla="*/ 435935 h 510363"/>
              <a:gd name="connsiteX1" fmla="*/ 478465 w 7176977"/>
              <a:gd name="connsiteY1" fmla="*/ 180754 h 510363"/>
              <a:gd name="connsiteX2" fmla="*/ 712381 w 7176977"/>
              <a:gd name="connsiteY2" fmla="*/ 138223 h 510363"/>
              <a:gd name="connsiteX3" fmla="*/ 861237 w 7176977"/>
              <a:gd name="connsiteY3" fmla="*/ 116958 h 510363"/>
              <a:gd name="connsiteX4" fmla="*/ 925033 w 7176977"/>
              <a:gd name="connsiteY4" fmla="*/ 138223 h 510363"/>
              <a:gd name="connsiteX5" fmla="*/ 1116419 w 7176977"/>
              <a:gd name="connsiteY5" fmla="*/ 340242 h 510363"/>
              <a:gd name="connsiteX6" fmla="*/ 1180214 w 7176977"/>
              <a:gd name="connsiteY6" fmla="*/ 404037 h 510363"/>
              <a:gd name="connsiteX7" fmla="*/ 1286540 w 7176977"/>
              <a:gd name="connsiteY7" fmla="*/ 489098 h 510363"/>
              <a:gd name="connsiteX8" fmla="*/ 1350335 w 7176977"/>
              <a:gd name="connsiteY8" fmla="*/ 510363 h 510363"/>
              <a:gd name="connsiteX9" fmla="*/ 1531088 w 7176977"/>
              <a:gd name="connsiteY9" fmla="*/ 499730 h 510363"/>
              <a:gd name="connsiteX10" fmla="*/ 1786270 w 7176977"/>
              <a:gd name="connsiteY10" fmla="*/ 414670 h 510363"/>
              <a:gd name="connsiteX11" fmla="*/ 1935126 w 7176977"/>
              <a:gd name="connsiteY11" fmla="*/ 382772 h 510363"/>
              <a:gd name="connsiteX12" fmla="*/ 2105246 w 7176977"/>
              <a:gd name="connsiteY12" fmla="*/ 329609 h 510363"/>
              <a:gd name="connsiteX13" fmla="*/ 2328530 w 7176977"/>
              <a:gd name="connsiteY13" fmla="*/ 297712 h 510363"/>
              <a:gd name="connsiteX14" fmla="*/ 2551814 w 7176977"/>
              <a:gd name="connsiteY14" fmla="*/ 244549 h 510363"/>
              <a:gd name="connsiteX15" fmla="*/ 2668772 w 7176977"/>
              <a:gd name="connsiteY15" fmla="*/ 223284 h 510363"/>
              <a:gd name="connsiteX16" fmla="*/ 2796363 w 7176977"/>
              <a:gd name="connsiteY16" fmla="*/ 233916 h 510363"/>
              <a:gd name="connsiteX17" fmla="*/ 2828260 w 7176977"/>
              <a:gd name="connsiteY17" fmla="*/ 244549 h 510363"/>
              <a:gd name="connsiteX18" fmla="*/ 2923953 w 7176977"/>
              <a:gd name="connsiteY18" fmla="*/ 340242 h 510363"/>
              <a:gd name="connsiteX19" fmla="*/ 3051544 w 7176977"/>
              <a:gd name="connsiteY19" fmla="*/ 393405 h 510363"/>
              <a:gd name="connsiteX20" fmla="*/ 3689498 w 7176977"/>
              <a:gd name="connsiteY20" fmla="*/ 350875 h 510363"/>
              <a:gd name="connsiteX21" fmla="*/ 3902149 w 7176977"/>
              <a:gd name="connsiteY21" fmla="*/ 276447 h 510363"/>
              <a:gd name="connsiteX22" fmla="*/ 4082902 w 7176977"/>
              <a:gd name="connsiteY22" fmla="*/ 233916 h 510363"/>
              <a:gd name="connsiteX23" fmla="*/ 4412512 w 7176977"/>
              <a:gd name="connsiteY23" fmla="*/ 95693 h 510363"/>
              <a:gd name="connsiteX24" fmla="*/ 4731488 w 7176977"/>
              <a:gd name="connsiteY24" fmla="*/ 0 h 510363"/>
              <a:gd name="connsiteX25" fmla="*/ 4986670 w 7176977"/>
              <a:gd name="connsiteY25" fmla="*/ 21265 h 510363"/>
              <a:gd name="connsiteX26" fmla="*/ 5018567 w 7176977"/>
              <a:gd name="connsiteY26" fmla="*/ 63795 h 510363"/>
              <a:gd name="connsiteX27" fmla="*/ 5071730 w 7176977"/>
              <a:gd name="connsiteY27" fmla="*/ 106326 h 510363"/>
              <a:gd name="connsiteX28" fmla="*/ 5103628 w 7176977"/>
              <a:gd name="connsiteY28" fmla="*/ 138223 h 510363"/>
              <a:gd name="connsiteX29" fmla="*/ 5135526 w 7176977"/>
              <a:gd name="connsiteY29" fmla="*/ 148856 h 510363"/>
              <a:gd name="connsiteX30" fmla="*/ 5284381 w 7176977"/>
              <a:gd name="connsiteY30" fmla="*/ 170121 h 510363"/>
              <a:gd name="connsiteX31" fmla="*/ 6124353 w 7176977"/>
              <a:gd name="connsiteY31" fmla="*/ 159489 h 510363"/>
              <a:gd name="connsiteX32" fmla="*/ 6305107 w 7176977"/>
              <a:gd name="connsiteY32" fmla="*/ 138223 h 510363"/>
              <a:gd name="connsiteX33" fmla="*/ 6719777 w 7176977"/>
              <a:gd name="connsiteY33" fmla="*/ 148856 h 510363"/>
              <a:gd name="connsiteX34" fmla="*/ 6985591 w 7176977"/>
              <a:gd name="connsiteY34" fmla="*/ 116958 h 510363"/>
              <a:gd name="connsiteX35" fmla="*/ 7091916 w 7176977"/>
              <a:gd name="connsiteY35" fmla="*/ 74428 h 510363"/>
              <a:gd name="connsiteX36" fmla="*/ 7123814 w 7176977"/>
              <a:gd name="connsiteY36" fmla="*/ 53163 h 510363"/>
              <a:gd name="connsiteX37" fmla="*/ 7176977 w 7176977"/>
              <a:gd name="connsiteY37" fmla="*/ 42530 h 5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176977" h="510363">
                <a:moveTo>
                  <a:pt x="0" y="435935"/>
                </a:moveTo>
                <a:cubicBezTo>
                  <a:pt x="145477" y="348648"/>
                  <a:pt x="383402" y="204520"/>
                  <a:pt x="478465" y="180754"/>
                </a:cubicBezTo>
                <a:cubicBezTo>
                  <a:pt x="640611" y="140217"/>
                  <a:pt x="562434" y="153218"/>
                  <a:pt x="712381" y="138223"/>
                </a:cubicBezTo>
                <a:cubicBezTo>
                  <a:pt x="763679" y="125399"/>
                  <a:pt x="803226" y="113333"/>
                  <a:pt x="861237" y="116958"/>
                </a:cubicBezTo>
                <a:cubicBezTo>
                  <a:pt x="883609" y="118356"/>
                  <a:pt x="903768" y="131135"/>
                  <a:pt x="925033" y="138223"/>
                </a:cubicBezTo>
                <a:cubicBezTo>
                  <a:pt x="990782" y="236848"/>
                  <a:pt x="937262" y="161085"/>
                  <a:pt x="1116419" y="340242"/>
                </a:cubicBezTo>
                <a:lnTo>
                  <a:pt x="1180214" y="404037"/>
                </a:lnTo>
                <a:cubicBezTo>
                  <a:pt x="1233265" y="457088"/>
                  <a:pt x="1228680" y="465954"/>
                  <a:pt x="1286540" y="489098"/>
                </a:cubicBezTo>
                <a:cubicBezTo>
                  <a:pt x="1307352" y="497423"/>
                  <a:pt x="1350335" y="510363"/>
                  <a:pt x="1350335" y="510363"/>
                </a:cubicBezTo>
                <a:cubicBezTo>
                  <a:pt x="1410586" y="506819"/>
                  <a:pt x="1471503" y="509341"/>
                  <a:pt x="1531088" y="499730"/>
                </a:cubicBezTo>
                <a:cubicBezTo>
                  <a:pt x="1712817" y="470419"/>
                  <a:pt x="1634864" y="458830"/>
                  <a:pt x="1786270" y="414670"/>
                </a:cubicBezTo>
                <a:cubicBezTo>
                  <a:pt x="1834985" y="400461"/>
                  <a:pt x="1886094" y="395847"/>
                  <a:pt x="1935126" y="382772"/>
                </a:cubicBezTo>
                <a:cubicBezTo>
                  <a:pt x="1992531" y="367464"/>
                  <a:pt x="2047177" y="342164"/>
                  <a:pt x="2105246" y="329609"/>
                </a:cubicBezTo>
                <a:cubicBezTo>
                  <a:pt x="2178732" y="313720"/>
                  <a:pt x="2254674" y="311780"/>
                  <a:pt x="2328530" y="297712"/>
                </a:cubicBezTo>
                <a:cubicBezTo>
                  <a:pt x="2403687" y="283396"/>
                  <a:pt x="2477073" y="260899"/>
                  <a:pt x="2551814" y="244549"/>
                </a:cubicBezTo>
                <a:cubicBezTo>
                  <a:pt x="2590524" y="236081"/>
                  <a:pt x="2629786" y="230372"/>
                  <a:pt x="2668772" y="223284"/>
                </a:cubicBezTo>
                <a:cubicBezTo>
                  <a:pt x="2711302" y="226828"/>
                  <a:pt x="2754060" y="228276"/>
                  <a:pt x="2796363" y="233916"/>
                </a:cubicBezTo>
                <a:cubicBezTo>
                  <a:pt x="2807472" y="235397"/>
                  <a:pt x="2818756" y="238609"/>
                  <a:pt x="2828260" y="244549"/>
                </a:cubicBezTo>
                <a:cubicBezTo>
                  <a:pt x="2926216" y="305772"/>
                  <a:pt x="2840175" y="264842"/>
                  <a:pt x="2923953" y="340242"/>
                </a:cubicBezTo>
                <a:cubicBezTo>
                  <a:pt x="2979679" y="390396"/>
                  <a:pt x="2984477" y="382227"/>
                  <a:pt x="3051544" y="393405"/>
                </a:cubicBezTo>
                <a:cubicBezTo>
                  <a:pt x="3280184" y="484860"/>
                  <a:pt x="3153387" y="443801"/>
                  <a:pt x="3689498" y="350875"/>
                </a:cubicBezTo>
                <a:cubicBezTo>
                  <a:pt x="3763495" y="338049"/>
                  <a:pt x="3830163" y="297848"/>
                  <a:pt x="3902149" y="276447"/>
                </a:cubicBezTo>
                <a:cubicBezTo>
                  <a:pt x="3961479" y="258808"/>
                  <a:pt x="4022651" y="248093"/>
                  <a:pt x="4082902" y="233916"/>
                </a:cubicBezTo>
                <a:cubicBezTo>
                  <a:pt x="4545146" y="-9369"/>
                  <a:pt x="4083530" y="213187"/>
                  <a:pt x="4412512" y="95693"/>
                </a:cubicBezTo>
                <a:cubicBezTo>
                  <a:pt x="4709567" y="-10398"/>
                  <a:pt x="4455755" y="39390"/>
                  <a:pt x="4731488" y="0"/>
                </a:cubicBezTo>
                <a:cubicBezTo>
                  <a:pt x="4816549" y="7088"/>
                  <a:pt x="4903347" y="2749"/>
                  <a:pt x="4986670" y="21265"/>
                </a:cubicBezTo>
                <a:cubicBezTo>
                  <a:pt x="5003969" y="25109"/>
                  <a:pt x="5006037" y="51264"/>
                  <a:pt x="5018567" y="63795"/>
                </a:cubicBezTo>
                <a:cubicBezTo>
                  <a:pt x="5034614" y="79842"/>
                  <a:pt x="5054651" y="91382"/>
                  <a:pt x="5071730" y="106326"/>
                </a:cubicBezTo>
                <a:cubicBezTo>
                  <a:pt x="5083046" y="116228"/>
                  <a:pt x="5091117" y="129882"/>
                  <a:pt x="5103628" y="138223"/>
                </a:cubicBezTo>
                <a:cubicBezTo>
                  <a:pt x="5112954" y="144440"/>
                  <a:pt x="5124489" y="146908"/>
                  <a:pt x="5135526" y="148856"/>
                </a:cubicBezTo>
                <a:cubicBezTo>
                  <a:pt x="5184885" y="157567"/>
                  <a:pt x="5234763" y="163033"/>
                  <a:pt x="5284381" y="170121"/>
                </a:cubicBezTo>
                <a:lnTo>
                  <a:pt x="6124353" y="159489"/>
                </a:lnTo>
                <a:cubicBezTo>
                  <a:pt x="6184990" y="157594"/>
                  <a:pt x="6244450" y="139306"/>
                  <a:pt x="6305107" y="138223"/>
                </a:cubicBezTo>
                <a:lnTo>
                  <a:pt x="6719777" y="148856"/>
                </a:lnTo>
                <a:cubicBezTo>
                  <a:pt x="6839671" y="141803"/>
                  <a:pt x="6885575" y="150296"/>
                  <a:pt x="6985591" y="116958"/>
                </a:cubicBezTo>
                <a:cubicBezTo>
                  <a:pt x="7021804" y="104887"/>
                  <a:pt x="7057257" y="90424"/>
                  <a:pt x="7091916" y="74428"/>
                </a:cubicBezTo>
                <a:cubicBezTo>
                  <a:pt x="7103519" y="69073"/>
                  <a:pt x="7112068" y="58197"/>
                  <a:pt x="7123814" y="53163"/>
                </a:cubicBezTo>
                <a:cubicBezTo>
                  <a:pt x="7150630" y="41670"/>
                  <a:pt x="7156376" y="42530"/>
                  <a:pt x="7176977" y="425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0377" y="2967335"/>
            <a:ext cx="6263253" cy="1754326"/>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What the wind has</a:t>
            </a:r>
          </a:p>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to say…</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6" presetClass="exit" presetSubtype="32" fill="hold" grpId="1" nodeType="withEffect">
                                  <p:stCondLst>
                                    <p:cond delay="0"/>
                                  </p:stCondLst>
                                  <p:childTnLst>
                                    <p:animEffect transition="out" filter="circle(out)">
                                      <p:cBhvr>
                                        <p:cTn id="43" dur="2000"/>
                                        <p:tgtEl>
                                          <p:spTgt spid="17"/>
                                        </p:tgtEl>
                                      </p:cBhvr>
                                    </p:animEffect>
                                    <p:set>
                                      <p:cBhvr>
                                        <p:cTn id="44" dur="1" fill="hold">
                                          <p:stCondLst>
                                            <p:cond delay="1999"/>
                                          </p:stCondLst>
                                        </p:cTn>
                                        <p:tgtEl>
                                          <p:spTgt spid="17"/>
                                        </p:tgtEl>
                                        <p:attrNameLst>
                                          <p:attrName>style.visibility</p:attrName>
                                        </p:attrNameLst>
                                      </p:cBhvr>
                                      <p:to>
                                        <p:strVal val="hidden"/>
                                      </p:to>
                                    </p:set>
                                  </p:childTnLst>
                                </p:cTn>
                              </p:par>
                              <p:par>
                                <p:cTn id="45" presetID="2" presetClass="entr" presetSubtype="8"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0-#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0-#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0-#ppt_w/2"/>
                                          </p:val>
                                        </p:tav>
                                        <p:tav tm="100000">
                                          <p:val>
                                            <p:strVal val="#ppt_x"/>
                                          </p:val>
                                        </p:tav>
                                      </p:tavLst>
                                    </p:anim>
                                    <p:anim calcmode="lin" valueType="num">
                                      <p:cBhvr additive="base">
                                        <p:cTn id="76" dur="500" fill="hold"/>
                                        <p:tgtEl>
                                          <p:spTgt spid="3"/>
                                        </p:tgtEl>
                                        <p:attrNameLst>
                                          <p:attrName>ppt_y</p:attrName>
                                        </p:attrNameLst>
                                      </p:cBhvr>
                                      <p:tavLst>
                                        <p:tav tm="0">
                                          <p:val>
                                            <p:strVal val="#ppt_y"/>
                                          </p:val>
                                        </p:tav>
                                        <p:tav tm="100000">
                                          <p:val>
                                            <p:strVal val="#ppt_y"/>
                                          </p:val>
                                        </p:tav>
                                      </p:tavLst>
                                    </p:anim>
                                  </p:childTnLst>
                                </p:cTn>
                              </p:par>
                            </p:childTnLst>
                          </p:cTn>
                        </p:par>
                        <p:par>
                          <p:cTn id="77" fill="hold">
                            <p:stCondLst>
                              <p:cond delay="2000"/>
                            </p:stCondLst>
                            <p:childTnLst>
                              <p:par>
                                <p:cTn id="78" presetID="10" presetClass="exit" presetSubtype="0" fill="hold" grpId="1" nodeType="afterEffect">
                                  <p:stCondLst>
                                    <p:cond delay="0"/>
                                  </p:stCondLst>
                                  <p:childTnLst>
                                    <p:animEffect transition="out" filter="fade">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childTnLst>
                          </p:cTn>
                        </p:par>
                        <p:par>
                          <p:cTn id="81" fill="hold">
                            <p:stCondLst>
                              <p:cond delay="2500"/>
                            </p:stCondLst>
                            <p:childTnLst>
                              <p:par>
                                <p:cTn id="82" presetID="10" presetClass="exit" presetSubtype="0" fill="hold" grpId="1" nodeType="afterEffect">
                                  <p:stCondLst>
                                    <p:cond delay="0"/>
                                  </p:stCondLst>
                                  <p:childTnLst>
                                    <p:animEffect transition="out" filter="fade">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childTnLst>
                          </p:cTn>
                        </p:par>
                        <p:par>
                          <p:cTn id="85" fill="hold">
                            <p:stCondLst>
                              <p:cond delay="3000"/>
                            </p:stCondLst>
                            <p:childTnLst>
                              <p:par>
                                <p:cTn id="86" presetID="10" presetClass="exit" presetSubtype="0" fill="hold" grpId="1" nodeType="afterEffect">
                                  <p:stCondLst>
                                    <p:cond delay="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childTnLst>
                          </p:cTn>
                        </p:par>
                        <p:par>
                          <p:cTn id="89" fill="hold">
                            <p:stCondLst>
                              <p:cond delay="3500"/>
                            </p:stCondLst>
                            <p:childTnLst>
                              <p:par>
                                <p:cTn id="90" presetID="10" presetClass="exit" presetSubtype="0" fill="hold" grpId="1" nodeType="after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4000"/>
                            </p:stCondLst>
                            <p:childTnLst>
                              <p:par>
                                <p:cTn id="94" presetID="10" presetClass="exit" presetSubtype="0" fill="hold" grpId="1" nodeType="afterEffect">
                                  <p:stCondLst>
                                    <p:cond delay="0"/>
                                  </p:stCondLst>
                                  <p:childTnLst>
                                    <p:animEffect transition="out" filter="fade">
                                      <p:cBhvr>
                                        <p:cTn id="95" dur="500"/>
                                        <p:tgtEl>
                                          <p:spTgt spid="18"/>
                                        </p:tgtEl>
                                      </p:cBhvr>
                                    </p:animEffect>
                                    <p:set>
                                      <p:cBhvr>
                                        <p:cTn id="9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 grpId="0"/>
      <p:bldP spid="3" grpId="0"/>
      <p:bldP spid="12" grpId="0"/>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17" grpId="0"/>
      <p:bldP spid="17"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5074</TotalTime>
  <Words>2499</Words>
  <Application>Microsoft Office PowerPoint</Application>
  <PresentationFormat>On-screen Show (4:3)</PresentationFormat>
  <Paragraphs>335</Paragraphs>
  <Slides>32</Slides>
  <Notes>18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4" baseType="lpstr">
      <vt:lpstr>Arial</vt:lpstr>
      <vt:lpstr>Arial Black</vt:lpstr>
      <vt:lpstr>Arial Unicode MS</vt:lpstr>
      <vt:lpstr>Calibri</vt:lpstr>
      <vt:lpstr>Century Gothic</vt:lpstr>
      <vt:lpstr>Comic Sans MS</vt:lpstr>
      <vt:lpstr>Courier New</vt:lpstr>
      <vt:lpstr>Symbol</vt:lpstr>
      <vt:lpstr>Tahoma</vt:lpstr>
      <vt:lpstr>Wingdings 2</vt:lpstr>
      <vt:lpstr>4084 Theme</vt:lpstr>
      <vt:lpstr>Package</vt:lpstr>
      <vt:lpstr>PowerPoint Presentation</vt:lpstr>
      <vt:lpstr>Lecture Overview</vt:lpstr>
      <vt:lpstr>Software development for parallel computers</vt:lpstr>
      <vt:lpstr>Do parallel languages and compilers exist?</vt:lpstr>
      <vt:lpstr>L05 - Further Reading</vt:lpstr>
      <vt:lpstr>Do parallel languages and compilers exist?</vt:lpstr>
      <vt:lpstr>Powwow* moment</vt:lpstr>
      <vt:lpstr>Return from the Powwow</vt:lpstr>
      <vt:lpstr>Some   thoughts</vt:lpstr>
      <vt:lpstr>Why automatic parallelism isn’t “quite there yet”</vt:lpstr>
      <vt:lpstr>Why automatic parallelism isn’t “quite there yet”</vt:lpstr>
      <vt:lpstr>PowerPoint Presentation</vt:lpstr>
      <vt:lpstr>Temporal and Spatial Computation</vt:lpstr>
      <vt:lpstr>“Extracting concurrency”</vt:lpstr>
      <vt:lpstr>Performance Benchmarking</vt:lpstr>
      <vt:lpstr>Important questions</vt:lpstr>
      <vt:lpstr>Benchmarking</vt:lpstr>
      <vt:lpstr>Benchmarking </vt:lpstr>
      <vt:lpstr>Wall clock time</vt:lpstr>
      <vt:lpstr>StdC: gettimeofday</vt:lpstr>
      <vt:lpstr>gettimeofday example</vt:lpstr>
      <vt:lpstr>What is wrong about using only wall clock time?</vt:lpstr>
      <vt:lpstr>Benchmarking: what to test</vt:lpstr>
      <vt:lpstr>Benchmarking:  what is usually measured</vt:lpstr>
      <vt:lpstr>Metrics of Performance</vt:lpstr>
      <vt:lpstr>Aspects of CPU Performance</vt:lpstr>
      <vt:lpstr>Average Cycles Per Instruction: processors with varying clocks per instruction</vt:lpstr>
      <vt:lpstr>Example: Calculating ACPI</vt:lpstr>
      <vt:lpstr>Summarizing Performance</vt:lpstr>
      <vt:lpstr>Cost/Performance: The Relationship of Cost to Price?</vt:lpstr>
      <vt:lpstr>What’s Next??</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Computing Fundamentals</dc:subject>
  <dc:creator>Simon Winberg</dc:creator>
  <cp:lastModifiedBy>Simon Winberg</cp:lastModifiedBy>
  <cp:revision>315</cp:revision>
  <dcterms:created xsi:type="dcterms:W3CDTF">2009-02-10T02:25:54Z</dcterms:created>
  <dcterms:modified xsi:type="dcterms:W3CDTF">2018-02-27T15:46:38Z</dcterms:modified>
  <cp:category>Lectures</cp:category>
</cp:coreProperties>
</file>