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3" r:id="rId1"/>
  </p:sldMasterIdLst>
  <p:notesMasterIdLst>
    <p:notesMasterId r:id="rId27"/>
  </p:notesMasterIdLst>
  <p:sldIdLst>
    <p:sldId id="370" r:id="rId2"/>
    <p:sldId id="273" r:id="rId3"/>
    <p:sldId id="351" r:id="rId4"/>
    <p:sldId id="399" r:id="rId5"/>
    <p:sldId id="458" r:id="rId6"/>
    <p:sldId id="446" r:id="rId7"/>
    <p:sldId id="450" r:id="rId8"/>
    <p:sldId id="404" r:id="rId9"/>
    <p:sldId id="447" r:id="rId10"/>
    <p:sldId id="449" r:id="rId11"/>
    <p:sldId id="438" r:id="rId12"/>
    <p:sldId id="405" r:id="rId13"/>
    <p:sldId id="448" r:id="rId14"/>
    <p:sldId id="451" r:id="rId15"/>
    <p:sldId id="452" r:id="rId16"/>
    <p:sldId id="440" r:id="rId17"/>
    <p:sldId id="441" r:id="rId18"/>
    <p:sldId id="453" r:id="rId19"/>
    <p:sldId id="443" r:id="rId20"/>
    <p:sldId id="444" r:id="rId21"/>
    <p:sldId id="445" r:id="rId22"/>
    <p:sldId id="454" r:id="rId23"/>
    <p:sldId id="456" r:id="rId24"/>
    <p:sldId id="457" r:id="rId25"/>
    <p:sldId id="393"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00"/>
    <a:srgbClr val="385D8A"/>
    <a:srgbClr val="1008B8"/>
    <a:srgbClr val="FFCCFF"/>
    <a:srgbClr val="66FF99"/>
    <a:srgbClr val="1C1C1C"/>
    <a:srgbClr val="FFFF00"/>
    <a:srgbClr val="3663F2"/>
    <a:srgbClr val="3024CE"/>
    <a:srgbClr val="2E8D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51" autoAdjust="0"/>
    <p:restoredTop sz="94687" autoAdjust="0"/>
  </p:normalViewPr>
  <p:slideViewPr>
    <p:cSldViewPr snapToGrid="0">
      <p:cViewPr varScale="1">
        <p:scale>
          <a:sx n="72" d="100"/>
          <a:sy n="72" d="100"/>
        </p:scale>
        <p:origin x="1428" y="54"/>
      </p:cViewPr>
      <p:guideLst>
        <p:guide orient="horz" pos="2160"/>
        <p:guide pos="2880"/>
      </p:guideLst>
    </p:cSldViewPr>
  </p:slideViewPr>
  <p:outlineViewPr>
    <p:cViewPr>
      <p:scale>
        <a:sx n="33" d="100"/>
        <a:sy n="33" d="100"/>
      </p:scale>
      <p:origin x="0" y="4867"/>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B0B5E431-874C-4F9E-A78C-72F9E39C8BBB}" type="datetimeFigureOut">
              <a:rPr lang="en-US"/>
              <a:pPr>
                <a:defRPr/>
              </a:pPr>
              <a:t>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2789BAF0-14F8-4ACC-89AE-4B98652CF13D}" type="slidenum">
              <a:rPr lang="en-US"/>
              <a:pPr>
                <a:defRPr/>
              </a:pPr>
              <a:t>‹#›</a:t>
            </a:fld>
            <a:endParaRPr lang="en-US"/>
          </a:p>
        </p:txBody>
      </p:sp>
    </p:spTree>
    <p:extLst>
      <p:ext uri="{BB962C8B-B14F-4D97-AF65-F5344CB8AC3E}">
        <p14:creationId xmlns:p14="http://schemas.microsoft.com/office/powerpoint/2010/main" val="42524490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F59F56D-BE98-448D-8198-057DF737D911}" type="slidenum">
              <a:rPr lang="en-US" smtClean="0"/>
              <a:pPr/>
              <a:t>1</a:t>
            </a:fld>
            <a:endParaRPr lang="en-US"/>
          </a:p>
        </p:txBody>
      </p:sp>
    </p:spTree>
    <p:extLst>
      <p:ext uri="{BB962C8B-B14F-4D97-AF65-F5344CB8AC3E}">
        <p14:creationId xmlns:p14="http://schemas.microsoft.com/office/powerpoint/2010/main" val="4251413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864545-AD1B-4A4C-A27E-6BD6CBEA1EC8}" type="slidenum">
              <a:rPr lang="en-US" smtClean="0"/>
              <a:pPr/>
              <a:t>16</a:t>
            </a:fld>
            <a:endParaRPr lang="en-US"/>
          </a:p>
        </p:txBody>
      </p:sp>
    </p:spTree>
    <p:extLst>
      <p:ext uri="{BB962C8B-B14F-4D97-AF65-F5344CB8AC3E}">
        <p14:creationId xmlns:p14="http://schemas.microsoft.com/office/powerpoint/2010/main" val="256251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864545-AD1B-4A4C-A27E-6BD6CBEA1EC8}" type="slidenum">
              <a:rPr lang="en-US" smtClean="0"/>
              <a:pPr/>
              <a:t>17</a:t>
            </a:fld>
            <a:endParaRPr lang="en-US"/>
          </a:p>
        </p:txBody>
      </p:sp>
    </p:spTree>
    <p:extLst>
      <p:ext uri="{BB962C8B-B14F-4D97-AF65-F5344CB8AC3E}">
        <p14:creationId xmlns:p14="http://schemas.microsoft.com/office/powerpoint/2010/main" val="256251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5A8CBC-EA5F-427A-90CC-D01B46FAFBFA}" type="slidenum">
              <a:rPr lang="en-US" smtClean="0"/>
              <a:pPr/>
              <a:t>2</a:t>
            </a:fld>
            <a:endParaRPr lang="en-US"/>
          </a:p>
        </p:txBody>
      </p:sp>
    </p:spTree>
    <p:extLst>
      <p:ext uri="{BB962C8B-B14F-4D97-AF65-F5344CB8AC3E}">
        <p14:creationId xmlns:p14="http://schemas.microsoft.com/office/powerpoint/2010/main" val="3343035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C0B1DF-CCEE-4F56-B87E-A9EA2DFC3C82}" type="slidenum">
              <a:rPr lang="en-US" smtClean="0"/>
              <a:pPr/>
              <a:t>3</a:t>
            </a:fld>
            <a:endParaRPr lang="en-US"/>
          </a:p>
        </p:txBody>
      </p:sp>
    </p:spTree>
    <p:extLst>
      <p:ext uri="{BB962C8B-B14F-4D97-AF65-F5344CB8AC3E}">
        <p14:creationId xmlns:p14="http://schemas.microsoft.com/office/powerpoint/2010/main" val="266171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E0AC65-701E-4324-9503-FD4FB2F88303}" type="slidenum">
              <a:rPr lang="en-US" smtClean="0"/>
              <a:pPr/>
              <a:t>4</a:t>
            </a:fld>
            <a:endParaRPr lang="en-US"/>
          </a:p>
        </p:txBody>
      </p:sp>
    </p:spTree>
    <p:extLst>
      <p:ext uri="{BB962C8B-B14F-4D97-AF65-F5344CB8AC3E}">
        <p14:creationId xmlns:p14="http://schemas.microsoft.com/office/powerpoint/2010/main" val="365229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2B333D-07F6-4828-BF2E-F763AA2D0047}" type="slidenum">
              <a:rPr lang="en-US" smtClean="0"/>
              <a:pPr/>
              <a:t>8</a:t>
            </a:fld>
            <a:endParaRPr lang="en-US"/>
          </a:p>
        </p:txBody>
      </p:sp>
    </p:spTree>
    <p:extLst>
      <p:ext uri="{BB962C8B-B14F-4D97-AF65-F5344CB8AC3E}">
        <p14:creationId xmlns:p14="http://schemas.microsoft.com/office/powerpoint/2010/main" val="83557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2B333D-07F6-4828-BF2E-F763AA2D0047}" type="slidenum">
              <a:rPr lang="en-US" smtClean="0"/>
              <a:pPr/>
              <a:t>9</a:t>
            </a:fld>
            <a:endParaRPr lang="en-US"/>
          </a:p>
        </p:txBody>
      </p:sp>
    </p:spTree>
    <p:extLst>
      <p:ext uri="{BB962C8B-B14F-4D97-AF65-F5344CB8AC3E}">
        <p14:creationId xmlns:p14="http://schemas.microsoft.com/office/powerpoint/2010/main" val="124395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2B333D-07F6-4828-BF2E-F763AA2D0047}" type="slidenum">
              <a:rPr lang="en-US" smtClean="0"/>
              <a:pPr/>
              <a:t>10</a:t>
            </a:fld>
            <a:endParaRPr lang="en-US"/>
          </a:p>
        </p:txBody>
      </p:sp>
    </p:spTree>
    <p:extLst>
      <p:ext uri="{BB962C8B-B14F-4D97-AF65-F5344CB8AC3E}">
        <p14:creationId xmlns:p14="http://schemas.microsoft.com/office/powerpoint/2010/main" val="1364867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2B333D-07F6-4828-BF2E-F763AA2D0047}" type="slidenum">
              <a:rPr lang="en-US" smtClean="0"/>
              <a:pPr/>
              <a:t>12</a:t>
            </a:fld>
            <a:endParaRPr lang="en-US"/>
          </a:p>
        </p:txBody>
      </p:sp>
    </p:spTree>
    <p:extLst>
      <p:ext uri="{BB962C8B-B14F-4D97-AF65-F5344CB8AC3E}">
        <p14:creationId xmlns:p14="http://schemas.microsoft.com/office/powerpoint/2010/main" val="4273185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2B333D-07F6-4828-BF2E-F763AA2D0047}" type="slidenum">
              <a:rPr lang="en-US" smtClean="0"/>
              <a:pPr/>
              <a:t>14</a:t>
            </a:fld>
            <a:endParaRPr lang="en-US"/>
          </a:p>
        </p:txBody>
      </p:sp>
    </p:spTree>
    <p:extLst>
      <p:ext uri="{BB962C8B-B14F-4D97-AF65-F5344CB8AC3E}">
        <p14:creationId xmlns:p14="http://schemas.microsoft.com/office/powerpoint/2010/main" val="3445148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B10B0255-C858-422F-A4EC-FDADC96DA122}"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17CC1FF7-788F-42ED-BE83-FF18342B5BF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6EE988DE-77AE-4848-BE51-B5E8389D6F4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CC766553-0B54-48B6-8047-6B9C5468D13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40FFABE4-504C-4534-84B4-C086694149E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DFA178AE-207E-4037-A841-1881832B71AD}"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239E1287-0AD2-483F-A84D-D2B0FB1956D2}"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562EDD02-B81A-47BF-B5D3-65A0F21A837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2CE2B562-8035-4B5D-91F3-C2A7FB81A04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08E54F0E-1ACD-4FCA-9FBE-A5B0BEF81116}"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5E159D2F-7205-4C9D-87DC-83BA04DEF8D6}"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reativecommons.org/licenses/by-sa/4.0/" TargetMode="Externa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hyperlink" Target="http://www.clker.com/clipart-1975.html"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pngimg.com/download/6633"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558925" y="1873250"/>
            <a:ext cx="6775450" cy="1814513"/>
          </a:xfrm>
          <a:prstGeom prst="rect">
            <a:avLst/>
          </a:prstGeom>
          <a:blipFill dpi="0" rotWithShape="1">
            <a:blip r:embed="rId3">
              <a:alphaModFix amt="28000"/>
            </a:blip>
            <a:srcRect/>
            <a:tile tx="0" ty="0" sx="100000" sy="100000" flip="none" algn="tl"/>
          </a:blip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5" name="Subtitle 4"/>
          <p:cNvSpPr>
            <a:spLocks noGrp="1"/>
          </p:cNvSpPr>
          <p:nvPr>
            <p:ph type="subTitle" sz="quarter" idx="4294967295"/>
          </p:nvPr>
        </p:nvSpPr>
        <p:spPr>
          <a:xfrm>
            <a:off x="675239" y="3725173"/>
            <a:ext cx="8164512" cy="1752600"/>
          </a:xfrm>
        </p:spPr>
        <p:txBody>
          <a:bodyPr>
            <a:normAutofit/>
          </a:bodyPr>
          <a:lstStyle/>
          <a:p>
            <a:pPr algn="ctr" eaLnBrk="1" hangingPunct="1">
              <a:buFont typeface="Wingdings" pitchFamily="2" charset="2"/>
              <a:buNone/>
              <a:defRPr/>
            </a:pPr>
            <a:r>
              <a:rPr lang="en-ZA" sz="3600" dirty="0">
                <a:solidFill>
                  <a:srgbClr val="FF6600"/>
                </a:solidFill>
              </a:rPr>
              <a:t>Lecture 6:</a:t>
            </a:r>
          </a:p>
          <a:p>
            <a:pPr algn="ctr">
              <a:buNone/>
              <a:defRPr/>
            </a:pPr>
            <a:r>
              <a:rPr lang="en-ZA" sz="3600" dirty="0">
                <a:solidFill>
                  <a:srgbClr val="FF6600"/>
                </a:solidFill>
              </a:rPr>
              <a:t>Introduction to </a:t>
            </a:r>
            <a:r>
              <a:rPr lang="en-ZA" sz="3600" dirty="0" err="1">
                <a:solidFill>
                  <a:srgbClr val="FF6600"/>
                </a:solidFill>
              </a:rPr>
              <a:t>Pthreads</a:t>
            </a:r>
            <a:endParaRPr lang="en-ZA" sz="3600" dirty="0">
              <a:solidFill>
                <a:srgbClr val="FF6600"/>
              </a:solidFill>
            </a:endParaRPr>
          </a:p>
        </p:txBody>
      </p:sp>
      <p:sp>
        <p:nvSpPr>
          <p:cNvPr id="3076" name="Rectangle 9"/>
          <p:cNvSpPr>
            <a:spLocks noChangeArrowheads="1"/>
          </p:cNvSpPr>
          <p:nvPr/>
        </p:nvSpPr>
        <p:spPr bwMode="auto">
          <a:xfrm>
            <a:off x="1873250" y="5467350"/>
            <a:ext cx="58324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r>
              <a:rPr lang="en-ZA" sz="2400" dirty="0"/>
              <a:t>Lecturer:</a:t>
            </a:r>
          </a:p>
          <a:p>
            <a:pPr algn="ctr"/>
            <a:r>
              <a:rPr lang="en-ZA" sz="2400" dirty="0"/>
              <a:t>Simon Winberg</a:t>
            </a:r>
            <a:endParaRPr lang="en-US" sz="2400" dirty="0"/>
          </a:p>
        </p:txBody>
      </p:sp>
      <p:pic>
        <p:nvPicPr>
          <p:cNvPr id="3077" name="Picture 9" descr="EEE4084F_logo.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324" y="261609"/>
            <a:ext cx="1217717" cy="1215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554529" y="2292965"/>
            <a:ext cx="6766596" cy="1015663"/>
          </a:xfrm>
          <a:prstGeom prst="rect">
            <a:avLst/>
          </a:prstGeom>
          <a:noFill/>
        </p:spPr>
        <p:txBody>
          <a:bodyPr wrap="none">
            <a:spAutoFit/>
          </a:bodyPr>
          <a:lstStyle/>
          <a:p>
            <a:pPr algn="ctr">
              <a:defRPr/>
            </a:pP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Digital Systems</a:t>
            </a:r>
          </a:p>
        </p:txBody>
      </p:sp>
      <p:sp>
        <p:nvSpPr>
          <p:cNvPr id="11" name="Rectangle 10"/>
          <p:cNvSpPr/>
          <p:nvPr/>
        </p:nvSpPr>
        <p:spPr>
          <a:xfrm>
            <a:off x="2617519" y="361295"/>
            <a:ext cx="4418197"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EEE4084F</a:t>
            </a:r>
          </a:p>
        </p:txBody>
      </p:sp>
      <p:pic>
        <p:nvPicPr>
          <p:cNvPr id="2050" name="Picture 2" descr="C:\Users\swinberg\Documents\ACTIVE\EEE4084F\Common\Images\uctlogo_sm.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9932" y="248091"/>
            <a:ext cx="1239069" cy="126435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swinberg\Documents\ACTIVE\EEE4084F\Common\Images_open\CC-SA.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830" y="6363938"/>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037552" y="641802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pic>
        <p:nvPicPr>
          <p:cNvPr id="7" name="Picture 6" descr="A picture containing object, thread&#10;&#10;Description generated with very high confidence">
            <a:extLst>
              <a:ext uri="{FF2B5EF4-FFF2-40B4-BE49-F238E27FC236}">
                <a16:creationId xmlns:a16="http://schemas.microsoft.com/office/drawing/2014/main" id="{8DC52C4F-91DE-4AD7-98BE-63C353F332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69495" y="5082317"/>
            <a:ext cx="2251629" cy="1527591"/>
          </a:xfrm>
          <a:prstGeom prst="rect">
            <a:avLst/>
          </a:prstGeom>
        </p:spPr>
      </p:pic>
      <p:sp>
        <p:nvSpPr>
          <p:cNvPr id="12" name="Rectangle 11">
            <a:extLst>
              <a:ext uri="{FF2B5EF4-FFF2-40B4-BE49-F238E27FC236}">
                <a16:creationId xmlns:a16="http://schemas.microsoft.com/office/drawing/2014/main" id="{B878970C-819D-47BA-81BA-431C542128B7}"/>
              </a:ext>
            </a:extLst>
          </p:cNvPr>
          <p:cNvSpPr/>
          <p:nvPr/>
        </p:nvSpPr>
        <p:spPr>
          <a:xfrm>
            <a:off x="6417792" y="5765527"/>
            <a:ext cx="1705916" cy="523220"/>
          </a:xfrm>
          <a:prstGeom prst="rect">
            <a:avLst/>
          </a:prstGeom>
          <a:noFill/>
        </p:spPr>
        <p:txBody>
          <a:bodyPr wrap="none" lIns="91440" tIns="45720" rIns="91440" bIns="45720">
            <a:prstTxWarp prst="textChevron">
              <a:avLst/>
            </a:prstTxWarp>
            <a:spAutoFit/>
          </a:bodyPr>
          <a:lstStyle/>
          <a:p>
            <a:pPr algn="ctr"/>
            <a:r>
              <a:rPr lang="en-US" sz="2800" b="0" cap="none" spc="0" dirty="0" err="1">
                <a:ln w="0"/>
                <a:solidFill>
                  <a:schemeClr val="tx1"/>
                </a:solidFill>
                <a:effectLst>
                  <a:outerShdw blurRad="38100" dist="19050" dir="2700000" algn="tl" rotWithShape="0">
                    <a:schemeClr val="dk1">
                      <a:alpha val="40000"/>
                    </a:schemeClr>
                  </a:outerShdw>
                </a:effectLst>
              </a:rPr>
              <a:t>pThreads</a:t>
            </a:r>
            <a:endParaRPr lang="en-US" sz="2800" b="0" cap="none" spc="0"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5600" y="292708"/>
            <a:ext cx="8512175" cy="571988"/>
          </a:xfrm>
        </p:spPr>
        <p:txBody>
          <a:bodyPr>
            <a:noAutofit/>
          </a:bodyPr>
          <a:lstStyle/>
          <a:p>
            <a:pPr>
              <a:defRPr/>
            </a:pPr>
            <a:r>
              <a:rPr lang="en-ZA" sz="3400" dirty="0"/>
              <a:t>Linux: tic and toc</a:t>
            </a:r>
            <a:endParaRPr lang="en-US" sz="3400" dirty="0"/>
          </a:p>
        </p:txBody>
      </p:sp>
      <p:sp>
        <p:nvSpPr>
          <p:cNvPr id="9219" name="Rectangle 4"/>
          <p:cNvSpPr>
            <a:spLocks noChangeArrowheads="1"/>
          </p:cNvSpPr>
          <p:nvPr/>
        </p:nvSpPr>
        <p:spPr bwMode="auto">
          <a:xfrm>
            <a:off x="627063" y="956886"/>
            <a:ext cx="8093790" cy="2372303"/>
          </a:xfrm>
          <a:prstGeom prst="rect">
            <a:avLst/>
          </a:prstGeom>
          <a:solidFill>
            <a:schemeClr val="bg1"/>
          </a:solidFill>
          <a:ln>
            <a:solidFill>
              <a:schemeClr val="accent3">
                <a:lumMod val="50000"/>
              </a:schemeClr>
            </a:solidFill>
          </a:ln>
          <a:extLst/>
        </p:spPr>
        <p:txBody>
          <a:bodyPr wrap="square" lIns="90000" tIns="72000" bIns="82800">
            <a:spAutoFit/>
          </a:bodyPr>
          <a:lstStyle/>
          <a:p>
            <a:r>
              <a:rPr lang="en-ZA" b="1" dirty="0">
                <a:latin typeface="Courier New" pitchFamily="49" charset="0"/>
                <a:cs typeface="Courier New" pitchFamily="49" charset="0"/>
              </a:rPr>
              <a:t>double toc(){</a:t>
            </a:r>
          </a:p>
          <a:p>
            <a:r>
              <a:rPr lang="en-ZA" b="1" dirty="0">
                <a:latin typeface="Courier New" pitchFamily="49" charset="0"/>
                <a:cs typeface="Courier New" pitchFamily="49" charset="0"/>
              </a:rPr>
              <a:t> double End;</a:t>
            </a:r>
          </a:p>
          <a:p>
            <a:r>
              <a:rPr lang="en-ZA" b="1" dirty="0">
                <a:latin typeface="Courier New" pitchFamily="49" charset="0"/>
                <a:cs typeface="Courier New" pitchFamily="49" charset="0"/>
              </a:rPr>
              <a:t> </a:t>
            </a:r>
            <a:r>
              <a:rPr lang="en-ZA" b="1" dirty="0" err="1">
                <a:latin typeface="Courier New" pitchFamily="49" charset="0"/>
                <a:cs typeface="Courier New" pitchFamily="49" charset="0"/>
              </a:rPr>
              <a:t>timespec</a:t>
            </a:r>
            <a:r>
              <a:rPr lang="en-ZA" b="1" dirty="0">
                <a:latin typeface="Courier New" pitchFamily="49" charset="0"/>
                <a:cs typeface="Courier New" pitchFamily="49" charset="0"/>
              </a:rPr>
              <a:t> Time;</a:t>
            </a:r>
          </a:p>
          <a:p>
            <a:r>
              <a:rPr lang="en-ZA" b="1" dirty="0">
                <a:latin typeface="Courier New" pitchFamily="49" charset="0"/>
                <a:cs typeface="Courier New" pitchFamily="49" charset="0"/>
              </a:rPr>
              <a:t> </a:t>
            </a:r>
            <a:r>
              <a:rPr lang="en-ZA" b="1" dirty="0" err="1">
                <a:latin typeface="Courier New" pitchFamily="49" charset="0"/>
                <a:cs typeface="Courier New" pitchFamily="49" charset="0"/>
              </a:rPr>
              <a:t>clock_gettime</a:t>
            </a:r>
            <a:r>
              <a:rPr lang="en-ZA" b="1" dirty="0">
                <a:latin typeface="Courier New" pitchFamily="49" charset="0"/>
                <a:cs typeface="Courier New" pitchFamily="49" charset="0"/>
              </a:rPr>
              <a:t>(CLOCK_MONOTONIC, &amp;Time);</a:t>
            </a:r>
          </a:p>
          <a:p>
            <a:r>
              <a:rPr lang="en-ZA" b="1" dirty="0">
                <a:latin typeface="Courier New" pitchFamily="49" charset="0"/>
                <a:cs typeface="Courier New" pitchFamily="49" charset="0"/>
              </a:rPr>
              <a:t> End = (double)(</a:t>
            </a:r>
            <a:r>
              <a:rPr lang="en-ZA" b="1" dirty="0" err="1">
                <a:latin typeface="Courier New" pitchFamily="49" charset="0"/>
                <a:cs typeface="Courier New" pitchFamily="49" charset="0"/>
              </a:rPr>
              <a:t>Time.tv_sec</a:t>
            </a:r>
            <a:r>
              <a:rPr lang="en-ZA" b="1" dirty="0">
                <a:latin typeface="Courier New" pitchFamily="49" charset="0"/>
                <a:cs typeface="Courier New" pitchFamily="49" charset="0"/>
              </a:rPr>
              <a:t>) +</a:t>
            </a:r>
          </a:p>
          <a:p>
            <a:r>
              <a:rPr lang="en-ZA" b="1" dirty="0">
                <a:latin typeface="Courier New" pitchFamily="49" charset="0"/>
                <a:cs typeface="Courier New" pitchFamily="49" charset="0"/>
              </a:rPr>
              <a:t>       (double)(</a:t>
            </a:r>
            <a:r>
              <a:rPr lang="en-ZA" b="1" dirty="0" err="1">
                <a:latin typeface="Courier New" pitchFamily="49" charset="0"/>
                <a:cs typeface="Courier New" pitchFamily="49" charset="0"/>
              </a:rPr>
              <a:t>Time.tv_nsec</a:t>
            </a:r>
            <a:r>
              <a:rPr lang="en-ZA" b="1" dirty="0">
                <a:latin typeface="Courier New" pitchFamily="49" charset="0"/>
                <a:cs typeface="Courier New" pitchFamily="49" charset="0"/>
              </a:rPr>
              <a:t>)*1e-9;</a:t>
            </a:r>
          </a:p>
          <a:p>
            <a:r>
              <a:rPr lang="en-ZA" b="1" dirty="0">
                <a:latin typeface="Courier New" pitchFamily="49" charset="0"/>
                <a:cs typeface="Courier New" pitchFamily="49" charset="0"/>
              </a:rPr>
              <a:t> return End - Start;</a:t>
            </a:r>
          </a:p>
          <a:p>
            <a:r>
              <a:rPr lang="en-ZA" b="1" dirty="0">
                <a:latin typeface="Courier New" pitchFamily="49" charset="0"/>
                <a:cs typeface="Courier New" pitchFamily="49" charset="0"/>
              </a:rPr>
              <a:t>}</a:t>
            </a:r>
          </a:p>
        </p:txBody>
      </p:sp>
      <p:sp>
        <p:nvSpPr>
          <p:cNvPr id="5" name="TextBox 4"/>
          <p:cNvSpPr txBox="1">
            <a:spLocks noChangeArrowheads="1"/>
          </p:cNvSpPr>
          <p:nvPr/>
        </p:nvSpPr>
        <p:spPr bwMode="auto">
          <a:xfrm>
            <a:off x="5393635" y="6347791"/>
            <a:ext cx="37503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Should have this all in a separate module</a:t>
            </a:r>
          </a:p>
        </p:txBody>
      </p:sp>
      <p:sp>
        <p:nvSpPr>
          <p:cNvPr id="2" name="Rectangle 1"/>
          <p:cNvSpPr/>
          <p:nvPr/>
        </p:nvSpPr>
        <p:spPr>
          <a:xfrm>
            <a:off x="6485687" y="1096586"/>
            <a:ext cx="1697901" cy="369332"/>
          </a:xfrm>
          <a:prstGeom prst="rect">
            <a:avLst/>
          </a:prstGeom>
        </p:spPr>
        <p:txBody>
          <a:bodyPr wrap="none">
            <a:spAutoFit/>
          </a:bodyPr>
          <a:lstStyle/>
          <a:p>
            <a:r>
              <a:rPr lang="en-ZA" dirty="0"/>
              <a:t>(Linux version)</a:t>
            </a:r>
          </a:p>
        </p:txBody>
      </p:sp>
    </p:spTree>
    <p:extLst>
      <p:ext uri="{BB962C8B-B14F-4D97-AF65-F5344CB8AC3E}">
        <p14:creationId xmlns:p14="http://schemas.microsoft.com/office/powerpoint/2010/main" val="2040168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48221"/>
            <a:ext cx="8509000" cy="692210"/>
          </a:xfrm>
        </p:spPr>
        <p:txBody>
          <a:bodyPr>
            <a:normAutofit/>
          </a:bodyPr>
          <a:lstStyle/>
          <a:p>
            <a:r>
              <a:rPr lang="en-ZA" sz="3400" dirty="0"/>
              <a:t>Scalarprod.cpp – tic and toc</a:t>
            </a:r>
          </a:p>
        </p:txBody>
      </p:sp>
      <p:sp>
        <p:nvSpPr>
          <p:cNvPr id="3" name="Rectangle 4"/>
          <p:cNvSpPr>
            <a:spLocks noChangeArrowheads="1"/>
          </p:cNvSpPr>
          <p:nvPr/>
        </p:nvSpPr>
        <p:spPr bwMode="auto">
          <a:xfrm>
            <a:off x="520701" y="1140431"/>
            <a:ext cx="8178800" cy="5326958"/>
          </a:xfrm>
          <a:prstGeom prst="rect">
            <a:avLst/>
          </a:prstGeom>
          <a:solidFill>
            <a:schemeClr val="bg1"/>
          </a:solidFill>
          <a:ln>
            <a:solidFill>
              <a:schemeClr val="accent3">
                <a:lumMod val="50000"/>
              </a:schemeClr>
            </a:solidFill>
          </a:ln>
          <a:extLst/>
        </p:spPr>
        <p:txBody>
          <a:bodyPr wrap="square" lIns="90000" tIns="72000" bIns="82800">
            <a:spAutoFit/>
          </a:bodyPr>
          <a:lstStyle/>
          <a:p>
            <a:r>
              <a:rPr lang="en-ZA" sz="1600" b="1" dirty="0">
                <a:latin typeface="Courier New" pitchFamily="49" charset="0"/>
                <a:cs typeface="Courier New" pitchFamily="49" charset="0"/>
              </a:rPr>
              <a:t>#include &lt;</a:t>
            </a:r>
            <a:r>
              <a:rPr lang="en-ZA" sz="1600" b="1" dirty="0" err="1">
                <a:latin typeface="Courier New" pitchFamily="49" charset="0"/>
                <a:cs typeface="Courier New" pitchFamily="49" charset="0"/>
              </a:rPr>
              <a:t>iostream</a:t>
            </a:r>
            <a:r>
              <a:rPr lang="en-ZA" sz="1600" b="1" dirty="0">
                <a:latin typeface="Courier New" pitchFamily="49" charset="0"/>
                <a:cs typeface="Courier New" pitchFamily="49" charset="0"/>
              </a:rPr>
              <a:t>&gt;</a:t>
            </a:r>
          </a:p>
          <a:p>
            <a:r>
              <a:rPr lang="en-ZA" sz="1600" b="1" dirty="0">
                <a:latin typeface="Courier New" pitchFamily="49" charset="0"/>
                <a:cs typeface="Courier New" pitchFamily="49" charset="0"/>
              </a:rPr>
              <a:t>#include &lt;</a:t>
            </a:r>
            <a:r>
              <a:rPr lang="en-ZA" sz="1600" b="1" dirty="0" err="1">
                <a:latin typeface="Courier New" pitchFamily="49" charset="0"/>
                <a:cs typeface="Courier New" pitchFamily="49" charset="0"/>
              </a:rPr>
              <a:t>ctime</a:t>
            </a:r>
            <a:r>
              <a:rPr lang="en-ZA" sz="1600" b="1" dirty="0">
                <a:latin typeface="Courier New" pitchFamily="49" charset="0"/>
                <a:cs typeface="Courier New" pitchFamily="49" charset="0"/>
              </a:rPr>
              <a:t>&gt;</a:t>
            </a:r>
          </a:p>
          <a:p>
            <a:r>
              <a:rPr lang="en-ZA" sz="1600" b="1" dirty="0">
                <a:latin typeface="Courier New" pitchFamily="49" charset="0"/>
                <a:cs typeface="Courier New" pitchFamily="49" charset="0"/>
              </a:rPr>
              <a:t>#include &lt;sys/</a:t>
            </a:r>
            <a:r>
              <a:rPr lang="en-ZA" sz="1600" b="1" dirty="0" err="1">
                <a:latin typeface="Courier New" pitchFamily="49" charset="0"/>
                <a:cs typeface="Courier New" pitchFamily="49" charset="0"/>
              </a:rPr>
              <a:t>time.h</a:t>
            </a:r>
            <a:r>
              <a:rPr lang="en-ZA" sz="1600" b="1" dirty="0">
                <a:latin typeface="Courier New" pitchFamily="49" charset="0"/>
                <a:cs typeface="Courier New" pitchFamily="49" charset="0"/>
              </a:rPr>
              <a:t>&gt;</a:t>
            </a:r>
          </a:p>
          <a:p>
            <a:r>
              <a:rPr lang="en-ZA" sz="1600" b="1" dirty="0">
                <a:latin typeface="Courier New" pitchFamily="49" charset="0"/>
                <a:cs typeface="Courier New" pitchFamily="49" charset="0"/>
              </a:rPr>
              <a:t>#include &lt;</a:t>
            </a:r>
            <a:r>
              <a:rPr lang="en-ZA" sz="1600" b="1" dirty="0" err="1">
                <a:latin typeface="Courier New" pitchFamily="49" charset="0"/>
                <a:cs typeface="Courier New" pitchFamily="49" charset="0"/>
              </a:rPr>
              <a:t>stdlib.h</a:t>
            </a:r>
            <a:r>
              <a:rPr lang="en-ZA" sz="1600" b="1" dirty="0">
                <a:latin typeface="Courier New" pitchFamily="49" charset="0"/>
                <a:cs typeface="Courier New" pitchFamily="49" charset="0"/>
              </a:rPr>
              <a:t>&gt; // for </a:t>
            </a:r>
            <a:r>
              <a:rPr lang="en-ZA" sz="1600" b="1" dirty="0" err="1">
                <a:latin typeface="Courier New" pitchFamily="49" charset="0"/>
                <a:cs typeface="Courier New" pitchFamily="49" charset="0"/>
              </a:rPr>
              <a:t>srand</a:t>
            </a:r>
            <a:r>
              <a:rPr lang="en-ZA" sz="1600" b="1" dirty="0">
                <a:latin typeface="Courier New" pitchFamily="49" charset="0"/>
                <a:cs typeface="Courier New" pitchFamily="49" charset="0"/>
              </a:rPr>
              <a:t>, rand</a:t>
            </a:r>
          </a:p>
          <a:p>
            <a:endParaRPr lang="en-ZA" sz="1600" b="1" dirty="0">
              <a:latin typeface="Courier New" pitchFamily="49" charset="0"/>
              <a:cs typeface="Courier New" pitchFamily="49" charset="0"/>
            </a:endParaRPr>
          </a:p>
          <a:p>
            <a:r>
              <a:rPr lang="en-ZA" sz="1600" b="1" dirty="0" err="1">
                <a:latin typeface="Courier New" pitchFamily="49" charset="0"/>
                <a:cs typeface="Courier New" pitchFamily="49" charset="0"/>
              </a:rPr>
              <a:t>timeval</a:t>
            </a:r>
            <a:r>
              <a:rPr lang="en-ZA" sz="1600" b="1" dirty="0">
                <a:latin typeface="Courier New" pitchFamily="49" charset="0"/>
                <a:cs typeface="Courier New" pitchFamily="49" charset="0"/>
              </a:rPr>
              <a:t> </a:t>
            </a:r>
            <a:r>
              <a:rPr lang="en-ZA" sz="1600" b="1" dirty="0" err="1">
                <a:latin typeface="Courier New" pitchFamily="49" charset="0"/>
                <a:cs typeface="Courier New" pitchFamily="49" charset="0"/>
              </a:rPr>
              <a:t>clk_tic</a:t>
            </a:r>
            <a:r>
              <a:rPr lang="en-ZA" sz="1600" b="1" dirty="0">
                <a:latin typeface="Courier New" pitchFamily="49" charset="0"/>
                <a:cs typeface="Courier New" pitchFamily="49" charset="0"/>
              </a:rPr>
              <a:t>, </a:t>
            </a:r>
            <a:r>
              <a:rPr lang="en-ZA" sz="1600" b="1" dirty="0" err="1">
                <a:latin typeface="Courier New" pitchFamily="49" charset="0"/>
                <a:cs typeface="Courier New" pitchFamily="49" charset="0"/>
              </a:rPr>
              <a:t>clk_toc</a:t>
            </a:r>
            <a:r>
              <a:rPr lang="en-ZA" sz="1600" b="1" dirty="0">
                <a:latin typeface="Courier New" pitchFamily="49" charset="0"/>
                <a:cs typeface="Courier New" pitchFamily="49" charset="0"/>
              </a:rPr>
              <a:t>; // store the timestamps</a:t>
            </a:r>
          </a:p>
          <a:p>
            <a:endParaRPr lang="en-ZA" sz="1600" b="1" dirty="0">
              <a:latin typeface="Courier New" pitchFamily="49" charset="0"/>
              <a:cs typeface="Courier New" pitchFamily="49" charset="0"/>
            </a:endParaRPr>
          </a:p>
          <a:p>
            <a:r>
              <a:rPr lang="en-ZA" sz="1600" b="1" dirty="0">
                <a:latin typeface="Courier New" pitchFamily="49" charset="0"/>
                <a:cs typeface="Courier New" pitchFamily="49" charset="0"/>
              </a:rPr>
              <a:t>void tic () {</a:t>
            </a:r>
          </a:p>
          <a:p>
            <a:r>
              <a:rPr lang="en-ZA" sz="1600" b="1" dirty="0">
                <a:latin typeface="Courier New" pitchFamily="49" charset="0"/>
                <a:cs typeface="Courier New" pitchFamily="49" charset="0"/>
              </a:rPr>
              <a:t> </a:t>
            </a:r>
            <a:r>
              <a:rPr lang="en-ZA" sz="1600" b="1" dirty="0" err="1">
                <a:latin typeface="Courier New" pitchFamily="49" charset="0"/>
                <a:cs typeface="Courier New" pitchFamily="49" charset="0"/>
              </a:rPr>
              <a:t>gettimeofday</a:t>
            </a:r>
            <a:r>
              <a:rPr lang="en-ZA" sz="1600" b="1" dirty="0">
                <a:latin typeface="Courier New" pitchFamily="49" charset="0"/>
                <a:cs typeface="Courier New" pitchFamily="49" charset="0"/>
              </a:rPr>
              <a:t>(&amp;</a:t>
            </a:r>
            <a:r>
              <a:rPr lang="en-ZA" sz="1600" b="1" dirty="0" err="1">
                <a:latin typeface="Courier New" pitchFamily="49" charset="0"/>
                <a:cs typeface="Courier New" pitchFamily="49" charset="0"/>
              </a:rPr>
              <a:t>clk_tic</a:t>
            </a:r>
            <a:r>
              <a:rPr lang="en-ZA" sz="1600" b="1" dirty="0">
                <a:latin typeface="Courier New" pitchFamily="49" charset="0"/>
                <a:cs typeface="Courier New" pitchFamily="49" charset="0"/>
              </a:rPr>
              <a:t>, NULL);</a:t>
            </a:r>
          </a:p>
          <a:p>
            <a:r>
              <a:rPr lang="en-ZA" sz="1600" b="1" dirty="0">
                <a:latin typeface="Courier New" pitchFamily="49" charset="0"/>
                <a:cs typeface="Courier New" pitchFamily="49" charset="0"/>
              </a:rPr>
              <a:t>}</a:t>
            </a:r>
          </a:p>
          <a:p>
            <a:endParaRPr lang="en-ZA" sz="1600" b="1" dirty="0">
              <a:latin typeface="Courier New" pitchFamily="49" charset="0"/>
              <a:cs typeface="Courier New" pitchFamily="49" charset="0"/>
            </a:endParaRPr>
          </a:p>
          <a:p>
            <a:r>
              <a:rPr lang="en-ZA" sz="1600" b="1" dirty="0">
                <a:latin typeface="Courier New" pitchFamily="49" charset="0"/>
                <a:cs typeface="Courier New" pitchFamily="49" charset="0"/>
              </a:rPr>
              <a:t>double toc () {</a:t>
            </a:r>
          </a:p>
          <a:p>
            <a:r>
              <a:rPr lang="en-ZA" sz="1600" b="1" dirty="0">
                <a:latin typeface="Courier New" pitchFamily="49" charset="0"/>
                <a:cs typeface="Courier New" pitchFamily="49" charset="0"/>
              </a:rPr>
              <a:t> </a:t>
            </a:r>
            <a:r>
              <a:rPr lang="en-ZA" sz="1600" b="1" dirty="0" err="1">
                <a:latin typeface="Courier New" pitchFamily="49" charset="0"/>
                <a:cs typeface="Courier New" pitchFamily="49" charset="0"/>
              </a:rPr>
              <a:t>gettimeofday</a:t>
            </a:r>
            <a:r>
              <a:rPr lang="en-ZA" sz="1600" b="1" dirty="0">
                <a:latin typeface="Courier New" pitchFamily="49" charset="0"/>
                <a:cs typeface="Courier New" pitchFamily="49" charset="0"/>
              </a:rPr>
              <a:t>(&amp;</a:t>
            </a:r>
            <a:r>
              <a:rPr lang="en-ZA" sz="1600" b="1" dirty="0" err="1">
                <a:latin typeface="Courier New" pitchFamily="49" charset="0"/>
                <a:cs typeface="Courier New" pitchFamily="49" charset="0"/>
              </a:rPr>
              <a:t>clk_toc</a:t>
            </a:r>
            <a:r>
              <a:rPr lang="en-ZA" sz="1600" b="1" dirty="0">
                <a:latin typeface="Courier New" pitchFamily="49" charset="0"/>
                <a:cs typeface="Courier New" pitchFamily="49" charset="0"/>
              </a:rPr>
              <a:t>, NULL);</a:t>
            </a:r>
          </a:p>
          <a:p>
            <a:r>
              <a:rPr lang="en-ZA" sz="1600" b="1" dirty="0">
                <a:latin typeface="Courier New" pitchFamily="49" charset="0"/>
                <a:cs typeface="Courier New" pitchFamily="49" charset="0"/>
              </a:rPr>
              <a:t> double t = double(</a:t>
            </a:r>
            <a:r>
              <a:rPr lang="en-ZA" sz="1600" b="1" dirty="0" err="1">
                <a:latin typeface="Courier New" pitchFamily="49" charset="0"/>
                <a:cs typeface="Courier New" pitchFamily="49" charset="0"/>
              </a:rPr>
              <a:t>clk_toc.tv_sec</a:t>
            </a:r>
            <a:r>
              <a:rPr lang="en-ZA" sz="1600" b="1" dirty="0">
                <a:latin typeface="Courier New" pitchFamily="49" charset="0"/>
                <a:cs typeface="Courier New" pitchFamily="49" charset="0"/>
              </a:rPr>
              <a:t> -</a:t>
            </a:r>
            <a:r>
              <a:rPr lang="en-ZA" sz="1600" b="1" dirty="0" err="1">
                <a:latin typeface="Courier New" pitchFamily="49" charset="0"/>
                <a:cs typeface="Courier New" pitchFamily="49" charset="0"/>
              </a:rPr>
              <a:t>clk_tic.tv_sec</a:t>
            </a:r>
            <a:r>
              <a:rPr lang="en-ZA" sz="1600" b="1" dirty="0">
                <a:latin typeface="Courier New" pitchFamily="49" charset="0"/>
                <a:cs typeface="Courier New" pitchFamily="49" charset="0"/>
              </a:rPr>
              <a:t> )</a:t>
            </a:r>
          </a:p>
          <a:p>
            <a:r>
              <a:rPr lang="en-ZA" sz="1600" b="1" dirty="0">
                <a:latin typeface="Courier New" pitchFamily="49" charset="0"/>
                <a:cs typeface="Courier New" pitchFamily="49" charset="0"/>
              </a:rPr>
              <a:t>          + double(</a:t>
            </a:r>
            <a:r>
              <a:rPr lang="en-ZA" sz="1600" b="1" dirty="0" err="1">
                <a:latin typeface="Courier New" pitchFamily="49" charset="0"/>
                <a:cs typeface="Courier New" pitchFamily="49" charset="0"/>
              </a:rPr>
              <a:t>clk_toc.tv_usec-clk_tic.tv_usec</a:t>
            </a:r>
            <a:r>
              <a:rPr lang="en-ZA" sz="1600" b="1" dirty="0">
                <a:latin typeface="Courier New" pitchFamily="49" charset="0"/>
                <a:cs typeface="Courier New" pitchFamily="49" charset="0"/>
              </a:rPr>
              <a:t>)*1.e-6;</a:t>
            </a:r>
          </a:p>
          <a:p>
            <a:r>
              <a:rPr lang="en-ZA" sz="1600" b="1" dirty="0">
                <a:latin typeface="Courier New" pitchFamily="49" charset="0"/>
                <a:cs typeface="Courier New" pitchFamily="49" charset="0"/>
              </a:rPr>
              <a:t> return t;</a:t>
            </a:r>
          </a:p>
          <a:p>
            <a:r>
              <a:rPr lang="en-ZA" sz="1600" b="1" dirty="0">
                <a:latin typeface="Courier New" pitchFamily="49" charset="0"/>
                <a:cs typeface="Courier New" pitchFamily="49" charset="0"/>
              </a:rPr>
              <a:t>}</a:t>
            </a:r>
          </a:p>
          <a:p>
            <a:endParaRPr lang="en-ZA" sz="1600" b="1" dirty="0">
              <a:latin typeface="Courier New" pitchFamily="49" charset="0"/>
              <a:cs typeface="Courier New" pitchFamily="49" charset="0"/>
            </a:endParaRPr>
          </a:p>
          <a:p>
            <a:r>
              <a:rPr lang="en-ZA" sz="1600" b="1" dirty="0">
                <a:latin typeface="Courier New" pitchFamily="49" charset="0"/>
                <a:cs typeface="Courier New" pitchFamily="49" charset="0"/>
              </a:rPr>
              <a:t>double </a:t>
            </a:r>
            <a:r>
              <a:rPr lang="en-ZA" sz="1600" b="1" dirty="0" err="1">
                <a:latin typeface="Courier New" pitchFamily="49" charset="0"/>
                <a:cs typeface="Courier New" pitchFamily="49" charset="0"/>
              </a:rPr>
              <a:t>CPU_ticks_to_ms</a:t>
            </a:r>
            <a:r>
              <a:rPr lang="en-ZA" sz="1600" b="1" dirty="0">
                <a:latin typeface="Courier New" pitchFamily="49" charset="0"/>
                <a:cs typeface="Courier New" pitchFamily="49" charset="0"/>
              </a:rPr>
              <a:t> (long ticks) {</a:t>
            </a:r>
          </a:p>
          <a:p>
            <a:r>
              <a:rPr lang="en-ZA" sz="1600" b="1" dirty="0">
                <a:latin typeface="Courier New" pitchFamily="49" charset="0"/>
                <a:cs typeface="Courier New" pitchFamily="49" charset="0"/>
              </a:rPr>
              <a:t>	return ticks * 1000.0;</a:t>
            </a:r>
          </a:p>
          <a:p>
            <a:r>
              <a:rPr lang="en-ZA" sz="1600" b="1" dirty="0">
                <a:latin typeface="Courier New" pitchFamily="49" charset="0"/>
                <a:cs typeface="Courier New" pitchFamily="49" charset="0"/>
              </a:rPr>
              <a:t>}</a:t>
            </a:r>
          </a:p>
        </p:txBody>
      </p:sp>
      <p:sp>
        <p:nvSpPr>
          <p:cNvPr id="5" name="Rectangle 4"/>
          <p:cNvSpPr/>
          <p:nvPr/>
        </p:nvSpPr>
        <p:spPr>
          <a:xfrm>
            <a:off x="6400800" y="1248986"/>
            <a:ext cx="2243496" cy="1231106"/>
          </a:xfrm>
          <a:prstGeom prst="rect">
            <a:avLst/>
          </a:prstGeom>
        </p:spPr>
        <p:txBody>
          <a:bodyPr wrap="square">
            <a:spAutoFit/>
          </a:bodyPr>
          <a:lstStyle/>
          <a:p>
            <a:r>
              <a:rPr lang="en-ZA" dirty="0"/>
              <a:t>Linux version </a:t>
            </a:r>
            <a:r>
              <a:rPr lang="en-ZA" sz="1400" dirty="0"/>
              <a:t>(probably poor accuracy if you try running on Windows, e.g. compiling using </a:t>
            </a:r>
            <a:r>
              <a:rPr lang="en-ZA" sz="1400" dirty="0" err="1"/>
              <a:t>DevC</a:t>
            </a:r>
            <a:r>
              <a:rPr lang="en-ZA" sz="1400" dirty="0"/>
              <a:t>++)</a:t>
            </a:r>
            <a:endParaRPr lang="en-ZA" dirty="0"/>
          </a:p>
        </p:txBody>
      </p:sp>
      <p:graphicFrame>
        <p:nvGraphicFramePr>
          <p:cNvPr id="4" name="Object 3"/>
          <p:cNvGraphicFramePr>
            <a:graphicFrameLocks noChangeAspect="1"/>
          </p:cNvGraphicFramePr>
          <p:nvPr>
            <p:extLst>
              <p:ext uri="{D42A27DB-BD31-4B8C-83A1-F6EECF244321}">
                <p14:modId xmlns:p14="http://schemas.microsoft.com/office/powerpoint/2010/main" val="2933190121"/>
              </p:ext>
            </p:extLst>
          </p:nvPr>
        </p:nvGraphicFramePr>
        <p:xfrm>
          <a:off x="7392988" y="5686425"/>
          <a:ext cx="1306513" cy="687388"/>
        </p:xfrm>
        <a:graphic>
          <a:graphicData uri="http://schemas.openxmlformats.org/presentationml/2006/ole">
            <mc:AlternateContent xmlns:mc="http://schemas.openxmlformats.org/markup-compatibility/2006">
              <mc:Choice xmlns:v="urn:schemas-microsoft-com:vml" Requires="v">
                <p:oleObj spid="_x0000_s1044" name="Packager Shell Object" showAsIcon="1" r:id="rId3" imgW="1307160" imgH="686880" progId="Package">
                  <p:embed/>
                </p:oleObj>
              </mc:Choice>
              <mc:Fallback>
                <p:oleObj name="Packager Shell Object" showAsIcon="1" r:id="rId3" imgW="1307160" imgH="686880" progId="Package">
                  <p:embed/>
                  <p:pic>
                    <p:nvPicPr>
                      <p:cNvPr id="0" name=""/>
                      <p:cNvPicPr/>
                      <p:nvPr/>
                    </p:nvPicPr>
                    <p:blipFill>
                      <a:blip r:embed="rId4"/>
                      <a:stretch>
                        <a:fillRect/>
                      </a:stretch>
                    </p:blipFill>
                    <p:spPr>
                      <a:xfrm>
                        <a:off x="7392988" y="5686425"/>
                        <a:ext cx="1306513" cy="687388"/>
                      </a:xfrm>
                      <a:prstGeom prst="rect">
                        <a:avLst/>
                      </a:prstGeom>
                    </p:spPr>
                  </p:pic>
                </p:oleObj>
              </mc:Fallback>
            </mc:AlternateContent>
          </a:graphicData>
        </a:graphic>
      </p:graphicFrame>
    </p:spTree>
    <p:extLst>
      <p:ext uri="{BB962C8B-B14F-4D97-AF65-F5344CB8AC3E}">
        <p14:creationId xmlns:p14="http://schemas.microsoft.com/office/powerpoint/2010/main" val="2224571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5600" y="292708"/>
            <a:ext cx="8512175" cy="571988"/>
          </a:xfrm>
        </p:spPr>
        <p:txBody>
          <a:bodyPr>
            <a:noAutofit/>
          </a:bodyPr>
          <a:lstStyle/>
          <a:p>
            <a:pPr>
              <a:defRPr/>
            </a:pPr>
            <a:r>
              <a:rPr lang="en-ZA" sz="3400" dirty="0"/>
              <a:t>Windows: </a:t>
            </a:r>
            <a:r>
              <a:rPr lang="en-ZA" sz="3400" dirty="0" err="1"/>
              <a:t>CPU_tic</a:t>
            </a:r>
            <a:r>
              <a:rPr lang="en-ZA" sz="3400" dirty="0"/>
              <a:t> and </a:t>
            </a:r>
            <a:r>
              <a:rPr lang="en-ZA" sz="3400" dirty="0" err="1"/>
              <a:t>CPU_toc</a:t>
            </a:r>
            <a:endParaRPr lang="en-US" sz="3400" dirty="0"/>
          </a:p>
        </p:txBody>
      </p:sp>
      <p:sp>
        <p:nvSpPr>
          <p:cNvPr id="9219" name="Rectangle 4"/>
          <p:cNvSpPr>
            <a:spLocks noChangeArrowheads="1"/>
          </p:cNvSpPr>
          <p:nvPr/>
        </p:nvSpPr>
        <p:spPr bwMode="auto">
          <a:xfrm>
            <a:off x="627063" y="956886"/>
            <a:ext cx="8093790" cy="5419291"/>
          </a:xfrm>
          <a:prstGeom prst="rect">
            <a:avLst/>
          </a:prstGeom>
          <a:solidFill>
            <a:schemeClr val="bg1"/>
          </a:solidFill>
          <a:ln>
            <a:solidFill>
              <a:schemeClr val="accent3">
                <a:lumMod val="50000"/>
              </a:schemeClr>
            </a:solidFill>
          </a:ln>
          <a:extLst/>
        </p:spPr>
        <p:txBody>
          <a:bodyPr wrap="square" lIns="90000" tIns="72000" bIns="82800">
            <a:spAutoFit/>
          </a:bodyPr>
          <a:lstStyle/>
          <a:p>
            <a:r>
              <a:rPr lang="en-ZA" b="1" dirty="0">
                <a:latin typeface="Courier New" pitchFamily="49" charset="0"/>
                <a:cs typeface="Courier New" pitchFamily="49" charset="0"/>
              </a:rPr>
              <a:t>#include &lt;</a:t>
            </a:r>
            <a:r>
              <a:rPr lang="en-ZA" b="1" dirty="0" err="1">
                <a:latin typeface="Courier New" pitchFamily="49" charset="0"/>
                <a:cs typeface="Courier New" pitchFamily="49" charset="0"/>
              </a:rPr>
              <a:t>windows.h</a:t>
            </a:r>
            <a:r>
              <a:rPr lang="en-ZA" b="1" dirty="0">
                <a:latin typeface="Courier New" pitchFamily="49" charset="0"/>
                <a:cs typeface="Courier New" pitchFamily="49" charset="0"/>
              </a:rPr>
              <a:t>&gt;</a:t>
            </a:r>
          </a:p>
          <a:p>
            <a:r>
              <a:rPr lang="en-ZA" b="1" dirty="0">
                <a:latin typeface="Courier New" pitchFamily="49" charset="0"/>
                <a:cs typeface="Courier New" pitchFamily="49" charset="0"/>
              </a:rPr>
              <a:t>#include &lt;</a:t>
            </a:r>
            <a:r>
              <a:rPr lang="en-ZA" b="1" dirty="0" err="1">
                <a:latin typeface="Courier New" pitchFamily="49" charset="0"/>
                <a:cs typeface="Courier New" pitchFamily="49" charset="0"/>
              </a:rPr>
              <a:t>ctime</a:t>
            </a:r>
            <a:r>
              <a:rPr lang="en-ZA" b="1" dirty="0">
                <a:latin typeface="Courier New" pitchFamily="49" charset="0"/>
                <a:cs typeface="Courier New" pitchFamily="49" charset="0"/>
              </a:rPr>
              <a:t>&gt;</a:t>
            </a:r>
          </a:p>
          <a:p>
            <a:endParaRPr lang="en-ZA" b="1" dirty="0">
              <a:latin typeface="Courier New" pitchFamily="49" charset="0"/>
              <a:cs typeface="Courier New" pitchFamily="49" charset="0"/>
            </a:endParaRPr>
          </a:p>
          <a:p>
            <a:r>
              <a:rPr lang="en-ZA" b="1" dirty="0">
                <a:latin typeface="Courier New" pitchFamily="49" charset="0"/>
                <a:cs typeface="Courier New" pitchFamily="49" charset="0"/>
              </a:rPr>
              <a:t>LARGE_INTEGER </a:t>
            </a:r>
            <a:r>
              <a:rPr lang="en-ZA" b="1" dirty="0" err="1">
                <a:latin typeface="Courier New" pitchFamily="49" charset="0"/>
                <a:cs typeface="Courier New" pitchFamily="49" charset="0"/>
              </a:rPr>
              <a:t>clk_frequency</a:t>
            </a:r>
            <a:r>
              <a:rPr lang="en-ZA" b="1" dirty="0">
                <a:latin typeface="Courier New" pitchFamily="49" charset="0"/>
                <a:cs typeface="Courier New" pitchFamily="49" charset="0"/>
              </a:rPr>
              <a:t>, </a:t>
            </a:r>
            <a:r>
              <a:rPr lang="en-ZA" b="1" dirty="0" err="1">
                <a:latin typeface="Courier New" pitchFamily="49" charset="0"/>
                <a:cs typeface="Courier New" pitchFamily="49" charset="0"/>
              </a:rPr>
              <a:t>clk_tic</a:t>
            </a:r>
            <a:r>
              <a:rPr lang="en-ZA" b="1" dirty="0">
                <a:latin typeface="Courier New" pitchFamily="49" charset="0"/>
                <a:cs typeface="Courier New" pitchFamily="49" charset="0"/>
              </a:rPr>
              <a:t>;</a:t>
            </a:r>
          </a:p>
          <a:p>
            <a:r>
              <a:rPr lang="en-ZA" b="1" dirty="0">
                <a:latin typeface="Courier New" pitchFamily="49" charset="0"/>
                <a:cs typeface="Courier New" pitchFamily="49" charset="0"/>
              </a:rPr>
              <a:t>void </a:t>
            </a:r>
            <a:r>
              <a:rPr lang="en-ZA" b="1" dirty="0" err="1">
                <a:latin typeface="Courier New" pitchFamily="49" charset="0"/>
                <a:cs typeface="Courier New" pitchFamily="49" charset="0"/>
              </a:rPr>
              <a:t>CPU_tic</a:t>
            </a:r>
            <a:r>
              <a:rPr lang="en-ZA" b="1" dirty="0">
                <a:latin typeface="Courier New" pitchFamily="49" charset="0"/>
                <a:cs typeface="Courier New" pitchFamily="49" charset="0"/>
              </a:rPr>
              <a:t> () {</a:t>
            </a:r>
          </a:p>
          <a:p>
            <a:r>
              <a:rPr lang="en-ZA" b="1" dirty="0">
                <a:latin typeface="Courier New" pitchFamily="49" charset="0"/>
                <a:cs typeface="Courier New" pitchFamily="49" charset="0"/>
              </a:rPr>
              <a:t>  </a:t>
            </a:r>
            <a:r>
              <a:rPr lang="en-ZA" b="1" dirty="0" err="1">
                <a:latin typeface="Courier New" pitchFamily="49" charset="0"/>
                <a:cs typeface="Courier New" pitchFamily="49" charset="0"/>
              </a:rPr>
              <a:t>QueryPerformanceFrequency</a:t>
            </a:r>
            <a:r>
              <a:rPr lang="en-ZA" b="1" dirty="0">
                <a:latin typeface="Courier New" pitchFamily="49" charset="0"/>
                <a:cs typeface="Courier New" pitchFamily="49" charset="0"/>
              </a:rPr>
              <a:t>(&amp;</a:t>
            </a:r>
            <a:r>
              <a:rPr lang="en-ZA" b="1" dirty="0" err="1">
                <a:latin typeface="Courier New" pitchFamily="49" charset="0"/>
                <a:cs typeface="Courier New" pitchFamily="49" charset="0"/>
              </a:rPr>
              <a:t>clk_frequency</a:t>
            </a:r>
            <a:r>
              <a:rPr lang="en-ZA" b="1" dirty="0">
                <a:latin typeface="Courier New" pitchFamily="49" charset="0"/>
                <a:cs typeface="Courier New" pitchFamily="49" charset="0"/>
              </a:rPr>
              <a:t>);</a:t>
            </a:r>
          </a:p>
          <a:p>
            <a:r>
              <a:rPr lang="en-ZA" b="1" dirty="0">
                <a:latin typeface="Courier New" pitchFamily="49" charset="0"/>
                <a:cs typeface="Courier New" pitchFamily="49" charset="0"/>
              </a:rPr>
              <a:t>  </a:t>
            </a:r>
            <a:r>
              <a:rPr lang="en-ZA" b="1" dirty="0" err="1">
                <a:latin typeface="Courier New" pitchFamily="49" charset="0"/>
                <a:cs typeface="Courier New" pitchFamily="49" charset="0"/>
              </a:rPr>
              <a:t>QueryPerformanceCounter</a:t>
            </a:r>
            <a:r>
              <a:rPr lang="en-ZA" b="1" dirty="0">
                <a:latin typeface="Courier New" pitchFamily="49" charset="0"/>
                <a:cs typeface="Courier New" pitchFamily="49" charset="0"/>
              </a:rPr>
              <a:t>(&amp;</a:t>
            </a:r>
            <a:r>
              <a:rPr lang="en-ZA" b="1" dirty="0" err="1">
                <a:latin typeface="Courier New" pitchFamily="49" charset="0"/>
                <a:cs typeface="Courier New" pitchFamily="49" charset="0"/>
              </a:rPr>
              <a:t>clk_tic</a:t>
            </a:r>
            <a:r>
              <a:rPr lang="en-ZA" b="1" dirty="0">
                <a:latin typeface="Courier New" pitchFamily="49" charset="0"/>
                <a:cs typeface="Courier New" pitchFamily="49" charset="0"/>
              </a:rPr>
              <a:t>);</a:t>
            </a:r>
          </a:p>
          <a:p>
            <a:r>
              <a:rPr lang="en-ZA" b="1" dirty="0">
                <a:latin typeface="Courier New" pitchFamily="49" charset="0"/>
                <a:cs typeface="Courier New" pitchFamily="49" charset="0"/>
              </a:rPr>
              <a:t>}</a:t>
            </a:r>
          </a:p>
          <a:p>
            <a:endParaRPr lang="en-ZA" b="1" dirty="0">
              <a:latin typeface="Courier New" pitchFamily="49" charset="0"/>
              <a:cs typeface="Courier New" pitchFamily="49" charset="0"/>
            </a:endParaRPr>
          </a:p>
          <a:p>
            <a:r>
              <a:rPr lang="en-ZA" b="1" dirty="0">
                <a:latin typeface="Courier New" pitchFamily="49" charset="0"/>
                <a:cs typeface="Courier New" pitchFamily="49" charset="0"/>
              </a:rPr>
              <a:t>double </a:t>
            </a:r>
            <a:r>
              <a:rPr lang="en-ZA" b="1" dirty="0" err="1">
                <a:latin typeface="Courier New" pitchFamily="49" charset="0"/>
                <a:cs typeface="Courier New" pitchFamily="49" charset="0"/>
              </a:rPr>
              <a:t>CPU_toc</a:t>
            </a:r>
            <a:r>
              <a:rPr lang="en-ZA" b="1" dirty="0">
                <a:latin typeface="Courier New" pitchFamily="49" charset="0"/>
                <a:cs typeface="Courier New" pitchFamily="49" charset="0"/>
              </a:rPr>
              <a:t> () {</a:t>
            </a:r>
          </a:p>
          <a:p>
            <a:r>
              <a:rPr lang="en-ZA" b="1" dirty="0">
                <a:latin typeface="Courier New" pitchFamily="49" charset="0"/>
                <a:cs typeface="Courier New" pitchFamily="49" charset="0"/>
              </a:rPr>
              <a:t>  LARGE_INTEGER </a:t>
            </a:r>
            <a:r>
              <a:rPr lang="en-ZA" b="1" dirty="0" err="1">
                <a:latin typeface="Courier New" pitchFamily="49" charset="0"/>
                <a:cs typeface="Courier New" pitchFamily="49" charset="0"/>
              </a:rPr>
              <a:t>clk_toc</a:t>
            </a:r>
            <a:r>
              <a:rPr lang="en-ZA" b="1" dirty="0">
                <a:latin typeface="Courier New" pitchFamily="49" charset="0"/>
                <a:cs typeface="Courier New" pitchFamily="49" charset="0"/>
              </a:rPr>
              <a:t>;</a:t>
            </a:r>
          </a:p>
          <a:p>
            <a:r>
              <a:rPr lang="en-ZA" b="1" dirty="0">
                <a:latin typeface="Courier New" pitchFamily="49" charset="0"/>
                <a:cs typeface="Courier New" pitchFamily="49" charset="0"/>
              </a:rPr>
              <a:t>  </a:t>
            </a:r>
            <a:r>
              <a:rPr lang="en-ZA" b="1" dirty="0" err="1">
                <a:latin typeface="Courier New" pitchFamily="49" charset="0"/>
                <a:cs typeface="Courier New" pitchFamily="49" charset="0"/>
              </a:rPr>
              <a:t>QueryPerformanceCounter</a:t>
            </a:r>
            <a:r>
              <a:rPr lang="en-ZA" b="1" dirty="0">
                <a:latin typeface="Courier New" pitchFamily="49" charset="0"/>
                <a:cs typeface="Courier New" pitchFamily="49" charset="0"/>
              </a:rPr>
              <a:t>(&amp;</a:t>
            </a:r>
            <a:r>
              <a:rPr lang="en-ZA" b="1" dirty="0" err="1">
                <a:latin typeface="Courier New" pitchFamily="49" charset="0"/>
                <a:cs typeface="Courier New" pitchFamily="49" charset="0"/>
              </a:rPr>
              <a:t>clk_toc</a:t>
            </a:r>
            <a:r>
              <a:rPr lang="en-ZA" b="1" dirty="0">
                <a:latin typeface="Courier New" pitchFamily="49" charset="0"/>
                <a:cs typeface="Courier New" pitchFamily="49" charset="0"/>
              </a:rPr>
              <a:t>);</a:t>
            </a:r>
          </a:p>
          <a:p>
            <a:r>
              <a:rPr lang="en-ZA" b="1" dirty="0">
                <a:latin typeface="Courier New" pitchFamily="49" charset="0"/>
                <a:cs typeface="Courier New" pitchFamily="49" charset="0"/>
              </a:rPr>
              <a:t>  return (double)(</a:t>
            </a:r>
            <a:r>
              <a:rPr lang="en-ZA" b="1" dirty="0" err="1">
                <a:latin typeface="Courier New" pitchFamily="49" charset="0"/>
                <a:cs typeface="Courier New" pitchFamily="49" charset="0"/>
              </a:rPr>
              <a:t>clk_toc.QuadPart</a:t>
            </a:r>
            <a:r>
              <a:rPr lang="en-ZA" b="1" dirty="0">
                <a:latin typeface="Courier New" pitchFamily="49" charset="0"/>
                <a:cs typeface="Courier New" pitchFamily="49" charset="0"/>
              </a:rPr>
              <a:t> - </a:t>
            </a:r>
            <a:r>
              <a:rPr lang="en-ZA" b="1" dirty="0" err="1">
                <a:latin typeface="Courier New" pitchFamily="49" charset="0"/>
                <a:cs typeface="Courier New" pitchFamily="49" charset="0"/>
              </a:rPr>
              <a:t>clk_tic.QuadPart</a:t>
            </a:r>
            <a:r>
              <a:rPr lang="en-ZA" b="1" dirty="0">
                <a:latin typeface="Courier New" pitchFamily="49" charset="0"/>
                <a:cs typeface="Courier New" pitchFamily="49" charset="0"/>
              </a:rPr>
              <a:t>) *</a:t>
            </a:r>
            <a:br>
              <a:rPr lang="en-ZA" b="1" dirty="0">
                <a:latin typeface="Courier New" pitchFamily="49" charset="0"/>
                <a:cs typeface="Courier New" pitchFamily="49" charset="0"/>
              </a:rPr>
            </a:br>
            <a:r>
              <a:rPr lang="en-ZA" b="1" dirty="0">
                <a:latin typeface="Courier New" pitchFamily="49" charset="0"/>
                <a:cs typeface="Courier New" pitchFamily="49" charset="0"/>
              </a:rPr>
              <a:t>         1000.0 / </a:t>
            </a:r>
            <a:r>
              <a:rPr lang="en-ZA" b="1" dirty="0" err="1">
                <a:latin typeface="Courier New" pitchFamily="49" charset="0"/>
                <a:cs typeface="Courier New" pitchFamily="49" charset="0"/>
              </a:rPr>
              <a:t>clk_frequency.QuadPart</a:t>
            </a:r>
            <a:r>
              <a:rPr lang="en-ZA" b="1" dirty="0">
                <a:latin typeface="Courier New" pitchFamily="49" charset="0"/>
                <a:cs typeface="Courier New" pitchFamily="49" charset="0"/>
              </a:rPr>
              <a:t>;</a:t>
            </a:r>
          </a:p>
          <a:p>
            <a:r>
              <a:rPr lang="en-ZA" b="1" dirty="0">
                <a:latin typeface="Courier New" pitchFamily="49" charset="0"/>
                <a:cs typeface="Courier New" pitchFamily="49" charset="0"/>
              </a:rPr>
              <a:t>}</a:t>
            </a:r>
          </a:p>
          <a:p>
            <a:endParaRPr lang="en-ZA" b="1" dirty="0">
              <a:latin typeface="Courier New" pitchFamily="49" charset="0"/>
              <a:cs typeface="Courier New" pitchFamily="49" charset="0"/>
            </a:endParaRPr>
          </a:p>
          <a:p>
            <a:r>
              <a:rPr lang="en-ZA" b="1" dirty="0">
                <a:latin typeface="Courier New" pitchFamily="49" charset="0"/>
                <a:cs typeface="Courier New" pitchFamily="49" charset="0"/>
              </a:rPr>
              <a:t>double </a:t>
            </a:r>
            <a:r>
              <a:rPr lang="en-ZA" b="1" dirty="0" err="1">
                <a:latin typeface="Courier New" pitchFamily="49" charset="0"/>
                <a:cs typeface="Courier New" pitchFamily="49" charset="0"/>
              </a:rPr>
              <a:t>CPU_ticks_to_ms</a:t>
            </a:r>
            <a:r>
              <a:rPr lang="en-ZA" b="1" dirty="0">
                <a:latin typeface="Courier New" pitchFamily="49" charset="0"/>
                <a:cs typeface="Courier New" pitchFamily="49" charset="0"/>
              </a:rPr>
              <a:t> (long ticks) {</a:t>
            </a:r>
          </a:p>
          <a:p>
            <a:r>
              <a:rPr lang="en-ZA" b="1" dirty="0">
                <a:latin typeface="Courier New" pitchFamily="49" charset="0"/>
                <a:cs typeface="Courier New" pitchFamily="49" charset="0"/>
              </a:rPr>
              <a:t>	return (double)ticks / CLOCKS_PER_SEC * 1000.0;</a:t>
            </a:r>
          </a:p>
          <a:p>
            <a:r>
              <a:rPr lang="en-ZA" b="1" dirty="0">
                <a:latin typeface="Courier New" pitchFamily="49" charset="0"/>
                <a:cs typeface="Courier New" pitchFamily="49" charset="0"/>
              </a:rPr>
              <a:t>}</a:t>
            </a:r>
          </a:p>
        </p:txBody>
      </p:sp>
      <p:sp>
        <p:nvSpPr>
          <p:cNvPr id="5" name="TextBox 4"/>
          <p:cNvSpPr txBox="1">
            <a:spLocks noChangeArrowheads="1"/>
          </p:cNvSpPr>
          <p:nvPr/>
        </p:nvSpPr>
        <p:spPr bwMode="auto">
          <a:xfrm>
            <a:off x="4503739" y="6376177"/>
            <a:ext cx="4640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Should have this all in a separate module</a:t>
            </a:r>
          </a:p>
        </p:txBody>
      </p:sp>
      <p:sp>
        <p:nvSpPr>
          <p:cNvPr id="2" name="Rectangle 1"/>
          <p:cNvSpPr/>
          <p:nvPr/>
        </p:nvSpPr>
        <p:spPr>
          <a:xfrm>
            <a:off x="6485687" y="1096586"/>
            <a:ext cx="2082621" cy="369332"/>
          </a:xfrm>
          <a:prstGeom prst="rect">
            <a:avLst/>
          </a:prstGeom>
        </p:spPr>
        <p:txBody>
          <a:bodyPr wrap="none">
            <a:spAutoFit/>
          </a:bodyPr>
          <a:lstStyle/>
          <a:p>
            <a:r>
              <a:rPr lang="en-ZA" dirty="0"/>
              <a:t>(Windows version)</a:t>
            </a:r>
          </a:p>
        </p:txBody>
      </p:sp>
    </p:spTree>
    <p:extLst>
      <p:ext uri="{BB962C8B-B14F-4D97-AF65-F5344CB8AC3E}">
        <p14:creationId xmlns:p14="http://schemas.microsoft.com/office/powerpoint/2010/main" val="1140506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48221"/>
            <a:ext cx="8509000" cy="692210"/>
          </a:xfrm>
        </p:spPr>
        <p:txBody>
          <a:bodyPr>
            <a:normAutofit/>
          </a:bodyPr>
          <a:lstStyle/>
          <a:p>
            <a:r>
              <a:rPr lang="en-ZA" sz="3400" dirty="0"/>
              <a:t>Scalarprod.cpp – </a:t>
            </a:r>
            <a:r>
              <a:rPr lang="en-ZA" sz="3400" dirty="0" err="1"/>
              <a:t>CPU_tic</a:t>
            </a:r>
            <a:r>
              <a:rPr lang="en-ZA" sz="3400" dirty="0"/>
              <a:t> and </a:t>
            </a:r>
            <a:r>
              <a:rPr lang="en-ZA" sz="3400" dirty="0" err="1"/>
              <a:t>CPU_toc</a:t>
            </a:r>
            <a:endParaRPr lang="en-ZA" sz="3400" dirty="0"/>
          </a:p>
        </p:txBody>
      </p:sp>
      <p:sp>
        <p:nvSpPr>
          <p:cNvPr id="3" name="Rectangle 4"/>
          <p:cNvSpPr>
            <a:spLocks noChangeArrowheads="1"/>
          </p:cNvSpPr>
          <p:nvPr/>
        </p:nvSpPr>
        <p:spPr bwMode="auto">
          <a:xfrm>
            <a:off x="520701" y="1140431"/>
            <a:ext cx="8178800" cy="5326958"/>
          </a:xfrm>
          <a:prstGeom prst="rect">
            <a:avLst/>
          </a:prstGeom>
          <a:solidFill>
            <a:schemeClr val="bg1"/>
          </a:solidFill>
          <a:ln>
            <a:solidFill>
              <a:schemeClr val="accent3">
                <a:lumMod val="50000"/>
              </a:schemeClr>
            </a:solidFill>
          </a:ln>
          <a:extLst/>
        </p:spPr>
        <p:txBody>
          <a:bodyPr wrap="square" lIns="90000" tIns="72000" bIns="82800">
            <a:spAutoFit/>
          </a:bodyPr>
          <a:lstStyle/>
          <a:p>
            <a:r>
              <a:rPr lang="en-ZA" sz="1600" b="1" dirty="0">
                <a:latin typeface="Courier New" pitchFamily="49" charset="0"/>
                <a:cs typeface="Courier New" pitchFamily="49" charset="0"/>
              </a:rPr>
              <a:t>#include &lt;</a:t>
            </a:r>
            <a:r>
              <a:rPr lang="en-ZA" sz="1600" b="1" dirty="0" err="1">
                <a:latin typeface="Courier New" pitchFamily="49" charset="0"/>
                <a:cs typeface="Courier New" pitchFamily="49" charset="0"/>
              </a:rPr>
              <a:t>iostream</a:t>
            </a:r>
            <a:r>
              <a:rPr lang="en-ZA" sz="1600" b="1" dirty="0">
                <a:latin typeface="Courier New" pitchFamily="49" charset="0"/>
                <a:cs typeface="Courier New" pitchFamily="49" charset="0"/>
              </a:rPr>
              <a:t>&gt;</a:t>
            </a:r>
          </a:p>
          <a:p>
            <a:r>
              <a:rPr lang="en-ZA" sz="1600" b="1" dirty="0">
                <a:latin typeface="Courier New" pitchFamily="49" charset="0"/>
                <a:cs typeface="Courier New" pitchFamily="49" charset="0"/>
              </a:rPr>
              <a:t>#include &lt;</a:t>
            </a:r>
            <a:r>
              <a:rPr lang="en-ZA" sz="1600" b="1" dirty="0" err="1">
                <a:latin typeface="Courier New" pitchFamily="49" charset="0"/>
                <a:cs typeface="Courier New" pitchFamily="49" charset="0"/>
              </a:rPr>
              <a:t>ctime</a:t>
            </a:r>
            <a:r>
              <a:rPr lang="en-ZA" sz="1600" b="1" dirty="0">
                <a:latin typeface="Courier New" pitchFamily="49" charset="0"/>
                <a:cs typeface="Courier New" pitchFamily="49" charset="0"/>
              </a:rPr>
              <a:t>&gt;</a:t>
            </a:r>
          </a:p>
          <a:p>
            <a:r>
              <a:rPr lang="en-ZA" sz="1600" b="1" dirty="0">
                <a:latin typeface="Courier New" pitchFamily="49" charset="0"/>
                <a:cs typeface="Courier New" pitchFamily="49" charset="0"/>
              </a:rPr>
              <a:t>#include &lt;sys/</a:t>
            </a:r>
            <a:r>
              <a:rPr lang="en-ZA" sz="1600" b="1" dirty="0" err="1">
                <a:latin typeface="Courier New" pitchFamily="49" charset="0"/>
                <a:cs typeface="Courier New" pitchFamily="49" charset="0"/>
              </a:rPr>
              <a:t>time.h</a:t>
            </a:r>
            <a:r>
              <a:rPr lang="en-ZA" sz="1600" b="1" dirty="0">
                <a:latin typeface="Courier New" pitchFamily="49" charset="0"/>
                <a:cs typeface="Courier New" pitchFamily="49" charset="0"/>
              </a:rPr>
              <a:t>&gt;</a:t>
            </a:r>
          </a:p>
          <a:p>
            <a:r>
              <a:rPr lang="en-ZA" sz="1600" b="1" dirty="0">
                <a:latin typeface="Courier New" pitchFamily="49" charset="0"/>
                <a:cs typeface="Courier New" pitchFamily="49" charset="0"/>
              </a:rPr>
              <a:t>#include &lt;</a:t>
            </a:r>
            <a:r>
              <a:rPr lang="en-ZA" sz="1600" b="1" dirty="0" err="1">
                <a:latin typeface="Courier New" pitchFamily="49" charset="0"/>
                <a:cs typeface="Courier New" pitchFamily="49" charset="0"/>
              </a:rPr>
              <a:t>stdlib.h</a:t>
            </a:r>
            <a:r>
              <a:rPr lang="en-ZA" sz="1600" b="1" dirty="0">
                <a:latin typeface="Courier New" pitchFamily="49" charset="0"/>
                <a:cs typeface="Courier New" pitchFamily="49" charset="0"/>
              </a:rPr>
              <a:t>&gt; // for </a:t>
            </a:r>
            <a:r>
              <a:rPr lang="en-ZA" sz="1600" b="1" dirty="0" err="1">
                <a:latin typeface="Courier New" pitchFamily="49" charset="0"/>
                <a:cs typeface="Courier New" pitchFamily="49" charset="0"/>
              </a:rPr>
              <a:t>srand</a:t>
            </a:r>
            <a:r>
              <a:rPr lang="en-ZA" sz="1600" b="1" dirty="0">
                <a:latin typeface="Courier New" pitchFamily="49" charset="0"/>
                <a:cs typeface="Courier New" pitchFamily="49" charset="0"/>
              </a:rPr>
              <a:t>, rand</a:t>
            </a:r>
          </a:p>
          <a:p>
            <a:endParaRPr lang="en-ZA" sz="1600" b="1" dirty="0">
              <a:latin typeface="Courier New" pitchFamily="49" charset="0"/>
              <a:cs typeface="Courier New" pitchFamily="49" charset="0"/>
            </a:endParaRPr>
          </a:p>
          <a:p>
            <a:r>
              <a:rPr lang="en-ZA" sz="1600" b="1" dirty="0" err="1">
                <a:latin typeface="Courier New" pitchFamily="49" charset="0"/>
                <a:cs typeface="Courier New" pitchFamily="49" charset="0"/>
              </a:rPr>
              <a:t>timeval</a:t>
            </a:r>
            <a:r>
              <a:rPr lang="en-ZA" sz="1600" b="1" dirty="0">
                <a:latin typeface="Courier New" pitchFamily="49" charset="0"/>
                <a:cs typeface="Courier New" pitchFamily="49" charset="0"/>
              </a:rPr>
              <a:t> </a:t>
            </a:r>
            <a:r>
              <a:rPr lang="en-ZA" sz="1600" b="1" dirty="0" err="1">
                <a:latin typeface="Courier New" pitchFamily="49" charset="0"/>
                <a:cs typeface="Courier New" pitchFamily="49" charset="0"/>
              </a:rPr>
              <a:t>clk_tic</a:t>
            </a:r>
            <a:r>
              <a:rPr lang="en-ZA" sz="1600" b="1" dirty="0">
                <a:latin typeface="Courier New" pitchFamily="49" charset="0"/>
                <a:cs typeface="Courier New" pitchFamily="49" charset="0"/>
              </a:rPr>
              <a:t>, </a:t>
            </a:r>
            <a:r>
              <a:rPr lang="en-ZA" sz="1600" b="1" dirty="0" err="1">
                <a:latin typeface="Courier New" pitchFamily="49" charset="0"/>
                <a:cs typeface="Courier New" pitchFamily="49" charset="0"/>
              </a:rPr>
              <a:t>clk_toc</a:t>
            </a:r>
            <a:r>
              <a:rPr lang="en-ZA" sz="1600" b="1" dirty="0">
                <a:latin typeface="Courier New" pitchFamily="49" charset="0"/>
                <a:cs typeface="Courier New" pitchFamily="49" charset="0"/>
              </a:rPr>
              <a:t>; // store the timestamps</a:t>
            </a:r>
          </a:p>
          <a:p>
            <a:endParaRPr lang="en-ZA" sz="1600" b="1" dirty="0">
              <a:latin typeface="Courier New" pitchFamily="49" charset="0"/>
              <a:cs typeface="Courier New" pitchFamily="49" charset="0"/>
            </a:endParaRPr>
          </a:p>
          <a:p>
            <a:r>
              <a:rPr lang="en-ZA" sz="1600" b="1" dirty="0">
                <a:latin typeface="Courier New" pitchFamily="49" charset="0"/>
                <a:cs typeface="Courier New" pitchFamily="49" charset="0"/>
              </a:rPr>
              <a:t>void </a:t>
            </a:r>
            <a:r>
              <a:rPr lang="en-ZA" sz="1600" b="1" dirty="0" err="1">
                <a:latin typeface="Courier New" pitchFamily="49" charset="0"/>
                <a:cs typeface="Courier New" pitchFamily="49" charset="0"/>
              </a:rPr>
              <a:t>CPU_tic</a:t>
            </a:r>
            <a:r>
              <a:rPr lang="en-ZA" sz="1600" b="1" dirty="0">
                <a:latin typeface="Courier New" pitchFamily="49" charset="0"/>
                <a:cs typeface="Courier New" pitchFamily="49" charset="0"/>
              </a:rPr>
              <a:t> () {</a:t>
            </a:r>
          </a:p>
          <a:p>
            <a:r>
              <a:rPr lang="en-ZA" sz="1600" b="1" dirty="0">
                <a:latin typeface="Courier New" pitchFamily="49" charset="0"/>
                <a:cs typeface="Courier New" pitchFamily="49" charset="0"/>
              </a:rPr>
              <a:t> </a:t>
            </a:r>
            <a:r>
              <a:rPr lang="en-ZA" sz="1600" b="1" dirty="0" err="1">
                <a:latin typeface="Courier New" pitchFamily="49" charset="0"/>
                <a:cs typeface="Courier New" pitchFamily="49" charset="0"/>
              </a:rPr>
              <a:t>gettimeofday</a:t>
            </a:r>
            <a:r>
              <a:rPr lang="en-ZA" sz="1600" b="1" dirty="0">
                <a:latin typeface="Courier New" pitchFamily="49" charset="0"/>
                <a:cs typeface="Courier New" pitchFamily="49" charset="0"/>
              </a:rPr>
              <a:t>(&amp;</a:t>
            </a:r>
            <a:r>
              <a:rPr lang="en-ZA" sz="1600" b="1" dirty="0" err="1">
                <a:latin typeface="Courier New" pitchFamily="49" charset="0"/>
                <a:cs typeface="Courier New" pitchFamily="49" charset="0"/>
              </a:rPr>
              <a:t>clk_tic</a:t>
            </a:r>
            <a:r>
              <a:rPr lang="en-ZA" sz="1600" b="1" dirty="0">
                <a:latin typeface="Courier New" pitchFamily="49" charset="0"/>
                <a:cs typeface="Courier New" pitchFamily="49" charset="0"/>
              </a:rPr>
              <a:t>, NULL);</a:t>
            </a:r>
          </a:p>
          <a:p>
            <a:r>
              <a:rPr lang="en-ZA" sz="1600" b="1" dirty="0">
                <a:latin typeface="Courier New" pitchFamily="49" charset="0"/>
                <a:cs typeface="Courier New" pitchFamily="49" charset="0"/>
              </a:rPr>
              <a:t>}</a:t>
            </a:r>
          </a:p>
          <a:p>
            <a:endParaRPr lang="en-ZA" sz="1600" b="1" dirty="0">
              <a:latin typeface="Courier New" pitchFamily="49" charset="0"/>
              <a:cs typeface="Courier New" pitchFamily="49" charset="0"/>
            </a:endParaRPr>
          </a:p>
          <a:p>
            <a:r>
              <a:rPr lang="en-ZA" sz="1600" b="1" dirty="0">
                <a:latin typeface="Courier New" pitchFamily="49" charset="0"/>
                <a:cs typeface="Courier New" pitchFamily="49" charset="0"/>
              </a:rPr>
              <a:t>double </a:t>
            </a:r>
            <a:r>
              <a:rPr lang="en-ZA" sz="1600" b="1" dirty="0" err="1">
                <a:latin typeface="Courier New" pitchFamily="49" charset="0"/>
                <a:cs typeface="Courier New" pitchFamily="49" charset="0"/>
              </a:rPr>
              <a:t>CPU_toc</a:t>
            </a:r>
            <a:r>
              <a:rPr lang="en-ZA" sz="1600" b="1" dirty="0">
                <a:latin typeface="Courier New" pitchFamily="49" charset="0"/>
                <a:cs typeface="Courier New" pitchFamily="49" charset="0"/>
              </a:rPr>
              <a:t> () {</a:t>
            </a:r>
          </a:p>
          <a:p>
            <a:r>
              <a:rPr lang="en-ZA" sz="1600" b="1" dirty="0">
                <a:latin typeface="Courier New" pitchFamily="49" charset="0"/>
                <a:cs typeface="Courier New" pitchFamily="49" charset="0"/>
              </a:rPr>
              <a:t> </a:t>
            </a:r>
            <a:r>
              <a:rPr lang="en-ZA" sz="1600" b="1" dirty="0" err="1">
                <a:latin typeface="Courier New" pitchFamily="49" charset="0"/>
                <a:cs typeface="Courier New" pitchFamily="49" charset="0"/>
              </a:rPr>
              <a:t>gettimeofday</a:t>
            </a:r>
            <a:r>
              <a:rPr lang="en-ZA" sz="1600" b="1" dirty="0">
                <a:latin typeface="Courier New" pitchFamily="49" charset="0"/>
                <a:cs typeface="Courier New" pitchFamily="49" charset="0"/>
              </a:rPr>
              <a:t>(&amp;</a:t>
            </a:r>
            <a:r>
              <a:rPr lang="en-ZA" sz="1600" b="1" dirty="0" err="1">
                <a:latin typeface="Courier New" pitchFamily="49" charset="0"/>
                <a:cs typeface="Courier New" pitchFamily="49" charset="0"/>
              </a:rPr>
              <a:t>clk_toc</a:t>
            </a:r>
            <a:r>
              <a:rPr lang="en-ZA" sz="1600" b="1" dirty="0">
                <a:latin typeface="Courier New" pitchFamily="49" charset="0"/>
                <a:cs typeface="Courier New" pitchFamily="49" charset="0"/>
              </a:rPr>
              <a:t>, NULL);</a:t>
            </a:r>
          </a:p>
          <a:p>
            <a:r>
              <a:rPr lang="en-ZA" sz="1600" b="1" dirty="0">
                <a:latin typeface="Courier New" pitchFamily="49" charset="0"/>
                <a:cs typeface="Courier New" pitchFamily="49" charset="0"/>
              </a:rPr>
              <a:t> double t = double(</a:t>
            </a:r>
            <a:r>
              <a:rPr lang="en-ZA" sz="1600" b="1" dirty="0" err="1">
                <a:latin typeface="Courier New" pitchFamily="49" charset="0"/>
                <a:cs typeface="Courier New" pitchFamily="49" charset="0"/>
              </a:rPr>
              <a:t>clk_toc.tv_sec</a:t>
            </a:r>
            <a:r>
              <a:rPr lang="en-ZA" sz="1600" b="1" dirty="0">
                <a:latin typeface="Courier New" pitchFamily="49" charset="0"/>
                <a:cs typeface="Courier New" pitchFamily="49" charset="0"/>
              </a:rPr>
              <a:t> -</a:t>
            </a:r>
            <a:r>
              <a:rPr lang="en-ZA" sz="1600" b="1" dirty="0" err="1">
                <a:latin typeface="Courier New" pitchFamily="49" charset="0"/>
                <a:cs typeface="Courier New" pitchFamily="49" charset="0"/>
              </a:rPr>
              <a:t>clk_tic.tv_sec</a:t>
            </a:r>
            <a:r>
              <a:rPr lang="en-ZA" sz="1600" b="1" dirty="0">
                <a:latin typeface="Courier New" pitchFamily="49" charset="0"/>
                <a:cs typeface="Courier New" pitchFamily="49" charset="0"/>
              </a:rPr>
              <a:t> )</a:t>
            </a:r>
          </a:p>
          <a:p>
            <a:r>
              <a:rPr lang="en-ZA" sz="1600" b="1" dirty="0">
                <a:latin typeface="Courier New" pitchFamily="49" charset="0"/>
                <a:cs typeface="Courier New" pitchFamily="49" charset="0"/>
              </a:rPr>
              <a:t>          + double(</a:t>
            </a:r>
            <a:r>
              <a:rPr lang="en-ZA" sz="1600" b="1" dirty="0" err="1">
                <a:latin typeface="Courier New" pitchFamily="49" charset="0"/>
                <a:cs typeface="Courier New" pitchFamily="49" charset="0"/>
              </a:rPr>
              <a:t>clk_toc.tv_usec-clk_tic.tv_usec</a:t>
            </a:r>
            <a:r>
              <a:rPr lang="en-ZA" sz="1600" b="1" dirty="0">
                <a:latin typeface="Courier New" pitchFamily="49" charset="0"/>
                <a:cs typeface="Courier New" pitchFamily="49" charset="0"/>
              </a:rPr>
              <a:t>)*1.e-6;</a:t>
            </a:r>
          </a:p>
          <a:p>
            <a:r>
              <a:rPr lang="en-ZA" sz="1600" b="1" dirty="0">
                <a:latin typeface="Courier New" pitchFamily="49" charset="0"/>
                <a:cs typeface="Courier New" pitchFamily="49" charset="0"/>
              </a:rPr>
              <a:t> return t;</a:t>
            </a:r>
          </a:p>
          <a:p>
            <a:r>
              <a:rPr lang="en-ZA" sz="1600" b="1" dirty="0">
                <a:latin typeface="Courier New" pitchFamily="49" charset="0"/>
                <a:cs typeface="Courier New" pitchFamily="49" charset="0"/>
              </a:rPr>
              <a:t>}</a:t>
            </a:r>
          </a:p>
          <a:p>
            <a:endParaRPr lang="en-ZA" sz="1600" b="1" dirty="0">
              <a:latin typeface="Courier New" pitchFamily="49" charset="0"/>
              <a:cs typeface="Courier New" pitchFamily="49" charset="0"/>
            </a:endParaRPr>
          </a:p>
          <a:p>
            <a:r>
              <a:rPr lang="en-ZA" sz="1600" b="1" dirty="0">
                <a:latin typeface="Courier New" pitchFamily="49" charset="0"/>
                <a:cs typeface="Courier New" pitchFamily="49" charset="0"/>
              </a:rPr>
              <a:t>double </a:t>
            </a:r>
            <a:r>
              <a:rPr lang="en-ZA" sz="1600" b="1" dirty="0" err="1">
                <a:latin typeface="Courier New" pitchFamily="49" charset="0"/>
                <a:cs typeface="Courier New" pitchFamily="49" charset="0"/>
              </a:rPr>
              <a:t>CPU_ticks_to_ms</a:t>
            </a:r>
            <a:r>
              <a:rPr lang="en-ZA" sz="1600" b="1" dirty="0">
                <a:latin typeface="Courier New" pitchFamily="49" charset="0"/>
                <a:cs typeface="Courier New" pitchFamily="49" charset="0"/>
              </a:rPr>
              <a:t> (long ticks) {</a:t>
            </a:r>
          </a:p>
          <a:p>
            <a:r>
              <a:rPr lang="en-ZA" sz="1600" b="1" dirty="0">
                <a:latin typeface="Courier New" pitchFamily="49" charset="0"/>
                <a:cs typeface="Courier New" pitchFamily="49" charset="0"/>
              </a:rPr>
              <a:t>	return ticks * 1000.0;</a:t>
            </a:r>
          </a:p>
          <a:p>
            <a:r>
              <a:rPr lang="en-ZA" sz="1600" b="1" dirty="0">
                <a:latin typeface="Courier New" pitchFamily="49" charset="0"/>
                <a:cs typeface="Courier New" pitchFamily="49" charset="0"/>
              </a:rPr>
              <a:t>}</a:t>
            </a:r>
          </a:p>
        </p:txBody>
      </p:sp>
      <p:sp>
        <p:nvSpPr>
          <p:cNvPr id="5" name="Rectangle 4"/>
          <p:cNvSpPr/>
          <p:nvPr/>
        </p:nvSpPr>
        <p:spPr>
          <a:xfrm>
            <a:off x="6400800" y="1248986"/>
            <a:ext cx="2243496" cy="1231106"/>
          </a:xfrm>
          <a:prstGeom prst="rect">
            <a:avLst/>
          </a:prstGeom>
        </p:spPr>
        <p:txBody>
          <a:bodyPr wrap="square">
            <a:spAutoFit/>
          </a:bodyPr>
          <a:lstStyle/>
          <a:p>
            <a:r>
              <a:rPr lang="en-ZA" dirty="0"/>
              <a:t>Linux version </a:t>
            </a:r>
            <a:r>
              <a:rPr lang="en-ZA" sz="1400" dirty="0"/>
              <a:t>(probably poor accuracy if you try running on Windows, e.g. compiling using </a:t>
            </a:r>
            <a:r>
              <a:rPr lang="en-ZA" sz="1400" dirty="0" err="1"/>
              <a:t>DevC</a:t>
            </a:r>
            <a:r>
              <a:rPr lang="en-ZA" sz="1400" dirty="0"/>
              <a:t>++)</a:t>
            </a:r>
            <a:endParaRPr lang="en-ZA" dirty="0"/>
          </a:p>
        </p:txBody>
      </p:sp>
      <p:graphicFrame>
        <p:nvGraphicFramePr>
          <p:cNvPr id="4" name="Object 3"/>
          <p:cNvGraphicFramePr>
            <a:graphicFrameLocks noChangeAspect="1"/>
          </p:cNvGraphicFramePr>
          <p:nvPr>
            <p:extLst/>
          </p:nvPr>
        </p:nvGraphicFramePr>
        <p:xfrm>
          <a:off x="7392988" y="5686425"/>
          <a:ext cx="1306513" cy="687388"/>
        </p:xfrm>
        <a:graphic>
          <a:graphicData uri="http://schemas.openxmlformats.org/presentationml/2006/ole">
            <mc:AlternateContent xmlns:mc="http://schemas.openxmlformats.org/markup-compatibility/2006">
              <mc:Choice xmlns:v="urn:schemas-microsoft-com:vml" Requires="v">
                <p:oleObj spid="_x0000_s4108" name="Packager Shell Object" showAsIcon="1" r:id="rId3" imgW="1307160" imgH="686880" progId="Package">
                  <p:embed/>
                </p:oleObj>
              </mc:Choice>
              <mc:Fallback>
                <p:oleObj name="Packager Shell Object" showAsIcon="1" r:id="rId3" imgW="1307160" imgH="686880" progId="Package">
                  <p:embed/>
                  <p:pic>
                    <p:nvPicPr>
                      <p:cNvPr id="4" name="Object 3"/>
                      <p:cNvPicPr/>
                      <p:nvPr/>
                    </p:nvPicPr>
                    <p:blipFill>
                      <a:blip r:embed="rId4"/>
                      <a:stretch>
                        <a:fillRect/>
                      </a:stretch>
                    </p:blipFill>
                    <p:spPr>
                      <a:xfrm>
                        <a:off x="7392988" y="5686425"/>
                        <a:ext cx="1306513" cy="687388"/>
                      </a:xfrm>
                      <a:prstGeom prst="rect">
                        <a:avLst/>
                      </a:prstGeom>
                    </p:spPr>
                  </p:pic>
                </p:oleObj>
              </mc:Fallback>
            </mc:AlternateContent>
          </a:graphicData>
        </a:graphic>
      </p:graphicFrame>
    </p:spTree>
    <p:extLst>
      <p:ext uri="{BB962C8B-B14F-4D97-AF65-F5344CB8AC3E}">
        <p14:creationId xmlns:p14="http://schemas.microsoft.com/office/powerpoint/2010/main" val="261185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2708"/>
            <a:ext cx="8385175" cy="571988"/>
          </a:xfrm>
        </p:spPr>
        <p:txBody>
          <a:bodyPr>
            <a:normAutofit fontScale="90000"/>
          </a:bodyPr>
          <a:lstStyle/>
          <a:p>
            <a:pPr>
              <a:defRPr/>
            </a:pPr>
            <a:r>
              <a:rPr lang="en-ZA" dirty="0"/>
              <a:t>Scalarprod.cpp – golden measure</a:t>
            </a:r>
            <a:endParaRPr lang="en-US" dirty="0"/>
          </a:p>
        </p:txBody>
      </p:sp>
      <p:sp>
        <p:nvSpPr>
          <p:cNvPr id="9219" name="Rectangle 4"/>
          <p:cNvSpPr>
            <a:spLocks noChangeArrowheads="1"/>
          </p:cNvSpPr>
          <p:nvPr/>
        </p:nvSpPr>
        <p:spPr bwMode="auto">
          <a:xfrm>
            <a:off x="576262" y="893386"/>
            <a:ext cx="8301037" cy="5142292"/>
          </a:xfrm>
          <a:prstGeom prst="rect">
            <a:avLst/>
          </a:prstGeom>
          <a:solidFill>
            <a:schemeClr val="bg1"/>
          </a:solidFill>
          <a:ln>
            <a:solidFill>
              <a:schemeClr val="accent3">
                <a:lumMod val="50000"/>
              </a:schemeClr>
            </a:solidFill>
          </a:ln>
          <a:extLst/>
        </p:spPr>
        <p:txBody>
          <a:bodyPr wrap="square" lIns="90000" tIns="72000" bIns="82800">
            <a:spAutoFit/>
          </a:bodyPr>
          <a:lstStyle/>
          <a:p>
            <a:r>
              <a:rPr lang="en-ZA" b="1" dirty="0">
                <a:latin typeface="Courier New" pitchFamily="49" charset="0"/>
                <a:cs typeface="Courier New" pitchFamily="49" charset="0"/>
              </a:rPr>
              <a:t>float </a:t>
            </a:r>
            <a:r>
              <a:rPr lang="en-ZA" b="1" dirty="0" err="1">
                <a:latin typeface="Courier New" pitchFamily="49" charset="0"/>
                <a:cs typeface="Courier New" pitchFamily="49" charset="0"/>
              </a:rPr>
              <a:t>scalarprod</a:t>
            </a:r>
            <a:r>
              <a:rPr lang="en-ZA" b="1" dirty="0">
                <a:latin typeface="Courier New" pitchFamily="49" charset="0"/>
                <a:cs typeface="Courier New" pitchFamily="49" charset="0"/>
              </a:rPr>
              <a:t> (float* a, float* b, </a:t>
            </a:r>
            <a:r>
              <a:rPr lang="en-ZA" b="1" dirty="0" err="1">
                <a:latin typeface="Courier New" pitchFamily="49" charset="0"/>
                <a:cs typeface="Courier New" pitchFamily="49" charset="0"/>
              </a:rPr>
              <a:t>int</a:t>
            </a:r>
            <a:r>
              <a:rPr lang="en-ZA" b="1" dirty="0">
                <a:latin typeface="Courier New" pitchFamily="49" charset="0"/>
                <a:cs typeface="Courier New" pitchFamily="49" charset="0"/>
              </a:rPr>
              <a:t> n) {</a:t>
            </a:r>
          </a:p>
          <a:p>
            <a:r>
              <a:rPr lang="en-ZA" b="1" dirty="0">
                <a:latin typeface="Courier New" pitchFamily="49" charset="0"/>
                <a:cs typeface="Courier New" pitchFamily="49" charset="0"/>
              </a:rPr>
              <a:t> unsigned </a:t>
            </a:r>
            <a:r>
              <a:rPr lang="en-ZA" b="1" dirty="0" err="1">
                <a:latin typeface="Courier New" pitchFamily="49" charset="0"/>
                <a:cs typeface="Courier New" pitchFamily="49" charset="0"/>
              </a:rPr>
              <a:t>i</a:t>
            </a:r>
            <a:r>
              <a:rPr lang="en-ZA" b="1" dirty="0">
                <a:latin typeface="Courier New" pitchFamily="49" charset="0"/>
                <a:cs typeface="Courier New" pitchFamily="49" charset="0"/>
              </a:rPr>
              <a:t>;</a:t>
            </a:r>
          </a:p>
          <a:p>
            <a:r>
              <a:rPr lang="en-ZA" b="1" dirty="0">
                <a:latin typeface="Courier New" pitchFamily="49" charset="0"/>
                <a:cs typeface="Courier New" pitchFamily="49" charset="0"/>
              </a:rPr>
              <a:t> </a:t>
            </a:r>
            <a:r>
              <a:rPr lang="en-ZA" b="1" dirty="0" err="1">
                <a:latin typeface="Courier New" pitchFamily="49" charset="0"/>
                <a:cs typeface="Courier New" pitchFamily="49" charset="0"/>
              </a:rPr>
              <a:t>CPU_tic</a:t>
            </a:r>
            <a:r>
              <a:rPr lang="en-ZA" b="1" dirty="0">
                <a:latin typeface="Courier New" pitchFamily="49" charset="0"/>
                <a:cs typeface="Courier New" pitchFamily="49" charset="0"/>
              </a:rPr>
              <a:t>(); // get initial tick value</a:t>
            </a:r>
          </a:p>
          <a:p>
            <a:r>
              <a:rPr lang="en-ZA" b="1" dirty="0">
                <a:latin typeface="Courier New" pitchFamily="49" charset="0"/>
                <a:cs typeface="Courier New" pitchFamily="49" charset="0"/>
              </a:rPr>
              <a:t> // Do processing ...</a:t>
            </a:r>
          </a:p>
          <a:p>
            <a:r>
              <a:rPr lang="en-ZA" b="1" dirty="0">
                <a:latin typeface="Courier New" pitchFamily="49" charset="0"/>
                <a:cs typeface="Courier New" pitchFamily="49" charset="0"/>
              </a:rPr>
              <a:t> </a:t>
            </a:r>
            <a:r>
              <a:rPr lang="en-ZA" b="1" dirty="0" err="1">
                <a:latin typeface="Courier New" pitchFamily="49" charset="0"/>
                <a:cs typeface="Courier New" pitchFamily="49" charset="0"/>
              </a:rPr>
              <a:t>srand</a:t>
            </a:r>
            <a:r>
              <a:rPr lang="en-ZA" b="1" dirty="0">
                <a:latin typeface="Courier New" pitchFamily="49" charset="0"/>
                <a:cs typeface="Courier New" pitchFamily="49" charset="0"/>
              </a:rPr>
              <a:t>((unsigned </a:t>
            </a:r>
            <a:r>
              <a:rPr lang="en-ZA" b="1" dirty="0" err="1">
                <a:latin typeface="Courier New" pitchFamily="49" charset="0"/>
                <a:cs typeface="Courier New" pitchFamily="49" charset="0"/>
              </a:rPr>
              <a:t>int</a:t>
            </a:r>
            <a:r>
              <a:rPr lang="en-ZA" b="1" dirty="0">
                <a:latin typeface="Courier New" pitchFamily="49" charset="0"/>
                <a:cs typeface="Courier New" pitchFamily="49" charset="0"/>
              </a:rPr>
              <a:t>)time(NULL)); // provide random seed</a:t>
            </a:r>
          </a:p>
          <a:p>
            <a:r>
              <a:rPr lang="en-ZA" b="1" dirty="0">
                <a:latin typeface="Courier New" pitchFamily="49" charset="0"/>
                <a:cs typeface="Courier New" pitchFamily="49" charset="0"/>
              </a:rPr>
              <a:t> // first initialize the vectors</a:t>
            </a:r>
          </a:p>
          <a:p>
            <a:r>
              <a:rPr lang="en-ZA" b="1" dirty="0">
                <a:latin typeface="Courier New" pitchFamily="49" charset="0"/>
                <a:cs typeface="Courier New" pitchFamily="49" charset="0"/>
              </a:rPr>
              <a:t> for (</a:t>
            </a:r>
            <a:r>
              <a:rPr lang="en-ZA" b="1" dirty="0" err="1">
                <a:latin typeface="Courier New" pitchFamily="49" charset="0"/>
                <a:cs typeface="Courier New" pitchFamily="49" charset="0"/>
              </a:rPr>
              <a:t>i</a:t>
            </a:r>
            <a:r>
              <a:rPr lang="en-ZA" b="1" dirty="0">
                <a:latin typeface="Courier New" pitchFamily="49" charset="0"/>
                <a:cs typeface="Courier New" pitchFamily="49" charset="0"/>
              </a:rPr>
              <a:t>=0; </a:t>
            </a:r>
            <a:r>
              <a:rPr lang="en-ZA" b="1" dirty="0" err="1">
                <a:latin typeface="Courier New" pitchFamily="49" charset="0"/>
                <a:cs typeface="Courier New" pitchFamily="49" charset="0"/>
              </a:rPr>
              <a:t>i</a:t>
            </a:r>
            <a:r>
              <a:rPr lang="en-ZA" b="1" dirty="0">
                <a:latin typeface="Courier New" pitchFamily="49" charset="0"/>
                <a:cs typeface="Courier New" pitchFamily="49" charset="0"/>
              </a:rPr>
              <a:t>&lt;n; </a:t>
            </a:r>
            <a:r>
              <a:rPr lang="en-ZA" b="1" dirty="0" err="1">
                <a:latin typeface="Courier New" pitchFamily="49" charset="0"/>
                <a:cs typeface="Courier New" pitchFamily="49" charset="0"/>
              </a:rPr>
              <a:t>i</a:t>
            </a:r>
            <a:r>
              <a:rPr lang="en-ZA" b="1" dirty="0">
                <a:latin typeface="Courier New" pitchFamily="49" charset="0"/>
                <a:cs typeface="Courier New" pitchFamily="49" charset="0"/>
              </a:rPr>
              <a:t>++) {</a:t>
            </a:r>
          </a:p>
          <a:p>
            <a:r>
              <a:rPr lang="en-ZA" b="1" dirty="0">
                <a:latin typeface="Courier New" pitchFamily="49" charset="0"/>
                <a:cs typeface="Courier New" pitchFamily="49" charset="0"/>
              </a:rPr>
              <a:t>     a[</a:t>
            </a:r>
            <a:r>
              <a:rPr lang="en-ZA" b="1" dirty="0" err="1">
                <a:latin typeface="Courier New" pitchFamily="49" charset="0"/>
                <a:cs typeface="Courier New" pitchFamily="49" charset="0"/>
              </a:rPr>
              <a:t>i</a:t>
            </a:r>
            <a:r>
              <a:rPr lang="en-ZA" b="1" dirty="0">
                <a:latin typeface="Courier New" pitchFamily="49" charset="0"/>
                <a:cs typeface="Courier New" pitchFamily="49" charset="0"/>
              </a:rPr>
              <a:t>] = </a:t>
            </a:r>
            <a:r>
              <a:rPr lang="en-ZA" b="1" dirty="0" err="1">
                <a:latin typeface="Courier New" pitchFamily="49" charset="0"/>
                <a:cs typeface="Courier New" pitchFamily="49" charset="0"/>
              </a:rPr>
              <a:t>random_f</a:t>
            </a:r>
            <a:r>
              <a:rPr lang="en-ZA" b="1" dirty="0">
                <a:latin typeface="Courier New" pitchFamily="49" charset="0"/>
                <a:cs typeface="Courier New" pitchFamily="49" charset="0"/>
              </a:rPr>
              <a:t>(); </a:t>
            </a:r>
          </a:p>
          <a:p>
            <a:r>
              <a:rPr lang="en-ZA" b="1" dirty="0">
                <a:latin typeface="Courier New" pitchFamily="49" charset="0"/>
                <a:cs typeface="Courier New" pitchFamily="49" charset="0"/>
              </a:rPr>
              <a:t>     b[</a:t>
            </a:r>
            <a:r>
              <a:rPr lang="en-ZA" b="1" dirty="0" err="1">
                <a:latin typeface="Courier New" pitchFamily="49" charset="0"/>
                <a:cs typeface="Courier New" pitchFamily="49" charset="0"/>
              </a:rPr>
              <a:t>i</a:t>
            </a:r>
            <a:r>
              <a:rPr lang="en-ZA" b="1" dirty="0">
                <a:latin typeface="Courier New" pitchFamily="49" charset="0"/>
                <a:cs typeface="Courier New" pitchFamily="49" charset="0"/>
              </a:rPr>
              <a:t>] = </a:t>
            </a:r>
            <a:r>
              <a:rPr lang="en-ZA" b="1" dirty="0" err="1">
                <a:latin typeface="Courier New" pitchFamily="49" charset="0"/>
                <a:cs typeface="Courier New" pitchFamily="49" charset="0"/>
              </a:rPr>
              <a:t>random_f</a:t>
            </a:r>
            <a:r>
              <a:rPr lang="en-ZA" b="1" dirty="0">
                <a:latin typeface="Courier New" pitchFamily="49" charset="0"/>
                <a:cs typeface="Courier New" pitchFamily="49" charset="0"/>
              </a:rPr>
              <a:t>(); </a:t>
            </a:r>
          </a:p>
          <a:p>
            <a:r>
              <a:rPr lang="en-ZA" b="1" dirty="0">
                <a:latin typeface="Courier New" pitchFamily="49" charset="0"/>
                <a:cs typeface="Courier New" pitchFamily="49" charset="0"/>
              </a:rPr>
              <a:t>     }</a:t>
            </a:r>
          </a:p>
          <a:p>
            <a:r>
              <a:rPr lang="en-ZA" b="1" dirty="0">
                <a:latin typeface="Courier New" pitchFamily="49" charset="0"/>
                <a:cs typeface="Courier New" pitchFamily="49" charset="0"/>
              </a:rPr>
              <a:t>  float sum = 0.0f;</a:t>
            </a:r>
          </a:p>
          <a:p>
            <a:r>
              <a:rPr lang="en-ZA" b="1" dirty="0">
                <a:latin typeface="Courier New" pitchFamily="49" charset="0"/>
                <a:cs typeface="Courier New" pitchFamily="49" charset="0"/>
              </a:rPr>
              <a:t>  for (</a:t>
            </a:r>
            <a:r>
              <a:rPr lang="en-ZA" b="1" dirty="0" err="1">
                <a:latin typeface="Courier New" pitchFamily="49" charset="0"/>
                <a:cs typeface="Courier New" pitchFamily="49" charset="0"/>
              </a:rPr>
              <a:t>i</a:t>
            </a:r>
            <a:r>
              <a:rPr lang="en-ZA" b="1" dirty="0">
                <a:latin typeface="Courier New" pitchFamily="49" charset="0"/>
                <a:cs typeface="Courier New" pitchFamily="49" charset="0"/>
              </a:rPr>
              <a:t>=0; </a:t>
            </a:r>
            <a:r>
              <a:rPr lang="en-ZA" b="1" dirty="0" err="1">
                <a:latin typeface="Courier New" pitchFamily="49" charset="0"/>
                <a:cs typeface="Courier New" pitchFamily="49" charset="0"/>
              </a:rPr>
              <a:t>i</a:t>
            </a:r>
            <a:r>
              <a:rPr lang="en-ZA" b="1" dirty="0">
                <a:latin typeface="Courier New" pitchFamily="49" charset="0"/>
                <a:cs typeface="Courier New" pitchFamily="49" charset="0"/>
              </a:rPr>
              <a:t>&lt;n; </a:t>
            </a:r>
            <a:r>
              <a:rPr lang="en-ZA" b="1" dirty="0" err="1">
                <a:latin typeface="Courier New" pitchFamily="49" charset="0"/>
                <a:cs typeface="Courier New" pitchFamily="49" charset="0"/>
              </a:rPr>
              <a:t>i</a:t>
            </a:r>
            <a:r>
              <a:rPr lang="en-ZA" b="1" dirty="0">
                <a:latin typeface="Courier New" pitchFamily="49" charset="0"/>
                <a:cs typeface="Courier New" pitchFamily="49" charset="0"/>
              </a:rPr>
              <a:t>++) {</a:t>
            </a:r>
          </a:p>
          <a:p>
            <a:r>
              <a:rPr lang="en-ZA" b="1" dirty="0">
                <a:latin typeface="Courier New" pitchFamily="49" charset="0"/>
                <a:cs typeface="Courier New" pitchFamily="49" charset="0"/>
              </a:rPr>
              <a:t>      sum = sum + (a[</a:t>
            </a:r>
            <a:r>
              <a:rPr lang="en-ZA" b="1" dirty="0" err="1">
                <a:latin typeface="Courier New" pitchFamily="49" charset="0"/>
                <a:cs typeface="Courier New" pitchFamily="49" charset="0"/>
              </a:rPr>
              <a:t>i</a:t>
            </a:r>
            <a:r>
              <a:rPr lang="en-ZA" b="1" dirty="0">
                <a:latin typeface="Courier New" pitchFamily="49" charset="0"/>
                <a:cs typeface="Courier New" pitchFamily="49" charset="0"/>
              </a:rPr>
              <a:t>] * b[</a:t>
            </a:r>
            <a:r>
              <a:rPr lang="en-ZA" b="1" dirty="0" err="1">
                <a:latin typeface="Courier New" pitchFamily="49" charset="0"/>
                <a:cs typeface="Courier New" pitchFamily="49" charset="0"/>
              </a:rPr>
              <a:t>i</a:t>
            </a:r>
            <a:r>
              <a:rPr lang="en-ZA" b="1" dirty="0">
                <a:latin typeface="Courier New" pitchFamily="49" charset="0"/>
                <a:cs typeface="Courier New" pitchFamily="49" charset="0"/>
              </a:rPr>
              <a:t>]);</a:t>
            </a:r>
          </a:p>
          <a:p>
            <a:r>
              <a:rPr lang="en-ZA" b="1" dirty="0">
                <a:latin typeface="Courier New" pitchFamily="49" charset="0"/>
                <a:cs typeface="Courier New" pitchFamily="49" charset="0"/>
              </a:rPr>
              <a:t>      }</a:t>
            </a:r>
          </a:p>
          <a:p>
            <a:r>
              <a:rPr lang="en-ZA" b="1" dirty="0">
                <a:latin typeface="Courier New" pitchFamily="49" charset="0"/>
                <a:cs typeface="Courier New" pitchFamily="49" charset="0"/>
              </a:rPr>
              <a:t>  // get the time elapsed</a:t>
            </a:r>
          </a:p>
          <a:p>
            <a:r>
              <a:rPr lang="en-ZA" b="1" dirty="0">
                <a:latin typeface="Courier New" pitchFamily="49" charset="0"/>
                <a:cs typeface="Courier New" pitchFamily="49" charset="0"/>
              </a:rPr>
              <a:t>  double t1 = </a:t>
            </a:r>
            <a:r>
              <a:rPr lang="en-ZA" b="1" dirty="0" err="1">
                <a:latin typeface="Courier New" pitchFamily="49" charset="0"/>
                <a:cs typeface="Courier New" pitchFamily="49" charset="0"/>
              </a:rPr>
              <a:t>CPU_toc</a:t>
            </a:r>
            <a:r>
              <a:rPr lang="en-ZA" b="1" dirty="0">
                <a:latin typeface="Courier New" pitchFamily="49" charset="0"/>
                <a:cs typeface="Courier New" pitchFamily="49" charset="0"/>
              </a:rPr>
              <a:t>();  // get final tick value</a:t>
            </a:r>
          </a:p>
          <a:p>
            <a:r>
              <a:rPr lang="en-ZA" b="1" dirty="0">
                <a:latin typeface="Courier New" pitchFamily="49" charset="0"/>
                <a:cs typeface="Courier New" pitchFamily="49" charset="0"/>
              </a:rPr>
              <a:t>  </a:t>
            </a:r>
            <a:r>
              <a:rPr lang="en-ZA" b="1" dirty="0" err="1">
                <a:latin typeface="Courier New" pitchFamily="49" charset="0"/>
                <a:cs typeface="Courier New" pitchFamily="49" charset="0"/>
              </a:rPr>
              <a:t>std</a:t>
            </a:r>
            <a:r>
              <a:rPr lang="en-ZA" b="1" dirty="0">
                <a:latin typeface="Courier New" pitchFamily="49" charset="0"/>
                <a:cs typeface="Courier New" pitchFamily="49" charset="0"/>
              </a:rPr>
              <a:t>::</a:t>
            </a:r>
            <a:r>
              <a:rPr lang="en-ZA" b="1" dirty="0" err="1">
                <a:latin typeface="Courier New" pitchFamily="49" charset="0"/>
                <a:cs typeface="Courier New" pitchFamily="49" charset="0"/>
              </a:rPr>
              <a:t>cout</a:t>
            </a:r>
            <a:r>
              <a:rPr lang="en-ZA" b="1" dirty="0">
                <a:latin typeface="Courier New" pitchFamily="49" charset="0"/>
                <a:cs typeface="Courier New" pitchFamily="49" charset="0"/>
              </a:rPr>
              <a:t> &lt;&lt; "</a:t>
            </a:r>
            <a:r>
              <a:rPr lang="en-ZA" b="1" dirty="0" err="1">
                <a:latin typeface="Courier New" pitchFamily="49" charset="0"/>
                <a:cs typeface="Courier New" pitchFamily="49" charset="0"/>
              </a:rPr>
              <a:t>scalarprod</a:t>
            </a:r>
            <a:r>
              <a:rPr lang="en-ZA" b="1" dirty="0">
                <a:latin typeface="Courier New" pitchFamily="49" charset="0"/>
                <a:cs typeface="Courier New" pitchFamily="49" charset="0"/>
              </a:rPr>
              <a:t> " &lt;&lt; " took " &lt;&lt; t1 &lt;&lt; " </a:t>
            </a:r>
            <a:r>
              <a:rPr lang="en-ZA" b="1" dirty="0" err="1">
                <a:latin typeface="Courier New" pitchFamily="49" charset="0"/>
                <a:cs typeface="Courier New" pitchFamily="49" charset="0"/>
              </a:rPr>
              <a:t>ms</a:t>
            </a:r>
            <a:r>
              <a:rPr lang="en-ZA" b="1" dirty="0">
                <a:latin typeface="Courier New" pitchFamily="49" charset="0"/>
                <a:cs typeface="Courier New" pitchFamily="49" charset="0"/>
              </a:rPr>
              <a:t>\n";</a:t>
            </a:r>
          </a:p>
          <a:p>
            <a:r>
              <a:rPr lang="en-ZA" b="1" dirty="0">
                <a:latin typeface="Courier New" pitchFamily="49" charset="0"/>
                <a:cs typeface="Courier New" pitchFamily="49" charset="0"/>
              </a:rPr>
              <a:t>}</a:t>
            </a:r>
            <a:endParaRPr lang="en-US" b="1" dirty="0">
              <a:latin typeface="Courier New" pitchFamily="49" charset="0"/>
              <a:cs typeface="Courier New" pitchFamily="49" charset="0"/>
            </a:endParaRPr>
          </a:p>
        </p:txBody>
      </p:sp>
      <p:sp>
        <p:nvSpPr>
          <p:cNvPr id="9220" name="TextBox 4"/>
          <p:cNvSpPr txBox="1">
            <a:spLocks noChangeArrowheads="1"/>
          </p:cNvSpPr>
          <p:nvPr/>
        </p:nvSpPr>
        <p:spPr bwMode="auto">
          <a:xfrm>
            <a:off x="960393" y="6028957"/>
            <a:ext cx="52245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a:t>An example Golden measure / sequence solution</a:t>
            </a:r>
          </a:p>
        </p:txBody>
      </p:sp>
      <p:pic>
        <p:nvPicPr>
          <p:cNvPr id="9221" name="Picture 5" descr="gold.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866" y="5874320"/>
            <a:ext cx="709134" cy="80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
          <p:cNvSpPr txBox="1">
            <a:spLocks noChangeArrowheads="1"/>
          </p:cNvSpPr>
          <p:nvPr/>
        </p:nvSpPr>
        <p:spPr bwMode="auto">
          <a:xfrm>
            <a:off x="6326186" y="6014899"/>
            <a:ext cx="26574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Lets have a look at two of the functions that aren’t available in </a:t>
            </a:r>
            <a:r>
              <a:rPr lang="en-US" sz="1400" dirty="0" err="1"/>
              <a:t>stdlib</a:t>
            </a:r>
            <a:r>
              <a:rPr lang="en-US" sz="1400" dirty="0"/>
              <a:t> or </a:t>
            </a:r>
            <a:r>
              <a:rPr lang="en-US" sz="1400" dirty="0" err="1"/>
              <a:t>iostream</a:t>
            </a:r>
            <a:r>
              <a:rPr lang="en-US" sz="1400" dirty="0"/>
              <a:t> …</a:t>
            </a:r>
          </a:p>
        </p:txBody>
      </p:sp>
    </p:spTree>
    <p:extLst>
      <p:ext uri="{BB962C8B-B14F-4D97-AF65-F5344CB8AC3E}">
        <p14:creationId xmlns:p14="http://schemas.microsoft.com/office/powerpoint/2010/main" val="3425262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Compiling the example</a:t>
            </a:r>
          </a:p>
        </p:txBody>
      </p:sp>
      <p:sp>
        <p:nvSpPr>
          <p:cNvPr id="4" name="TextBox 3"/>
          <p:cNvSpPr txBox="1"/>
          <p:nvPr/>
        </p:nvSpPr>
        <p:spPr>
          <a:xfrm>
            <a:off x="729114" y="6343650"/>
            <a:ext cx="6587060" cy="307777"/>
          </a:xfrm>
          <a:prstGeom prst="rect">
            <a:avLst/>
          </a:prstGeom>
          <a:noFill/>
        </p:spPr>
        <p:txBody>
          <a:bodyPr wrap="none" rtlCol="0">
            <a:spAutoFit/>
          </a:bodyPr>
          <a:lstStyle/>
          <a:p>
            <a:r>
              <a:rPr lang="en-ZA" sz="1400" dirty="0"/>
              <a:t>Note: you can type in </a:t>
            </a:r>
            <a:r>
              <a:rPr lang="en-ZA" sz="1400" i="1" dirty="0"/>
              <a:t>make run</a:t>
            </a:r>
            <a:r>
              <a:rPr lang="en-ZA" sz="1400" dirty="0"/>
              <a:t> to re run the program.  Or type in ./bin/</a:t>
            </a:r>
            <a:r>
              <a:rPr lang="en-ZA" sz="1400" dirty="0" err="1"/>
              <a:t>scalarprod</a:t>
            </a:r>
            <a:endParaRPr lang="en-ZA" sz="1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148" y="1392751"/>
            <a:ext cx="7234238" cy="4466634"/>
          </a:xfrm>
          <a:prstGeom prst="rect">
            <a:avLst/>
          </a:prstGeom>
        </p:spPr>
      </p:pic>
    </p:spTree>
    <p:extLst>
      <p:ext uri="{BB962C8B-B14F-4D97-AF65-F5344CB8AC3E}">
        <p14:creationId xmlns:p14="http://schemas.microsoft.com/office/powerpoint/2010/main" val="2390066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4426" y="4046392"/>
            <a:ext cx="990600"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405245"/>
            <a:ext cx="8385175" cy="852055"/>
          </a:xfrm>
        </p:spPr>
        <p:txBody>
          <a:bodyPr/>
          <a:lstStyle/>
          <a:p>
            <a:pPr>
              <a:defRPr/>
            </a:pPr>
            <a:r>
              <a:rPr lang="en-ZA" dirty="0"/>
              <a:t>Scalar product – parallel version?</a:t>
            </a:r>
            <a:endParaRPr lang="en-US" dirty="0"/>
          </a:p>
        </p:txBody>
      </p:sp>
      <p:sp>
        <p:nvSpPr>
          <p:cNvPr id="3" name="Content Placeholder 2"/>
          <p:cNvSpPr>
            <a:spLocks noGrp="1"/>
          </p:cNvSpPr>
          <p:nvPr>
            <p:ph idx="1"/>
          </p:nvPr>
        </p:nvSpPr>
        <p:spPr>
          <a:xfrm>
            <a:off x="674053" y="1500918"/>
            <a:ext cx="8007350" cy="4191000"/>
          </a:xfrm>
        </p:spPr>
        <p:txBody>
          <a:bodyPr>
            <a:normAutofit fontScale="92500" lnSpcReduction="20000"/>
          </a:bodyPr>
          <a:lstStyle/>
          <a:p>
            <a:pPr>
              <a:defRPr/>
            </a:pPr>
            <a:r>
              <a:rPr lang="en-US" sz="2800" dirty="0"/>
              <a:t>If we consider implementing a CPU</a:t>
            </a:r>
            <a:br>
              <a:rPr lang="en-US" sz="2800" dirty="0"/>
            </a:br>
            <a:r>
              <a:rPr lang="en-US" sz="2800" dirty="0"/>
              <a:t>version using e.g. </a:t>
            </a:r>
            <a:r>
              <a:rPr lang="en-US" sz="2800" dirty="0" err="1"/>
              <a:t>pthreads</a:t>
            </a:r>
            <a:r>
              <a:rPr lang="en-US" sz="2800" dirty="0"/>
              <a:t>, we</a:t>
            </a:r>
            <a:br>
              <a:rPr lang="en-US" sz="2800" dirty="0"/>
            </a:br>
            <a:r>
              <a:rPr lang="en-US" sz="2800" dirty="0"/>
              <a:t>need to think about a balance between</a:t>
            </a:r>
            <a:br>
              <a:rPr lang="en-US" sz="2800" dirty="0"/>
            </a:br>
            <a:r>
              <a:rPr lang="en-US" sz="2800" dirty="0"/>
              <a:t>the cost of spawning and joining threads</a:t>
            </a:r>
            <a:br>
              <a:rPr lang="en-US" sz="2800" dirty="0"/>
            </a:br>
            <a:r>
              <a:rPr lang="en-US" sz="2800" dirty="0"/>
              <a:t>and the time each thread spends.</a:t>
            </a:r>
          </a:p>
          <a:p>
            <a:pPr>
              <a:defRPr/>
            </a:pPr>
            <a:r>
              <a:rPr lang="en-US" sz="2800" dirty="0"/>
              <a:t>So the most parallel approach of each thread of working on only one element from each vector, doing one multiply, will likely give poor performance because the time to spawn all</a:t>
            </a:r>
            <a:br>
              <a:rPr lang="en-US" sz="2800" dirty="0"/>
            </a:br>
            <a:r>
              <a:rPr lang="en-US" sz="2800" dirty="0"/>
              <a:t>the threads may be longer than the time to</a:t>
            </a:r>
            <a:br>
              <a:rPr lang="en-US" sz="2800" dirty="0"/>
            </a:br>
            <a:r>
              <a:rPr lang="en-US" sz="2800" dirty="0"/>
              <a:t>do the multiply and add. Especially considering</a:t>
            </a:r>
            <a:br>
              <a:rPr lang="en-US" sz="2800" dirty="0"/>
            </a:br>
            <a:r>
              <a:rPr lang="en-US" sz="2800" dirty="0"/>
              <a:t>that a </a:t>
            </a:r>
            <a:r>
              <a:rPr lang="en-US" sz="2800" dirty="0" err="1"/>
              <a:t>mutex</a:t>
            </a:r>
            <a:r>
              <a:rPr lang="en-US" sz="2800" dirty="0"/>
              <a:t> is probably needed for the add.</a:t>
            </a:r>
          </a:p>
        </p:txBody>
      </p:sp>
    </p:spTree>
    <p:extLst>
      <p:ext uri="{BB962C8B-B14F-4D97-AF65-F5344CB8AC3E}">
        <p14:creationId xmlns:p14="http://schemas.microsoft.com/office/powerpoint/2010/main" val="362260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245"/>
            <a:ext cx="8385175" cy="852055"/>
          </a:xfrm>
        </p:spPr>
        <p:txBody>
          <a:bodyPr/>
          <a:lstStyle/>
          <a:p>
            <a:pPr>
              <a:defRPr/>
            </a:pPr>
            <a:r>
              <a:rPr lang="en-ZA" dirty="0"/>
              <a:t>Scalar product – parallel version?</a:t>
            </a:r>
            <a:endParaRPr lang="en-US" dirty="0"/>
          </a:p>
        </p:txBody>
      </p:sp>
      <p:sp>
        <p:nvSpPr>
          <p:cNvPr id="3" name="Content Placeholder 2"/>
          <p:cNvSpPr>
            <a:spLocks noGrp="1"/>
          </p:cNvSpPr>
          <p:nvPr>
            <p:ph idx="1"/>
          </p:nvPr>
        </p:nvSpPr>
        <p:spPr>
          <a:xfrm>
            <a:off x="674053" y="1500918"/>
            <a:ext cx="8007350" cy="4191000"/>
          </a:xfrm>
        </p:spPr>
        <p:txBody>
          <a:bodyPr>
            <a:normAutofit lnSpcReduction="10000"/>
          </a:bodyPr>
          <a:lstStyle/>
          <a:p>
            <a:pPr>
              <a:defRPr/>
            </a:pPr>
            <a:r>
              <a:rPr lang="en-US" sz="2800" dirty="0"/>
              <a:t>We would rather compromise, balance the workload better so that each thread works on multiple elements of each vector.</a:t>
            </a:r>
          </a:p>
          <a:p>
            <a:pPr>
              <a:defRPr/>
            </a:pPr>
            <a:r>
              <a:rPr lang="en-US" sz="2800" dirty="0"/>
              <a:t>So the approach would be:</a:t>
            </a:r>
          </a:p>
          <a:p>
            <a:pPr lvl="1">
              <a:defRPr/>
            </a:pPr>
            <a:r>
              <a:rPr lang="en-US" sz="2400" dirty="0"/>
              <a:t>Assuming N length vectors, M threads, then:</a:t>
            </a:r>
            <a:br>
              <a:rPr lang="en-US" sz="2400" dirty="0"/>
            </a:br>
            <a:r>
              <a:rPr lang="en-US" sz="2400" dirty="0"/>
              <a:t>each thread works on N/M elements, multiplies and keeps a local sum, then at the end of the operation needs to add to a shared sum value (which would need to be protected by a </a:t>
            </a:r>
            <a:r>
              <a:rPr lang="en-US" sz="2400" dirty="0" err="1"/>
              <a:t>mutex</a:t>
            </a:r>
            <a:r>
              <a:rPr lang="en-US" sz="2400" dirty="0"/>
              <a:t>).</a:t>
            </a:r>
          </a:p>
          <a:p>
            <a:pPr>
              <a:defRPr/>
            </a:pPr>
            <a:r>
              <a:rPr lang="en-US" dirty="0"/>
              <a:t>Some example code follows…</a:t>
            </a:r>
          </a:p>
        </p:txBody>
      </p:sp>
    </p:spTree>
    <p:extLst>
      <p:ext uri="{BB962C8B-B14F-4D97-AF65-F5344CB8AC3E}">
        <p14:creationId xmlns:p14="http://schemas.microsoft.com/office/powerpoint/2010/main" val="7202622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Getting data to threads</a:t>
            </a:r>
          </a:p>
        </p:txBody>
      </p:sp>
      <p:sp>
        <p:nvSpPr>
          <p:cNvPr id="3" name="Content Placeholder 2"/>
          <p:cNvSpPr>
            <a:spLocks noGrp="1"/>
          </p:cNvSpPr>
          <p:nvPr>
            <p:ph idx="1"/>
          </p:nvPr>
        </p:nvSpPr>
        <p:spPr/>
        <p:txBody>
          <a:bodyPr/>
          <a:lstStyle/>
          <a:p>
            <a:r>
              <a:rPr lang="en-ZA" dirty="0"/>
              <a:t>But you need a means to send data to threads. You could:</a:t>
            </a:r>
          </a:p>
          <a:p>
            <a:pPr lvl="1"/>
            <a:r>
              <a:rPr lang="en-ZA" dirty="0"/>
              <a:t>Use global variables  or</a:t>
            </a:r>
          </a:p>
          <a:p>
            <a:pPr lvl="1"/>
            <a:r>
              <a:rPr lang="en-ZA" dirty="0"/>
              <a:t>Pass a pointer to the thread (the </a:t>
            </a:r>
            <a:r>
              <a:rPr lang="en-ZA" i="1" dirty="0"/>
              <a:t>p</a:t>
            </a:r>
            <a:r>
              <a:rPr lang="en-ZA" dirty="0"/>
              <a:t> parameter) to pass a data structure to the thread that it will use.</a:t>
            </a:r>
          </a:p>
        </p:txBody>
      </p:sp>
    </p:spTree>
    <p:extLst>
      <p:ext uri="{BB962C8B-B14F-4D97-AF65-F5344CB8AC3E}">
        <p14:creationId xmlns:p14="http://schemas.microsoft.com/office/powerpoint/2010/main" val="4100093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48221"/>
            <a:ext cx="8509000" cy="692210"/>
          </a:xfrm>
        </p:spPr>
        <p:txBody>
          <a:bodyPr>
            <a:normAutofit/>
          </a:bodyPr>
          <a:lstStyle/>
          <a:p>
            <a:r>
              <a:rPr lang="en-ZA" sz="3400" dirty="0"/>
              <a:t>Scalarprod.cpp – parallel version</a:t>
            </a:r>
          </a:p>
        </p:txBody>
      </p:sp>
      <p:sp>
        <p:nvSpPr>
          <p:cNvPr id="3" name="Rectangle 4"/>
          <p:cNvSpPr>
            <a:spLocks noChangeArrowheads="1"/>
          </p:cNvSpPr>
          <p:nvPr/>
        </p:nvSpPr>
        <p:spPr bwMode="auto">
          <a:xfrm>
            <a:off x="520701" y="1140431"/>
            <a:ext cx="8178800" cy="4588294"/>
          </a:xfrm>
          <a:prstGeom prst="rect">
            <a:avLst/>
          </a:prstGeom>
          <a:solidFill>
            <a:schemeClr val="bg1"/>
          </a:solidFill>
          <a:ln>
            <a:solidFill>
              <a:schemeClr val="accent3">
                <a:lumMod val="50000"/>
              </a:schemeClr>
            </a:solidFill>
          </a:ln>
          <a:extLst/>
        </p:spPr>
        <p:txBody>
          <a:bodyPr wrap="square" lIns="90000" tIns="72000" bIns="82800">
            <a:spAutoFit/>
          </a:bodyPr>
          <a:lstStyle/>
          <a:p>
            <a:r>
              <a:rPr lang="en-ZA" sz="1600" b="1" dirty="0">
                <a:latin typeface="Courier New" pitchFamily="49" charset="0"/>
                <a:cs typeface="Courier New" pitchFamily="49" charset="0"/>
              </a:rPr>
              <a:t>#include &lt;</a:t>
            </a:r>
            <a:r>
              <a:rPr lang="en-ZA" sz="1600" b="1" dirty="0" err="1">
                <a:latin typeface="Courier New" pitchFamily="49" charset="0"/>
                <a:cs typeface="Courier New" pitchFamily="49" charset="0"/>
              </a:rPr>
              <a:t>iostream</a:t>
            </a:r>
            <a:r>
              <a:rPr lang="en-ZA" sz="1600" b="1" dirty="0">
                <a:latin typeface="Courier New" pitchFamily="49" charset="0"/>
                <a:cs typeface="Courier New" pitchFamily="49" charset="0"/>
              </a:rPr>
              <a:t>&gt;</a:t>
            </a:r>
          </a:p>
          <a:p>
            <a:r>
              <a:rPr lang="en-ZA" sz="1600" b="1" dirty="0">
                <a:latin typeface="Courier New" pitchFamily="49" charset="0"/>
                <a:cs typeface="Courier New" pitchFamily="49" charset="0"/>
              </a:rPr>
              <a:t>#include &lt;</a:t>
            </a:r>
            <a:r>
              <a:rPr lang="en-ZA" sz="1600" b="1" dirty="0" err="1">
                <a:latin typeface="Courier New" pitchFamily="49" charset="0"/>
                <a:cs typeface="Courier New" pitchFamily="49" charset="0"/>
              </a:rPr>
              <a:t>pthreads</a:t>
            </a:r>
            <a:r>
              <a:rPr lang="en-ZA" sz="1600" b="1" dirty="0">
                <a:latin typeface="Courier New" pitchFamily="49" charset="0"/>
                <a:cs typeface="Courier New" pitchFamily="49" charset="0"/>
              </a:rPr>
              <a:t>&gt;   .. Others libs ...</a:t>
            </a:r>
          </a:p>
          <a:p>
            <a:endParaRPr lang="en-ZA" sz="1600" b="1" dirty="0">
              <a:latin typeface="Courier New" pitchFamily="49" charset="0"/>
              <a:cs typeface="Courier New" pitchFamily="49" charset="0"/>
            </a:endParaRPr>
          </a:p>
          <a:p>
            <a:r>
              <a:rPr lang="en-ZA" sz="1600" b="1" dirty="0">
                <a:solidFill>
                  <a:srgbClr val="FF0000"/>
                </a:solidFill>
                <a:latin typeface="Courier New" pitchFamily="49" charset="0"/>
                <a:cs typeface="Courier New" pitchFamily="49" charset="0"/>
              </a:rPr>
              <a:t>// First plan data to share between threads:</a:t>
            </a:r>
          </a:p>
          <a:p>
            <a:endParaRPr lang="en-ZA" sz="1600" b="1" dirty="0">
              <a:latin typeface="Courier New" pitchFamily="49" charset="0"/>
              <a:cs typeface="Courier New" pitchFamily="49" charset="0"/>
            </a:endParaRPr>
          </a:p>
          <a:p>
            <a:r>
              <a:rPr lang="en-ZA" sz="1600" b="1" dirty="0">
                <a:latin typeface="Courier New" pitchFamily="49" charset="0"/>
                <a:cs typeface="Courier New" pitchFamily="49" charset="0"/>
              </a:rPr>
              <a:t>// Define data structure to be shared between the threads</a:t>
            </a:r>
          </a:p>
          <a:p>
            <a:r>
              <a:rPr lang="en-ZA" sz="1600" b="1" dirty="0" err="1">
                <a:latin typeface="Courier New" pitchFamily="49" charset="0"/>
                <a:cs typeface="Courier New" pitchFamily="49" charset="0"/>
              </a:rPr>
              <a:t>struct</a:t>
            </a:r>
            <a:r>
              <a:rPr lang="en-ZA" sz="1600" b="1" dirty="0">
                <a:latin typeface="Courier New" pitchFamily="49" charset="0"/>
                <a:cs typeface="Courier New" pitchFamily="49" charset="0"/>
              </a:rPr>
              <a:t> </a:t>
            </a:r>
            <a:r>
              <a:rPr lang="en-ZA" sz="1600" b="1" dirty="0" err="1">
                <a:latin typeface="Courier New" pitchFamily="49" charset="0"/>
                <a:cs typeface="Courier New" pitchFamily="49" charset="0"/>
              </a:rPr>
              <a:t>DotprodData</a:t>
            </a:r>
            <a:r>
              <a:rPr lang="en-ZA" sz="1600" b="1" dirty="0">
                <a:latin typeface="Courier New" pitchFamily="49" charset="0"/>
                <a:cs typeface="Courier New" pitchFamily="49" charset="0"/>
              </a:rPr>
              <a:t> {</a:t>
            </a:r>
          </a:p>
          <a:p>
            <a:r>
              <a:rPr lang="en-ZA" sz="1600" b="1" dirty="0">
                <a:latin typeface="Courier New" pitchFamily="49" charset="0"/>
                <a:cs typeface="Courier New" pitchFamily="49" charset="0"/>
              </a:rPr>
              <a:t>   double   *A;</a:t>
            </a:r>
          </a:p>
          <a:p>
            <a:r>
              <a:rPr lang="en-ZA" sz="1600" b="1" dirty="0">
                <a:latin typeface="Courier New" pitchFamily="49" charset="0"/>
                <a:cs typeface="Courier New" pitchFamily="49" charset="0"/>
              </a:rPr>
              <a:t>   double   *B;</a:t>
            </a:r>
          </a:p>
          <a:p>
            <a:r>
              <a:rPr lang="en-ZA" sz="1600" b="1" dirty="0">
                <a:latin typeface="Courier New" pitchFamily="49" charset="0"/>
                <a:cs typeface="Courier New" pitchFamily="49" charset="0"/>
              </a:rPr>
              <a:t>   double   sum;</a:t>
            </a:r>
          </a:p>
          <a:p>
            <a:r>
              <a:rPr lang="en-ZA" sz="1600" b="1" dirty="0">
                <a:latin typeface="Courier New" pitchFamily="49" charset="0"/>
                <a:cs typeface="Courier New" pitchFamily="49" charset="0"/>
              </a:rPr>
              <a:t>   unsigned </a:t>
            </a:r>
            <a:r>
              <a:rPr lang="en-ZA" sz="1600" b="1" dirty="0" err="1">
                <a:latin typeface="Courier New" pitchFamily="49" charset="0"/>
                <a:cs typeface="Courier New" pitchFamily="49" charset="0"/>
              </a:rPr>
              <a:t>block_len</a:t>
            </a:r>
            <a:r>
              <a:rPr lang="en-ZA" sz="1600" b="1" dirty="0">
                <a:latin typeface="Courier New" pitchFamily="49" charset="0"/>
                <a:cs typeface="Courier New" pitchFamily="49" charset="0"/>
              </a:rPr>
              <a:t>;</a:t>
            </a:r>
          </a:p>
          <a:p>
            <a:r>
              <a:rPr lang="en-ZA" sz="1600" b="1" dirty="0">
                <a:latin typeface="Courier New" pitchFamily="49" charset="0"/>
                <a:cs typeface="Courier New" pitchFamily="49" charset="0"/>
              </a:rPr>
              <a:t> } ;</a:t>
            </a:r>
          </a:p>
          <a:p>
            <a:endParaRPr lang="en-ZA" sz="1600" b="1" dirty="0">
              <a:latin typeface="Courier New" pitchFamily="49" charset="0"/>
              <a:cs typeface="Courier New" pitchFamily="49" charset="0"/>
            </a:endParaRPr>
          </a:p>
          <a:p>
            <a:r>
              <a:rPr lang="en-ZA" sz="1600" b="1" dirty="0">
                <a:latin typeface="Courier New" pitchFamily="49" charset="0"/>
                <a:cs typeface="Courier New" pitchFamily="49" charset="0"/>
              </a:rPr>
              <a:t>// Allocate the shared data, thread process data, and a </a:t>
            </a:r>
            <a:r>
              <a:rPr lang="en-ZA" sz="1600" b="1" dirty="0" err="1">
                <a:latin typeface="Courier New" pitchFamily="49" charset="0"/>
                <a:cs typeface="Courier New" pitchFamily="49" charset="0"/>
              </a:rPr>
              <a:t>mutex</a:t>
            </a:r>
            <a:endParaRPr lang="en-ZA" sz="1600" b="1" dirty="0">
              <a:latin typeface="Courier New" pitchFamily="49" charset="0"/>
              <a:cs typeface="Courier New" pitchFamily="49" charset="0"/>
            </a:endParaRPr>
          </a:p>
          <a:p>
            <a:r>
              <a:rPr lang="en-ZA" sz="1600" b="1" dirty="0" err="1">
                <a:latin typeface="Courier New" pitchFamily="49" charset="0"/>
                <a:cs typeface="Courier New" pitchFamily="49" charset="0"/>
              </a:rPr>
              <a:t>DotprodData</a:t>
            </a:r>
            <a:r>
              <a:rPr lang="en-ZA" sz="1600" b="1" dirty="0">
                <a:latin typeface="Courier New" pitchFamily="49" charset="0"/>
                <a:cs typeface="Courier New" pitchFamily="49" charset="0"/>
              </a:rPr>
              <a:t>     </a:t>
            </a:r>
            <a:r>
              <a:rPr lang="en-ZA" sz="1600" b="1" dirty="0" err="1">
                <a:latin typeface="Courier New" pitchFamily="49" charset="0"/>
                <a:cs typeface="Courier New" pitchFamily="49" charset="0"/>
              </a:rPr>
              <a:t>shared_data</a:t>
            </a:r>
            <a:r>
              <a:rPr lang="en-ZA" sz="1600" b="1" dirty="0">
                <a:latin typeface="Courier New" pitchFamily="49" charset="0"/>
                <a:cs typeface="Courier New" pitchFamily="49" charset="0"/>
              </a:rPr>
              <a:t>;       // data that is shared</a:t>
            </a:r>
          </a:p>
          <a:p>
            <a:r>
              <a:rPr lang="en-ZA" sz="1600" b="1" dirty="0" err="1">
                <a:latin typeface="Courier New" pitchFamily="49" charset="0"/>
                <a:cs typeface="Courier New" pitchFamily="49" charset="0"/>
              </a:rPr>
              <a:t>pthread_t</a:t>
            </a:r>
            <a:r>
              <a:rPr lang="en-ZA" sz="1600" b="1" dirty="0">
                <a:latin typeface="Courier New" pitchFamily="49" charset="0"/>
                <a:cs typeface="Courier New" pitchFamily="49" charset="0"/>
              </a:rPr>
              <a:t>       thread[N_THREADS]; // thread data</a:t>
            </a:r>
          </a:p>
          <a:p>
            <a:r>
              <a:rPr lang="en-ZA" sz="1600" b="1" dirty="0" err="1">
                <a:latin typeface="Courier New" pitchFamily="49" charset="0"/>
                <a:cs typeface="Courier New" pitchFamily="49" charset="0"/>
              </a:rPr>
              <a:t>pthread_mutex_t</a:t>
            </a:r>
            <a:r>
              <a:rPr lang="en-ZA" sz="1600" b="1" dirty="0">
                <a:latin typeface="Courier New" pitchFamily="49" charset="0"/>
                <a:cs typeface="Courier New" pitchFamily="49" charset="0"/>
              </a:rPr>
              <a:t> </a:t>
            </a:r>
            <a:r>
              <a:rPr lang="en-ZA" sz="1600" b="1" dirty="0" err="1">
                <a:latin typeface="Courier New" pitchFamily="49" charset="0"/>
                <a:cs typeface="Courier New" pitchFamily="49" charset="0"/>
              </a:rPr>
              <a:t>mux_sum</a:t>
            </a:r>
            <a:r>
              <a:rPr lang="en-ZA" sz="1600" b="1" dirty="0">
                <a:latin typeface="Courier New" pitchFamily="49" charset="0"/>
                <a:cs typeface="Courier New" pitchFamily="49" charset="0"/>
              </a:rPr>
              <a:t>; // </a:t>
            </a:r>
            <a:r>
              <a:rPr lang="en-ZA" sz="1600" b="1" dirty="0" err="1">
                <a:latin typeface="Courier New" pitchFamily="49" charset="0"/>
                <a:cs typeface="Courier New" pitchFamily="49" charset="0"/>
              </a:rPr>
              <a:t>mutex</a:t>
            </a:r>
            <a:r>
              <a:rPr lang="en-ZA" sz="1600" b="1" dirty="0">
                <a:latin typeface="Courier New" pitchFamily="49" charset="0"/>
                <a:cs typeface="Courier New" pitchFamily="49" charset="0"/>
              </a:rPr>
              <a:t> for summing up the results</a:t>
            </a:r>
          </a:p>
          <a:p>
            <a:endParaRPr lang="en-ZA" sz="1600" b="1" dirty="0">
              <a:latin typeface="Courier New" pitchFamily="49" charset="0"/>
              <a:cs typeface="Courier New" pitchFamily="49"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595823369"/>
              </p:ext>
            </p:extLst>
          </p:nvPr>
        </p:nvGraphicFramePr>
        <p:xfrm>
          <a:off x="7356186" y="5881254"/>
          <a:ext cx="1587500" cy="685800"/>
        </p:xfrm>
        <a:graphic>
          <a:graphicData uri="http://schemas.openxmlformats.org/presentationml/2006/ole">
            <mc:AlternateContent xmlns:mc="http://schemas.openxmlformats.org/markup-compatibility/2006">
              <mc:Choice xmlns:v="urn:schemas-microsoft-com:vml" Requires="v">
                <p:oleObj spid="_x0000_s3092" name="Packager Shell Object" showAsIcon="1" r:id="rId3" imgW="1586880" imgH="685800" progId="Package">
                  <p:embed/>
                </p:oleObj>
              </mc:Choice>
              <mc:Fallback>
                <p:oleObj name="Packager Shell Object" showAsIcon="1" r:id="rId3" imgW="1586880" imgH="685800" progId="Package">
                  <p:embed/>
                  <p:pic>
                    <p:nvPicPr>
                      <p:cNvPr id="0" name=""/>
                      <p:cNvPicPr/>
                      <p:nvPr/>
                    </p:nvPicPr>
                    <p:blipFill>
                      <a:blip r:embed="rId4"/>
                      <a:stretch>
                        <a:fillRect/>
                      </a:stretch>
                    </p:blipFill>
                    <p:spPr>
                      <a:xfrm>
                        <a:off x="7356186" y="5881254"/>
                        <a:ext cx="1587500" cy="685800"/>
                      </a:xfrm>
                      <a:prstGeom prst="rect">
                        <a:avLst/>
                      </a:prstGeom>
                    </p:spPr>
                  </p:pic>
                </p:oleObj>
              </mc:Fallback>
            </mc:AlternateContent>
          </a:graphicData>
        </a:graphic>
      </p:graphicFrame>
    </p:spTree>
    <p:extLst>
      <p:ext uri="{BB962C8B-B14F-4D97-AF65-F5344CB8AC3E}">
        <p14:creationId xmlns:p14="http://schemas.microsoft.com/office/powerpoint/2010/main" val="2926509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452437" y="1224632"/>
            <a:ext cx="8176407" cy="5442868"/>
          </a:xfrm>
        </p:spPr>
        <p:txBody>
          <a:bodyPr>
            <a:normAutofit/>
          </a:bodyPr>
          <a:lstStyle/>
          <a:p>
            <a:pPr eaLnBrk="1" hangingPunct="1">
              <a:defRPr/>
            </a:pPr>
            <a:r>
              <a:rPr lang="en-ZA" dirty="0"/>
              <a:t>Benchmarking tips</a:t>
            </a:r>
          </a:p>
          <a:p>
            <a:pPr>
              <a:defRPr/>
            </a:pPr>
            <a:r>
              <a:rPr lang="en-ZA" dirty="0"/>
              <a:t>Supporting Functions Needed</a:t>
            </a:r>
          </a:p>
          <a:p>
            <a:pPr>
              <a:defRPr/>
            </a:pPr>
            <a:r>
              <a:rPr lang="en-ZA" dirty="0"/>
              <a:t>Scalarprod.cpp example</a:t>
            </a:r>
          </a:p>
          <a:p>
            <a:pPr lvl="1">
              <a:defRPr/>
            </a:pPr>
            <a:r>
              <a:rPr lang="en-ZA" dirty="0"/>
              <a:t>Golden Measure</a:t>
            </a:r>
          </a:p>
          <a:p>
            <a:pPr lvl="1">
              <a:defRPr/>
            </a:pPr>
            <a:r>
              <a:rPr lang="en-ZA" dirty="0" err="1"/>
              <a:t>pThread</a:t>
            </a:r>
            <a:r>
              <a:rPr lang="en-ZA" dirty="0"/>
              <a:t> version with mutex</a:t>
            </a:r>
          </a:p>
          <a:p>
            <a:pPr>
              <a:defRPr/>
            </a:pPr>
            <a:endParaRPr lang="en-ZA" dirty="0"/>
          </a:p>
          <a:p>
            <a:pPr>
              <a:defRPr/>
            </a:pPr>
            <a:endParaRPr lang="en-ZA" dirty="0"/>
          </a:p>
        </p:txBody>
      </p:sp>
      <p:pic>
        <p:nvPicPr>
          <p:cNvPr id="4099" name="Picture 3" descr="mosaic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30076" y="4367380"/>
            <a:ext cx="3590622" cy="249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48221"/>
            <a:ext cx="8509000" cy="692210"/>
          </a:xfrm>
        </p:spPr>
        <p:txBody>
          <a:bodyPr>
            <a:normAutofit/>
          </a:bodyPr>
          <a:lstStyle/>
          <a:p>
            <a:r>
              <a:rPr lang="en-ZA" sz="3400" dirty="0"/>
              <a:t>Scalarprod.cpp – parallel version</a:t>
            </a:r>
          </a:p>
        </p:txBody>
      </p:sp>
      <p:sp>
        <p:nvSpPr>
          <p:cNvPr id="3" name="Rectangle 4"/>
          <p:cNvSpPr>
            <a:spLocks noChangeArrowheads="1"/>
          </p:cNvSpPr>
          <p:nvPr/>
        </p:nvSpPr>
        <p:spPr bwMode="auto">
          <a:xfrm>
            <a:off x="520701" y="1140431"/>
            <a:ext cx="8178800" cy="5403902"/>
          </a:xfrm>
          <a:prstGeom prst="rect">
            <a:avLst/>
          </a:prstGeom>
          <a:solidFill>
            <a:schemeClr val="bg1"/>
          </a:solidFill>
          <a:ln>
            <a:solidFill>
              <a:schemeClr val="accent3">
                <a:lumMod val="50000"/>
              </a:schemeClr>
            </a:solidFill>
          </a:ln>
          <a:extLst/>
        </p:spPr>
        <p:txBody>
          <a:bodyPr wrap="square" lIns="90000" tIns="72000" bIns="82800">
            <a:spAutoFit/>
          </a:bodyPr>
          <a:lstStyle/>
          <a:p>
            <a:r>
              <a:rPr lang="en-ZA" sz="1100" b="1" dirty="0">
                <a:latin typeface="Courier New" pitchFamily="49" charset="0"/>
                <a:cs typeface="Courier New" pitchFamily="49" charset="0"/>
              </a:rPr>
              <a:t>/** Thread operation, multiplied and adds one block of the shared vectors */</a:t>
            </a:r>
          </a:p>
          <a:p>
            <a:r>
              <a:rPr lang="en-ZA" sz="1100" b="1" dirty="0">
                <a:latin typeface="Courier New" pitchFamily="49" charset="0"/>
                <a:cs typeface="Courier New" pitchFamily="49" charset="0"/>
              </a:rPr>
              <a:t>void *</a:t>
            </a:r>
            <a:r>
              <a:rPr lang="en-ZA" sz="1100" b="1" dirty="0" err="1">
                <a:latin typeface="Courier New" pitchFamily="49" charset="0"/>
                <a:cs typeface="Courier New" pitchFamily="49" charset="0"/>
              </a:rPr>
              <a:t>dotprod</a:t>
            </a:r>
            <a:r>
              <a:rPr lang="en-ZA" sz="1100" b="1" dirty="0">
                <a:latin typeface="Courier New" pitchFamily="49" charset="0"/>
                <a:cs typeface="Courier New" pitchFamily="49" charset="0"/>
              </a:rPr>
              <a:t>(void *</a:t>
            </a:r>
            <a:r>
              <a:rPr lang="en-ZA" sz="1100" b="1" dirty="0" err="1">
                <a:latin typeface="Courier New" pitchFamily="49" charset="0"/>
                <a:cs typeface="Courier New" pitchFamily="49" charset="0"/>
              </a:rPr>
              <a:t>arg</a:t>
            </a:r>
            <a:r>
              <a:rPr lang="en-ZA" sz="1100" b="1" dirty="0">
                <a:latin typeface="Courier New" pitchFamily="49" charset="0"/>
                <a:cs typeface="Courier New" pitchFamily="49" charset="0"/>
              </a:rPr>
              <a:t>) {</a:t>
            </a:r>
          </a:p>
          <a:p>
            <a:r>
              <a:rPr lang="en-ZA" sz="1100" b="1" dirty="0">
                <a:latin typeface="Courier New" pitchFamily="49" charset="0"/>
                <a:cs typeface="Courier New" pitchFamily="49" charset="0"/>
              </a:rPr>
              <a:t>   /* Define and use local variables for convenience */</a:t>
            </a:r>
          </a:p>
          <a:p>
            <a:r>
              <a:rPr lang="en-ZA" sz="1100" b="1" dirty="0">
                <a:latin typeface="Courier New" pitchFamily="49" charset="0"/>
                <a:cs typeface="Courier New" pitchFamily="49" charset="0"/>
              </a:rPr>
              <a:t>   long </a:t>
            </a:r>
            <a:r>
              <a:rPr lang="en-ZA" sz="1100" b="1" dirty="0" err="1">
                <a:latin typeface="Courier New" pitchFamily="49" charset="0"/>
                <a:cs typeface="Courier New" pitchFamily="49" charset="0"/>
              </a:rPr>
              <a:t>i</a:t>
            </a:r>
            <a:r>
              <a:rPr lang="en-ZA" sz="1100" b="1" dirty="0">
                <a:latin typeface="Courier New" pitchFamily="49" charset="0"/>
                <a:cs typeface="Courier New" pitchFamily="49" charset="0"/>
              </a:rPr>
              <a:t>, m, start, stop;</a:t>
            </a:r>
          </a:p>
          <a:p>
            <a:r>
              <a:rPr lang="en-ZA" sz="1100" b="1" dirty="0">
                <a:latin typeface="Courier New" pitchFamily="49" charset="0"/>
                <a:cs typeface="Courier New" pitchFamily="49" charset="0"/>
              </a:rPr>
              <a:t>   double </a:t>
            </a:r>
            <a:r>
              <a:rPr lang="en-ZA" sz="1100" b="1" dirty="0" err="1">
                <a:latin typeface="Courier New" pitchFamily="49" charset="0"/>
                <a:cs typeface="Courier New" pitchFamily="49" charset="0"/>
              </a:rPr>
              <a:t>my_sum</a:t>
            </a:r>
            <a:r>
              <a:rPr lang="en-ZA" sz="1100" b="1" dirty="0">
                <a:latin typeface="Courier New" pitchFamily="49" charset="0"/>
                <a:cs typeface="Courier New" pitchFamily="49" charset="0"/>
              </a:rPr>
              <a:t>, *A, *B;</a:t>
            </a:r>
          </a:p>
          <a:p>
            <a:r>
              <a:rPr lang="en-ZA" sz="1100" b="1" dirty="0">
                <a:latin typeface="Courier New" pitchFamily="49" charset="0"/>
                <a:cs typeface="Courier New" pitchFamily="49" charset="0"/>
              </a:rPr>
              <a:t>   long offset = (long)</a:t>
            </a:r>
            <a:r>
              <a:rPr lang="en-ZA" sz="1100" b="1" dirty="0" err="1">
                <a:latin typeface="Courier New" pitchFamily="49" charset="0"/>
                <a:cs typeface="Courier New" pitchFamily="49" charset="0"/>
              </a:rPr>
              <a:t>arg</a:t>
            </a:r>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   // read in to local registers</a:t>
            </a:r>
          </a:p>
          <a:p>
            <a:r>
              <a:rPr lang="en-ZA" sz="1100" b="1" dirty="0">
                <a:latin typeface="Courier New" pitchFamily="49" charset="0"/>
                <a:cs typeface="Courier New" pitchFamily="49" charset="0"/>
              </a:rPr>
              <a:t>   m     = </a:t>
            </a:r>
            <a:r>
              <a:rPr lang="en-ZA" sz="1100" b="1" dirty="0" err="1">
                <a:latin typeface="Courier New" pitchFamily="49" charset="0"/>
                <a:cs typeface="Courier New" pitchFamily="49" charset="0"/>
              </a:rPr>
              <a:t>shared_data.block_len</a:t>
            </a:r>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   start = offset*m;</a:t>
            </a:r>
          </a:p>
          <a:p>
            <a:r>
              <a:rPr lang="en-ZA" sz="1100" b="1" dirty="0">
                <a:latin typeface="Courier New" pitchFamily="49" charset="0"/>
                <a:cs typeface="Courier New" pitchFamily="49" charset="0"/>
              </a:rPr>
              <a:t>   stop  = </a:t>
            </a:r>
            <a:r>
              <a:rPr lang="en-ZA" sz="1100" b="1" dirty="0" err="1">
                <a:latin typeface="Courier New" pitchFamily="49" charset="0"/>
                <a:cs typeface="Courier New" pitchFamily="49" charset="0"/>
              </a:rPr>
              <a:t>start+m</a:t>
            </a:r>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   // set up arrays</a:t>
            </a:r>
          </a:p>
          <a:p>
            <a:r>
              <a:rPr lang="en-ZA" sz="1100" b="1" dirty="0">
                <a:latin typeface="Courier New" pitchFamily="49" charset="0"/>
                <a:cs typeface="Courier New" pitchFamily="49" charset="0"/>
              </a:rPr>
              <a:t>   A = </a:t>
            </a:r>
            <a:r>
              <a:rPr lang="en-ZA" sz="1100" b="1" dirty="0" err="1">
                <a:latin typeface="Courier New" pitchFamily="49" charset="0"/>
                <a:cs typeface="Courier New" pitchFamily="49" charset="0"/>
              </a:rPr>
              <a:t>shared_data.A</a:t>
            </a:r>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   B = </a:t>
            </a:r>
            <a:r>
              <a:rPr lang="en-ZA" sz="1100" b="1" dirty="0" err="1">
                <a:latin typeface="Courier New" pitchFamily="49" charset="0"/>
                <a:cs typeface="Courier New" pitchFamily="49" charset="0"/>
              </a:rPr>
              <a:t>shared_data.B</a:t>
            </a:r>
            <a:r>
              <a:rPr lang="en-ZA" sz="1100" b="1" dirty="0">
                <a:latin typeface="Courier New" pitchFamily="49" charset="0"/>
                <a:cs typeface="Courier New" pitchFamily="49" charset="0"/>
              </a:rPr>
              <a:t>;</a:t>
            </a:r>
          </a:p>
          <a:p>
            <a:endParaRPr lang="en-ZA" sz="1100" b="1" dirty="0">
              <a:latin typeface="Courier New" pitchFamily="49" charset="0"/>
              <a:cs typeface="Courier New" pitchFamily="49" charset="0"/>
            </a:endParaRPr>
          </a:p>
          <a:p>
            <a:r>
              <a:rPr lang="en-ZA" sz="1100" b="1" dirty="0">
                <a:latin typeface="Courier New" pitchFamily="49" charset="0"/>
                <a:cs typeface="Courier New" pitchFamily="49" charset="0"/>
              </a:rPr>
              <a:t>   // do the calculation</a:t>
            </a:r>
          </a:p>
          <a:p>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my_sum</a:t>
            </a:r>
            <a:r>
              <a:rPr lang="en-ZA" sz="1100" b="1" dirty="0">
                <a:latin typeface="Courier New" pitchFamily="49" charset="0"/>
                <a:cs typeface="Courier New" pitchFamily="49" charset="0"/>
              </a:rPr>
              <a:t> = 0;</a:t>
            </a:r>
          </a:p>
          <a:p>
            <a:r>
              <a:rPr lang="en-ZA" sz="1100" b="1" dirty="0">
                <a:latin typeface="Courier New" pitchFamily="49" charset="0"/>
                <a:cs typeface="Courier New" pitchFamily="49" charset="0"/>
              </a:rPr>
              <a:t>   for (</a:t>
            </a:r>
            <a:r>
              <a:rPr lang="en-ZA" sz="1100" b="1" dirty="0" err="1">
                <a:latin typeface="Courier New" pitchFamily="49" charset="0"/>
                <a:cs typeface="Courier New" pitchFamily="49" charset="0"/>
              </a:rPr>
              <a:t>i</a:t>
            </a:r>
            <a:r>
              <a:rPr lang="en-ZA" sz="1100" b="1" dirty="0">
                <a:latin typeface="Courier New" pitchFamily="49" charset="0"/>
                <a:cs typeface="Courier New" pitchFamily="49" charset="0"/>
              </a:rPr>
              <a:t>=start; </a:t>
            </a:r>
            <a:r>
              <a:rPr lang="en-ZA" sz="1100" b="1" dirty="0" err="1">
                <a:latin typeface="Courier New" pitchFamily="49" charset="0"/>
                <a:cs typeface="Courier New" pitchFamily="49" charset="0"/>
              </a:rPr>
              <a:t>i</a:t>
            </a:r>
            <a:r>
              <a:rPr lang="en-ZA" sz="1100" b="1" dirty="0">
                <a:latin typeface="Courier New" pitchFamily="49" charset="0"/>
                <a:cs typeface="Courier New" pitchFamily="49" charset="0"/>
              </a:rPr>
              <a:t>&lt;stop; </a:t>
            </a:r>
            <a:r>
              <a:rPr lang="en-ZA" sz="1100" b="1" dirty="0" err="1">
                <a:latin typeface="Courier New" pitchFamily="49" charset="0"/>
                <a:cs typeface="Courier New" pitchFamily="49" charset="0"/>
              </a:rPr>
              <a:t>i</a:t>
            </a:r>
            <a:r>
              <a:rPr lang="en-ZA" sz="1100" b="1" dirty="0">
                <a:latin typeface="Courier New" pitchFamily="49" charset="0"/>
                <a:cs typeface="Courier New" pitchFamily="49" charset="0"/>
              </a:rPr>
              <a:t>++)  {</a:t>
            </a:r>
          </a:p>
          <a:p>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my_sum</a:t>
            </a:r>
            <a:r>
              <a:rPr lang="en-ZA" sz="1100" b="1" dirty="0">
                <a:latin typeface="Courier New" pitchFamily="49" charset="0"/>
                <a:cs typeface="Courier New" pitchFamily="49" charset="0"/>
              </a:rPr>
              <a:t> = </a:t>
            </a:r>
            <a:r>
              <a:rPr lang="en-ZA" sz="1100" b="1" dirty="0" err="1">
                <a:latin typeface="Courier New" pitchFamily="49" charset="0"/>
                <a:cs typeface="Courier New" pitchFamily="49" charset="0"/>
              </a:rPr>
              <a:t>my_sum</a:t>
            </a:r>
            <a:r>
              <a:rPr lang="en-ZA" sz="1100" b="1" dirty="0">
                <a:latin typeface="Courier New" pitchFamily="49" charset="0"/>
                <a:cs typeface="Courier New" pitchFamily="49" charset="0"/>
              </a:rPr>
              <a:t> + (A[</a:t>
            </a:r>
            <a:r>
              <a:rPr lang="en-ZA" sz="1100" b="1" dirty="0" err="1">
                <a:latin typeface="Courier New" pitchFamily="49" charset="0"/>
                <a:cs typeface="Courier New" pitchFamily="49" charset="0"/>
              </a:rPr>
              <a:t>i</a:t>
            </a:r>
            <a:r>
              <a:rPr lang="en-ZA" sz="1100" b="1" dirty="0">
                <a:latin typeface="Courier New" pitchFamily="49" charset="0"/>
                <a:cs typeface="Courier New" pitchFamily="49" charset="0"/>
              </a:rPr>
              <a:t>] * B[</a:t>
            </a:r>
            <a:r>
              <a:rPr lang="en-ZA" sz="1100" b="1" dirty="0" err="1">
                <a:latin typeface="Courier New" pitchFamily="49" charset="0"/>
                <a:cs typeface="Courier New" pitchFamily="49" charset="0"/>
              </a:rPr>
              <a:t>i</a:t>
            </a:r>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    }</a:t>
            </a:r>
          </a:p>
          <a:p>
            <a:endParaRPr lang="en-ZA" sz="1100" b="1" dirty="0">
              <a:latin typeface="Courier New" pitchFamily="49" charset="0"/>
              <a:cs typeface="Courier New" pitchFamily="49" charset="0"/>
            </a:endParaRPr>
          </a:p>
          <a:p>
            <a:r>
              <a:rPr lang="en-ZA" sz="1100" b="1" dirty="0">
                <a:latin typeface="Courier New" pitchFamily="49" charset="0"/>
                <a:cs typeface="Courier New" pitchFamily="49" charset="0"/>
              </a:rPr>
              <a:t>   /* Lock </a:t>
            </a:r>
            <a:r>
              <a:rPr lang="en-ZA" sz="1100" b="1" dirty="0" err="1">
                <a:latin typeface="Courier New" pitchFamily="49" charset="0"/>
                <a:cs typeface="Courier New" pitchFamily="49" charset="0"/>
              </a:rPr>
              <a:t>mutex</a:t>
            </a:r>
            <a:r>
              <a:rPr lang="en-ZA" sz="1100" b="1" dirty="0">
                <a:latin typeface="Courier New" pitchFamily="49" charset="0"/>
                <a:cs typeface="Courier New" pitchFamily="49" charset="0"/>
              </a:rPr>
              <a:t> prior </a:t>
            </a:r>
            <a:r>
              <a:rPr lang="en-ZA" sz="1100" b="1" dirty="0" err="1">
                <a:latin typeface="Courier New" pitchFamily="49" charset="0"/>
                <a:cs typeface="Courier New" pitchFamily="49" charset="0"/>
              </a:rPr>
              <a:t>changuing</a:t>
            </a:r>
            <a:r>
              <a:rPr lang="en-ZA" sz="1100" b="1" dirty="0">
                <a:latin typeface="Courier New" pitchFamily="49" charset="0"/>
                <a:cs typeface="Courier New" pitchFamily="49" charset="0"/>
              </a:rPr>
              <a:t> the shared data. */</a:t>
            </a:r>
          </a:p>
          <a:p>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pthread_mutex_lock</a:t>
            </a:r>
            <a:r>
              <a:rPr lang="en-ZA" sz="1100" b="1" dirty="0">
                <a:latin typeface="Courier New" pitchFamily="49" charset="0"/>
                <a:cs typeface="Courier New" pitchFamily="49" charset="0"/>
              </a:rPr>
              <a:t> (&amp;</a:t>
            </a:r>
            <a:r>
              <a:rPr lang="en-ZA" sz="1100" b="1" dirty="0" err="1">
                <a:latin typeface="Courier New" pitchFamily="49" charset="0"/>
                <a:cs typeface="Courier New" pitchFamily="49" charset="0"/>
              </a:rPr>
              <a:t>mux_sum</a:t>
            </a:r>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     /* This code is protected by the </a:t>
            </a:r>
            <a:r>
              <a:rPr lang="en-ZA" sz="1100" b="1" dirty="0" err="1">
                <a:latin typeface="Courier New" pitchFamily="49" charset="0"/>
                <a:cs typeface="Courier New" pitchFamily="49" charset="0"/>
              </a:rPr>
              <a:t>mutex</a:t>
            </a:r>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mux_sum</a:t>
            </a:r>
            <a:r>
              <a:rPr lang="en-ZA" sz="1100" b="1" dirty="0">
                <a:latin typeface="Courier New" pitchFamily="49" charset="0"/>
                <a:cs typeface="Courier New" pitchFamily="49" charset="0"/>
              </a:rPr>
              <a:t> */</a:t>
            </a:r>
          </a:p>
          <a:p>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shared_data.sum</a:t>
            </a:r>
            <a:r>
              <a:rPr lang="en-ZA" sz="1100" b="1" dirty="0">
                <a:latin typeface="Courier New" pitchFamily="49" charset="0"/>
                <a:cs typeface="Courier New" pitchFamily="49" charset="0"/>
              </a:rPr>
              <a:t> += </a:t>
            </a:r>
            <a:r>
              <a:rPr lang="en-ZA" sz="1100" b="1" dirty="0" err="1">
                <a:latin typeface="Courier New" pitchFamily="49" charset="0"/>
                <a:cs typeface="Courier New" pitchFamily="49" charset="0"/>
              </a:rPr>
              <a:t>my_sum</a:t>
            </a:r>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     // debug info to print what this thread has done</a:t>
            </a:r>
          </a:p>
          <a:p>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printf</a:t>
            </a:r>
            <a:r>
              <a:rPr lang="en-ZA" sz="1100" b="1" dirty="0">
                <a:latin typeface="Courier New" pitchFamily="49" charset="0"/>
                <a:cs typeface="Courier New" pitchFamily="49" charset="0"/>
              </a:rPr>
              <a:t>("thread#%</a:t>
            </a:r>
            <a:r>
              <a:rPr lang="en-ZA" sz="1100" b="1" dirty="0" err="1">
                <a:latin typeface="Courier New" pitchFamily="49" charset="0"/>
                <a:cs typeface="Courier New" pitchFamily="49" charset="0"/>
              </a:rPr>
              <a:t>lu</a:t>
            </a:r>
            <a:r>
              <a:rPr lang="en-ZA" sz="1100" b="1" dirty="0">
                <a:latin typeface="Courier New" pitchFamily="49" charset="0"/>
                <a:cs typeface="Courier New" pitchFamily="49" charset="0"/>
              </a:rPr>
              <a:t> computed %</a:t>
            </a:r>
            <a:r>
              <a:rPr lang="en-ZA" sz="1100" b="1" dirty="0" err="1">
                <a:latin typeface="Courier New" pitchFamily="49" charset="0"/>
                <a:cs typeface="Courier New" pitchFamily="49" charset="0"/>
              </a:rPr>
              <a:t>lu</a:t>
            </a:r>
            <a:r>
              <a:rPr lang="en-ZA" sz="1100" b="1" dirty="0">
                <a:latin typeface="Courier New" pitchFamily="49" charset="0"/>
                <a:cs typeface="Courier New" pitchFamily="49" charset="0"/>
              </a:rPr>
              <a:t> -&gt; %</a:t>
            </a:r>
            <a:r>
              <a:rPr lang="en-ZA" sz="1100" b="1" dirty="0" err="1">
                <a:latin typeface="Courier New" pitchFamily="49" charset="0"/>
                <a:cs typeface="Courier New" pitchFamily="49" charset="0"/>
              </a:rPr>
              <a:t>lu</a:t>
            </a:r>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my_sum</a:t>
            </a:r>
            <a:r>
              <a:rPr lang="en-ZA" sz="1100" b="1" dirty="0">
                <a:latin typeface="Courier New" pitchFamily="49" charset="0"/>
                <a:cs typeface="Courier New" pitchFamily="49" charset="0"/>
              </a:rPr>
              <a:t>=%f "   </a:t>
            </a:r>
            <a:br>
              <a:rPr lang="en-ZA" sz="1100" b="1" dirty="0">
                <a:latin typeface="Courier New" pitchFamily="49" charset="0"/>
                <a:cs typeface="Courier New" pitchFamily="49" charset="0"/>
              </a:rPr>
            </a:br>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total_sum</a:t>
            </a:r>
            <a:r>
              <a:rPr lang="en-ZA" sz="1100" b="1" dirty="0">
                <a:latin typeface="Courier New" pitchFamily="49" charset="0"/>
                <a:cs typeface="Courier New" pitchFamily="49" charset="0"/>
              </a:rPr>
              <a:t>=%f\n",</a:t>
            </a:r>
            <a:r>
              <a:rPr lang="en-ZA" sz="1100" b="1" dirty="0" err="1">
                <a:latin typeface="Courier New" pitchFamily="49" charset="0"/>
                <a:cs typeface="Courier New" pitchFamily="49" charset="0"/>
              </a:rPr>
              <a:t>offset,start,stop,my_sum,shared_data.sum</a:t>
            </a:r>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pthread_mutex_unlock</a:t>
            </a:r>
            <a:r>
              <a:rPr lang="en-ZA" sz="1100" b="1" dirty="0">
                <a:latin typeface="Courier New" pitchFamily="49" charset="0"/>
                <a:cs typeface="Courier New" pitchFamily="49" charset="0"/>
              </a:rPr>
              <a:t> (&amp;</a:t>
            </a:r>
            <a:r>
              <a:rPr lang="en-ZA" sz="1100" b="1" dirty="0" err="1">
                <a:latin typeface="Courier New" pitchFamily="49" charset="0"/>
                <a:cs typeface="Courier New" pitchFamily="49" charset="0"/>
              </a:rPr>
              <a:t>mux_sum</a:t>
            </a:r>
            <a:r>
              <a:rPr lang="en-ZA" sz="1100" b="1" dirty="0">
                <a:latin typeface="Courier New" pitchFamily="49" charset="0"/>
                <a:cs typeface="Courier New" pitchFamily="49" charset="0"/>
              </a:rPr>
              <a:t>); /* release the </a:t>
            </a:r>
            <a:r>
              <a:rPr lang="en-ZA" sz="1100" b="1" dirty="0" err="1">
                <a:latin typeface="Courier New" pitchFamily="49" charset="0"/>
                <a:cs typeface="Courier New" pitchFamily="49" charset="0"/>
              </a:rPr>
              <a:t>mutex</a:t>
            </a:r>
            <a:r>
              <a:rPr lang="en-ZA" sz="1100" b="1" dirty="0">
                <a:latin typeface="Courier New" pitchFamily="49" charset="0"/>
                <a:cs typeface="Courier New" pitchFamily="49" charset="0"/>
              </a:rPr>
              <a:t> */</a:t>
            </a:r>
          </a:p>
          <a:p>
            <a:r>
              <a:rPr lang="en-ZA" sz="1100" b="1" dirty="0">
                <a:latin typeface="Courier New" pitchFamily="49" charset="0"/>
                <a:cs typeface="Courier New" pitchFamily="49" charset="0"/>
              </a:rPr>
              <a:t>   /* Exit the thread */</a:t>
            </a:r>
          </a:p>
          <a:p>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pthread_exit</a:t>
            </a:r>
            <a:r>
              <a:rPr lang="en-ZA" sz="1100" b="1" dirty="0">
                <a:latin typeface="Courier New" pitchFamily="49" charset="0"/>
                <a:cs typeface="Courier New" pitchFamily="49" charset="0"/>
              </a:rPr>
              <a:t>(0);</a:t>
            </a:r>
          </a:p>
          <a:p>
            <a:r>
              <a:rPr lang="en-ZA" sz="1100" b="1" dirty="0">
                <a:latin typeface="Courier New" pitchFamily="49" charset="0"/>
                <a:cs typeface="Courier New" pitchFamily="49" charset="0"/>
              </a:rPr>
              <a:t>}</a:t>
            </a:r>
          </a:p>
        </p:txBody>
      </p:sp>
      <p:sp>
        <p:nvSpPr>
          <p:cNvPr id="4" name="Rectangle 3"/>
          <p:cNvSpPr/>
          <p:nvPr/>
        </p:nvSpPr>
        <p:spPr>
          <a:xfrm>
            <a:off x="3982028" y="2149871"/>
            <a:ext cx="4572000" cy="1200329"/>
          </a:xfrm>
          <a:prstGeom prst="rect">
            <a:avLst/>
          </a:prstGeom>
        </p:spPr>
        <p:txBody>
          <a:bodyPr>
            <a:spAutoFit/>
          </a:bodyPr>
          <a:lstStyle/>
          <a:p>
            <a:r>
              <a:rPr lang="en-ZA" dirty="0">
                <a:latin typeface="Courier New" pitchFamily="49" charset="0"/>
                <a:cs typeface="Courier New" pitchFamily="49" charset="0"/>
              </a:rPr>
              <a:t>PLAN WHAT THE THREAD PROCESS WILL DO…</a:t>
            </a:r>
          </a:p>
          <a:p>
            <a:r>
              <a:rPr lang="en-ZA" dirty="0">
                <a:latin typeface="Courier New" pitchFamily="49" charset="0"/>
                <a:cs typeface="Courier New" pitchFamily="49" charset="0"/>
              </a:rPr>
              <a:t>But need to first calculate what</a:t>
            </a:r>
          </a:p>
          <a:p>
            <a:r>
              <a:rPr lang="en-ZA" dirty="0">
                <a:latin typeface="Courier New" pitchFamily="49" charset="0"/>
                <a:cs typeface="Courier New" pitchFamily="49" charset="0"/>
              </a:rPr>
              <a:t>part of the vectors to work on</a:t>
            </a:r>
          </a:p>
        </p:txBody>
      </p:sp>
    </p:spTree>
    <p:extLst>
      <p:ext uri="{BB962C8B-B14F-4D97-AF65-F5344CB8AC3E}">
        <p14:creationId xmlns:p14="http://schemas.microsoft.com/office/powerpoint/2010/main" val="3923776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48221"/>
            <a:ext cx="8509000" cy="692210"/>
          </a:xfrm>
        </p:spPr>
        <p:txBody>
          <a:bodyPr>
            <a:normAutofit/>
          </a:bodyPr>
          <a:lstStyle/>
          <a:p>
            <a:r>
              <a:rPr lang="en-ZA" sz="3400" dirty="0"/>
              <a:t>Scalarprod.cpp – parallel version</a:t>
            </a:r>
          </a:p>
        </p:txBody>
      </p:sp>
      <p:sp>
        <p:nvSpPr>
          <p:cNvPr id="3" name="Rectangle 4"/>
          <p:cNvSpPr>
            <a:spLocks noChangeArrowheads="1"/>
          </p:cNvSpPr>
          <p:nvPr/>
        </p:nvSpPr>
        <p:spPr bwMode="auto">
          <a:xfrm>
            <a:off x="520701" y="1140431"/>
            <a:ext cx="8178800" cy="5403902"/>
          </a:xfrm>
          <a:prstGeom prst="rect">
            <a:avLst/>
          </a:prstGeom>
          <a:solidFill>
            <a:schemeClr val="bg1"/>
          </a:solidFill>
          <a:ln>
            <a:solidFill>
              <a:schemeClr val="accent3">
                <a:lumMod val="50000"/>
              </a:schemeClr>
            </a:solidFill>
          </a:ln>
          <a:extLst/>
        </p:spPr>
        <p:txBody>
          <a:bodyPr wrap="square" lIns="90000" tIns="72000" bIns="82800">
            <a:spAutoFit/>
          </a:bodyPr>
          <a:lstStyle/>
          <a:p>
            <a:r>
              <a:rPr lang="en-ZA" sz="1100" b="1" dirty="0" err="1">
                <a:latin typeface="Courier New" pitchFamily="49" charset="0"/>
                <a:cs typeface="Courier New" pitchFamily="49" charset="0"/>
              </a:rPr>
              <a:t>int</a:t>
            </a:r>
            <a:r>
              <a:rPr lang="en-ZA" sz="1100" b="1" dirty="0">
                <a:latin typeface="Courier New" pitchFamily="49" charset="0"/>
                <a:cs typeface="Courier New" pitchFamily="49" charset="0"/>
              </a:rPr>
              <a:t> main (</a:t>
            </a:r>
            <a:r>
              <a:rPr lang="en-ZA" sz="1100" b="1" dirty="0" err="1">
                <a:latin typeface="Courier New" pitchFamily="49" charset="0"/>
                <a:cs typeface="Courier New" pitchFamily="49" charset="0"/>
              </a:rPr>
              <a:t>int</a:t>
            </a:r>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argc</a:t>
            </a:r>
            <a:r>
              <a:rPr lang="en-ZA" sz="1100" b="1" dirty="0">
                <a:latin typeface="Courier New" pitchFamily="49" charset="0"/>
                <a:cs typeface="Courier New" pitchFamily="49" charset="0"/>
              </a:rPr>
              <a:t>, char *</a:t>
            </a:r>
            <a:r>
              <a:rPr lang="en-ZA" sz="1100" b="1" dirty="0" err="1">
                <a:latin typeface="Courier New" pitchFamily="49" charset="0"/>
                <a:cs typeface="Courier New" pitchFamily="49" charset="0"/>
              </a:rPr>
              <a:t>argv</a:t>
            </a:r>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 … some </a:t>
            </a:r>
            <a:r>
              <a:rPr lang="en-ZA" sz="1100" b="1" dirty="0" err="1">
                <a:latin typeface="Courier New" pitchFamily="49" charset="0"/>
                <a:cs typeface="Courier New" pitchFamily="49" charset="0"/>
              </a:rPr>
              <a:t>vars</a:t>
            </a:r>
            <a:r>
              <a:rPr lang="en-ZA" sz="1100" b="1" dirty="0">
                <a:latin typeface="Courier New" pitchFamily="49" charset="0"/>
                <a:cs typeface="Courier New" pitchFamily="49" charset="0"/>
              </a:rPr>
              <a:t> initialized left out here …</a:t>
            </a:r>
          </a:p>
          <a:p>
            <a:r>
              <a:rPr lang="en-ZA" sz="1100" b="1" dirty="0">
                <a:latin typeface="Courier New" pitchFamily="49" charset="0"/>
                <a:cs typeface="Courier New" pitchFamily="49" charset="0"/>
              </a:rPr>
              <a:t> … initialize the vectors …</a:t>
            </a:r>
          </a:p>
          <a:p>
            <a:r>
              <a:rPr lang="en-ZA" sz="1100" b="1" dirty="0">
                <a:latin typeface="Courier New" pitchFamily="49" charset="0"/>
                <a:cs typeface="Courier New" pitchFamily="49" charset="0"/>
              </a:rPr>
              <a:t> /* set the sum to 0, note that the sum will be locked by a </a:t>
            </a:r>
            <a:r>
              <a:rPr lang="en-ZA" sz="1100" b="1" dirty="0" err="1">
                <a:latin typeface="Courier New" pitchFamily="49" charset="0"/>
                <a:cs typeface="Courier New" pitchFamily="49" charset="0"/>
              </a:rPr>
              <a:t>mutex</a:t>
            </a:r>
            <a:r>
              <a:rPr lang="en-ZA" sz="1100" b="1" dirty="0">
                <a:latin typeface="Courier New" pitchFamily="49" charset="0"/>
                <a:cs typeface="Courier New" pitchFamily="49" charset="0"/>
              </a:rPr>
              <a:t> */</a:t>
            </a:r>
          </a:p>
          <a:p>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shared_data.sum</a:t>
            </a:r>
            <a:r>
              <a:rPr lang="en-ZA" sz="1100" b="1" dirty="0">
                <a:latin typeface="Courier New" pitchFamily="49" charset="0"/>
                <a:cs typeface="Courier New" pitchFamily="49" charset="0"/>
              </a:rPr>
              <a:t>=0.0;</a:t>
            </a:r>
          </a:p>
          <a:p>
            <a:endParaRPr lang="en-ZA" sz="1100" b="1" dirty="0">
              <a:latin typeface="Courier New" pitchFamily="49" charset="0"/>
              <a:cs typeface="Courier New" pitchFamily="49" charset="0"/>
            </a:endParaRPr>
          </a:p>
          <a:p>
            <a:r>
              <a:rPr lang="en-ZA" sz="1100" b="1" dirty="0">
                <a:latin typeface="Courier New" pitchFamily="49" charset="0"/>
                <a:cs typeface="Courier New" pitchFamily="49" charset="0"/>
              </a:rPr>
              <a:t> /* initialize the </a:t>
            </a:r>
            <a:r>
              <a:rPr lang="en-ZA" sz="1100" b="1" dirty="0" err="1">
                <a:latin typeface="Courier New" pitchFamily="49" charset="0"/>
                <a:cs typeface="Courier New" pitchFamily="49" charset="0"/>
              </a:rPr>
              <a:t>mutex</a:t>
            </a:r>
            <a:r>
              <a:rPr lang="en-ZA" sz="1100" b="1" dirty="0">
                <a:latin typeface="Courier New" pitchFamily="49" charset="0"/>
                <a:cs typeface="Courier New" pitchFamily="49" charset="0"/>
              </a:rPr>
              <a:t> for protecting the shared sum variable */</a:t>
            </a:r>
          </a:p>
          <a:p>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pthread_mutex_init</a:t>
            </a:r>
            <a:r>
              <a:rPr lang="en-ZA" sz="1100" b="1" dirty="0">
                <a:latin typeface="Courier New" pitchFamily="49" charset="0"/>
                <a:cs typeface="Courier New" pitchFamily="49" charset="0"/>
              </a:rPr>
              <a:t>(&amp;</a:t>
            </a:r>
            <a:r>
              <a:rPr lang="en-ZA" sz="1100" b="1" dirty="0" err="1">
                <a:latin typeface="Courier New" pitchFamily="49" charset="0"/>
                <a:cs typeface="Courier New" pitchFamily="49" charset="0"/>
              </a:rPr>
              <a:t>mux_sum</a:t>
            </a:r>
            <a:r>
              <a:rPr lang="en-ZA" sz="1100" b="1" dirty="0">
                <a:latin typeface="Courier New" pitchFamily="49" charset="0"/>
                <a:cs typeface="Courier New" pitchFamily="49" charset="0"/>
              </a:rPr>
              <a:t>, NULL);</a:t>
            </a:r>
          </a:p>
          <a:p>
            <a:endParaRPr lang="en-ZA" sz="1100" b="1" dirty="0">
              <a:latin typeface="Courier New" pitchFamily="49" charset="0"/>
              <a:cs typeface="Courier New" pitchFamily="49" charset="0"/>
            </a:endParaRPr>
          </a:p>
          <a:p>
            <a:r>
              <a:rPr lang="en-ZA" sz="1100" b="1" dirty="0">
                <a:latin typeface="Courier New" pitchFamily="49" charset="0"/>
                <a:cs typeface="Courier New" pitchFamily="49" charset="0"/>
              </a:rPr>
              <a:t> /* Initialize the threads library */</a:t>
            </a:r>
          </a:p>
          <a:p>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pthread_attr_init</a:t>
            </a:r>
            <a:r>
              <a:rPr lang="en-ZA" sz="1100" b="1" dirty="0">
                <a:latin typeface="Courier New" pitchFamily="49" charset="0"/>
                <a:cs typeface="Courier New" pitchFamily="49" charset="0"/>
              </a:rPr>
              <a:t>(&amp;</a:t>
            </a:r>
            <a:r>
              <a:rPr lang="en-ZA" sz="1100" b="1" dirty="0" err="1">
                <a:latin typeface="Courier New" pitchFamily="49" charset="0"/>
                <a:cs typeface="Courier New" pitchFamily="49" charset="0"/>
              </a:rPr>
              <a:t>attr</a:t>
            </a:r>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pthread_attr_setdetachstate</a:t>
            </a:r>
            <a:r>
              <a:rPr lang="en-ZA" sz="1100" b="1" dirty="0">
                <a:latin typeface="Courier New" pitchFamily="49" charset="0"/>
                <a:cs typeface="Courier New" pitchFamily="49" charset="0"/>
              </a:rPr>
              <a:t>(&amp;</a:t>
            </a:r>
            <a:r>
              <a:rPr lang="en-ZA" sz="1100" b="1" dirty="0" err="1">
                <a:latin typeface="Courier New" pitchFamily="49" charset="0"/>
                <a:cs typeface="Courier New" pitchFamily="49" charset="0"/>
              </a:rPr>
              <a:t>attr</a:t>
            </a:r>
            <a:r>
              <a:rPr lang="en-ZA" sz="1100" b="1" dirty="0">
                <a:latin typeface="Courier New" pitchFamily="49" charset="0"/>
                <a:cs typeface="Courier New" pitchFamily="49" charset="0"/>
              </a:rPr>
              <a:t>, PTHREAD_CREATE_JOINABLE);</a:t>
            </a:r>
          </a:p>
          <a:p>
            <a:endParaRPr lang="en-ZA" sz="1100" b="1" dirty="0">
              <a:latin typeface="Courier New" pitchFamily="49" charset="0"/>
              <a:cs typeface="Courier New" pitchFamily="49" charset="0"/>
            </a:endParaRPr>
          </a:p>
          <a:p>
            <a:r>
              <a:rPr lang="en-ZA" sz="1100" b="1" dirty="0">
                <a:latin typeface="Courier New" pitchFamily="49" charset="0"/>
                <a:cs typeface="Courier New" pitchFamily="49" charset="0"/>
              </a:rPr>
              <a:t> /* start the timer: */</a:t>
            </a:r>
          </a:p>
          <a:p>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CPU_tic</a:t>
            </a:r>
            <a:r>
              <a:rPr lang="en-ZA" sz="1100" b="1" dirty="0">
                <a:latin typeface="Courier New" pitchFamily="49" charset="0"/>
                <a:cs typeface="Courier New" pitchFamily="49" charset="0"/>
              </a:rPr>
              <a:t>();</a:t>
            </a:r>
          </a:p>
          <a:p>
            <a:endParaRPr lang="en-ZA" sz="1100" b="1" dirty="0">
              <a:latin typeface="Courier New" pitchFamily="49" charset="0"/>
              <a:cs typeface="Courier New" pitchFamily="49" charset="0"/>
            </a:endParaRPr>
          </a:p>
          <a:p>
            <a:r>
              <a:rPr lang="en-ZA" sz="1100" b="1" dirty="0">
                <a:latin typeface="Courier New" pitchFamily="49" charset="0"/>
                <a:cs typeface="Courier New" pitchFamily="49" charset="0"/>
              </a:rPr>
              <a:t> /* spawn the threads */</a:t>
            </a:r>
          </a:p>
          <a:p>
            <a:r>
              <a:rPr lang="en-ZA" sz="1100" b="1" dirty="0">
                <a:latin typeface="Courier New" pitchFamily="49" charset="0"/>
                <a:cs typeface="Courier New" pitchFamily="49" charset="0"/>
              </a:rPr>
              <a:t> for (</a:t>
            </a:r>
            <a:r>
              <a:rPr lang="en-ZA" sz="1100" b="1" dirty="0" err="1">
                <a:latin typeface="Courier New" pitchFamily="49" charset="0"/>
                <a:cs typeface="Courier New" pitchFamily="49" charset="0"/>
              </a:rPr>
              <a:t>i</a:t>
            </a:r>
            <a:r>
              <a:rPr lang="en-ZA" sz="1100" b="1" dirty="0">
                <a:latin typeface="Courier New" pitchFamily="49" charset="0"/>
                <a:cs typeface="Courier New" pitchFamily="49" charset="0"/>
              </a:rPr>
              <a:t>=0;i&lt;</a:t>
            </a:r>
            <a:r>
              <a:rPr lang="en-ZA" sz="1100" b="1" dirty="0" err="1">
                <a:latin typeface="Courier New" pitchFamily="49" charset="0"/>
                <a:cs typeface="Courier New" pitchFamily="49" charset="0"/>
              </a:rPr>
              <a:t>N_THREADS;i</a:t>
            </a:r>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pthread_create</a:t>
            </a:r>
            <a:r>
              <a:rPr lang="en-ZA" sz="1100" b="1" dirty="0">
                <a:latin typeface="Courier New" pitchFamily="49" charset="0"/>
                <a:cs typeface="Courier New" pitchFamily="49" charset="0"/>
              </a:rPr>
              <a:t>(&amp;thread[</a:t>
            </a:r>
            <a:r>
              <a:rPr lang="en-ZA" sz="1100" b="1" dirty="0" err="1">
                <a:latin typeface="Courier New" pitchFamily="49" charset="0"/>
                <a:cs typeface="Courier New" pitchFamily="49" charset="0"/>
              </a:rPr>
              <a:t>i</a:t>
            </a:r>
            <a:r>
              <a:rPr lang="en-ZA" sz="1100" b="1" dirty="0">
                <a:latin typeface="Courier New" pitchFamily="49" charset="0"/>
                <a:cs typeface="Courier New" pitchFamily="49" charset="0"/>
              </a:rPr>
              <a:t>], &amp;</a:t>
            </a:r>
            <a:r>
              <a:rPr lang="en-ZA" sz="1100" b="1" dirty="0" err="1">
                <a:latin typeface="Courier New" pitchFamily="49" charset="0"/>
                <a:cs typeface="Courier New" pitchFamily="49" charset="0"/>
              </a:rPr>
              <a:t>attr</a:t>
            </a:r>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dotprod</a:t>
            </a:r>
            <a:r>
              <a:rPr lang="en-ZA" sz="1100" b="1" dirty="0">
                <a:latin typeface="Courier New" pitchFamily="49" charset="0"/>
                <a:cs typeface="Courier New" pitchFamily="49" charset="0"/>
              </a:rPr>
              <a:t>, (void *)</a:t>
            </a:r>
            <a:r>
              <a:rPr lang="en-ZA" sz="1100" b="1" dirty="0" err="1">
                <a:latin typeface="Courier New" pitchFamily="49" charset="0"/>
                <a:cs typeface="Courier New" pitchFamily="49" charset="0"/>
              </a:rPr>
              <a:t>i</a:t>
            </a:r>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 /* This main thread now just waits on the other threads to complete. */</a:t>
            </a:r>
          </a:p>
          <a:p>
            <a:r>
              <a:rPr lang="en-ZA" sz="1100" b="1" dirty="0">
                <a:latin typeface="Courier New" pitchFamily="49" charset="0"/>
                <a:cs typeface="Courier New" pitchFamily="49" charset="0"/>
              </a:rPr>
              <a:t> for (</a:t>
            </a:r>
            <a:r>
              <a:rPr lang="en-ZA" sz="1100" b="1" dirty="0" err="1">
                <a:latin typeface="Courier New" pitchFamily="49" charset="0"/>
                <a:cs typeface="Courier New" pitchFamily="49" charset="0"/>
              </a:rPr>
              <a:t>i</a:t>
            </a:r>
            <a:r>
              <a:rPr lang="en-ZA" sz="1100" b="1" dirty="0">
                <a:latin typeface="Courier New" pitchFamily="49" charset="0"/>
                <a:cs typeface="Courier New" pitchFamily="49" charset="0"/>
              </a:rPr>
              <a:t>=0;i&lt;</a:t>
            </a:r>
            <a:r>
              <a:rPr lang="en-ZA" sz="1100" b="1" dirty="0" err="1">
                <a:latin typeface="Courier New" pitchFamily="49" charset="0"/>
                <a:cs typeface="Courier New" pitchFamily="49" charset="0"/>
              </a:rPr>
              <a:t>N_THREADS;i</a:t>
            </a:r>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pthread_join</a:t>
            </a:r>
            <a:r>
              <a:rPr lang="en-ZA" sz="1100" b="1" dirty="0">
                <a:latin typeface="Courier New" pitchFamily="49" charset="0"/>
                <a:cs typeface="Courier New" pitchFamily="49" charset="0"/>
              </a:rPr>
              <a:t>(thread[</a:t>
            </a:r>
            <a:r>
              <a:rPr lang="en-ZA" sz="1100" b="1" dirty="0" err="1">
                <a:latin typeface="Courier New" pitchFamily="49" charset="0"/>
                <a:cs typeface="Courier New" pitchFamily="49" charset="0"/>
              </a:rPr>
              <a:t>i</a:t>
            </a:r>
            <a:r>
              <a:rPr lang="en-ZA" sz="1100" b="1" dirty="0">
                <a:latin typeface="Courier New" pitchFamily="49" charset="0"/>
                <a:cs typeface="Courier New" pitchFamily="49" charset="0"/>
              </a:rPr>
              <a:t>], &amp;</a:t>
            </a:r>
            <a:r>
              <a:rPr lang="en-ZA" sz="1100" b="1" dirty="0" err="1">
                <a:latin typeface="Courier New" pitchFamily="49" charset="0"/>
                <a:cs typeface="Courier New" pitchFamily="49" charset="0"/>
              </a:rPr>
              <a:t>pstatus</a:t>
            </a:r>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 /* At this point the joins are all complete, i.e. the threads have completed. */</a:t>
            </a:r>
          </a:p>
          <a:p>
            <a:r>
              <a:rPr lang="en-ZA" sz="1100" b="1" dirty="0">
                <a:latin typeface="Courier New" pitchFamily="49" charset="0"/>
                <a:cs typeface="Courier New" pitchFamily="49" charset="0"/>
              </a:rPr>
              <a:t> double t1 = </a:t>
            </a:r>
            <a:r>
              <a:rPr lang="en-ZA" sz="1100" b="1" dirty="0" err="1">
                <a:latin typeface="Courier New" pitchFamily="49" charset="0"/>
                <a:cs typeface="Courier New" pitchFamily="49" charset="0"/>
              </a:rPr>
              <a:t>CPU_toc</a:t>
            </a:r>
            <a:r>
              <a:rPr lang="en-ZA" sz="1100" b="1" dirty="0">
                <a:latin typeface="Courier New" pitchFamily="49" charset="0"/>
                <a:cs typeface="Courier New" pitchFamily="49" charset="0"/>
              </a:rPr>
              <a:t>(); /* End the timer */</a:t>
            </a:r>
          </a:p>
          <a:p>
            <a:r>
              <a:rPr lang="en-ZA" sz="1100" b="1" dirty="0">
                <a:latin typeface="Courier New" pitchFamily="49" charset="0"/>
                <a:cs typeface="Courier New" pitchFamily="49" charset="0"/>
              </a:rPr>
              <a:t> /* Display the results of the vector product... */</a:t>
            </a:r>
          </a:p>
          <a:p>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printf</a:t>
            </a:r>
            <a:r>
              <a:rPr lang="en-ZA" sz="1100" b="1" dirty="0">
                <a:latin typeface="Courier New" pitchFamily="49" charset="0"/>
                <a:cs typeface="Courier New" pitchFamily="49" charset="0"/>
              </a:rPr>
              <a:t> ("Sum =  %f \n", </a:t>
            </a:r>
            <a:r>
              <a:rPr lang="en-ZA" sz="1100" b="1" dirty="0" err="1">
                <a:latin typeface="Courier New" pitchFamily="49" charset="0"/>
                <a:cs typeface="Courier New" pitchFamily="49" charset="0"/>
              </a:rPr>
              <a:t>shared_data.sum</a:t>
            </a:r>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 delete </a:t>
            </a:r>
            <a:r>
              <a:rPr lang="en-ZA" sz="1100" b="1" dirty="0" err="1">
                <a:latin typeface="Courier New" pitchFamily="49" charset="0"/>
                <a:cs typeface="Courier New" pitchFamily="49" charset="0"/>
              </a:rPr>
              <a:t>shared_data.A</a:t>
            </a:r>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shared_data.B</a:t>
            </a:r>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 </a:t>
            </a:r>
            <a:r>
              <a:rPr lang="en-ZA" sz="1100" b="1" dirty="0" err="1">
                <a:latin typeface="Courier New" pitchFamily="49" charset="0"/>
                <a:cs typeface="Courier New" pitchFamily="49" charset="0"/>
              </a:rPr>
              <a:t>cout</a:t>
            </a:r>
            <a:r>
              <a:rPr lang="en-ZA" sz="1100" b="1" dirty="0">
                <a:latin typeface="Courier New" pitchFamily="49" charset="0"/>
                <a:cs typeface="Courier New" pitchFamily="49" charset="0"/>
              </a:rPr>
              <a:t> &lt;&lt; "for n=" &lt;&lt; N_THREADS*BLOCK_LEN&lt;&lt; " elements took " &lt;&lt; t1 &lt;&lt; " </a:t>
            </a:r>
            <a:r>
              <a:rPr lang="en-ZA" sz="1100" b="1" dirty="0" err="1">
                <a:latin typeface="Courier New" pitchFamily="49" charset="0"/>
                <a:cs typeface="Courier New" pitchFamily="49" charset="0"/>
              </a:rPr>
              <a:t>ms</a:t>
            </a:r>
            <a:r>
              <a:rPr lang="en-ZA" sz="1100" b="1" dirty="0">
                <a:latin typeface="Courier New" pitchFamily="49" charset="0"/>
                <a:cs typeface="Courier New" pitchFamily="49" charset="0"/>
              </a:rPr>
              <a:t>\n";</a:t>
            </a:r>
          </a:p>
          <a:p>
            <a:r>
              <a:rPr lang="en-ZA" sz="1100" b="1" dirty="0">
                <a:latin typeface="Courier New" pitchFamily="49" charset="0"/>
                <a:cs typeface="Courier New" pitchFamily="49" charset="0"/>
              </a:rPr>
              <a:t>…</a:t>
            </a:r>
          </a:p>
          <a:p>
            <a:r>
              <a:rPr lang="en-ZA" sz="1100" b="1" dirty="0">
                <a:latin typeface="Courier New" pitchFamily="49" charset="0"/>
                <a:cs typeface="Courier New" pitchFamily="49" charset="0"/>
              </a:rPr>
              <a:t>}</a:t>
            </a:r>
          </a:p>
        </p:txBody>
      </p:sp>
      <p:sp>
        <p:nvSpPr>
          <p:cNvPr id="4" name="Rectangle 3"/>
          <p:cNvSpPr/>
          <p:nvPr/>
        </p:nvSpPr>
        <p:spPr>
          <a:xfrm>
            <a:off x="5935519" y="2739127"/>
            <a:ext cx="2616200" cy="1477328"/>
          </a:xfrm>
          <a:prstGeom prst="rect">
            <a:avLst/>
          </a:prstGeom>
        </p:spPr>
        <p:txBody>
          <a:bodyPr wrap="square">
            <a:spAutoFit/>
          </a:bodyPr>
          <a:lstStyle/>
          <a:p>
            <a:r>
              <a:rPr lang="en-ZA" dirty="0">
                <a:latin typeface="Courier New" pitchFamily="49" charset="0"/>
                <a:cs typeface="Courier New" pitchFamily="49" charset="0"/>
              </a:rPr>
              <a:t>Finally set up the main function to create the threads and join them.</a:t>
            </a:r>
          </a:p>
        </p:txBody>
      </p:sp>
    </p:spTree>
    <p:extLst>
      <p:ext uri="{BB962C8B-B14F-4D97-AF65-F5344CB8AC3E}">
        <p14:creationId xmlns:p14="http://schemas.microsoft.com/office/powerpoint/2010/main" val="478359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Run the thread program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892" y="1417320"/>
            <a:ext cx="7256749" cy="4566285"/>
          </a:xfrm>
          <a:prstGeom prst="rect">
            <a:avLst/>
          </a:prstGeom>
        </p:spPr>
      </p:pic>
      <p:sp>
        <p:nvSpPr>
          <p:cNvPr id="5" name="Rectangle 4"/>
          <p:cNvSpPr/>
          <p:nvPr/>
        </p:nvSpPr>
        <p:spPr>
          <a:xfrm>
            <a:off x="556733" y="6170414"/>
            <a:ext cx="6112571" cy="369332"/>
          </a:xfrm>
          <a:prstGeom prst="rect">
            <a:avLst/>
          </a:prstGeom>
        </p:spPr>
        <p:txBody>
          <a:bodyPr wrap="none">
            <a:spAutoFit/>
          </a:bodyPr>
          <a:lstStyle/>
          <a:p>
            <a:r>
              <a:rPr lang="en-ZA" b="1" dirty="0">
                <a:latin typeface="Courier New" pitchFamily="49" charset="0"/>
                <a:cs typeface="Courier New" pitchFamily="49" charset="0"/>
              </a:rPr>
              <a:t>4 threads : speedup  0.0112/0.0051 = 2.1960</a:t>
            </a:r>
            <a:endParaRPr lang="en-ZA" dirty="0"/>
          </a:p>
        </p:txBody>
      </p:sp>
    </p:spTree>
    <p:extLst>
      <p:ext uri="{BB962C8B-B14F-4D97-AF65-F5344CB8AC3E}">
        <p14:creationId xmlns:p14="http://schemas.microsoft.com/office/powerpoint/2010/main" val="2179728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Run the thread program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14" y="1379005"/>
            <a:ext cx="7256749" cy="4552835"/>
          </a:xfrm>
          <a:prstGeom prst="rect">
            <a:avLst/>
          </a:prstGeom>
        </p:spPr>
      </p:pic>
      <p:sp>
        <p:nvSpPr>
          <p:cNvPr id="5" name="Rectangle 4"/>
          <p:cNvSpPr/>
          <p:nvPr/>
        </p:nvSpPr>
        <p:spPr>
          <a:xfrm>
            <a:off x="556733" y="6170414"/>
            <a:ext cx="5974713" cy="369332"/>
          </a:xfrm>
          <a:prstGeom prst="rect">
            <a:avLst/>
          </a:prstGeom>
        </p:spPr>
        <p:txBody>
          <a:bodyPr wrap="none">
            <a:spAutoFit/>
          </a:bodyPr>
          <a:lstStyle/>
          <a:p>
            <a:r>
              <a:rPr lang="en-ZA" b="1" dirty="0">
                <a:latin typeface="Courier New" pitchFamily="49" charset="0"/>
                <a:cs typeface="Courier New" pitchFamily="49" charset="0"/>
              </a:rPr>
              <a:t>6 threads : speedup  0.0112/0.0047 = 2.383</a:t>
            </a:r>
            <a:endParaRPr lang="en-ZA" dirty="0"/>
          </a:p>
        </p:txBody>
      </p:sp>
    </p:spTree>
    <p:extLst>
      <p:ext uri="{BB962C8B-B14F-4D97-AF65-F5344CB8AC3E}">
        <p14:creationId xmlns:p14="http://schemas.microsoft.com/office/powerpoint/2010/main" val="3543917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105" y="1742082"/>
            <a:ext cx="3245167" cy="296898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738199" y="2077443"/>
            <a:ext cx="2647950" cy="2857500"/>
          </a:xfrm>
          <a:prstGeom prst="rect">
            <a:avLst/>
          </a:prstGeom>
        </p:spPr>
      </p:pic>
      <p:sp>
        <p:nvSpPr>
          <p:cNvPr id="6" name="Explosion 2 5"/>
          <p:cNvSpPr/>
          <p:nvPr/>
        </p:nvSpPr>
        <p:spPr>
          <a:xfrm>
            <a:off x="4327682" y="1965960"/>
            <a:ext cx="2324577" cy="1783080"/>
          </a:xfrm>
          <a:prstGeom prst="irregularSeal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6"/>
          <p:cNvSpPr/>
          <p:nvPr/>
        </p:nvSpPr>
        <p:spPr>
          <a:xfrm>
            <a:off x="2170230" y="4932126"/>
            <a:ext cx="503214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off to the lab…</a:t>
            </a:r>
          </a:p>
        </p:txBody>
      </p:sp>
      <p:grpSp>
        <p:nvGrpSpPr>
          <p:cNvPr id="14" name="Group 13"/>
          <p:cNvGrpSpPr/>
          <p:nvPr/>
        </p:nvGrpSpPr>
        <p:grpSpPr>
          <a:xfrm rot="3140994">
            <a:off x="3557691" y="1565780"/>
            <a:ext cx="2090711" cy="2276624"/>
            <a:chOff x="-628650" y="1114429"/>
            <a:chExt cx="2834640" cy="3068951"/>
          </a:xfrm>
        </p:grpSpPr>
        <p:sp>
          <p:nvSpPr>
            <p:cNvPr id="8" name="Freeform 7"/>
            <p:cNvSpPr/>
            <p:nvPr/>
          </p:nvSpPr>
          <p:spPr>
            <a:xfrm>
              <a:off x="536971" y="1188720"/>
              <a:ext cx="1406129" cy="754380"/>
            </a:xfrm>
            <a:custGeom>
              <a:avLst/>
              <a:gdLst>
                <a:gd name="connsiteX0" fmla="*/ 1406129 w 1406129"/>
                <a:gd name="connsiteY0" fmla="*/ 194310 h 754380"/>
                <a:gd name="connsiteX1" fmla="*/ 1268969 w 1406129"/>
                <a:gd name="connsiteY1" fmla="*/ 91440 h 754380"/>
                <a:gd name="connsiteX2" fmla="*/ 1223249 w 1406129"/>
                <a:gd name="connsiteY2" fmla="*/ 57150 h 754380"/>
                <a:gd name="connsiteX3" fmla="*/ 1188959 w 1406129"/>
                <a:gd name="connsiteY3" fmla="*/ 34290 h 754380"/>
                <a:gd name="connsiteX4" fmla="*/ 1154669 w 1406129"/>
                <a:gd name="connsiteY4" fmla="*/ 0 h 754380"/>
                <a:gd name="connsiteX5" fmla="*/ 891779 w 1406129"/>
                <a:gd name="connsiteY5" fmla="*/ 34290 h 754380"/>
                <a:gd name="connsiteX6" fmla="*/ 788909 w 1406129"/>
                <a:gd name="connsiteY6" fmla="*/ 137160 h 754380"/>
                <a:gd name="connsiteX7" fmla="*/ 720329 w 1406129"/>
                <a:gd name="connsiteY7" fmla="*/ 194310 h 754380"/>
                <a:gd name="connsiteX8" fmla="*/ 674609 w 1406129"/>
                <a:gd name="connsiteY8" fmla="*/ 320040 h 754380"/>
                <a:gd name="connsiteX9" fmla="*/ 663179 w 1406129"/>
                <a:gd name="connsiteY9" fmla="*/ 457200 h 754380"/>
                <a:gd name="connsiteX10" fmla="*/ 651749 w 1406129"/>
                <a:gd name="connsiteY10" fmla="*/ 502920 h 754380"/>
                <a:gd name="connsiteX11" fmla="*/ 617459 w 1406129"/>
                <a:gd name="connsiteY11" fmla="*/ 537210 h 754380"/>
                <a:gd name="connsiteX12" fmla="*/ 548879 w 1406129"/>
                <a:gd name="connsiteY12" fmla="*/ 560070 h 754380"/>
                <a:gd name="connsiteX13" fmla="*/ 514589 w 1406129"/>
                <a:gd name="connsiteY13" fmla="*/ 594360 h 754380"/>
                <a:gd name="connsiteX14" fmla="*/ 377429 w 1406129"/>
                <a:gd name="connsiteY14" fmla="*/ 560070 h 754380"/>
                <a:gd name="connsiteX15" fmla="*/ 320279 w 1406129"/>
                <a:gd name="connsiteY15" fmla="*/ 491490 h 754380"/>
                <a:gd name="connsiteX16" fmla="*/ 285989 w 1406129"/>
                <a:gd name="connsiteY16" fmla="*/ 514350 h 754380"/>
                <a:gd name="connsiteX17" fmla="*/ 228839 w 1406129"/>
                <a:gd name="connsiteY17" fmla="*/ 605790 h 754380"/>
                <a:gd name="connsiteX18" fmla="*/ 137399 w 1406129"/>
                <a:gd name="connsiteY18" fmla="*/ 685800 h 754380"/>
                <a:gd name="connsiteX19" fmla="*/ 68819 w 1406129"/>
                <a:gd name="connsiteY19" fmla="*/ 731520 h 754380"/>
                <a:gd name="connsiteX20" fmla="*/ 23099 w 1406129"/>
                <a:gd name="connsiteY20" fmla="*/ 754380 h 754380"/>
                <a:gd name="connsiteX21" fmla="*/ 239 w 1406129"/>
                <a:gd name="connsiteY21" fmla="*/ 697230 h 75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06129" h="754380">
                  <a:moveTo>
                    <a:pt x="1406129" y="194310"/>
                  </a:moveTo>
                  <a:cubicBezTo>
                    <a:pt x="1277234" y="142752"/>
                    <a:pt x="1431000" y="212963"/>
                    <a:pt x="1268969" y="91440"/>
                  </a:cubicBezTo>
                  <a:cubicBezTo>
                    <a:pt x="1253729" y="80010"/>
                    <a:pt x="1238751" y="68223"/>
                    <a:pt x="1223249" y="57150"/>
                  </a:cubicBezTo>
                  <a:cubicBezTo>
                    <a:pt x="1212071" y="49165"/>
                    <a:pt x="1199512" y="43084"/>
                    <a:pt x="1188959" y="34290"/>
                  </a:cubicBezTo>
                  <a:cubicBezTo>
                    <a:pt x="1176541" y="23942"/>
                    <a:pt x="1166099" y="11430"/>
                    <a:pt x="1154669" y="0"/>
                  </a:cubicBezTo>
                  <a:cubicBezTo>
                    <a:pt x="1067039" y="11430"/>
                    <a:pt x="977167" y="11520"/>
                    <a:pt x="891779" y="34290"/>
                  </a:cubicBezTo>
                  <a:cubicBezTo>
                    <a:pt x="773292" y="65886"/>
                    <a:pt x="839221" y="80559"/>
                    <a:pt x="788909" y="137160"/>
                  </a:cubicBezTo>
                  <a:cubicBezTo>
                    <a:pt x="769139" y="159401"/>
                    <a:pt x="743189" y="175260"/>
                    <a:pt x="720329" y="194310"/>
                  </a:cubicBezTo>
                  <a:cubicBezTo>
                    <a:pt x="688999" y="256971"/>
                    <a:pt x="682198" y="255535"/>
                    <a:pt x="674609" y="320040"/>
                  </a:cubicBezTo>
                  <a:cubicBezTo>
                    <a:pt x="669249" y="365604"/>
                    <a:pt x="668870" y="411676"/>
                    <a:pt x="663179" y="457200"/>
                  </a:cubicBezTo>
                  <a:cubicBezTo>
                    <a:pt x="661231" y="472788"/>
                    <a:pt x="659543" y="489281"/>
                    <a:pt x="651749" y="502920"/>
                  </a:cubicBezTo>
                  <a:cubicBezTo>
                    <a:pt x="643729" y="516955"/>
                    <a:pt x="631589" y="529360"/>
                    <a:pt x="617459" y="537210"/>
                  </a:cubicBezTo>
                  <a:cubicBezTo>
                    <a:pt x="596395" y="548912"/>
                    <a:pt x="548879" y="560070"/>
                    <a:pt x="548879" y="560070"/>
                  </a:cubicBezTo>
                  <a:cubicBezTo>
                    <a:pt x="537449" y="571500"/>
                    <a:pt x="528039" y="585394"/>
                    <a:pt x="514589" y="594360"/>
                  </a:cubicBezTo>
                  <a:cubicBezTo>
                    <a:pt x="465667" y="626975"/>
                    <a:pt x="426009" y="581661"/>
                    <a:pt x="377429" y="560070"/>
                  </a:cubicBezTo>
                  <a:cubicBezTo>
                    <a:pt x="368975" y="547389"/>
                    <a:pt x="336780" y="494240"/>
                    <a:pt x="320279" y="491490"/>
                  </a:cubicBezTo>
                  <a:cubicBezTo>
                    <a:pt x="306729" y="489232"/>
                    <a:pt x="297419" y="506730"/>
                    <a:pt x="285989" y="514350"/>
                  </a:cubicBezTo>
                  <a:cubicBezTo>
                    <a:pt x="268597" y="566525"/>
                    <a:pt x="278536" y="549881"/>
                    <a:pt x="228839" y="605790"/>
                  </a:cubicBezTo>
                  <a:cubicBezTo>
                    <a:pt x="195438" y="643366"/>
                    <a:pt x="177566" y="657683"/>
                    <a:pt x="137399" y="685800"/>
                  </a:cubicBezTo>
                  <a:cubicBezTo>
                    <a:pt x="114891" y="701555"/>
                    <a:pt x="92378" y="717385"/>
                    <a:pt x="68819" y="731520"/>
                  </a:cubicBezTo>
                  <a:cubicBezTo>
                    <a:pt x="54208" y="740286"/>
                    <a:pt x="38339" y="746760"/>
                    <a:pt x="23099" y="754380"/>
                  </a:cubicBezTo>
                  <a:cubicBezTo>
                    <a:pt x="-3988" y="713750"/>
                    <a:pt x="239" y="733827"/>
                    <a:pt x="239" y="6972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Freeform 9"/>
            <p:cNvSpPr/>
            <p:nvPr/>
          </p:nvSpPr>
          <p:spPr>
            <a:xfrm>
              <a:off x="548640" y="1574794"/>
              <a:ext cx="1120140" cy="894086"/>
            </a:xfrm>
            <a:custGeom>
              <a:avLst/>
              <a:gdLst>
                <a:gd name="connsiteX0" fmla="*/ 1120140 w 1120140"/>
                <a:gd name="connsiteY0" fmla="*/ 2546 h 894086"/>
                <a:gd name="connsiteX1" fmla="*/ 948690 w 1120140"/>
                <a:gd name="connsiteY1" fmla="*/ 2546 h 894086"/>
                <a:gd name="connsiteX2" fmla="*/ 811530 w 1120140"/>
                <a:gd name="connsiteY2" fmla="*/ 25406 h 894086"/>
                <a:gd name="connsiteX3" fmla="*/ 788670 w 1120140"/>
                <a:gd name="connsiteY3" fmla="*/ 59696 h 894086"/>
                <a:gd name="connsiteX4" fmla="*/ 777240 w 1120140"/>
                <a:gd name="connsiteY4" fmla="*/ 93986 h 894086"/>
                <a:gd name="connsiteX5" fmla="*/ 742950 w 1120140"/>
                <a:gd name="connsiteY5" fmla="*/ 128276 h 894086"/>
                <a:gd name="connsiteX6" fmla="*/ 731520 w 1120140"/>
                <a:gd name="connsiteY6" fmla="*/ 402596 h 894086"/>
                <a:gd name="connsiteX7" fmla="*/ 640080 w 1120140"/>
                <a:gd name="connsiteY7" fmla="*/ 448316 h 894086"/>
                <a:gd name="connsiteX8" fmla="*/ 388620 w 1120140"/>
                <a:gd name="connsiteY8" fmla="*/ 459746 h 894086"/>
                <a:gd name="connsiteX9" fmla="*/ 354330 w 1120140"/>
                <a:gd name="connsiteY9" fmla="*/ 494036 h 894086"/>
                <a:gd name="connsiteX10" fmla="*/ 342900 w 1120140"/>
                <a:gd name="connsiteY10" fmla="*/ 528326 h 894086"/>
                <a:gd name="connsiteX11" fmla="*/ 331470 w 1120140"/>
                <a:gd name="connsiteY11" fmla="*/ 574046 h 894086"/>
                <a:gd name="connsiteX12" fmla="*/ 297180 w 1120140"/>
                <a:gd name="connsiteY12" fmla="*/ 676916 h 894086"/>
                <a:gd name="connsiteX13" fmla="*/ 262890 w 1120140"/>
                <a:gd name="connsiteY13" fmla="*/ 688346 h 894086"/>
                <a:gd name="connsiteX14" fmla="*/ 217170 w 1120140"/>
                <a:gd name="connsiteY14" fmla="*/ 734066 h 894086"/>
                <a:gd name="connsiteX15" fmla="*/ 182880 w 1120140"/>
                <a:gd name="connsiteY15" fmla="*/ 756926 h 894086"/>
                <a:gd name="connsiteX16" fmla="*/ 137160 w 1120140"/>
                <a:gd name="connsiteY16" fmla="*/ 825506 h 894086"/>
                <a:gd name="connsiteX17" fmla="*/ 91440 w 1120140"/>
                <a:gd name="connsiteY17" fmla="*/ 836936 h 894086"/>
                <a:gd name="connsiteX18" fmla="*/ 57150 w 1120140"/>
                <a:gd name="connsiteY18" fmla="*/ 848366 h 894086"/>
                <a:gd name="connsiteX19" fmla="*/ 0 w 1120140"/>
                <a:gd name="connsiteY19" fmla="*/ 894086 h 89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20140" h="894086">
                  <a:moveTo>
                    <a:pt x="1120140" y="2546"/>
                  </a:moveTo>
                  <a:cubicBezTo>
                    <a:pt x="904764" y="38442"/>
                    <a:pt x="1242465" y="-11443"/>
                    <a:pt x="948690" y="2546"/>
                  </a:cubicBezTo>
                  <a:cubicBezTo>
                    <a:pt x="902392" y="4751"/>
                    <a:pt x="857250" y="17786"/>
                    <a:pt x="811530" y="25406"/>
                  </a:cubicBezTo>
                  <a:cubicBezTo>
                    <a:pt x="803910" y="36836"/>
                    <a:pt x="794813" y="47409"/>
                    <a:pt x="788670" y="59696"/>
                  </a:cubicBezTo>
                  <a:cubicBezTo>
                    <a:pt x="783282" y="70472"/>
                    <a:pt x="783923" y="83961"/>
                    <a:pt x="777240" y="93986"/>
                  </a:cubicBezTo>
                  <a:cubicBezTo>
                    <a:pt x="768274" y="107436"/>
                    <a:pt x="754380" y="116846"/>
                    <a:pt x="742950" y="128276"/>
                  </a:cubicBezTo>
                  <a:cubicBezTo>
                    <a:pt x="739140" y="219716"/>
                    <a:pt x="748185" y="312607"/>
                    <a:pt x="731520" y="402596"/>
                  </a:cubicBezTo>
                  <a:cubicBezTo>
                    <a:pt x="726681" y="428725"/>
                    <a:pt x="660206" y="446768"/>
                    <a:pt x="640080" y="448316"/>
                  </a:cubicBezTo>
                  <a:cubicBezTo>
                    <a:pt x="556421" y="454751"/>
                    <a:pt x="472440" y="455936"/>
                    <a:pt x="388620" y="459746"/>
                  </a:cubicBezTo>
                  <a:cubicBezTo>
                    <a:pt x="377190" y="471176"/>
                    <a:pt x="363296" y="480586"/>
                    <a:pt x="354330" y="494036"/>
                  </a:cubicBezTo>
                  <a:cubicBezTo>
                    <a:pt x="347647" y="504061"/>
                    <a:pt x="346210" y="516741"/>
                    <a:pt x="342900" y="528326"/>
                  </a:cubicBezTo>
                  <a:cubicBezTo>
                    <a:pt x="338584" y="543431"/>
                    <a:pt x="334551" y="558642"/>
                    <a:pt x="331470" y="574046"/>
                  </a:cubicBezTo>
                  <a:cubicBezTo>
                    <a:pt x="324565" y="608572"/>
                    <a:pt x="328875" y="651560"/>
                    <a:pt x="297180" y="676916"/>
                  </a:cubicBezTo>
                  <a:cubicBezTo>
                    <a:pt x="287772" y="684442"/>
                    <a:pt x="274320" y="684536"/>
                    <a:pt x="262890" y="688346"/>
                  </a:cubicBezTo>
                  <a:cubicBezTo>
                    <a:pt x="247650" y="703586"/>
                    <a:pt x="233534" y="720040"/>
                    <a:pt x="217170" y="734066"/>
                  </a:cubicBezTo>
                  <a:cubicBezTo>
                    <a:pt x="206740" y="743006"/>
                    <a:pt x="191926" y="746588"/>
                    <a:pt x="182880" y="756926"/>
                  </a:cubicBezTo>
                  <a:cubicBezTo>
                    <a:pt x="164788" y="777603"/>
                    <a:pt x="157837" y="807414"/>
                    <a:pt x="137160" y="825506"/>
                  </a:cubicBezTo>
                  <a:cubicBezTo>
                    <a:pt x="125338" y="835850"/>
                    <a:pt x="106545" y="832620"/>
                    <a:pt x="91440" y="836936"/>
                  </a:cubicBezTo>
                  <a:cubicBezTo>
                    <a:pt x="79855" y="840246"/>
                    <a:pt x="67926" y="842978"/>
                    <a:pt x="57150" y="848366"/>
                  </a:cubicBezTo>
                  <a:cubicBezTo>
                    <a:pt x="28312" y="862785"/>
                    <a:pt x="21263" y="872823"/>
                    <a:pt x="0" y="8940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Freeform 10"/>
            <p:cNvSpPr/>
            <p:nvPr/>
          </p:nvSpPr>
          <p:spPr>
            <a:xfrm>
              <a:off x="708660" y="1805940"/>
              <a:ext cx="1268730" cy="1143000"/>
            </a:xfrm>
            <a:custGeom>
              <a:avLst/>
              <a:gdLst>
                <a:gd name="connsiteX0" fmla="*/ 1268730 w 1268730"/>
                <a:gd name="connsiteY0" fmla="*/ 22860 h 1143000"/>
                <a:gd name="connsiteX1" fmla="*/ 1143000 w 1268730"/>
                <a:gd name="connsiteY1" fmla="*/ 11430 h 1143000"/>
                <a:gd name="connsiteX2" fmla="*/ 1085850 w 1268730"/>
                <a:gd name="connsiteY2" fmla="*/ 0 h 1143000"/>
                <a:gd name="connsiteX3" fmla="*/ 1005840 w 1268730"/>
                <a:gd name="connsiteY3" fmla="*/ 11430 h 1143000"/>
                <a:gd name="connsiteX4" fmla="*/ 914400 w 1268730"/>
                <a:gd name="connsiteY4" fmla="*/ 34290 h 1143000"/>
                <a:gd name="connsiteX5" fmla="*/ 834390 w 1268730"/>
                <a:gd name="connsiteY5" fmla="*/ 137160 h 1143000"/>
                <a:gd name="connsiteX6" fmla="*/ 822960 w 1268730"/>
                <a:gd name="connsiteY6" fmla="*/ 171450 h 1143000"/>
                <a:gd name="connsiteX7" fmla="*/ 811530 w 1268730"/>
                <a:gd name="connsiteY7" fmla="*/ 480060 h 1143000"/>
                <a:gd name="connsiteX8" fmla="*/ 788670 w 1268730"/>
                <a:gd name="connsiteY8" fmla="*/ 514350 h 1143000"/>
                <a:gd name="connsiteX9" fmla="*/ 480060 w 1268730"/>
                <a:gd name="connsiteY9" fmla="*/ 525780 h 1143000"/>
                <a:gd name="connsiteX10" fmla="*/ 400050 w 1268730"/>
                <a:gd name="connsiteY10" fmla="*/ 560070 h 1143000"/>
                <a:gd name="connsiteX11" fmla="*/ 388620 w 1268730"/>
                <a:gd name="connsiteY11" fmla="*/ 594360 h 1143000"/>
                <a:gd name="connsiteX12" fmla="*/ 377190 w 1268730"/>
                <a:gd name="connsiteY12" fmla="*/ 902970 h 1143000"/>
                <a:gd name="connsiteX13" fmla="*/ 365760 w 1268730"/>
                <a:gd name="connsiteY13" fmla="*/ 937260 h 1143000"/>
                <a:gd name="connsiteX14" fmla="*/ 308610 w 1268730"/>
                <a:gd name="connsiteY14" fmla="*/ 994410 h 1143000"/>
                <a:gd name="connsiteX15" fmla="*/ 262890 w 1268730"/>
                <a:gd name="connsiteY15" fmla="*/ 1005840 h 1143000"/>
                <a:gd name="connsiteX16" fmla="*/ 137160 w 1268730"/>
                <a:gd name="connsiteY16" fmla="*/ 1028700 h 1143000"/>
                <a:gd name="connsiteX17" fmla="*/ 102870 w 1268730"/>
                <a:gd name="connsiteY17" fmla="*/ 1040130 h 1143000"/>
                <a:gd name="connsiteX18" fmla="*/ 68580 w 1268730"/>
                <a:gd name="connsiteY18" fmla="*/ 1062990 h 1143000"/>
                <a:gd name="connsiteX19" fmla="*/ 45720 w 1268730"/>
                <a:gd name="connsiteY19" fmla="*/ 1097280 h 1143000"/>
                <a:gd name="connsiteX20" fmla="*/ 0 w 1268730"/>
                <a:gd name="connsiteY20"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8730" h="1143000">
                  <a:moveTo>
                    <a:pt x="1268730" y="22860"/>
                  </a:moveTo>
                  <a:cubicBezTo>
                    <a:pt x="1226820" y="19050"/>
                    <a:pt x="1184758" y="16650"/>
                    <a:pt x="1143000" y="11430"/>
                  </a:cubicBezTo>
                  <a:cubicBezTo>
                    <a:pt x="1123723" y="9020"/>
                    <a:pt x="1105277" y="0"/>
                    <a:pt x="1085850" y="0"/>
                  </a:cubicBezTo>
                  <a:cubicBezTo>
                    <a:pt x="1058909" y="0"/>
                    <a:pt x="1032414" y="7001"/>
                    <a:pt x="1005840" y="11430"/>
                  </a:cubicBezTo>
                  <a:cubicBezTo>
                    <a:pt x="950669" y="20625"/>
                    <a:pt x="958566" y="19568"/>
                    <a:pt x="914400" y="34290"/>
                  </a:cubicBezTo>
                  <a:cubicBezTo>
                    <a:pt x="859714" y="116320"/>
                    <a:pt x="888107" y="83443"/>
                    <a:pt x="834390" y="137160"/>
                  </a:cubicBezTo>
                  <a:cubicBezTo>
                    <a:pt x="830580" y="148590"/>
                    <a:pt x="823761" y="159428"/>
                    <a:pt x="822960" y="171450"/>
                  </a:cubicBezTo>
                  <a:cubicBezTo>
                    <a:pt x="816112" y="274163"/>
                    <a:pt x="821773" y="377630"/>
                    <a:pt x="811530" y="480060"/>
                  </a:cubicBezTo>
                  <a:cubicBezTo>
                    <a:pt x="810163" y="493729"/>
                    <a:pt x="802278" y="512473"/>
                    <a:pt x="788670" y="514350"/>
                  </a:cubicBezTo>
                  <a:cubicBezTo>
                    <a:pt x="686695" y="528416"/>
                    <a:pt x="582930" y="521970"/>
                    <a:pt x="480060" y="525780"/>
                  </a:cubicBezTo>
                  <a:cubicBezTo>
                    <a:pt x="452606" y="532644"/>
                    <a:pt x="419784" y="535403"/>
                    <a:pt x="400050" y="560070"/>
                  </a:cubicBezTo>
                  <a:cubicBezTo>
                    <a:pt x="392524" y="569478"/>
                    <a:pt x="392430" y="582930"/>
                    <a:pt x="388620" y="594360"/>
                  </a:cubicBezTo>
                  <a:cubicBezTo>
                    <a:pt x="384810" y="697230"/>
                    <a:pt x="384038" y="800257"/>
                    <a:pt x="377190" y="902970"/>
                  </a:cubicBezTo>
                  <a:cubicBezTo>
                    <a:pt x="376389" y="914992"/>
                    <a:pt x="371148" y="926484"/>
                    <a:pt x="365760" y="937260"/>
                  </a:cubicBezTo>
                  <a:cubicBezTo>
                    <a:pt x="351905" y="964969"/>
                    <a:pt x="337705" y="981941"/>
                    <a:pt x="308610" y="994410"/>
                  </a:cubicBezTo>
                  <a:cubicBezTo>
                    <a:pt x="294171" y="1000598"/>
                    <a:pt x="278294" y="1002759"/>
                    <a:pt x="262890" y="1005840"/>
                  </a:cubicBezTo>
                  <a:cubicBezTo>
                    <a:pt x="221120" y="1014194"/>
                    <a:pt x="178812" y="1019775"/>
                    <a:pt x="137160" y="1028700"/>
                  </a:cubicBezTo>
                  <a:cubicBezTo>
                    <a:pt x="125379" y="1031224"/>
                    <a:pt x="113646" y="1034742"/>
                    <a:pt x="102870" y="1040130"/>
                  </a:cubicBezTo>
                  <a:cubicBezTo>
                    <a:pt x="90583" y="1046273"/>
                    <a:pt x="80010" y="1055370"/>
                    <a:pt x="68580" y="1062990"/>
                  </a:cubicBezTo>
                  <a:cubicBezTo>
                    <a:pt x="60960" y="1074420"/>
                    <a:pt x="55434" y="1087566"/>
                    <a:pt x="45720" y="1097280"/>
                  </a:cubicBezTo>
                  <a:cubicBezTo>
                    <a:pt x="-9451" y="1152451"/>
                    <a:pt x="26127" y="1090745"/>
                    <a:pt x="0" y="11430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Freeform 11"/>
            <p:cNvSpPr/>
            <p:nvPr/>
          </p:nvSpPr>
          <p:spPr>
            <a:xfrm>
              <a:off x="674370" y="2057400"/>
              <a:ext cx="1531620" cy="2125980"/>
            </a:xfrm>
            <a:custGeom>
              <a:avLst/>
              <a:gdLst>
                <a:gd name="connsiteX0" fmla="*/ 1383030 w 1531620"/>
                <a:gd name="connsiteY0" fmla="*/ 0 h 2125980"/>
                <a:gd name="connsiteX1" fmla="*/ 1348740 w 1531620"/>
                <a:gd name="connsiteY1" fmla="*/ 57150 h 2125980"/>
                <a:gd name="connsiteX2" fmla="*/ 1417320 w 1531620"/>
                <a:gd name="connsiteY2" fmla="*/ 194310 h 2125980"/>
                <a:gd name="connsiteX3" fmla="*/ 1531620 w 1531620"/>
                <a:gd name="connsiteY3" fmla="*/ 320040 h 2125980"/>
                <a:gd name="connsiteX4" fmla="*/ 1508760 w 1531620"/>
                <a:gd name="connsiteY4" fmla="*/ 365760 h 2125980"/>
                <a:gd name="connsiteX5" fmla="*/ 1394460 w 1531620"/>
                <a:gd name="connsiteY5" fmla="*/ 422910 h 2125980"/>
                <a:gd name="connsiteX6" fmla="*/ 1143000 w 1531620"/>
                <a:gd name="connsiteY6" fmla="*/ 480060 h 2125980"/>
                <a:gd name="connsiteX7" fmla="*/ 1028700 w 1531620"/>
                <a:gd name="connsiteY7" fmla="*/ 502920 h 2125980"/>
                <a:gd name="connsiteX8" fmla="*/ 937260 w 1531620"/>
                <a:gd name="connsiteY8" fmla="*/ 560070 h 2125980"/>
                <a:gd name="connsiteX9" fmla="*/ 788670 w 1531620"/>
                <a:gd name="connsiteY9" fmla="*/ 674370 h 2125980"/>
                <a:gd name="connsiteX10" fmla="*/ 697230 w 1531620"/>
                <a:gd name="connsiteY10" fmla="*/ 788670 h 2125980"/>
                <a:gd name="connsiteX11" fmla="*/ 617220 w 1531620"/>
                <a:gd name="connsiteY11" fmla="*/ 868680 h 2125980"/>
                <a:gd name="connsiteX12" fmla="*/ 594360 w 1531620"/>
                <a:gd name="connsiteY12" fmla="*/ 937260 h 2125980"/>
                <a:gd name="connsiteX13" fmla="*/ 582930 w 1531620"/>
                <a:gd name="connsiteY13" fmla="*/ 1005840 h 2125980"/>
                <a:gd name="connsiteX14" fmla="*/ 548640 w 1531620"/>
                <a:gd name="connsiteY14" fmla="*/ 1062990 h 2125980"/>
                <a:gd name="connsiteX15" fmla="*/ 548640 w 1531620"/>
                <a:gd name="connsiteY15" fmla="*/ 1531620 h 2125980"/>
                <a:gd name="connsiteX16" fmla="*/ 582930 w 1531620"/>
                <a:gd name="connsiteY16" fmla="*/ 1703070 h 2125980"/>
                <a:gd name="connsiteX17" fmla="*/ 605790 w 1531620"/>
                <a:gd name="connsiteY17" fmla="*/ 1748790 h 2125980"/>
                <a:gd name="connsiteX18" fmla="*/ 617220 w 1531620"/>
                <a:gd name="connsiteY18" fmla="*/ 1783080 h 2125980"/>
                <a:gd name="connsiteX19" fmla="*/ 605790 w 1531620"/>
                <a:gd name="connsiteY19" fmla="*/ 1851660 h 2125980"/>
                <a:gd name="connsiteX20" fmla="*/ 548640 w 1531620"/>
                <a:gd name="connsiteY20" fmla="*/ 1885950 h 2125980"/>
                <a:gd name="connsiteX21" fmla="*/ 514350 w 1531620"/>
                <a:gd name="connsiteY21" fmla="*/ 1920240 h 2125980"/>
                <a:gd name="connsiteX22" fmla="*/ 468630 w 1531620"/>
                <a:gd name="connsiteY22" fmla="*/ 1954530 h 2125980"/>
                <a:gd name="connsiteX23" fmla="*/ 411480 w 1531620"/>
                <a:gd name="connsiteY23" fmla="*/ 2011680 h 2125980"/>
                <a:gd name="connsiteX24" fmla="*/ 365760 w 1531620"/>
                <a:gd name="connsiteY24" fmla="*/ 2034540 h 2125980"/>
                <a:gd name="connsiteX25" fmla="*/ 342900 w 1531620"/>
                <a:gd name="connsiteY25" fmla="*/ 2068830 h 2125980"/>
                <a:gd name="connsiteX26" fmla="*/ 308610 w 1531620"/>
                <a:gd name="connsiteY26" fmla="*/ 2091690 h 2125980"/>
                <a:gd name="connsiteX27" fmla="*/ 182880 w 1531620"/>
                <a:gd name="connsiteY27" fmla="*/ 2114550 h 2125980"/>
                <a:gd name="connsiteX28" fmla="*/ 0 w 1531620"/>
                <a:gd name="connsiteY28" fmla="*/ 2125980 h 2125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31620" h="2125980">
                  <a:moveTo>
                    <a:pt x="1383030" y="0"/>
                  </a:moveTo>
                  <a:cubicBezTo>
                    <a:pt x="1371600" y="19050"/>
                    <a:pt x="1352118" y="35192"/>
                    <a:pt x="1348740" y="57150"/>
                  </a:cubicBezTo>
                  <a:cubicBezTo>
                    <a:pt x="1333327" y="157336"/>
                    <a:pt x="1359906" y="141681"/>
                    <a:pt x="1417320" y="194310"/>
                  </a:cubicBezTo>
                  <a:cubicBezTo>
                    <a:pt x="1492104" y="262862"/>
                    <a:pt x="1484143" y="256737"/>
                    <a:pt x="1531620" y="320040"/>
                  </a:cubicBezTo>
                  <a:cubicBezTo>
                    <a:pt x="1524000" y="335280"/>
                    <a:pt x="1519849" y="352823"/>
                    <a:pt x="1508760" y="365760"/>
                  </a:cubicBezTo>
                  <a:cubicBezTo>
                    <a:pt x="1476261" y="403675"/>
                    <a:pt x="1440005" y="407728"/>
                    <a:pt x="1394460" y="422910"/>
                  </a:cubicBezTo>
                  <a:cubicBezTo>
                    <a:pt x="1283514" y="506120"/>
                    <a:pt x="1403984" y="427863"/>
                    <a:pt x="1143000" y="480060"/>
                  </a:cubicBezTo>
                  <a:lnTo>
                    <a:pt x="1028700" y="502920"/>
                  </a:lnTo>
                  <a:cubicBezTo>
                    <a:pt x="998220" y="521970"/>
                    <a:pt x="965523" y="537863"/>
                    <a:pt x="937260" y="560070"/>
                  </a:cubicBezTo>
                  <a:cubicBezTo>
                    <a:pt x="756659" y="701971"/>
                    <a:pt x="982548" y="563583"/>
                    <a:pt x="788670" y="674370"/>
                  </a:cubicBezTo>
                  <a:cubicBezTo>
                    <a:pt x="758190" y="712470"/>
                    <a:pt x="736263" y="759395"/>
                    <a:pt x="697230" y="788670"/>
                  </a:cubicBezTo>
                  <a:cubicBezTo>
                    <a:pt x="636270" y="834390"/>
                    <a:pt x="662940" y="807720"/>
                    <a:pt x="617220" y="868680"/>
                  </a:cubicBezTo>
                  <a:cubicBezTo>
                    <a:pt x="609600" y="891540"/>
                    <a:pt x="600204" y="913883"/>
                    <a:pt x="594360" y="937260"/>
                  </a:cubicBezTo>
                  <a:cubicBezTo>
                    <a:pt x="588739" y="959743"/>
                    <a:pt x="590850" y="984060"/>
                    <a:pt x="582930" y="1005840"/>
                  </a:cubicBezTo>
                  <a:cubicBezTo>
                    <a:pt x="575338" y="1026718"/>
                    <a:pt x="560070" y="1043940"/>
                    <a:pt x="548640" y="1062990"/>
                  </a:cubicBezTo>
                  <a:cubicBezTo>
                    <a:pt x="520200" y="1262072"/>
                    <a:pt x="530081" y="1160432"/>
                    <a:pt x="548640" y="1531620"/>
                  </a:cubicBezTo>
                  <a:cubicBezTo>
                    <a:pt x="550092" y="1560652"/>
                    <a:pt x="578919" y="1690036"/>
                    <a:pt x="582930" y="1703070"/>
                  </a:cubicBezTo>
                  <a:cubicBezTo>
                    <a:pt x="587941" y="1719355"/>
                    <a:pt x="599078" y="1733129"/>
                    <a:pt x="605790" y="1748790"/>
                  </a:cubicBezTo>
                  <a:cubicBezTo>
                    <a:pt x="610536" y="1759864"/>
                    <a:pt x="613410" y="1771650"/>
                    <a:pt x="617220" y="1783080"/>
                  </a:cubicBezTo>
                  <a:cubicBezTo>
                    <a:pt x="613410" y="1805940"/>
                    <a:pt x="618645" y="1832377"/>
                    <a:pt x="605790" y="1851660"/>
                  </a:cubicBezTo>
                  <a:cubicBezTo>
                    <a:pt x="593467" y="1870145"/>
                    <a:pt x="566413" y="1872620"/>
                    <a:pt x="548640" y="1885950"/>
                  </a:cubicBezTo>
                  <a:cubicBezTo>
                    <a:pt x="535708" y="1895649"/>
                    <a:pt x="526623" y="1909720"/>
                    <a:pt x="514350" y="1920240"/>
                  </a:cubicBezTo>
                  <a:cubicBezTo>
                    <a:pt x="499886" y="1932638"/>
                    <a:pt x="482868" y="1941874"/>
                    <a:pt x="468630" y="1954530"/>
                  </a:cubicBezTo>
                  <a:cubicBezTo>
                    <a:pt x="448494" y="1972428"/>
                    <a:pt x="432746" y="1995140"/>
                    <a:pt x="411480" y="2011680"/>
                  </a:cubicBezTo>
                  <a:cubicBezTo>
                    <a:pt x="398030" y="2022141"/>
                    <a:pt x="381000" y="2026920"/>
                    <a:pt x="365760" y="2034540"/>
                  </a:cubicBezTo>
                  <a:cubicBezTo>
                    <a:pt x="358140" y="2045970"/>
                    <a:pt x="352614" y="2059116"/>
                    <a:pt x="342900" y="2068830"/>
                  </a:cubicBezTo>
                  <a:cubicBezTo>
                    <a:pt x="333186" y="2078544"/>
                    <a:pt x="320897" y="2085547"/>
                    <a:pt x="308610" y="2091690"/>
                  </a:cubicBezTo>
                  <a:cubicBezTo>
                    <a:pt x="274607" y="2108692"/>
                    <a:pt x="211249" y="2112186"/>
                    <a:pt x="182880" y="2114550"/>
                  </a:cubicBezTo>
                  <a:cubicBezTo>
                    <a:pt x="122012" y="2119622"/>
                    <a:pt x="0" y="2125980"/>
                    <a:pt x="0" y="21259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Freeform 12"/>
            <p:cNvSpPr/>
            <p:nvPr/>
          </p:nvSpPr>
          <p:spPr>
            <a:xfrm>
              <a:off x="-628650" y="1114429"/>
              <a:ext cx="1954530" cy="1091561"/>
            </a:xfrm>
            <a:custGeom>
              <a:avLst/>
              <a:gdLst>
                <a:gd name="connsiteX0" fmla="*/ 1954530 w 1954530"/>
                <a:gd name="connsiteY0" fmla="*/ 51431 h 1091561"/>
                <a:gd name="connsiteX1" fmla="*/ 1234440 w 1954530"/>
                <a:gd name="connsiteY1" fmla="*/ 28571 h 1091561"/>
                <a:gd name="connsiteX2" fmla="*/ 1131570 w 1954530"/>
                <a:gd name="connsiteY2" fmla="*/ 120011 h 1091561"/>
                <a:gd name="connsiteX3" fmla="*/ 1085850 w 1954530"/>
                <a:gd name="connsiteY3" fmla="*/ 165731 h 1091561"/>
                <a:gd name="connsiteX4" fmla="*/ 1051560 w 1954530"/>
                <a:gd name="connsiteY4" fmla="*/ 245741 h 1091561"/>
                <a:gd name="connsiteX5" fmla="*/ 1028700 w 1954530"/>
                <a:gd name="connsiteY5" fmla="*/ 314321 h 1091561"/>
                <a:gd name="connsiteX6" fmla="*/ 1017270 w 1954530"/>
                <a:gd name="connsiteY6" fmla="*/ 360041 h 1091561"/>
                <a:gd name="connsiteX7" fmla="*/ 1005840 w 1954530"/>
                <a:gd name="connsiteY7" fmla="*/ 417191 h 1091561"/>
                <a:gd name="connsiteX8" fmla="*/ 982980 w 1954530"/>
                <a:gd name="connsiteY8" fmla="*/ 462911 h 1091561"/>
                <a:gd name="connsiteX9" fmla="*/ 948690 w 1954530"/>
                <a:gd name="connsiteY9" fmla="*/ 554351 h 1091561"/>
                <a:gd name="connsiteX10" fmla="*/ 891540 w 1954530"/>
                <a:gd name="connsiteY10" fmla="*/ 680081 h 1091561"/>
                <a:gd name="connsiteX11" fmla="*/ 857250 w 1954530"/>
                <a:gd name="connsiteY11" fmla="*/ 714371 h 1091561"/>
                <a:gd name="connsiteX12" fmla="*/ 845820 w 1954530"/>
                <a:gd name="connsiteY12" fmla="*/ 748661 h 1091561"/>
                <a:gd name="connsiteX13" fmla="*/ 742950 w 1954530"/>
                <a:gd name="connsiteY13" fmla="*/ 840101 h 1091561"/>
                <a:gd name="connsiteX14" fmla="*/ 708660 w 1954530"/>
                <a:gd name="connsiteY14" fmla="*/ 874391 h 1091561"/>
                <a:gd name="connsiteX15" fmla="*/ 571500 w 1954530"/>
                <a:gd name="connsiteY15" fmla="*/ 885821 h 1091561"/>
                <a:gd name="connsiteX16" fmla="*/ 434340 w 1954530"/>
                <a:gd name="connsiteY16" fmla="*/ 942971 h 1091561"/>
                <a:gd name="connsiteX17" fmla="*/ 240030 w 1954530"/>
                <a:gd name="connsiteY17" fmla="*/ 1034411 h 1091561"/>
                <a:gd name="connsiteX18" fmla="*/ 148590 w 1954530"/>
                <a:gd name="connsiteY18" fmla="*/ 1068701 h 1091561"/>
                <a:gd name="connsiteX19" fmla="*/ 80010 w 1954530"/>
                <a:gd name="connsiteY19" fmla="*/ 1091561 h 1091561"/>
                <a:gd name="connsiteX20" fmla="*/ 0 w 1954530"/>
                <a:gd name="connsiteY20" fmla="*/ 1080131 h 109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54530" h="1091561">
                  <a:moveTo>
                    <a:pt x="1954530" y="51431"/>
                  </a:moveTo>
                  <a:cubicBezTo>
                    <a:pt x="1573147" y="-28860"/>
                    <a:pt x="1811261" y="2352"/>
                    <a:pt x="1234440" y="28571"/>
                  </a:cubicBezTo>
                  <a:cubicBezTo>
                    <a:pt x="1119183" y="143828"/>
                    <a:pt x="1264734" y="1643"/>
                    <a:pt x="1131570" y="120011"/>
                  </a:cubicBezTo>
                  <a:cubicBezTo>
                    <a:pt x="1115461" y="134330"/>
                    <a:pt x="1101090" y="150491"/>
                    <a:pt x="1085850" y="165731"/>
                  </a:cubicBezTo>
                  <a:cubicBezTo>
                    <a:pt x="1055614" y="286674"/>
                    <a:pt x="1096665" y="144254"/>
                    <a:pt x="1051560" y="245741"/>
                  </a:cubicBezTo>
                  <a:cubicBezTo>
                    <a:pt x="1041773" y="267761"/>
                    <a:pt x="1035624" y="291241"/>
                    <a:pt x="1028700" y="314321"/>
                  </a:cubicBezTo>
                  <a:cubicBezTo>
                    <a:pt x="1024186" y="329368"/>
                    <a:pt x="1020678" y="344706"/>
                    <a:pt x="1017270" y="360041"/>
                  </a:cubicBezTo>
                  <a:cubicBezTo>
                    <a:pt x="1013056" y="379006"/>
                    <a:pt x="1011983" y="398761"/>
                    <a:pt x="1005840" y="417191"/>
                  </a:cubicBezTo>
                  <a:cubicBezTo>
                    <a:pt x="1000452" y="433355"/>
                    <a:pt x="990600" y="447671"/>
                    <a:pt x="982980" y="462911"/>
                  </a:cubicBezTo>
                  <a:cubicBezTo>
                    <a:pt x="960928" y="573172"/>
                    <a:pt x="987932" y="475866"/>
                    <a:pt x="948690" y="554351"/>
                  </a:cubicBezTo>
                  <a:cubicBezTo>
                    <a:pt x="918879" y="613973"/>
                    <a:pt x="931840" y="619630"/>
                    <a:pt x="891540" y="680081"/>
                  </a:cubicBezTo>
                  <a:cubicBezTo>
                    <a:pt x="882574" y="693531"/>
                    <a:pt x="868680" y="702941"/>
                    <a:pt x="857250" y="714371"/>
                  </a:cubicBezTo>
                  <a:cubicBezTo>
                    <a:pt x="853440" y="725801"/>
                    <a:pt x="852823" y="738857"/>
                    <a:pt x="845820" y="748661"/>
                  </a:cubicBezTo>
                  <a:cubicBezTo>
                    <a:pt x="821490" y="782723"/>
                    <a:pt x="773191" y="813640"/>
                    <a:pt x="742950" y="840101"/>
                  </a:cubicBezTo>
                  <a:cubicBezTo>
                    <a:pt x="730785" y="850745"/>
                    <a:pt x="724279" y="870226"/>
                    <a:pt x="708660" y="874391"/>
                  </a:cubicBezTo>
                  <a:cubicBezTo>
                    <a:pt x="664331" y="886212"/>
                    <a:pt x="617220" y="882011"/>
                    <a:pt x="571500" y="885821"/>
                  </a:cubicBezTo>
                  <a:cubicBezTo>
                    <a:pt x="453180" y="925261"/>
                    <a:pt x="551512" y="888891"/>
                    <a:pt x="434340" y="942971"/>
                  </a:cubicBezTo>
                  <a:cubicBezTo>
                    <a:pt x="373650" y="970982"/>
                    <a:pt x="294442" y="998136"/>
                    <a:pt x="240030" y="1034411"/>
                  </a:cubicBezTo>
                  <a:cubicBezTo>
                    <a:pt x="180357" y="1074193"/>
                    <a:pt x="232248" y="1045885"/>
                    <a:pt x="148590" y="1068701"/>
                  </a:cubicBezTo>
                  <a:cubicBezTo>
                    <a:pt x="125343" y="1075041"/>
                    <a:pt x="80010" y="1091561"/>
                    <a:pt x="80010" y="1091561"/>
                  </a:cubicBezTo>
                  <a:cubicBezTo>
                    <a:pt x="7672" y="1079505"/>
                    <a:pt x="34605" y="1080131"/>
                    <a:pt x="0" y="10801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15" name="Rectangle 14"/>
          <p:cNvSpPr/>
          <p:nvPr/>
        </p:nvSpPr>
        <p:spPr>
          <a:xfrm rot="1053406">
            <a:off x="3646455" y="2203111"/>
            <a:ext cx="2095077" cy="672217"/>
          </a:xfrm>
          <a:prstGeom prst="rect">
            <a:avLst/>
          </a:prstGeom>
          <a:noFill/>
        </p:spPr>
        <p:txBody>
          <a:bodyPr wrap="none" lIns="91440" tIns="45720" rIns="91440" bIns="45720">
            <a:prstTxWarp prst="textCurveDown">
              <a:avLst/>
            </a:prstTxWarp>
            <a:spAutoFit/>
          </a:bodyPr>
          <a:lstStyle/>
          <a:p>
            <a:pPr algn="ctr"/>
            <a:r>
              <a:rPr lang="en-US" sz="4800" b="0" cap="none" spc="0" dirty="0" err="1">
                <a:ln w="0"/>
                <a:solidFill>
                  <a:schemeClr val="accent1"/>
                </a:solidFill>
                <a:effectLst>
                  <a:outerShdw blurRad="38100" dist="25400" dir="5400000" algn="ctr" rotWithShape="0">
                    <a:srgbClr val="6E747A">
                      <a:alpha val="43000"/>
                    </a:srgbClr>
                  </a:outerShdw>
                </a:effectLst>
              </a:rPr>
              <a:t>pthreads</a:t>
            </a:r>
            <a:endParaRPr lang="en-US" sz="48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29986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1477328"/>
          </a:xfrm>
          <a:prstGeom prst="rect">
            <a:avLst/>
          </a:prstGeom>
          <a:noFill/>
        </p:spPr>
        <p:txBody>
          <a:bodyPr wrap="square" rtlCol="0">
            <a:spAutoFit/>
          </a:bodyPr>
          <a:lstStyle/>
          <a:p>
            <a:r>
              <a:rPr lang="en-US" i="1" dirty="0"/>
              <a:t>Image sources:</a:t>
            </a:r>
          </a:p>
          <a:p>
            <a:r>
              <a:rPr lang="en-US" dirty="0"/>
              <a:t> Gold bar: Wikipedia (open commons)</a:t>
            </a:r>
          </a:p>
          <a:p>
            <a:r>
              <a:rPr lang="en-US" dirty="0"/>
              <a:t> </a:t>
            </a:r>
            <a:r>
              <a:rPr lang="en-US" dirty="0">
                <a:hlinkClick r:id="rId2"/>
              </a:rPr>
              <a:t>http://www.clker.com</a:t>
            </a:r>
            <a:r>
              <a:rPr lang="en-US" dirty="0"/>
              <a:t> (</a:t>
            </a:r>
            <a:r>
              <a:rPr lang="en-ZA" dirty="0"/>
              <a:t>open commons)</a:t>
            </a:r>
          </a:p>
          <a:p>
            <a:r>
              <a:rPr lang="en-ZA" dirty="0"/>
              <a:t> </a:t>
            </a:r>
            <a:r>
              <a:rPr lang="en-ZA" dirty="0">
                <a:hlinkClick r:id="rId3"/>
              </a:rPr>
              <a:t>https://pixabay.com</a:t>
            </a:r>
            <a:endParaRPr lang="en-ZA" dirty="0"/>
          </a:p>
          <a:p>
            <a:r>
              <a:rPr lang="en-ZA" dirty="0"/>
              <a:t> </a:t>
            </a:r>
            <a:r>
              <a:rPr lang="en-ZA" dirty="0">
                <a:hlinkClick r:id="rId4"/>
              </a:rPr>
              <a:t>http://pngimg.com/download/6633</a:t>
            </a:r>
            <a:r>
              <a:rPr lang="en-ZA" dirty="0"/>
              <a:t> (Stopwatch, CC BY-NC 4.0)</a:t>
            </a:r>
            <a:endParaRPr lang="en-US" dirty="0"/>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227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Benchmarking tips</a:t>
            </a:r>
            <a:endParaRPr lang="en-US" dirty="0"/>
          </a:p>
        </p:txBody>
      </p:sp>
      <p:sp>
        <p:nvSpPr>
          <p:cNvPr id="3" name="Content Placeholder 2"/>
          <p:cNvSpPr>
            <a:spLocks noGrp="1"/>
          </p:cNvSpPr>
          <p:nvPr>
            <p:ph idx="1"/>
          </p:nvPr>
        </p:nvSpPr>
        <p:spPr>
          <a:xfrm>
            <a:off x="716906" y="1537253"/>
            <a:ext cx="7697635" cy="4912954"/>
          </a:xfrm>
        </p:spPr>
        <p:txBody>
          <a:bodyPr>
            <a:normAutofit fontScale="70000" lnSpcReduction="20000"/>
          </a:bodyPr>
          <a:lstStyle/>
          <a:p>
            <a:pPr>
              <a:defRPr/>
            </a:pPr>
            <a:r>
              <a:rPr lang="en-ZA" dirty="0"/>
              <a:t>Timing methods have generally been included in</a:t>
            </a:r>
            <a:br>
              <a:rPr lang="en-ZA" dirty="0"/>
            </a:br>
            <a:r>
              <a:rPr lang="en-ZA" dirty="0"/>
              <a:t>baseline projects for the </a:t>
            </a:r>
            <a:r>
              <a:rPr lang="en-ZA" dirty="0" err="1"/>
              <a:t>pracs</a:t>
            </a:r>
            <a:r>
              <a:rPr lang="en-ZA" dirty="0"/>
              <a:t> (e.g. tic and </a:t>
            </a:r>
            <a:r>
              <a:rPr lang="en-ZA" dirty="0" err="1"/>
              <a:t>toc</a:t>
            </a:r>
            <a:r>
              <a:rPr lang="en-ZA" dirty="0"/>
              <a:t> for OCTAVE/MATLAB)</a:t>
            </a:r>
          </a:p>
          <a:p>
            <a:pPr>
              <a:defRPr/>
            </a:pPr>
            <a:r>
              <a:rPr lang="en-ZA" dirty="0"/>
              <a:t>Avoid having many programs when doing performance benchmarking as this may interfere slightly with timing results. Running tests on virtual machines can also have inconsistencies.</a:t>
            </a:r>
          </a:p>
          <a:p>
            <a:pPr>
              <a:defRPr/>
            </a:pPr>
            <a:r>
              <a:rPr lang="en-ZA" dirty="0"/>
              <a:t>Usually you want to run the program a few times before you record the results (to compare how might have speeded up algorithms)</a:t>
            </a:r>
          </a:p>
          <a:p>
            <a:pPr>
              <a:defRPr/>
            </a:pPr>
            <a:r>
              <a:rPr lang="en-ZA" dirty="0"/>
              <a:t>If you are testing throughput, e.g. a real-time system processing data or a database doing queries, then you probably want to also get an impression of how the system performs if it doesn’t have data to work on in cache already, the easiest way of course is to just use different data files you haven’t run through the system in a while. </a:t>
            </a:r>
          </a:p>
        </p:txBody>
      </p:sp>
      <p:pic>
        <p:nvPicPr>
          <p:cNvPr id="2051" name="Picture 3" descr="C:\Users\swinberg\Documents\ACTIVE\EEE4084F\2014\LECTURES\Lecture04\stopwatc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193" y="350579"/>
            <a:ext cx="1149880" cy="15538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969" y="684274"/>
            <a:ext cx="7698306" cy="692210"/>
          </a:xfrm>
        </p:spPr>
        <p:txBody>
          <a:bodyPr>
            <a:normAutofit fontScale="90000"/>
          </a:bodyPr>
          <a:lstStyle/>
          <a:p>
            <a:pPr>
              <a:defRPr/>
            </a:pPr>
            <a:r>
              <a:rPr lang="en-ZA" dirty="0"/>
              <a:t>Towards </a:t>
            </a:r>
            <a:r>
              <a:rPr lang="en-ZA" dirty="0" err="1"/>
              <a:t>pThreads</a:t>
            </a:r>
            <a:endParaRPr lang="en-US" dirty="0"/>
          </a:p>
        </p:txBody>
      </p:sp>
      <p:sp>
        <p:nvSpPr>
          <p:cNvPr id="3" name="Content Placeholder 2"/>
          <p:cNvSpPr>
            <a:spLocks noGrp="1"/>
          </p:cNvSpPr>
          <p:nvPr>
            <p:ph idx="1"/>
          </p:nvPr>
        </p:nvSpPr>
        <p:spPr>
          <a:xfrm>
            <a:off x="597405" y="1376484"/>
            <a:ext cx="7884495" cy="4519977"/>
          </a:xfrm>
        </p:spPr>
        <p:txBody>
          <a:bodyPr/>
          <a:lstStyle/>
          <a:p>
            <a:pPr>
              <a:defRPr/>
            </a:pPr>
            <a:r>
              <a:rPr lang="en-ZA" dirty="0"/>
              <a:t>Vector operations are commonly used to demonstrate and teach parallel coding</a:t>
            </a:r>
          </a:p>
          <a:p>
            <a:pPr>
              <a:defRPr/>
            </a:pPr>
            <a:r>
              <a:rPr lang="en-ZA" dirty="0"/>
              <a:t>The </a:t>
            </a:r>
            <a:r>
              <a:rPr lang="en-ZA" b="1" dirty="0">
                <a:solidFill>
                  <a:schemeClr val="tx2">
                    <a:lumMod val="90000"/>
                  </a:schemeClr>
                </a:solidFill>
              </a:rPr>
              <a:t>scalar product</a:t>
            </a:r>
            <a:r>
              <a:rPr lang="en-ZA" dirty="0"/>
              <a:t> (or </a:t>
            </a:r>
            <a:r>
              <a:rPr lang="en-ZA" i="1" dirty="0"/>
              <a:t>dot product</a:t>
            </a:r>
            <a:r>
              <a:rPr lang="en-ZA" dirty="0"/>
              <a:t>) and </a:t>
            </a:r>
            <a:r>
              <a:rPr lang="en-ZA" b="1" dirty="0">
                <a:solidFill>
                  <a:schemeClr val="tx2">
                    <a:lumMod val="90000"/>
                  </a:schemeClr>
                </a:solidFill>
              </a:rPr>
              <a:t>Matrix multiply</a:t>
            </a:r>
            <a:r>
              <a:rPr lang="en-ZA" dirty="0"/>
              <a:t> are the ‘usual suspects’</a:t>
            </a:r>
          </a:p>
          <a:p>
            <a:pPr>
              <a:defRPr/>
            </a:pPr>
            <a:endParaRPr lang="en-US" dirty="0"/>
          </a:p>
        </p:txBody>
      </p:sp>
      <p:sp>
        <p:nvSpPr>
          <p:cNvPr id="5" name="Rectangle 4"/>
          <p:cNvSpPr/>
          <p:nvPr/>
        </p:nvSpPr>
        <p:spPr>
          <a:xfrm>
            <a:off x="542925" y="4211638"/>
            <a:ext cx="2595563" cy="368300"/>
          </a:xfrm>
          <a:prstGeom prst="rect">
            <a:avLst/>
          </a:prstGeom>
          <a:solidFill>
            <a:schemeClr val="bg2"/>
          </a:solidFill>
        </p:spPr>
        <p:txBody>
          <a:bodyPr wrap="none">
            <a:spAutoFit/>
          </a:bodyPr>
          <a:lstStyle/>
          <a:p>
            <a:pPr>
              <a:defRPr/>
            </a:pPr>
            <a:r>
              <a:rPr lang="en-ZA" b="1" dirty="0">
                <a:solidFill>
                  <a:schemeClr val="tx2">
                    <a:lumMod val="90000"/>
                  </a:schemeClr>
                </a:solidFill>
              </a:rPr>
              <a:t>Vector scalar product</a:t>
            </a:r>
            <a:r>
              <a:rPr lang="en-ZA" dirty="0"/>
              <a:t> </a:t>
            </a:r>
            <a:endParaRPr lang="en-US" dirty="0"/>
          </a:p>
        </p:txBody>
      </p:sp>
      <p:sp>
        <p:nvSpPr>
          <p:cNvPr id="7" name="Rectangle 6"/>
          <p:cNvSpPr/>
          <p:nvPr/>
        </p:nvSpPr>
        <p:spPr>
          <a:xfrm>
            <a:off x="557213" y="5608638"/>
            <a:ext cx="2428875" cy="369887"/>
          </a:xfrm>
          <a:prstGeom prst="rect">
            <a:avLst/>
          </a:prstGeom>
          <a:solidFill>
            <a:schemeClr val="bg2"/>
          </a:solidFill>
        </p:spPr>
        <p:txBody>
          <a:bodyPr wrap="none">
            <a:spAutoFit/>
          </a:bodyPr>
          <a:lstStyle/>
          <a:p>
            <a:pPr>
              <a:defRPr/>
            </a:pPr>
            <a:r>
              <a:rPr lang="en-ZA" b="1" dirty="0">
                <a:solidFill>
                  <a:schemeClr val="tx2">
                    <a:lumMod val="90000"/>
                  </a:schemeClr>
                </a:solidFill>
              </a:rPr>
              <a:t>Matrix multiplication</a:t>
            </a:r>
            <a:endParaRPr lang="en-US" dirty="0"/>
          </a:p>
        </p:txBody>
      </p:sp>
      <p:sp>
        <p:nvSpPr>
          <p:cNvPr id="26632" name="TextBox 7"/>
          <p:cNvSpPr txBox="1">
            <a:spLocks noChangeArrowheads="1"/>
          </p:cNvSpPr>
          <p:nvPr/>
        </p:nvSpPr>
        <p:spPr bwMode="auto">
          <a:xfrm>
            <a:off x="3957638" y="5826125"/>
            <a:ext cx="4749800" cy="646113"/>
          </a:xfrm>
          <a:prstGeom prst="rect">
            <a:avLst/>
          </a:prstGeom>
          <a:noFill/>
          <a:ln w="9525">
            <a:noFill/>
            <a:miter lim="800000"/>
            <a:headEnd/>
            <a:tailEnd/>
          </a:ln>
        </p:spPr>
        <p:txBody>
          <a:bodyPr wrap="none">
            <a:spAutoFit/>
          </a:bodyPr>
          <a:lstStyle/>
          <a:p>
            <a:r>
              <a:rPr lang="en-ZA"/>
              <a:t>Both of these operations can be successfully</a:t>
            </a:r>
          </a:p>
          <a:p>
            <a:r>
              <a:rPr lang="en-ZA"/>
              <a:t>Implemented as deeply parallel solutions.</a:t>
            </a:r>
            <a:endParaRPr lang="en-US"/>
          </a:p>
        </p:txBody>
      </p:sp>
      <p:pic>
        <p:nvPicPr>
          <p:cNvPr id="61442" name="Picture 2" descr="P:\Temp\t1gif.gif"/>
          <p:cNvPicPr>
            <a:picLocks noChangeAspect="1" noChangeArrowheads="1"/>
          </p:cNvPicPr>
          <p:nvPr/>
        </p:nvPicPr>
        <p:blipFill>
          <a:blip r:embed="rId3" cstate="print"/>
          <a:srcRect/>
          <a:stretch>
            <a:fillRect/>
          </a:stretch>
        </p:blipFill>
        <p:spPr bwMode="auto">
          <a:xfrm>
            <a:off x="1186543" y="4487635"/>
            <a:ext cx="5695950" cy="981075"/>
          </a:xfrm>
          <a:prstGeom prst="rect">
            <a:avLst/>
          </a:prstGeom>
          <a:solidFill>
            <a:schemeClr val="accent3">
              <a:lumMod val="40000"/>
              <a:lumOff val="60000"/>
            </a:schemeClr>
          </a:solidFill>
        </p:spPr>
      </p:pic>
      <p:sp>
        <p:nvSpPr>
          <p:cNvPr id="11" name="TextBox 10"/>
          <p:cNvSpPr txBox="1"/>
          <p:nvPr/>
        </p:nvSpPr>
        <p:spPr>
          <a:xfrm>
            <a:off x="901002" y="5861537"/>
            <a:ext cx="2502032" cy="584775"/>
          </a:xfrm>
          <a:prstGeom prst="rect">
            <a:avLst/>
          </a:prstGeom>
          <a:noFill/>
        </p:spPr>
        <p:txBody>
          <a:bodyPr wrap="none" rtlCol="0">
            <a:spAutoFit/>
          </a:bodyPr>
          <a:lstStyle/>
          <a:p>
            <a:r>
              <a:rPr lang="en-US" sz="2800" dirty="0" err="1"/>
              <a:t>C</a:t>
            </a:r>
            <a:r>
              <a:rPr lang="en-US" sz="2800" baseline="-25000" dirty="0" err="1"/>
              <a:t>i,j</a:t>
            </a:r>
            <a:r>
              <a:rPr lang="en-US" sz="2800" dirty="0"/>
              <a:t> = </a:t>
            </a:r>
            <a:r>
              <a:rPr lang="en-US" sz="3200" dirty="0">
                <a:solidFill>
                  <a:schemeClr val="tx2">
                    <a:lumMod val="50000"/>
                  </a:schemeClr>
                </a:solidFill>
                <a:sym typeface="Symbol" pitchFamily="18" charset="2"/>
              </a:rPr>
              <a:t></a:t>
            </a:r>
            <a:r>
              <a:rPr lang="en-US" sz="2800" dirty="0"/>
              <a:t> </a:t>
            </a:r>
            <a:r>
              <a:rPr lang="en-US" sz="2800" dirty="0" err="1"/>
              <a:t>A</a:t>
            </a:r>
            <a:r>
              <a:rPr lang="en-US" sz="2800" baseline="-25000" dirty="0" err="1"/>
              <a:t>i,k</a:t>
            </a:r>
            <a:r>
              <a:rPr lang="en-US" sz="2800" dirty="0"/>
              <a:t> </a:t>
            </a:r>
            <a:r>
              <a:rPr lang="en-US" sz="2800" dirty="0" err="1"/>
              <a:t>B</a:t>
            </a:r>
            <a:r>
              <a:rPr lang="en-US" sz="2800" baseline="-25000" dirty="0" err="1"/>
              <a:t>k,j</a:t>
            </a:r>
            <a:r>
              <a:rPr lang="en-US" sz="2800" dirty="0"/>
              <a:t> </a:t>
            </a:r>
            <a:endParaRPr lang="en-GB" sz="2800" dirty="0"/>
          </a:p>
        </p:txBody>
      </p:sp>
      <p:sp>
        <p:nvSpPr>
          <p:cNvPr id="12" name="Rectangle 11"/>
          <p:cNvSpPr/>
          <p:nvPr/>
        </p:nvSpPr>
        <p:spPr>
          <a:xfrm>
            <a:off x="1814108" y="6248791"/>
            <a:ext cx="287258" cy="338554"/>
          </a:xfrm>
          <a:prstGeom prst="rect">
            <a:avLst/>
          </a:prstGeom>
        </p:spPr>
        <p:txBody>
          <a:bodyPr wrap="none">
            <a:spAutoFit/>
          </a:bodyPr>
          <a:lstStyle/>
          <a:p>
            <a:r>
              <a:rPr lang="en-US" sz="1600" dirty="0"/>
              <a:t>k</a:t>
            </a:r>
            <a:endParaRPr lang="en-GB" sz="1600" dirty="0"/>
          </a:p>
        </p:txBody>
      </p:sp>
    </p:spTree>
    <p:extLst>
      <p:ext uri="{BB962C8B-B14F-4D97-AF65-F5344CB8AC3E}">
        <p14:creationId xmlns:p14="http://schemas.microsoft.com/office/powerpoint/2010/main" val="3839999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FEFB84-0975-4F12-BECF-FBEC367CEA4E}"/>
              </a:ext>
            </a:extLst>
          </p:cNvPr>
          <p:cNvSpPr>
            <a:spLocks noGrp="1"/>
          </p:cNvSpPr>
          <p:nvPr>
            <p:ph type="title"/>
          </p:nvPr>
        </p:nvSpPr>
        <p:spPr/>
        <p:txBody>
          <a:bodyPr>
            <a:normAutofit fontScale="90000"/>
          </a:bodyPr>
          <a:lstStyle/>
          <a:p>
            <a:r>
              <a:rPr lang="en-ZA" dirty="0"/>
              <a:t>Suggested function prototypes</a:t>
            </a:r>
          </a:p>
        </p:txBody>
      </p:sp>
      <p:sp>
        <p:nvSpPr>
          <p:cNvPr id="4" name="Content Placeholder 3">
            <a:extLst>
              <a:ext uri="{FF2B5EF4-FFF2-40B4-BE49-F238E27FC236}">
                <a16:creationId xmlns:a16="http://schemas.microsoft.com/office/drawing/2014/main" id="{6E0AFE36-5AC9-48CD-AA82-3C2EFFB11652}"/>
              </a:ext>
            </a:extLst>
          </p:cNvPr>
          <p:cNvSpPr>
            <a:spLocks noGrp="1"/>
          </p:cNvSpPr>
          <p:nvPr>
            <p:ph idx="1"/>
          </p:nvPr>
        </p:nvSpPr>
        <p:spPr/>
        <p:txBody>
          <a:bodyPr/>
          <a:lstStyle/>
          <a:p>
            <a:endParaRPr lang="en-ZA"/>
          </a:p>
        </p:txBody>
      </p:sp>
      <p:sp>
        <p:nvSpPr>
          <p:cNvPr id="5" name="Rectangle 3">
            <a:extLst>
              <a:ext uri="{FF2B5EF4-FFF2-40B4-BE49-F238E27FC236}">
                <a16:creationId xmlns:a16="http://schemas.microsoft.com/office/drawing/2014/main" id="{34F0C48D-0C70-4BA2-AC50-FECBD95649C4}"/>
              </a:ext>
            </a:extLst>
          </p:cNvPr>
          <p:cNvSpPr>
            <a:spLocks noChangeArrowheads="1"/>
          </p:cNvSpPr>
          <p:nvPr/>
        </p:nvSpPr>
        <p:spPr bwMode="auto">
          <a:xfrm>
            <a:off x="757238" y="4373563"/>
            <a:ext cx="8124825" cy="1938337"/>
          </a:xfrm>
          <a:prstGeom prst="rect">
            <a:avLst/>
          </a:prstGeom>
          <a:noFill/>
          <a:ln w="9525">
            <a:noFill/>
            <a:miter lim="800000"/>
            <a:headEnd/>
            <a:tailEnd/>
          </a:ln>
        </p:spPr>
        <p:txBody>
          <a:bodyPr>
            <a:spAutoFit/>
          </a:bodyPr>
          <a:lstStyle/>
          <a:p>
            <a:pPr marL="0" lvl="1"/>
            <a:r>
              <a:rPr lang="en-US" sz="2400" dirty="0"/>
              <a:t>void </a:t>
            </a:r>
            <a:r>
              <a:rPr lang="en-US" sz="2400" dirty="0" err="1"/>
              <a:t>matrix_multiply</a:t>
            </a:r>
            <a:r>
              <a:rPr lang="en-US" sz="2400" dirty="0"/>
              <a:t> (float** A, float** B, float** C, </a:t>
            </a:r>
            <a:r>
              <a:rPr lang="en-US" sz="2400" dirty="0" err="1"/>
              <a:t>int</a:t>
            </a:r>
            <a:r>
              <a:rPr lang="en-US" sz="2400" dirty="0"/>
              <a:t> n)</a:t>
            </a:r>
          </a:p>
          <a:p>
            <a:pPr marL="0" lvl="1"/>
            <a:r>
              <a:rPr lang="en-ZA" sz="2400" dirty="0"/>
              <a:t>{</a:t>
            </a:r>
          </a:p>
          <a:p>
            <a:pPr marL="0" lvl="1"/>
            <a:r>
              <a:rPr lang="en-ZA" sz="2400" dirty="0"/>
              <a:t> // A,B = input matrices of size n </a:t>
            </a:r>
            <a:r>
              <a:rPr lang="en-ZA" sz="2400" i="1" dirty="0"/>
              <a:t>x </a:t>
            </a:r>
            <a:r>
              <a:rPr lang="en-ZA" sz="2400" dirty="0"/>
              <a:t>n floats</a:t>
            </a:r>
          </a:p>
          <a:p>
            <a:pPr marL="0" lvl="1"/>
            <a:r>
              <a:rPr lang="en-ZA" sz="2400" dirty="0"/>
              <a:t> // C = output matrix of size n </a:t>
            </a:r>
            <a:r>
              <a:rPr lang="en-ZA" sz="2400" i="1" dirty="0"/>
              <a:t>x</a:t>
            </a:r>
            <a:r>
              <a:rPr lang="en-ZA" sz="2400" dirty="0"/>
              <a:t> n floats</a:t>
            </a:r>
          </a:p>
          <a:p>
            <a:pPr marL="0" lvl="1"/>
            <a:r>
              <a:rPr lang="en-ZA" sz="2400" dirty="0"/>
              <a:t>}</a:t>
            </a:r>
            <a:endParaRPr lang="en-US" sz="2400" dirty="0"/>
          </a:p>
        </p:txBody>
      </p:sp>
      <p:sp>
        <p:nvSpPr>
          <p:cNvPr id="6" name="Rectangle 5">
            <a:extLst>
              <a:ext uri="{FF2B5EF4-FFF2-40B4-BE49-F238E27FC236}">
                <a16:creationId xmlns:a16="http://schemas.microsoft.com/office/drawing/2014/main" id="{C9EAC8AF-3BC2-43B3-A094-E2A97F616701}"/>
              </a:ext>
            </a:extLst>
          </p:cNvPr>
          <p:cNvSpPr/>
          <p:nvPr/>
        </p:nvSpPr>
        <p:spPr>
          <a:xfrm>
            <a:off x="757238" y="4054475"/>
            <a:ext cx="2582862" cy="522288"/>
          </a:xfrm>
          <a:prstGeom prst="rect">
            <a:avLst/>
          </a:prstGeom>
        </p:spPr>
        <p:txBody>
          <a:bodyPr wrap="none">
            <a:spAutoFit/>
          </a:bodyPr>
          <a:lstStyle/>
          <a:p>
            <a:pPr>
              <a:defRPr/>
            </a:pPr>
            <a:r>
              <a:rPr lang="en-ZA" sz="2800" dirty="0">
                <a:solidFill>
                  <a:schemeClr val="tx2">
                    <a:lumMod val="90000"/>
                  </a:schemeClr>
                </a:solidFill>
              </a:rPr>
              <a:t>Matrix multiply:</a:t>
            </a:r>
          </a:p>
        </p:txBody>
      </p:sp>
      <p:sp>
        <p:nvSpPr>
          <p:cNvPr id="7" name="Rectangle 6">
            <a:extLst>
              <a:ext uri="{FF2B5EF4-FFF2-40B4-BE49-F238E27FC236}">
                <a16:creationId xmlns:a16="http://schemas.microsoft.com/office/drawing/2014/main" id="{E60D6816-B4BA-4C61-911C-847F88A51361}"/>
              </a:ext>
            </a:extLst>
          </p:cNvPr>
          <p:cNvSpPr/>
          <p:nvPr/>
        </p:nvSpPr>
        <p:spPr>
          <a:xfrm>
            <a:off x="704850" y="1520825"/>
            <a:ext cx="2603500" cy="522288"/>
          </a:xfrm>
          <a:prstGeom prst="rect">
            <a:avLst/>
          </a:prstGeom>
        </p:spPr>
        <p:txBody>
          <a:bodyPr wrap="none">
            <a:spAutoFit/>
          </a:bodyPr>
          <a:lstStyle/>
          <a:p>
            <a:pPr>
              <a:defRPr/>
            </a:pPr>
            <a:r>
              <a:rPr lang="en-ZA" sz="2800" dirty="0">
                <a:solidFill>
                  <a:schemeClr val="tx2">
                    <a:lumMod val="90000"/>
                  </a:schemeClr>
                </a:solidFill>
              </a:rPr>
              <a:t>Scalar product:</a:t>
            </a:r>
            <a:endParaRPr lang="en-US" sz="2800" dirty="0">
              <a:solidFill>
                <a:schemeClr val="tx2">
                  <a:lumMod val="90000"/>
                </a:schemeClr>
              </a:solidFill>
            </a:endParaRPr>
          </a:p>
        </p:txBody>
      </p:sp>
      <p:sp>
        <p:nvSpPr>
          <p:cNvPr id="8" name="Rectangle 6">
            <a:extLst>
              <a:ext uri="{FF2B5EF4-FFF2-40B4-BE49-F238E27FC236}">
                <a16:creationId xmlns:a16="http://schemas.microsoft.com/office/drawing/2014/main" id="{EAA26A8C-4A77-40A7-9E92-96C5C005C1A9}"/>
              </a:ext>
            </a:extLst>
          </p:cNvPr>
          <p:cNvSpPr>
            <a:spLocks noChangeArrowheads="1"/>
          </p:cNvSpPr>
          <p:nvPr/>
        </p:nvSpPr>
        <p:spPr bwMode="auto">
          <a:xfrm>
            <a:off x="757238" y="1917700"/>
            <a:ext cx="8124825" cy="1938338"/>
          </a:xfrm>
          <a:prstGeom prst="rect">
            <a:avLst/>
          </a:prstGeom>
          <a:noFill/>
          <a:ln w="9525">
            <a:noFill/>
            <a:miter lim="800000"/>
            <a:headEnd/>
            <a:tailEnd/>
          </a:ln>
        </p:spPr>
        <p:txBody>
          <a:bodyPr>
            <a:spAutoFit/>
          </a:bodyPr>
          <a:lstStyle/>
          <a:p>
            <a:pPr marL="0" lvl="1"/>
            <a:r>
              <a:rPr lang="en-US" sz="2400" dirty="0"/>
              <a:t>float </a:t>
            </a:r>
            <a:r>
              <a:rPr lang="en-US" sz="2400" dirty="0" err="1"/>
              <a:t>scalarprod</a:t>
            </a:r>
            <a:r>
              <a:rPr lang="en-US" sz="2400" dirty="0"/>
              <a:t> (float* a, float* b, </a:t>
            </a:r>
            <a:r>
              <a:rPr lang="en-US" sz="2400" dirty="0" err="1"/>
              <a:t>int</a:t>
            </a:r>
            <a:r>
              <a:rPr lang="en-US" sz="2400" dirty="0"/>
              <a:t> n)</a:t>
            </a:r>
          </a:p>
          <a:p>
            <a:pPr marL="0" lvl="1"/>
            <a:r>
              <a:rPr lang="en-ZA" sz="2400" dirty="0"/>
              <a:t>{</a:t>
            </a:r>
          </a:p>
          <a:p>
            <a:pPr marL="0" lvl="1"/>
            <a:r>
              <a:rPr lang="en-ZA" sz="2400" dirty="0"/>
              <a:t> // </a:t>
            </a:r>
            <a:r>
              <a:rPr lang="en-ZA" sz="2400" dirty="0" err="1"/>
              <a:t>a,b</a:t>
            </a:r>
            <a:r>
              <a:rPr lang="en-ZA" sz="2400" dirty="0"/>
              <a:t> = input vectors of length n</a:t>
            </a:r>
          </a:p>
          <a:p>
            <a:pPr marL="0" lvl="1"/>
            <a:r>
              <a:rPr lang="en-ZA" sz="2400" dirty="0"/>
              <a:t> // Function returns the scalar product</a:t>
            </a:r>
          </a:p>
          <a:p>
            <a:pPr marL="0" lvl="1"/>
            <a:r>
              <a:rPr lang="en-ZA" sz="2400" dirty="0"/>
              <a:t>}</a:t>
            </a:r>
            <a:endParaRPr lang="en-US" sz="2400" dirty="0"/>
          </a:p>
        </p:txBody>
      </p:sp>
    </p:spTree>
    <p:extLst>
      <p:ext uri="{BB962C8B-B14F-4D97-AF65-F5344CB8AC3E}">
        <p14:creationId xmlns:p14="http://schemas.microsoft.com/office/powerpoint/2010/main" val="2775358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87E69-279B-4E12-A788-30265D2E0108}"/>
              </a:ext>
            </a:extLst>
          </p:cNvPr>
          <p:cNvSpPr>
            <a:spLocks noGrp="1"/>
          </p:cNvSpPr>
          <p:nvPr>
            <p:ph type="title"/>
          </p:nvPr>
        </p:nvSpPr>
        <p:spPr/>
        <p:txBody>
          <a:bodyPr>
            <a:normAutofit fontScale="90000"/>
          </a:bodyPr>
          <a:lstStyle/>
          <a:p>
            <a:r>
              <a:rPr lang="en-ZA" dirty="0"/>
              <a:t>Testing the program</a:t>
            </a:r>
          </a:p>
        </p:txBody>
      </p:sp>
      <p:sp>
        <p:nvSpPr>
          <p:cNvPr id="3" name="Content Placeholder 2">
            <a:extLst>
              <a:ext uri="{FF2B5EF4-FFF2-40B4-BE49-F238E27FC236}">
                <a16:creationId xmlns:a16="http://schemas.microsoft.com/office/drawing/2014/main" id="{0C42F903-90A1-4BF2-8AD4-CBECA0438FE5}"/>
              </a:ext>
            </a:extLst>
          </p:cNvPr>
          <p:cNvSpPr>
            <a:spLocks noGrp="1"/>
          </p:cNvSpPr>
          <p:nvPr>
            <p:ph idx="1"/>
          </p:nvPr>
        </p:nvSpPr>
        <p:spPr/>
        <p:txBody>
          <a:bodyPr/>
          <a:lstStyle/>
          <a:p>
            <a:r>
              <a:rPr lang="en-ZA" dirty="0"/>
              <a:t>What else do we need to test a C/C++ program? *</a:t>
            </a:r>
          </a:p>
          <a:p>
            <a:pPr lvl="1"/>
            <a:r>
              <a:rPr lang="en-ZA" dirty="0"/>
              <a:t>Golden measure</a:t>
            </a:r>
          </a:p>
          <a:p>
            <a:pPr lvl="1"/>
            <a:r>
              <a:rPr lang="en-ZA" dirty="0"/>
              <a:t>Test data (or means to generate test data)</a:t>
            </a:r>
          </a:p>
          <a:p>
            <a:pPr lvl="1"/>
            <a:r>
              <a:rPr lang="en-ZA" dirty="0"/>
              <a:t>Timing</a:t>
            </a:r>
          </a:p>
        </p:txBody>
      </p:sp>
      <p:sp>
        <p:nvSpPr>
          <p:cNvPr id="4" name="Rectangle 3">
            <a:extLst>
              <a:ext uri="{FF2B5EF4-FFF2-40B4-BE49-F238E27FC236}">
                <a16:creationId xmlns:a16="http://schemas.microsoft.com/office/drawing/2014/main" id="{EA777EBA-F0D8-4120-A016-C667F07DF639}"/>
              </a:ext>
            </a:extLst>
          </p:cNvPr>
          <p:cNvSpPr/>
          <p:nvPr/>
        </p:nvSpPr>
        <p:spPr>
          <a:xfrm>
            <a:off x="313805" y="6409779"/>
            <a:ext cx="5676297" cy="307777"/>
          </a:xfrm>
          <a:prstGeom prst="rect">
            <a:avLst/>
          </a:prstGeom>
        </p:spPr>
        <p:txBody>
          <a:bodyPr wrap="none">
            <a:spAutoFit/>
          </a:bodyPr>
          <a:lstStyle/>
          <a:p>
            <a:r>
              <a:rPr lang="en-ZA" sz="1400" dirty="0"/>
              <a:t>* And knowing how to program in C/C++ would be a big advantage </a:t>
            </a:r>
            <a:r>
              <a:rPr lang="en-ZA" sz="1400" dirty="0">
                <a:sym typeface="Wingdings" panose="05000000000000000000" pitchFamily="2" charset="2"/>
              </a:rPr>
              <a:t></a:t>
            </a:r>
            <a:endParaRPr lang="en-ZA" sz="1400" dirty="0"/>
          </a:p>
        </p:txBody>
      </p:sp>
      <p:pic>
        <p:nvPicPr>
          <p:cNvPr id="6" name="Picture 5" descr="A hand holding an object in his hand&#10;&#10;Description generated with high confidence">
            <a:extLst>
              <a:ext uri="{FF2B5EF4-FFF2-40B4-BE49-F238E27FC236}">
                <a16:creationId xmlns:a16="http://schemas.microsoft.com/office/drawing/2014/main" id="{151D53FE-F269-4ED6-989D-D8F9EBA663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4542" y="4622089"/>
            <a:ext cx="3697781" cy="1901822"/>
          </a:xfrm>
          <a:prstGeom prst="rect">
            <a:avLst/>
          </a:prstGeom>
        </p:spPr>
      </p:pic>
    </p:spTree>
    <p:extLst>
      <p:ext uri="{BB962C8B-B14F-4D97-AF65-F5344CB8AC3E}">
        <p14:creationId xmlns:p14="http://schemas.microsoft.com/office/powerpoint/2010/main" val="355068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BC07-0EB3-4227-8AFF-46591A062B3D}"/>
              </a:ext>
            </a:extLst>
          </p:cNvPr>
          <p:cNvSpPr>
            <a:spLocks noGrp="1"/>
          </p:cNvSpPr>
          <p:nvPr>
            <p:ph type="title"/>
          </p:nvPr>
        </p:nvSpPr>
        <p:spPr>
          <a:xfrm>
            <a:off x="424551" y="501230"/>
            <a:ext cx="8294898" cy="692210"/>
          </a:xfrm>
        </p:spPr>
        <p:txBody>
          <a:bodyPr>
            <a:normAutofit fontScale="90000"/>
          </a:bodyPr>
          <a:lstStyle/>
          <a:p>
            <a:r>
              <a:rPr lang="en-ZA" dirty="0"/>
              <a:t>Tools / Supporting Functions Needed</a:t>
            </a:r>
          </a:p>
        </p:txBody>
      </p:sp>
      <p:sp>
        <p:nvSpPr>
          <p:cNvPr id="3" name="TextBox 2">
            <a:extLst>
              <a:ext uri="{FF2B5EF4-FFF2-40B4-BE49-F238E27FC236}">
                <a16:creationId xmlns:a16="http://schemas.microsoft.com/office/drawing/2014/main" id="{50536B34-19F9-453E-AC73-56DB37E72F7C}"/>
              </a:ext>
            </a:extLst>
          </p:cNvPr>
          <p:cNvSpPr txBox="1"/>
          <p:nvPr/>
        </p:nvSpPr>
        <p:spPr>
          <a:xfrm>
            <a:off x="741639" y="1802296"/>
            <a:ext cx="7977810" cy="3539430"/>
          </a:xfrm>
          <a:prstGeom prst="rect">
            <a:avLst/>
          </a:prstGeom>
          <a:noFill/>
        </p:spPr>
        <p:txBody>
          <a:bodyPr wrap="square" rtlCol="0">
            <a:spAutoFit/>
          </a:bodyPr>
          <a:lstStyle/>
          <a:p>
            <a:pPr marL="285750" indent="-285750">
              <a:buFont typeface="Arial" panose="020B0604020202020204" pitchFamily="34" charset="0"/>
              <a:buChar char="•"/>
            </a:pPr>
            <a:r>
              <a:rPr lang="en-ZA" sz="3200" dirty="0"/>
              <a:t>Need to generate random numbers</a:t>
            </a:r>
          </a:p>
          <a:p>
            <a:pPr marL="285750" indent="-285750">
              <a:buFont typeface="Arial" panose="020B0604020202020204" pitchFamily="34" charset="0"/>
              <a:buChar char="•"/>
            </a:pPr>
            <a:r>
              <a:rPr lang="en-ZA" sz="3200" dirty="0"/>
              <a:t>Need a tic</a:t>
            </a:r>
          </a:p>
          <a:p>
            <a:pPr marL="285750" indent="-285750">
              <a:buFont typeface="Arial" panose="020B0604020202020204" pitchFamily="34" charset="0"/>
              <a:buChar char="•"/>
            </a:pPr>
            <a:r>
              <a:rPr lang="en-ZA" sz="3200" dirty="0"/>
              <a:t>Need a toc</a:t>
            </a:r>
          </a:p>
          <a:p>
            <a:endParaRPr lang="en-ZA" sz="3200" dirty="0"/>
          </a:p>
          <a:p>
            <a:r>
              <a:rPr lang="en-ZA" sz="3200" dirty="0"/>
              <a:t>Ideally want things to be portable so that you can work in Linux or Windows (if not other systems too!).</a:t>
            </a:r>
          </a:p>
        </p:txBody>
      </p:sp>
    </p:spTree>
    <p:extLst>
      <p:ext uri="{BB962C8B-B14F-4D97-AF65-F5344CB8AC3E}">
        <p14:creationId xmlns:p14="http://schemas.microsoft.com/office/powerpoint/2010/main" val="3694370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92708"/>
            <a:ext cx="8385175" cy="571988"/>
          </a:xfrm>
        </p:spPr>
        <p:txBody>
          <a:bodyPr>
            <a:normAutofit fontScale="90000"/>
          </a:bodyPr>
          <a:lstStyle/>
          <a:p>
            <a:pPr>
              <a:defRPr/>
            </a:pPr>
            <a:r>
              <a:rPr lang="en-ZA" dirty="0"/>
              <a:t>Scalarprod.cpp – functions needed</a:t>
            </a:r>
            <a:endParaRPr lang="en-US" dirty="0"/>
          </a:p>
        </p:txBody>
      </p:sp>
      <p:sp>
        <p:nvSpPr>
          <p:cNvPr id="9219" name="Rectangle 4"/>
          <p:cNvSpPr>
            <a:spLocks noChangeArrowheads="1"/>
          </p:cNvSpPr>
          <p:nvPr/>
        </p:nvSpPr>
        <p:spPr bwMode="auto">
          <a:xfrm>
            <a:off x="627063" y="1236286"/>
            <a:ext cx="8093790" cy="1818305"/>
          </a:xfrm>
          <a:prstGeom prst="rect">
            <a:avLst/>
          </a:prstGeom>
          <a:solidFill>
            <a:schemeClr val="bg1"/>
          </a:solidFill>
          <a:ln>
            <a:solidFill>
              <a:schemeClr val="accent3">
                <a:lumMod val="50000"/>
              </a:schemeClr>
            </a:solidFill>
          </a:ln>
          <a:extLst/>
        </p:spPr>
        <p:txBody>
          <a:bodyPr wrap="square" lIns="90000" tIns="72000" bIns="82800">
            <a:spAutoFit/>
          </a:bodyPr>
          <a:lstStyle/>
          <a:p>
            <a:r>
              <a:rPr lang="en-ZA" b="1" dirty="0">
                <a:latin typeface="Courier New" pitchFamily="49" charset="0"/>
                <a:cs typeface="Courier New" pitchFamily="49" charset="0"/>
              </a:rPr>
              <a:t>// </a:t>
            </a:r>
            <a:r>
              <a:rPr lang="en-ZA" b="1" dirty="0" err="1">
                <a:latin typeface="Courier New" pitchFamily="49" charset="0"/>
                <a:cs typeface="Courier New" pitchFamily="49" charset="0"/>
              </a:rPr>
              <a:t>random_f</a:t>
            </a:r>
            <a:r>
              <a:rPr lang="en-ZA" b="1" dirty="0">
                <a:latin typeface="Courier New" pitchFamily="49" charset="0"/>
                <a:cs typeface="Courier New" pitchFamily="49" charset="0"/>
              </a:rPr>
              <a:t> returns a random value between 0.0 and 1.0</a:t>
            </a:r>
          </a:p>
          <a:p>
            <a:r>
              <a:rPr lang="en-ZA" b="1" dirty="0">
                <a:latin typeface="Courier New" pitchFamily="49" charset="0"/>
                <a:cs typeface="Courier New" pitchFamily="49" charset="0"/>
              </a:rPr>
              <a:t>float </a:t>
            </a:r>
            <a:r>
              <a:rPr lang="en-ZA" b="1" dirty="0" err="1">
                <a:latin typeface="Courier New" pitchFamily="49" charset="0"/>
                <a:cs typeface="Courier New" pitchFamily="49" charset="0"/>
              </a:rPr>
              <a:t>random_f</a:t>
            </a:r>
            <a:r>
              <a:rPr lang="en-ZA" b="1" dirty="0">
                <a:latin typeface="Courier New" pitchFamily="49" charset="0"/>
                <a:cs typeface="Courier New" pitchFamily="49" charset="0"/>
              </a:rPr>
              <a:t> ()</a:t>
            </a:r>
          </a:p>
          <a:p>
            <a:r>
              <a:rPr lang="en-ZA" b="1" dirty="0">
                <a:latin typeface="Courier New" pitchFamily="49" charset="0"/>
                <a:cs typeface="Courier New" pitchFamily="49" charset="0"/>
              </a:rPr>
              <a:t>{</a:t>
            </a:r>
          </a:p>
          <a:p>
            <a:r>
              <a:rPr lang="en-ZA" b="1" dirty="0">
                <a:latin typeface="Courier New" pitchFamily="49" charset="0"/>
                <a:cs typeface="Courier New" pitchFamily="49" charset="0"/>
              </a:rPr>
              <a:t>   return (float)rand()/(float)(RAND_MAX);</a:t>
            </a:r>
          </a:p>
          <a:p>
            <a:r>
              <a:rPr lang="en-ZA" b="1" dirty="0">
                <a:latin typeface="Courier New" pitchFamily="49" charset="0"/>
                <a:cs typeface="Courier New" pitchFamily="49" charset="0"/>
              </a:rPr>
              <a:t>}</a:t>
            </a:r>
          </a:p>
          <a:p>
            <a:endParaRPr lang="en-ZA" b="1" dirty="0">
              <a:latin typeface="Courier New" pitchFamily="49" charset="0"/>
              <a:cs typeface="Courier New" pitchFamily="49" charset="0"/>
            </a:endParaRPr>
          </a:p>
        </p:txBody>
      </p:sp>
      <p:sp>
        <p:nvSpPr>
          <p:cNvPr id="2" name="Rectangle 1">
            <a:extLst>
              <a:ext uri="{FF2B5EF4-FFF2-40B4-BE49-F238E27FC236}">
                <a16:creationId xmlns:a16="http://schemas.microsoft.com/office/drawing/2014/main" id="{CFF990F2-9E03-4856-A985-DCAC30BA058A}"/>
              </a:ext>
            </a:extLst>
          </p:cNvPr>
          <p:cNvSpPr/>
          <p:nvPr/>
        </p:nvSpPr>
        <p:spPr>
          <a:xfrm>
            <a:off x="392526" y="5621714"/>
            <a:ext cx="8514522" cy="923330"/>
          </a:xfrm>
          <a:prstGeom prst="rect">
            <a:avLst/>
          </a:prstGeom>
        </p:spPr>
        <p:txBody>
          <a:bodyPr wrap="square">
            <a:spAutoFit/>
          </a:bodyPr>
          <a:lstStyle/>
          <a:p>
            <a:r>
              <a:rPr lang="en-ZA" dirty="0"/>
              <a:t>Need a function to generate some random data to use.</a:t>
            </a:r>
          </a:p>
          <a:p>
            <a:r>
              <a:rPr lang="en-ZA" dirty="0"/>
              <a:t>I like to define a </a:t>
            </a:r>
            <a:r>
              <a:rPr lang="en-ZA" dirty="0" err="1"/>
              <a:t>random_f</a:t>
            </a:r>
            <a:r>
              <a:rPr lang="en-ZA" dirty="0"/>
              <a:t>() function that returns a float value between 0 and 1 rather than using the </a:t>
            </a:r>
            <a:r>
              <a:rPr lang="en-ZA" dirty="0" err="1"/>
              <a:t>int</a:t>
            </a:r>
            <a:r>
              <a:rPr lang="en-ZA" dirty="0"/>
              <a:t> values returned by rand() which are 0 to RAND_MAX.</a:t>
            </a:r>
          </a:p>
        </p:txBody>
      </p:sp>
    </p:spTree>
    <p:extLst>
      <p:ext uri="{BB962C8B-B14F-4D97-AF65-F5344CB8AC3E}">
        <p14:creationId xmlns:p14="http://schemas.microsoft.com/office/powerpoint/2010/main" val="1297809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5600" y="292708"/>
            <a:ext cx="8512175" cy="571988"/>
          </a:xfrm>
        </p:spPr>
        <p:txBody>
          <a:bodyPr>
            <a:noAutofit/>
          </a:bodyPr>
          <a:lstStyle/>
          <a:p>
            <a:pPr>
              <a:defRPr/>
            </a:pPr>
            <a:r>
              <a:rPr lang="en-ZA" sz="3400" dirty="0"/>
              <a:t>Linux: tic and toc</a:t>
            </a:r>
            <a:endParaRPr lang="en-US" sz="3400" dirty="0"/>
          </a:p>
        </p:txBody>
      </p:sp>
      <p:sp>
        <p:nvSpPr>
          <p:cNvPr id="9219" name="Rectangle 4"/>
          <p:cNvSpPr>
            <a:spLocks noChangeArrowheads="1"/>
          </p:cNvSpPr>
          <p:nvPr/>
        </p:nvSpPr>
        <p:spPr bwMode="auto">
          <a:xfrm>
            <a:off x="627063" y="956886"/>
            <a:ext cx="8093790" cy="4034296"/>
          </a:xfrm>
          <a:prstGeom prst="rect">
            <a:avLst/>
          </a:prstGeom>
          <a:solidFill>
            <a:schemeClr val="bg1"/>
          </a:solidFill>
          <a:ln>
            <a:solidFill>
              <a:schemeClr val="accent3">
                <a:lumMod val="50000"/>
              </a:schemeClr>
            </a:solidFill>
          </a:ln>
          <a:extLst/>
        </p:spPr>
        <p:txBody>
          <a:bodyPr wrap="square" lIns="90000" tIns="72000" bIns="82800">
            <a:spAutoFit/>
          </a:bodyPr>
          <a:lstStyle/>
          <a:p>
            <a:r>
              <a:rPr lang="en-ZA" b="1" dirty="0">
                <a:latin typeface="Courier New" pitchFamily="49" charset="0"/>
                <a:cs typeface="Courier New" pitchFamily="49" charset="0"/>
              </a:rPr>
              <a:t>void tic(){</a:t>
            </a:r>
          </a:p>
          <a:p>
            <a:r>
              <a:rPr lang="en-ZA" b="1" dirty="0">
                <a:latin typeface="Courier New" pitchFamily="49" charset="0"/>
                <a:cs typeface="Courier New" pitchFamily="49" charset="0"/>
              </a:rPr>
              <a:t> static bool First = true;</a:t>
            </a:r>
          </a:p>
          <a:p>
            <a:r>
              <a:rPr lang="en-ZA" b="1" dirty="0">
                <a:latin typeface="Courier New" pitchFamily="49" charset="0"/>
                <a:cs typeface="Courier New" pitchFamily="49" charset="0"/>
              </a:rPr>
              <a:t> </a:t>
            </a:r>
            <a:r>
              <a:rPr lang="en-ZA" b="1" dirty="0" err="1">
                <a:latin typeface="Courier New" pitchFamily="49" charset="0"/>
                <a:cs typeface="Courier New" pitchFamily="49" charset="0"/>
              </a:rPr>
              <a:t>timespec</a:t>
            </a:r>
            <a:r>
              <a:rPr lang="en-ZA" b="1" dirty="0">
                <a:latin typeface="Courier New" pitchFamily="49" charset="0"/>
                <a:cs typeface="Courier New" pitchFamily="49" charset="0"/>
              </a:rPr>
              <a:t> Time;</a:t>
            </a:r>
          </a:p>
          <a:p>
            <a:r>
              <a:rPr lang="en-ZA" b="1" dirty="0">
                <a:latin typeface="Courier New" pitchFamily="49" charset="0"/>
                <a:cs typeface="Courier New" pitchFamily="49" charset="0"/>
              </a:rPr>
              <a:t> if(First){</a:t>
            </a:r>
          </a:p>
          <a:p>
            <a:r>
              <a:rPr lang="en-ZA" b="1" dirty="0">
                <a:latin typeface="Courier New" pitchFamily="49" charset="0"/>
                <a:cs typeface="Courier New" pitchFamily="49" charset="0"/>
              </a:rPr>
              <a:t>    </a:t>
            </a:r>
            <a:r>
              <a:rPr lang="en-ZA" b="1" dirty="0" err="1">
                <a:latin typeface="Courier New" pitchFamily="49" charset="0"/>
                <a:cs typeface="Courier New" pitchFamily="49" charset="0"/>
              </a:rPr>
              <a:t>clock_getres</a:t>
            </a:r>
            <a:r>
              <a:rPr lang="en-ZA" b="1" dirty="0">
                <a:latin typeface="Courier New" pitchFamily="49" charset="0"/>
                <a:cs typeface="Courier New" pitchFamily="49" charset="0"/>
              </a:rPr>
              <a:t>(CLOCK_MONOTONIC, &amp;Time);</a:t>
            </a:r>
          </a:p>
          <a:p>
            <a:r>
              <a:rPr lang="en-ZA" b="1" dirty="0">
                <a:latin typeface="Courier New" pitchFamily="49" charset="0"/>
                <a:cs typeface="Courier New" pitchFamily="49" charset="0"/>
              </a:rPr>
              <a:t>    Start = (double)(</a:t>
            </a:r>
            <a:r>
              <a:rPr lang="en-ZA" b="1" dirty="0" err="1">
                <a:latin typeface="Courier New" pitchFamily="49" charset="0"/>
                <a:cs typeface="Courier New" pitchFamily="49" charset="0"/>
              </a:rPr>
              <a:t>Time.tv_sec</a:t>
            </a:r>
            <a:r>
              <a:rPr lang="en-ZA" b="1" dirty="0">
                <a:latin typeface="Courier New" pitchFamily="49" charset="0"/>
                <a:cs typeface="Courier New" pitchFamily="49" charset="0"/>
              </a:rPr>
              <a:t>) + </a:t>
            </a:r>
          </a:p>
          <a:p>
            <a:r>
              <a:rPr lang="en-ZA" b="1" dirty="0">
                <a:latin typeface="Courier New" pitchFamily="49" charset="0"/>
                <a:cs typeface="Courier New" pitchFamily="49" charset="0"/>
              </a:rPr>
              <a:t>            (double)(</a:t>
            </a:r>
            <a:r>
              <a:rPr lang="en-ZA" b="1" dirty="0" err="1">
                <a:latin typeface="Courier New" pitchFamily="49" charset="0"/>
                <a:cs typeface="Courier New" pitchFamily="49" charset="0"/>
              </a:rPr>
              <a:t>Time.tv_nsec</a:t>
            </a:r>
            <a:r>
              <a:rPr lang="en-ZA" b="1" dirty="0">
                <a:latin typeface="Courier New" pitchFamily="49" charset="0"/>
                <a:cs typeface="Courier New" pitchFamily="49" charset="0"/>
              </a:rPr>
              <a:t>)*1e-9;</a:t>
            </a:r>
          </a:p>
          <a:p>
            <a:r>
              <a:rPr lang="en-ZA" b="1" dirty="0">
                <a:latin typeface="Courier New" pitchFamily="49" charset="0"/>
                <a:cs typeface="Courier New" pitchFamily="49" charset="0"/>
              </a:rPr>
              <a:t>    </a:t>
            </a:r>
            <a:r>
              <a:rPr lang="en-ZA" b="1" dirty="0" err="1">
                <a:latin typeface="Courier New" pitchFamily="49" charset="0"/>
                <a:cs typeface="Courier New" pitchFamily="49" charset="0"/>
              </a:rPr>
              <a:t>printf</a:t>
            </a:r>
            <a:r>
              <a:rPr lang="en-ZA" b="1" dirty="0">
                <a:latin typeface="Courier New" pitchFamily="49" charset="0"/>
                <a:cs typeface="Courier New" pitchFamily="49" charset="0"/>
              </a:rPr>
              <a:t>("Clock resolution: %</a:t>
            </a:r>
            <a:r>
              <a:rPr lang="en-ZA" b="1" dirty="0" err="1">
                <a:latin typeface="Courier New" pitchFamily="49" charset="0"/>
                <a:cs typeface="Courier New" pitchFamily="49" charset="0"/>
              </a:rPr>
              <a:t>lg</a:t>
            </a:r>
            <a:r>
              <a:rPr lang="en-ZA" b="1" dirty="0">
                <a:latin typeface="Courier New" pitchFamily="49" charset="0"/>
                <a:cs typeface="Courier New" pitchFamily="49" charset="0"/>
              </a:rPr>
              <a:t> ns\n", Start*1e9);</a:t>
            </a:r>
          </a:p>
          <a:p>
            <a:r>
              <a:rPr lang="en-ZA" b="1" dirty="0">
                <a:latin typeface="Courier New" pitchFamily="49" charset="0"/>
                <a:cs typeface="Courier New" pitchFamily="49" charset="0"/>
              </a:rPr>
              <a:t>    First = false;</a:t>
            </a:r>
          </a:p>
          <a:p>
            <a:r>
              <a:rPr lang="en-ZA" b="1" dirty="0">
                <a:latin typeface="Courier New" pitchFamily="49" charset="0"/>
                <a:cs typeface="Courier New" pitchFamily="49" charset="0"/>
              </a:rPr>
              <a:t>    }</a:t>
            </a:r>
          </a:p>
          <a:p>
            <a:r>
              <a:rPr lang="en-ZA" b="1" dirty="0">
                <a:latin typeface="Courier New" pitchFamily="49" charset="0"/>
                <a:cs typeface="Courier New" pitchFamily="49" charset="0"/>
              </a:rPr>
              <a:t> </a:t>
            </a:r>
            <a:r>
              <a:rPr lang="en-ZA" b="1" dirty="0" err="1">
                <a:latin typeface="Courier New" pitchFamily="49" charset="0"/>
                <a:cs typeface="Courier New" pitchFamily="49" charset="0"/>
              </a:rPr>
              <a:t>clock_gettime</a:t>
            </a:r>
            <a:r>
              <a:rPr lang="en-ZA" b="1" dirty="0">
                <a:latin typeface="Courier New" pitchFamily="49" charset="0"/>
                <a:cs typeface="Courier New" pitchFamily="49" charset="0"/>
              </a:rPr>
              <a:t>(CLOCK_MONOTONIC, &amp;Time);</a:t>
            </a:r>
          </a:p>
          <a:p>
            <a:r>
              <a:rPr lang="en-ZA" b="1" dirty="0">
                <a:latin typeface="Courier New" pitchFamily="49" charset="0"/>
                <a:cs typeface="Courier New" pitchFamily="49" charset="0"/>
              </a:rPr>
              <a:t> Start = (double)(</a:t>
            </a:r>
            <a:r>
              <a:rPr lang="en-ZA" b="1" dirty="0" err="1">
                <a:latin typeface="Courier New" pitchFamily="49" charset="0"/>
                <a:cs typeface="Courier New" pitchFamily="49" charset="0"/>
              </a:rPr>
              <a:t>Time.tv_sec</a:t>
            </a:r>
            <a:r>
              <a:rPr lang="en-ZA" b="1" dirty="0">
                <a:latin typeface="Courier New" pitchFamily="49" charset="0"/>
                <a:cs typeface="Courier New" pitchFamily="49" charset="0"/>
              </a:rPr>
              <a:t>) +</a:t>
            </a:r>
          </a:p>
          <a:p>
            <a:r>
              <a:rPr lang="en-ZA" b="1" dirty="0">
                <a:latin typeface="Courier New" pitchFamily="49" charset="0"/>
                <a:cs typeface="Courier New" pitchFamily="49" charset="0"/>
              </a:rPr>
              <a:t>         (double)(</a:t>
            </a:r>
            <a:r>
              <a:rPr lang="en-ZA" b="1" dirty="0" err="1">
                <a:latin typeface="Courier New" pitchFamily="49" charset="0"/>
                <a:cs typeface="Courier New" pitchFamily="49" charset="0"/>
              </a:rPr>
              <a:t>Time.tv_nsec</a:t>
            </a:r>
            <a:r>
              <a:rPr lang="en-ZA" b="1" dirty="0">
                <a:latin typeface="Courier New" pitchFamily="49" charset="0"/>
                <a:cs typeface="Courier New" pitchFamily="49" charset="0"/>
              </a:rPr>
              <a:t>)*1e-9;</a:t>
            </a:r>
          </a:p>
          <a:p>
            <a:r>
              <a:rPr lang="en-ZA" b="1" dirty="0">
                <a:latin typeface="Courier New" pitchFamily="49" charset="0"/>
                <a:cs typeface="Courier New" pitchFamily="49" charset="0"/>
              </a:rPr>
              <a:t>}</a:t>
            </a:r>
          </a:p>
        </p:txBody>
      </p:sp>
      <p:sp>
        <p:nvSpPr>
          <p:cNvPr id="5" name="TextBox 4"/>
          <p:cNvSpPr txBox="1">
            <a:spLocks noChangeArrowheads="1"/>
          </p:cNvSpPr>
          <p:nvPr/>
        </p:nvSpPr>
        <p:spPr bwMode="auto">
          <a:xfrm>
            <a:off x="4503739" y="6376177"/>
            <a:ext cx="46402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dirty="0"/>
              <a:t>Should have this all in a separate module</a:t>
            </a:r>
          </a:p>
        </p:txBody>
      </p:sp>
      <p:sp>
        <p:nvSpPr>
          <p:cNvPr id="2" name="Rectangle 1"/>
          <p:cNvSpPr/>
          <p:nvPr/>
        </p:nvSpPr>
        <p:spPr>
          <a:xfrm>
            <a:off x="6485687" y="1096586"/>
            <a:ext cx="1697901" cy="369332"/>
          </a:xfrm>
          <a:prstGeom prst="rect">
            <a:avLst/>
          </a:prstGeom>
        </p:spPr>
        <p:txBody>
          <a:bodyPr wrap="none">
            <a:spAutoFit/>
          </a:bodyPr>
          <a:lstStyle/>
          <a:p>
            <a:r>
              <a:rPr lang="en-ZA" dirty="0"/>
              <a:t>(Linux version)</a:t>
            </a:r>
          </a:p>
        </p:txBody>
      </p:sp>
      <p:graphicFrame>
        <p:nvGraphicFramePr>
          <p:cNvPr id="3" name="Object 2">
            <a:extLst>
              <a:ext uri="{FF2B5EF4-FFF2-40B4-BE49-F238E27FC236}">
                <a16:creationId xmlns:a16="http://schemas.microsoft.com/office/drawing/2014/main" id="{79BCDBA5-D601-4207-9CF0-1E4F5CD37D4E}"/>
              </a:ext>
            </a:extLst>
          </p:cNvPr>
          <p:cNvGraphicFramePr>
            <a:graphicFrameLocks noChangeAspect="1"/>
          </p:cNvGraphicFramePr>
          <p:nvPr>
            <p:extLst>
              <p:ext uri="{D42A27DB-BD31-4B8C-83A1-F6EECF244321}">
                <p14:modId xmlns:p14="http://schemas.microsoft.com/office/powerpoint/2010/main" val="2818715713"/>
              </p:ext>
            </p:extLst>
          </p:nvPr>
        </p:nvGraphicFramePr>
        <p:xfrm>
          <a:off x="496611" y="5954135"/>
          <a:ext cx="650875" cy="522288"/>
        </p:xfrm>
        <a:graphic>
          <a:graphicData uri="http://schemas.openxmlformats.org/presentationml/2006/ole">
            <mc:AlternateContent xmlns:mc="http://schemas.openxmlformats.org/markup-compatibility/2006">
              <mc:Choice xmlns:v="urn:schemas-microsoft-com:vml" Requires="v">
                <p:oleObj spid="_x0000_s5140" name="Packager Shell Object" showAsIcon="1" r:id="rId4" imgW="650160" imgH="522000" progId="Package">
                  <p:embed/>
                </p:oleObj>
              </mc:Choice>
              <mc:Fallback>
                <p:oleObj name="Packager Shell Object" showAsIcon="1" r:id="rId4" imgW="650160" imgH="522000" progId="Package">
                  <p:embed/>
                  <p:pic>
                    <p:nvPicPr>
                      <p:cNvPr id="0" name=""/>
                      <p:cNvPicPr/>
                      <p:nvPr/>
                    </p:nvPicPr>
                    <p:blipFill>
                      <a:blip r:embed="rId5"/>
                      <a:stretch>
                        <a:fillRect/>
                      </a:stretch>
                    </p:blipFill>
                    <p:spPr>
                      <a:xfrm>
                        <a:off x="496611" y="5954135"/>
                        <a:ext cx="650875" cy="522288"/>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5DA88B41-D1C5-4A65-B9EA-4B660EE5AEC1}"/>
              </a:ext>
            </a:extLst>
          </p:cNvPr>
          <p:cNvGraphicFramePr>
            <a:graphicFrameLocks noChangeAspect="1"/>
          </p:cNvGraphicFramePr>
          <p:nvPr>
            <p:extLst>
              <p:ext uri="{D42A27DB-BD31-4B8C-83A1-F6EECF244321}">
                <p14:modId xmlns:p14="http://schemas.microsoft.com/office/powerpoint/2010/main" val="458814362"/>
              </p:ext>
            </p:extLst>
          </p:nvPr>
        </p:nvGraphicFramePr>
        <p:xfrm>
          <a:off x="1251848" y="5954136"/>
          <a:ext cx="496887" cy="522287"/>
        </p:xfrm>
        <a:graphic>
          <a:graphicData uri="http://schemas.openxmlformats.org/presentationml/2006/ole">
            <mc:AlternateContent xmlns:mc="http://schemas.openxmlformats.org/markup-compatibility/2006">
              <mc:Choice xmlns:v="urn:schemas-microsoft-com:vml" Requires="v">
                <p:oleObj spid="_x0000_s5141" name="Packager Shell Object" showAsIcon="1" r:id="rId6" imgW="497160" imgH="522000" progId="Package">
                  <p:embed/>
                </p:oleObj>
              </mc:Choice>
              <mc:Fallback>
                <p:oleObj name="Packager Shell Object" showAsIcon="1" r:id="rId6" imgW="497160" imgH="522000" progId="Package">
                  <p:embed/>
                  <p:pic>
                    <p:nvPicPr>
                      <p:cNvPr id="0" name=""/>
                      <p:cNvPicPr/>
                      <p:nvPr/>
                    </p:nvPicPr>
                    <p:blipFill>
                      <a:blip r:embed="rId7"/>
                      <a:stretch>
                        <a:fillRect/>
                      </a:stretch>
                    </p:blipFill>
                    <p:spPr>
                      <a:xfrm>
                        <a:off x="1251848" y="5954136"/>
                        <a:ext cx="496887" cy="522287"/>
                      </a:xfrm>
                      <a:prstGeom prst="rect">
                        <a:avLst/>
                      </a:prstGeom>
                    </p:spPr>
                  </p:pic>
                </p:oleObj>
              </mc:Fallback>
            </mc:AlternateContent>
          </a:graphicData>
        </a:graphic>
      </p:graphicFrame>
    </p:spTree>
    <p:extLst>
      <p:ext uri="{BB962C8B-B14F-4D97-AF65-F5344CB8AC3E}">
        <p14:creationId xmlns:p14="http://schemas.microsoft.com/office/powerpoint/2010/main" val="19265655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7134</TotalTime>
  <Words>2287</Words>
  <Application>Microsoft Office PowerPoint</Application>
  <PresentationFormat>On-screen Show (4:3)</PresentationFormat>
  <Paragraphs>300</Paragraphs>
  <Slides>25</Slides>
  <Notes>11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6" baseType="lpstr">
      <vt:lpstr>Arial</vt:lpstr>
      <vt:lpstr>Arial Black</vt:lpstr>
      <vt:lpstr>Calibri</vt:lpstr>
      <vt:lpstr>Century Gothic</vt:lpstr>
      <vt:lpstr>Courier New</vt:lpstr>
      <vt:lpstr>Symbol</vt:lpstr>
      <vt:lpstr>Tahoma</vt:lpstr>
      <vt:lpstr>Wingdings</vt:lpstr>
      <vt:lpstr>Wingdings 2</vt:lpstr>
      <vt:lpstr>4084 Theme</vt:lpstr>
      <vt:lpstr>Packager Shell Object</vt:lpstr>
      <vt:lpstr>PowerPoint Presentation</vt:lpstr>
      <vt:lpstr>Lecture Overview</vt:lpstr>
      <vt:lpstr>Benchmarking tips</vt:lpstr>
      <vt:lpstr>Towards pThreads</vt:lpstr>
      <vt:lpstr>Suggested function prototypes</vt:lpstr>
      <vt:lpstr>Testing the program</vt:lpstr>
      <vt:lpstr>Tools / Supporting Functions Needed</vt:lpstr>
      <vt:lpstr>Scalarprod.cpp – functions needed</vt:lpstr>
      <vt:lpstr>Linux: tic and toc</vt:lpstr>
      <vt:lpstr>Linux: tic and toc</vt:lpstr>
      <vt:lpstr>Scalarprod.cpp – tic and toc</vt:lpstr>
      <vt:lpstr>Windows: CPU_tic and CPU_toc</vt:lpstr>
      <vt:lpstr>Scalarprod.cpp – CPU_tic and CPU_toc</vt:lpstr>
      <vt:lpstr>Scalarprod.cpp – golden measure</vt:lpstr>
      <vt:lpstr>Compiling the example</vt:lpstr>
      <vt:lpstr>Scalar product – parallel version?</vt:lpstr>
      <vt:lpstr>Scalar product – parallel version?</vt:lpstr>
      <vt:lpstr>Getting data to threads</vt:lpstr>
      <vt:lpstr>Scalarprod.cpp – parallel version</vt:lpstr>
      <vt:lpstr>Scalarprod.cpp – parallel version</vt:lpstr>
      <vt:lpstr>Scalarprod.cpp – parallel version</vt:lpstr>
      <vt:lpstr>Run the thread program</vt:lpstr>
      <vt:lpstr>Run the thread program</vt:lpstr>
      <vt:lpstr>PowerPoint Presentation</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EEE4084F Digital Systems</dc:title>
  <dc:subject>GPUs CUDA Timing</dc:subject>
  <dc:creator>Simon Winberg</dc:creator>
  <cp:lastModifiedBy>Simon Winberg</cp:lastModifiedBy>
  <cp:revision>408</cp:revision>
  <dcterms:created xsi:type="dcterms:W3CDTF">2009-02-10T02:25:54Z</dcterms:created>
  <dcterms:modified xsi:type="dcterms:W3CDTF">2018-03-01T06:51:37Z</dcterms:modified>
  <cp:category>Lectures</cp:category>
</cp:coreProperties>
</file>