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Lst>
  <p:notesMasterIdLst>
    <p:notesMasterId r:id="rId28"/>
  </p:notesMasterIdLst>
  <p:sldIdLst>
    <p:sldId id="324" r:id="rId2"/>
    <p:sldId id="273" r:id="rId3"/>
    <p:sldId id="428" r:id="rId4"/>
    <p:sldId id="429" r:id="rId5"/>
    <p:sldId id="431" r:id="rId6"/>
    <p:sldId id="445" r:id="rId7"/>
    <p:sldId id="432" r:id="rId8"/>
    <p:sldId id="446" r:id="rId9"/>
    <p:sldId id="448" r:id="rId10"/>
    <p:sldId id="447" r:id="rId11"/>
    <p:sldId id="433" r:id="rId12"/>
    <p:sldId id="434" r:id="rId13"/>
    <p:sldId id="449" r:id="rId14"/>
    <p:sldId id="450" r:id="rId15"/>
    <p:sldId id="435" r:id="rId16"/>
    <p:sldId id="436" r:id="rId17"/>
    <p:sldId id="437" r:id="rId18"/>
    <p:sldId id="438" r:id="rId19"/>
    <p:sldId id="439" r:id="rId20"/>
    <p:sldId id="440" r:id="rId21"/>
    <p:sldId id="441" r:id="rId22"/>
    <p:sldId id="442" r:id="rId23"/>
    <p:sldId id="443" r:id="rId24"/>
    <p:sldId id="444" r:id="rId25"/>
    <p:sldId id="451" r:id="rId26"/>
    <p:sldId id="413"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on L Winberg" initials="SW" lastIdx="1" clrIdx="0"/>
  <p:cmAuthor id="1" name="Simon Winberg" initials="SW" lastIdx="1" clrIdx="1">
    <p:extLst>
      <p:ext uri="{19B8F6BF-5375-455C-9EA6-DF929625EA0E}">
        <p15:presenceInfo xmlns:p15="http://schemas.microsoft.com/office/powerpoint/2012/main" userId="Simon Winbe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757"/>
    <a:srgbClr val="FBFF69"/>
    <a:srgbClr val="FFFF81"/>
    <a:srgbClr val="FFFF00"/>
    <a:srgbClr val="FAA8A8"/>
    <a:srgbClr val="166843"/>
    <a:srgbClr val="006600"/>
    <a:srgbClr val="1C1C1C"/>
    <a:srgbClr val="FAFEE6"/>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0611" autoAdjust="0"/>
  </p:normalViewPr>
  <p:slideViewPr>
    <p:cSldViewPr snapToGrid="0">
      <p:cViewPr varScale="1">
        <p:scale>
          <a:sx n="80" d="100"/>
          <a:sy n="80" d="100"/>
        </p:scale>
        <p:origin x="1554" y="96"/>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174BBCF-0BDB-4E2C-87C1-3B59551A21DC}" type="datetimeFigureOut">
              <a:rPr lang="en-US"/>
              <a:pPr>
                <a:defRPr/>
              </a:pPr>
              <a:t>3/6/2018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4344F12-B8EC-44B1-8A42-C01DD67DE0AF}" type="slidenum">
              <a:rPr lang="en-US"/>
              <a:pPr>
                <a:defRPr/>
              </a:pPr>
              <a:t>‹#›</a:t>
            </a:fld>
            <a:endParaRPr lang="en-US"/>
          </a:p>
        </p:txBody>
      </p:sp>
    </p:spTree>
    <p:extLst>
      <p:ext uri="{BB962C8B-B14F-4D97-AF65-F5344CB8AC3E}">
        <p14:creationId xmlns:p14="http://schemas.microsoft.com/office/powerpoint/2010/main" val="3185011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844785-57CF-423B-9BD3-439C568A7EBB}" type="slidenum">
              <a:rPr lang="en-US" smtClean="0"/>
              <a:pPr/>
              <a:t>1</a:t>
            </a:fld>
            <a:endParaRPr lang="en-US"/>
          </a:p>
        </p:txBody>
      </p:sp>
    </p:spTree>
    <p:extLst>
      <p:ext uri="{BB962C8B-B14F-4D97-AF65-F5344CB8AC3E}">
        <p14:creationId xmlns:p14="http://schemas.microsoft.com/office/powerpoint/2010/main" val="2713704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E2BDAD-629C-4378-ABA9-87A314B84EB4}" type="slidenum">
              <a:rPr lang="en-US" smtClean="0"/>
              <a:pPr/>
              <a:t>2</a:t>
            </a:fld>
            <a:endParaRPr lang="en-US"/>
          </a:p>
        </p:txBody>
      </p:sp>
    </p:spTree>
    <p:extLst>
      <p:ext uri="{BB962C8B-B14F-4D97-AF65-F5344CB8AC3E}">
        <p14:creationId xmlns:p14="http://schemas.microsoft.com/office/powerpoint/2010/main" val="4078760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511E2A-C82F-46E6-9DEC-FF2A1DC4B263}" type="slidenum">
              <a:rPr lang="en-US" smtClean="0"/>
              <a:pPr/>
              <a:t>5</a:t>
            </a:fld>
            <a:endParaRPr lang="en-US"/>
          </a:p>
        </p:txBody>
      </p:sp>
    </p:spTree>
    <p:extLst>
      <p:ext uri="{BB962C8B-B14F-4D97-AF65-F5344CB8AC3E}">
        <p14:creationId xmlns:p14="http://schemas.microsoft.com/office/powerpoint/2010/main" val="1871614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10962F-2B00-481A-81AC-06E85B358707}" type="slidenum">
              <a:rPr lang="en-US" smtClean="0"/>
              <a:pPr/>
              <a:t>11</a:t>
            </a:fld>
            <a:endParaRPr lang="en-US"/>
          </a:p>
        </p:txBody>
      </p:sp>
    </p:spTree>
    <p:extLst>
      <p:ext uri="{BB962C8B-B14F-4D97-AF65-F5344CB8AC3E}">
        <p14:creationId xmlns:p14="http://schemas.microsoft.com/office/powerpoint/2010/main" val="3561806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19D908-9E78-4957-BF87-749B79027CD8}" type="slidenum">
              <a:rPr lang="en-US" smtClean="0"/>
              <a:pPr/>
              <a:t>16</a:t>
            </a:fld>
            <a:endParaRPr lang="en-US"/>
          </a:p>
        </p:txBody>
      </p:sp>
    </p:spTree>
    <p:extLst>
      <p:ext uri="{BB962C8B-B14F-4D97-AF65-F5344CB8AC3E}">
        <p14:creationId xmlns:p14="http://schemas.microsoft.com/office/powerpoint/2010/main" val="3183649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13D45263-F346-4D9E-B8FA-2F485AC7207D}"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7510FC7E-DEFB-4C84-BAF7-FE809330A2A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DA851F78-B96F-4EA5-8C1A-F38CD6BF9E1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274FF3A-3FE4-4D8F-AA06-87E135E6607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01C96025-340B-40B4-836B-E4BDBF013AD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FDBCA43E-5CB6-44A4-980B-984EBA9F71FD}"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2B34780E-716E-419B-8793-28982462ED9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3505D5CF-0518-4AF4-8FF0-0687688E33F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2A1C3099-69CD-491D-89ED-86489FC0533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95CCE3D7-173E-4B1A-99C5-0EB9C11487CC}"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EE036589-D1A4-4F47-97A1-4373B165AB5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www.top500.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commons.wikimedia.org/wiki/File:Lei_de_moore_2006.png" TargetMode="External"/><Relationship Id="rId2" Type="http://schemas.openxmlformats.org/officeDocument/2006/relationships/hyperlink" Target="http://pixabay.com/"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9" descr="smp.gif"/>
          <p:cNvPicPr>
            <a:picLocks noChangeAspect="1"/>
          </p:cNvPicPr>
          <p:nvPr/>
        </p:nvPicPr>
        <p:blipFill>
          <a:blip r:embed="rId3" cstate="print"/>
          <a:srcRect/>
          <a:stretch>
            <a:fillRect/>
          </a:stretch>
        </p:blipFill>
        <p:spPr bwMode="auto">
          <a:xfrm>
            <a:off x="560388" y="4935334"/>
            <a:ext cx="2698750" cy="1392237"/>
          </a:xfrm>
          <a:prstGeom prst="rect">
            <a:avLst/>
          </a:prstGeom>
          <a:noFill/>
          <a:ln w="9525">
            <a:noFill/>
            <a:miter lim="800000"/>
            <a:headEnd/>
            <a:tailEnd/>
          </a:ln>
        </p:spPr>
      </p:pic>
      <p:sp>
        <p:nvSpPr>
          <p:cNvPr id="3074" name="Rectangle 8"/>
          <p:cNvSpPr>
            <a:spLocks noChangeArrowheads="1"/>
          </p:cNvSpPr>
          <p:nvPr/>
        </p:nvSpPr>
        <p:spPr bwMode="auto">
          <a:xfrm>
            <a:off x="1398504" y="2006934"/>
            <a:ext cx="6775450" cy="1814513"/>
          </a:xfrm>
          <a:prstGeom prst="rect">
            <a:avLst/>
          </a:prstGeom>
          <a:blipFill dpi="0" rotWithShape="1">
            <a:blip r:embed="rId4" cstate="print">
              <a:alphaModFix amt="28000"/>
            </a:blip>
            <a:srcRect/>
            <a:tile tx="0" ty="0" sx="100000" sy="100000" flip="none" algn="tl"/>
          </a:blipFill>
          <a:ln w="9525" algn="ctr">
            <a:noFill/>
            <a:round/>
            <a:headEnd/>
            <a:tailEnd/>
          </a:ln>
        </p:spPr>
        <p:txBody>
          <a:bodyPr/>
          <a:lstStyle/>
          <a:p>
            <a:endParaRPr lang="en-US"/>
          </a:p>
        </p:txBody>
      </p:sp>
      <p:sp>
        <p:nvSpPr>
          <p:cNvPr id="5" name="Subtitle 4"/>
          <p:cNvSpPr>
            <a:spLocks noGrp="1"/>
          </p:cNvSpPr>
          <p:nvPr>
            <p:ph type="subTitle" sz="quarter" idx="4294967295"/>
          </p:nvPr>
        </p:nvSpPr>
        <p:spPr>
          <a:xfrm>
            <a:off x="372154" y="3270621"/>
            <a:ext cx="8428945" cy="1637672"/>
          </a:xfrm>
        </p:spPr>
        <p:txBody>
          <a:bodyPr>
            <a:normAutofit/>
          </a:bodyPr>
          <a:lstStyle/>
          <a:p>
            <a:pPr algn="ctr">
              <a:buNone/>
              <a:defRPr/>
            </a:pPr>
            <a:r>
              <a:rPr lang="en-US"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Lecture 7:</a:t>
            </a:r>
          </a:p>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Power concerns, </a:t>
            </a:r>
          </a:p>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Socially Conscious Computer Design</a:t>
            </a:r>
          </a:p>
        </p:txBody>
      </p:sp>
      <p:sp>
        <p:nvSpPr>
          <p:cNvPr id="3076" name="Rectangle 9"/>
          <p:cNvSpPr>
            <a:spLocks noChangeArrowheads="1"/>
          </p:cNvSpPr>
          <p:nvPr/>
        </p:nvSpPr>
        <p:spPr bwMode="auto">
          <a:xfrm>
            <a:off x="1873250" y="5157788"/>
            <a:ext cx="5832475" cy="958850"/>
          </a:xfrm>
          <a:prstGeom prst="rect">
            <a:avLst/>
          </a:prstGeom>
          <a:noFill/>
          <a:ln w="9525" algn="ctr">
            <a:noFill/>
            <a:round/>
            <a:headEnd/>
            <a:tailEnd/>
          </a:ln>
        </p:spPr>
        <p:txBody>
          <a:bodyPr/>
          <a:lstStyle/>
          <a:p>
            <a:pPr algn="ctr"/>
            <a:r>
              <a:rPr lang="en-ZA" sz="1600" i="1"/>
              <a:t>Presented by</a:t>
            </a:r>
          </a:p>
          <a:p>
            <a:pPr algn="ctr"/>
            <a:r>
              <a:rPr lang="en-ZA" sz="2400"/>
              <a:t>Simon Winberg</a:t>
            </a:r>
            <a:endParaRPr lang="en-US" sz="2400"/>
          </a:p>
        </p:txBody>
      </p:sp>
      <p:pic>
        <p:nvPicPr>
          <p:cNvPr id="3077" name="Picture 9" descr="EEE4084F_logo.jpg"/>
          <p:cNvPicPr>
            <a:picLocks noChangeAspect="1"/>
          </p:cNvPicPr>
          <p:nvPr/>
        </p:nvPicPr>
        <p:blipFill>
          <a:blip r:embed="rId5" cstate="print"/>
          <a:srcRect/>
          <a:stretch>
            <a:fillRect/>
          </a:stretch>
        </p:blipFill>
        <p:spPr bwMode="auto">
          <a:xfrm>
            <a:off x="490037" y="375820"/>
            <a:ext cx="1439862" cy="1436688"/>
          </a:xfrm>
          <a:prstGeom prst="rect">
            <a:avLst/>
          </a:prstGeom>
          <a:noFill/>
          <a:ln w="9525">
            <a:noFill/>
            <a:miter lim="800000"/>
            <a:headEnd/>
            <a:tailEnd/>
          </a:ln>
        </p:spPr>
      </p:pic>
      <p:sp>
        <p:nvSpPr>
          <p:cNvPr id="9" name="Rectangle 8"/>
          <p:cNvSpPr/>
          <p:nvPr/>
        </p:nvSpPr>
        <p:spPr>
          <a:xfrm>
            <a:off x="1394108" y="2333071"/>
            <a:ext cx="6766596" cy="1015663"/>
          </a:xfrm>
          <a:prstGeom prst="rect">
            <a:avLst/>
          </a:prstGeom>
          <a:noFill/>
        </p:spPr>
        <p:txBody>
          <a:bodyPr wrap="none">
            <a:spAutoFit/>
          </a:bodyPr>
          <a:lstStyle/>
          <a:p>
            <a:pPr algn="ctr">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Digital Systems</a:t>
            </a:r>
          </a:p>
        </p:txBody>
      </p:sp>
      <p:sp>
        <p:nvSpPr>
          <p:cNvPr id="11" name="Rectangle 10"/>
          <p:cNvSpPr/>
          <p:nvPr/>
        </p:nvSpPr>
        <p:spPr>
          <a:xfrm>
            <a:off x="2376892" y="561822"/>
            <a:ext cx="4418197"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EEE4084F</a:t>
            </a:r>
          </a:p>
        </p:txBody>
      </p:sp>
      <p:pic>
        <p:nvPicPr>
          <p:cNvPr id="3081" name="Picture 11" descr="uctlogo.png"/>
          <p:cNvPicPr>
            <a:picLocks noChangeAspect="1"/>
          </p:cNvPicPr>
          <p:nvPr/>
        </p:nvPicPr>
        <p:blipFill>
          <a:blip r:embed="rId6" cstate="print"/>
          <a:srcRect/>
          <a:stretch>
            <a:fillRect/>
          </a:stretch>
        </p:blipFill>
        <p:spPr bwMode="auto">
          <a:xfrm>
            <a:off x="7213600" y="413418"/>
            <a:ext cx="1433513" cy="1463675"/>
          </a:xfrm>
          <a:prstGeom prst="rect">
            <a:avLst/>
          </a:prstGeom>
          <a:noFill/>
          <a:ln w="9525">
            <a:noFill/>
            <a:miter lim="800000"/>
            <a:headEnd/>
            <a:tailEnd/>
          </a:ln>
        </p:spPr>
      </p:pic>
      <p:pic>
        <p:nvPicPr>
          <p:cNvPr id="12" name="Picture 3" descr="C:\Users\swinberg\Documents\ACTIVE\EEE4084F\Common\Images_open\CC-SA.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1830" y="6363938"/>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37552" y="641802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534130A-8518-462A-8EE8-781CF7F7D06D}"/>
              </a:ext>
            </a:extLst>
          </p:cNvPr>
          <p:cNvSpPr/>
          <p:nvPr/>
        </p:nvSpPr>
        <p:spPr>
          <a:xfrm>
            <a:off x="408247" y="1516487"/>
            <a:ext cx="8417945" cy="2985433"/>
          </a:xfrm>
          <a:prstGeom prst="rect">
            <a:avLst/>
          </a:prstGeom>
          <a:noFill/>
        </p:spPr>
        <p:txBody>
          <a:bodyPr wrap="none" lIns="91440" tIns="45720" rIns="91440" bIns="45720">
            <a:spAutoFit/>
          </a:bodyPr>
          <a:lstStyle/>
          <a:p>
            <a:pPr algn="ctr"/>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With those thoughts</a:t>
            </a:r>
          </a:p>
          <a:p>
            <a:pPr algn="ct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Let’s get back to considering</a:t>
            </a:r>
          </a:p>
          <a:p>
            <a:pPr algn="ct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Computer Design Trends</a:t>
            </a:r>
          </a:p>
        </p:txBody>
      </p:sp>
    </p:spTree>
    <p:extLst>
      <p:ext uri="{BB962C8B-B14F-4D97-AF65-F5344CB8AC3E}">
        <p14:creationId xmlns:p14="http://schemas.microsoft.com/office/powerpoint/2010/main" val="3678673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winberg\Documents\ACTIVE\EEE4084F\Common\Images_open\moore_law_20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720" y="1219269"/>
            <a:ext cx="6152928" cy="43070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71953" y="395302"/>
            <a:ext cx="7698306" cy="692210"/>
          </a:xfrm>
        </p:spPr>
        <p:txBody>
          <a:bodyPr>
            <a:normAutofit fontScale="90000"/>
          </a:bodyPr>
          <a:lstStyle/>
          <a:p>
            <a:pPr>
              <a:defRPr/>
            </a:pPr>
            <a:r>
              <a:rPr lang="en-ZA" dirty="0"/>
              <a:t>Computation Design Trends</a:t>
            </a:r>
            <a:endParaRPr lang="en-US" dirty="0"/>
          </a:p>
        </p:txBody>
      </p:sp>
      <p:sp>
        <p:nvSpPr>
          <p:cNvPr id="24580" name="Rectangle 5"/>
          <p:cNvSpPr>
            <a:spLocks noChangeArrowheads="1"/>
          </p:cNvSpPr>
          <p:nvPr/>
        </p:nvSpPr>
        <p:spPr bwMode="auto">
          <a:xfrm>
            <a:off x="380280" y="5884863"/>
            <a:ext cx="4636698" cy="400110"/>
          </a:xfrm>
          <a:prstGeom prst="rect">
            <a:avLst/>
          </a:prstGeom>
          <a:noFill/>
          <a:ln w="9525">
            <a:noFill/>
            <a:miter lim="800000"/>
            <a:headEnd/>
            <a:tailEnd/>
          </a:ln>
        </p:spPr>
        <p:txBody>
          <a:bodyPr wrap="square">
            <a:spAutoFit/>
          </a:bodyPr>
          <a:lstStyle/>
          <a:p>
            <a:pPr algn="just"/>
            <a:r>
              <a:rPr lang="en-US" sz="2000" dirty="0">
                <a:solidFill>
                  <a:srgbClr val="000066"/>
                </a:solidFill>
              </a:rPr>
              <a:t>Intel performance graph</a:t>
            </a:r>
          </a:p>
        </p:txBody>
      </p:sp>
      <p:sp>
        <p:nvSpPr>
          <p:cNvPr id="24581" name="TextBox 6"/>
          <p:cNvSpPr txBox="1">
            <a:spLocks noChangeArrowheads="1"/>
          </p:cNvSpPr>
          <p:nvPr/>
        </p:nvSpPr>
        <p:spPr bwMode="auto">
          <a:xfrm>
            <a:off x="6477011" y="841375"/>
            <a:ext cx="2522537" cy="2862263"/>
          </a:xfrm>
          <a:prstGeom prst="rect">
            <a:avLst/>
          </a:prstGeom>
          <a:noFill/>
          <a:ln w="9525">
            <a:noFill/>
            <a:miter lim="800000"/>
            <a:headEnd/>
            <a:tailEnd/>
          </a:ln>
        </p:spPr>
        <p:txBody>
          <a:bodyPr>
            <a:spAutoFit/>
          </a:bodyPr>
          <a:lstStyle/>
          <a:p>
            <a:r>
              <a:rPr lang="en-ZA" dirty="0"/>
              <a:t>For the past decades</a:t>
            </a:r>
            <a:r>
              <a:rPr lang="en-US" dirty="0"/>
              <a:t> the means to increase computer performance has been focusing to a large extent on producing </a:t>
            </a:r>
            <a:r>
              <a:rPr lang="en-US" u="sng" dirty="0">
                <a:solidFill>
                  <a:srgbClr val="FF0000"/>
                </a:solidFill>
              </a:rPr>
              <a:t>faster software processors</a:t>
            </a:r>
            <a:r>
              <a:rPr lang="en-US" dirty="0"/>
              <a:t>.</a:t>
            </a:r>
          </a:p>
          <a:p>
            <a:r>
              <a:rPr lang="en-ZA" dirty="0"/>
              <a:t>This included packing more transistors into smaller spaces.</a:t>
            </a:r>
          </a:p>
        </p:txBody>
      </p:sp>
      <p:sp>
        <p:nvSpPr>
          <p:cNvPr id="24582" name="TextBox 7"/>
          <p:cNvSpPr txBox="1">
            <a:spLocks noChangeArrowheads="1"/>
          </p:cNvSpPr>
          <p:nvPr/>
        </p:nvSpPr>
        <p:spPr bwMode="auto">
          <a:xfrm>
            <a:off x="6459548" y="3873495"/>
            <a:ext cx="2590800" cy="2862263"/>
          </a:xfrm>
          <a:prstGeom prst="rect">
            <a:avLst/>
          </a:prstGeom>
          <a:noFill/>
          <a:ln w="9525">
            <a:noFill/>
            <a:miter lim="800000"/>
            <a:headEnd/>
            <a:tailEnd/>
          </a:ln>
        </p:spPr>
        <p:txBody>
          <a:bodyPr>
            <a:spAutoFit/>
          </a:bodyPr>
          <a:lstStyle/>
          <a:p>
            <a:r>
              <a:rPr lang="en-ZA" dirty="0"/>
              <a:t>Moore’s law has been holding pretty well… when measured in terms of </a:t>
            </a:r>
            <a:r>
              <a:rPr lang="en-ZA" u="sng" dirty="0">
                <a:solidFill>
                  <a:srgbClr val="FF0000"/>
                </a:solidFill>
              </a:rPr>
              <a:t>transistors</a:t>
            </a:r>
            <a:r>
              <a:rPr lang="en-ZA" dirty="0"/>
              <a:t> (e.g., doubling number of transistors)</a:t>
            </a:r>
          </a:p>
          <a:p>
            <a:endParaRPr lang="en-ZA" dirty="0"/>
          </a:p>
          <a:p>
            <a:r>
              <a:rPr lang="en-ZA" b="1" dirty="0"/>
              <a:t>But this trend has drawbacks</a:t>
            </a:r>
            <a:r>
              <a:rPr lang="en-ZA" dirty="0"/>
              <a:t>, </a:t>
            </a:r>
            <a:r>
              <a:rPr lang="en-ZA" dirty="0">
                <a:solidFill>
                  <a:srgbClr val="FF0000"/>
                </a:solidFill>
              </a:rPr>
              <a:t>and seems to be slowing…</a:t>
            </a:r>
          </a:p>
        </p:txBody>
      </p:sp>
    </p:spTree>
    <p:extLst>
      <p:ext uri="{BB962C8B-B14F-4D97-AF65-F5344CB8AC3E}">
        <p14:creationId xmlns:p14="http://schemas.microsoft.com/office/powerpoint/2010/main" val="235661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446088" y="1373187"/>
            <a:ext cx="8304212" cy="4419600"/>
          </a:xfrm>
        </p:spPr>
        <p:txBody>
          <a:bodyPr>
            <a:normAutofit/>
          </a:bodyPr>
          <a:lstStyle/>
          <a:p>
            <a:r>
              <a:rPr lang="en-US" dirty="0"/>
              <a:t>Power dissipation (hard not to have):</a:t>
            </a:r>
          </a:p>
          <a:p>
            <a:pPr lvl="1"/>
            <a:r>
              <a:rPr lang="en-US" dirty="0"/>
              <a:t>Rate at which energy is taken from the supply (PSU) and transformed into heat</a:t>
            </a:r>
          </a:p>
          <a:p>
            <a:pPr lvl="1">
              <a:buFontTx/>
              <a:buNone/>
            </a:pPr>
            <a:r>
              <a:rPr lang="en-US" sz="2400" i="1" dirty="0">
                <a:solidFill>
                  <a:srgbClr val="800080"/>
                </a:solidFill>
              </a:rPr>
              <a:t>    </a:t>
            </a:r>
            <a:r>
              <a:rPr lang="en-US" b="1" dirty="0">
                <a:solidFill>
                  <a:schemeClr val="tx2">
                    <a:lumMod val="50000"/>
                  </a:schemeClr>
                </a:solidFill>
              </a:rPr>
              <a:t> P = E/t</a:t>
            </a:r>
          </a:p>
          <a:p>
            <a:r>
              <a:rPr lang="en-US" dirty="0"/>
              <a:t>Energy dissipation for a given instruction depends upon type of instruction</a:t>
            </a:r>
            <a:br>
              <a:rPr lang="en-US" dirty="0"/>
            </a:br>
            <a:r>
              <a:rPr lang="en-US" dirty="0"/>
              <a:t>(and state of the processor)</a:t>
            </a:r>
          </a:p>
        </p:txBody>
      </p:sp>
      <p:sp>
        <p:nvSpPr>
          <p:cNvPr id="98306" name="Rectangle 2"/>
          <p:cNvSpPr>
            <a:spLocks noGrp="1" noChangeArrowheads="1"/>
          </p:cNvSpPr>
          <p:nvPr>
            <p:ph type="title"/>
          </p:nvPr>
        </p:nvSpPr>
        <p:spPr>
          <a:xfrm>
            <a:off x="762000" y="381000"/>
            <a:ext cx="7162800" cy="833438"/>
          </a:xfrm>
        </p:spPr>
        <p:txBody>
          <a:bodyPr/>
          <a:lstStyle/>
          <a:p>
            <a:r>
              <a:rPr lang="en-US" dirty="0"/>
              <a:t>Power use</a:t>
            </a:r>
          </a:p>
        </p:txBody>
      </p:sp>
      <p:grpSp>
        <p:nvGrpSpPr>
          <p:cNvPr id="2" name="Group 14"/>
          <p:cNvGrpSpPr>
            <a:grpSpLocks/>
          </p:cNvGrpSpPr>
          <p:nvPr/>
        </p:nvGrpSpPr>
        <p:grpSpPr bwMode="auto">
          <a:xfrm>
            <a:off x="1620663" y="5573711"/>
            <a:ext cx="4314825" cy="1020763"/>
            <a:chOff x="912" y="2912"/>
            <a:chExt cx="2718" cy="643"/>
          </a:xfrm>
        </p:grpSpPr>
        <p:sp>
          <p:nvSpPr>
            <p:cNvPr id="98313" name="Rectangle 9"/>
            <p:cNvSpPr>
              <a:spLocks noChangeArrowheads="1"/>
            </p:cNvSpPr>
            <p:nvPr/>
          </p:nvSpPr>
          <p:spPr bwMode="auto">
            <a:xfrm>
              <a:off x="912" y="3072"/>
              <a:ext cx="2718" cy="326"/>
            </a:xfrm>
            <a:prstGeom prst="rect">
              <a:avLst/>
            </a:prstGeom>
            <a:noFill/>
            <a:ln w="12700">
              <a:noFill/>
              <a:miter lim="800000"/>
              <a:headEnd/>
              <a:tailEnd/>
            </a:ln>
            <a:effectLst/>
          </p:spPr>
          <p:txBody>
            <a:bodyPr lIns="63500" tIns="25400" rIns="63500" bIns="25400">
              <a:spAutoFit/>
            </a:bodyPr>
            <a:lstStyle/>
            <a:p>
              <a:pPr>
                <a:lnSpc>
                  <a:spcPct val="85000"/>
                </a:lnSpc>
              </a:pPr>
              <a:r>
                <a:rPr lang="en-US" dirty="0">
                  <a:solidFill>
                    <a:schemeClr val="tx2">
                      <a:lumMod val="50000"/>
                    </a:schemeClr>
                  </a:solidFill>
                </a:rPr>
                <a:t>P = (1/CPU Time) </a:t>
              </a:r>
              <a:r>
                <a:rPr lang="en-US" b="0" dirty="0">
                  <a:solidFill>
                    <a:schemeClr val="tx2">
                      <a:lumMod val="50000"/>
                    </a:schemeClr>
                  </a:solidFill>
                </a:rPr>
                <a:t>*  </a:t>
              </a:r>
              <a:r>
                <a:rPr lang="en-US" sz="3600" b="0" dirty="0">
                  <a:solidFill>
                    <a:schemeClr val="tx2">
                      <a:lumMod val="50000"/>
                    </a:schemeClr>
                  </a:solidFill>
                  <a:sym typeface="Symbol" pitchFamily="18" charset="2"/>
                </a:rPr>
                <a:t></a:t>
              </a:r>
              <a:r>
                <a:rPr lang="en-US" sz="3600" b="0" dirty="0">
                  <a:solidFill>
                    <a:schemeClr val="tx2">
                      <a:lumMod val="50000"/>
                    </a:schemeClr>
                  </a:solidFill>
                </a:rPr>
                <a:t>  </a:t>
              </a:r>
              <a:r>
                <a:rPr lang="en-US" dirty="0">
                  <a:solidFill>
                    <a:schemeClr val="tx2">
                      <a:lumMod val="50000"/>
                    </a:schemeClr>
                  </a:solidFill>
                </a:rPr>
                <a:t>E    *  I</a:t>
              </a:r>
            </a:p>
          </p:txBody>
        </p:sp>
        <p:sp>
          <p:nvSpPr>
            <p:cNvPr id="98314" name="Rectangle 10"/>
            <p:cNvSpPr>
              <a:spLocks noChangeArrowheads="1"/>
            </p:cNvSpPr>
            <p:nvPr/>
          </p:nvSpPr>
          <p:spPr bwMode="auto">
            <a:xfrm>
              <a:off x="2196" y="3376"/>
              <a:ext cx="396" cy="179"/>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0" i="1" dirty="0" err="1">
                  <a:solidFill>
                    <a:schemeClr val="tx2">
                      <a:lumMod val="50000"/>
                    </a:schemeClr>
                  </a:solidFill>
                </a:rPr>
                <a:t>i</a:t>
              </a:r>
              <a:r>
                <a:rPr lang="en-US" b="0" i="1" dirty="0">
                  <a:solidFill>
                    <a:schemeClr val="tx2">
                      <a:lumMod val="50000"/>
                    </a:schemeClr>
                  </a:solidFill>
                </a:rPr>
                <a:t>  </a:t>
              </a:r>
              <a:r>
                <a:rPr lang="en-US" b="0" dirty="0">
                  <a:solidFill>
                    <a:schemeClr val="tx2">
                      <a:lumMod val="50000"/>
                    </a:schemeClr>
                  </a:solidFill>
                </a:rPr>
                <a:t>= 1</a:t>
              </a:r>
            </a:p>
          </p:txBody>
        </p:sp>
        <p:sp>
          <p:nvSpPr>
            <p:cNvPr id="98315" name="Rectangle 11"/>
            <p:cNvSpPr>
              <a:spLocks noChangeArrowheads="1"/>
            </p:cNvSpPr>
            <p:nvPr/>
          </p:nvSpPr>
          <p:spPr bwMode="auto">
            <a:xfrm>
              <a:off x="2280" y="2912"/>
              <a:ext cx="168" cy="179"/>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i="1" dirty="0">
                  <a:solidFill>
                    <a:schemeClr val="tx2">
                      <a:lumMod val="50000"/>
                    </a:schemeClr>
                  </a:solidFill>
                </a:rPr>
                <a:t>n</a:t>
              </a:r>
            </a:p>
          </p:txBody>
        </p:sp>
        <p:sp>
          <p:nvSpPr>
            <p:cNvPr id="98316" name="Rectangle 12"/>
            <p:cNvSpPr>
              <a:spLocks noChangeArrowheads="1"/>
            </p:cNvSpPr>
            <p:nvPr/>
          </p:nvSpPr>
          <p:spPr bwMode="auto">
            <a:xfrm>
              <a:off x="2688" y="3264"/>
              <a:ext cx="113" cy="181"/>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i="1" dirty="0" err="1">
                  <a:solidFill>
                    <a:schemeClr val="tx2">
                      <a:lumMod val="50000"/>
                    </a:schemeClr>
                  </a:solidFill>
                </a:rPr>
                <a:t>i</a:t>
              </a:r>
              <a:endParaRPr lang="en-US" i="1" dirty="0">
                <a:solidFill>
                  <a:schemeClr val="tx2">
                    <a:lumMod val="50000"/>
                  </a:schemeClr>
                </a:solidFill>
              </a:endParaRPr>
            </a:p>
          </p:txBody>
        </p:sp>
        <p:sp>
          <p:nvSpPr>
            <p:cNvPr id="98317" name="Rectangle 13"/>
            <p:cNvSpPr>
              <a:spLocks noChangeArrowheads="1"/>
            </p:cNvSpPr>
            <p:nvPr/>
          </p:nvSpPr>
          <p:spPr bwMode="auto">
            <a:xfrm>
              <a:off x="3024" y="3264"/>
              <a:ext cx="113" cy="181"/>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i="1">
                  <a:solidFill>
                    <a:schemeClr val="tx2">
                      <a:lumMod val="50000"/>
                    </a:schemeClr>
                  </a:solidFill>
                </a:rPr>
                <a:t>i</a:t>
              </a:r>
            </a:p>
          </p:txBody>
        </p:sp>
      </p:grpSp>
      <p:grpSp>
        <p:nvGrpSpPr>
          <p:cNvPr id="6" name="Group 5">
            <a:extLst>
              <a:ext uri="{FF2B5EF4-FFF2-40B4-BE49-F238E27FC236}">
                <a16:creationId xmlns="" xmlns:a16="http://schemas.microsoft.com/office/drawing/2014/main" id="{EF28FE09-39F1-4792-9327-7A2276265AF0}"/>
              </a:ext>
            </a:extLst>
          </p:cNvPr>
          <p:cNvGrpSpPr/>
          <p:nvPr/>
        </p:nvGrpSpPr>
        <p:grpSpPr>
          <a:xfrm>
            <a:off x="6553200" y="4187826"/>
            <a:ext cx="2603500" cy="2501898"/>
            <a:chOff x="6553200" y="4187826"/>
            <a:chExt cx="2603500" cy="2501898"/>
          </a:xfrm>
        </p:grpSpPr>
        <p:pic>
          <p:nvPicPr>
            <p:cNvPr id="4" name="Picture 3">
              <a:extLst>
                <a:ext uri="{FF2B5EF4-FFF2-40B4-BE49-F238E27FC236}">
                  <a16:creationId xmlns="" xmlns:a16="http://schemas.microsoft.com/office/drawing/2014/main" id="{516ED262-D287-4767-8360-3A71DA296C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0062" y="5478462"/>
              <a:ext cx="1784618" cy="1211262"/>
            </a:xfrm>
            <a:prstGeom prst="rect">
              <a:avLst/>
            </a:prstGeom>
          </p:spPr>
        </p:pic>
        <p:sp>
          <p:nvSpPr>
            <p:cNvPr id="5" name="Thought Bubble: Cloud 4">
              <a:extLst>
                <a:ext uri="{FF2B5EF4-FFF2-40B4-BE49-F238E27FC236}">
                  <a16:creationId xmlns="" xmlns:a16="http://schemas.microsoft.com/office/drawing/2014/main" id="{A4B95354-C80E-49C8-B107-8BE71B0E6BCA}"/>
                </a:ext>
              </a:extLst>
            </p:cNvPr>
            <p:cNvSpPr/>
            <p:nvPr/>
          </p:nvSpPr>
          <p:spPr>
            <a:xfrm>
              <a:off x="6553200" y="4187826"/>
              <a:ext cx="2590800" cy="1211262"/>
            </a:xfrm>
            <a:prstGeom prst="cloudCallout">
              <a:avLst>
                <a:gd name="adj1" fmla="val 15810"/>
                <a:gd name="adj2" fmla="val 708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 xmlns:a16="http://schemas.microsoft.com/office/drawing/2014/main" id="{AF307796-E27A-46CC-BE27-B6A3533C851C}"/>
                </a:ext>
              </a:extLst>
            </p:cNvPr>
            <p:cNvSpPr/>
            <p:nvPr/>
          </p:nvSpPr>
          <p:spPr>
            <a:xfrm>
              <a:off x="6772648" y="4368860"/>
              <a:ext cx="2384052" cy="830997"/>
            </a:xfrm>
            <a:prstGeom prst="rect">
              <a:avLst/>
            </a:prstGeom>
          </p:spPr>
          <p:txBody>
            <a:bodyPr wrap="square">
              <a:spAutoFit/>
            </a:bodyPr>
            <a:lstStyle/>
            <a:p>
              <a:r>
                <a:rPr lang="en-ZA" sz="1600" i="1" dirty="0" err="1"/>
                <a:t>Blime</a:t>
              </a:r>
              <a:r>
                <a:rPr lang="en-ZA" sz="1600" i="1" dirty="0"/>
                <a:t>, we need moor</a:t>
              </a:r>
              <a:br>
                <a:rPr lang="en-ZA" sz="1600" i="1" dirty="0"/>
              </a:br>
              <a:r>
                <a:rPr lang="en-ZA" sz="1600" i="1" dirty="0"/>
                <a:t>speed bot the warp engines </a:t>
              </a:r>
              <a:r>
                <a:rPr lang="en-ZA" sz="1600" i="1" dirty="0" err="1"/>
                <a:t>arr</a:t>
              </a:r>
              <a:r>
                <a:rPr lang="en-ZA" sz="1600" i="1" dirty="0"/>
                <a:t> </a:t>
              </a:r>
              <a:r>
                <a:rPr lang="en-ZA" sz="1600" i="1" dirty="0" err="1"/>
                <a:t>cookin</a:t>
              </a:r>
              <a:r>
                <a:rPr lang="en-ZA" sz="1600" i="1" dirty="0"/>
                <a:t>’</a:t>
              </a:r>
            </a:p>
          </p:txBody>
        </p:sp>
      </p:grpSp>
      <p:sp>
        <p:nvSpPr>
          <p:cNvPr id="15" name="Rectangle 9">
            <a:extLst>
              <a:ext uri="{FF2B5EF4-FFF2-40B4-BE49-F238E27FC236}">
                <a16:creationId xmlns="" xmlns:a16="http://schemas.microsoft.com/office/drawing/2014/main" id="{6430492B-FBF8-48A7-A630-684A2152FB58}"/>
              </a:ext>
            </a:extLst>
          </p:cNvPr>
          <p:cNvSpPr>
            <a:spLocks noChangeArrowheads="1"/>
          </p:cNvSpPr>
          <p:nvPr/>
        </p:nvSpPr>
        <p:spPr bwMode="auto">
          <a:xfrm>
            <a:off x="858570" y="5181104"/>
            <a:ext cx="6107112" cy="286745"/>
          </a:xfrm>
          <a:prstGeom prst="rect">
            <a:avLst/>
          </a:prstGeom>
          <a:noFill/>
          <a:ln w="12700">
            <a:noFill/>
            <a:miter lim="800000"/>
            <a:headEnd/>
            <a:tailEnd/>
          </a:ln>
          <a:effectLst/>
        </p:spPr>
        <p:txBody>
          <a:bodyPr wrap="square" lIns="63500" tIns="25400" rIns="63500" bIns="25400">
            <a:spAutoFit/>
          </a:bodyPr>
          <a:lstStyle/>
          <a:p>
            <a:pPr>
              <a:lnSpc>
                <a:spcPct val="85000"/>
              </a:lnSpc>
            </a:pPr>
            <a:r>
              <a:rPr lang="en-US" i="1" dirty="0">
                <a:solidFill>
                  <a:schemeClr val="tx2">
                    <a:lumMod val="50000"/>
                  </a:schemeClr>
                </a:solidFill>
              </a:rPr>
              <a:t>Remember:</a:t>
            </a:r>
            <a:r>
              <a:rPr lang="en-US" dirty="0">
                <a:solidFill>
                  <a:schemeClr val="tx2">
                    <a:lumMod val="50000"/>
                  </a:schemeClr>
                </a:solidFill>
              </a:rPr>
              <a:t> P = energy / second     (and W = Joules/s)</a:t>
            </a:r>
          </a:p>
        </p:txBody>
      </p:sp>
      <p:sp>
        <p:nvSpPr>
          <p:cNvPr id="16" name="Rectangle 9">
            <a:extLst>
              <a:ext uri="{FF2B5EF4-FFF2-40B4-BE49-F238E27FC236}">
                <a16:creationId xmlns="" xmlns:a16="http://schemas.microsoft.com/office/drawing/2014/main" id="{61624BED-04BA-44C4-8CFB-D69C718C9AC2}"/>
              </a:ext>
            </a:extLst>
          </p:cNvPr>
          <p:cNvSpPr>
            <a:spLocks noChangeArrowheads="1"/>
          </p:cNvSpPr>
          <p:nvPr/>
        </p:nvSpPr>
        <p:spPr bwMode="auto">
          <a:xfrm>
            <a:off x="446088" y="6019301"/>
            <a:ext cx="6107112" cy="286745"/>
          </a:xfrm>
          <a:prstGeom prst="rect">
            <a:avLst/>
          </a:prstGeom>
          <a:noFill/>
          <a:ln w="12700">
            <a:noFill/>
            <a:miter lim="800000"/>
            <a:headEnd/>
            <a:tailEnd/>
          </a:ln>
          <a:effectLst/>
        </p:spPr>
        <p:txBody>
          <a:bodyPr wrap="square" lIns="63500" tIns="25400" rIns="63500" bIns="25400">
            <a:spAutoFit/>
          </a:bodyPr>
          <a:lstStyle/>
          <a:p>
            <a:pPr>
              <a:lnSpc>
                <a:spcPct val="85000"/>
              </a:lnSpc>
            </a:pPr>
            <a:r>
              <a:rPr lang="en-US" i="1" dirty="0">
                <a:solidFill>
                  <a:schemeClr val="tx2">
                    <a:lumMod val="50000"/>
                  </a:schemeClr>
                </a:solidFill>
              </a:rPr>
              <a:t>therefore:</a:t>
            </a:r>
            <a:endParaRPr lang="en-US" dirty="0">
              <a:solidFill>
                <a:schemeClr val="tx2">
                  <a:lumMod val="50000"/>
                </a:schemeClr>
              </a:solidFill>
            </a:endParaRPr>
          </a:p>
        </p:txBody>
      </p:sp>
    </p:spTree>
    <p:extLst>
      <p:ext uri="{BB962C8B-B14F-4D97-AF65-F5344CB8AC3E}">
        <p14:creationId xmlns:p14="http://schemas.microsoft.com/office/powerpoint/2010/main" val="615076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C97AEE-2F9C-4A00-AFC2-AEDB084E5A3B}"/>
              </a:ext>
            </a:extLst>
          </p:cNvPr>
          <p:cNvSpPr>
            <a:spLocks noGrp="1"/>
          </p:cNvSpPr>
          <p:nvPr>
            <p:ph type="title"/>
          </p:nvPr>
        </p:nvSpPr>
        <p:spPr/>
        <p:txBody>
          <a:bodyPr>
            <a:normAutofit fontScale="90000"/>
          </a:bodyPr>
          <a:lstStyle/>
          <a:p>
            <a:r>
              <a:rPr lang="en-ZA" dirty="0" smtClean="0"/>
              <a:t>Exercise</a:t>
            </a:r>
            <a:endParaRPr lang="en-ZA" dirty="0"/>
          </a:p>
        </p:txBody>
      </p:sp>
      <p:sp>
        <p:nvSpPr>
          <p:cNvPr id="3" name="Content Placeholder 2">
            <a:extLst>
              <a:ext uri="{FF2B5EF4-FFF2-40B4-BE49-F238E27FC236}">
                <a16:creationId xmlns="" xmlns:a16="http://schemas.microsoft.com/office/drawing/2014/main" id="{94DBFCE5-F3A6-488C-B68E-627C8507A59D}"/>
              </a:ext>
            </a:extLst>
          </p:cNvPr>
          <p:cNvSpPr>
            <a:spLocks noGrp="1"/>
          </p:cNvSpPr>
          <p:nvPr>
            <p:ph idx="1"/>
          </p:nvPr>
        </p:nvSpPr>
        <p:spPr>
          <a:xfrm>
            <a:off x="729785" y="1278120"/>
            <a:ext cx="7697635" cy="4519977"/>
          </a:xfrm>
        </p:spPr>
        <p:txBody>
          <a:bodyPr/>
          <a:lstStyle/>
          <a:p>
            <a:r>
              <a:rPr lang="en-ZA" dirty="0"/>
              <a:t>Work out the power that would be used…</a:t>
            </a:r>
          </a:p>
        </p:txBody>
      </p:sp>
      <p:graphicFrame>
        <p:nvGraphicFramePr>
          <p:cNvPr id="4" name="Table 3">
            <a:extLst>
              <a:ext uri="{FF2B5EF4-FFF2-40B4-BE49-F238E27FC236}">
                <a16:creationId xmlns="" xmlns:a16="http://schemas.microsoft.com/office/drawing/2014/main" id="{73F56877-0781-43B0-97D4-9EF9D3974A15}"/>
              </a:ext>
            </a:extLst>
          </p:cNvPr>
          <p:cNvGraphicFramePr>
            <a:graphicFrameLocks noGrp="1"/>
          </p:cNvGraphicFramePr>
          <p:nvPr>
            <p:extLst>
              <p:ext uri="{D42A27DB-BD31-4B8C-83A1-F6EECF244321}">
                <p14:modId xmlns:p14="http://schemas.microsoft.com/office/powerpoint/2010/main" val="2654894452"/>
              </p:ext>
            </p:extLst>
          </p:nvPr>
        </p:nvGraphicFramePr>
        <p:xfrm>
          <a:off x="825500" y="2413971"/>
          <a:ext cx="5359400" cy="1483360"/>
        </p:xfrm>
        <a:graphic>
          <a:graphicData uri="http://schemas.openxmlformats.org/drawingml/2006/table">
            <a:tbl>
              <a:tblPr firstRow="1" bandRow="1">
                <a:tableStyleId>{5C22544A-7EE6-4342-B048-85BDC9FD1C3A}</a:tableStyleId>
              </a:tblPr>
              <a:tblGrid>
                <a:gridCol w="3975100">
                  <a:extLst>
                    <a:ext uri="{9D8B030D-6E8A-4147-A177-3AD203B41FA5}">
                      <a16:colId xmlns="" xmlns:a16="http://schemas.microsoft.com/office/drawing/2014/main" val="3568670537"/>
                    </a:ext>
                  </a:extLst>
                </a:gridCol>
                <a:gridCol w="1384300">
                  <a:extLst>
                    <a:ext uri="{9D8B030D-6E8A-4147-A177-3AD203B41FA5}">
                      <a16:colId xmlns="" xmlns:a16="http://schemas.microsoft.com/office/drawing/2014/main" val="462905494"/>
                    </a:ext>
                  </a:extLst>
                </a:gridCol>
              </a:tblGrid>
              <a:tr h="370840">
                <a:tc>
                  <a:txBody>
                    <a:bodyPr/>
                    <a:lstStyle/>
                    <a:p>
                      <a:r>
                        <a:rPr lang="en-ZA" dirty="0"/>
                        <a:t>Instruction Type</a:t>
                      </a:r>
                    </a:p>
                  </a:txBody>
                  <a:tcPr/>
                </a:tc>
                <a:tc>
                  <a:txBody>
                    <a:bodyPr/>
                    <a:lstStyle/>
                    <a:p>
                      <a:r>
                        <a:rPr lang="en-ZA" dirty="0"/>
                        <a:t>Energy</a:t>
                      </a:r>
                    </a:p>
                  </a:txBody>
                  <a:tcPr/>
                </a:tc>
                <a:extLst>
                  <a:ext uri="{0D108BD9-81ED-4DB2-BD59-A6C34878D82A}">
                    <a16:rowId xmlns="" xmlns:a16="http://schemas.microsoft.com/office/drawing/2014/main" val="529813456"/>
                  </a:ext>
                </a:extLst>
              </a:tr>
              <a:tr h="370840">
                <a:tc>
                  <a:txBody>
                    <a:bodyPr/>
                    <a:lstStyle/>
                    <a:p>
                      <a:r>
                        <a:rPr lang="en-ZA" dirty="0"/>
                        <a:t>Load/Save</a:t>
                      </a:r>
                    </a:p>
                  </a:txBody>
                  <a:tcPr/>
                </a:tc>
                <a:tc>
                  <a:txBody>
                    <a:bodyPr/>
                    <a:lstStyle/>
                    <a:p>
                      <a:r>
                        <a:rPr lang="en-ZA" dirty="0" smtClean="0"/>
                        <a:t>40 </a:t>
                      </a:r>
                      <a:r>
                        <a:rPr lang="en-ZA" dirty="0" err="1"/>
                        <a:t>nJ</a:t>
                      </a:r>
                      <a:endParaRPr lang="en-ZA" dirty="0"/>
                    </a:p>
                  </a:txBody>
                  <a:tcPr/>
                </a:tc>
                <a:extLst>
                  <a:ext uri="{0D108BD9-81ED-4DB2-BD59-A6C34878D82A}">
                    <a16:rowId xmlns="" xmlns:a16="http://schemas.microsoft.com/office/drawing/2014/main" val="3507885041"/>
                  </a:ext>
                </a:extLst>
              </a:tr>
              <a:tr h="370840">
                <a:tc>
                  <a:txBody>
                    <a:bodyPr/>
                    <a:lstStyle/>
                    <a:p>
                      <a:r>
                        <a:rPr lang="en-ZA" dirty="0"/>
                        <a:t>Add/Sub/CMP/Branch/</a:t>
                      </a:r>
                      <a:r>
                        <a:rPr lang="en-ZA" dirty="0" err="1"/>
                        <a:t>Mov</a:t>
                      </a:r>
                      <a:endParaRPr lang="en-ZA" dirty="0"/>
                    </a:p>
                  </a:txBody>
                  <a:tcPr/>
                </a:tc>
                <a:tc>
                  <a:txBody>
                    <a:bodyPr/>
                    <a:lstStyle/>
                    <a:p>
                      <a:r>
                        <a:rPr lang="en-ZA" dirty="0" smtClean="0"/>
                        <a:t>20 </a:t>
                      </a:r>
                      <a:r>
                        <a:rPr lang="en-ZA" dirty="0" err="1"/>
                        <a:t>nJ</a:t>
                      </a:r>
                      <a:endParaRPr lang="en-ZA" dirty="0"/>
                    </a:p>
                  </a:txBody>
                  <a:tcPr/>
                </a:tc>
                <a:extLst>
                  <a:ext uri="{0D108BD9-81ED-4DB2-BD59-A6C34878D82A}">
                    <a16:rowId xmlns="" xmlns:a16="http://schemas.microsoft.com/office/drawing/2014/main" val="3091241035"/>
                  </a:ext>
                </a:extLst>
              </a:tr>
              <a:tr h="370840">
                <a:tc>
                  <a:txBody>
                    <a:bodyPr/>
                    <a:lstStyle/>
                    <a:p>
                      <a:r>
                        <a:rPr lang="en-ZA" dirty="0"/>
                        <a:t>Multiply/Divide</a:t>
                      </a:r>
                    </a:p>
                  </a:txBody>
                  <a:tcPr/>
                </a:tc>
                <a:tc>
                  <a:txBody>
                    <a:bodyPr/>
                    <a:lstStyle/>
                    <a:p>
                      <a:r>
                        <a:rPr lang="en-ZA" dirty="0" smtClean="0"/>
                        <a:t>60 </a:t>
                      </a:r>
                      <a:r>
                        <a:rPr lang="en-ZA" dirty="0" err="1"/>
                        <a:t>nj</a:t>
                      </a:r>
                      <a:endParaRPr lang="en-ZA" dirty="0"/>
                    </a:p>
                  </a:txBody>
                  <a:tcPr/>
                </a:tc>
                <a:extLst>
                  <a:ext uri="{0D108BD9-81ED-4DB2-BD59-A6C34878D82A}">
                    <a16:rowId xmlns="" xmlns:a16="http://schemas.microsoft.com/office/drawing/2014/main" val="273035336"/>
                  </a:ext>
                </a:extLst>
              </a:tr>
            </a:tbl>
          </a:graphicData>
        </a:graphic>
      </p:graphicFrame>
      <p:sp>
        <p:nvSpPr>
          <p:cNvPr id="5" name="Rectangle 4">
            <a:extLst>
              <a:ext uri="{FF2B5EF4-FFF2-40B4-BE49-F238E27FC236}">
                <a16:creationId xmlns="" xmlns:a16="http://schemas.microsoft.com/office/drawing/2014/main" id="{8CD48B43-AF70-4B72-808A-A78743CF3B61}"/>
              </a:ext>
            </a:extLst>
          </p:cNvPr>
          <p:cNvSpPr/>
          <p:nvPr/>
        </p:nvSpPr>
        <p:spPr>
          <a:xfrm>
            <a:off x="716414" y="4035020"/>
            <a:ext cx="4814138" cy="646331"/>
          </a:xfrm>
          <a:prstGeom prst="rect">
            <a:avLst/>
          </a:prstGeom>
        </p:spPr>
        <p:txBody>
          <a:bodyPr wrap="none">
            <a:spAutoFit/>
          </a:bodyPr>
          <a:lstStyle/>
          <a:p>
            <a:r>
              <a:rPr lang="en-ZA" dirty="0"/>
              <a:t>The following routine takes 10ms to complete</a:t>
            </a:r>
          </a:p>
          <a:p>
            <a:r>
              <a:rPr lang="en-ZA" dirty="0"/>
              <a:t>How much power does it use in Watts?</a:t>
            </a:r>
          </a:p>
        </p:txBody>
      </p:sp>
      <p:sp>
        <p:nvSpPr>
          <p:cNvPr id="6" name="Rectangle 5">
            <a:extLst>
              <a:ext uri="{FF2B5EF4-FFF2-40B4-BE49-F238E27FC236}">
                <a16:creationId xmlns="" xmlns:a16="http://schemas.microsoft.com/office/drawing/2014/main" id="{703A08AC-8D88-4C9B-B375-1B9CA5B6918D}"/>
              </a:ext>
            </a:extLst>
          </p:cNvPr>
          <p:cNvSpPr/>
          <p:nvPr/>
        </p:nvSpPr>
        <p:spPr>
          <a:xfrm>
            <a:off x="729114" y="4655756"/>
            <a:ext cx="8180445" cy="2031325"/>
          </a:xfrm>
          <a:prstGeom prst="rect">
            <a:avLst/>
          </a:prstGeom>
        </p:spPr>
        <p:txBody>
          <a:bodyPr wrap="none">
            <a:spAutoFit/>
          </a:bodyPr>
          <a:lstStyle/>
          <a:p>
            <a:r>
              <a:rPr lang="en-ZA" dirty="0">
                <a:latin typeface="Courier New" panose="02070309020205020404" pitchFamily="49" charset="0"/>
                <a:cs typeface="Courier New" panose="02070309020205020404" pitchFamily="49" charset="0"/>
              </a:rPr>
              <a:t>      MOV B, #0x0000 ; set B to constant value</a:t>
            </a:r>
          </a:p>
          <a:p>
            <a:r>
              <a:rPr lang="en-ZA" dirty="0">
                <a:latin typeface="Courier New" panose="02070309020205020404" pitchFamily="49" charset="0"/>
                <a:cs typeface="Courier New" panose="02070309020205020404" pitchFamily="49" charset="0"/>
              </a:rPr>
              <a:t>LOOP: LD A, [B]      ; read memory</a:t>
            </a:r>
          </a:p>
          <a:p>
            <a:r>
              <a:rPr lang="en-ZA" dirty="0">
                <a:latin typeface="Courier New" panose="02070309020205020404" pitchFamily="49" charset="0"/>
                <a:cs typeface="Courier New" panose="02070309020205020404" pitchFamily="49" charset="0"/>
              </a:rPr>
              <a:t>      MUL A, A, C    ; A = A * C</a:t>
            </a:r>
          </a:p>
          <a:p>
            <a:r>
              <a:rPr lang="en-ZA" dirty="0">
                <a:latin typeface="Courier New" panose="02070309020205020404" pitchFamily="49" charset="0"/>
                <a:cs typeface="Courier New" panose="02070309020205020404" pitchFamily="49" charset="0"/>
              </a:rPr>
              <a:t>      ST A, [B]      ; save changed value of A back to [B]</a:t>
            </a:r>
          </a:p>
          <a:p>
            <a:r>
              <a:rPr lang="en-ZA" dirty="0">
                <a:latin typeface="Courier New" panose="02070309020205020404" pitchFamily="49" charset="0"/>
                <a:cs typeface="Courier New" panose="02070309020205020404" pitchFamily="49" charset="0"/>
              </a:rPr>
              <a:t>      ADD B, #1      ; B = B + 1</a:t>
            </a:r>
          </a:p>
          <a:p>
            <a:r>
              <a:rPr lang="en-ZA" dirty="0">
                <a:latin typeface="Courier New" panose="02070309020205020404" pitchFamily="49" charset="0"/>
                <a:cs typeface="Courier New" panose="02070309020205020404" pitchFamily="49" charset="0"/>
              </a:rPr>
              <a:t>      CMD B, #0xFFFF ; compare B to 0xFFFF</a:t>
            </a:r>
          </a:p>
          <a:p>
            <a:r>
              <a:rPr lang="en-ZA" dirty="0">
                <a:latin typeface="Courier New" panose="02070309020205020404" pitchFamily="49" charset="0"/>
                <a:cs typeface="Courier New" panose="02070309020205020404" pitchFamily="49" charset="0"/>
              </a:rPr>
              <a:t>      JNE LOOP</a:t>
            </a:r>
          </a:p>
        </p:txBody>
      </p:sp>
      <p:grpSp>
        <p:nvGrpSpPr>
          <p:cNvPr id="10" name="Group 9">
            <a:extLst>
              <a:ext uri="{FF2B5EF4-FFF2-40B4-BE49-F238E27FC236}">
                <a16:creationId xmlns="" xmlns:a16="http://schemas.microsoft.com/office/drawing/2014/main" id="{F9F1BC8E-CB8A-4795-BC22-1B81572ECA3A}"/>
              </a:ext>
            </a:extLst>
          </p:cNvPr>
          <p:cNvGrpSpPr/>
          <p:nvPr/>
        </p:nvGrpSpPr>
        <p:grpSpPr>
          <a:xfrm>
            <a:off x="6515100" y="2263772"/>
            <a:ext cx="2242520" cy="923330"/>
            <a:chOff x="6515100" y="2263772"/>
            <a:chExt cx="2242520" cy="923330"/>
          </a:xfrm>
        </p:grpSpPr>
        <p:cxnSp>
          <p:nvCxnSpPr>
            <p:cNvPr id="8" name="Straight Arrow Connector 7">
              <a:extLst>
                <a:ext uri="{FF2B5EF4-FFF2-40B4-BE49-F238E27FC236}">
                  <a16:creationId xmlns="" xmlns:a16="http://schemas.microsoft.com/office/drawing/2014/main" id="{65399087-9408-4D45-923A-7C62A0FF1899}"/>
                </a:ext>
              </a:extLst>
            </p:cNvPr>
            <p:cNvCxnSpPr/>
            <p:nvPr/>
          </p:nvCxnSpPr>
          <p:spPr>
            <a:xfrm>
              <a:off x="6515100" y="2528271"/>
              <a:ext cx="0" cy="456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 xmlns:a16="http://schemas.microsoft.com/office/drawing/2014/main" id="{02CACD28-CD14-4B3A-99A0-0D1A98AAC823}"/>
                </a:ext>
              </a:extLst>
            </p:cNvPr>
            <p:cNvSpPr/>
            <p:nvPr/>
          </p:nvSpPr>
          <p:spPr>
            <a:xfrm>
              <a:off x="6515102" y="2263772"/>
              <a:ext cx="2242518" cy="923330"/>
            </a:xfrm>
            <a:prstGeom prst="rect">
              <a:avLst/>
            </a:prstGeom>
          </p:spPr>
          <p:txBody>
            <a:bodyPr wrap="square">
              <a:spAutoFit/>
            </a:bodyPr>
            <a:lstStyle/>
            <a:p>
              <a:r>
                <a:rPr lang="en-ZA" dirty="0"/>
                <a:t>Hint: you might want to add more columns!</a:t>
              </a:r>
            </a:p>
          </p:txBody>
        </p:sp>
      </p:grpSp>
    </p:spTree>
    <p:extLst>
      <p:ext uri="{BB962C8B-B14F-4D97-AF65-F5344CB8AC3E}">
        <p14:creationId xmlns:p14="http://schemas.microsoft.com/office/powerpoint/2010/main" val="411095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C97AEE-2F9C-4A00-AFC2-AEDB084E5A3B}"/>
              </a:ext>
            </a:extLst>
          </p:cNvPr>
          <p:cNvSpPr>
            <a:spLocks noGrp="1"/>
          </p:cNvSpPr>
          <p:nvPr>
            <p:ph type="title"/>
          </p:nvPr>
        </p:nvSpPr>
        <p:spPr/>
        <p:txBody>
          <a:bodyPr>
            <a:normAutofit fontScale="90000"/>
          </a:bodyPr>
          <a:lstStyle/>
          <a:p>
            <a:r>
              <a:rPr lang="en-ZA" dirty="0"/>
              <a:t>Exercise – sample answer</a:t>
            </a:r>
          </a:p>
        </p:txBody>
      </p:sp>
      <p:graphicFrame>
        <p:nvGraphicFramePr>
          <p:cNvPr id="4" name="Table 3">
            <a:extLst>
              <a:ext uri="{FF2B5EF4-FFF2-40B4-BE49-F238E27FC236}">
                <a16:creationId xmlns="" xmlns:a16="http://schemas.microsoft.com/office/drawing/2014/main" id="{73F56877-0781-43B0-97D4-9EF9D3974A15}"/>
              </a:ext>
            </a:extLst>
          </p:cNvPr>
          <p:cNvGraphicFramePr>
            <a:graphicFrameLocks noGrp="1"/>
          </p:cNvGraphicFramePr>
          <p:nvPr>
            <p:extLst>
              <p:ext uri="{D42A27DB-BD31-4B8C-83A1-F6EECF244321}">
                <p14:modId xmlns:p14="http://schemas.microsoft.com/office/powerpoint/2010/main" val="1427736897"/>
              </p:ext>
            </p:extLst>
          </p:nvPr>
        </p:nvGraphicFramePr>
        <p:xfrm>
          <a:off x="381000" y="1466124"/>
          <a:ext cx="8528559" cy="2123440"/>
        </p:xfrm>
        <a:graphic>
          <a:graphicData uri="http://schemas.openxmlformats.org/drawingml/2006/table">
            <a:tbl>
              <a:tblPr firstRow="1" bandRow="1">
                <a:tableStyleId>{5C22544A-7EE6-4342-B048-85BDC9FD1C3A}</a:tableStyleId>
              </a:tblPr>
              <a:tblGrid>
                <a:gridCol w="3403600">
                  <a:extLst>
                    <a:ext uri="{9D8B030D-6E8A-4147-A177-3AD203B41FA5}">
                      <a16:colId xmlns="" xmlns:a16="http://schemas.microsoft.com/office/drawing/2014/main" val="3568670537"/>
                    </a:ext>
                  </a:extLst>
                </a:gridCol>
                <a:gridCol w="990600">
                  <a:extLst>
                    <a:ext uri="{9D8B030D-6E8A-4147-A177-3AD203B41FA5}">
                      <a16:colId xmlns="" xmlns:a16="http://schemas.microsoft.com/office/drawing/2014/main" val="462905494"/>
                    </a:ext>
                  </a:extLst>
                </a:gridCol>
                <a:gridCol w="1066800">
                  <a:extLst>
                    <a:ext uri="{9D8B030D-6E8A-4147-A177-3AD203B41FA5}">
                      <a16:colId xmlns="" xmlns:a16="http://schemas.microsoft.com/office/drawing/2014/main" val="699488315"/>
                    </a:ext>
                  </a:extLst>
                </a:gridCol>
                <a:gridCol w="952500">
                  <a:extLst>
                    <a:ext uri="{9D8B030D-6E8A-4147-A177-3AD203B41FA5}">
                      <a16:colId xmlns="" xmlns:a16="http://schemas.microsoft.com/office/drawing/2014/main" val="2243884071"/>
                    </a:ext>
                  </a:extLst>
                </a:gridCol>
                <a:gridCol w="1016000">
                  <a:extLst>
                    <a:ext uri="{9D8B030D-6E8A-4147-A177-3AD203B41FA5}">
                      <a16:colId xmlns="" xmlns:a16="http://schemas.microsoft.com/office/drawing/2014/main" val="41035967"/>
                    </a:ext>
                  </a:extLst>
                </a:gridCol>
                <a:gridCol w="1099059">
                  <a:extLst>
                    <a:ext uri="{9D8B030D-6E8A-4147-A177-3AD203B41FA5}">
                      <a16:colId xmlns="" xmlns:a16="http://schemas.microsoft.com/office/drawing/2014/main" val="2973154817"/>
                    </a:ext>
                  </a:extLst>
                </a:gridCol>
              </a:tblGrid>
              <a:tr h="370840">
                <a:tc>
                  <a:txBody>
                    <a:bodyPr/>
                    <a:lstStyle/>
                    <a:p>
                      <a:r>
                        <a:rPr lang="en-ZA" dirty="0"/>
                        <a:t>Instruction Type</a:t>
                      </a:r>
                    </a:p>
                  </a:txBody>
                  <a:tcPr/>
                </a:tc>
                <a:tc>
                  <a:txBody>
                    <a:bodyPr/>
                    <a:lstStyle/>
                    <a:p>
                      <a:r>
                        <a:rPr lang="en-ZA" dirty="0"/>
                        <a:t>Energy</a:t>
                      </a:r>
                    </a:p>
                  </a:txBody>
                  <a:tcPr/>
                </a:tc>
                <a:tc>
                  <a:txBody>
                    <a:bodyPr/>
                    <a:lstStyle/>
                    <a:p>
                      <a:r>
                        <a:rPr lang="en-ZA" dirty="0"/>
                        <a:t>Outside Loop</a:t>
                      </a:r>
                    </a:p>
                  </a:txBody>
                  <a:tcPr/>
                </a:tc>
                <a:tc>
                  <a:txBody>
                    <a:bodyPr/>
                    <a:lstStyle/>
                    <a:p>
                      <a:r>
                        <a:rPr lang="en-ZA" dirty="0"/>
                        <a:t>Inside Loop</a:t>
                      </a:r>
                    </a:p>
                  </a:txBody>
                  <a:tcPr/>
                </a:tc>
                <a:tc>
                  <a:txBody>
                    <a:bodyPr/>
                    <a:lstStyle/>
                    <a:p>
                      <a:r>
                        <a:rPr lang="en-ZA" dirty="0"/>
                        <a:t>Total</a:t>
                      </a:r>
                    </a:p>
                  </a:txBody>
                  <a:tcPr/>
                </a:tc>
                <a:tc>
                  <a:txBody>
                    <a:bodyPr/>
                    <a:lstStyle/>
                    <a:p>
                      <a:r>
                        <a:rPr lang="en-ZA" dirty="0"/>
                        <a:t>Power (</a:t>
                      </a:r>
                      <a:r>
                        <a:rPr lang="en-ZA" dirty="0" err="1"/>
                        <a:t>nJ</a:t>
                      </a:r>
                      <a:r>
                        <a:rPr lang="en-ZA" dirty="0"/>
                        <a:t>)</a:t>
                      </a:r>
                    </a:p>
                  </a:txBody>
                  <a:tcPr/>
                </a:tc>
                <a:extLst>
                  <a:ext uri="{0D108BD9-81ED-4DB2-BD59-A6C34878D82A}">
                    <a16:rowId xmlns="" xmlns:a16="http://schemas.microsoft.com/office/drawing/2014/main" val="529813456"/>
                  </a:ext>
                </a:extLst>
              </a:tr>
              <a:tr h="370840">
                <a:tc>
                  <a:txBody>
                    <a:bodyPr/>
                    <a:lstStyle/>
                    <a:p>
                      <a:r>
                        <a:rPr lang="en-ZA" dirty="0"/>
                        <a:t>Load/Save</a:t>
                      </a:r>
                    </a:p>
                  </a:txBody>
                  <a:tcPr/>
                </a:tc>
                <a:tc>
                  <a:txBody>
                    <a:bodyPr/>
                    <a:lstStyle/>
                    <a:p>
                      <a:r>
                        <a:rPr lang="en-ZA" dirty="0"/>
                        <a:t>40 </a:t>
                      </a:r>
                      <a:r>
                        <a:rPr lang="en-ZA" dirty="0" err="1"/>
                        <a:t>nJ</a:t>
                      </a:r>
                      <a:endParaRPr lang="en-ZA" dirty="0"/>
                    </a:p>
                  </a:txBody>
                  <a:tcPr/>
                </a:tc>
                <a:tc>
                  <a:txBody>
                    <a:bodyPr/>
                    <a:lstStyle/>
                    <a:p>
                      <a:endParaRPr lang="en-ZA" dirty="0"/>
                    </a:p>
                  </a:txBody>
                  <a:tcPr/>
                </a:tc>
                <a:tc>
                  <a:txBody>
                    <a:bodyPr/>
                    <a:lstStyle/>
                    <a:p>
                      <a:r>
                        <a:rPr lang="en-ZA" dirty="0"/>
                        <a:t>2 </a:t>
                      </a:r>
                      <a:r>
                        <a:rPr lang="en-ZA" sz="1200" dirty="0"/>
                        <a:t>x 65535</a:t>
                      </a:r>
                      <a:endParaRPr lang="en-ZA" dirty="0"/>
                    </a:p>
                  </a:txBody>
                  <a:tcPr/>
                </a:tc>
                <a:tc>
                  <a:txBody>
                    <a:bodyPr/>
                    <a:lstStyle/>
                    <a:p>
                      <a:r>
                        <a:rPr lang="en-ZA" dirty="0"/>
                        <a:t>131070</a:t>
                      </a:r>
                    </a:p>
                  </a:txBody>
                  <a:tcPr/>
                </a:tc>
                <a:tc>
                  <a:txBody>
                    <a:bodyPr/>
                    <a:lstStyle/>
                    <a:p>
                      <a:r>
                        <a:rPr lang="en-ZA" dirty="0">
                          <a:solidFill>
                            <a:srgbClr val="FF0000"/>
                          </a:solidFill>
                        </a:rPr>
                        <a:t>5242800</a:t>
                      </a:r>
                    </a:p>
                  </a:txBody>
                  <a:tcPr/>
                </a:tc>
                <a:extLst>
                  <a:ext uri="{0D108BD9-81ED-4DB2-BD59-A6C34878D82A}">
                    <a16:rowId xmlns="" xmlns:a16="http://schemas.microsoft.com/office/drawing/2014/main" val="3507885041"/>
                  </a:ext>
                </a:extLst>
              </a:tr>
              <a:tr h="370840">
                <a:tc>
                  <a:txBody>
                    <a:bodyPr/>
                    <a:lstStyle/>
                    <a:p>
                      <a:r>
                        <a:rPr lang="en-ZA" dirty="0"/>
                        <a:t>Add/Sub/CMP/Branch/</a:t>
                      </a:r>
                      <a:r>
                        <a:rPr lang="en-ZA" dirty="0" err="1"/>
                        <a:t>Mov</a:t>
                      </a:r>
                      <a:endParaRPr lang="en-ZA" dirty="0"/>
                    </a:p>
                  </a:txBody>
                  <a:tcPr/>
                </a:tc>
                <a:tc>
                  <a:txBody>
                    <a:bodyPr/>
                    <a:lstStyle/>
                    <a:p>
                      <a:r>
                        <a:rPr lang="en-ZA" dirty="0"/>
                        <a:t>20 </a:t>
                      </a:r>
                      <a:r>
                        <a:rPr lang="en-ZA" dirty="0" err="1"/>
                        <a:t>nJ</a:t>
                      </a:r>
                      <a:endParaRPr lang="en-ZA" dirty="0"/>
                    </a:p>
                  </a:txBody>
                  <a:tcPr/>
                </a:tc>
                <a:tc>
                  <a:txBody>
                    <a:bodyPr/>
                    <a:lstStyle/>
                    <a:p>
                      <a:r>
                        <a:rPr lang="en-ZA" dirty="0"/>
                        <a:t>1</a:t>
                      </a:r>
                    </a:p>
                  </a:txBody>
                  <a:tcPr/>
                </a:tc>
                <a:tc>
                  <a:txBody>
                    <a:bodyPr/>
                    <a:lstStyle/>
                    <a:p>
                      <a:r>
                        <a:rPr lang="en-ZA" dirty="0"/>
                        <a:t>3 </a:t>
                      </a:r>
                      <a:r>
                        <a:rPr lang="en-ZA" sz="1200" dirty="0"/>
                        <a:t>x 65535</a:t>
                      </a:r>
                      <a:endParaRPr lang="en-ZA" dirty="0"/>
                    </a:p>
                  </a:txBody>
                  <a:tcPr/>
                </a:tc>
                <a:tc>
                  <a:txBody>
                    <a:bodyPr/>
                    <a:lstStyle/>
                    <a:p>
                      <a:r>
                        <a:rPr lang="en-ZA" dirty="0"/>
                        <a:t>196606</a:t>
                      </a:r>
                    </a:p>
                  </a:txBody>
                  <a:tcPr/>
                </a:tc>
                <a:tc>
                  <a:txBody>
                    <a:bodyPr/>
                    <a:lstStyle/>
                    <a:p>
                      <a:r>
                        <a:rPr lang="en-ZA" dirty="0">
                          <a:solidFill>
                            <a:srgbClr val="FF0000"/>
                          </a:solidFill>
                        </a:rPr>
                        <a:t>3932120</a:t>
                      </a:r>
                    </a:p>
                  </a:txBody>
                  <a:tcPr/>
                </a:tc>
                <a:extLst>
                  <a:ext uri="{0D108BD9-81ED-4DB2-BD59-A6C34878D82A}">
                    <a16:rowId xmlns="" xmlns:a16="http://schemas.microsoft.com/office/drawing/2014/main" val="3091241035"/>
                  </a:ext>
                </a:extLst>
              </a:tr>
              <a:tr h="370840">
                <a:tc>
                  <a:txBody>
                    <a:bodyPr/>
                    <a:lstStyle/>
                    <a:p>
                      <a:r>
                        <a:rPr lang="en-ZA" dirty="0"/>
                        <a:t>Multiply/Divide</a:t>
                      </a:r>
                    </a:p>
                  </a:txBody>
                  <a:tcPr/>
                </a:tc>
                <a:tc>
                  <a:txBody>
                    <a:bodyPr/>
                    <a:lstStyle/>
                    <a:p>
                      <a:r>
                        <a:rPr lang="en-ZA" dirty="0"/>
                        <a:t>60 </a:t>
                      </a:r>
                      <a:r>
                        <a:rPr lang="en-ZA" dirty="0" err="1"/>
                        <a:t>nj</a:t>
                      </a:r>
                      <a:endParaRPr lang="en-ZA" dirty="0"/>
                    </a:p>
                  </a:txBody>
                  <a:tcPr/>
                </a:tc>
                <a:tc>
                  <a:txBody>
                    <a:bodyPr/>
                    <a:lstStyle/>
                    <a:p>
                      <a:endParaRPr lang="en-ZA" dirty="0"/>
                    </a:p>
                  </a:txBody>
                  <a:tcPr/>
                </a:tc>
                <a:tc>
                  <a:txBody>
                    <a:bodyPr/>
                    <a:lstStyle/>
                    <a:p>
                      <a:r>
                        <a:rPr lang="en-ZA" dirty="0"/>
                        <a:t>1</a:t>
                      </a:r>
                      <a:r>
                        <a:rPr lang="en-ZA" sz="1200" dirty="0"/>
                        <a:t> x 65535</a:t>
                      </a:r>
                      <a:endParaRPr lang="en-ZA" dirty="0"/>
                    </a:p>
                  </a:txBody>
                  <a:tcPr/>
                </a:tc>
                <a:tc>
                  <a:txBody>
                    <a:bodyPr/>
                    <a:lstStyle/>
                    <a:p>
                      <a:r>
                        <a:rPr lang="en-ZA" dirty="0"/>
                        <a:t>65535</a:t>
                      </a:r>
                    </a:p>
                  </a:txBody>
                  <a:tcPr/>
                </a:tc>
                <a:tc>
                  <a:txBody>
                    <a:bodyPr/>
                    <a:lstStyle/>
                    <a:p>
                      <a:r>
                        <a:rPr lang="en-ZA" dirty="0">
                          <a:solidFill>
                            <a:srgbClr val="FF0000"/>
                          </a:solidFill>
                        </a:rPr>
                        <a:t>3932100</a:t>
                      </a:r>
                    </a:p>
                  </a:txBody>
                  <a:tcPr/>
                </a:tc>
                <a:extLst>
                  <a:ext uri="{0D108BD9-81ED-4DB2-BD59-A6C34878D82A}">
                    <a16:rowId xmlns="" xmlns:a16="http://schemas.microsoft.com/office/drawing/2014/main" val="273035336"/>
                  </a:ext>
                </a:extLst>
              </a:tr>
              <a:tr h="370840">
                <a:tc>
                  <a:txBody>
                    <a:bodyPr/>
                    <a:lstStyle/>
                    <a:p>
                      <a:r>
                        <a:rPr lang="en-ZA" b="1" dirty="0"/>
                        <a:t>Total</a:t>
                      </a:r>
                    </a:p>
                  </a:txBody>
                  <a:tcPr/>
                </a:tc>
                <a:tc>
                  <a:txBody>
                    <a:bodyPr/>
                    <a:lstStyle/>
                    <a:p>
                      <a:endParaRPr lang="en-ZA" dirty="0"/>
                    </a:p>
                  </a:txBody>
                  <a:tcPr/>
                </a:tc>
                <a:tc>
                  <a:txBody>
                    <a:bodyPr/>
                    <a:lstStyle/>
                    <a:p>
                      <a:endParaRPr lang="en-ZA" dirty="0"/>
                    </a:p>
                  </a:txBody>
                  <a:tcPr/>
                </a:tc>
                <a:tc>
                  <a:txBody>
                    <a:bodyPr/>
                    <a:lstStyle/>
                    <a:p>
                      <a:endParaRPr lang="en-ZA" dirty="0"/>
                    </a:p>
                  </a:txBody>
                  <a:tcPr/>
                </a:tc>
                <a:tc gridSpan="2">
                  <a:txBody>
                    <a:bodyPr/>
                    <a:lstStyle/>
                    <a:p>
                      <a:pPr algn="r"/>
                      <a:r>
                        <a:rPr lang="en-ZA" dirty="0">
                          <a:solidFill>
                            <a:srgbClr val="FF0000"/>
                          </a:solidFill>
                        </a:rPr>
                        <a:t>13107020</a:t>
                      </a:r>
                    </a:p>
                  </a:txBody>
                  <a:tcPr/>
                </a:tc>
                <a:tc hMerge="1">
                  <a:txBody>
                    <a:bodyPr/>
                    <a:lstStyle/>
                    <a:p>
                      <a:endParaRPr lang="en-ZA" dirty="0"/>
                    </a:p>
                  </a:txBody>
                  <a:tcPr/>
                </a:tc>
                <a:extLst>
                  <a:ext uri="{0D108BD9-81ED-4DB2-BD59-A6C34878D82A}">
                    <a16:rowId xmlns="" xmlns:a16="http://schemas.microsoft.com/office/drawing/2014/main" val="420560364"/>
                  </a:ext>
                </a:extLst>
              </a:tr>
            </a:tbl>
          </a:graphicData>
        </a:graphic>
      </p:graphicFrame>
      <p:sp>
        <p:nvSpPr>
          <p:cNvPr id="5" name="Rectangle 4">
            <a:extLst>
              <a:ext uri="{FF2B5EF4-FFF2-40B4-BE49-F238E27FC236}">
                <a16:creationId xmlns="" xmlns:a16="http://schemas.microsoft.com/office/drawing/2014/main" id="{8CD48B43-AF70-4B72-808A-A78743CF3B61}"/>
              </a:ext>
            </a:extLst>
          </p:cNvPr>
          <p:cNvSpPr/>
          <p:nvPr/>
        </p:nvSpPr>
        <p:spPr>
          <a:xfrm>
            <a:off x="381000" y="3917559"/>
            <a:ext cx="8046420" cy="369332"/>
          </a:xfrm>
          <a:prstGeom prst="rect">
            <a:avLst/>
          </a:prstGeom>
        </p:spPr>
        <p:txBody>
          <a:bodyPr wrap="square">
            <a:spAutoFit/>
          </a:bodyPr>
          <a:lstStyle/>
          <a:p>
            <a:r>
              <a:rPr lang="en-ZA" dirty="0"/>
              <a:t>13,107,020 </a:t>
            </a:r>
            <a:r>
              <a:rPr lang="en-ZA" dirty="0" err="1"/>
              <a:t>nJ</a:t>
            </a:r>
            <a:r>
              <a:rPr lang="en-ZA" dirty="0"/>
              <a:t> = 0.013 J … in 10ms </a:t>
            </a:r>
            <a:r>
              <a:rPr lang="en-ZA" dirty="0">
                <a:sym typeface="Wingdings" panose="05000000000000000000" pitchFamily="2" charset="2"/>
              </a:rPr>
              <a:t> x100 to get to seconds  </a:t>
            </a:r>
            <a:r>
              <a:rPr lang="en-ZA" dirty="0"/>
              <a:t> </a:t>
            </a:r>
            <a:r>
              <a:rPr lang="en-ZA" b="1" dirty="0"/>
              <a:t>1.3W</a:t>
            </a:r>
          </a:p>
        </p:txBody>
      </p:sp>
      <p:sp>
        <p:nvSpPr>
          <p:cNvPr id="6" name="Rectangle 5">
            <a:extLst>
              <a:ext uri="{FF2B5EF4-FFF2-40B4-BE49-F238E27FC236}">
                <a16:creationId xmlns="" xmlns:a16="http://schemas.microsoft.com/office/drawing/2014/main" id="{703A08AC-8D88-4C9B-B375-1B9CA5B6918D}"/>
              </a:ext>
            </a:extLst>
          </p:cNvPr>
          <p:cNvSpPr/>
          <p:nvPr/>
        </p:nvSpPr>
        <p:spPr>
          <a:xfrm>
            <a:off x="381000" y="4984218"/>
            <a:ext cx="6413935" cy="1600438"/>
          </a:xfrm>
          <a:prstGeom prst="rect">
            <a:avLst/>
          </a:prstGeom>
        </p:spPr>
        <p:txBody>
          <a:bodyPr wrap="none">
            <a:spAutoFit/>
          </a:bodyPr>
          <a:lstStyle/>
          <a:p>
            <a:r>
              <a:rPr lang="en-ZA" sz="1400" dirty="0">
                <a:latin typeface="Courier New" panose="02070309020205020404" pitchFamily="49" charset="0"/>
                <a:cs typeface="Courier New" panose="02070309020205020404" pitchFamily="49" charset="0"/>
              </a:rPr>
              <a:t>      MOV B, #0x0000 ; set B to constant value</a:t>
            </a:r>
          </a:p>
          <a:p>
            <a:r>
              <a:rPr lang="en-ZA" sz="1400" dirty="0">
                <a:latin typeface="Courier New" panose="02070309020205020404" pitchFamily="49" charset="0"/>
                <a:cs typeface="Courier New" panose="02070309020205020404" pitchFamily="49" charset="0"/>
              </a:rPr>
              <a:t>LOOP: LD A, [B]      ; read memory</a:t>
            </a:r>
          </a:p>
          <a:p>
            <a:r>
              <a:rPr lang="en-ZA" sz="1400" dirty="0">
                <a:latin typeface="Courier New" panose="02070309020205020404" pitchFamily="49" charset="0"/>
                <a:cs typeface="Courier New" panose="02070309020205020404" pitchFamily="49" charset="0"/>
              </a:rPr>
              <a:t>      MUL A, A, C    ; add A to C</a:t>
            </a:r>
          </a:p>
          <a:p>
            <a:r>
              <a:rPr lang="en-ZA" sz="1400" dirty="0">
                <a:latin typeface="Courier New" panose="02070309020205020404" pitchFamily="49" charset="0"/>
                <a:cs typeface="Courier New" panose="02070309020205020404" pitchFamily="49" charset="0"/>
              </a:rPr>
              <a:t>      ST A, [B]      ; save changed value of A back to [B]</a:t>
            </a:r>
          </a:p>
          <a:p>
            <a:r>
              <a:rPr lang="en-ZA" sz="1400" dirty="0">
                <a:latin typeface="Courier New" panose="02070309020205020404" pitchFamily="49" charset="0"/>
                <a:cs typeface="Courier New" panose="02070309020205020404" pitchFamily="49" charset="0"/>
              </a:rPr>
              <a:t>      ADD B, #1      ; B = B + 1</a:t>
            </a:r>
          </a:p>
          <a:p>
            <a:r>
              <a:rPr lang="en-ZA" sz="1400" dirty="0">
                <a:latin typeface="Courier New" panose="02070309020205020404" pitchFamily="49" charset="0"/>
                <a:cs typeface="Courier New" panose="02070309020205020404" pitchFamily="49" charset="0"/>
              </a:rPr>
              <a:t>      CMD B, #0xFFFF ; compare B to 0xFFFF</a:t>
            </a:r>
          </a:p>
          <a:p>
            <a:r>
              <a:rPr lang="en-ZA" sz="1400" dirty="0">
                <a:latin typeface="Courier New" panose="02070309020205020404" pitchFamily="49" charset="0"/>
                <a:cs typeface="Courier New" panose="02070309020205020404" pitchFamily="49" charset="0"/>
              </a:rPr>
              <a:t>      JNE LOOP</a:t>
            </a:r>
          </a:p>
        </p:txBody>
      </p:sp>
    </p:spTree>
    <p:extLst>
      <p:ext uri="{BB962C8B-B14F-4D97-AF65-F5344CB8AC3E}">
        <p14:creationId xmlns:p14="http://schemas.microsoft.com/office/powerpoint/2010/main" val="3984534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ZA" dirty="0"/>
              <a:t>Measures</a:t>
            </a:r>
            <a:endParaRPr lang="en-GB" dirty="0"/>
          </a:p>
        </p:txBody>
      </p:sp>
      <p:sp>
        <p:nvSpPr>
          <p:cNvPr id="7" name="Content Placeholder 6"/>
          <p:cNvSpPr>
            <a:spLocks noGrp="1"/>
          </p:cNvSpPr>
          <p:nvPr>
            <p:ph idx="1"/>
          </p:nvPr>
        </p:nvSpPr>
        <p:spPr>
          <a:xfrm>
            <a:off x="564685" y="1455920"/>
            <a:ext cx="7697635" cy="4519977"/>
          </a:xfrm>
        </p:spPr>
        <p:txBody>
          <a:bodyPr>
            <a:normAutofit fontScale="92500" lnSpcReduction="20000"/>
          </a:bodyPr>
          <a:lstStyle/>
          <a:p>
            <a:r>
              <a:rPr lang="en-GB" dirty="0"/>
              <a:t>MIPS/</a:t>
            </a:r>
            <a:r>
              <a:rPr lang="en-GB" dirty="0" err="1"/>
              <a:t>mW</a:t>
            </a:r>
            <a:r>
              <a:rPr lang="en-GB" dirty="0"/>
              <a:t>   </a:t>
            </a:r>
            <a:r>
              <a:rPr lang="en-GB" sz="2400" dirty="0"/>
              <a:t>(also GIPS/</a:t>
            </a:r>
            <a:r>
              <a:rPr lang="en-GB" sz="2400" dirty="0" err="1"/>
              <a:t>mW</a:t>
            </a:r>
            <a:r>
              <a:rPr lang="en-GB" sz="2400" dirty="0"/>
              <a:t> or OPS/</a:t>
            </a:r>
            <a:r>
              <a:rPr lang="en-GB" sz="2400" dirty="0" err="1"/>
              <a:t>mW</a:t>
            </a:r>
            <a:r>
              <a:rPr lang="en-GB" sz="2400" dirty="0"/>
              <a:t>)</a:t>
            </a:r>
            <a:endParaRPr lang="en-GB" dirty="0"/>
          </a:p>
          <a:p>
            <a:pPr lvl="1"/>
            <a:r>
              <a:rPr lang="en-ZA" dirty="0"/>
              <a:t>Quantifying the amount of power dissipated per second for completing 10</a:t>
            </a:r>
            <a:r>
              <a:rPr lang="en-ZA" baseline="30000" dirty="0"/>
              <a:t>6</a:t>
            </a:r>
            <a:r>
              <a:rPr lang="en-ZA" dirty="0"/>
              <a:t> instructions</a:t>
            </a:r>
          </a:p>
          <a:p>
            <a:r>
              <a:rPr lang="en-ZA" dirty="0"/>
              <a:t>This is becoming important to include in benchmarking results and product specifications to make comparisons more fair, </a:t>
            </a:r>
            <a:r>
              <a:rPr lang="en-ZA" dirty="0" err="1"/>
              <a:t>e.g</a:t>
            </a:r>
            <a:r>
              <a:rPr lang="en-ZA" dirty="0"/>
              <a:t>:</a:t>
            </a:r>
          </a:p>
          <a:p>
            <a:pPr lvl="1"/>
            <a:r>
              <a:rPr lang="en-ZA" dirty="0"/>
              <a:t>You might be comparing a machine that gives 100 MIPS to a machine that gives 80MIPS, but the first machine might use 2x the power of the second – is it still a fair comparison?</a:t>
            </a:r>
            <a:endParaRPr lang="en-GB" dirty="0"/>
          </a:p>
        </p:txBody>
      </p:sp>
    </p:spTree>
    <p:extLst>
      <p:ext uri="{BB962C8B-B14F-4D97-AF65-F5344CB8AC3E}">
        <p14:creationId xmlns:p14="http://schemas.microsoft.com/office/powerpoint/2010/main" val="2974294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8680" y="3274500"/>
            <a:ext cx="3262432" cy="369332"/>
          </a:xfrm>
          <a:prstGeom prst="rect">
            <a:avLst/>
          </a:prstGeom>
        </p:spPr>
        <p:txBody>
          <a:bodyPr wrap="none">
            <a:spAutoFit/>
          </a:bodyPr>
          <a:lstStyle/>
          <a:p>
            <a:r>
              <a:rPr lang="en-ZA" dirty="0"/>
              <a:t>Slide 22 - Power over time.jpg</a:t>
            </a:r>
          </a:p>
        </p:txBody>
      </p:sp>
      <p:pic>
        <p:nvPicPr>
          <p:cNvPr id="1027" name="Picture 3" descr="C:\Users\swinberg\Documents\ACTIVE\EEE4084F\2015\LECTURES\Lecture03\licensed_images\Slide 22 - Power over ti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363" y="1439739"/>
            <a:ext cx="6665498" cy="4625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2676" y="337463"/>
            <a:ext cx="8718324" cy="1177376"/>
          </a:xfrm>
        </p:spPr>
        <p:txBody>
          <a:bodyPr>
            <a:normAutofit/>
          </a:bodyPr>
          <a:lstStyle/>
          <a:p>
            <a:pPr>
              <a:defRPr/>
            </a:pPr>
            <a:r>
              <a:rPr lang="en-ZA" sz="3600" dirty="0"/>
              <a:t>Computation Design </a:t>
            </a:r>
            <a:r>
              <a:rPr lang="en-ZA" sz="3600" dirty="0">
                <a:solidFill>
                  <a:srgbClr val="FFC000"/>
                </a:solidFill>
              </a:rPr>
              <a:t>Trends </a:t>
            </a:r>
            <a:br>
              <a:rPr lang="en-ZA" sz="3600" dirty="0">
                <a:solidFill>
                  <a:srgbClr val="FFC000"/>
                </a:solidFill>
              </a:rPr>
            </a:br>
            <a:r>
              <a:rPr lang="en-ZA" sz="3200" dirty="0"/>
              <a:t>– Power concerns</a:t>
            </a:r>
            <a:endParaRPr lang="en-US" sz="3200" dirty="0"/>
          </a:p>
        </p:txBody>
      </p:sp>
      <p:sp>
        <p:nvSpPr>
          <p:cNvPr id="25604" name="TextBox 3"/>
          <p:cNvSpPr txBox="1">
            <a:spLocks noChangeArrowheads="1"/>
          </p:cNvSpPr>
          <p:nvPr/>
        </p:nvSpPr>
        <p:spPr bwMode="auto">
          <a:xfrm>
            <a:off x="6969664" y="920754"/>
            <a:ext cx="1990725" cy="5076825"/>
          </a:xfrm>
          <a:prstGeom prst="rect">
            <a:avLst/>
          </a:prstGeom>
          <a:noFill/>
          <a:ln w="9525">
            <a:noFill/>
            <a:miter lim="800000"/>
            <a:headEnd/>
            <a:tailEnd/>
          </a:ln>
        </p:spPr>
        <p:txBody>
          <a:bodyPr>
            <a:spAutoFit/>
          </a:bodyPr>
          <a:lstStyle/>
          <a:p>
            <a:r>
              <a:rPr lang="en-ZA" dirty="0"/>
              <a:t>Processors are getting too </a:t>
            </a:r>
            <a:r>
              <a:rPr lang="en-ZA" dirty="0">
                <a:latin typeface="Bernard MT Condensed" panose="02050806060905020404" pitchFamily="18" charset="0"/>
              </a:rPr>
              <a:t>power hungry</a:t>
            </a:r>
            <a:r>
              <a:rPr lang="en-ZA" dirty="0"/>
              <a:t>! There’s too many transistors that need power.</a:t>
            </a:r>
          </a:p>
          <a:p>
            <a:endParaRPr lang="en-ZA" dirty="0"/>
          </a:p>
          <a:p>
            <a:r>
              <a:rPr lang="en-ZA" dirty="0"/>
              <a:t>Also, the size of transistors can't come down by much – it might not be possible to have transistors smaller than a few atoms! And how would you connect them up?</a:t>
            </a:r>
          </a:p>
        </p:txBody>
      </p:sp>
      <p:sp>
        <p:nvSpPr>
          <p:cNvPr id="25605" name="TextBox 4"/>
          <p:cNvSpPr txBox="1">
            <a:spLocks noChangeArrowheads="1"/>
          </p:cNvSpPr>
          <p:nvPr/>
        </p:nvSpPr>
        <p:spPr bwMode="auto">
          <a:xfrm>
            <a:off x="368300" y="6035140"/>
            <a:ext cx="8466138" cy="646112"/>
          </a:xfrm>
          <a:prstGeom prst="rect">
            <a:avLst/>
          </a:prstGeom>
          <a:noFill/>
          <a:ln w="9525">
            <a:noFill/>
            <a:miter lim="800000"/>
            <a:headEnd/>
            <a:tailEnd/>
          </a:ln>
        </p:spPr>
        <p:txBody>
          <a:bodyPr>
            <a:spAutoFit/>
          </a:bodyPr>
          <a:lstStyle/>
          <a:p>
            <a:r>
              <a:rPr lang="en-ZA" dirty="0"/>
              <a:t>Now tending to multi-core processors.. Sure it can double the transistors every 2-3 years (and the power? Just double?). But what of performance?</a:t>
            </a:r>
          </a:p>
        </p:txBody>
      </p:sp>
      <p:sp>
        <p:nvSpPr>
          <p:cNvPr id="6" name="Rectangle 5"/>
          <p:cNvSpPr/>
          <p:nvPr/>
        </p:nvSpPr>
        <p:spPr>
          <a:xfrm>
            <a:off x="3794352" y="1972170"/>
            <a:ext cx="2670890" cy="861774"/>
          </a:xfrm>
          <a:prstGeom prst="rect">
            <a:avLst/>
          </a:prstGeom>
        </p:spPr>
        <p:txBody>
          <a:bodyPr wrap="square">
            <a:spAutoFit/>
          </a:bodyPr>
          <a:lstStyle/>
          <a:p>
            <a:r>
              <a:rPr lang="en-ZA" sz="1600" dirty="0">
                <a:solidFill>
                  <a:srgbClr val="3663F2"/>
                </a:solidFill>
              </a:rPr>
              <a:t>A dual core Intel system with GPU, LCD monitor</a:t>
            </a:r>
          </a:p>
          <a:p>
            <a:r>
              <a:rPr lang="en-ZA" sz="1600" dirty="0">
                <a:solidFill>
                  <a:srgbClr val="3663F2"/>
                </a:solidFill>
              </a:rPr>
              <a:t>draws about 220 watts</a:t>
            </a:r>
          </a:p>
        </p:txBody>
      </p:sp>
      <p:sp>
        <p:nvSpPr>
          <p:cNvPr id="7" name="Rectangle 6"/>
          <p:cNvSpPr/>
          <p:nvPr/>
        </p:nvSpPr>
        <p:spPr>
          <a:xfrm>
            <a:off x="5268083" y="4015043"/>
            <a:ext cx="1300356" cy="923330"/>
          </a:xfrm>
          <a:prstGeom prst="rect">
            <a:avLst/>
          </a:prstGeom>
          <a:solidFill>
            <a:schemeClr val="tx1">
              <a:lumMod val="95000"/>
            </a:schemeClr>
          </a:solidFill>
        </p:spPr>
        <p:txBody>
          <a:bodyPr wrap="square" lIns="36000" rIns="36000">
            <a:spAutoFit/>
          </a:bodyPr>
          <a:lstStyle/>
          <a:p>
            <a:r>
              <a:rPr lang="en-ZA" dirty="0">
                <a:solidFill>
                  <a:srgbClr val="FF0000"/>
                </a:solidFill>
              </a:rPr>
              <a:t>Projections </a:t>
            </a:r>
            <a:r>
              <a:rPr lang="en-ZA" sz="1200" dirty="0">
                <a:solidFill>
                  <a:srgbClr val="FF0000"/>
                </a:solidFill>
              </a:rPr>
              <a:t>obviously we’ve seen the reality isn’t as bad</a:t>
            </a:r>
            <a:endParaRPr lang="en-ZA" dirty="0">
              <a:solidFill>
                <a:srgbClr val="FF0000"/>
              </a:solidFill>
            </a:endParaRPr>
          </a:p>
        </p:txBody>
      </p:sp>
      <p:cxnSp>
        <p:nvCxnSpPr>
          <p:cNvPr id="9" name="Straight Connector 8"/>
          <p:cNvCxnSpPr/>
          <p:nvPr/>
        </p:nvCxnSpPr>
        <p:spPr bwMode="auto">
          <a:xfrm>
            <a:off x="6525332" y="3144417"/>
            <a:ext cx="265176" cy="0"/>
          </a:xfrm>
          <a:prstGeom prst="line">
            <a:avLst/>
          </a:prstGeom>
          <a:solidFill>
            <a:schemeClr val="accent1"/>
          </a:solidFill>
          <a:ln w="19050" cap="flat" cmpd="sng" algn="ctr">
            <a:solidFill>
              <a:srgbClr val="3663F2"/>
            </a:solidFill>
            <a:prstDash val="solid"/>
            <a:round/>
            <a:headEnd type="none" w="med" len="med"/>
            <a:tailEnd type="none" w="med" len="med"/>
          </a:ln>
          <a:effectLst/>
        </p:spPr>
      </p:cxnSp>
      <p:cxnSp>
        <p:nvCxnSpPr>
          <p:cNvPr id="12" name="Straight Connector 11"/>
          <p:cNvCxnSpPr/>
          <p:nvPr/>
        </p:nvCxnSpPr>
        <p:spPr bwMode="auto">
          <a:xfrm>
            <a:off x="6013268" y="2403753"/>
            <a:ext cx="539496" cy="722376"/>
          </a:xfrm>
          <a:prstGeom prst="line">
            <a:avLst/>
          </a:prstGeom>
          <a:solidFill>
            <a:schemeClr val="accent1"/>
          </a:solidFill>
          <a:ln w="9525" cap="flat" cmpd="sng" algn="ctr">
            <a:solidFill>
              <a:srgbClr val="3663F2"/>
            </a:solidFill>
            <a:prstDash val="solid"/>
            <a:round/>
            <a:headEnd type="none" w="med" len="med"/>
            <a:tailEnd type="none" w="med" len="med"/>
          </a:ln>
          <a:effectLst/>
        </p:spPr>
      </p:cxnSp>
    </p:spTree>
    <p:extLst>
      <p:ext uri="{BB962C8B-B14F-4D97-AF65-F5344CB8AC3E}">
        <p14:creationId xmlns:p14="http://schemas.microsoft.com/office/powerpoint/2010/main" val="1877960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The Energy-Flexibility Gap</a:t>
            </a:r>
            <a:endParaRPr lang="en-GB" dirty="0"/>
          </a:p>
        </p:txBody>
      </p:sp>
      <p:grpSp>
        <p:nvGrpSpPr>
          <p:cNvPr id="6" name="Group 3"/>
          <p:cNvGrpSpPr>
            <a:grpSpLocks/>
          </p:cNvGrpSpPr>
          <p:nvPr/>
        </p:nvGrpSpPr>
        <p:grpSpPr bwMode="auto">
          <a:xfrm>
            <a:off x="2006600" y="4668838"/>
            <a:ext cx="6810375" cy="927100"/>
            <a:chOff x="1138" y="3123"/>
            <a:chExt cx="4290" cy="553"/>
          </a:xfrm>
        </p:grpSpPr>
        <p:sp>
          <p:nvSpPr>
            <p:cNvPr id="7" name="Rectangle 4"/>
            <p:cNvSpPr>
              <a:spLocks noChangeArrowheads="1"/>
            </p:cNvSpPr>
            <p:nvPr/>
          </p:nvSpPr>
          <p:spPr bwMode="auto">
            <a:xfrm>
              <a:off x="1138" y="3123"/>
              <a:ext cx="3144" cy="553"/>
            </a:xfrm>
            <a:prstGeom prst="rect">
              <a:avLst/>
            </a:prstGeom>
            <a:solidFill>
              <a:schemeClr val="accent1"/>
            </a:solidFill>
            <a:ln w="19050">
              <a:noFill/>
              <a:miter lim="800000"/>
              <a:headEnd type="none" w="sm" len="sm"/>
              <a:tailEnd type="none" w="sm" len="sm"/>
            </a:ln>
            <a:effectLst/>
          </p:spPr>
          <p:txBody>
            <a:bodyPr wrap="none" anchor="ctr"/>
            <a:lstStyle/>
            <a:p>
              <a:pPr algn="ctr"/>
              <a:r>
                <a:rPr lang="en-US" sz="2400"/>
                <a:t>Embedded Processors</a:t>
              </a:r>
              <a:endParaRPr lang="en-US" sz="2400" b="0">
                <a:latin typeface="Times New Roman" pitchFamily="18" charset="0"/>
              </a:endParaRPr>
            </a:p>
          </p:txBody>
        </p:sp>
        <p:sp>
          <p:nvSpPr>
            <p:cNvPr id="8" name="Text Box 5"/>
            <p:cNvSpPr txBox="1">
              <a:spLocks noChangeArrowheads="1"/>
            </p:cNvSpPr>
            <p:nvPr/>
          </p:nvSpPr>
          <p:spPr bwMode="auto">
            <a:xfrm>
              <a:off x="4416" y="3168"/>
              <a:ext cx="1012" cy="383"/>
            </a:xfrm>
            <a:prstGeom prst="rect">
              <a:avLst/>
            </a:prstGeom>
            <a:noFill/>
            <a:ln w="12700">
              <a:noFill/>
              <a:miter lim="800000"/>
              <a:headEnd type="none" w="sm" len="sm"/>
              <a:tailEnd type="none" w="sm" len="sm"/>
            </a:ln>
            <a:effectLst/>
          </p:spPr>
          <p:txBody>
            <a:bodyPr wrap="none">
              <a:spAutoFit/>
            </a:bodyPr>
            <a:lstStyle/>
            <a:p>
              <a:r>
                <a:rPr lang="en-US">
                  <a:solidFill>
                    <a:srgbClr val="29D3CF"/>
                  </a:solidFill>
                </a:rPr>
                <a:t>SA110</a:t>
              </a:r>
            </a:p>
            <a:p>
              <a:r>
                <a:rPr lang="en-US">
                  <a:solidFill>
                    <a:srgbClr val="29D3CF"/>
                  </a:solidFill>
                </a:rPr>
                <a:t>0.4 MIPS/mW</a:t>
              </a:r>
              <a:endParaRPr lang="en-US" sz="2000" b="0" i="1">
                <a:solidFill>
                  <a:srgbClr val="29D3CF"/>
                </a:solidFill>
              </a:endParaRPr>
            </a:p>
          </p:txBody>
        </p:sp>
      </p:grpSp>
      <p:grpSp>
        <p:nvGrpSpPr>
          <p:cNvPr id="9" name="Group 6"/>
          <p:cNvGrpSpPr>
            <a:grpSpLocks/>
          </p:cNvGrpSpPr>
          <p:nvPr/>
        </p:nvGrpSpPr>
        <p:grpSpPr bwMode="auto">
          <a:xfrm>
            <a:off x="2011363" y="3767138"/>
            <a:ext cx="6462712" cy="914400"/>
            <a:chOff x="1152" y="2544"/>
            <a:chExt cx="4071" cy="576"/>
          </a:xfrm>
        </p:grpSpPr>
        <p:sp>
          <p:nvSpPr>
            <p:cNvPr id="10" name="Rectangle 7"/>
            <p:cNvSpPr>
              <a:spLocks noChangeArrowheads="1"/>
            </p:cNvSpPr>
            <p:nvPr/>
          </p:nvSpPr>
          <p:spPr bwMode="auto">
            <a:xfrm>
              <a:off x="1152" y="2544"/>
              <a:ext cx="2256" cy="576"/>
            </a:xfrm>
            <a:prstGeom prst="rect">
              <a:avLst/>
            </a:prstGeom>
            <a:solidFill>
              <a:srgbClr val="99CC00"/>
            </a:solidFill>
            <a:ln w="12700">
              <a:noFill/>
              <a:miter lim="800000"/>
              <a:headEnd type="none" w="sm" len="sm"/>
              <a:tailEnd/>
            </a:ln>
            <a:effectLst/>
          </p:spPr>
          <p:txBody>
            <a:bodyPr wrap="none" anchor="ctr"/>
            <a:lstStyle/>
            <a:p>
              <a:pPr algn="ctr"/>
              <a:r>
                <a:rPr lang="en-US" sz="2000" dirty="0"/>
                <a:t>ASIPs</a:t>
              </a:r>
            </a:p>
            <a:p>
              <a:pPr algn="ctr"/>
              <a:r>
                <a:rPr lang="en-US" sz="2000" dirty="0"/>
                <a:t>DSPs</a:t>
              </a:r>
            </a:p>
          </p:txBody>
        </p:sp>
        <p:sp>
          <p:nvSpPr>
            <p:cNvPr id="11" name="Text Box 8"/>
            <p:cNvSpPr txBox="1">
              <a:spLocks noChangeArrowheads="1"/>
            </p:cNvSpPr>
            <p:nvPr/>
          </p:nvSpPr>
          <p:spPr bwMode="auto">
            <a:xfrm>
              <a:off x="3455" y="2736"/>
              <a:ext cx="1768" cy="250"/>
            </a:xfrm>
            <a:prstGeom prst="rect">
              <a:avLst/>
            </a:prstGeom>
            <a:noFill/>
            <a:ln w="12700">
              <a:noFill/>
              <a:miter lim="800000"/>
              <a:headEnd type="none" w="sm" len="sm"/>
              <a:tailEnd/>
            </a:ln>
            <a:effectLst/>
          </p:spPr>
          <p:txBody>
            <a:bodyPr wrap="none" anchor="ctr">
              <a:spAutoFit/>
            </a:bodyPr>
            <a:lstStyle/>
            <a:p>
              <a:pPr algn="ctr"/>
              <a:r>
                <a:rPr lang="en-US" sz="2000">
                  <a:solidFill>
                    <a:srgbClr val="99CC00"/>
                  </a:solidFill>
                </a:rPr>
                <a:t>2 V DSP: 3 MOPS/mW</a:t>
              </a:r>
              <a:endParaRPr lang="en-US" sz="2000">
                <a:solidFill>
                  <a:srgbClr val="CCFF99"/>
                </a:solidFill>
              </a:endParaRPr>
            </a:p>
          </p:txBody>
        </p:sp>
      </p:grpSp>
      <p:sp>
        <p:nvSpPr>
          <p:cNvPr id="12" name="Rectangle 9"/>
          <p:cNvSpPr>
            <a:spLocks noChangeArrowheads="1"/>
          </p:cNvSpPr>
          <p:nvPr/>
        </p:nvSpPr>
        <p:spPr bwMode="auto">
          <a:xfrm>
            <a:off x="2006600" y="1933575"/>
            <a:ext cx="1639888" cy="933450"/>
          </a:xfrm>
          <a:prstGeom prst="rect">
            <a:avLst/>
          </a:prstGeom>
          <a:solidFill>
            <a:srgbClr val="FF0000"/>
          </a:solidFill>
          <a:ln w="12700">
            <a:noFill/>
            <a:miter lim="800000"/>
            <a:headEnd type="none" w="sm" len="sm"/>
            <a:tailEnd type="none" w="sm" len="sm"/>
          </a:ln>
          <a:effectLst/>
        </p:spPr>
        <p:txBody>
          <a:bodyPr wrap="none" anchor="ctr"/>
          <a:lstStyle/>
          <a:p>
            <a:pPr algn="ctr"/>
            <a:r>
              <a:rPr lang="en-US" sz="2400" dirty="0"/>
              <a:t>Dedicated</a:t>
            </a:r>
          </a:p>
          <a:p>
            <a:pPr algn="ctr"/>
            <a:r>
              <a:rPr lang="en-US" sz="2400" dirty="0"/>
              <a:t>HW</a:t>
            </a:r>
            <a:endParaRPr lang="en-US" sz="2400" b="0" dirty="0">
              <a:latin typeface="Times New Roman" pitchFamily="18" charset="0"/>
            </a:endParaRPr>
          </a:p>
        </p:txBody>
      </p:sp>
      <p:sp>
        <p:nvSpPr>
          <p:cNvPr id="13" name="Line 10"/>
          <p:cNvSpPr>
            <a:spLocks noChangeShapeType="1"/>
          </p:cNvSpPr>
          <p:nvPr/>
        </p:nvSpPr>
        <p:spPr bwMode="auto">
          <a:xfrm flipH="1" flipV="1">
            <a:off x="1998663" y="1562100"/>
            <a:ext cx="1587" cy="4029075"/>
          </a:xfrm>
          <a:prstGeom prst="line">
            <a:avLst/>
          </a:prstGeom>
          <a:noFill/>
          <a:ln w="19050">
            <a:solidFill>
              <a:schemeClr val="tx2"/>
            </a:solidFill>
            <a:round/>
            <a:headEnd type="none" w="sm" len="sm"/>
            <a:tailEnd type="stealth" w="lg" len="lg"/>
          </a:ln>
          <a:effectLst/>
        </p:spPr>
        <p:txBody>
          <a:bodyPr wrap="none" anchor="ctr"/>
          <a:lstStyle/>
          <a:p>
            <a:endParaRPr lang="en-GB"/>
          </a:p>
        </p:txBody>
      </p:sp>
      <p:sp>
        <p:nvSpPr>
          <p:cNvPr id="14" name="Line 11"/>
          <p:cNvSpPr>
            <a:spLocks noChangeShapeType="1"/>
          </p:cNvSpPr>
          <p:nvPr/>
        </p:nvSpPr>
        <p:spPr bwMode="auto">
          <a:xfrm flipV="1">
            <a:off x="2017713" y="5589588"/>
            <a:ext cx="5451475" cy="1587"/>
          </a:xfrm>
          <a:prstGeom prst="line">
            <a:avLst/>
          </a:prstGeom>
          <a:noFill/>
          <a:ln w="19050">
            <a:solidFill>
              <a:schemeClr val="tx2"/>
            </a:solidFill>
            <a:round/>
            <a:headEnd type="none" w="sm" len="sm"/>
            <a:tailEnd type="stealth" w="lg" len="lg"/>
          </a:ln>
          <a:effectLst/>
        </p:spPr>
        <p:txBody>
          <a:bodyPr wrap="none" anchor="ctr"/>
          <a:lstStyle/>
          <a:p>
            <a:endParaRPr lang="en-GB"/>
          </a:p>
        </p:txBody>
      </p:sp>
      <p:sp>
        <p:nvSpPr>
          <p:cNvPr id="15" name="Line 12"/>
          <p:cNvSpPr>
            <a:spLocks noChangeShapeType="1"/>
          </p:cNvSpPr>
          <p:nvPr/>
        </p:nvSpPr>
        <p:spPr bwMode="auto">
          <a:xfrm>
            <a:off x="2024063" y="4673600"/>
            <a:ext cx="228600" cy="0"/>
          </a:xfrm>
          <a:prstGeom prst="line">
            <a:avLst/>
          </a:prstGeom>
          <a:noFill/>
          <a:ln w="19050">
            <a:solidFill>
              <a:schemeClr val="tx2"/>
            </a:solidFill>
            <a:round/>
            <a:headEnd type="none" w="sm" len="sm"/>
            <a:tailEnd type="none" w="sm" len="sm"/>
          </a:ln>
          <a:effectLst/>
        </p:spPr>
        <p:txBody>
          <a:bodyPr wrap="none" anchor="ctr"/>
          <a:lstStyle/>
          <a:p>
            <a:endParaRPr lang="en-GB"/>
          </a:p>
        </p:txBody>
      </p:sp>
      <p:sp>
        <p:nvSpPr>
          <p:cNvPr id="16" name="Line 13"/>
          <p:cNvSpPr>
            <a:spLocks noChangeShapeType="1"/>
          </p:cNvSpPr>
          <p:nvPr/>
        </p:nvSpPr>
        <p:spPr bwMode="auto">
          <a:xfrm>
            <a:off x="2024063" y="3759200"/>
            <a:ext cx="228600" cy="0"/>
          </a:xfrm>
          <a:prstGeom prst="line">
            <a:avLst/>
          </a:prstGeom>
          <a:noFill/>
          <a:ln w="19050">
            <a:solidFill>
              <a:schemeClr val="tx2"/>
            </a:solidFill>
            <a:round/>
            <a:headEnd type="none" w="sm" len="sm"/>
            <a:tailEnd type="none" w="sm" len="sm"/>
          </a:ln>
          <a:effectLst/>
        </p:spPr>
        <p:txBody>
          <a:bodyPr wrap="none" anchor="ctr"/>
          <a:lstStyle/>
          <a:p>
            <a:endParaRPr lang="en-GB"/>
          </a:p>
        </p:txBody>
      </p:sp>
      <p:sp>
        <p:nvSpPr>
          <p:cNvPr id="17" name="Line 14"/>
          <p:cNvSpPr>
            <a:spLocks noChangeShapeType="1"/>
          </p:cNvSpPr>
          <p:nvPr/>
        </p:nvSpPr>
        <p:spPr bwMode="auto">
          <a:xfrm>
            <a:off x="2005013" y="2844800"/>
            <a:ext cx="228600" cy="0"/>
          </a:xfrm>
          <a:prstGeom prst="line">
            <a:avLst/>
          </a:prstGeom>
          <a:noFill/>
          <a:ln w="19050">
            <a:solidFill>
              <a:schemeClr val="tx2"/>
            </a:solidFill>
            <a:round/>
            <a:headEnd type="none" w="sm" len="sm"/>
            <a:tailEnd type="none" w="sm" len="sm"/>
          </a:ln>
          <a:effectLst/>
        </p:spPr>
        <p:txBody>
          <a:bodyPr wrap="none" anchor="ctr"/>
          <a:lstStyle/>
          <a:p>
            <a:endParaRPr lang="en-GB"/>
          </a:p>
        </p:txBody>
      </p:sp>
      <p:sp>
        <p:nvSpPr>
          <p:cNvPr id="18" name="Line 15"/>
          <p:cNvSpPr>
            <a:spLocks noChangeShapeType="1"/>
          </p:cNvSpPr>
          <p:nvPr/>
        </p:nvSpPr>
        <p:spPr bwMode="auto">
          <a:xfrm>
            <a:off x="2005013" y="1930400"/>
            <a:ext cx="228600" cy="0"/>
          </a:xfrm>
          <a:prstGeom prst="line">
            <a:avLst/>
          </a:prstGeom>
          <a:noFill/>
          <a:ln w="19050">
            <a:solidFill>
              <a:schemeClr val="tx2"/>
            </a:solidFill>
            <a:round/>
            <a:headEnd type="none" w="sm" len="sm"/>
            <a:tailEnd type="none" w="sm" len="sm"/>
          </a:ln>
          <a:effectLst/>
        </p:spPr>
        <p:txBody>
          <a:bodyPr wrap="none" anchor="ctr"/>
          <a:lstStyle/>
          <a:p>
            <a:endParaRPr lang="en-GB"/>
          </a:p>
        </p:txBody>
      </p:sp>
      <p:sp>
        <p:nvSpPr>
          <p:cNvPr id="19" name="Text Box 16"/>
          <p:cNvSpPr txBox="1">
            <a:spLocks noChangeArrowheads="1"/>
          </p:cNvSpPr>
          <p:nvPr/>
        </p:nvSpPr>
        <p:spPr bwMode="auto">
          <a:xfrm>
            <a:off x="5076825" y="5613400"/>
            <a:ext cx="2543175"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tx2"/>
                </a:solidFill>
                <a:latin typeface="Times New Roman" pitchFamily="18" charset="0"/>
              </a:rPr>
              <a:t>Flexibility (Coverage)</a:t>
            </a:r>
            <a:endParaRPr lang="en-US" sz="2400" dirty="0">
              <a:solidFill>
                <a:schemeClr val="tx2"/>
              </a:solidFill>
              <a:latin typeface="Times New Roman" pitchFamily="18" charset="0"/>
            </a:endParaRPr>
          </a:p>
        </p:txBody>
      </p:sp>
      <p:sp>
        <p:nvSpPr>
          <p:cNvPr id="20" name="Text Box 17"/>
          <p:cNvSpPr txBox="1">
            <a:spLocks noChangeArrowheads="1"/>
          </p:cNvSpPr>
          <p:nvPr/>
        </p:nvSpPr>
        <p:spPr bwMode="auto">
          <a:xfrm rot="-5400000">
            <a:off x="-604044" y="3279776"/>
            <a:ext cx="3157538" cy="701675"/>
          </a:xfrm>
          <a:prstGeom prst="rect">
            <a:avLst/>
          </a:prstGeom>
          <a:noFill/>
          <a:ln w="12700">
            <a:noFill/>
            <a:miter lim="800000"/>
            <a:headEnd type="none" w="sm" len="sm"/>
            <a:tailEnd type="none" w="sm" len="sm"/>
          </a:ln>
          <a:effectLst/>
        </p:spPr>
        <p:txBody>
          <a:bodyPr wrap="none">
            <a:spAutoFit/>
          </a:bodyPr>
          <a:lstStyle/>
          <a:p>
            <a:r>
              <a:rPr lang="en-US" sz="2000" dirty="0">
                <a:solidFill>
                  <a:schemeClr val="tx2"/>
                </a:solidFill>
                <a:latin typeface="Times New Roman" pitchFamily="18" charset="0"/>
              </a:rPr>
              <a:t>Energy Efficiency</a:t>
            </a:r>
          </a:p>
          <a:p>
            <a:r>
              <a:rPr lang="en-US" sz="2000" dirty="0">
                <a:solidFill>
                  <a:schemeClr val="tx2"/>
                </a:solidFill>
                <a:latin typeface="Times New Roman" pitchFamily="18" charset="0"/>
              </a:rPr>
              <a:t>MOPS/</a:t>
            </a:r>
            <a:r>
              <a:rPr lang="en-US" sz="2000" dirty="0" err="1">
                <a:solidFill>
                  <a:schemeClr val="tx2"/>
                </a:solidFill>
                <a:latin typeface="Times New Roman" pitchFamily="18" charset="0"/>
              </a:rPr>
              <a:t>mW</a:t>
            </a:r>
            <a:r>
              <a:rPr lang="en-US" sz="2000" dirty="0">
                <a:solidFill>
                  <a:schemeClr val="tx2"/>
                </a:solidFill>
                <a:latin typeface="Times New Roman" pitchFamily="18" charset="0"/>
              </a:rPr>
              <a:t> (or MIPS/</a:t>
            </a:r>
            <a:r>
              <a:rPr lang="en-US" sz="2000" dirty="0" err="1">
                <a:solidFill>
                  <a:schemeClr val="tx2"/>
                </a:solidFill>
                <a:latin typeface="Times New Roman" pitchFamily="18" charset="0"/>
              </a:rPr>
              <a:t>mW</a:t>
            </a:r>
            <a:r>
              <a:rPr lang="en-US" sz="2000" dirty="0">
                <a:solidFill>
                  <a:schemeClr val="tx2"/>
                </a:solidFill>
                <a:latin typeface="Times New Roman" pitchFamily="18" charset="0"/>
              </a:rPr>
              <a:t>)</a:t>
            </a:r>
          </a:p>
        </p:txBody>
      </p:sp>
      <p:sp>
        <p:nvSpPr>
          <p:cNvPr id="21" name="Text Box 18"/>
          <p:cNvSpPr txBox="1">
            <a:spLocks noChangeArrowheads="1"/>
          </p:cNvSpPr>
          <p:nvPr/>
        </p:nvSpPr>
        <p:spPr bwMode="auto">
          <a:xfrm>
            <a:off x="1495425" y="5308600"/>
            <a:ext cx="501650" cy="396875"/>
          </a:xfrm>
          <a:prstGeom prst="rect">
            <a:avLst/>
          </a:prstGeom>
          <a:noFill/>
          <a:ln w="12700">
            <a:noFill/>
            <a:miter lim="800000"/>
            <a:headEnd type="none" w="sm" len="sm"/>
            <a:tailEnd type="none" w="sm" len="sm"/>
          </a:ln>
          <a:effectLst/>
        </p:spPr>
        <p:txBody>
          <a:bodyPr wrap="none">
            <a:spAutoFit/>
          </a:bodyPr>
          <a:lstStyle/>
          <a:p>
            <a:r>
              <a:rPr lang="en-US" sz="2000">
                <a:solidFill>
                  <a:schemeClr val="tx2"/>
                </a:solidFill>
                <a:latin typeface="Times New Roman" pitchFamily="18" charset="0"/>
              </a:rPr>
              <a:t>0.1</a:t>
            </a:r>
          </a:p>
        </p:txBody>
      </p:sp>
      <p:sp>
        <p:nvSpPr>
          <p:cNvPr id="22" name="Text Box 19"/>
          <p:cNvSpPr txBox="1">
            <a:spLocks noChangeArrowheads="1"/>
          </p:cNvSpPr>
          <p:nvPr/>
        </p:nvSpPr>
        <p:spPr bwMode="auto">
          <a:xfrm>
            <a:off x="1685925" y="4410075"/>
            <a:ext cx="311150" cy="396875"/>
          </a:xfrm>
          <a:prstGeom prst="rect">
            <a:avLst/>
          </a:prstGeom>
          <a:noFill/>
          <a:ln w="12700">
            <a:noFill/>
            <a:miter lim="800000"/>
            <a:headEnd type="none" w="sm" len="sm"/>
            <a:tailEnd type="none" w="sm" len="sm"/>
          </a:ln>
          <a:effectLst/>
        </p:spPr>
        <p:txBody>
          <a:bodyPr wrap="none">
            <a:spAutoFit/>
          </a:bodyPr>
          <a:lstStyle/>
          <a:p>
            <a:r>
              <a:rPr lang="en-US" sz="2000">
                <a:solidFill>
                  <a:schemeClr val="tx2"/>
                </a:solidFill>
                <a:latin typeface="Times New Roman" pitchFamily="18" charset="0"/>
              </a:rPr>
              <a:t>1</a:t>
            </a:r>
          </a:p>
        </p:txBody>
      </p:sp>
      <p:sp>
        <p:nvSpPr>
          <p:cNvPr id="23" name="Text Box 20"/>
          <p:cNvSpPr txBox="1">
            <a:spLocks noChangeArrowheads="1"/>
          </p:cNvSpPr>
          <p:nvPr/>
        </p:nvSpPr>
        <p:spPr bwMode="auto">
          <a:xfrm>
            <a:off x="1558925" y="3544888"/>
            <a:ext cx="438150" cy="396875"/>
          </a:xfrm>
          <a:prstGeom prst="rect">
            <a:avLst/>
          </a:prstGeom>
          <a:noFill/>
          <a:ln w="12700">
            <a:noFill/>
            <a:miter lim="800000"/>
            <a:headEnd type="none" w="sm" len="sm"/>
            <a:tailEnd type="none" w="sm" len="sm"/>
          </a:ln>
          <a:effectLst/>
        </p:spPr>
        <p:txBody>
          <a:bodyPr wrap="none">
            <a:spAutoFit/>
          </a:bodyPr>
          <a:lstStyle/>
          <a:p>
            <a:r>
              <a:rPr lang="en-US" sz="2000">
                <a:solidFill>
                  <a:schemeClr val="tx2"/>
                </a:solidFill>
                <a:latin typeface="Times New Roman" pitchFamily="18" charset="0"/>
              </a:rPr>
              <a:t>10</a:t>
            </a:r>
          </a:p>
        </p:txBody>
      </p:sp>
      <p:sp>
        <p:nvSpPr>
          <p:cNvPr id="24" name="Text Box 21"/>
          <p:cNvSpPr txBox="1">
            <a:spLocks noChangeArrowheads="1"/>
          </p:cNvSpPr>
          <p:nvPr/>
        </p:nvSpPr>
        <p:spPr bwMode="auto">
          <a:xfrm>
            <a:off x="1431925" y="2690813"/>
            <a:ext cx="565150" cy="396875"/>
          </a:xfrm>
          <a:prstGeom prst="rect">
            <a:avLst/>
          </a:prstGeom>
          <a:noFill/>
          <a:ln w="12700">
            <a:noFill/>
            <a:miter lim="800000"/>
            <a:headEnd type="none" w="sm" len="sm"/>
            <a:tailEnd type="none" w="sm" len="sm"/>
          </a:ln>
          <a:effectLst/>
        </p:spPr>
        <p:txBody>
          <a:bodyPr wrap="none">
            <a:spAutoFit/>
          </a:bodyPr>
          <a:lstStyle/>
          <a:p>
            <a:r>
              <a:rPr lang="en-US" sz="2000">
                <a:solidFill>
                  <a:schemeClr val="tx2"/>
                </a:solidFill>
                <a:latin typeface="Times New Roman" pitchFamily="18" charset="0"/>
              </a:rPr>
              <a:t>100</a:t>
            </a:r>
          </a:p>
        </p:txBody>
      </p:sp>
      <p:sp>
        <p:nvSpPr>
          <p:cNvPr id="25" name="Text Box 22"/>
          <p:cNvSpPr txBox="1">
            <a:spLocks noChangeArrowheads="1"/>
          </p:cNvSpPr>
          <p:nvPr/>
        </p:nvSpPr>
        <p:spPr bwMode="auto">
          <a:xfrm>
            <a:off x="1304925" y="1746250"/>
            <a:ext cx="692150" cy="396875"/>
          </a:xfrm>
          <a:prstGeom prst="rect">
            <a:avLst/>
          </a:prstGeom>
          <a:noFill/>
          <a:ln w="12700">
            <a:noFill/>
            <a:miter lim="800000"/>
            <a:headEnd type="none" w="sm" len="sm"/>
            <a:tailEnd type="none" w="sm" len="sm"/>
          </a:ln>
          <a:effectLst/>
        </p:spPr>
        <p:txBody>
          <a:bodyPr wrap="none">
            <a:spAutoFit/>
          </a:bodyPr>
          <a:lstStyle/>
          <a:p>
            <a:r>
              <a:rPr lang="en-US" sz="2000">
                <a:solidFill>
                  <a:schemeClr val="tx2"/>
                </a:solidFill>
                <a:latin typeface="Times New Roman" pitchFamily="18" charset="0"/>
              </a:rPr>
              <a:t>1000</a:t>
            </a:r>
          </a:p>
        </p:txBody>
      </p:sp>
      <p:grpSp>
        <p:nvGrpSpPr>
          <p:cNvPr id="26" name="Group 23"/>
          <p:cNvGrpSpPr>
            <a:grpSpLocks/>
          </p:cNvGrpSpPr>
          <p:nvPr/>
        </p:nvGrpSpPr>
        <p:grpSpPr bwMode="auto">
          <a:xfrm>
            <a:off x="2014538" y="2870200"/>
            <a:ext cx="5611812" cy="896938"/>
            <a:chOff x="1143" y="1688"/>
            <a:chExt cx="3535" cy="565"/>
          </a:xfrm>
        </p:grpSpPr>
        <p:sp>
          <p:nvSpPr>
            <p:cNvPr id="27" name="Rectangle 24"/>
            <p:cNvSpPr>
              <a:spLocks noChangeArrowheads="1"/>
            </p:cNvSpPr>
            <p:nvPr/>
          </p:nvSpPr>
          <p:spPr bwMode="auto">
            <a:xfrm>
              <a:off x="1143" y="1688"/>
              <a:ext cx="2081" cy="565"/>
            </a:xfrm>
            <a:prstGeom prst="rect">
              <a:avLst/>
            </a:prstGeom>
            <a:solidFill>
              <a:srgbClr val="990099"/>
            </a:solidFill>
            <a:ln w="12700">
              <a:noFill/>
              <a:miter lim="800000"/>
              <a:headEnd type="none" w="sm" len="sm"/>
              <a:tailEnd type="none" w="sm" len="sm"/>
            </a:ln>
            <a:effectLst/>
          </p:spPr>
          <p:txBody>
            <a:bodyPr wrap="none" anchor="ctr"/>
            <a:lstStyle/>
            <a:p>
              <a:pPr algn="ctr"/>
              <a:r>
                <a:rPr lang="en-US" sz="2400"/>
                <a:t>Reconfigurable</a:t>
              </a:r>
              <a:br>
                <a:rPr lang="en-US" sz="2400"/>
              </a:br>
              <a:r>
                <a:rPr lang="en-US" sz="2400"/>
                <a:t>Processor/Logic</a:t>
              </a:r>
              <a:endParaRPr lang="en-US" sz="2400" b="0">
                <a:latin typeface="Times New Roman" pitchFamily="18" charset="0"/>
              </a:endParaRPr>
            </a:p>
          </p:txBody>
        </p:sp>
        <p:sp>
          <p:nvSpPr>
            <p:cNvPr id="28" name="Text Box 25"/>
            <p:cNvSpPr txBox="1">
              <a:spLocks noChangeArrowheads="1"/>
            </p:cNvSpPr>
            <p:nvPr/>
          </p:nvSpPr>
          <p:spPr bwMode="auto">
            <a:xfrm>
              <a:off x="3301" y="1725"/>
              <a:ext cx="1377" cy="442"/>
            </a:xfrm>
            <a:prstGeom prst="rect">
              <a:avLst/>
            </a:prstGeom>
            <a:noFill/>
            <a:ln w="12700">
              <a:noFill/>
              <a:miter lim="800000"/>
              <a:headEnd type="none" w="sm" len="sm"/>
              <a:tailEnd/>
            </a:ln>
            <a:effectLst/>
          </p:spPr>
          <p:txBody>
            <a:bodyPr wrap="none" anchor="ctr">
              <a:spAutoFit/>
            </a:bodyPr>
            <a:lstStyle/>
            <a:p>
              <a:r>
                <a:rPr lang="en-US" sz="2000">
                  <a:solidFill>
                    <a:srgbClr val="FF66FF"/>
                  </a:solidFill>
                </a:rPr>
                <a:t>Pleiades</a:t>
              </a:r>
            </a:p>
            <a:p>
              <a:r>
                <a:rPr lang="en-US" sz="2000">
                  <a:solidFill>
                    <a:srgbClr val="FF66FF"/>
                  </a:solidFill>
                </a:rPr>
                <a:t>10-80 MOPS/mW</a:t>
              </a:r>
              <a:endParaRPr lang="en-US" sz="2000" b="0" i="1">
                <a:solidFill>
                  <a:srgbClr val="FF66FF"/>
                </a:solidFill>
              </a:endParaRPr>
            </a:p>
          </p:txBody>
        </p:sp>
      </p:grpSp>
      <p:sp>
        <p:nvSpPr>
          <p:cNvPr id="29" name="Rectangle 28"/>
          <p:cNvSpPr/>
          <p:nvPr/>
        </p:nvSpPr>
        <p:spPr>
          <a:xfrm>
            <a:off x="812375" y="6173271"/>
            <a:ext cx="7590539" cy="369332"/>
          </a:xfrm>
          <a:prstGeom prst="rect">
            <a:avLst/>
          </a:prstGeom>
        </p:spPr>
        <p:txBody>
          <a:bodyPr wrap="none">
            <a:spAutoFit/>
          </a:bodyPr>
          <a:lstStyle/>
          <a:p>
            <a:r>
              <a:rPr lang="en-US" dirty="0">
                <a:solidFill>
                  <a:schemeClr val="tx2"/>
                </a:solidFill>
                <a:latin typeface="Times New Roman" pitchFamily="18" charset="0"/>
              </a:rPr>
              <a:t>The usual, comfort-zone PC sits way down below the page… but is very flexible</a:t>
            </a:r>
            <a:endParaRPr lang="en-GB" dirty="0"/>
          </a:p>
        </p:txBody>
      </p:sp>
    </p:spTree>
    <p:extLst>
      <p:ext uri="{BB962C8B-B14F-4D97-AF65-F5344CB8AC3E}">
        <p14:creationId xmlns:p14="http://schemas.microsoft.com/office/powerpoint/2010/main" val="66268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Cost of Computation</a:t>
            </a:r>
            <a:endParaRPr lang="en-GB" dirty="0"/>
          </a:p>
        </p:txBody>
      </p:sp>
      <p:sp>
        <p:nvSpPr>
          <p:cNvPr id="3" name="Content Placeholder 2"/>
          <p:cNvSpPr>
            <a:spLocks noGrp="1"/>
          </p:cNvSpPr>
          <p:nvPr>
            <p:ph idx="1"/>
          </p:nvPr>
        </p:nvSpPr>
        <p:spPr/>
        <p:txBody>
          <a:bodyPr>
            <a:normAutofit lnSpcReduction="10000"/>
          </a:bodyPr>
          <a:lstStyle/>
          <a:p>
            <a:r>
              <a:rPr lang="en-ZA" dirty="0"/>
              <a:t>This is something that is becoming relevant considering the trend towards sharing computing infrastructure and cloud computing systems</a:t>
            </a:r>
          </a:p>
          <a:p>
            <a:pPr lvl="1"/>
            <a:r>
              <a:rPr lang="en-ZA" dirty="0"/>
              <a:t>The developer doesn’t necessarily need to care what the underlying hardware costs, but rather what it will cost to do calculations on the available hardware. </a:t>
            </a:r>
          </a:p>
          <a:p>
            <a:r>
              <a:rPr lang="en-ZA" dirty="0"/>
              <a:t>There’s various ways to quantify this, let’s look at a basic view for now…</a:t>
            </a:r>
            <a:endParaRPr lang="en-GB" dirty="0"/>
          </a:p>
        </p:txBody>
      </p:sp>
      <p:sp>
        <p:nvSpPr>
          <p:cNvPr id="4" name="Rectangle 3"/>
          <p:cNvSpPr/>
          <p:nvPr/>
        </p:nvSpPr>
        <p:spPr>
          <a:xfrm>
            <a:off x="351969" y="6330434"/>
            <a:ext cx="7483074" cy="307777"/>
          </a:xfrm>
          <a:prstGeom prst="rect">
            <a:avLst/>
          </a:prstGeom>
        </p:spPr>
        <p:txBody>
          <a:bodyPr wrap="none">
            <a:spAutoFit/>
          </a:bodyPr>
          <a:lstStyle/>
          <a:p>
            <a:r>
              <a:rPr lang="en-ZA" sz="1400" dirty="0"/>
              <a:t>We look at cloud computing and commonly used cost models in more detail in a later lecture</a:t>
            </a:r>
            <a:endParaRPr lang="en-GB" sz="1400" dirty="0"/>
          </a:p>
        </p:txBody>
      </p:sp>
    </p:spTree>
    <p:extLst>
      <p:ext uri="{BB962C8B-B14F-4D97-AF65-F5344CB8AC3E}">
        <p14:creationId xmlns:p14="http://schemas.microsoft.com/office/powerpoint/2010/main" val="3220469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DB2CA2-3D12-496C-860E-48A52F723543}"/>
              </a:ext>
            </a:extLst>
          </p:cNvPr>
          <p:cNvSpPr>
            <a:spLocks noGrp="1"/>
          </p:cNvSpPr>
          <p:nvPr>
            <p:ph type="title"/>
          </p:nvPr>
        </p:nvSpPr>
        <p:spPr>
          <a:xfrm>
            <a:off x="530493" y="220713"/>
            <a:ext cx="7698306" cy="692210"/>
          </a:xfrm>
        </p:spPr>
        <p:txBody>
          <a:bodyPr>
            <a:normAutofit fontScale="90000"/>
          </a:bodyPr>
          <a:lstStyle/>
          <a:p>
            <a:r>
              <a:rPr lang="en-ZA" dirty="0"/>
              <a:t>Grosch's law</a:t>
            </a:r>
            <a:r>
              <a:rPr lang="en-ZA" b="0" dirty="0"/>
              <a:t> *</a:t>
            </a:r>
            <a:endParaRPr lang="en-ZA" dirty="0"/>
          </a:p>
        </p:txBody>
      </p:sp>
      <p:sp>
        <p:nvSpPr>
          <p:cNvPr id="3" name="Content Placeholder 2">
            <a:extLst>
              <a:ext uri="{FF2B5EF4-FFF2-40B4-BE49-F238E27FC236}">
                <a16:creationId xmlns="" xmlns:a16="http://schemas.microsoft.com/office/drawing/2014/main" id="{7436A252-69CB-4255-BB9F-54A52B291107}"/>
              </a:ext>
            </a:extLst>
          </p:cNvPr>
          <p:cNvSpPr>
            <a:spLocks noGrp="1"/>
          </p:cNvSpPr>
          <p:nvPr>
            <p:ph idx="1"/>
          </p:nvPr>
        </p:nvSpPr>
        <p:spPr>
          <a:xfrm>
            <a:off x="454680" y="1073735"/>
            <a:ext cx="7940020" cy="3507603"/>
          </a:xfrm>
        </p:spPr>
        <p:txBody>
          <a:bodyPr>
            <a:normAutofit fontScale="85000" lnSpcReduction="20000"/>
          </a:bodyPr>
          <a:lstStyle/>
          <a:p>
            <a:r>
              <a:rPr lang="en-ZA" dirty="0"/>
              <a:t>Grosch's law  (Herb Grosch,1965):</a:t>
            </a:r>
          </a:p>
          <a:p>
            <a:pPr lvl="1"/>
            <a:r>
              <a:rPr lang="en-ZA" dirty="0"/>
              <a:t>A computer's hardware should exhibit an</a:t>
            </a:r>
            <a:br>
              <a:rPr lang="en-ZA" dirty="0"/>
            </a:br>
            <a:r>
              <a:rPr lang="en-ZA" dirty="0"/>
              <a:t>"economy of scale" which means the</a:t>
            </a:r>
            <a:br>
              <a:rPr lang="en-ZA" dirty="0"/>
            </a:br>
            <a:r>
              <a:rPr lang="en-ZA" dirty="0"/>
              <a:t>difference in performance between two</a:t>
            </a:r>
            <a:br>
              <a:rPr lang="en-ZA" dirty="0"/>
            </a:br>
            <a:r>
              <a:rPr lang="en-ZA" dirty="0"/>
              <a:t>computers is generally [proportionate to] the difference in their price, squared. </a:t>
            </a:r>
          </a:p>
          <a:p>
            <a:r>
              <a:rPr lang="en-ZA" dirty="0"/>
              <a:t>That is to say:</a:t>
            </a:r>
          </a:p>
          <a:p>
            <a:pPr lvl="1"/>
            <a:r>
              <a:rPr lang="en-ZA" dirty="0"/>
              <a:t>To do a calculation X times as cheaply it must take 10X the time</a:t>
            </a:r>
          </a:p>
          <a:p>
            <a:r>
              <a:rPr lang="en-ZA" dirty="0"/>
              <a:t>But note this is not valid for after about 1980s! *</a:t>
            </a:r>
          </a:p>
          <a:p>
            <a:endParaRPr lang="en-ZA" dirty="0"/>
          </a:p>
        </p:txBody>
      </p:sp>
      <p:sp>
        <p:nvSpPr>
          <p:cNvPr id="5" name="Rectangle 4">
            <a:extLst>
              <a:ext uri="{FF2B5EF4-FFF2-40B4-BE49-F238E27FC236}">
                <a16:creationId xmlns="" xmlns:a16="http://schemas.microsoft.com/office/drawing/2014/main" id="{544A8139-AAC1-4F4F-8E76-34FF6DA2A4BB}"/>
              </a:ext>
            </a:extLst>
          </p:cNvPr>
          <p:cNvSpPr/>
          <p:nvPr/>
        </p:nvSpPr>
        <p:spPr>
          <a:xfrm>
            <a:off x="454680" y="6318459"/>
            <a:ext cx="7468711" cy="369332"/>
          </a:xfrm>
          <a:prstGeom prst="rect">
            <a:avLst/>
          </a:prstGeom>
        </p:spPr>
        <p:txBody>
          <a:bodyPr wrap="none">
            <a:spAutoFit/>
          </a:bodyPr>
          <a:lstStyle/>
          <a:p>
            <a:r>
              <a:rPr lang="en-ZA" dirty="0"/>
              <a:t>* Is not necessarily valid nowadays but still mentioned form time to time</a:t>
            </a:r>
          </a:p>
        </p:txBody>
      </p:sp>
      <p:sp>
        <p:nvSpPr>
          <p:cNvPr id="6" name="Rectangle 5">
            <a:extLst>
              <a:ext uri="{FF2B5EF4-FFF2-40B4-BE49-F238E27FC236}">
                <a16:creationId xmlns="" xmlns:a16="http://schemas.microsoft.com/office/drawing/2014/main" id="{745AED00-EB9D-420A-9296-724F5E2E4101}"/>
              </a:ext>
            </a:extLst>
          </p:cNvPr>
          <p:cNvSpPr/>
          <p:nvPr/>
        </p:nvSpPr>
        <p:spPr>
          <a:xfrm>
            <a:off x="-57186" y="5487462"/>
            <a:ext cx="8873664" cy="830997"/>
          </a:xfrm>
          <a:prstGeom prst="rect">
            <a:avLst/>
          </a:prstGeom>
        </p:spPr>
        <p:txBody>
          <a:bodyPr wrap="square">
            <a:spAutoFit/>
          </a:bodyPr>
          <a:lstStyle/>
          <a:p>
            <a:pPr lvl="1"/>
            <a:r>
              <a:rPr lang="en-ZA" sz="1600" dirty="0"/>
              <a:t>*The relevance of Grosch's law today is a debated subject. Paul </a:t>
            </a:r>
            <a:r>
              <a:rPr lang="en-ZA" sz="1600" dirty="0" err="1"/>
              <a:t>Strassmann</a:t>
            </a:r>
            <a:r>
              <a:rPr lang="en-ZA" sz="1600" dirty="0"/>
              <a:t> asserted in 1997, that Grosch's law is now “thoroughly disproved” and ”serves as a reminder that the history of economics of computing has had an abundance of inaccurate predictions”</a:t>
            </a:r>
          </a:p>
        </p:txBody>
      </p:sp>
      <p:grpSp>
        <p:nvGrpSpPr>
          <p:cNvPr id="10" name="Group 9">
            <a:extLst>
              <a:ext uri="{FF2B5EF4-FFF2-40B4-BE49-F238E27FC236}">
                <a16:creationId xmlns="" xmlns:a16="http://schemas.microsoft.com/office/drawing/2014/main" id="{9A4A30F1-FD46-4CB9-8DAB-D07EC2A22DD8}"/>
              </a:ext>
            </a:extLst>
          </p:cNvPr>
          <p:cNvGrpSpPr/>
          <p:nvPr/>
        </p:nvGrpSpPr>
        <p:grpSpPr>
          <a:xfrm>
            <a:off x="5218899" y="170209"/>
            <a:ext cx="3622478" cy="2120532"/>
            <a:chOff x="5218899" y="170209"/>
            <a:chExt cx="3622478" cy="2120532"/>
          </a:xfrm>
        </p:grpSpPr>
        <p:pic>
          <p:nvPicPr>
            <p:cNvPr id="7" name="Picture 6">
              <a:extLst>
                <a:ext uri="{FF2B5EF4-FFF2-40B4-BE49-F238E27FC236}">
                  <a16:creationId xmlns="" xmlns:a16="http://schemas.microsoft.com/office/drawing/2014/main" id="{0C44F8D9-96DE-4749-AF0E-6E7AC590C0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054" y="256065"/>
              <a:ext cx="1606323" cy="2034676"/>
            </a:xfrm>
            <a:prstGeom prst="rect">
              <a:avLst/>
            </a:prstGeom>
          </p:spPr>
        </p:pic>
        <p:sp>
          <p:nvSpPr>
            <p:cNvPr id="8" name="Thought Bubble: Cloud 7">
              <a:extLst>
                <a:ext uri="{FF2B5EF4-FFF2-40B4-BE49-F238E27FC236}">
                  <a16:creationId xmlns="" xmlns:a16="http://schemas.microsoft.com/office/drawing/2014/main" id="{B2FBD559-2CF5-47ED-B146-CFA4240378DF}"/>
                </a:ext>
              </a:extLst>
            </p:cNvPr>
            <p:cNvSpPr/>
            <p:nvPr/>
          </p:nvSpPr>
          <p:spPr>
            <a:xfrm>
              <a:off x="5778500" y="170209"/>
              <a:ext cx="1916099" cy="1043069"/>
            </a:xfrm>
            <a:prstGeom prst="cloudCallout">
              <a:avLst>
                <a:gd name="adj1" fmla="val 47436"/>
                <a:gd name="adj2" fmla="val 4667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tx1"/>
                </a:solidFill>
              </a:endParaRPr>
            </a:p>
          </p:txBody>
        </p:sp>
        <p:sp>
          <p:nvSpPr>
            <p:cNvPr id="9" name="Rectangle 8">
              <a:extLst>
                <a:ext uri="{FF2B5EF4-FFF2-40B4-BE49-F238E27FC236}">
                  <a16:creationId xmlns="" xmlns:a16="http://schemas.microsoft.com/office/drawing/2014/main" id="{0F761F81-4DC8-405D-A35D-018101FC41F0}"/>
                </a:ext>
              </a:extLst>
            </p:cNvPr>
            <p:cNvSpPr/>
            <p:nvPr/>
          </p:nvSpPr>
          <p:spPr>
            <a:xfrm>
              <a:off x="5218899" y="243365"/>
              <a:ext cx="3009900" cy="830997"/>
            </a:xfrm>
            <a:prstGeom prst="rect">
              <a:avLst/>
            </a:prstGeom>
          </p:spPr>
          <p:txBody>
            <a:bodyPr wrap="square">
              <a:spAutoFit/>
            </a:bodyPr>
            <a:lstStyle/>
            <a:p>
              <a:pPr algn="ctr"/>
              <a:r>
                <a:rPr lang="en-ZA" sz="1600" dirty="0"/>
                <a:t>2x price =</a:t>
              </a:r>
            </a:p>
            <a:p>
              <a:pPr algn="ctr"/>
              <a:r>
                <a:rPr lang="en-ZA" sz="1600" dirty="0"/>
                <a:t>4x performance?</a:t>
              </a:r>
            </a:p>
            <a:p>
              <a:pPr algn="ctr"/>
              <a:r>
                <a:rPr lang="en-ZA" sz="1600" dirty="0"/>
                <a:t>(or </a:t>
              </a:r>
              <a:r>
                <a:rPr lang="en-ZA" sz="1600" i="1" dirty="0"/>
                <a:t>used</a:t>
              </a:r>
              <a:r>
                <a:rPr lang="en-ZA" sz="1600" dirty="0"/>
                <a:t> to!)</a:t>
              </a:r>
            </a:p>
          </p:txBody>
        </p:sp>
      </p:grpSp>
      <p:sp>
        <p:nvSpPr>
          <p:cNvPr id="11" name="Rectangle 10">
            <a:extLst>
              <a:ext uri="{FF2B5EF4-FFF2-40B4-BE49-F238E27FC236}">
                <a16:creationId xmlns="" xmlns:a16="http://schemas.microsoft.com/office/drawing/2014/main" id="{66D5B76F-9081-4262-A354-6369A229153A}"/>
              </a:ext>
            </a:extLst>
          </p:cNvPr>
          <p:cNvSpPr/>
          <p:nvPr/>
        </p:nvSpPr>
        <p:spPr>
          <a:xfrm>
            <a:off x="-118384" y="4531528"/>
            <a:ext cx="9110432" cy="923330"/>
          </a:xfrm>
          <a:prstGeom prst="rect">
            <a:avLst/>
          </a:prstGeom>
        </p:spPr>
        <p:txBody>
          <a:bodyPr wrap="square">
            <a:spAutoFit/>
          </a:bodyPr>
          <a:lstStyle/>
          <a:p>
            <a:pPr lvl="1"/>
            <a:r>
              <a:rPr lang="en-ZA" b="1" dirty="0">
                <a:solidFill>
                  <a:srgbClr val="7030A0"/>
                </a:solidFill>
              </a:rPr>
              <a:t>Still Grosch’s law is occasionally mentioned where one is talking about situations were the more pricy option is way more functional than cheaper (entry level) option </a:t>
            </a:r>
            <a:r>
              <a:rPr lang="en-ZA" sz="1600" b="1" dirty="0">
                <a:solidFill>
                  <a:srgbClr val="7030A0"/>
                </a:solidFill>
              </a:rPr>
              <a:t>(e.g. Basic </a:t>
            </a:r>
            <a:r>
              <a:rPr lang="en-ZA" sz="1600" b="1" dirty="0" err="1">
                <a:solidFill>
                  <a:srgbClr val="7030A0"/>
                </a:solidFill>
              </a:rPr>
              <a:t>cellphone</a:t>
            </a:r>
            <a:r>
              <a:rPr lang="en-ZA" sz="1600" b="1" dirty="0">
                <a:solidFill>
                  <a:srgbClr val="7030A0"/>
                </a:solidFill>
              </a:rPr>
              <a:t> ~R500 vs. (basic) Smartphone ~R1000).</a:t>
            </a:r>
            <a:endParaRPr lang="en-ZA" b="1" dirty="0">
              <a:solidFill>
                <a:srgbClr val="7030A0"/>
              </a:solidFill>
            </a:endParaRPr>
          </a:p>
        </p:txBody>
      </p:sp>
    </p:spTree>
    <p:extLst>
      <p:ext uri="{BB962C8B-B14F-4D97-AF65-F5344CB8AC3E}">
        <p14:creationId xmlns:p14="http://schemas.microsoft.com/office/powerpoint/2010/main" val="3414903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016" y="586506"/>
            <a:ext cx="7024744" cy="1143000"/>
          </a:xfrm>
        </p:spPr>
        <p:txBody>
          <a:bodyPr/>
          <a:lstStyle/>
          <a:p>
            <a:pPr eaLnBrk="1" hangingPunct="1">
              <a:defRPr/>
            </a:pPr>
            <a:r>
              <a:rPr lang="en-ZA" dirty="0"/>
              <a:t>Lecture Overview</a:t>
            </a:r>
            <a:endParaRPr lang="en-US" dirty="0"/>
          </a:p>
        </p:txBody>
      </p:sp>
      <p:sp>
        <p:nvSpPr>
          <p:cNvPr id="3" name="Content Placeholder 2"/>
          <p:cNvSpPr>
            <a:spLocks noGrp="1"/>
          </p:cNvSpPr>
          <p:nvPr>
            <p:ph idx="1"/>
          </p:nvPr>
        </p:nvSpPr>
        <p:spPr>
          <a:xfrm>
            <a:off x="789492" y="2083020"/>
            <a:ext cx="6777317" cy="3508977"/>
          </a:xfrm>
        </p:spPr>
        <p:txBody>
          <a:bodyPr>
            <a:normAutofit/>
          </a:bodyPr>
          <a:lstStyle/>
          <a:p>
            <a:pPr>
              <a:defRPr/>
            </a:pPr>
            <a:r>
              <a:rPr lang="en-ZA" dirty="0"/>
              <a:t>Power concerns</a:t>
            </a:r>
          </a:p>
          <a:p>
            <a:pPr>
              <a:defRPr/>
            </a:pPr>
            <a:r>
              <a:rPr lang="en-ZA" dirty="0"/>
              <a:t>GST and socially conscious computer engineers</a:t>
            </a:r>
          </a:p>
          <a:p>
            <a:pPr>
              <a:defRPr/>
            </a:pPr>
            <a:r>
              <a:rPr lang="en-ZA" dirty="0"/>
              <a:t>Grosch's ‘law</a:t>
            </a:r>
            <a:r>
              <a:rPr lang="en-ZA" dirty="0" smtClean="0"/>
              <a:t>’</a:t>
            </a:r>
          </a:p>
          <a:p>
            <a:pPr>
              <a:defRPr/>
            </a:pPr>
            <a:r>
              <a:rPr lang="en-ZA" dirty="0" smtClean="0"/>
              <a:t>Supercomputer </a:t>
            </a:r>
            <a:br>
              <a:rPr lang="en-ZA" dirty="0" smtClean="0"/>
            </a:br>
            <a:r>
              <a:rPr lang="en-ZA" dirty="0" smtClean="0"/>
              <a:t>performance</a:t>
            </a:r>
            <a:endParaRPr lang="en-ZA" dirty="0"/>
          </a:p>
        </p:txBody>
      </p:sp>
      <p:pic>
        <p:nvPicPr>
          <p:cNvPr id="4099" name="Picture 3" descr="mosaic01.gif"/>
          <p:cNvPicPr>
            <a:picLocks noChangeAspect="1"/>
          </p:cNvPicPr>
          <p:nvPr/>
        </p:nvPicPr>
        <p:blipFill>
          <a:blip r:embed="rId3" cstate="print"/>
          <a:srcRect/>
          <a:stretch>
            <a:fillRect/>
          </a:stretch>
        </p:blipFill>
        <p:spPr bwMode="auto">
          <a:xfrm>
            <a:off x="4374078" y="3865645"/>
            <a:ext cx="4144354" cy="2874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7170" name="Picture 2" descr="C:\Users\swinberg\Documents\ACTIVE\EEE4084F\Common\Images_open\Calc per second over yea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980" y="246742"/>
            <a:ext cx="6285819" cy="63270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39430" y="1698171"/>
            <a:ext cx="1770742" cy="3416320"/>
          </a:xfrm>
          <a:prstGeom prst="rect">
            <a:avLst/>
          </a:prstGeom>
          <a:noFill/>
        </p:spPr>
        <p:txBody>
          <a:bodyPr wrap="square" rtlCol="0">
            <a:spAutoFit/>
          </a:bodyPr>
          <a:lstStyle/>
          <a:p>
            <a:r>
              <a:rPr lang="en-US" dirty="0"/>
              <a:t>Calculation</a:t>
            </a:r>
          </a:p>
          <a:p>
            <a:r>
              <a:rPr lang="en-US" dirty="0"/>
              <a:t>per seconds per 1k$</a:t>
            </a:r>
          </a:p>
          <a:p>
            <a:r>
              <a:rPr lang="en-US" dirty="0"/>
              <a:t>Over time trend</a:t>
            </a:r>
          </a:p>
          <a:p>
            <a:endParaRPr lang="en-US" dirty="0"/>
          </a:p>
          <a:p>
            <a:r>
              <a:rPr lang="en-US" dirty="0"/>
              <a:t>Based on the cost of the underlying compute system (e.g. ENIAC for Vacuum tubes)</a:t>
            </a:r>
          </a:p>
        </p:txBody>
      </p:sp>
    </p:spTree>
    <p:extLst>
      <p:ext uri="{BB962C8B-B14F-4D97-AF65-F5344CB8AC3E}">
        <p14:creationId xmlns:p14="http://schemas.microsoft.com/office/powerpoint/2010/main" val="1209613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827"/>
            <a:ext cx="8385175" cy="1431925"/>
          </a:xfrm>
        </p:spPr>
        <p:txBody>
          <a:bodyPr/>
          <a:lstStyle/>
          <a:p>
            <a:r>
              <a:rPr lang="en-ZA" sz="3600" dirty="0"/>
              <a:t>Illustration of demand for computers (Intel perspective)</a:t>
            </a:r>
          </a:p>
        </p:txBody>
      </p:sp>
      <p:sp>
        <p:nvSpPr>
          <p:cNvPr id="3" name="Rectangle 2"/>
          <p:cNvSpPr/>
          <p:nvPr/>
        </p:nvSpPr>
        <p:spPr>
          <a:xfrm>
            <a:off x="2694742" y="3215306"/>
            <a:ext cx="3865161" cy="369332"/>
          </a:xfrm>
          <a:prstGeom prst="rect">
            <a:avLst/>
          </a:prstGeom>
        </p:spPr>
        <p:txBody>
          <a:bodyPr wrap="none">
            <a:spAutoFit/>
          </a:bodyPr>
          <a:lstStyle/>
          <a:p>
            <a:r>
              <a:rPr lang="en-ZA" dirty="0"/>
              <a:t>slide 22 - demand for computers.jpg</a:t>
            </a:r>
          </a:p>
        </p:txBody>
      </p:sp>
      <p:sp>
        <p:nvSpPr>
          <p:cNvPr id="5" name="Rectangle 4"/>
          <p:cNvSpPr/>
          <p:nvPr/>
        </p:nvSpPr>
        <p:spPr>
          <a:xfrm>
            <a:off x="4017539" y="3658561"/>
            <a:ext cx="1322798" cy="261610"/>
          </a:xfrm>
          <a:prstGeom prst="rect">
            <a:avLst/>
          </a:prstGeom>
        </p:spPr>
        <p:txBody>
          <a:bodyPr wrap="none">
            <a:spAutoFit/>
          </a:bodyPr>
          <a:lstStyle/>
          <a:p>
            <a:r>
              <a:rPr lang="en-ZA" sz="1100" dirty="0"/>
              <a:t>(unknown license)</a:t>
            </a:r>
          </a:p>
        </p:txBody>
      </p:sp>
      <p:sp>
        <p:nvSpPr>
          <p:cNvPr id="6" name="Rectangle 5"/>
          <p:cNvSpPr/>
          <p:nvPr/>
        </p:nvSpPr>
        <p:spPr>
          <a:xfrm>
            <a:off x="534293" y="2158910"/>
            <a:ext cx="8186057" cy="646331"/>
          </a:xfrm>
          <a:prstGeom prst="rect">
            <a:avLst/>
          </a:prstGeom>
        </p:spPr>
        <p:txBody>
          <a:bodyPr wrap="square">
            <a:spAutoFit/>
          </a:bodyPr>
          <a:lstStyle/>
          <a:p>
            <a:pPr algn="ctr"/>
            <a:r>
              <a:rPr lang="en-ZA" dirty="0"/>
              <a:t>Source:</a:t>
            </a:r>
          </a:p>
          <a:p>
            <a:pPr algn="ctr"/>
            <a:r>
              <a:rPr lang="en-ZA" dirty="0"/>
              <a:t>alphabytesoup.files.wordpress.com/2012/07/computer-timeline.gif</a:t>
            </a:r>
          </a:p>
        </p:txBody>
      </p:sp>
      <p:pic>
        <p:nvPicPr>
          <p:cNvPr id="2050" name="Picture 2" descr="C:\Users\swinberg\Documents\ACTIVE\EEE4084F\2015\LECTURES\Lecture03\licensed_images\slide 22 - demand for comput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121" y="1820236"/>
            <a:ext cx="853440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62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ZA" dirty="0"/>
              <a:t>The Top500 List</a:t>
            </a:r>
            <a:endParaRPr lang="en-GB" dirty="0"/>
          </a:p>
        </p:txBody>
      </p:sp>
      <p:sp>
        <p:nvSpPr>
          <p:cNvPr id="4" name="Content Placeholder 3"/>
          <p:cNvSpPr>
            <a:spLocks noGrp="1"/>
          </p:cNvSpPr>
          <p:nvPr>
            <p:ph idx="1"/>
          </p:nvPr>
        </p:nvSpPr>
        <p:spPr>
          <a:xfrm>
            <a:off x="400050" y="1371601"/>
            <a:ext cx="7998795" cy="4957762"/>
          </a:xfrm>
        </p:spPr>
        <p:txBody>
          <a:bodyPr>
            <a:normAutofit fontScale="85000" lnSpcReduction="20000"/>
          </a:bodyPr>
          <a:lstStyle/>
          <a:p>
            <a:r>
              <a:rPr lang="en-US" dirty="0"/>
              <a:t>The TOP500 list (</a:t>
            </a:r>
            <a:r>
              <a:rPr lang="en-US" dirty="0">
                <a:hlinkClick r:id="rId2"/>
              </a:rPr>
              <a:t>www.top500.org</a:t>
            </a:r>
            <a:r>
              <a:rPr lang="en-US" dirty="0"/>
              <a:t>) has provided a defining yardstick for supercomputing performance since 1993. </a:t>
            </a:r>
          </a:p>
          <a:p>
            <a:r>
              <a:rPr lang="en-US" dirty="0"/>
              <a:t>It is published 2x a year, it lists the world’s 500 largest installations and some of their main characteristics.</a:t>
            </a:r>
          </a:p>
          <a:p>
            <a:r>
              <a:rPr lang="en-US" dirty="0"/>
              <a:t>Systems are ranked according to their performance of the </a:t>
            </a:r>
            <a:r>
              <a:rPr lang="en-US" dirty="0" err="1">
                <a:solidFill>
                  <a:srgbClr val="FF0000"/>
                </a:solidFill>
              </a:rPr>
              <a:t>Linpack</a:t>
            </a:r>
            <a:r>
              <a:rPr lang="en-US" dirty="0">
                <a:solidFill>
                  <a:srgbClr val="FF0000"/>
                </a:solidFill>
              </a:rPr>
              <a:t> benchmark</a:t>
            </a:r>
          </a:p>
          <a:p>
            <a:pPr lvl="1"/>
            <a:r>
              <a:rPr lang="en-US" dirty="0" err="1"/>
              <a:t>Linpack</a:t>
            </a:r>
            <a:r>
              <a:rPr lang="en-US" dirty="0"/>
              <a:t> solves a dense system of linear equations. </a:t>
            </a:r>
          </a:p>
          <a:p>
            <a:r>
              <a:rPr lang="en-US" dirty="0"/>
              <a:t>Over time data collected for the list has enabled the early identification and quantification of many important technological and architectural trends related to high-performance computing.</a:t>
            </a:r>
            <a:endParaRPr lang="en-GB" dirty="0"/>
          </a:p>
        </p:txBody>
      </p:sp>
      <p:sp>
        <p:nvSpPr>
          <p:cNvPr id="5" name="Rectangle 4"/>
          <p:cNvSpPr/>
          <p:nvPr/>
        </p:nvSpPr>
        <p:spPr>
          <a:xfrm>
            <a:off x="300036" y="6183093"/>
            <a:ext cx="8601075" cy="523220"/>
          </a:xfrm>
          <a:prstGeom prst="rect">
            <a:avLst/>
          </a:prstGeom>
        </p:spPr>
        <p:txBody>
          <a:bodyPr wrap="square">
            <a:spAutoFit/>
          </a:bodyPr>
          <a:lstStyle/>
          <a:p>
            <a:r>
              <a:rPr lang="en-US" sz="1400" b="1" dirty="0"/>
              <a:t>Optional further reading:</a:t>
            </a:r>
            <a:r>
              <a:rPr lang="en-US" sz="1400" dirty="0"/>
              <a:t> </a:t>
            </a:r>
            <a:r>
              <a:rPr lang="en-US" sz="1400" dirty="0" err="1"/>
              <a:t>Strohmaier</a:t>
            </a:r>
            <a:r>
              <a:rPr lang="en-US" sz="1400" dirty="0"/>
              <a:t> et al.“The TOP500 List and  Progress in High-Performance Computing”, </a:t>
            </a:r>
            <a:r>
              <a:rPr lang="en-US" sz="1400" i="1" dirty="0"/>
              <a:t>IEEE </a:t>
            </a:r>
            <a:r>
              <a:rPr lang="en-US" sz="1400" i="1" dirty="0" err="1"/>
              <a:t>Compter</a:t>
            </a:r>
            <a:r>
              <a:rPr lang="en-US" sz="1400" dirty="0"/>
              <a:t>. 2015    </a:t>
            </a:r>
            <a:r>
              <a:rPr lang="en-US" sz="1400" dirty="0">
                <a:solidFill>
                  <a:schemeClr val="accent3">
                    <a:lumMod val="50000"/>
                  </a:schemeClr>
                </a:solidFill>
              </a:rPr>
              <a:t>On </a:t>
            </a:r>
            <a:r>
              <a:rPr lang="en-US" sz="1400" dirty="0" err="1">
                <a:solidFill>
                  <a:schemeClr val="accent3">
                    <a:lumMod val="50000"/>
                  </a:schemeClr>
                </a:solidFill>
              </a:rPr>
              <a:t>Vula</a:t>
            </a:r>
            <a:r>
              <a:rPr lang="en-US" sz="1400" dirty="0">
                <a:solidFill>
                  <a:schemeClr val="accent3">
                    <a:lumMod val="50000"/>
                  </a:schemeClr>
                </a:solidFill>
              </a:rPr>
              <a:t>: </a:t>
            </a:r>
            <a:r>
              <a:rPr lang="en-US" sz="1400" i="1" dirty="0">
                <a:solidFill>
                  <a:schemeClr val="accent3">
                    <a:lumMod val="50000"/>
                  </a:schemeClr>
                </a:solidFill>
              </a:rPr>
              <a:t>L04 - 07328648 - The TOP500 List in HPC.pdf</a:t>
            </a:r>
            <a:endParaRPr lang="en-GB" sz="1400" i="1" dirty="0">
              <a:solidFill>
                <a:schemeClr val="accent3">
                  <a:lumMod val="50000"/>
                </a:schemeClr>
              </a:solidFill>
            </a:endParaRPr>
          </a:p>
        </p:txBody>
      </p:sp>
    </p:spTree>
    <p:extLst>
      <p:ext uri="{BB962C8B-B14F-4D97-AF65-F5344CB8AC3E}">
        <p14:creationId xmlns:p14="http://schemas.microsoft.com/office/powerpoint/2010/main" val="268681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294594" y="6450764"/>
            <a:ext cx="8410576" cy="276999"/>
          </a:xfrm>
          <a:prstGeom prst="rect">
            <a:avLst/>
          </a:prstGeom>
        </p:spPr>
        <p:txBody>
          <a:bodyPr wrap="square">
            <a:spAutoFit/>
          </a:bodyPr>
          <a:lstStyle/>
          <a:p>
            <a:r>
              <a:rPr lang="en-US" sz="1200" dirty="0"/>
              <a:t>Image source: http://commons.wikimedia.org/wiki/File:Processor_families_in_TOP500_supercomputers.svg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869" y="376047"/>
            <a:ext cx="8448796" cy="6007237"/>
          </a:xfrm>
          <a:prstGeom prst="rect">
            <a:avLst/>
          </a:prstGeom>
        </p:spPr>
      </p:pic>
    </p:spTree>
    <p:extLst>
      <p:ext uri="{BB962C8B-B14F-4D97-AF65-F5344CB8AC3E}">
        <p14:creationId xmlns:p14="http://schemas.microsoft.com/office/powerpoint/2010/main" val="721766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rf.jpg"/>
          <p:cNvPicPr>
            <a:picLocks noChangeAspect="1"/>
          </p:cNvPicPr>
          <p:nvPr/>
        </p:nvPicPr>
        <p:blipFill>
          <a:blip r:embed="rId2" cstate="print"/>
          <a:stretch>
            <a:fillRect/>
          </a:stretch>
        </p:blipFill>
        <p:spPr>
          <a:xfrm>
            <a:off x="514831" y="614365"/>
            <a:ext cx="7957657" cy="4814887"/>
          </a:xfrm>
          <a:prstGeom prst="rect">
            <a:avLst/>
          </a:prstGeom>
        </p:spPr>
      </p:pic>
      <p:sp>
        <p:nvSpPr>
          <p:cNvPr id="4" name="Rectangle 3"/>
          <p:cNvSpPr/>
          <p:nvPr/>
        </p:nvSpPr>
        <p:spPr>
          <a:xfrm>
            <a:off x="300037" y="6377583"/>
            <a:ext cx="8586788" cy="276999"/>
          </a:xfrm>
          <a:prstGeom prst="rect">
            <a:avLst/>
          </a:prstGeom>
        </p:spPr>
        <p:txBody>
          <a:bodyPr wrap="square">
            <a:spAutoFit/>
          </a:bodyPr>
          <a:lstStyle/>
          <a:p>
            <a:r>
              <a:rPr lang="en-US" sz="1200" dirty="0"/>
              <a:t>Image source: </a:t>
            </a:r>
            <a:r>
              <a:rPr lang="en-US" sz="1200" dirty="0" err="1"/>
              <a:t>Strohmaier</a:t>
            </a:r>
            <a:r>
              <a:rPr lang="en-US" sz="1200" dirty="0"/>
              <a:t> et al.“The TOP500 List and  Progress in High-Performance Computing”, </a:t>
            </a:r>
            <a:r>
              <a:rPr lang="en-US" sz="1200" i="1" dirty="0"/>
              <a:t>IEEE </a:t>
            </a:r>
            <a:r>
              <a:rPr lang="en-US" sz="1200" i="1" dirty="0" err="1"/>
              <a:t>Compter</a:t>
            </a:r>
            <a:r>
              <a:rPr lang="en-US" sz="1200" dirty="0"/>
              <a:t>. 2015</a:t>
            </a:r>
            <a:endParaRPr lang="en-GB" sz="1200" dirty="0"/>
          </a:p>
        </p:txBody>
      </p:sp>
      <p:sp>
        <p:nvSpPr>
          <p:cNvPr id="5" name="Rectangle 4"/>
          <p:cNvSpPr/>
          <p:nvPr/>
        </p:nvSpPr>
        <p:spPr>
          <a:xfrm>
            <a:off x="400054" y="248335"/>
            <a:ext cx="8643938" cy="461665"/>
          </a:xfrm>
          <a:prstGeom prst="rect">
            <a:avLst/>
          </a:prstGeom>
        </p:spPr>
        <p:txBody>
          <a:bodyPr wrap="square">
            <a:spAutoFit/>
          </a:bodyPr>
          <a:lstStyle/>
          <a:p>
            <a:r>
              <a:rPr lang="en-US" sz="2400" dirty="0"/>
              <a:t>Supercomputer performance over time tracked by TOP500.</a:t>
            </a:r>
            <a:endParaRPr lang="en-GB" sz="2400" dirty="0"/>
          </a:p>
        </p:txBody>
      </p:sp>
      <p:sp>
        <p:nvSpPr>
          <p:cNvPr id="6" name="Rectangle 5"/>
          <p:cNvSpPr/>
          <p:nvPr/>
        </p:nvSpPr>
        <p:spPr>
          <a:xfrm>
            <a:off x="585786" y="5303699"/>
            <a:ext cx="8086726" cy="923330"/>
          </a:xfrm>
          <a:prstGeom prst="rect">
            <a:avLst/>
          </a:prstGeom>
        </p:spPr>
        <p:txBody>
          <a:bodyPr wrap="square">
            <a:spAutoFit/>
          </a:bodyPr>
          <a:lstStyle/>
          <a:p>
            <a:r>
              <a:rPr lang="en-US" dirty="0"/>
              <a:t>red and orange lines: performance of first and last systems</a:t>
            </a:r>
          </a:p>
          <a:p>
            <a:r>
              <a:rPr lang="en-US" dirty="0"/>
              <a:t>blue line: avg. performance of all systems. </a:t>
            </a:r>
          </a:p>
          <a:p>
            <a:r>
              <a:rPr lang="en-US" dirty="0"/>
              <a:t>Dashed lines: fitted exponential growth curves before and after 2008</a:t>
            </a:r>
            <a:endParaRPr lang="en-GB" dirty="0"/>
          </a:p>
        </p:txBody>
      </p:sp>
    </p:spTree>
    <p:extLst>
      <p:ext uri="{BB962C8B-B14F-4D97-AF65-F5344CB8AC3E}">
        <p14:creationId xmlns:p14="http://schemas.microsoft.com/office/powerpoint/2010/main" val="3334783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9920" y="2044195"/>
            <a:ext cx="6324167" cy="1200329"/>
          </a:xfrm>
          <a:prstGeom prst="rect">
            <a:avLst/>
          </a:prstGeom>
          <a:noFill/>
        </p:spPr>
        <p:txBody>
          <a:bodyPr wrap="none" lIns="91440" tIns="45720" rIns="91440" bIns="45720">
            <a:spAutoFit/>
          </a:bodyPr>
          <a:lstStyle/>
          <a:p>
            <a:pPr algn="ctr"/>
            <a:r>
              <a:rPr lang="en-US" sz="7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Schoolbook" pitchFamily="18" charset="0"/>
                <a:cs typeface="Arabic Typesetting" pitchFamily="66" charset="-78"/>
              </a:rPr>
              <a:t>Intermission</a:t>
            </a:r>
          </a:p>
        </p:txBody>
      </p:sp>
      <p:sp>
        <p:nvSpPr>
          <p:cNvPr id="2" name="Rectangle 1"/>
          <p:cNvSpPr/>
          <p:nvPr/>
        </p:nvSpPr>
        <p:spPr>
          <a:xfrm>
            <a:off x="3974439" y="3648543"/>
            <a:ext cx="4572000" cy="1477328"/>
          </a:xfrm>
          <a:prstGeom prst="rect">
            <a:avLst/>
          </a:prstGeom>
        </p:spPr>
        <p:txBody>
          <a:bodyPr>
            <a:spAutoFit/>
          </a:bodyPr>
          <a:lstStyle/>
          <a:p>
            <a:pPr>
              <a:defRPr/>
            </a:pPr>
            <a:r>
              <a:rPr lang="en-ZA" dirty="0" smtClean="0"/>
              <a:t>Where to next:</a:t>
            </a:r>
          </a:p>
          <a:p>
            <a:pPr marL="285750" indent="-285750">
              <a:buFont typeface="Arial" panose="020B0604020202020204" pitchFamily="34" charset="0"/>
              <a:buChar char="•"/>
              <a:defRPr/>
            </a:pPr>
            <a:r>
              <a:rPr lang="en-ZA" dirty="0" smtClean="0"/>
              <a:t>Parallel </a:t>
            </a:r>
            <a:r>
              <a:rPr lang="en-ZA" dirty="0"/>
              <a:t>Programming </a:t>
            </a:r>
            <a:r>
              <a:rPr lang="en-ZA" dirty="0" smtClean="0"/>
              <a:t>Models</a:t>
            </a:r>
          </a:p>
          <a:p>
            <a:pPr marL="285750" indent="-285750">
              <a:buFont typeface="Arial" panose="020B0604020202020204" pitchFamily="34" charset="0"/>
              <a:buChar char="•"/>
              <a:defRPr/>
            </a:pPr>
            <a:r>
              <a:rPr lang="en-ZA" dirty="0" smtClean="0"/>
              <a:t>Parallel </a:t>
            </a:r>
            <a:r>
              <a:rPr lang="en-ZA" dirty="0"/>
              <a:t>System </a:t>
            </a:r>
            <a:r>
              <a:rPr lang="en-ZA" dirty="0" smtClean="0"/>
              <a:t>Approaches</a:t>
            </a:r>
          </a:p>
          <a:p>
            <a:pPr marL="285750" indent="-285750">
              <a:buFont typeface="Arial" panose="020B0604020202020204" pitchFamily="34" charset="0"/>
              <a:buChar char="•"/>
              <a:defRPr/>
            </a:pPr>
            <a:r>
              <a:rPr lang="en-ZA" dirty="0" smtClean="0"/>
              <a:t>Parallel </a:t>
            </a:r>
            <a:r>
              <a:rPr lang="en-ZA" dirty="0"/>
              <a:t>Programming </a:t>
            </a:r>
            <a:r>
              <a:rPr lang="en-ZA" dirty="0" smtClean="0"/>
              <a:t>Tools</a:t>
            </a:r>
          </a:p>
          <a:p>
            <a:pPr marL="285750" indent="-285750">
              <a:buFont typeface="Arial" panose="020B0604020202020204" pitchFamily="34" charset="0"/>
              <a:buChar char="•"/>
              <a:defRPr/>
            </a:pPr>
            <a:r>
              <a:rPr lang="en-ZA" dirty="0" smtClean="0"/>
              <a:t>Shared Memory</a:t>
            </a:r>
            <a:endParaRPr lang="en-ZA"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920" y="3465398"/>
            <a:ext cx="2408107" cy="2087026"/>
          </a:xfrm>
          <a:prstGeom prst="rect">
            <a:avLst/>
          </a:prstGeom>
        </p:spPr>
      </p:pic>
    </p:spTree>
    <p:extLst>
      <p:ext uri="{BB962C8B-B14F-4D97-AF65-F5344CB8AC3E}">
        <p14:creationId xmlns:p14="http://schemas.microsoft.com/office/powerpoint/2010/main" val="1070645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1754326"/>
          </a:xfrm>
          <a:prstGeom prst="rect">
            <a:avLst/>
          </a:prstGeom>
          <a:noFill/>
        </p:spPr>
        <p:txBody>
          <a:bodyPr wrap="square" rtlCol="0">
            <a:spAutoFit/>
          </a:bodyPr>
          <a:lstStyle/>
          <a:p>
            <a:r>
              <a:rPr lang="en-US" i="1" dirty="0"/>
              <a:t>Image sources:</a:t>
            </a:r>
          </a:p>
          <a:p>
            <a:r>
              <a:rPr lang="en-US" dirty="0"/>
              <a:t>Clipart including ecology image, clock, factory and smoke  – public domain CC0 (</a:t>
            </a:r>
            <a:r>
              <a:rPr lang="en-US" dirty="0">
                <a:hlinkClick r:id="rId2"/>
              </a:rPr>
              <a:t>http://pixabay.com/</a:t>
            </a:r>
            <a:r>
              <a:rPr lang="en-US" dirty="0"/>
              <a:t>)</a:t>
            </a:r>
          </a:p>
          <a:p>
            <a:r>
              <a:rPr lang="en-US" dirty="0"/>
              <a:t>Moore’s Law graph, processor families per supercomputer over years – all these creative commons, </a:t>
            </a:r>
            <a:r>
              <a:rPr lang="en-US" dirty="0">
                <a:hlinkClick r:id="rId3"/>
              </a:rPr>
              <a:t>commons.wikimedia.org</a:t>
            </a:r>
            <a:endParaRPr lang="en-US" dirty="0"/>
          </a:p>
          <a:p>
            <a:r>
              <a:rPr lang="en-US" dirty="0"/>
              <a:t> </a:t>
            </a:r>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particulate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212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Summarizing Performance</a:t>
            </a:r>
            <a:endParaRPr lang="en-GB" dirty="0"/>
          </a:p>
        </p:txBody>
      </p:sp>
      <p:sp>
        <p:nvSpPr>
          <p:cNvPr id="3" name="Content Placeholder 2"/>
          <p:cNvSpPr>
            <a:spLocks noGrp="1"/>
          </p:cNvSpPr>
          <p:nvPr>
            <p:ph idx="1"/>
          </p:nvPr>
        </p:nvSpPr>
        <p:spPr>
          <a:xfrm>
            <a:off x="586909" y="1395592"/>
            <a:ext cx="8057028" cy="4519977"/>
          </a:xfrm>
        </p:spPr>
        <p:txBody>
          <a:bodyPr>
            <a:normAutofit fontScale="70000" lnSpcReduction="20000"/>
          </a:bodyPr>
          <a:lstStyle/>
          <a:p>
            <a:r>
              <a:rPr lang="en-US" dirty="0"/>
              <a:t>Arithmetic mean (weighted *arithmetic mean) tracks execution time (n = number runs):</a:t>
            </a:r>
          </a:p>
          <a:p>
            <a:pPr lvl="1"/>
            <a:r>
              <a:rPr lang="en-US" b="1" dirty="0"/>
              <a:t> </a:t>
            </a:r>
            <a:r>
              <a:rPr lang="en-US" b="1" dirty="0">
                <a:sym typeface="Symbol" pitchFamily="18" charset="2"/>
              </a:rPr>
              <a:t></a:t>
            </a:r>
            <a:r>
              <a:rPr lang="en-US" b="1" dirty="0"/>
              <a:t>(T</a:t>
            </a:r>
            <a:r>
              <a:rPr lang="en-US" b="1" baseline="-25000" dirty="0"/>
              <a:t>i</a:t>
            </a:r>
            <a:r>
              <a:rPr lang="en-US" b="1" dirty="0"/>
              <a:t>)/n or </a:t>
            </a:r>
            <a:r>
              <a:rPr lang="en-US" b="1" dirty="0">
                <a:sym typeface="Symbol" pitchFamily="18" charset="2"/>
              </a:rPr>
              <a:t></a:t>
            </a:r>
            <a:r>
              <a:rPr lang="en-US" b="1" dirty="0"/>
              <a:t>(</a:t>
            </a:r>
            <a:r>
              <a:rPr lang="en-US" b="1" dirty="0" err="1"/>
              <a:t>W</a:t>
            </a:r>
            <a:r>
              <a:rPr lang="en-US" b="1" baseline="-25000" dirty="0" err="1"/>
              <a:t>i</a:t>
            </a:r>
            <a:r>
              <a:rPr lang="en-US" b="1" dirty="0"/>
              <a:t>*T</a:t>
            </a:r>
            <a:r>
              <a:rPr lang="en-US" b="1" baseline="-25000" dirty="0"/>
              <a:t>i</a:t>
            </a:r>
            <a:r>
              <a:rPr lang="en-US" b="1" dirty="0"/>
              <a:t>)</a:t>
            </a:r>
          </a:p>
          <a:p>
            <a:r>
              <a:rPr lang="en-US" dirty="0"/>
              <a:t>Harmonic mean (weighted harmonic mean) of rates (e.g., R = MFLOPS) tracks execution time: </a:t>
            </a:r>
          </a:p>
          <a:p>
            <a:pPr lvl="1"/>
            <a:r>
              <a:rPr lang="en-US" b="1" dirty="0"/>
              <a:t>n/ </a:t>
            </a:r>
            <a:r>
              <a:rPr lang="en-US" b="1" dirty="0">
                <a:sym typeface="Symbol" pitchFamily="18" charset="2"/>
              </a:rPr>
              <a:t></a:t>
            </a:r>
            <a:r>
              <a:rPr lang="en-US" b="1" dirty="0"/>
              <a:t>(1/</a:t>
            </a:r>
            <a:r>
              <a:rPr lang="en-US" b="1" dirty="0" err="1"/>
              <a:t>R</a:t>
            </a:r>
            <a:r>
              <a:rPr lang="en-US" b="1" baseline="-25000" dirty="0" err="1"/>
              <a:t>i</a:t>
            </a:r>
            <a:r>
              <a:rPr lang="en-US" b="1" dirty="0"/>
              <a:t>) or n/</a:t>
            </a:r>
            <a:r>
              <a:rPr lang="en-US" b="1" dirty="0">
                <a:sym typeface="Symbol" pitchFamily="18" charset="2"/>
              </a:rPr>
              <a:t> </a:t>
            </a:r>
            <a:r>
              <a:rPr lang="en-US" b="1" dirty="0"/>
              <a:t>(</a:t>
            </a:r>
            <a:r>
              <a:rPr lang="en-US" b="1" dirty="0" err="1"/>
              <a:t>W</a:t>
            </a:r>
            <a:r>
              <a:rPr lang="en-US" b="1" baseline="-25000" dirty="0" err="1"/>
              <a:t>i</a:t>
            </a:r>
            <a:r>
              <a:rPr lang="en-US" b="1" dirty="0"/>
              <a:t>/</a:t>
            </a:r>
            <a:r>
              <a:rPr lang="en-US" b="1" dirty="0" err="1"/>
              <a:t>R</a:t>
            </a:r>
            <a:r>
              <a:rPr lang="en-US" b="1" baseline="-25000" dirty="0" err="1"/>
              <a:t>i</a:t>
            </a:r>
            <a:r>
              <a:rPr lang="en-US" b="1" dirty="0"/>
              <a:t>)</a:t>
            </a:r>
          </a:p>
          <a:p>
            <a:r>
              <a:rPr lang="en-US" dirty="0"/>
              <a:t>Normalized execution time useful for scaling performance</a:t>
            </a:r>
          </a:p>
          <a:p>
            <a:pPr lvl="1"/>
            <a:r>
              <a:rPr lang="en-US" b="1" dirty="0"/>
              <a:t>e.g. X times faster than a Pentium4</a:t>
            </a:r>
          </a:p>
          <a:p>
            <a:pPr lvl="1"/>
            <a:r>
              <a:rPr lang="en-US" dirty="0"/>
              <a:t>Arithmetic mean impacted by choice of reference machine (e.g. MIPS-1 processor)</a:t>
            </a:r>
          </a:p>
          <a:p>
            <a:r>
              <a:rPr lang="en-US" dirty="0"/>
              <a:t>Use the geometric mean for comparison:</a:t>
            </a:r>
          </a:p>
          <a:p>
            <a:pPr lvl="1"/>
            <a:r>
              <a:rPr lang="en-US" dirty="0"/>
              <a:t> </a:t>
            </a:r>
            <a:r>
              <a:rPr lang="en-US" b="1" dirty="0">
                <a:sym typeface="Symbol" pitchFamily="18" charset="2"/>
              </a:rPr>
              <a:t></a:t>
            </a:r>
            <a:r>
              <a:rPr lang="en-US" b="1" dirty="0"/>
              <a:t>(T</a:t>
            </a:r>
            <a:r>
              <a:rPr lang="en-US" b="1" baseline="-25000" dirty="0"/>
              <a:t>i</a:t>
            </a:r>
            <a:r>
              <a:rPr lang="en-US" b="1" dirty="0"/>
              <a:t>)^1/n</a:t>
            </a:r>
          </a:p>
          <a:p>
            <a:pPr lvl="1"/>
            <a:r>
              <a:rPr lang="en-US" dirty="0"/>
              <a:t>Independent of chosen machine…</a:t>
            </a:r>
          </a:p>
          <a:p>
            <a:pPr lvl="1"/>
            <a:r>
              <a:rPr lang="en-US" dirty="0"/>
              <a:t>but not good metric for total execution time</a:t>
            </a:r>
            <a:endParaRPr lang="en-GB" dirty="0"/>
          </a:p>
        </p:txBody>
      </p:sp>
      <p:sp>
        <p:nvSpPr>
          <p:cNvPr id="4" name="Rectangle 3"/>
          <p:cNvSpPr/>
          <p:nvPr/>
        </p:nvSpPr>
        <p:spPr>
          <a:xfrm>
            <a:off x="285479" y="6101837"/>
            <a:ext cx="7141186" cy="584775"/>
          </a:xfrm>
          <a:prstGeom prst="rect">
            <a:avLst/>
          </a:prstGeom>
        </p:spPr>
        <p:txBody>
          <a:bodyPr wrap="none">
            <a:spAutoFit/>
          </a:bodyPr>
          <a:lstStyle/>
          <a:p>
            <a:r>
              <a:rPr lang="en-US" sz="1600" dirty="0"/>
              <a:t>* Weighting assigns particular value (or priority of importance to certain runs) </a:t>
            </a:r>
          </a:p>
          <a:p>
            <a:r>
              <a:rPr lang="en-US" sz="1600" dirty="0"/>
              <a:t>T</a:t>
            </a:r>
            <a:r>
              <a:rPr lang="en-US" sz="1600" baseline="-25000" dirty="0"/>
              <a:t>i</a:t>
            </a:r>
            <a:r>
              <a:rPr lang="en-US" sz="1600" dirty="0"/>
              <a:t> = time of run </a:t>
            </a:r>
            <a:r>
              <a:rPr lang="en-US" sz="1600" dirty="0" err="1"/>
              <a:t>i</a:t>
            </a:r>
            <a:endParaRPr lang="en-GB"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826" y="691108"/>
            <a:ext cx="7698306" cy="692210"/>
          </a:xfrm>
        </p:spPr>
        <p:txBody>
          <a:bodyPr>
            <a:normAutofit fontScale="90000"/>
          </a:bodyPr>
          <a:lstStyle/>
          <a:p>
            <a:r>
              <a:rPr lang="en-ZA" dirty="0"/>
              <a:t>Cost/Performance:</a:t>
            </a:r>
            <a:br>
              <a:rPr lang="en-ZA" dirty="0"/>
            </a:br>
            <a:r>
              <a:rPr lang="en-US" sz="3100" dirty="0"/>
              <a:t>The Relationship of Cost to Price?</a:t>
            </a:r>
            <a:endParaRPr lang="en-GB" dirty="0"/>
          </a:p>
        </p:txBody>
      </p:sp>
      <p:sp>
        <p:nvSpPr>
          <p:cNvPr id="3" name="Content Placeholder 2"/>
          <p:cNvSpPr>
            <a:spLocks noGrp="1"/>
          </p:cNvSpPr>
          <p:nvPr>
            <p:ph idx="1"/>
          </p:nvPr>
        </p:nvSpPr>
        <p:spPr/>
        <p:txBody>
          <a:bodyPr>
            <a:normAutofit fontScale="92500" lnSpcReduction="20000"/>
          </a:bodyPr>
          <a:lstStyle/>
          <a:p>
            <a:r>
              <a:rPr lang="en-US" dirty="0"/>
              <a:t>Recurring Costs</a:t>
            </a:r>
          </a:p>
          <a:p>
            <a:pPr lvl="1"/>
            <a:r>
              <a:rPr lang="en-US" dirty="0"/>
              <a:t>Component Costs</a:t>
            </a:r>
          </a:p>
          <a:p>
            <a:pPr lvl="1"/>
            <a:r>
              <a:rPr lang="en-US" dirty="0"/>
              <a:t>Direct Costs, recurring maintenance costs: labor, purchasing, scrap, warranty</a:t>
            </a:r>
          </a:p>
          <a:p>
            <a:r>
              <a:rPr lang="en-US" dirty="0"/>
              <a:t>Non-Recurring Costs or Gross Margin</a:t>
            </a:r>
          </a:p>
          <a:p>
            <a:pPr lvl="1"/>
            <a:r>
              <a:rPr lang="en-US" dirty="0"/>
              <a:t>R&amp;D, equipment maintenance, machine and test equipment rentals, marketing, sales, financing cost, pretax profits, taxes, etc. etc.</a:t>
            </a:r>
          </a:p>
          <a:p>
            <a:r>
              <a:rPr lang="en-US" dirty="0"/>
              <a:t>Average Discount to get List Price</a:t>
            </a:r>
          </a:p>
          <a:p>
            <a:pPr lvl="1"/>
            <a:r>
              <a:rPr lang="en-US" dirty="0"/>
              <a:t>Allowing for volume discounts and/or retailer markup</a:t>
            </a: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winberg\Documents\ACTIVE\EEE4084F\Common\Images_open\factory and smo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058" y="2823807"/>
            <a:ext cx="5008110" cy="3239621"/>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6"/>
          <p:cNvSpPr>
            <a:spLocks noChangeArrowheads="1"/>
          </p:cNvSpPr>
          <p:nvPr/>
        </p:nvSpPr>
        <p:spPr bwMode="auto">
          <a:xfrm>
            <a:off x="769938" y="544513"/>
            <a:ext cx="8047037" cy="2001838"/>
          </a:xfrm>
          <a:prstGeom prst="rect">
            <a:avLst/>
          </a:prstGeom>
          <a:noFill/>
          <a:ln w="9525">
            <a:noFill/>
            <a:miter lim="800000"/>
            <a:headEnd/>
            <a:tailEnd/>
          </a:ln>
        </p:spPr>
        <p:txBody>
          <a:bodyPr>
            <a:spAutoFit/>
          </a:bodyPr>
          <a:lstStyle/>
          <a:p>
            <a:r>
              <a:rPr lang="en-ZA" sz="4800" b="1" dirty="0">
                <a:solidFill>
                  <a:srgbClr val="7030A0"/>
                </a:solidFill>
              </a:rPr>
              <a:t>Power concerns</a:t>
            </a:r>
          </a:p>
          <a:p>
            <a:endParaRPr lang="en-ZA" sz="4000" b="1" dirty="0">
              <a:solidFill>
                <a:srgbClr val="7030A0"/>
              </a:solidFill>
            </a:endParaRPr>
          </a:p>
          <a:p>
            <a:r>
              <a:rPr lang="en-ZA" sz="3600" b="1" dirty="0">
                <a:solidFill>
                  <a:srgbClr val="7030A0"/>
                </a:solidFill>
              </a:rPr>
              <a:t>(a GST* perspective)</a:t>
            </a:r>
            <a:endParaRPr lang="en-US" sz="3600" b="1" dirty="0">
              <a:solidFill>
                <a:srgbClr val="7030A0"/>
              </a:solidFill>
            </a:endParaRPr>
          </a:p>
        </p:txBody>
      </p:sp>
      <p:pic>
        <p:nvPicPr>
          <p:cNvPr id="23556" name="Picture 11" descr="multicore.jpg"/>
          <p:cNvPicPr>
            <a:picLocks noChangeAspect="1"/>
          </p:cNvPicPr>
          <p:nvPr/>
        </p:nvPicPr>
        <p:blipFill>
          <a:blip r:embed="rId4" cstate="print"/>
          <a:srcRect/>
          <a:stretch>
            <a:fillRect/>
          </a:stretch>
        </p:blipFill>
        <p:spPr bwMode="auto">
          <a:xfrm rot="1591135">
            <a:off x="4067175" y="4816475"/>
            <a:ext cx="1536700" cy="1522413"/>
          </a:xfrm>
          <a:prstGeom prst="rect">
            <a:avLst/>
          </a:prstGeom>
          <a:noFill/>
          <a:ln w="9525">
            <a:noFill/>
            <a:miter lim="800000"/>
            <a:headEnd/>
            <a:tailEnd/>
          </a:ln>
        </p:spPr>
      </p:pic>
      <p:pic>
        <p:nvPicPr>
          <p:cNvPr id="23557" name="Picture 7" descr="multicore.jpg"/>
          <p:cNvPicPr>
            <a:picLocks noChangeAspect="1"/>
          </p:cNvPicPr>
          <p:nvPr/>
        </p:nvPicPr>
        <p:blipFill>
          <a:blip r:embed="rId4" cstate="print"/>
          <a:srcRect/>
          <a:stretch>
            <a:fillRect/>
          </a:stretch>
        </p:blipFill>
        <p:spPr bwMode="auto">
          <a:xfrm rot="1591135">
            <a:off x="4551363" y="3835389"/>
            <a:ext cx="1916112" cy="1900238"/>
          </a:xfrm>
          <a:prstGeom prst="rect">
            <a:avLst/>
          </a:prstGeom>
          <a:noFill/>
          <a:ln w="9525">
            <a:noFill/>
            <a:miter lim="800000"/>
            <a:headEnd/>
            <a:tailEnd/>
          </a:ln>
        </p:spPr>
      </p:pic>
      <p:pic>
        <p:nvPicPr>
          <p:cNvPr id="23558" name="Picture 8" descr="multicore.jpg"/>
          <p:cNvPicPr>
            <a:picLocks noChangeAspect="1"/>
          </p:cNvPicPr>
          <p:nvPr/>
        </p:nvPicPr>
        <p:blipFill>
          <a:blip r:embed="rId4" cstate="print"/>
          <a:srcRect/>
          <a:stretch>
            <a:fillRect/>
          </a:stretch>
        </p:blipFill>
        <p:spPr bwMode="auto">
          <a:xfrm rot="1591135">
            <a:off x="5240338" y="3549639"/>
            <a:ext cx="1930400" cy="1914525"/>
          </a:xfrm>
          <a:prstGeom prst="rect">
            <a:avLst/>
          </a:prstGeom>
          <a:noFill/>
          <a:ln w="9525">
            <a:noFill/>
            <a:miter lim="800000"/>
            <a:headEnd/>
            <a:tailEnd/>
          </a:ln>
        </p:spPr>
      </p:pic>
      <p:pic>
        <p:nvPicPr>
          <p:cNvPr id="23559" name="Picture 9" descr="multicore.jpg"/>
          <p:cNvPicPr>
            <a:picLocks noChangeAspect="1"/>
          </p:cNvPicPr>
          <p:nvPr/>
        </p:nvPicPr>
        <p:blipFill>
          <a:blip r:embed="rId4" cstate="print"/>
          <a:srcRect/>
          <a:stretch>
            <a:fillRect/>
          </a:stretch>
        </p:blipFill>
        <p:spPr bwMode="auto">
          <a:xfrm rot="1591135">
            <a:off x="6111875" y="3073389"/>
            <a:ext cx="2276475" cy="2257425"/>
          </a:xfrm>
          <a:prstGeom prst="rect">
            <a:avLst/>
          </a:prstGeom>
          <a:noFill/>
          <a:ln w="9525">
            <a:noFill/>
            <a:miter lim="800000"/>
            <a:headEnd/>
            <a:tailEnd/>
          </a:ln>
        </p:spPr>
      </p:pic>
      <p:sp>
        <p:nvSpPr>
          <p:cNvPr id="8" name="Rectangle 7"/>
          <p:cNvSpPr/>
          <p:nvPr/>
        </p:nvSpPr>
        <p:spPr>
          <a:xfrm>
            <a:off x="299071" y="6301862"/>
            <a:ext cx="3845925" cy="369332"/>
          </a:xfrm>
          <a:prstGeom prst="rect">
            <a:avLst/>
          </a:prstGeom>
        </p:spPr>
        <p:txBody>
          <a:bodyPr wrap="none">
            <a:spAutoFit/>
          </a:bodyPr>
          <a:lstStyle/>
          <a:p>
            <a:r>
              <a:rPr lang="en-ZA" b="1" dirty="0">
                <a:solidFill>
                  <a:schemeClr val="tx1">
                    <a:lumMod val="85000"/>
                    <a:lumOff val="15000"/>
                  </a:schemeClr>
                </a:solidFill>
              </a:rPr>
              <a:t>* GST = General System Thinking</a:t>
            </a:r>
            <a:endParaRPr lang="en-GB" dirty="0">
              <a:solidFill>
                <a:schemeClr val="tx1">
                  <a:lumMod val="85000"/>
                  <a:lumOff val="15000"/>
                </a:schemeClr>
              </a:solidFill>
            </a:endParaRPr>
          </a:p>
        </p:txBody>
      </p:sp>
    </p:spTree>
    <p:extLst>
      <p:ext uri="{BB962C8B-B14F-4D97-AF65-F5344CB8AC3E}">
        <p14:creationId xmlns:p14="http://schemas.microsoft.com/office/powerpoint/2010/main" val="3348671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41" y="183376"/>
            <a:ext cx="7698306" cy="1260785"/>
          </a:xfrm>
        </p:spPr>
        <p:txBody>
          <a:bodyPr>
            <a:normAutofit/>
          </a:bodyPr>
          <a:lstStyle/>
          <a:p>
            <a:r>
              <a:rPr lang="en-ZA" sz="3500" dirty="0"/>
              <a:t>GST &amp; ecologically conscious computer engineers</a:t>
            </a:r>
            <a:endParaRPr lang="en-GB" sz="3500" dirty="0"/>
          </a:p>
        </p:txBody>
      </p:sp>
      <p:sp>
        <p:nvSpPr>
          <p:cNvPr id="3" name="Content Placeholder 2"/>
          <p:cNvSpPr>
            <a:spLocks noGrp="1"/>
          </p:cNvSpPr>
          <p:nvPr>
            <p:ph idx="1"/>
          </p:nvPr>
        </p:nvSpPr>
        <p:spPr>
          <a:xfrm>
            <a:off x="332441" y="1507661"/>
            <a:ext cx="8244939" cy="3177265"/>
          </a:xfrm>
        </p:spPr>
        <p:txBody>
          <a:bodyPr>
            <a:normAutofit fontScale="85000" lnSpcReduction="20000"/>
          </a:bodyPr>
          <a:lstStyle/>
          <a:p>
            <a:r>
              <a:rPr lang="en-ZA" dirty="0"/>
              <a:t>As good engineers it is appropriate to</a:t>
            </a:r>
            <a:br>
              <a:rPr lang="en-ZA" dirty="0"/>
            </a:br>
            <a:r>
              <a:rPr lang="en-ZA" dirty="0">
                <a:solidFill>
                  <a:schemeClr val="accent3">
                    <a:lumMod val="75000"/>
                  </a:schemeClr>
                </a:solidFill>
              </a:rPr>
              <a:t>keep in mind socially conscious and environmentally friendly principles</a:t>
            </a:r>
            <a:r>
              <a:rPr lang="en-ZA" dirty="0"/>
              <a:t> </a:t>
            </a:r>
          </a:p>
          <a:p>
            <a:r>
              <a:rPr lang="en-ZA" dirty="0"/>
              <a:t>Be aware of the </a:t>
            </a:r>
            <a:r>
              <a:rPr lang="en-ZA" dirty="0">
                <a:solidFill>
                  <a:schemeClr val="accent6">
                    <a:lumMod val="75000"/>
                  </a:schemeClr>
                </a:solidFill>
              </a:rPr>
              <a:t>potential implications </a:t>
            </a:r>
            <a:br>
              <a:rPr lang="en-ZA" dirty="0">
                <a:solidFill>
                  <a:schemeClr val="accent6">
                    <a:lumMod val="75000"/>
                  </a:schemeClr>
                </a:solidFill>
              </a:rPr>
            </a:br>
            <a:r>
              <a:rPr lang="en-ZA" dirty="0">
                <a:solidFill>
                  <a:schemeClr val="accent6">
                    <a:lumMod val="75000"/>
                  </a:schemeClr>
                </a:solidFill>
              </a:rPr>
              <a:t>of engineering work</a:t>
            </a:r>
            <a:r>
              <a:rPr lang="en-ZA" dirty="0"/>
              <a:t> – which may have both good and bad consequences.</a:t>
            </a:r>
          </a:p>
          <a:p>
            <a:r>
              <a:rPr lang="en-ZA" dirty="0"/>
              <a:t>Ideally, one wants to strive towards solutions that are ‘good for all concerned’.</a:t>
            </a:r>
          </a:p>
        </p:txBody>
      </p:sp>
      <p:sp>
        <p:nvSpPr>
          <p:cNvPr id="4" name="Rectangle 3">
            <a:extLst>
              <a:ext uri="{FF2B5EF4-FFF2-40B4-BE49-F238E27FC236}">
                <a16:creationId xmlns="" xmlns:a16="http://schemas.microsoft.com/office/drawing/2014/main" id="{F050B4B7-1E34-45BE-837F-5C73651008E6}"/>
              </a:ext>
            </a:extLst>
          </p:cNvPr>
          <p:cNvSpPr/>
          <p:nvPr/>
        </p:nvSpPr>
        <p:spPr>
          <a:xfrm>
            <a:off x="-167267" y="4454266"/>
            <a:ext cx="9091721" cy="1508105"/>
          </a:xfrm>
          <a:prstGeom prst="rect">
            <a:avLst/>
          </a:prstGeom>
        </p:spPr>
        <p:txBody>
          <a:bodyPr wrap="square">
            <a:spAutoFit/>
          </a:bodyPr>
          <a:lstStyle/>
          <a:p>
            <a:pPr lvl="1"/>
            <a:r>
              <a:rPr lang="en-ZA" sz="2000" i="1" dirty="0">
                <a:latin typeface="Arial" panose="020B0604020202020204" pitchFamily="34" charset="0"/>
                <a:cs typeface="Arial" panose="020B0604020202020204" pitchFamily="34" charset="0"/>
              </a:rPr>
              <a:t>Most of our choices have little or no socioenvironmental impact. But some decisions may have a significant impact – and for engineering work this is not necessarily limited to those in positions of leadership &amp; responsibility!* </a:t>
            </a:r>
          </a:p>
          <a:p>
            <a:pPr lvl="1"/>
            <a:r>
              <a:rPr lang="en-ZA" sz="1600" i="1" dirty="0">
                <a:latin typeface="Arial" panose="020B0604020202020204" pitchFamily="34" charset="0"/>
                <a:cs typeface="Arial" panose="020B0604020202020204" pitchFamily="34" charset="0"/>
              </a:rPr>
              <a:t>So we should be attentive and develop our awareness of decisions that may be detrimental to ourselves, the workplace, clients, users or the environment and society at large.</a:t>
            </a:r>
          </a:p>
        </p:txBody>
      </p:sp>
      <p:sp>
        <p:nvSpPr>
          <p:cNvPr id="5" name="Rectangle 4">
            <a:extLst>
              <a:ext uri="{FF2B5EF4-FFF2-40B4-BE49-F238E27FC236}">
                <a16:creationId xmlns="" xmlns:a16="http://schemas.microsoft.com/office/drawing/2014/main" id="{FA7980C2-283E-4B21-834F-BDD721CE7BE7}"/>
              </a:ext>
            </a:extLst>
          </p:cNvPr>
          <p:cNvSpPr/>
          <p:nvPr/>
        </p:nvSpPr>
        <p:spPr>
          <a:xfrm>
            <a:off x="157858" y="6211366"/>
            <a:ext cx="8828283" cy="707886"/>
          </a:xfrm>
          <a:prstGeom prst="rect">
            <a:avLst/>
          </a:prstGeom>
        </p:spPr>
        <p:txBody>
          <a:bodyPr wrap="square">
            <a:spAutoFit/>
          </a:bodyPr>
          <a:lstStyle/>
          <a:p>
            <a:r>
              <a:rPr lang="en-ZA" sz="1000" i="1" dirty="0">
                <a:latin typeface="Arial" panose="020B0604020202020204" pitchFamily="34" charset="0"/>
                <a:cs typeface="Arial" panose="020B0604020202020204" pitchFamily="34" charset="0"/>
              </a:rPr>
              <a:t>* Why I say this is that design work can firstly involve many aspects, and while there would (esp. for large and/or commercial projects) be people checking up to see that things are indeed safe and the components appropriate, we should not assume someone else will always be checking and confirming that the right choices are being made. And besides, there are limitations to policies and their validity that may not account for all situations especially in the fast pace of innovation today..</a:t>
            </a:r>
            <a:endParaRPr lang="en-ZA" sz="1000" dirty="0"/>
          </a:p>
        </p:txBody>
      </p:sp>
      <p:grpSp>
        <p:nvGrpSpPr>
          <p:cNvPr id="17" name="Group 16">
            <a:extLst>
              <a:ext uri="{FF2B5EF4-FFF2-40B4-BE49-F238E27FC236}">
                <a16:creationId xmlns="" xmlns:a16="http://schemas.microsoft.com/office/drawing/2014/main" id="{13F554E5-BA92-4F36-A61A-51F990F0AA41}"/>
              </a:ext>
            </a:extLst>
          </p:cNvPr>
          <p:cNvGrpSpPr/>
          <p:nvPr/>
        </p:nvGrpSpPr>
        <p:grpSpPr>
          <a:xfrm>
            <a:off x="6802791" y="346839"/>
            <a:ext cx="1996068" cy="2234049"/>
            <a:chOff x="6646127" y="397639"/>
            <a:chExt cx="1996068" cy="2234049"/>
          </a:xfrm>
        </p:grpSpPr>
        <p:sp>
          <p:nvSpPr>
            <p:cNvPr id="6" name="Rectangle 5">
              <a:extLst>
                <a:ext uri="{FF2B5EF4-FFF2-40B4-BE49-F238E27FC236}">
                  <a16:creationId xmlns="" xmlns:a16="http://schemas.microsoft.com/office/drawing/2014/main" id="{A766126C-1C5E-4788-95ED-9D951ABE29A7}"/>
                </a:ext>
              </a:extLst>
            </p:cNvPr>
            <p:cNvSpPr/>
            <p:nvPr/>
          </p:nvSpPr>
          <p:spPr>
            <a:xfrm>
              <a:off x="6646127" y="397639"/>
              <a:ext cx="1996068" cy="2234049"/>
            </a:xfrm>
            <a:prstGeom prst="rect">
              <a:avLst/>
            </a:prstGeom>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6" name="Picture 15">
              <a:extLst>
                <a:ext uri="{FF2B5EF4-FFF2-40B4-BE49-F238E27FC236}">
                  <a16:creationId xmlns="" xmlns:a16="http://schemas.microsoft.com/office/drawing/2014/main" id="{6DF12DD3-4652-4591-8878-1D76BC39B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1788" y="428624"/>
              <a:ext cx="1937305" cy="2177392"/>
            </a:xfrm>
            <a:prstGeom prst="rect">
              <a:avLst/>
            </a:prstGeom>
          </p:spPr>
        </p:pic>
        <p:pic>
          <p:nvPicPr>
            <p:cNvPr id="12" name="Picture 11">
              <a:extLst>
                <a:ext uri="{FF2B5EF4-FFF2-40B4-BE49-F238E27FC236}">
                  <a16:creationId xmlns="" xmlns:a16="http://schemas.microsoft.com/office/drawing/2014/main" id="{F91B2CFC-506A-4277-9981-72AF52288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517" y="911364"/>
              <a:ext cx="1921288" cy="1517818"/>
            </a:xfrm>
            <a:prstGeom prst="rect">
              <a:avLst/>
            </a:prstGeom>
          </p:spPr>
        </p:pic>
      </p:grpSp>
    </p:spTree>
    <p:extLst>
      <p:ext uri="{BB962C8B-B14F-4D97-AF65-F5344CB8AC3E}">
        <p14:creationId xmlns:p14="http://schemas.microsoft.com/office/powerpoint/2010/main" val="1218368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GST – a brief aside</a:t>
            </a:r>
            <a:endParaRPr lang="en-GB" dirty="0"/>
          </a:p>
        </p:txBody>
      </p:sp>
      <p:sp>
        <p:nvSpPr>
          <p:cNvPr id="3" name="Content Placeholder 2"/>
          <p:cNvSpPr>
            <a:spLocks noGrp="1"/>
          </p:cNvSpPr>
          <p:nvPr>
            <p:ph idx="1"/>
          </p:nvPr>
        </p:nvSpPr>
        <p:spPr>
          <a:xfrm>
            <a:off x="265186" y="1502201"/>
            <a:ext cx="8343900" cy="3544812"/>
          </a:xfrm>
        </p:spPr>
        <p:txBody>
          <a:bodyPr>
            <a:normAutofit/>
          </a:bodyPr>
          <a:lstStyle/>
          <a:p>
            <a:r>
              <a:rPr lang="en-ZA" sz="2800" b="1" dirty="0"/>
              <a:t>GST</a:t>
            </a:r>
            <a:r>
              <a:rPr lang="en-ZA" sz="2800" dirty="0"/>
              <a:t> is a movement that was pioneered</a:t>
            </a:r>
            <a:br>
              <a:rPr lang="en-ZA" sz="2800" dirty="0"/>
            </a:br>
            <a:r>
              <a:rPr lang="en-ZA" sz="2800" dirty="0"/>
              <a:t>by the Australian Biologist </a:t>
            </a:r>
            <a:r>
              <a:rPr lang="en-ZA" sz="2800" dirty="0">
                <a:solidFill>
                  <a:srgbClr val="FF0000"/>
                </a:solidFill>
              </a:rPr>
              <a:t>Karl </a:t>
            </a:r>
            <a:r>
              <a:rPr lang="en-ZA" sz="2800" dirty="0" err="1">
                <a:solidFill>
                  <a:srgbClr val="FF0000"/>
                </a:solidFill>
              </a:rPr>
              <a:t>Bertalanffy</a:t>
            </a:r>
            <a:r>
              <a:rPr lang="en-ZA" sz="2800" dirty="0"/>
              <a:t> </a:t>
            </a:r>
            <a:br>
              <a:rPr lang="en-ZA" sz="2800" dirty="0"/>
            </a:br>
            <a:r>
              <a:rPr lang="en-ZA" sz="2800" dirty="0"/>
              <a:t>in the 1930s</a:t>
            </a:r>
            <a:endParaRPr lang="en-GB" sz="2800" dirty="0"/>
          </a:p>
          <a:p>
            <a:r>
              <a:rPr lang="en-ZA" sz="2800" dirty="0"/>
              <a:t>General Systems Theory (GST, or just Systems Theory nowadays) is</a:t>
            </a:r>
          </a:p>
        </p:txBody>
      </p:sp>
      <p:pic>
        <p:nvPicPr>
          <p:cNvPr id="48130" name="Picture 2" descr="C:\Users\swinberg\Documents\ACTIVE\EEE4084F\2017\LECTURES\Lecture04\LudwigVonBertalanffy.png"/>
          <p:cNvPicPr>
            <a:picLocks noChangeAspect="1" noChangeArrowheads="1"/>
          </p:cNvPicPr>
          <p:nvPr/>
        </p:nvPicPr>
        <p:blipFill>
          <a:blip r:embed="rId2" cstate="print"/>
          <a:srcRect/>
          <a:stretch>
            <a:fillRect/>
          </a:stretch>
        </p:blipFill>
        <p:spPr bwMode="auto">
          <a:xfrm>
            <a:off x="7340777" y="304799"/>
            <a:ext cx="1443037" cy="1755695"/>
          </a:xfrm>
          <a:prstGeom prst="rect">
            <a:avLst/>
          </a:prstGeom>
          <a:noFill/>
        </p:spPr>
      </p:pic>
      <p:sp>
        <p:nvSpPr>
          <p:cNvPr id="4" name="Rectangle 3">
            <a:extLst>
              <a:ext uri="{FF2B5EF4-FFF2-40B4-BE49-F238E27FC236}">
                <a16:creationId xmlns="" xmlns:a16="http://schemas.microsoft.com/office/drawing/2014/main" id="{C8EE9D6A-5F19-4E57-8119-2E8D3E5591D8}"/>
              </a:ext>
            </a:extLst>
          </p:cNvPr>
          <p:cNvSpPr/>
          <p:nvPr/>
        </p:nvSpPr>
        <p:spPr>
          <a:xfrm>
            <a:off x="642546" y="3843400"/>
            <a:ext cx="7784874" cy="954107"/>
          </a:xfrm>
          <a:prstGeom prst="rect">
            <a:avLst/>
          </a:prstGeom>
        </p:spPr>
        <p:txBody>
          <a:bodyPr wrap="square">
            <a:spAutoFit/>
          </a:bodyPr>
          <a:lstStyle/>
          <a:p>
            <a:r>
              <a:rPr lang="en-ZA" sz="2800" b="1" dirty="0">
                <a:solidFill>
                  <a:srgbClr val="FF0000"/>
                </a:solidFill>
                <a:latin typeface="Bodoni MT" panose="02070603080606020203" pitchFamily="18" charset="0"/>
              </a:rPr>
              <a:t>“GST is a philosophy of thinking about systems that </a:t>
            </a:r>
            <a:r>
              <a:rPr lang="en-US" sz="2800" b="1" dirty="0">
                <a:solidFill>
                  <a:srgbClr val="FF0000"/>
                </a:solidFill>
                <a:latin typeface="Bodoni MT" panose="02070603080606020203" pitchFamily="18" charset="0"/>
              </a:rPr>
              <a:t>emphasize ‘holism’ ”  </a:t>
            </a:r>
            <a:r>
              <a:rPr lang="en-US" b="1" dirty="0">
                <a:solidFill>
                  <a:srgbClr val="FF0000"/>
                </a:solidFill>
                <a:latin typeface="Bodoni MT" panose="02070603080606020203" pitchFamily="18" charset="0"/>
              </a:rPr>
              <a:t>– Karl </a:t>
            </a:r>
            <a:r>
              <a:rPr lang="en-US" b="1" dirty="0" err="1">
                <a:solidFill>
                  <a:srgbClr val="FF0000"/>
                </a:solidFill>
                <a:latin typeface="Bodoni MT" panose="02070603080606020203" pitchFamily="18" charset="0"/>
              </a:rPr>
              <a:t>Bertalanffy</a:t>
            </a:r>
            <a:endParaRPr lang="en-ZA" sz="2800" b="1" dirty="0">
              <a:solidFill>
                <a:srgbClr val="FF0000"/>
              </a:solidFill>
              <a:latin typeface="Bodoni MT" panose="02070603080606020203" pitchFamily="18" charset="0"/>
            </a:endParaRPr>
          </a:p>
        </p:txBody>
      </p:sp>
      <p:sp>
        <p:nvSpPr>
          <p:cNvPr id="5" name="Rectangle 4">
            <a:extLst>
              <a:ext uri="{FF2B5EF4-FFF2-40B4-BE49-F238E27FC236}">
                <a16:creationId xmlns="" xmlns:a16="http://schemas.microsoft.com/office/drawing/2014/main" id="{FDB7057F-BF0F-47AD-8FCA-8318F279EA79}"/>
              </a:ext>
            </a:extLst>
          </p:cNvPr>
          <p:cNvSpPr/>
          <p:nvPr/>
        </p:nvSpPr>
        <p:spPr>
          <a:xfrm>
            <a:off x="400050" y="5032633"/>
            <a:ext cx="8343899" cy="1384995"/>
          </a:xfrm>
          <a:prstGeom prst="rect">
            <a:avLst/>
          </a:prstGeom>
        </p:spPr>
        <p:txBody>
          <a:bodyPr wrap="square">
            <a:spAutoFit/>
          </a:bodyPr>
          <a:lstStyle/>
          <a:p>
            <a:r>
              <a:rPr lang="en-US" sz="2800" dirty="0"/>
              <a:t>Essentially holism it is about complex wholes or intricate systems that cannot simply be partitioned into pieces to understand them.</a:t>
            </a:r>
            <a:endParaRPr lang="en-ZA" sz="2800" dirty="0"/>
          </a:p>
        </p:txBody>
      </p:sp>
    </p:spTree>
    <p:extLst>
      <p:ext uri="{BB962C8B-B14F-4D97-AF65-F5344CB8AC3E}">
        <p14:creationId xmlns:p14="http://schemas.microsoft.com/office/powerpoint/2010/main" val="210023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GST – a brief aside</a:t>
            </a:r>
            <a:endParaRPr lang="en-GB" dirty="0"/>
          </a:p>
        </p:txBody>
      </p:sp>
      <p:pic>
        <p:nvPicPr>
          <p:cNvPr id="48130" name="Picture 2" descr="C:\Users\swinberg\Documents\ACTIVE\EEE4084F\2017\LECTURES\Lecture04\LudwigVonBertalanffy.png"/>
          <p:cNvPicPr>
            <a:picLocks noChangeAspect="1" noChangeArrowheads="1"/>
          </p:cNvPicPr>
          <p:nvPr/>
        </p:nvPicPr>
        <p:blipFill>
          <a:blip r:embed="rId2" cstate="print"/>
          <a:srcRect/>
          <a:stretch>
            <a:fillRect/>
          </a:stretch>
        </p:blipFill>
        <p:spPr bwMode="auto">
          <a:xfrm>
            <a:off x="7340777" y="304799"/>
            <a:ext cx="1443037" cy="1755695"/>
          </a:xfrm>
          <a:prstGeom prst="rect">
            <a:avLst/>
          </a:prstGeom>
          <a:noFill/>
        </p:spPr>
      </p:pic>
      <p:sp>
        <p:nvSpPr>
          <p:cNvPr id="4" name="Rectangle 3">
            <a:extLst>
              <a:ext uri="{FF2B5EF4-FFF2-40B4-BE49-F238E27FC236}">
                <a16:creationId xmlns="" xmlns:a16="http://schemas.microsoft.com/office/drawing/2014/main" id="{C8EE9D6A-5F19-4E57-8119-2E8D3E5591D8}"/>
              </a:ext>
            </a:extLst>
          </p:cNvPr>
          <p:cNvSpPr/>
          <p:nvPr/>
        </p:nvSpPr>
        <p:spPr>
          <a:xfrm>
            <a:off x="439914" y="2037030"/>
            <a:ext cx="7784874" cy="954107"/>
          </a:xfrm>
          <a:prstGeom prst="rect">
            <a:avLst/>
          </a:prstGeom>
        </p:spPr>
        <p:txBody>
          <a:bodyPr wrap="square">
            <a:spAutoFit/>
          </a:bodyPr>
          <a:lstStyle/>
          <a:p>
            <a:r>
              <a:rPr lang="en-ZA" sz="2800" dirty="0">
                <a:solidFill>
                  <a:srgbClr val="FF0000"/>
                </a:solidFill>
                <a:latin typeface="Bodoni MT" panose="02070603080606020203" pitchFamily="18" charset="0"/>
              </a:rPr>
              <a:t>“</a:t>
            </a:r>
            <a:r>
              <a:rPr lang="en-ZA" sz="2800" b="1" dirty="0">
                <a:solidFill>
                  <a:srgbClr val="FF0000"/>
                </a:solidFill>
                <a:latin typeface="Bodoni MT" panose="02070603080606020203" pitchFamily="18" charset="0"/>
              </a:rPr>
              <a:t>GST</a:t>
            </a:r>
            <a:r>
              <a:rPr lang="en-ZA" sz="2800" dirty="0">
                <a:solidFill>
                  <a:srgbClr val="FF0000"/>
                </a:solidFill>
                <a:latin typeface="Bodoni MT" panose="02070603080606020203" pitchFamily="18" charset="0"/>
              </a:rPr>
              <a:t> is a philosophy of thinking about systems that </a:t>
            </a:r>
            <a:r>
              <a:rPr lang="en-US" sz="2800" dirty="0">
                <a:solidFill>
                  <a:srgbClr val="FF0000"/>
                </a:solidFill>
                <a:latin typeface="Bodoni MT" panose="02070603080606020203" pitchFamily="18" charset="0"/>
              </a:rPr>
              <a:t>emphasizing ‘holism’ ”  </a:t>
            </a:r>
            <a:r>
              <a:rPr lang="en-US" dirty="0">
                <a:solidFill>
                  <a:srgbClr val="FF0000"/>
                </a:solidFill>
                <a:latin typeface="Bodoni MT" panose="02070603080606020203" pitchFamily="18" charset="0"/>
              </a:rPr>
              <a:t>– Karl </a:t>
            </a:r>
            <a:r>
              <a:rPr lang="en-US" dirty="0" err="1">
                <a:solidFill>
                  <a:srgbClr val="FF0000"/>
                </a:solidFill>
                <a:latin typeface="Bodoni MT" panose="02070603080606020203" pitchFamily="18" charset="0"/>
              </a:rPr>
              <a:t>Bertalanffy</a:t>
            </a:r>
            <a:endParaRPr lang="en-ZA" sz="2800" dirty="0">
              <a:solidFill>
                <a:srgbClr val="FF0000"/>
              </a:solidFill>
              <a:latin typeface="Bodoni MT" panose="02070603080606020203" pitchFamily="18" charset="0"/>
            </a:endParaRPr>
          </a:p>
        </p:txBody>
      </p:sp>
      <p:sp>
        <p:nvSpPr>
          <p:cNvPr id="6" name="Rectangle 5">
            <a:extLst>
              <a:ext uri="{FF2B5EF4-FFF2-40B4-BE49-F238E27FC236}">
                <a16:creationId xmlns="" xmlns:a16="http://schemas.microsoft.com/office/drawing/2014/main" id="{B68E209C-A25E-478B-842F-7AC4C1B1C820}"/>
              </a:ext>
            </a:extLst>
          </p:cNvPr>
          <p:cNvSpPr/>
          <p:nvPr/>
        </p:nvSpPr>
        <p:spPr>
          <a:xfrm>
            <a:off x="439914" y="3551184"/>
            <a:ext cx="7698306" cy="1200329"/>
          </a:xfrm>
          <a:prstGeom prst="rect">
            <a:avLst/>
          </a:prstGeom>
        </p:spPr>
        <p:txBody>
          <a:bodyPr wrap="square">
            <a:spAutoFit/>
          </a:bodyPr>
          <a:lstStyle/>
          <a:p>
            <a:r>
              <a:rPr lang="en-US" sz="2400" dirty="0">
                <a:solidFill>
                  <a:schemeClr val="accent6">
                    <a:lumMod val="50000"/>
                  </a:schemeClr>
                </a:solidFill>
              </a:rPr>
              <a:t>‘</a:t>
            </a:r>
            <a:r>
              <a:rPr lang="en-US" sz="2400" b="1" dirty="0">
                <a:solidFill>
                  <a:schemeClr val="accent6">
                    <a:lumMod val="50000"/>
                  </a:schemeClr>
                </a:solidFill>
              </a:rPr>
              <a:t>Reductionism</a:t>
            </a:r>
            <a:r>
              <a:rPr lang="en-US" sz="2400" dirty="0">
                <a:solidFill>
                  <a:schemeClr val="accent6">
                    <a:lumMod val="50000"/>
                  </a:schemeClr>
                </a:solidFill>
              </a:rPr>
              <a:t>’ is the approach of separating an object of study into parts to understand it (i.e. it is in many ways the antithesis of systems thinking).</a:t>
            </a:r>
            <a:endParaRPr lang="en-ZA" sz="2400" dirty="0">
              <a:solidFill>
                <a:schemeClr val="accent6">
                  <a:lumMod val="50000"/>
                </a:schemeClr>
              </a:solidFill>
            </a:endParaRPr>
          </a:p>
        </p:txBody>
      </p:sp>
      <p:sp>
        <p:nvSpPr>
          <p:cNvPr id="8" name="Rectangle 7">
            <a:extLst>
              <a:ext uri="{FF2B5EF4-FFF2-40B4-BE49-F238E27FC236}">
                <a16:creationId xmlns="" xmlns:a16="http://schemas.microsoft.com/office/drawing/2014/main" id="{34B064C4-0D3B-4E5E-86FE-E077FCC1E208}"/>
              </a:ext>
            </a:extLst>
          </p:cNvPr>
          <p:cNvSpPr/>
          <p:nvPr/>
        </p:nvSpPr>
        <p:spPr>
          <a:xfrm>
            <a:off x="352675" y="3088328"/>
            <a:ext cx="8264172" cy="369332"/>
          </a:xfrm>
          <a:prstGeom prst="rect">
            <a:avLst/>
          </a:prstGeom>
        </p:spPr>
        <p:txBody>
          <a:bodyPr wrap="square">
            <a:spAutoFit/>
          </a:bodyPr>
          <a:lstStyle/>
          <a:p>
            <a:r>
              <a:rPr lang="en-ZA" dirty="0"/>
              <a:t>This contrasts with the more commonly used principle of</a:t>
            </a:r>
          </a:p>
        </p:txBody>
      </p:sp>
      <p:sp>
        <p:nvSpPr>
          <p:cNvPr id="7" name="Rectangle 6">
            <a:extLst>
              <a:ext uri="{FF2B5EF4-FFF2-40B4-BE49-F238E27FC236}">
                <a16:creationId xmlns="" xmlns:a16="http://schemas.microsoft.com/office/drawing/2014/main" id="{FFBAD5EB-3923-4875-BF31-9E0AEF228E01}"/>
              </a:ext>
            </a:extLst>
          </p:cNvPr>
          <p:cNvSpPr/>
          <p:nvPr/>
        </p:nvSpPr>
        <p:spPr>
          <a:xfrm>
            <a:off x="400050" y="4814187"/>
            <a:ext cx="8343900" cy="1631216"/>
          </a:xfrm>
          <a:prstGeom prst="rect">
            <a:avLst/>
          </a:prstGeom>
        </p:spPr>
        <p:txBody>
          <a:bodyPr wrap="square">
            <a:spAutoFit/>
          </a:bodyPr>
          <a:lstStyle/>
          <a:p>
            <a:r>
              <a:rPr lang="en-US" sz="2000" dirty="0"/>
              <a:t>– </a:t>
            </a:r>
          </a:p>
          <a:p>
            <a:r>
              <a:rPr lang="en-US" sz="2000" dirty="0"/>
              <a:t>In terms of engineering (which much GST literature concerns) the systems thinking approach is </a:t>
            </a:r>
            <a:r>
              <a:rPr lang="en-ZA" sz="2000" dirty="0"/>
              <a:t>about </a:t>
            </a:r>
            <a:r>
              <a:rPr lang="en-ZA" sz="2000" b="1" dirty="0"/>
              <a:t>considering the variety of systems that the system under development may influence </a:t>
            </a:r>
            <a:r>
              <a:rPr lang="en-ZA" sz="2000" dirty="0"/>
              <a:t>or be influenced by. </a:t>
            </a:r>
          </a:p>
        </p:txBody>
      </p:sp>
      <p:sp>
        <p:nvSpPr>
          <p:cNvPr id="9" name="Content Placeholder 8">
            <a:extLst>
              <a:ext uri="{FF2B5EF4-FFF2-40B4-BE49-F238E27FC236}">
                <a16:creationId xmlns="" xmlns:a16="http://schemas.microsoft.com/office/drawing/2014/main" id="{E61EAEE9-C12E-47A7-82D9-95D8A797D55C}"/>
              </a:ext>
            </a:extLst>
          </p:cNvPr>
          <p:cNvSpPr>
            <a:spLocks noGrp="1"/>
          </p:cNvSpPr>
          <p:nvPr>
            <p:ph idx="1"/>
          </p:nvPr>
        </p:nvSpPr>
        <p:spPr>
          <a:xfrm>
            <a:off x="527153" y="1307706"/>
            <a:ext cx="5060847" cy="2005653"/>
          </a:xfrm>
        </p:spPr>
        <p:txBody>
          <a:bodyPr/>
          <a:lstStyle/>
          <a:p>
            <a:endParaRPr lang="en-ZA" dirty="0"/>
          </a:p>
        </p:txBody>
      </p:sp>
    </p:spTree>
    <p:extLst>
      <p:ext uri="{BB962C8B-B14F-4D97-AF65-F5344CB8AC3E}">
        <p14:creationId xmlns:p14="http://schemas.microsoft.com/office/powerpoint/2010/main" val="3219163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GST – a brief aside</a:t>
            </a:r>
            <a:endParaRPr lang="en-GB" dirty="0"/>
          </a:p>
        </p:txBody>
      </p:sp>
      <p:pic>
        <p:nvPicPr>
          <p:cNvPr id="48130" name="Picture 2" descr="C:\Users\swinberg\Documents\ACTIVE\EEE4084F\2017\LECTURES\Lecture04\LudwigVonBertalanffy.png"/>
          <p:cNvPicPr>
            <a:picLocks noChangeAspect="1" noChangeArrowheads="1"/>
          </p:cNvPicPr>
          <p:nvPr/>
        </p:nvPicPr>
        <p:blipFill>
          <a:blip r:embed="rId2" cstate="print"/>
          <a:srcRect/>
          <a:stretch>
            <a:fillRect/>
          </a:stretch>
        </p:blipFill>
        <p:spPr bwMode="auto">
          <a:xfrm>
            <a:off x="7340777" y="304799"/>
            <a:ext cx="1443037" cy="1755695"/>
          </a:xfrm>
          <a:prstGeom prst="rect">
            <a:avLst/>
          </a:prstGeom>
          <a:noFill/>
        </p:spPr>
      </p:pic>
      <p:sp>
        <p:nvSpPr>
          <p:cNvPr id="4" name="Rectangle 3">
            <a:extLst>
              <a:ext uri="{FF2B5EF4-FFF2-40B4-BE49-F238E27FC236}">
                <a16:creationId xmlns="" xmlns:a16="http://schemas.microsoft.com/office/drawing/2014/main" id="{C8EE9D6A-5F19-4E57-8119-2E8D3E5591D8}"/>
              </a:ext>
            </a:extLst>
          </p:cNvPr>
          <p:cNvSpPr/>
          <p:nvPr/>
        </p:nvSpPr>
        <p:spPr>
          <a:xfrm>
            <a:off x="432398" y="1283853"/>
            <a:ext cx="6679602" cy="830997"/>
          </a:xfrm>
          <a:prstGeom prst="rect">
            <a:avLst/>
          </a:prstGeom>
        </p:spPr>
        <p:txBody>
          <a:bodyPr wrap="square">
            <a:spAutoFit/>
          </a:bodyPr>
          <a:lstStyle/>
          <a:p>
            <a:r>
              <a:rPr lang="en-ZA" sz="2400" dirty="0">
                <a:solidFill>
                  <a:srgbClr val="FF0000"/>
                </a:solidFill>
                <a:latin typeface="Bodoni MT" panose="02070603080606020203" pitchFamily="18" charset="0"/>
              </a:rPr>
              <a:t>“GST is a philosophy of thinking about systems that </a:t>
            </a:r>
            <a:r>
              <a:rPr lang="en-US" sz="2400" dirty="0">
                <a:solidFill>
                  <a:srgbClr val="FF0000"/>
                </a:solidFill>
                <a:latin typeface="Bodoni MT" panose="02070603080606020203" pitchFamily="18" charset="0"/>
              </a:rPr>
              <a:t>emphasizing ‘holism’ ”  </a:t>
            </a:r>
            <a:r>
              <a:rPr lang="en-US" sz="1600" dirty="0">
                <a:solidFill>
                  <a:srgbClr val="FF0000"/>
                </a:solidFill>
                <a:latin typeface="Bodoni MT" panose="02070603080606020203" pitchFamily="18" charset="0"/>
              </a:rPr>
              <a:t>– Karl </a:t>
            </a:r>
            <a:r>
              <a:rPr lang="en-US" sz="1600" dirty="0" err="1">
                <a:solidFill>
                  <a:srgbClr val="FF0000"/>
                </a:solidFill>
                <a:latin typeface="Bodoni MT" panose="02070603080606020203" pitchFamily="18" charset="0"/>
              </a:rPr>
              <a:t>Bertalanffy</a:t>
            </a:r>
            <a:endParaRPr lang="en-ZA" sz="2400" dirty="0">
              <a:solidFill>
                <a:srgbClr val="FF0000"/>
              </a:solidFill>
              <a:latin typeface="Bodoni MT" panose="02070603080606020203" pitchFamily="18" charset="0"/>
            </a:endParaRPr>
          </a:p>
        </p:txBody>
      </p:sp>
      <p:sp>
        <p:nvSpPr>
          <p:cNvPr id="6" name="Rectangle 5">
            <a:extLst>
              <a:ext uri="{FF2B5EF4-FFF2-40B4-BE49-F238E27FC236}">
                <a16:creationId xmlns="" xmlns:a16="http://schemas.microsoft.com/office/drawing/2014/main" id="{B68E209C-A25E-478B-842F-7AC4C1B1C820}"/>
              </a:ext>
            </a:extLst>
          </p:cNvPr>
          <p:cNvSpPr/>
          <p:nvPr/>
        </p:nvSpPr>
        <p:spPr>
          <a:xfrm>
            <a:off x="461786" y="2446379"/>
            <a:ext cx="7698306" cy="707886"/>
          </a:xfrm>
          <a:prstGeom prst="rect">
            <a:avLst/>
          </a:prstGeom>
        </p:spPr>
        <p:txBody>
          <a:bodyPr wrap="square">
            <a:spAutoFit/>
          </a:bodyPr>
          <a:lstStyle/>
          <a:p>
            <a:r>
              <a:rPr lang="en-US" sz="2000" dirty="0">
                <a:solidFill>
                  <a:schemeClr val="accent6">
                    <a:lumMod val="50000"/>
                  </a:schemeClr>
                </a:solidFill>
              </a:rPr>
              <a:t>‘Reductionism’ is the approach of separating an object of study into parts to understand it</a:t>
            </a:r>
            <a:endParaRPr lang="en-ZA" sz="2000" dirty="0">
              <a:solidFill>
                <a:schemeClr val="accent6">
                  <a:lumMod val="50000"/>
                </a:schemeClr>
              </a:solidFill>
            </a:endParaRPr>
          </a:p>
        </p:txBody>
      </p:sp>
      <p:sp>
        <p:nvSpPr>
          <p:cNvPr id="8" name="Rectangle 7">
            <a:extLst>
              <a:ext uri="{FF2B5EF4-FFF2-40B4-BE49-F238E27FC236}">
                <a16:creationId xmlns="" xmlns:a16="http://schemas.microsoft.com/office/drawing/2014/main" id="{34B064C4-0D3B-4E5E-86FE-E077FCC1E208}"/>
              </a:ext>
            </a:extLst>
          </p:cNvPr>
          <p:cNvSpPr/>
          <p:nvPr/>
        </p:nvSpPr>
        <p:spPr>
          <a:xfrm>
            <a:off x="2506486" y="2140567"/>
            <a:ext cx="2383014" cy="369332"/>
          </a:xfrm>
          <a:prstGeom prst="rect">
            <a:avLst/>
          </a:prstGeom>
        </p:spPr>
        <p:txBody>
          <a:bodyPr wrap="square">
            <a:spAutoFit/>
          </a:bodyPr>
          <a:lstStyle/>
          <a:p>
            <a:pPr algn="ctr"/>
            <a:r>
              <a:rPr lang="en-ZA" dirty="0"/>
              <a:t>vs.</a:t>
            </a:r>
          </a:p>
        </p:txBody>
      </p:sp>
      <p:sp>
        <p:nvSpPr>
          <p:cNvPr id="10" name="TextBox 9">
            <a:extLst>
              <a:ext uri="{FF2B5EF4-FFF2-40B4-BE49-F238E27FC236}">
                <a16:creationId xmlns="" xmlns:a16="http://schemas.microsoft.com/office/drawing/2014/main" id="{FA9270EE-6797-48CA-872D-2E5B972071C1}"/>
              </a:ext>
            </a:extLst>
          </p:cNvPr>
          <p:cNvSpPr txBox="1"/>
          <p:nvPr/>
        </p:nvSpPr>
        <p:spPr>
          <a:xfrm>
            <a:off x="432398" y="3429000"/>
            <a:ext cx="8264172" cy="2677656"/>
          </a:xfrm>
          <a:prstGeom prst="rect">
            <a:avLst/>
          </a:prstGeom>
          <a:noFill/>
        </p:spPr>
        <p:txBody>
          <a:bodyPr wrap="square" rtlCol="0">
            <a:spAutoFit/>
          </a:bodyPr>
          <a:lstStyle/>
          <a:p>
            <a:r>
              <a:rPr lang="en-ZA" sz="2400" b="1" dirty="0">
                <a:solidFill>
                  <a:schemeClr val="accent5">
                    <a:lumMod val="50000"/>
                  </a:schemeClr>
                </a:solidFill>
              </a:rPr>
              <a:t>Note: </a:t>
            </a:r>
          </a:p>
          <a:p>
            <a:pPr marL="342900" indent="-342900">
              <a:buFont typeface="Arial" panose="020B0604020202020204" pitchFamily="34" charset="0"/>
              <a:buChar char="•"/>
            </a:pPr>
            <a:r>
              <a:rPr lang="en-ZA" sz="2400" dirty="0">
                <a:solidFill>
                  <a:schemeClr val="accent5">
                    <a:lumMod val="50000"/>
                  </a:schemeClr>
                </a:solidFill>
              </a:rPr>
              <a:t>The (engineering) literature generally does not say the one is better than the other;</a:t>
            </a:r>
          </a:p>
          <a:p>
            <a:pPr marL="342900" indent="-342900">
              <a:buFont typeface="Arial" panose="020B0604020202020204" pitchFamily="34" charset="0"/>
              <a:buChar char="•"/>
            </a:pPr>
            <a:r>
              <a:rPr lang="en-ZA" sz="2400" dirty="0">
                <a:solidFill>
                  <a:schemeClr val="accent5">
                    <a:lumMod val="50000"/>
                  </a:schemeClr>
                </a:solidFill>
              </a:rPr>
              <a:t>Rather engineers should have an awareness of both strategies and know when the one may be better than the other, to help us build systems that are better, both environmentally and functionally!</a:t>
            </a:r>
          </a:p>
        </p:txBody>
      </p:sp>
      <p:sp>
        <p:nvSpPr>
          <p:cNvPr id="3" name="Thought Bubble: Cloud 2">
            <a:extLst>
              <a:ext uri="{FF2B5EF4-FFF2-40B4-BE49-F238E27FC236}">
                <a16:creationId xmlns="" xmlns:a16="http://schemas.microsoft.com/office/drawing/2014/main" id="{70B5CC71-9057-406C-A8CD-DBFF8F89AACB}"/>
              </a:ext>
            </a:extLst>
          </p:cNvPr>
          <p:cNvSpPr/>
          <p:nvPr/>
        </p:nvSpPr>
        <p:spPr>
          <a:xfrm>
            <a:off x="5642160" y="42588"/>
            <a:ext cx="1987536" cy="1281865"/>
          </a:xfrm>
          <a:prstGeom prst="cloudCallout">
            <a:avLst>
              <a:gd name="adj1" fmla="val 63513"/>
              <a:gd name="adj2" fmla="val 416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a:extLst>
              <a:ext uri="{FF2B5EF4-FFF2-40B4-BE49-F238E27FC236}">
                <a16:creationId xmlns="" xmlns:a16="http://schemas.microsoft.com/office/drawing/2014/main" id="{A119C701-B857-4EB8-8A13-816714CBEF0D}"/>
              </a:ext>
            </a:extLst>
          </p:cNvPr>
          <p:cNvSpPr/>
          <p:nvPr/>
        </p:nvSpPr>
        <p:spPr>
          <a:xfrm>
            <a:off x="5905557" y="245053"/>
            <a:ext cx="1787639" cy="830997"/>
          </a:xfrm>
          <a:prstGeom prst="rect">
            <a:avLst/>
          </a:prstGeom>
        </p:spPr>
        <p:txBody>
          <a:bodyPr wrap="square">
            <a:spAutoFit/>
          </a:bodyPr>
          <a:lstStyle/>
          <a:p>
            <a:r>
              <a:rPr lang="en-ZA" sz="1600" dirty="0"/>
              <a:t>I didn’t say GST is the solution to all things!</a:t>
            </a:r>
          </a:p>
        </p:txBody>
      </p:sp>
    </p:spTree>
    <p:extLst>
      <p:ext uri="{BB962C8B-B14F-4D97-AF65-F5344CB8AC3E}">
        <p14:creationId xmlns:p14="http://schemas.microsoft.com/office/powerpoint/2010/main" val="36175582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6363</TotalTime>
  <Words>1965</Words>
  <Application>Microsoft Office PowerPoint</Application>
  <PresentationFormat>On-screen Show (4:3)</PresentationFormat>
  <Paragraphs>234</Paragraphs>
  <Slides>26</Slides>
  <Notes>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26</vt:i4>
      </vt:variant>
    </vt:vector>
  </HeadingPairs>
  <TitlesOfParts>
    <vt:vector size="41" baseType="lpstr">
      <vt:lpstr>Arabic Typesetting</vt:lpstr>
      <vt:lpstr>Arial</vt:lpstr>
      <vt:lpstr>Arial Black</vt:lpstr>
      <vt:lpstr>Bernard MT Condensed</vt:lpstr>
      <vt:lpstr>Bodoni MT</vt:lpstr>
      <vt:lpstr>Calibri</vt:lpstr>
      <vt:lpstr>Century Gothic</vt:lpstr>
      <vt:lpstr>Century Schoolbook</vt:lpstr>
      <vt:lpstr>Courier New</vt:lpstr>
      <vt:lpstr>Symbol</vt:lpstr>
      <vt:lpstr>Tahoma</vt:lpstr>
      <vt:lpstr>Times New Roman</vt:lpstr>
      <vt:lpstr>Wingdings</vt:lpstr>
      <vt:lpstr>Wingdings 2</vt:lpstr>
      <vt:lpstr>4084 Theme</vt:lpstr>
      <vt:lpstr>PowerPoint Presentation</vt:lpstr>
      <vt:lpstr>Lecture Overview</vt:lpstr>
      <vt:lpstr>Summarizing Performance</vt:lpstr>
      <vt:lpstr>Cost/Performance: The Relationship of Cost to Price?</vt:lpstr>
      <vt:lpstr>PowerPoint Presentation</vt:lpstr>
      <vt:lpstr>GST &amp; ecologically conscious computer engineers</vt:lpstr>
      <vt:lpstr>GST – a brief aside</vt:lpstr>
      <vt:lpstr>GST – a brief aside</vt:lpstr>
      <vt:lpstr>GST – a brief aside</vt:lpstr>
      <vt:lpstr>PowerPoint Presentation</vt:lpstr>
      <vt:lpstr>Computation Design Trends</vt:lpstr>
      <vt:lpstr>Power use</vt:lpstr>
      <vt:lpstr>Exercise</vt:lpstr>
      <vt:lpstr>Exercise – sample answer</vt:lpstr>
      <vt:lpstr>Measures</vt:lpstr>
      <vt:lpstr>Computation Design Trends  – Power concerns</vt:lpstr>
      <vt:lpstr>The Energy-Flexibility Gap</vt:lpstr>
      <vt:lpstr>Cost of Computation</vt:lpstr>
      <vt:lpstr>Grosch's law *</vt:lpstr>
      <vt:lpstr>PowerPoint Presentation</vt:lpstr>
      <vt:lpstr>Illustration of demand for computers (Intel perspective)</vt:lpstr>
      <vt:lpstr>The Top500 List</vt:lpstr>
      <vt:lpstr>PowerPoint Presentation</vt:lpstr>
      <vt:lpstr>PowerPoint Presentation</vt:lpstr>
      <vt:lpstr>PowerPoint Presentation</vt:lpstr>
      <vt:lpstr>PowerPoint Presentation</vt:lpstr>
    </vt:vector>
  </TitlesOfParts>
  <Company>University of Cape Town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Parallel Computing Fundamentals</dc:subject>
  <dc:creator>Simon Winberg</dc:creator>
  <cp:lastModifiedBy>SW</cp:lastModifiedBy>
  <cp:revision>352</cp:revision>
  <dcterms:created xsi:type="dcterms:W3CDTF">2009-02-10T02:25:54Z</dcterms:created>
  <dcterms:modified xsi:type="dcterms:W3CDTF">2018-03-06T20:24:27Z</dcterms:modified>
  <cp:category>Lectures</cp:category>
</cp:coreProperties>
</file>