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9" r:id="rId1"/>
  </p:sldMasterIdLst>
  <p:notesMasterIdLst>
    <p:notesMasterId r:id="rId33"/>
  </p:notesMasterIdLst>
  <p:sldIdLst>
    <p:sldId id="324" r:id="rId2"/>
    <p:sldId id="273" r:id="rId3"/>
    <p:sldId id="415" r:id="rId4"/>
    <p:sldId id="416" r:id="rId5"/>
    <p:sldId id="417" r:id="rId6"/>
    <p:sldId id="418" r:id="rId7"/>
    <p:sldId id="440" r:id="rId8"/>
    <p:sldId id="441" r:id="rId9"/>
    <p:sldId id="442" r:id="rId10"/>
    <p:sldId id="419" r:id="rId11"/>
    <p:sldId id="420" r:id="rId12"/>
    <p:sldId id="421" r:id="rId13"/>
    <p:sldId id="422" r:id="rId14"/>
    <p:sldId id="423" r:id="rId15"/>
    <p:sldId id="424" r:id="rId16"/>
    <p:sldId id="425" r:id="rId17"/>
    <p:sldId id="426" r:id="rId18"/>
    <p:sldId id="427" r:id="rId19"/>
    <p:sldId id="428" r:id="rId20"/>
    <p:sldId id="429" r:id="rId21"/>
    <p:sldId id="430" r:id="rId22"/>
    <p:sldId id="431" r:id="rId23"/>
    <p:sldId id="432" r:id="rId24"/>
    <p:sldId id="433" r:id="rId25"/>
    <p:sldId id="434" r:id="rId26"/>
    <p:sldId id="435" r:id="rId27"/>
    <p:sldId id="436" r:id="rId28"/>
    <p:sldId id="437" r:id="rId29"/>
    <p:sldId id="438" r:id="rId30"/>
    <p:sldId id="412" r:id="rId31"/>
    <p:sldId id="443" r:id="rId3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imon L Winberg" initials="SW" lastIdx="1" clrIdx="0"/>
  <p:cmAuthor id="1" name="Simon Winberg" initials="SW" lastIdx="1" clrIdx="1">
    <p:extLst>
      <p:ext uri="{19B8F6BF-5375-455C-9EA6-DF929625EA0E}">
        <p15:presenceInfo xmlns:p15="http://schemas.microsoft.com/office/powerpoint/2012/main" userId="Simon Winber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8757"/>
    <a:srgbClr val="FBFF69"/>
    <a:srgbClr val="FFFF81"/>
    <a:srgbClr val="FFFF00"/>
    <a:srgbClr val="FAA8A8"/>
    <a:srgbClr val="166843"/>
    <a:srgbClr val="006600"/>
    <a:srgbClr val="1C1C1C"/>
    <a:srgbClr val="FAFEE6"/>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2" autoAdjust="0"/>
    <p:restoredTop sz="90611" autoAdjust="0"/>
  </p:normalViewPr>
  <p:slideViewPr>
    <p:cSldViewPr snapToGrid="0">
      <p:cViewPr>
        <p:scale>
          <a:sx n="66" d="100"/>
          <a:sy n="66" d="100"/>
        </p:scale>
        <p:origin x="1242" y="390"/>
      </p:cViewPr>
      <p:guideLst>
        <p:guide orient="horz" pos="2160"/>
        <p:guide pos="2880"/>
      </p:guideLst>
    </p:cSldViewPr>
  </p:slideViewPr>
  <p:outlineViewPr>
    <p:cViewPr>
      <p:scale>
        <a:sx n="33" d="100"/>
        <a:sy n="33" d="100"/>
      </p:scale>
      <p:origin x="0" y="4867"/>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2174BBCF-0BDB-4E2C-87C1-3B59551A21DC}" type="datetimeFigureOut">
              <a:rPr lang="en-US"/>
              <a:pPr>
                <a:defRPr/>
              </a:pPr>
              <a:t>3/5/2018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4344F12-B8EC-44B1-8A42-C01DD67DE0AF}" type="slidenum">
              <a:rPr lang="en-US"/>
              <a:pPr>
                <a:defRPr/>
              </a:pPr>
              <a:t>‹#›</a:t>
            </a:fld>
            <a:endParaRPr lang="en-US"/>
          </a:p>
        </p:txBody>
      </p:sp>
    </p:spTree>
    <p:extLst>
      <p:ext uri="{BB962C8B-B14F-4D97-AF65-F5344CB8AC3E}">
        <p14:creationId xmlns:p14="http://schemas.microsoft.com/office/powerpoint/2010/main" val="31850118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9844785-57CF-423B-9BD3-439C568A7EBB}" type="slidenum">
              <a:rPr lang="en-US" smtClean="0"/>
              <a:pPr/>
              <a:t>1</a:t>
            </a:fld>
            <a:endParaRPr lang="en-US"/>
          </a:p>
        </p:txBody>
      </p:sp>
    </p:spTree>
    <p:extLst>
      <p:ext uri="{BB962C8B-B14F-4D97-AF65-F5344CB8AC3E}">
        <p14:creationId xmlns:p14="http://schemas.microsoft.com/office/powerpoint/2010/main" val="27137048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FE2910E-7F70-4473-BF26-5488F65C81F3}" type="slidenum">
              <a:rPr lang="en-US" smtClean="0"/>
              <a:pPr/>
              <a:t>29</a:t>
            </a:fld>
            <a:endParaRPr lang="en-US" smtClean="0"/>
          </a:p>
        </p:txBody>
      </p:sp>
    </p:spTree>
    <p:extLst>
      <p:ext uri="{BB962C8B-B14F-4D97-AF65-F5344CB8AC3E}">
        <p14:creationId xmlns:p14="http://schemas.microsoft.com/office/powerpoint/2010/main" val="18252331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58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3246E53-84B2-4BE1-9841-375D6ECBB7B6}" type="slidenum">
              <a:rPr lang="en-US" smtClean="0"/>
              <a:pPr/>
              <a:t>30</a:t>
            </a:fld>
            <a:endParaRPr lang="en-US"/>
          </a:p>
        </p:txBody>
      </p:sp>
    </p:spTree>
    <p:extLst>
      <p:ext uri="{BB962C8B-B14F-4D97-AF65-F5344CB8AC3E}">
        <p14:creationId xmlns:p14="http://schemas.microsoft.com/office/powerpoint/2010/main" val="1788690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CE2BDAD-629C-4378-ABA9-87A314B84EB4}" type="slidenum">
              <a:rPr lang="en-US" smtClean="0"/>
              <a:pPr/>
              <a:t>2</a:t>
            </a:fld>
            <a:endParaRPr lang="en-US"/>
          </a:p>
        </p:txBody>
      </p:sp>
    </p:spTree>
    <p:extLst>
      <p:ext uri="{BB962C8B-B14F-4D97-AF65-F5344CB8AC3E}">
        <p14:creationId xmlns:p14="http://schemas.microsoft.com/office/powerpoint/2010/main" val="40787603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ED32BB-8319-4A68-B24E-DC61F010785F}" type="slidenum">
              <a:rPr lang="en-US" altLang="en-US"/>
              <a:pPr/>
              <a:t>18</a:t>
            </a:fld>
            <a:endParaRPr lang="en-US" altLang="en-US"/>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2524047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B9A1E42-39B6-4585-A580-47B0BA944902}" type="slidenum">
              <a:rPr lang="en-US" smtClean="0"/>
              <a:pPr/>
              <a:t>22</a:t>
            </a:fld>
            <a:endParaRPr lang="en-US" smtClean="0"/>
          </a:p>
        </p:txBody>
      </p:sp>
    </p:spTree>
    <p:extLst>
      <p:ext uri="{BB962C8B-B14F-4D97-AF65-F5344CB8AC3E}">
        <p14:creationId xmlns:p14="http://schemas.microsoft.com/office/powerpoint/2010/main" val="3141247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124131C-6BBA-4F3D-9984-AFEEAFF58904}" type="slidenum">
              <a:rPr lang="en-US" smtClean="0"/>
              <a:pPr/>
              <a:t>23</a:t>
            </a:fld>
            <a:endParaRPr lang="en-US" smtClean="0"/>
          </a:p>
        </p:txBody>
      </p:sp>
    </p:spTree>
    <p:extLst>
      <p:ext uri="{BB962C8B-B14F-4D97-AF65-F5344CB8AC3E}">
        <p14:creationId xmlns:p14="http://schemas.microsoft.com/office/powerpoint/2010/main" val="2999788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B91EB41-1C8A-4FBA-ACAE-047987213650}" type="slidenum">
              <a:rPr lang="en-US" smtClean="0"/>
              <a:pPr/>
              <a:t>24</a:t>
            </a:fld>
            <a:endParaRPr lang="en-US" smtClean="0"/>
          </a:p>
        </p:txBody>
      </p:sp>
    </p:spTree>
    <p:extLst>
      <p:ext uri="{BB962C8B-B14F-4D97-AF65-F5344CB8AC3E}">
        <p14:creationId xmlns:p14="http://schemas.microsoft.com/office/powerpoint/2010/main" val="40900065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024A67E-1501-4A89-AD18-C14EA80C7214}" type="slidenum">
              <a:rPr lang="en-US" smtClean="0"/>
              <a:pPr/>
              <a:t>26</a:t>
            </a:fld>
            <a:endParaRPr lang="en-US" smtClean="0"/>
          </a:p>
        </p:txBody>
      </p:sp>
    </p:spTree>
    <p:extLst>
      <p:ext uri="{BB962C8B-B14F-4D97-AF65-F5344CB8AC3E}">
        <p14:creationId xmlns:p14="http://schemas.microsoft.com/office/powerpoint/2010/main" val="14755985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1C87B4D-E506-4774-AFF5-EC56D29D4BE4}" type="slidenum">
              <a:rPr lang="en-US" smtClean="0"/>
              <a:pPr/>
              <a:t>27</a:t>
            </a:fld>
            <a:endParaRPr lang="en-US" smtClean="0"/>
          </a:p>
        </p:txBody>
      </p:sp>
    </p:spTree>
    <p:extLst>
      <p:ext uri="{BB962C8B-B14F-4D97-AF65-F5344CB8AC3E}">
        <p14:creationId xmlns:p14="http://schemas.microsoft.com/office/powerpoint/2010/main" val="12989844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90E80E0-B643-49EE-B7AB-BBFA23EF7838}" type="slidenum">
              <a:rPr lang="en-US" smtClean="0"/>
              <a:pPr/>
              <a:t>28</a:t>
            </a:fld>
            <a:endParaRPr lang="en-US" smtClean="0"/>
          </a:p>
        </p:txBody>
      </p:sp>
    </p:spTree>
    <p:extLst>
      <p:ext uri="{BB962C8B-B14F-4D97-AF65-F5344CB8AC3E}">
        <p14:creationId xmlns:p14="http://schemas.microsoft.com/office/powerpoint/2010/main" val="2879428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738744" y="1516828"/>
            <a:ext cx="2133600" cy="750981"/>
          </a:xfrm>
          <a:prstGeom prst="rect">
            <a:avLst/>
          </a:prstGeom>
        </p:spPr>
        <p:txBody>
          <a:bodyPr anchor="b"/>
          <a:lstStyle>
            <a:lvl1pPr algn="l">
              <a:defRPr sz="2400"/>
            </a:lvl1pPr>
          </a:lstStyle>
          <a:p>
            <a:pPr>
              <a:defRPr/>
            </a:pPr>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en-US"/>
          </a:p>
        </p:txBody>
      </p:sp>
      <p:sp>
        <p:nvSpPr>
          <p:cNvPr id="6" name="Slide Number Placeholder 5"/>
          <p:cNvSpPr>
            <a:spLocks noGrp="1"/>
          </p:cNvSpPr>
          <p:nvPr>
            <p:ph type="sldNum" sz="quarter" idx="12"/>
          </p:nvPr>
        </p:nvSpPr>
        <p:spPr>
          <a:xfrm>
            <a:off x="4649096" y="5719966"/>
            <a:ext cx="643666" cy="365125"/>
          </a:xfrm>
          <a:prstGeom prst="rect">
            <a:avLst/>
          </a:prstGeom>
        </p:spPr>
        <p:txBody>
          <a:bodyPr/>
          <a:lstStyle>
            <a:lvl1pPr>
              <a:defRPr>
                <a:solidFill>
                  <a:schemeClr val="accent1"/>
                </a:solidFill>
              </a:defRPr>
            </a:lvl1pPr>
          </a:lstStyle>
          <a:p>
            <a:pPr>
              <a:defRPr/>
            </a:pPr>
            <a:fld id="{13D45263-F346-4D9E-B8FA-2F485AC7207D}" type="slidenum">
              <a:rPr lang="en-US" smtClean="0"/>
              <a:pPr>
                <a:defRPr/>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7510FC7E-DEFB-4C84-BAF7-FE809330A2AD}"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DA851F78-B96F-4EA5-8C1A-F38CD6BF9E15}"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n>
                  <a:solidFill>
                    <a:schemeClr val="tx1"/>
                  </a:solidFill>
                </a:ln>
                <a:solidFill>
                  <a:srgbClr val="1D8757"/>
                </a:solidFill>
              </a:defRPr>
            </a:lvl1pPr>
          </a:lstStyle>
          <a:p>
            <a:r>
              <a:rPr lang="en-US" dirty="0"/>
              <a:t>Click to edit Master title style</a:t>
            </a:r>
          </a:p>
        </p:txBody>
      </p:sp>
      <p:sp>
        <p:nvSpPr>
          <p:cNvPr id="3" name="Content Placeholder 2"/>
          <p:cNvSpPr>
            <a:spLocks noGrp="1"/>
          </p:cNvSpPr>
          <p:nvPr>
            <p:ph idx="1"/>
          </p:nvPr>
        </p:nvSpPr>
        <p:spPr/>
        <p:txBody>
          <a:bodyPr/>
          <a:lstStyle>
            <a:lvl2pPr>
              <a:defRPr>
                <a:solidFill>
                  <a:srgbClr val="126249"/>
                </a:solidFill>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9274FF3A-3FE4-4D8F-AA06-87E135E66070}"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01C96025-340B-40B4-836B-E4BDBF013AD0}"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n>
                  <a:solidFill>
                    <a:schemeClr val="tx1"/>
                  </a:solidFill>
                </a:ln>
                <a:solidFill>
                  <a:srgbClr val="1D8757"/>
                </a:solidFill>
              </a:defRPr>
            </a:lvl1pPr>
          </a:lstStyle>
          <a:p>
            <a:r>
              <a:rPr lang="en-US" dirty="0"/>
              <a:t>Click to edit Master title style</a:t>
            </a:r>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FDBCA43E-5CB6-44A4-980B-984EBA9F71FD}" type="slidenum">
              <a:rPr lang="en-US" smtClean="0"/>
              <a:pPr>
                <a:defRPr/>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n>
                  <a:solidFill>
                    <a:schemeClr val="tx1"/>
                  </a:solidFill>
                </a:ln>
                <a:solidFill>
                  <a:srgbClr val="1D8757"/>
                </a:solidFill>
              </a:defRPr>
            </a:lvl1pPr>
          </a:lstStyle>
          <a:p>
            <a:r>
              <a:rPr lang="en-US" dirty="0"/>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a:xfrm>
            <a:off x="4649096" y="224491"/>
            <a:ext cx="1332156" cy="365125"/>
          </a:xfrm>
          <a:prstGeom prst="rect">
            <a:avLst/>
          </a:prstGeom>
        </p:spPr>
        <p:txBody>
          <a:bodyPr/>
          <a:lstStyle/>
          <a:p>
            <a:pPr>
              <a:defRPr/>
            </a:pPr>
            <a:fld id="{2B34780E-716E-419B-8793-28982462ED95}"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n>
                  <a:solidFill>
                    <a:schemeClr val="tx1"/>
                  </a:solidFill>
                </a:ln>
                <a:solidFill>
                  <a:srgbClr val="1D8757"/>
                </a:solidFill>
              </a:defRPr>
            </a:lvl1pPr>
          </a:lstStyle>
          <a:p>
            <a:r>
              <a:rPr lang="en-US" dirty="0"/>
              <a:t>Click to edit Master title style</a:t>
            </a:r>
          </a:p>
        </p:txBody>
      </p:sp>
      <p:sp>
        <p:nvSpPr>
          <p:cNvPr id="3" name="Date Placeholder 2"/>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a:xfrm>
            <a:off x="4649096" y="224491"/>
            <a:ext cx="1332156" cy="365125"/>
          </a:xfrm>
          <a:prstGeom prst="rect">
            <a:avLst/>
          </a:prstGeom>
        </p:spPr>
        <p:txBody>
          <a:bodyPr/>
          <a:lstStyle/>
          <a:p>
            <a:pPr>
              <a:defRPr/>
            </a:pPr>
            <a:fld id="{3505D5CF-0518-4AF4-8FF0-0687688E33F2}"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4649096" y="224491"/>
            <a:ext cx="1332156" cy="365125"/>
          </a:xfrm>
          <a:prstGeom prst="rect">
            <a:avLst/>
          </a:prstGeom>
        </p:spPr>
        <p:txBody>
          <a:bodyPr/>
          <a:lstStyle/>
          <a:p>
            <a:pPr>
              <a:defRPr/>
            </a:pPr>
            <a:fld id="{2A1C3099-69CD-491D-89ED-86489FC05339}"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95CCE3D7-173E-4B1A-99C5-0EB9C11487CC}" type="slidenum">
              <a:rPr lang="en-US" smtClean="0"/>
              <a:pPr>
                <a:defRPr/>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EE036589-D1A4-4F47-97A1-4373B165AB50}"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6400"/>
            </a:gs>
            <a:gs pos="62000">
              <a:srgbClr val="009900"/>
            </a:gs>
            <a:gs pos="100000">
              <a:schemeClr val="bg1"/>
            </a:gs>
          </a:gsLst>
          <a:lin ang="5400000" scaled="0"/>
          <a:tileRect/>
        </a:gradFill>
        <a:effectLst/>
      </p:bgPr>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275030" y="195195"/>
            <a:ext cx="8632664" cy="64830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9114" y="448221"/>
            <a:ext cx="7698306" cy="69221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729785" y="1595620"/>
            <a:ext cx="7697635" cy="4519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914955" y="624642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950" r:id="rId1"/>
    <p:sldLayoutId id="2147483951" r:id="rId2"/>
    <p:sldLayoutId id="2147483952" r:id="rId3"/>
    <p:sldLayoutId id="2147483953" r:id="rId4"/>
    <p:sldLayoutId id="2147483954" r:id="rId5"/>
    <p:sldLayoutId id="2147483955" r:id="rId6"/>
    <p:sldLayoutId id="2147483956" r:id="rId7"/>
    <p:sldLayoutId id="2147483957" r:id="rId8"/>
    <p:sldLayoutId id="2147483958" r:id="rId9"/>
    <p:sldLayoutId id="2147483959" r:id="rId10"/>
    <p:sldLayoutId id="2147483960" r:id="rId11"/>
  </p:sldLayoutIdLst>
  <p:txStyles>
    <p:titleStyle>
      <a:lvl1pPr algn="l" defTabSz="914400" rtl="0" eaLnBrk="1" latinLnBrk="0" hangingPunct="1">
        <a:spcBef>
          <a:spcPct val="0"/>
        </a:spcBef>
        <a:buNone/>
        <a:defRPr sz="4000" b="1"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65760" algn="l" defTabSz="914400" rtl="0" eaLnBrk="1" latinLnBrk="0" hangingPunct="1">
        <a:spcBef>
          <a:spcPct val="20000"/>
        </a:spcBef>
        <a:buClr>
          <a:schemeClr val="accent1"/>
        </a:buClr>
        <a:buSzPct val="76000"/>
        <a:buFont typeface="Wingdings 2" pitchFamily="18" charset="2"/>
        <a:buChar char=""/>
        <a:defRPr sz="3200" kern="1200">
          <a:solidFill>
            <a:schemeClr val="tx2"/>
          </a:solidFill>
          <a:latin typeface="Tahoma" pitchFamily="34" charset="0"/>
          <a:ea typeface="Tahoma" pitchFamily="34" charset="0"/>
          <a:cs typeface="Tahoma" pitchFamily="34" charset="0"/>
        </a:defRPr>
      </a:lvl1pPr>
      <a:lvl2pPr marL="640080" indent="-274320" algn="l" defTabSz="914400" rtl="0" eaLnBrk="1" latinLnBrk="0" hangingPunct="1">
        <a:spcBef>
          <a:spcPct val="20000"/>
        </a:spcBef>
        <a:buClr>
          <a:schemeClr val="accent1"/>
        </a:buClr>
        <a:buSzPct val="76000"/>
        <a:buFont typeface="Wingdings 2" pitchFamily="18" charset="2"/>
        <a:buChar char=""/>
        <a:defRPr sz="2800" kern="1200">
          <a:solidFill>
            <a:srgbClr val="188463"/>
          </a:solidFill>
          <a:latin typeface="Tahoma" pitchFamily="34" charset="0"/>
          <a:ea typeface="Tahoma" pitchFamily="34" charset="0"/>
          <a:cs typeface="Tahoma" pitchFamily="34" charset="0"/>
        </a:defRPr>
      </a:lvl2pPr>
      <a:lvl3pPr marL="914400" indent="-228600" algn="l" defTabSz="914400" rtl="0" eaLnBrk="1" latinLnBrk="0" hangingPunct="1">
        <a:spcBef>
          <a:spcPct val="20000"/>
        </a:spcBef>
        <a:buClr>
          <a:schemeClr val="accent1"/>
        </a:buClr>
        <a:buSzPct val="76000"/>
        <a:buFont typeface="Wingdings 2" pitchFamily="18" charset="2"/>
        <a:buChar char=""/>
        <a:defRPr sz="2800" kern="1200">
          <a:solidFill>
            <a:srgbClr val="1558BB"/>
          </a:solidFill>
          <a:latin typeface="Tahoma" pitchFamily="34" charset="0"/>
          <a:ea typeface="Tahoma" pitchFamily="34" charset="0"/>
          <a:cs typeface="Tahoma" pitchFamily="34" charset="0"/>
        </a:defRPr>
      </a:lvl3pPr>
      <a:lvl4pPr marL="1124712" indent="-22860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Tahoma" pitchFamily="34" charset="0"/>
          <a:ea typeface="Tahoma" pitchFamily="34" charset="0"/>
          <a:cs typeface="Tahoma" pitchFamily="34" charset="0"/>
        </a:defRPr>
      </a:lvl4pPr>
      <a:lvl5pPr marL="1325880" indent="-228600" algn="l" defTabSz="914400" rtl="0" eaLnBrk="1" latinLnBrk="0" hangingPunct="1">
        <a:spcBef>
          <a:spcPct val="20000"/>
        </a:spcBef>
        <a:buClr>
          <a:schemeClr val="accent1"/>
        </a:buClr>
        <a:buSzPct val="76000"/>
        <a:buFont typeface="Wingdings 2" pitchFamily="18" charset="2"/>
        <a:buChar char=""/>
        <a:defRPr sz="2000" kern="1200" baseline="0">
          <a:solidFill>
            <a:schemeClr val="tx2"/>
          </a:solidFill>
          <a:latin typeface="Tahoma" pitchFamily="34" charset="0"/>
          <a:ea typeface="Tahoma" pitchFamily="34" charset="0"/>
          <a:cs typeface="Tahoma" pitchFamily="34" charset="0"/>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creativecommons.org/licenses/by-sa/4.0/" TargetMode="External"/><Relationship Id="rId5" Type="http://schemas.openxmlformats.org/officeDocument/2006/relationships/image" Target="../media/image4.png"/><Relationship Id="rId4" Type="http://schemas.openxmlformats.org/officeDocument/2006/relationships/image" Target="../media/image3.jpe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13.jpe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apiexamples.com/c/pthread/pthread_mutex_lock.html" TargetMode="External"/><Relationship Id="rId2" Type="http://schemas.openxmlformats.org/officeDocument/2006/relationships/image" Target="../media/image14.jpeg"/><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image" Target="../media/image15.jpe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clker.com/clipart-1975.html" TargetMode="External"/><Relationship Id="rId2" Type="http://schemas.openxmlformats.org/officeDocument/2006/relationships/hyperlink" Target="http://pixabay.com/" TargetMode="Externa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8"/>
          <p:cNvSpPr>
            <a:spLocks noChangeArrowheads="1"/>
          </p:cNvSpPr>
          <p:nvPr/>
        </p:nvSpPr>
        <p:spPr bwMode="auto">
          <a:xfrm>
            <a:off x="1398504" y="2006934"/>
            <a:ext cx="6775450" cy="1814513"/>
          </a:xfrm>
          <a:prstGeom prst="rect">
            <a:avLst/>
          </a:prstGeom>
          <a:blipFill dpi="0" rotWithShape="1">
            <a:blip r:embed="rId3" cstate="print">
              <a:alphaModFix amt="28000"/>
            </a:blip>
            <a:srcRect/>
            <a:tile tx="0" ty="0" sx="100000" sy="100000" flip="none" algn="tl"/>
          </a:blipFill>
          <a:ln w="9525" algn="ctr">
            <a:noFill/>
            <a:round/>
            <a:headEnd/>
            <a:tailEnd/>
          </a:ln>
        </p:spPr>
        <p:txBody>
          <a:bodyPr/>
          <a:lstStyle/>
          <a:p>
            <a:endParaRPr lang="en-US"/>
          </a:p>
        </p:txBody>
      </p:sp>
      <p:sp>
        <p:nvSpPr>
          <p:cNvPr id="5" name="Subtitle 4"/>
          <p:cNvSpPr>
            <a:spLocks noGrp="1"/>
          </p:cNvSpPr>
          <p:nvPr>
            <p:ph type="subTitle" sz="quarter" idx="4294967295"/>
          </p:nvPr>
        </p:nvSpPr>
        <p:spPr>
          <a:xfrm>
            <a:off x="372154" y="3270621"/>
            <a:ext cx="8428945" cy="1637672"/>
          </a:xfrm>
        </p:spPr>
        <p:txBody>
          <a:bodyPr>
            <a:normAutofit/>
          </a:bodyPr>
          <a:lstStyle/>
          <a:p>
            <a:pPr algn="ctr">
              <a:buNone/>
              <a:defRPr/>
            </a:pPr>
            <a:r>
              <a:rPr lang="en-US" dirty="0">
                <a:ln>
                  <a:solidFill>
                    <a:schemeClr val="tx1"/>
                  </a:solidFill>
                </a:ln>
                <a:solidFill>
                  <a:srgbClr val="166843"/>
                </a:solidFill>
                <a:effectLst>
                  <a:outerShdw blurRad="50800" dist="38100" dir="2700000" algn="tl" rotWithShape="0">
                    <a:prstClr val="black">
                      <a:alpha val="40000"/>
                    </a:prstClr>
                  </a:outerShdw>
                </a:effectLst>
                <a:latin typeface="Arial Black" pitchFamily="34" charset="0"/>
              </a:rPr>
              <a:t>Lecture </a:t>
            </a:r>
            <a:r>
              <a:rPr lang="en-US" dirty="0" smtClean="0">
                <a:ln>
                  <a:solidFill>
                    <a:schemeClr val="tx1"/>
                  </a:solidFill>
                </a:ln>
                <a:solidFill>
                  <a:srgbClr val="166843"/>
                </a:solidFill>
                <a:effectLst>
                  <a:outerShdw blurRad="50800" dist="38100" dir="2700000" algn="tl" rotWithShape="0">
                    <a:prstClr val="black">
                      <a:alpha val="40000"/>
                    </a:prstClr>
                  </a:outerShdw>
                </a:effectLst>
                <a:latin typeface="Arial Black" pitchFamily="34" charset="0"/>
              </a:rPr>
              <a:t>8: </a:t>
            </a:r>
            <a:r>
              <a:rPr lang="en-US" i="1" dirty="0" smtClean="0">
                <a:ln>
                  <a:solidFill>
                    <a:schemeClr val="tx1"/>
                  </a:solidFill>
                </a:ln>
                <a:solidFill>
                  <a:srgbClr val="166843"/>
                </a:solidFill>
                <a:effectLst>
                  <a:outerShdw blurRad="50800" dist="38100" dir="2700000" algn="tl" rotWithShape="0">
                    <a:prstClr val="black">
                      <a:alpha val="40000"/>
                    </a:prstClr>
                  </a:outerShdw>
                </a:effectLst>
                <a:latin typeface="Arial Black" pitchFamily="34" charset="0"/>
              </a:rPr>
              <a:t>Parallel Models</a:t>
            </a:r>
          </a:p>
          <a:p>
            <a:pPr algn="ctr">
              <a:buNone/>
              <a:defRPr/>
            </a:pPr>
            <a:r>
              <a:rPr lang="en-US" sz="2800" dirty="0" smtClean="0">
                <a:ln>
                  <a:solidFill>
                    <a:schemeClr val="tx1"/>
                  </a:solidFill>
                </a:ln>
                <a:solidFill>
                  <a:srgbClr val="166843"/>
                </a:solidFill>
                <a:effectLst>
                  <a:outerShdw blurRad="50800" dist="38100" dir="2700000" algn="tl" rotWithShape="0">
                    <a:prstClr val="black">
                      <a:alpha val="40000"/>
                    </a:prstClr>
                  </a:outerShdw>
                </a:effectLst>
                <a:latin typeface="Arial Black" pitchFamily="34" charset="0"/>
              </a:rPr>
              <a:t>Parallel Programming Models and Tools, Shared Memory Models</a:t>
            </a:r>
            <a:endParaRPr lang="en-US" sz="2800" dirty="0">
              <a:ln>
                <a:solidFill>
                  <a:schemeClr val="tx1"/>
                </a:solidFill>
              </a:ln>
              <a:solidFill>
                <a:srgbClr val="166843"/>
              </a:solidFill>
              <a:effectLst>
                <a:outerShdw blurRad="50800" dist="38100" dir="2700000" algn="tl" rotWithShape="0">
                  <a:prstClr val="black">
                    <a:alpha val="40000"/>
                  </a:prstClr>
                </a:outerShdw>
              </a:effectLst>
              <a:latin typeface="Arial Black" pitchFamily="34" charset="0"/>
            </a:endParaRPr>
          </a:p>
        </p:txBody>
      </p:sp>
      <p:sp>
        <p:nvSpPr>
          <p:cNvPr id="3076" name="Rectangle 9"/>
          <p:cNvSpPr>
            <a:spLocks noChangeArrowheads="1"/>
          </p:cNvSpPr>
          <p:nvPr/>
        </p:nvSpPr>
        <p:spPr bwMode="auto">
          <a:xfrm>
            <a:off x="1873250" y="5157788"/>
            <a:ext cx="5832475" cy="958850"/>
          </a:xfrm>
          <a:prstGeom prst="rect">
            <a:avLst/>
          </a:prstGeom>
          <a:noFill/>
          <a:ln w="9525" algn="ctr">
            <a:noFill/>
            <a:round/>
            <a:headEnd/>
            <a:tailEnd/>
          </a:ln>
        </p:spPr>
        <p:txBody>
          <a:bodyPr/>
          <a:lstStyle/>
          <a:p>
            <a:pPr algn="ctr"/>
            <a:r>
              <a:rPr lang="en-ZA" sz="1600" i="1"/>
              <a:t>Presented by</a:t>
            </a:r>
          </a:p>
          <a:p>
            <a:pPr algn="ctr"/>
            <a:r>
              <a:rPr lang="en-ZA" sz="2400"/>
              <a:t>Simon Winberg</a:t>
            </a:r>
            <a:endParaRPr lang="en-US" sz="2400"/>
          </a:p>
        </p:txBody>
      </p:sp>
      <p:pic>
        <p:nvPicPr>
          <p:cNvPr id="3077" name="Picture 9" descr="EEE4084F_logo.jpg"/>
          <p:cNvPicPr>
            <a:picLocks noChangeAspect="1"/>
          </p:cNvPicPr>
          <p:nvPr/>
        </p:nvPicPr>
        <p:blipFill>
          <a:blip r:embed="rId4" cstate="print"/>
          <a:srcRect/>
          <a:stretch>
            <a:fillRect/>
          </a:stretch>
        </p:blipFill>
        <p:spPr bwMode="auto">
          <a:xfrm>
            <a:off x="490037" y="375820"/>
            <a:ext cx="1439862" cy="1436688"/>
          </a:xfrm>
          <a:prstGeom prst="rect">
            <a:avLst/>
          </a:prstGeom>
          <a:noFill/>
          <a:ln w="9525">
            <a:noFill/>
            <a:miter lim="800000"/>
            <a:headEnd/>
            <a:tailEnd/>
          </a:ln>
        </p:spPr>
      </p:pic>
      <p:sp>
        <p:nvSpPr>
          <p:cNvPr id="9" name="Rectangle 8"/>
          <p:cNvSpPr/>
          <p:nvPr/>
        </p:nvSpPr>
        <p:spPr>
          <a:xfrm>
            <a:off x="1394108" y="2333071"/>
            <a:ext cx="6766596" cy="1015663"/>
          </a:xfrm>
          <a:prstGeom prst="rect">
            <a:avLst/>
          </a:prstGeom>
          <a:noFill/>
        </p:spPr>
        <p:txBody>
          <a:bodyPr wrap="none">
            <a:spAutoFit/>
          </a:bodyPr>
          <a:lstStyle/>
          <a:p>
            <a:pPr algn="ctr">
              <a:defRPr/>
            </a:pPr>
            <a:r>
              <a:rPr lang="en-US" sz="6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Digital Systems</a:t>
            </a:r>
          </a:p>
        </p:txBody>
      </p:sp>
      <p:sp>
        <p:nvSpPr>
          <p:cNvPr id="11" name="Rectangle 10"/>
          <p:cNvSpPr/>
          <p:nvPr/>
        </p:nvSpPr>
        <p:spPr>
          <a:xfrm>
            <a:off x="2376892" y="561822"/>
            <a:ext cx="4418197" cy="1015663"/>
          </a:xfrm>
          <a:prstGeom prst="rect">
            <a:avLst/>
          </a:prstGeom>
          <a:noFill/>
        </p:spPr>
        <p:txBody>
          <a:bodyPr wrap="none">
            <a:spAutoFit/>
          </a:bodyPr>
          <a:lstStyle/>
          <a:p>
            <a:pPr algn="ctr">
              <a:defRPr/>
            </a:pPr>
            <a:r>
              <a:rPr lang="en-US" sz="6000" b="1" dirty="0">
                <a:ln w="17780" cmpd="sng">
                  <a:solidFill>
                    <a:schemeClr val="bg1">
                      <a:lumMod val="60000"/>
                      <a:lumOff val="40000"/>
                    </a:schemeClr>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EEE4084F</a:t>
            </a:r>
          </a:p>
        </p:txBody>
      </p:sp>
      <p:pic>
        <p:nvPicPr>
          <p:cNvPr id="3081" name="Picture 11" descr="uctlogo.png"/>
          <p:cNvPicPr>
            <a:picLocks noChangeAspect="1"/>
          </p:cNvPicPr>
          <p:nvPr/>
        </p:nvPicPr>
        <p:blipFill>
          <a:blip r:embed="rId5" cstate="print"/>
          <a:srcRect/>
          <a:stretch>
            <a:fillRect/>
          </a:stretch>
        </p:blipFill>
        <p:spPr bwMode="auto">
          <a:xfrm>
            <a:off x="7213600" y="413418"/>
            <a:ext cx="1433513" cy="1463675"/>
          </a:xfrm>
          <a:prstGeom prst="rect">
            <a:avLst/>
          </a:prstGeom>
          <a:noFill/>
          <a:ln w="9525">
            <a:noFill/>
            <a:miter lim="800000"/>
            <a:headEnd/>
            <a:tailEnd/>
          </a:ln>
        </p:spPr>
      </p:pic>
      <p:pic>
        <p:nvPicPr>
          <p:cNvPr id="12" name="Picture 3" descr="C:\Users\swinberg\Documents\ACTIVE\EEE4084F\Common\Images_open\CC-SA.png">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4098" y="6366406"/>
            <a:ext cx="776741" cy="27362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p:cNvSpPr/>
          <p:nvPr/>
        </p:nvSpPr>
        <p:spPr>
          <a:xfrm>
            <a:off x="1037552" y="6418021"/>
            <a:ext cx="4572000" cy="230832"/>
          </a:xfrm>
          <a:prstGeom prst="rect">
            <a:avLst/>
          </a:prstGeom>
        </p:spPr>
        <p:txBody>
          <a:bodyPr>
            <a:spAutoFit/>
          </a:bodyPr>
          <a:lstStyle/>
          <a:p>
            <a:r>
              <a:rPr lang="en-ZA" sz="900" dirty="0"/>
              <a:t>Attribution-</a:t>
            </a:r>
            <a:r>
              <a:rPr lang="en-ZA" sz="900" dirty="0" err="1"/>
              <a:t>ShareAlike</a:t>
            </a:r>
            <a:r>
              <a:rPr lang="en-ZA" sz="900" dirty="0"/>
              <a:t> 4.0 International (CC BY-SA 4.0)</a:t>
            </a:r>
          </a:p>
        </p:txBody>
      </p:sp>
      <p:grpSp>
        <p:nvGrpSpPr>
          <p:cNvPr id="10" name="Group 9"/>
          <p:cNvGrpSpPr/>
          <p:nvPr/>
        </p:nvGrpSpPr>
        <p:grpSpPr>
          <a:xfrm>
            <a:off x="679213" y="4915492"/>
            <a:ext cx="2041768" cy="1260233"/>
            <a:chOff x="501007" y="4995880"/>
            <a:chExt cx="2041768" cy="1260233"/>
          </a:xfrm>
        </p:grpSpPr>
        <p:pic>
          <p:nvPicPr>
            <p:cNvPr id="3" name="Picture 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01007" y="5331175"/>
              <a:ext cx="1753111" cy="537008"/>
            </a:xfrm>
            <a:prstGeom prst="rect">
              <a:avLst/>
            </a:prstGeom>
          </p:spPr>
        </p:pic>
        <p:sp>
          <p:nvSpPr>
            <p:cNvPr id="7" name="Rectangle 6"/>
            <p:cNvSpPr/>
            <p:nvPr/>
          </p:nvSpPr>
          <p:spPr>
            <a:xfrm>
              <a:off x="1952625" y="5277092"/>
              <a:ext cx="463550" cy="6000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4" name="Rectangle 3"/>
            <p:cNvSpPr/>
            <p:nvPr/>
          </p:nvSpPr>
          <p:spPr>
            <a:xfrm rot="1110769">
              <a:off x="1581417" y="4995880"/>
              <a:ext cx="493295" cy="1260233"/>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pic>
          <p:nvPicPr>
            <p:cNvPr id="6" name="Picture 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107311" y="5330235"/>
              <a:ext cx="435464" cy="532924"/>
            </a:xfrm>
            <a:prstGeom prst="rect">
              <a:avLst/>
            </a:prstGeom>
          </p:spPr>
        </p:pic>
      </p:grpSp>
      <p:sp>
        <p:nvSpPr>
          <p:cNvPr id="14" name="Rectangle 13"/>
          <p:cNvSpPr/>
          <p:nvPr/>
        </p:nvSpPr>
        <p:spPr>
          <a:xfrm rot="1110769">
            <a:off x="1822321" y="4572147"/>
            <a:ext cx="426407" cy="1748468"/>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8" name="TextBox 7"/>
          <p:cNvSpPr txBox="1"/>
          <p:nvPr/>
        </p:nvSpPr>
        <p:spPr>
          <a:xfrm rot="17351018">
            <a:off x="1189129" y="5202613"/>
            <a:ext cx="1555234" cy="646331"/>
          </a:xfrm>
          <a:prstGeom prst="rect">
            <a:avLst/>
          </a:prstGeom>
          <a:noFill/>
        </p:spPr>
        <p:txBody>
          <a:bodyPr wrap="none" rtlCol="0">
            <a:spAutoFit/>
          </a:bodyPr>
          <a:lstStyle/>
          <a:p>
            <a:r>
              <a:rPr lang="en-ZA" sz="3600" dirty="0" smtClean="0">
                <a:solidFill>
                  <a:schemeClr val="accent6">
                    <a:lumMod val="50000"/>
                  </a:schemeClr>
                </a:solidFill>
                <a:latin typeface="Calibri" panose="020F0502020204030204" pitchFamily="34" charset="0"/>
              </a:rPr>
              <a:t>models</a:t>
            </a:r>
            <a:endParaRPr lang="en-ZA" sz="3600" dirty="0">
              <a:solidFill>
                <a:schemeClr val="accent6">
                  <a:lumMod val="50000"/>
                </a:schemeClr>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448221"/>
            <a:ext cx="8229600" cy="692210"/>
          </a:xfrm>
        </p:spPr>
        <p:txBody>
          <a:bodyPr>
            <a:normAutofit fontScale="90000"/>
          </a:bodyPr>
          <a:lstStyle/>
          <a:p>
            <a:r>
              <a:rPr lang="en-ZA" dirty="0" smtClean="0"/>
              <a:t>Parallel System Approaches</a:t>
            </a:r>
            <a:endParaRPr lang="en-ZA" dirty="0"/>
          </a:p>
        </p:txBody>
      </p:sp>
      <p:sp>
        <p:nvSpPr>
          <p:cNvPr id="3" name="Content Placeholder 2"/>
          <p:cNvSpPr>
            <a:spLocks noGrp="1"/>
          </p:cNvSpPr>
          <p:nvPr>
            <p:ph idx="1"/>
          </p:nvPr>
        </p:nvSpPr>
        <p:spPr>
          <a:xfrm>
            <a:off x="508001" y="1595620"/>
            <a:ext cx="7919420" cy="4519977"/>
          </a:xfrm>
        </p:spPr>
        <p:txBody>
          <a:bodyPr>
            <a:normAutofit fontScale="77500" lnSpcReduction="20000"/>
          </a:bodyPr>
          <a:lstStyle/>
          <a:p>
            <a:r>
              <a:rPr lang="en-ZA" dirty="0" smtClean="0"/>
              <a:t>Loaded &amp; run when needed, </a:t>
            </a:r>
            <a:r>
              <a:rPr lang="en-ZA" dirty="0" smtClean="0">
                <a:solidFill>
                  <a:srgbClr val="FF0000"/>
                </a:solidFill>
              </a:rPr>
              <a:t>time-shared</a:t>
            </a:r>
            <a:r>
              <a:rPr lang="en-ZA" dirty="0" smtClean="0"/>
              <a:t> system (very basic approach)</a:t>
            </a:r>
          </a:p>
          <a:p>
            <a:r>
              <a:rPr lang="en-ZA" dirty="0"/>
              <a:t>Communication by shared </a:t>
            </a:r>
            <a:r>
              <a:rPr lang="en-ZA" dirty="0" smtClean="0"/>
              <a:t>memory</a:t>
            </a:r>
          </a:p>
          <a:p>
            <a:r>
              <a:rPr lang="en-ZA" dirty="0" err="1" smtClean="0"/>
              <a:t>Transputer</a:t>
            </a:r>
            <a:r>
              <a:rPr lang="en-ZA" dirty="0" smtClean="0"/>
              <a:t> paradigm: </a:t>
            </a:r>
            <a:r>
              <a:rPr lang="en-ZA" dirty="0"/>
              <a:t>communicating by </a:t>
            </a:r>
            <a:r>
              <a:rPr lang="en-ZA" dirty="0">
                <a:solidFill>
                  <a:srgbClr val="FF0000"/>
                </a:solidFill>
              </a:rPr>
              <a:t>message </a:t>
            </a:r>
            <a:r>
              <a:rPr lang="en-ZA" dirty="0" smtClean="0">
                <a:solidFill>
                  <a:srgbClr val="FF0000"/>
                </a:solidFill>
              </a:rPr>
              <a:t>passing</a:t>
            </a:r>
            <a:r>
              <a:rPr lang="en-ZA" dirty="0" smtClean="0"/>
              <a:t> – nowadays more commonly referred to as Message Passing (MP) model</a:t>
            </a:r>
          </a:p>
          <a:p>
            <a:r>
              <a:rPr lang="en-ZA" dirty="0" smtClean="0">
                <a:solidFill>
                  <a:srgbClr val="FF0000"/>
                </a:solidFill>
              </a:rPr>
              <a:t>Pipelined</a:t>
            </a:r>
            <a:r>
              <a:rPr lang="en-ZA" dirty="0"/>
              <a:t>: </a:t>
            </a:r>
            <a:r>
              <a:rPr lang="en-ZA" dirty="0" smtClean="0"/>
              <a:t>stages of processing that runs in lockstep. Intermediate accumulator </a:t>
            </a:r>
            <a:r>
              <a:rPr lang="en-ZA" dirty="0"/>
              <a:t>registers </a:t>
            </a:r>
            <a:r>
              <a:rPr lang="en-ZA" dirty="0" smtClean="0"/>
              <a:t>(result registers between stages) equals the degree </a:t>
            </a:r>
            <a:r>
              <a:rPr lang="en-ZA" dirty="0"/>
              <a:t>of </a:t>
            </a:r>
            <a:r>
              <a:rPr lang="en-ZA" dirty="0" smtClean="0"/>
              <a:t>parallelism. Maximum parallelism achieved when stages fully synchronisation (i.e. no stalls).</a:t>
            </a:r>
            <a:endParaRPr lang="en-ZA" dirty="0"/>
          </a:p>
          <a:p>
            <a:r>
              <a:rPr lang="en-ZA" dirty="0" smtClean="0">
                <a:solidFill>
                  <a:srgbClr val="FF0000"/>
                </a:solidFill>
              </a:rPr>
              <a:t>Computer Array</a:t>
            </a:r>
            <a:r>
              <a:rPr lang="en-ZA" dirty="0" smtClean="0"/>
              <a:t>/Grid: </a:t>
            </a:r>
            <a:r>
              <a:rPr lang="en-ZA" dirty="0" smtClean="0"/>
              <a:t>mesh structure, neighbouring nodes share data</a:t>
            </a:r>
            <a:endParaRPr lang="en-ZA" dirty="0"/>
          </a:p>
        </p:txBody>
      </p:sp>
      <p:sp>
        <p:nvSpPr>
          <p:cNvPr id="4" name="Rectangle 3"/>
          <p:cNvSpPr/>
          <p:nvPr/>
        </p:nvSpPr>
        <p:spPr>
          <a:xfrm>
            <a:off x="6672853" y="6348020"/>
            <a:ext cx="2300694" cy="369332"/>
          </a:xfrm>
          <a:prstGeom prst="rect">
            <a:avLst/>
          </a:prstGeom>
        </p:spPr>
        <p:txBody>
          <a:bodyPr wrap="none">
            <a:spAutoFit/>
          </a:bodyPr>
          <a:lstStyle/>
          <a:p>
            <a:r>
              <a:rPr lang="en-ZA" dirty="0"/>
              <a:t>(from </a:t>
            </a:r>
            <a:r>
              <a:rPr lang="en-ZA" dirty="0" err="1"/>
              <a:t>Aspinall</a:t>
            </a:r>
            <a:r>
              <a:rPr lang="en-ZA" dirty="0"/>
              <a:t>, 1990)</a:t>
            </a:r>
          </a:p>
        </p:txBody>
      </p:sp>
    </p:spTree>
    <p:extLst>
      <p:ext uri="{BB962C8B-B14F-4D97-AF65-F5344CB8AC3E}">
        <p14:creationId xmlns:p14="http://schemas.microsoft.com/office/powerpoint/2010/main" val="9170648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ZA" dirty="0" smtClean="0"/>
              <a:t>Parallel Programming Models</a:t>
            </a:r>
            <a:endParaRPr lang="en-ZA" dirty="0"/>
          </a:p>
        </p:txBody>
      </p:sp>
      <p:sp>
        <p:nvSpPr>
          <p:cNvPr id="4" name="Content Placeholder 3"/>
          <p:cNvSpPr>
            <a:spLocks noGrp="1"/>
          </p:cNvSpPr>
          <p:nvPr>
            <p:ph idx="1"/>
          </p:nvPr>
        </p:nvSpPr>
        <p:spPr/>
        <p:txBody>
          <a:bodyPr>
            <a:normAutofit/>
          </a:bodyPr>
          <a:lstStyle/>
          <a:p>
            <a:r>
              <a:rPr lang="en-ZA" dirty="0"/>
              <a:t>Parallel Programming Models:</a:t>
            </a:r>
          </a:p>
          <a:p>
            <a:pPr lvl="1"/>
            <a:r>
              <a:rPr lang="en-ZA" dirty="0" smtClean="0"/>
              <a:t>Data </a:t>
            </a:r>
            <a:r>
              <a:rPr lang="en-ZA" dirty="0"/>
              <a:t>parallelism </a:t>
            </a:r>
            <a:r>
              <a:rPr lang="en-ZA" dirty="0" smtClean="0"/>
              <a:t>vs. </a:t>
            </a:r>
            <a:r>
              <a:rPr lang="en-ZA" dirty="0"/>
              <a:t>Task parallelism</a:t>
            </a:r>
          </a:p>
          <a:p>
            <a:pPr lvl="1"/>
            <a:r>
              <a:rPr lang="en-ZA" dirty="0"/>
              <a:t>Explicit parallelism / Implicit parallelism </a:t>
            </a:r>
          </a:p>
          <a:p>
            <a:pPr lvl="1"/>
            <a:r>
              <a:rPr lang="en-ZA" dirty="0"/>
              <a:t>Shared memory / Distributed memory</a:t>
            </a:r>
          </a:p>
          <a:p>
            <a:r>
              <a:rPr lang="en-ZA" dirty="0"/>
              <a:t>Other </a:t>
            </a:r>
            <a:r>
              <a:rPr lang="en-ZA" dirty="0" smtClean="0"/>
              <a:t>parallel programming </a:t>
            </a:r>
            <a:r>
              <a:rPr lang="en-ZA" dirty="0"/>
              <a:t>paradigms</a:t>
            </a:r>
          </a:p>
          <a:p>
            <a:pPr lvl="1"/>
            <a:r>
              <a:rPr lang="en-ZA" dirty="0"/>
              <a:t>Object-oriented </a:t>
            </a:r>
          </a:p>
          <a:p>
            <a:pPr lvl="1"/>
            <a:r>
              <a:rPr lang="en-ZA" dirty="0"/>
              <a:t>Functional and logic</a:t>
            </a:r>
          </a:p>
          <a:p>
            <a:endParaRPr lang="en-ZA" dirty="0"/>
          </a:p>
        </p:txBody>
      </p:sp>
      <p:grpSp>
        <p:nvGrpSpPr>
          <p:cNvPr id="6" name="Group 5"/>
          <p:cNvGrpSpPr/>
          <p:nvPr/>
        </p:nvGrpSpPr>
        <p:grpSpPr>
          <a:xfrm>
            <a:off x="-7615" y="2153653"/>
            <a:ext cx="1090457" cy="1443789"/>
            <a:chOff x="-7615" y="2153653"/>
            <a:chExt cx="1090457" cy="1443789"/>
          </a:xfrm>
        </p:grpSpPr>
        <p:sp>
          <p:nvSpPr>
            <p:cNvPr id="2" name="Left Brace 1"/>
            <p:cNvSpPr/>
            <p:nvPr/>
          </p:nvSpPr>
          <p:spPr>
            <a:xfrm>
              <a:off x="830179" y="2153653"/>
              <a:ext cx="252663" cy="1443789"/>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sp>
          <p:nvSpPr>
            <p:cNvPr id="5" name="Rectangle 4"/>
            <p:cNvSpPr/>
            <p:nvPr/>
          </p:nvSpPr>
          <p:spPr>
            <a:xfrm rot="19855044">
              <a:off x="-7615" y="2651318"/>
              <a:ext cx="1063564" cy="646331"/>
            </a:xfrm>
            <a:prstGeom prst="rect">
              <a:avLst/>
            </a:prstGeom>
          </p:spPr>
          <p:txBody>
            <a:bodyPr wrap="square">
              <a:spAutoFit/>
            </a:bodyPr>
            <a:lstStyle/>
            <a:p>
              <a:pPr algn="ctr"/>
              <a:r>
                <a:rPr lang="en-ZA" b="1" dirty="0" smtClean="0"/>
                <a:t>Look at these</a:t>
              </a:r>
              <a:endParaRPr lang="en-ZA" b="1" dirty="0"/>
            </a:p>
          </p:txBody>
        </p:sp>
      </p:grpSp>
    </p:spTree>
    <p:extLst>
      <p:ext uri="{BB962C8B-B14F-4D97-AF65-F5344CB8AC3E}">
        <p14:creationId xmlns:p14="http://schemas.microsoft.com/office/powerpoint/2010/main" val="2510872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Data parallelism</a:t>
            </a:r>
            <a:endParaRPr lang="en-ZA" dirty="0"/>
          </a:p>
        </p:txBody>
      </p:sp>
      <p:sp>
        <p:nvSpPr>
          <p:cNvPr id="3" name="Content Placeholder 2"/>
          <p:cNvSpPr>
            <a:spLocks noGrp="1"/>
          </p:cNvSpPr>
          <p:nvPr>
            <p:ph idx="1"/>
          </p:nvPr>
        </p:nvSpPr>
        <p:spPr/>
        <p:txBody>
          <a:bodyPr/>
          <a:lstStyle/>
          <a:p>
            <a:r>
              <a:rPr lang="en-ZA" dirty="0" smtClean="0"/>
              <a:t>Data-parallel =</a:t>
            </a:r>
          </a:p>
          <a:p>
            <a:pPr lvl="1"/>
            <a:r>
              <a:rPr lang="en-ZA" dirty="0" smtClean="0"/>
              <a:t>Parallel </a:t>
            </a:r>
            <a:r>
              <a:rPr lang="en-ZA" dirty="0"/>
              <a:t>programs that emphasize concurrent execution of the </a:t>
            </a:r>
            <a:r>
              <a:rPr lang="en-ZA" dirty="0">
                <a:solidFill>
                  <a:srgbClr val="FF0000"/>
                </a:solidFill>
              </a:rPr>
              <a:t>same task</a:t>
            </a:r>
            <a:r>
              <a:rPr lang="en-ZA" dirty="0"/>
              <a:t> </a:t>
            </a:r>
            <a:r>
              <a:rPr lang="en-ZA" dirty="0">
                <a:solidFill>
                  <a:srgbClr val="FF0000"/>
                </a:solidFill>
              </a:rPr>
              <a:t>on different data </a:t>
            </a:r>
            <a:r>
              <a:rPr lang="en-ZA" dirty="0" smtClean="0">
                <a:solidFill>
                  <a:srgbClr val="FF0000"/>
                </a:solidFill>
              </a:rPr>
              <a:t>elements</a:t>
            </a:r>
          </a:p>
          <a:p>
            <a:r>
              <a:rPr lang="en-ZA" dirty="0" smtClean="0"/>
              <a:t>Most </a:t>
            </a:r>
            <a:r>
              <a:rPr lang="en-ZA" dirty="0"/>
              <a:t>programs for scalable parallel computers are data parallel in </a:t>
            </a:r>
            <a:r>
              <a:rPr lang="en-ZA" dirty="0" smtClean="0"/>
              <a:t>nature</a:t>
            </a:r>
            <a:endParaRPr lang="en-ZA" dirty="0"/>
          </a:p>
          <a:p>
            <a:endParaRPr lang="en-ZA" dirty="0"/>
          </a:p>
        </p:txBody>
      </p:sp>
    </p:spTree>
    <p:extLst>
      <p:ext uri="{BB962C8B-B14F-4D97-AF65-F5344CB8AC3E}">
        <p14:creationId xmlns:p14="http://schemas.microsoft.com/office/powerpoint/2010/main" val="19142366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Task Parallel</a:t>
            </a:r>
            <a:endParaRPr lang="en-ZA" dirty="0"/>
          </a:p>
        </p:txBody>
      </p:sp>
      <p:sp>
        <p:nvSpPr>
          <p:cNvPr id="3" name="Content Placeholder 2"/>
          <p:cNvSpPr>
            <a:spLocks noGrp="1"/>
          </p:cNvSpPr>
          <p:nvPr>
            <p:ph idx="1"/>
          </p:nvPr>
        </p:nvSpPr>
        <p:spPr/>
        <p:txBody>
          <a:bodyPr>
            <a:normAutofit/>
          </a:bodyPr>
          <a:lstStyle/>
          <a:p>
            <a:r>
              <a:rPr lang="en-ZA" dirty="0" smtClean="0"/>
              <a:t>Task parallel =</a:t>
            </a:r>
          </a:p>
          <a:p>
            <a:pPr lvl="1"/>
            <a:r>
              <a:rPr lang="en-ZA" dirty="0" smtClean="0"/>
              <a:t>Parallel </a:t>
            </a:r>
            <a:r>
              <a:rPr lang="en-ZA" dirty="0"/>
              <a:t>programs that emphasize the concurrent execution of </a:t>
            </a:r>
            <a:r>
              <a:rPr lang="en-ZA" dirty="0">
                <a:solidFill>
                  <a:srgbClr val="FF0000"/>
                </a:solidFill>
              </a:rPr>
              <a:t>different tasks on the same or different data</a:t>
            </a:r>
          </a:p>
          <a:p>
            <a:r>
              <a:rPr lang="en-ZA" dirty="0" smtClean="0"/>
              <a:t>Uses: Modularity reasons</a:t>
            </a:r>
            <a:endParaRPr lang="en-ZA" dirty="0"/>
          </a:p>
          <a:p>
            <a:r>
              <a:rPr lang="en-ZA" dirty="0"/>
              <a:t>Parallel programs, structured as a task-parallel composition of data-parallel components is common.</a:t>
            </a:r>
          </a:p>
          <a:p>
            <a:endParaRPr lang="en-ZA" dirty="0"/>
          </a:p>
        </p:txBody>
      </p:sp>
    </p:spTree>
    <p:extLst>
      <p:ext uri="{BB962C8B-B14F-4D97-AF65-F5344CB8AC3E}">
        <p14:creationId xmlns:p14="http://schemas.microsoft.com/office/powerpoint/2010/main" val="13683482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ZA" dirty="0"/>
          </a:p>
        </p:txBody>
      </p:sp>
      <p:sp>
        <p:nvSpPr>
          <p:cNvPr id="2" name="Title 1"/>
          <p:cNvSpPr>
            <a:spLocks noGrp="1"/>
          </p:cNvSpPr>
          <p:nvPr>
            <p:ph type="title"/>
          </p:nvPr>
        </p:nvSpPr>
        <p:spPr/>
        <p:txBody>
          <a:bodyPr>
            <a:normAutofit fontScale="90000"/>
          </a:bodyPr>
          <a:lstStyle/>
          <a:p>
            <a:r>
              <a:rPr lang="en-ZA" dirty="0" smtClean="0"/>
              <a:t>Data vs. Task Parallel Examples</a:t>
            </a:r>
            <a:endParaRPr lang="en-ZA" dirty="0"/>
          </a:p>
        </p:txBody>
      </p:sp>
      <p:sp>
        <p:nvSpPr>
          <p:cNvPr id="7" name="Rectangle 6"/>
          <p:cNvSpPr/>
          <p:nvPr/>
        </p:nvSpPr>
        <p:spPr>
          <a:xfrm>
            <a:off x="526967" y="1435100"/>
            <a:ext cx="8102600" cy="4902200"/>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4" name="Rectangle 3"/>
          <p:cNvSpPr>
            <a:spLocks noGrp="1" noChangeArrowheads="1"/>
          </p:cNvSpPr>
          <p:nvPr/>
        </p:nvSpPr>
        <p:spPr bwMode="auto">
          <a:xfrm>
            <a:off x="5575300" y="1435100"/>
            <a:ext cx="2667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0000"/>
              <a:buFont typeface="Wingdings" panose="05000000000000000000" pitchFamily="2" charset="2"/>
              <a:buChar char="l"/>
              <a:defRPr sz="3100" kern="12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kern="1200">
                <a:solidFill>
                  <a:schemeClr val="tx1"/>
                </a:solidFill>
                <a:latin typeface="+mn-lt"/>
                <a:ea typeface="+mn-ea"/>
                <a:cs typeface="+mn-cs"/>
              </a:defRPr>
            </a:lvl2pPr>
            <a:lvl3pPr marL="1143000" indent="-228600" algn="l" rtl="0" fontAlgn="base">
              <a:spcBef>
                <a:spcPct val="20000"/>
              </a:spcBef>
              <a:spcAft>
                <a:spcPct val="0"/>
              </a:spcAft>
              <a:buClr>
                <a:schemeClr val="tx1"/>
              </a:buClr>
              <a:buSzPct val="150000"/>
              <a:buChar char="•"/>
              <a:defRPr sz="2200" kern="1200">
                <a:solidFill>
                  <a:schemeClr val="tx1"/>
                </a:solidFill>
                <a:latin typeface="+mn-lt"/>
                <a:ea typeface="+mn-ea"/>
                <a:cs typeface="+mn-cs"/>
              </a:defRPr>
            </a:lvl3pPr>
            <a:lvl4pPr marL="1600200" indent="-228600" algn="l" rtl="0" fontAlgn="base">
              <a:spcBef>
                <a:spcPct val="20000"/>
              </a:spcBef>
              <a:spcAft>
                <a:spcPct val="0"/>
              </a:spcAft>
              <a:buClr>
                <a:schemeClr val="tx2"/>
              </a:buClr>
              <a:buSzPct val="150000"/>
              <a:buChar char="•"/>
              <a:defRPr sz="2000" kern="1200">
                <a:solidFill>
                  <a:schemeClr val="tx1"/>
                </a:solidFill>
                <a:latin typeface="+mn-lt"/>
                <a:ea typeface="+mn-ea"/>
                <a:cs typeface="+mn-cs"/>
              </a:defRPr>
            </a:lvl4pPr>
            <a:lvl5pPr marL="2057400" indent="-228600" algn="l" rtl="0" fontAlgn="base">
              <a:spcBef>
                <a:spcPct val="20000"/>
              </a:spcBef>
              <a:spcAft>
                <a:spcPct val="0"/>
              </a:spcAft>
              <a:buClr>
                <a:schemeClr val="folHlink"/>
              </a:buClr>
              <a:buSzPct val="15000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19100" indent="-419100">
              <a:lnSpc>
                <a:spcPct val="80000"/>
              </a:lnSpc>
              <a:buFont typeface="Wingdings" panose="05000000000000000000" pitchFamily="2" charset="2"/>
              <a:buNone/>
            </a:pPr>
            <a:endParaRPr lang="en-US" altLang="en-US" sz="2400" dirty="0">
              <a:solidFill>
                <a:srgbClr val="0033CC"/>
              </a:solidFill>
              <a:latin typeface="Arial Black" panose="020B0A04020102020204" pitchFamily="34" charset="0"/>
            </a:endParaRPr>
          </a:p>
          <a:p>
            <a:pPr marL="419100" indent="-419100">
              <a:lnSpc>
                <a:spcPct val="80000"/>
              </a:lnSpc>
              <a:buFont typeface="Wingdings" panose="05000000000000000000" pitchFamily="2" charset="2"/>
              <a:buNone/>
            </a:pPr>
            <a:endParaRPr lang="en-US" altLang="en-US" sz="2400" dirty="0">
              <a:solidFill>
                <a:srgbClr val="0033CC"/>
              </a:solidFill>
              <a:latin typeface="Arial Black" panose="020B0A04020102020204" pitchFamily="34" charset="0"/>
            </a:endParaRPr>
          </a:p>
          <a:p>
            <a:pPr marL="419100" indent="-419100">
              <a:lnSpc>
                <a:spcPct val="80000"/>
              </a:lnSpc>
              <a:buFont typeface="Wingdings" panose="05000000000000000000" pitchFamily="2" charset="2"/>
              <a:buNone/>
            </a:pPr>
            <a:r>
              <a:rPr lang="en-US" altLang="en-US" sz="2400" dirty="0">
                <a:solidFill>
                  <a:srgbClr val="005800"/>
                </a:solidFill>
                <a:latin typeface="Arial Black" panose="020B0A04020102020204" pitchFamily="34" charset="0"/>
              </a:rPr>
              <a:t>Data parallelism</a:t>
            </a:r>
          </a:p>
          <a:p>
            <a:pPr marL="419100" indent="-419100">
              <a:lnSpc>
                <a:spcPct val="80000"/>
              </a:lnSpc>
              <a:buFont typeface="Wingdings" panose="05000000000000000000" pitchFamily="2" charset="2"/>
              <a:buNone/>
            </a:pPr>
            <a:endParaRPr lang="en-US" altLang="en-US" sz="2400" dirty="0">
              <a:solidFill>
                <a:srgbClr val="005800"/>
              </a:solidFill>
              <a:latin typeface="Arial Black" panose="020B0A04020102020204" pitchFamily="34" charset="0"/>
            </a:endParaRPr>
          </a:p>
          <a:p>
            <a:pPr marL="419100" indent="-419100">
              <a:lnSpc>
                <a:spcPct val="80000"/>
              </a:lnSpc>
              <a:buFont typeface="Wingdings" panose="05000000000000000000" pitchFamily="2" charset="2"/>
              <a:buNone/>
            </a:pPr>
            <a:endParaRPr lang="en-US" altLang="en-US" sz="2400" dirty="0">
              <a:solidFill>
                <a:srgbClr val="005800"/>
              </a:solidFill>
              <a:latin typeface="Arial Black" panose="020B0A04020102020204" pitchFamily="34" charset="0"/>
            </a:endParaRPr>
          </a:p>
          <a:p>
            <a:pPr marL="419100" indent="-419100">
              <a:lnSpc>
                <a:spcPct val="80000"/>
              </a:lnSpc>
              <a:buFont typeface="Wingdings" panose="05000000000000000000" pitchFamily="2" charset="2"/>
              <a:buNone/>
            </a:pPr>
            <a:endParaRPr lang="en-US" altLang="en-US" sz="2400" dirty="0">
              <a:solidFill>
                <a:srgbClr val="005800"/>
              </a:solidFill>
              <a:latin typeface="Arial Black" panose="020B0A04020102020204" pitchFamily="34" charset="0"/>
            </a:endParaRPr>
          </a:p>
          <a:p>
            <a:pPr marL="419100" indent="-419100">
              <a:lnSpc>
                <a:spcPct val="80000"/>
              </a:lnSpc>
              <a:buFont typeface="Wingdings" panose="05000000000000000000" pitchFamily="2" charset="2"/>
              <a:buNone/>
            </a:pPr>
            <a:endParaRPr lang="en-US" altLang="en-US" sz="2400" dirty="0">
              <a:solidFill>
                <a:srgbClr val="005800"/>
              </a:solidFill>
              <a:latin typeface="Arial Black" panose="020B0A04020102020204" pitchFamily="34" charset="0"/>
            </a:endParaRPr>
          </a:p>
          <a:p>
            <a:pPr marL="419100" indent="-419100">
              <a:lnSpc>
                <a:spcPct val="80000"/>
              </a:lnSpc>
              <a:buFont typeface="Wingdings" panose="05000000000000000000" pitchFamily="2" charset="2"/>
              <a:buNone/>
            </a:pPr>
            <a:r>
              <a:rPr lang="en-US" altLang="en-US" sz="2400" dirty="0">
                <a:solidFill>
                  <a:srgbClr val="005800"/>
                </a:solidFill>
                <a:latin typeface="Arial Black" panose="020B0A04020102020204" pitchFamily="34" charset="0"/>
              </a:rPr>
              <a:t>Task Parallelism</a:t>
            </a:r>
          </a:p>
          <a:p>
            <a:pPr marL="419100" indent="-419100">
              <a:lnSpc>
                <a:spcPct val="80000"/>
              </a:lnSpc>
              <a:buFont typeface="Wingdings" panose="05000000000000000000" pitchFamily="2" charset="2"/>
              <a:buNone/>
            </a:pPr>
            <a:endParaRPr lang="en-US" altLang="en-US" sz="2400" dirty="0">
              <a:solidFill>
                <a:srgbClr val="005800"/>
              </a:solidFill>
              <a:latin typeface="Arial Black" panose="020B0A04020102020204" pitchFamily="34" charset="0"/>
            </a:endParaRPr>
          </a:p>
          <a:p>
            <a:pPr marL="419100" indent="-419100">
              <a:lnSpc>
                <a:spcPct val="80000"/>
              </a:lnSpc>
              <a:buFont typeface="Wingdings" panose="05000000000000000000" pitchFamily="2" charset="2"/>
              <a:buNone/>
            </a:pPr>
            <a:endParaRPr lang="en-US" altLang="en-US" sz="2400" dirty="0">
              <a:solidFill>
                <a:srgbClr val="005800"/>
              </a:solidFill>
              <a:latin typeface="Arial Black" panose="020B0A04020102020204" pitchFamily="34" charset="0"/>
            </a:endParaRPr>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8100" y="3721100"/>
            <a:ext cx="2971800" cy="19304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0900" y="1816100"/>
            <a:ext cx="4114800" cy="1308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2418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785" y="651421"/>
            <a:ext cx="7698306" cy="692210"/>
          </a:xfrm>
        </p:spPr>
        <p:txBody>
          <a:bodyPr>
            <a:normAutofit fontScale="90000"/>
          </a:bodyPr>
          <a:lstStyle/>
          <a:p>
            <a:r>
              <a:rPr lang="en-ZA" dirty="0" smtClean="0"/>
              <a:t>General Parallel Programming Models</a:t>
            </a:r>
            <a:endParaRPr lang="en-ZA" dirty="0"/>
          </a:p>
        </p:txBody>
      </p:sp>
      <p:sp>
        <p:nvSpPr>
          <p:cNvPr id="3" name="Content Placeholder 2"/>
          <p:cNvSpPr>
            <a:spLocks noGrp="1"/>
          </p:cNvSpPr>
          <p:nvPr>
            <p:ph idx="1"/>
          </p:nvPr>
        </p:nvSpPr>
        <p:spPr>
          <a:xfrm>
            <a:off x="729785" y="1549400"/>
            <a:ext cx="7697635" cy="4870997"/>
          </a:xfrm>
        </p:spPr>
        <p:txBody>
          <a:bodyPr>
            <a:normAutofit fontScale="92500" lnSpcReduction="20000"/>
          </a:bodyPr>
          <a:lstStyle/>
          <a:p>
            <a:r>
              <a:rPr lang="en-ZA" dirty="0"/>
              <a:t>Explicit Parallelism</a:t>
            </a:r>
          </a:p>
          <a:p>
            <a:pPr lvl="1"/>
            <a:r>
              <a:rPr lang="en-ZA" dirty="0" smtClean="0"/>
              <a:t>The </a:t>
            </a:r>
            <a:r>
              <a:rPr lang="en-ZA" dirty="0">
                <a:solidFill>
                  <a:srgbClr val="FF0000"/>
                </a:solidFill>
              </a:rPr>
              <a:t>programmer specifies</a:t>
            </a:r>
            <a:r>
              <a:rPr lang="en-ZA" dirty="0"/>
              <a:t> directly the activities of the multiple concurrent </a:t>
            </a:r>
            <a:r>
              <a:rPr lang="en-ZA" dirty="0" smtClean="0">
                <a:solidFill>
                  <a:srgbClr val="FF0000"/>
                </a:solidFill>
              </a:rPr>
              <a:t>threads </a:t>
            </a:r>
            <a:r>
              <a:rPr lang="en-ZA" dirty="0">
                <a:solidFill>
                  <a:srgbClr val="FF0000"/>
                </a:solidFill>
              </a:rPr>
              <a:t>of </a:t>
            </a:r>
            <a:r>
              <a:rPr lang="en-ZA" dirty="0" smtClean="0">
                <a:solidFill>
                  <a:srgbClr val="FF0000"/>
                </a:solidFill>
              </a:rPr>
              <a:t>control</a:t>
            </a:r>
            <a:r>
              <a:rPr lang="en-ZA" dirty="0" smtClean="0"/>
              <a:t> </a:t>
            </a:r>
            <a:r>
              <a:rPr lang="en-ZA" dirty="0"/>
              <a:t>that </a:t>
            </a:r>
            <a:r>
              <a:rPr lang="en-ZA" dirty="0" smtClean="0"/>
              <a:t>forms the </a:t>
            </a:r>
            <a:r>
              <a:rPr lang="en-ZA" dirty="0"/>
              <a:t>parallel </a:t>
            </a:r>
            <a:r>
              <a:rPr lang="en-ZA" dirty="0" smtClean="0"/>
              <a:t>computation.</a:t>
            </a:r>
          </a:p>
          <a:p>
            <a:pPr lvl="1"/>
            <a:r>
              <a:rPr lang="en-ZA" dirty="0" smtClean="0"/>
              <a:t>Provides </a:t>
            </a:r>
            <a:r>
              <a:rPr lang="en-ZA" dirty="0"/>
              <a:t>the programmer with </a:t>
            </a:r>
            <a:r>
              <a:rPr lang="en-ZA" dirty="0">
                <a:solidFill>
                  <a:srgbClr val="FF0000"/>
                </a:solidFill>
              </a:rPr>
              <a:t>more control over program </a:t>
            </a:r>
            <a:r>
              <a:rPr lang="en-ZA" dirty="0" smtClean="0">
                <a:solidFill>
                  <a:srgbClr val="FF0000"/>
                </a:solidFill>
              </a:rPr>
              <a:t>behaviour</a:t>
            </a:r>
            <a:r>
              <a:rPr lang="en-ZA" dirty="0" smtClean="0"/>
              <a:t> </a:t>
            </a:r>
            <a:r>
              <a:rPr lang="en-ZA" dirty="0"/>
              <a:t>and hence can be used to achieve higher performance.</a:t>
            </a:r>
          </a:p>
          <a:p>
            <a:r>
              <a:rPr lang="en-ZA" dirty="0" smtClean="0"/>
              <a:t>Implicit </a:t>
            </a:r>
            <a:r>
              <a:rPr lang="en-ZA" dirty="0"/>
              <a:t>Parallelism</a:t>
            </a:r>
          </a:p>
          <a:p>
            <a:pPr lvl="1"/>
            <a:r>
              <a:rPr lang="en-ZA" dirty="0" smtClean="0"/>
              <a:t>The </a:t>
            </a:r>
            <a:r>
              <a:rPr lang="en-ZA" dirty="0">
                <a:solidFill>
                  <a:srgbClr val="FF0000"/>
                </a:solidFill>
              </a:rPr>
              <a:t>programmer provides high-level specification</a:t>
            </a:r>
            <a:r>
              <a:rPr lang="en-ZA" dirty="0"/>
              <a:t> of program </a:t>
            </a:r>
            <a:r>
              <a:rPr lang="en-ZA" dirty="0" smtClean="0"/>
              <a:t>behaviour.</a:t>
            </a:r>
          </a:p>
          <a:p>
            <a:pPr lvl="1"/>
            <a:r>
              <a:rPr lang="en-ZA" dirty="0" smtClean="0"/>
              <a:t>The compiler/library/framework needs to provide the means to  </a:t>
            </a:r>
            <a:r>
              <a:rPr lang="en-ZA" dirty="0"/>
              <a:t>implement </a:t>
            </a:r>
            <a:r>
              <a:rPr lang="en-ZA" dirty="0" smtClean="0"/>
              <a:t>the </a:t>
            </a:r>
            <a:r>
              <a:rPr lang="en-ZA" dirty="0"/>
              <a:t>parallelism </a:t>
            </a:r>
            <a:r>
              <a:rPr lang="en-ZA" dirty="0" smtClean="0"/>
              <a:t>correctly and efficiently.</a:t>
            </a:r>
            <a:endParaRPr lang="en-ZA" dirty="0"/>
          </a:p>
        </p:txBody>
      </p:sp>
    </p:spTree>
    <p:extLst>
      <p:ext uri="{BB962C8B-B14F-4D97-AF65-F5344CB8AC3E}">
        <p14:creationId xmlns:p14="http://schemas.microsoft.com/office/powerpoint/2010/main" val="8027468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Parallel Programming Tools</a:t>
            </a:r>
            <a:endParaRPr lang="en-ZA" dirty="0"/>
          </a:p>
        </p:txBody>
      </p:sp>
      <p:sp>
        <p:nvSpPr>
          <p:cNvPr id="3" name="Content Placeholder 2"/>
          <p:cNvSpPr>
            <a:spLocks noGrp="1"/>
          </p:cNvSpPr>
          <p:nvPr>
            <p:ph idx="1"/>
          </p:nvPr>
        </p:nvSpPr>
        <p:spPr/>
        <p:txBody>
          <a:bodyPr>
            <a:normAutofit fontScale="92500" lnSpcReduction="20000"/>
          </a:bodyPr>
          <a:lstStyle/>
          <a:p>
            <a:r>
              <a:rPr lang="en-ZA" dirty="0"/>
              <a:t>Parallel Virtual Machine (PVM)</a:t>
            </a:r>
          </a:p>
          <a:p>
            <a:pPr lvl="1"/>
            <a:r>
              <a:rPr lang="en-ZA" dirty="0"/>
              <a:t>Distributed memory, explicit parallelism</a:t>
            </a:r>
          </a:p>
          <a:p>
            <a:r>
              <a:rPr lang="en-ZA" dirty="0" err="1" smtClean="0"/>
              <a:t>PThreads</a:t>
            </a:r>
            <a:endParaRPr lang="en-ZA" dirty="0"/>
          </a:p>
          <a:p>
            <a:pPr lvl="1"/>
            <a:r>
              <a:rPr lang="en-ZA" dirty="0"/>
              <a:t>Shared memory, explicit parallelism</a:t>
            </a:r>
          </a:p>
          <a:p>
            <a:r>
              <a:rPr lang="en-ZA" dirty="0"/>
              <a:t>Message-Passing Interface (MPI)</a:t>
            </a:r>
          </a:p>
          <a:p>
            <a:pPr lvl="1"/>
            <a:r>
              <a:rPr lang="en-ZA" dirty="0"/>
              <a:t>Distributed memory, explicit parallelism</a:t>
            </a:r>
          </a:p>
          <a:p>
            <a:r>
              <a:rPr lang="en-ZA" dirty="0" err="1" smtClean="0"/>
              <a:t>OpenMP</a:t>
            </a:r>
            <a:endParaRPr lang="en-ZA" dirty="0"/>
          </a:p>
          <a:p>
            <a:pPr lvl="1"/>
            <a:r>
              <a:rPr lang="en-ZA" dirty="0"/>
              <a:t>Shared memory, explicit parallelism</a:t>
            </a:r>
          </a:p>
          <a:p>
            <a:r>
              <a:rPr lang="en-ZA" dirty="0" smtClean="0"/>
              <a:t>Parallelizing </a:t>
            </a:r>
            <a:r>
              <a:rPr lang="en-ZA" dirty="0"/>
              <a:t>Compilers</a:t>
            </a:r>
          </a:p>
          <a:p>
            <a:pPr lvl="1"/>
            <a:r>
              <a:rPr lang="en-ZA" dirty="0"/>
              <a:t>Implicit </a:t>
            </a:r>
            <a:r>
              <a:rPr lang="en-ZA" dirty="0" smtClean="0"/>
              <a:t>parallelism</a:t>
            </a:r>
            <a:endParaRPr lang="en-ZA" dirty="0"/>
          </a:p>
        </p:txBody>
      </p:sp>
    </p:spTree>
    <p:extLst>
      <p:ext uri="{BB962C8B-B14F-4D97-AF65-F5344CB8AC3E}">
        <p14:creationId xmlns:p14="http://schemas.microsoft.com/office/powerpoint/2010/main" val="6555774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a:t>Parallelizing Compilers</a:t>
            </a:r>
            <a:endParaRPr lang="en-ZA" dirty="0"/>
          </a:p>
        </p:txBody>
      </p:sp>
      <p:sp>
        <p:nvSpPr>
          <p:cNvPr id="3" name="Content Placeholder 2"/>
          <p:cNvSpPr>
            <a:spLocks noGrp="1"/>
          </p:cNvSpPr>
          <p:nvPr>
            <p:ph idx="1"/>
          </p:nvPr>
        </p:nvSpPr>
        <p:spPr/>
        <p:txBody>
          <a:bodyPr>
            <a:normAutofit/>
          </a:bodyPr>
          <a:lstStyle/>
          <a:p>
            <a:r>
              <a:rPr lang="en-ZA" dirty="0"/>
              <a:t>Automatically transform a sequential program into a parallel program</a:t>
            </a:r>
            <a:r>
              <a:rPr lang="en-ZA" dirty="0" smtClean="0"/>
              <a:t>.</a:t>
            </a:r>
          </a:p>
          <a:p>
            <a:r>
              <a:rPr lang="en-ZA" dirty="0" smtClean="0"/>
              <a:t>Finds </a:t>
            </a:r>
            <a:r>
              <a:rPr lang="en-ZA" dirty="0"/>
              <a:t>loops whose iterations can be executed in parallel.  </a:t>
            </a:r>
            <a:endParaRPr lang="en-ZA" dirty="0" smtClean="0"/>
          </a:p>
          <a:p>
            <a:r>
              <a:rPr lang="en-ZA" dirty="0"/>
              <a:t>Identifies data dependencies </a:t>
            </a:r>
            <a:r>
              <a:rPr lang="en-ZA" dirty="0" smtClean="0"/>
              <a:t>and orders the execution accordingly</a:t>
            </a:r>
            <a:endParaRPr lang="en-ZA" dirty="0"/>
          </a:p>
          <a:p>
            <a:r>
              <a:rPr lang="en-ZA" dirty="0"/>
              <a:t>Often done in stages</a:t>
            </a:r>
            <a:r>
              <a:rPr lang="en-ZA" dirty="0" smtClean="0"/>
              <a:t>.</a:t>
            </a:r>
            <a:endParaRPr lang="en-ZA" dirty="0"/>
          </a:p>
        </p:txBody>
      </p:sp>
    </p:spTree>
    <p:extLst>
      <p:ext uri="{BB962C8B-B14F-4D97-AF65-F5344CB8AC3E}">
        <p14:creationId xmlns:p14="http://schemas.microsoft.com/office/powerpoint/2010/main" val="19530620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8F36A21-52EC-415E-A79E-97BF83361233}" type="slidenum">
              <a:rPr lang="en-US" altLang="en-US"/>
              <a:pPr/>
              <a:t>18</a:t>
            </a:fld>
            <a:endParaRPr lang="en-US" altLang="en-US"/>
          </a:p>
        </p:txBody>
      </p:sp>
      <p:sp>
        <p:nvSpPr>
          <p:cNvPr id="93186" name="Rectangle 2"/>
          <p:cNvSpPr>
            <a:spLocks noGrp="1" noChangeArrowheads="1"/>
          </p:cNvSpPr>
          <p:nvPr>
            <p:ph type="title"/>
            <p:custDataLst>
              <p:tags r:id="rId1"/>
            </p:custDataLst>
          </p:nvPr>
        </p:nvSpPr>
        <p:spPr/>
        <p:txBody>
          <a:bodyPr>
            <a:normAutofit fontScale="90000"/>
          </a:bodyPr>
          <a:lstStyle/>
          <a:p>
            <a:r>
              <a:rPr lang="en-US" altLang="en-US" dirty="0" smtClean="0"/>
              <a:t>Types of Data </a:t>
            </a:r>
            <a:r>
              <a:rPr lang="en-US" altLang="en-US" dirty="0"/>
              <a:t>Dependences</a:t>
            </a:r>
          </a:p>
        </p:txBody>
      </p:sp>
      <p:sp>
        <p:nvSpPr>
          <p:cNvPr id="93187" name="Rectangle 3"/>
          <p:cNvSpPr>
            <a:spLocks noGrp="1" noChangeArrowheads="1"/>
          </p:cNvSpPr>
          <p:nvPr>
            <p:ph type="body" idx="1"/>
            <p:custDataLst>
              <p:tags r:id="rId2"/>
            </p:custDataLst>
          </p:nvPr>
        </p:nvSpPr>
        <p:spPr>
          <a:xfrm>
            <a:off x="488867" y="2195817"/>
            <a:ext cx="8178800" cy="4519977"/>
          </a:xfrm>
        </p:spPr>
        <p:txBody>
          <a:bodyPr>
            <a:normAutofit/>
          </a:bodyPr>
          <a:lstStyle/>
          <a:p>
            <a:pPr>
              <a:lnSpc>
                <a:spcPct val="80000"/>
              </a:lnSpc>
              <a:buFontTx/>
              <a:buNone/>
            </a:pPr>
            <a:r>
              <a:rPr lang="en-US" altLang="en-US" sz="2800" b="1" dirty="0"/>
              <a:t>Flow dependence</a:t>
            </a:r>
            <a:r>
              <a:rPr lang="en-US" altLang="en-US" sz="2800" dirty="0"/>
              <a:t> </a:t>
            </a:r>
            <a:r>
              <a:rPr lang="en-US" altLang="en-US" sz="2800" dirty="0" smtClean="0"/>
              <a:t>– Read-After-Write (RAW).</a:t>
            </a:r>
          </a:p>
          <a:p>
            <a:pPr>
              <a:lnSpc>
                <a:spcPct val="80000"/>
              </a:lnSpc>
              <a:buFontTx/>
              <a:buNone/>
            </a:pPr>
            <a:r>
              <a:rPr lang="en-US" altLang="en-US" sz="2800" dirty="0"/>
              <a:t>	</a:t>
            </a:r>
            <a:r>
              <a:rPr lang="en-US" altLang="en-US" sz="2800" dirty="0" smtClean="0"/>
              <a:t>A true dependence as read </a:t>
            </a:r>
            <a:r>
              <a:rPr lang="en-US" altLang="en-US" sz="2800" dirty="0"/>
              <a:t>a value after it has been written into a variable.</a:t>
            </a:r>
          </a:p>
          <a:p>
            <a:pPr>
              <a:lnSpc>
                <a:spcPct val="80000"/>
              </a:lnSpc>
              <a:buFontTx/>
              <a:buNone/>
            </a:pPr>
            <a:endParaRPr lang="en-US" altLang="en-US" sz="2800" dirty="0"/>
          </a:p>
          <a:p>
            <a:pPr>
              <a:lnSpc>
                <a:spcPct val="80000"/>
              </a:lnSpc>
              <a:buFontTx/>
              <a:buNone/>
            </a:pPr>
            <a:r>
              <a:rPr lang="en-US" altLang="en-US" sz="2800" b="1" dirty="0"/>
              <a:t>Anti-dependence</a:t>
            </a:r>
            <a:r>
              <a:rPr lang="en-US" altLang="en-US" sz="2800" dirty="0"/>
              <a:t> - </a:t>
            </a:r>
            <a:r>
              <a:rPr lang="en-US" altLang="en-US" sz="2800" dirty="0" smtClean="0"/>
              <a:t>Write-After-Read (WAR).  Writes new </a:t>
            </a:r>
            <a:r>
              <a:rPr lang="en-US" altLang="en-US" sz="2800" dirty="0"/>
              <a:t>value into a variable after the old value has been read.</a:t>
            </a:r>
          </a:p>
          <a:p>
            <a:pPr>
              <a:lnSpc>
                <a:spcPct val="80000"/>
              </a:lnSpc>
              <a:buFontTx/>
              <a:buNone/>
            </a:pPr>
            <a:endParaRPr lang="en-US" altLang="en-US" sz="2800" dirty="0"/>
          </a:p>
          <a:p>
            <a:pPr>
              <a:lnSpc>
                <a:spcPct val="80000"/>
              </a:lnSpc>
              <a:buFontTx/>
              <a:buNone/>
            </a:pPr>
            <a:r>
              <a:rPr lang="en-US" altLang="en-US" sz="2800" b="1" dirty="0"/>
              <a:t>Output dependence</a:t>
            </a:r>
            <a:r>
              <a:rPr lang="en-US" altLang="en-US" sz="2800" dirty="0"/>
              <a:t> - </a:t>
            </a:r>
            <a:r>
              <a:rPr lang="en-US" altLang="en-US" sz="2800" dirty="0" smtClean="0"/>
              <a:t>Write-After-Write (WAW).  </a:t>
            </a:r>
            <a:r>
              <a:rPr lang="en-US" altLang="en-US" sz="2800" dirty="0"/>
              <a:t>Write a new value into a variable and then later </a:t>
            </a:r>
            <a:r>
              <a:rPr lang="en-US" altLang="en-US" sz="2800" dirty="0" smtClean="0"/>
              <a:t>write </a:t>
            </a:r>
            <a:r>
              <a:rPr lang="en-US" altLang="en-US" sz="2800" dirty="0"/>
              <a:t>another value into the same variable.</a:t>
            </a:r>
          </a:p>
        </p:txBody>
      </p:sp>
      <p:sp>
        <p:nvSpPr>
          <p:cNvPr id="2" name="Rectangle 1"/>
          <p:cNvSpPr/>
          <p:nvPr/>
        </p:nvSpPr>
        <p:spPr>
          <a:xfrm>
            <a:off x="488867" y="1190910"/>
            <a:ext cx="8178800" cy="954107"/>
          </a:xfrm>
          <a:prstGeom prst="rect">
            <a:avLst/>
          </a:prstGeom>
        </p:spPr>
        <p:txBody>
          <a:bodyPr wrap="square">
            <a:spAutoFit/>
          </a:bodyPr>
          <a:lstStyle/>
          <a:p>
            <a:r>
              <a:rPr lang="en-US" altLang="en-US" sz="2800" b="1" dirty="0"/>
              <a:t>Data </a:t>
            </a:r>
            <a:r>
              <a:rPr lang="en-US" altLang="en-US" sz="2800" b="1" dirty="0" smtClean="0"/>
              <a:t>Dependences</a:t>
            </a:r>
            <a:r>
              <a:rPr lang="en-US" altLang="en-US" sz="2800" dirty="0" smtClean="0"/>
              <a:t>: used to determine </a:t>
            </a:r>
            <a:r>
              <a:rPr lang="en-US" altLang="en-US" sz="2800" dirty="0"/>
              <a:t>what loops can </a:t>
            </a:r>
            <a:r>
              <a:rPr lang="en-US" altLang="en-US" sz="2800" dirty="0" smtClean="0"/>
              <a:t>or </a:t>
            </a:r>
            <a:r>
              <a:rPr lang="en-US" altLang="en-US" sz="2800" dirty="0"/>
              <a:t>cannot be run in </a:t>
            </a:r>
            <a:r>
              <a:rPr lang="en-US" altLang="en-US" sz="2800" dirty="0" smtClean="0"/>
              <a:t>parallel</a:t>
            </a:r>
            <a:r>
              <a:rPr lang="en-US" altLang="en-US" sz="2800" dirty="0"/>
              <a:t>.</a:t>
            </a:r>
          </a:p>
        </p:txBody>
      </p:sp>
    </p:spTree>
    <p:extLst>
      <p:ext uri="{BB962C8B-B14F-4D97-AF65-F5344CB8AC3E}">
        <p14:creationId xmlns:p14="http://schemas.microsoft.com/office/powerpoint/2010/main" val="13147558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31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31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318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318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Example – data dependencies</a:t>
            </a:r>
            <a:endParaRPr lang="en-ZA" dirty="0"/>
          </a:p>
        </p:txBody>
      </p:sp>
      <p:sp>
        <p:nvSpPr>
          <p:cNvPr id="4" name="Rectangle 3"/>
          <p:cNvSpPr/>
          <p:nvPr/>
        </p:nvSpPr>
        <p:spPr>
          <a:xfrm>
            <a:off x="825500" y="1952536"/>
            <a:ext cx="4572000" cy="1569660"/>
          </a:xfrm>
          <a:prstGeom prst="rect">
            <a:avLst/>
          </a:prstGeom>
        </p:spPr>
        <p:txBody>
          <a:bodyPr>
            <a:spAutoFit/>
          </a:bodyPr>
          <a:lstStyle/>
          <a:p>
            <a:pPr>
              <a:buFontTx/>
              <a:buNone/>
            </a:pPr>
            <a:r>
              <a:rPr lang="en-US" altLang="en-US" sz="2400" dirty="0" smtClean="0">
                <a:latin typeface="Courier New" panose="02070309020205020404" pitchFamily="49" charset="0"/>
                <a:cs typeface="Courier New" panose="02070309020205020404" pitchFamily="49" charset="0"/>
              </a:rPr>
              <a:t>line 1</a:t>
            </a:r>
            <a:r>
              <a:rPr lang="en-US" altLang="en-US" sz="2400" dirty="0">
                <a:latin typeface="Courier New" panose="02070309020205020404" pitchFamily="49" charset="0"/>
                <a:cs typeface="Courier New" panose="02070309020205020404" pitchFamily="49" charset="0"/>
              </a:rPr>
              <a:t>:  A = 90;</a:t>
            </a:r>
          </a:p>
          <a:p>
            <a:pPr>
              <a:buFontTx/>
              <a:buNone/>
            </a:pPr>
            <a:r>
              <a:rPr lang="en-US" altLang="en-US" sz="2400" dirty="0">
                <a:latin typeface="Courier New" panose="02070309020205020404" pitchFamily="49" charset="0"/>
                <a:cs typeface="Courier New" panose="02070309020205020404" pitchFamily="49" charset="0"/>
              </a:rPr>
              <a:t>line </a:t>
            </a:r>
            <a:r>
              <a:rPr lang="en-US" altLang="en-US" sz="2400" dirty="0" smtClean="0">
                <a:latin typeface="Courier New" panose="02070309020205020404" pitchFamily="49" charset="0"/>
                <a:cs typeface="Courier New" panose="02070309020205020404" pitchFamily="49" charset="0"/>
              </a:rPr>
              <a:t>2</a:t>
            </a:r>
            <a:r>
              <a:rPr lang="en-US" altLang="en-US" sz="2400" dirty="0">
                <a:latin typeface="Courier New" panose="02070309020205020404" pitchFamily="49" charset="0"/>
                <a:cs typeface="Courier New" panose="02070309020205020404" pitchFamily="49" charset="0"/>
              </a:rPr>
              <a:t>:  B = A;</a:t>
            </a:r>
          </a:p>
          <a:p>
            <a:pPr>
              <a:buFontTx/>
              <a:buNone/>
            </a:pPr>
            <a:r>
              <a:rPr lang="en-US" altLang="en-US" sz="2400" dirty="0">
                <a:latin typeface="Courier New" panose="02070309020205020404" pitchFamily="49" charset="0"/>
                <a:cs typeface="Courier New" panose="02070309020205020404" pitchFamily="49" charset="0"/>
              </a:rPr>
              <a:t>line </a:t>
            </a:r>
            <a:r>
              <a:rPr lang="en-US" altLang="en-US" sz="2400" dirty="0" smtClean="0">
                <a:latin typeface="Courier New" panose="02070309020205020404" pitchFamily="49" charset="0"/>
                <a:cs typeface="Courier New" panose="02070309020205020404" pitchFamily="49" charset="0"/>
              </a:rPr>
              <a:t>3</a:t>
            </a:r>
            <a:r>
              <a:rPr lang="en-US" altLang="en-US" sz="2400" dirty="0">
                <a:latin typeface="Courier New" panose="02070309020205020404" pitchFamily="49" charset="0"/>
                <a:cs typeface="Courier New" panose="02070309020205020404" pitchFamily="49" charset="0"/>
              </a:rPr>
              <a:t>:  C = A + D</a:t>
            </a:r>
          </a:p>
          <a:p>
            <a:pPr>
              <a:buFontTx/>
              <a:buNone/>
            </a:pPr>
            <a:r>
              <a:rPr lang="en-US" altLang="en-US" sz="2400" dirty="0">
                <a:latin typeface="Courier New" panose="02070309020205020404" pitchFamily="49" charset="0"/>
                <a:cs typeface="Courier New" panose="02070309020205020404" pitchFamily="49" charset="0"/>
              </a:rPr>
              <a:t>line </a:t>
            </a:r>
            <a:r>
              <a:rPr lang="en-US" altLang="en-US" sz="2400" dirty="0" smtClean="0">
                <a:latin typeface="Courier New" panose="02070309020205020404" pitchFamily="49" charset="0"/>
                <a:cs typeface="Courier New" panose="02070309020205020404" pitchFamily="49" charset="0"/>
              </a:rPr>
              <a:t>4</a:t>
            </a:r>
            <a:r>
              <a:rPr lang="en-US" altLang="en-US" sz="2400" dirty="0">
                <a:latin typeface="Courier New" panose="02070309020205020404" pitchFamily="49" charset="0"/>
                <a:cs typeface="Courier New" panose="02070309020205020404" pitchFamily="49" charset="0"/>
              </a:rPr>
              <a:t>:  A = 5;</a:t>
            </a:r>
          </a:p>
        </p:txBody>
      </p:sp>
      <p:grpSp>
        <p:nvGrpSpPr>
          <p:cNvPr id="11" name="Group 10"/>
          <p:cNvGrpSpPr/>
          <p:nvPr/>
        </p:nvGrpSpPr>
        <p:grpSpPr>
          <a:xfrm>
            <a:off x="2832100" y="1957508"/>
            <a:ext cx="6311900" cy="887292"/>
            <a:chOff x="2832100" y="1957508"/>
            <a:chExt cx="6311900" cy="887292"/>
          </a:xfrm>
        </p:grpSpPr>
        <p:sp>
          <p:nvSpPr>
            <p:cNvPr id="6" name="Rectangle 5"/>
            <p:cNvSpPr/>
            <p:nvPr/>
          </p:nvSpPr>
          <p:spPr>
            <a:xfrm>
              <a:off x="4572000" y="1957508"/>
              <a:ext cx="4572000" cy="646331"/>
            </a:xfrm>
            <a:prstGeom prst="rect">
              <a:avLst/>
            </a:prstGeom>
          </p:spPr>
          <p:txBody>
            <a:bodyPr>
              <a:spAutoFit/>
            </a:bodyPr>
            <a:lstStyle/>
            <a:p>
              <a:r>
                <a:rPr lang="en-ZA" b="1" dirty="0">
                  <a:solidFill>
                    <a:schemeClr val="accent1"/>
                  </a:solidFill>
                </a:rPr>
                <a:t>Flow dependence</a:t>
              </a:r>
              <a:r>
                <a:rPr lang="en-ZA" dirty="0">
                  <a:solidFill>
                    <a:schemeClr val="accent1"/>
                  </a:solidFill>
                </a:rPr>
                <a:t> on A from </a:t>
              </a:r>
              <a:r>
                <a:rPr lang="en-ZA" dirty="0" smtClean="0">
                  <a:solidFill>
                    <a:schemeClr val="accent1"/>
                  </a:solidFill>
                </a:rPr>
                <a:t>line </a:t>
              </a:r>
              <a:r>
                <a:rPr lang="en-ZA" dirty="0">
                  <a:solidFill>
                    <a:schemeClr val="accent1"/>
                  </a:solidFill>
                </a:rPr>
                <a:t>1 to 2, </a:t>
              </a:r>
              <a:r>
                <a:rPr lang="en-ZA" dirty="0" smtClean="0">
                  <a:solidFill>
                    <a:schemeClr val="accent1"/>
                  </a:solidFill>
                </a:rPr>
                <a:t>and from </a:t>
              </a:r>
              <a:r>
                <a:rPr lang="en-ZA" dirty="0">
                  <a:solidFill>
                    <a:schemeClr val="accent1"/>
                  </a:solidFill>
                </a:rPr>
                <a:t>1 to 3</a:t>
              </a:r>
              <a:r>
                <a:rPr lang="en-ZA" dirty="0" smtClean="0">
                  <a:solidFill>
                    <a:schemeClr val="accent1"/>
                  </a:solidFill>
                </a:rPr>
                <a:t>.   …</a:t>
              </a:r>
              <a:endParaRPr lang="en-ZA" dirty="0">
                <a:solidFill>
                  <a:schemeClr val="accent1"/>
                </a:solidFill>
              </a:endParaRPr>
            </a:p>
          </p:txBody>
        </p:sp>
        <p:cxnSp>
          <p:nvCxnSpPr>
            <p:cNvPr id="8" name="Straight Arrow Connector 7"/>
            <p:cNvCxnSpPr/>
            <p:nvPr/>
          </p:nvCxnSpPr>
          <p:spPr>
            <a:xfrm>
              <a:off x="2832100" y="2240172"/>
              <a:ext cx="381000" cy="1855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832100" y="2280673"/>
              <a:ext cx="419100" cy="5641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2" name="Rectangle 11"/>
          <p:cNvSpPr/>
          <p:nvPr/>
        </p:nvSpPr>
        <p:spPr>
          <a:xfrm>
            <a:off x="4242998" y="1414943"/>
            <a:ext cx="2018501" cy="369332"/>
          </a:xfrm>
          <a:prstGeom prst="rect">
            <a:avLst/>
          </a:prstGeom>
        </p:spPr>
        <p:txBody>
          <a:bodyPr wrap="none">
            <a:spAutoFit/>
          </a:bodyPr>
          <a:lstStyle/>
          <a:p>
            <a:r>
              <a:rPr lang="en-ZA" dirty="0" smtClean="0">
                <a:solidFill>
                  <a:schemeClr val="tx1">
                    <a:lumMod val="50000"/>
                    <a:lumOff val="50000"/>
                  </a:schemeClr>
                </a:solidFill>
              </a:rPr>
              <a:t>Dependencies ….</a:t>
            </a:r>
            <a:endParaRPr lang="en-ZA" dirty="0">
              <a:solidFill>
                <a:schemeClr val="tx1">
                  <a:lumMod val="50000"/>
                  <a:lumOff val="50000"/>
                </a:schemeClr>
              </a:solidFill>
            </a:endParaRPr>
          </a:p>
        </p:txBody>
      </p:sp>
      <p:grpSp>
        <p:nvGrpSpPr>
          <p:cNvPr id="18" name="Group 17"/>
          <p:cNvGrpSpPr/>
          <p:nvPr/>
        </p:nvGrpSpPr>
        <p:grpSpPr>
          <a:xfrm>
            <a:off x="2590800" y="2603839"/>
            <a:ext cx="6134100" cy="918357"/>
            <a:chOff x="2590800" y="2603839"/>
            <a:chExt cx="6134100" cy="918357"/>
          </a:xfrm>
        </p:grpSpPr>
        <p:sp>
          <p:nvSpPr>
            <p:cNvPr id="13" name="Rectangle 12"/>
            <p:cNvSpPr/>
            <p:nvPr/>
          </p:nvSpPr>
          <p:spPr>
            <a:xfrm>
              <a:off x="4572000" y="2875865"/>
              <a:ext cx="4152900" cy="646331"/>
            </a:xfrm>
            <a:prstGeom prst="rect">
              <a:avLst/>
            </a:prstGeom>
          </p:spPr>
          <p:txBody>
            <a:bodyPr wrap="square">
              <a:spAutoFit/>
            </a:bodyPr>
            <a:lstStyle/>
            <a:p>
              <a:r>
                <a:rPr lang="en-ZA" b="1" dirty="0">
                  <a:solidFill>
                    <a:schemeClr val="accent2">
                      <a:lumMod val="75000"/>
                    </a:schemeClr>
                  </a:solidFill>
                </a:rPr>
                <a:t>Anti dependence</a:t>
              </a:r>
              <a:r>
                <a:rPr lang="en-ZA" dirty="0">
                  <a:solidFill>
                    <a:schemeClr val="accent2">
                      <a:lumMod val="75000"/>
                    </a:schemeClr>
                  </a:solidFill>
                </a:rPr>
                <a:t> on A from </a:t>
              </a:r>
              <a:r>
                <a:rPr lang="en-ZA" dirty="0" smtClean="0">
                  <a:solidFill>
                    <a:schemeClr val="accent2">
                      <a:lumMod val="75000"/>
                    </a:schemeClr>
                  </a:solidFill>
                </a:rPr>
                <a:t>line 2 </a:t>
              </a:r>
              <a:r>
                <a:rPr lang="en-ZA" dirty="0">
                  <a:solidFill>
                    <a:schemeClr val="accent2">
                      <a:lumMod val="75000"/>
                    </a:schemeClr>
                  </a:solidFill>
                </a:rPr>
                <a:t>to 4 and from </a:t>
              </a:r>
              <a:r>
                <a:rPr lang="en-ZA" dirty="0" smtClean="0">
                  <a:solidFill>
                    <a:schemeClr val="accent2">
                      <a:lumMod val="75000"/>
                    </a:schemeClr>
                  </a:solidFill>
                </a:rPr>
                <a:t>line 3 </a:t>
              </a:r>
              <a:r>
                <a:rPr lang="en-ZA" dirty="0">
                  <a:solidFill>
                    <a:schemeClr val="accent2">
                      <a:lumMod val="75000"/>
                    </a:schemeClr>
                  </a:solidFill>
                </a:rPr>
                <a:t>to 4</a:t>
              </a:r>
              <a:r>
                <a:rPr lang="en-ZA" dirty="0" smtClean="0">
                  <a:solidFill>
                    <a:schemeClr val="accent2">
                      <a:lumMod val="75000"/>
                    </a:schemeClr>
                  </a:solidFill>
                </a:rPr>
                <a:t>.  …</a:t>
              </a:r>
              <a:endParaRPr lang="en-ZA" dirty="0">
                <a:solidFill>
                  <a:schemeClr val="accent2">
                    <a:lumMod val="75000"/>
                  </a:schemeClr>
                </a:solidFill>
              </a:endParaRPr>
            </a:p>
          </p:txBody>
        </p:sp>
        <p:cxnSp>
          <p:nvCxnSpPr>
            <p:cNvPr id="15" name="Straight Arrow Connector 14"/>
            <p:cNvCxnSpPr/>
            <p:nvPr/>
          </p:nvCxnSpPr>
          <p:spPr>
            <a:xfrm flipH="1">
              <a:off x="2590800" y="2603839"/>
              <a:ext cx="762000" cy="533061"/>
            </a:xfrm>
            <a:prstGeom prst="straightConnector1">
              <a:avLst/>
            </a:prstGeom>
            <a:ln>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2717800" y="3005183"/>
              <a:ext cx="635000" cy="193847"/>
            </a:xfrm>
            <a:prstGeom prst="straightConnector1">
              <a:avLst/>
            </a:prstGeom>
            <a:ln>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4" name="Group 33"/>
          <p:cNvGrpSpPr/>
          <p:nvPr/>
        </p:nvGrpSpPr>
        <p:grpSpPr>
          <a:xfrm>
            <a:off x="2349500" y="2171700"/>
            <a:ext cx="6077920" cy="2149038"/>
            <a:chOff x="2349500" y="2171700"/>
            <a:chExt cx="6077920" cy="2149038"/>
          </a:xfrm>
        </p:grpSpPr>
        <p:sp>
          <p:nvSpPr>
            <p:cNvPr id="5" name="Rectangle 4"/>
            <p:cNvSpPr/>
            <p:nvPr/>
          </p:nvSpPr>
          <p:spPr>
            <a:xfrm>
              <a:off x="4585898" y="3674407"/>
              <a:ext cx="3841522" cy="646331"/>
            </a:xfrm>
            <a:prstGeom prst="rect">
              <a:avLst/>
            </a:prstGeom>
          </p:spPr>
          <p:txBody>
            <a:bodyPr wrap="square">
              <a:spAutoFit/>
            </a:bodyPr>
            <a:lstStyle/>
            <a:p>
              <a:r>
                <a:rPr lang="en-ZA" b="1" dirty="0" smtClean="0">
                  <a:solidFill>
                    <a:schemeClr val="accent3">
                      <a:lumMod val="50000"/>
                    </a:schemeClr>
                  </a:solidFill>
                </a:rPr>
                <a:t>Output </a:t>
              </a:r>
              <a:r>
                <a:rPr lang="en-ZA" b="1" dirty="0">
                  <a:solidFill>
                    <a:schemeClr val="accent3">
                      <a:lumMod val="50000"/>
                    </a:schemeClr>
                  </a:solidFill>
                </a:rPr>
                <a:t>dependence</a:t>
              </a:r>
              <a:r>
                <a:rPr lang="en-ZA" dirty="0">
                  <a:solidFill>
                    <a:schemeClr val="accent3">
                      <a:lumMod val="50000"/>
                    </a:schemeClr>
                  </a:solidFill>
                </a:rPr>
                <a:t> on A between </a:t>
              </a:r>
              <a:r>
                <a:rPr lang="en-ZA" dirty="0" smtClean="0">
                  <a:solidFill>
                    <a:schemeClr val="accent3">
                      <a:lumMod val="50000"/>
                    </a:schemeClr>
                  </a:solidFill>
                </a:rPr>
                <a:t>line 1 </a:t>
              </a:r>
              <a:r>
                <a:rPr lang="en-ZA" dirty="0">
                  <a:solidFill>
                    <a:schemeClr val="accent3">
                      <a:lumMod val="50000"/>
                    </a:schemeClr>
                  </a:solidFill>
                </a:rPr>
                <a:t>and </a:t>
              </a:r>
              <a:r>
                <a:rPr lang="en-ZA" dirty="0" err="1">
                  <a:solidFill>
                    <a:schemeClr val="accent3">
                      <a:lumMod val="50000"/>
                    </a:schemeClr>
                  </a:solidFill>
                </a:rPr>
                <a:t>stmt</a:t>
              </a:r>
              <a:r>
                <a:rPr lang="en-ZA" dirty="0">
                  <a:solidFill>
                    <a:schemeClr val="accent3">
                      <a:lumMod val="50000"/>
                    </a:schemeClr>
                  </a:solidFill>
                </a:rPr>
                <a:t> 4.</a:t>
              </a:r>
            </a:p>
          </p:txBody>
        </p:sp>
        <p:sp>
          <p:nvSpPr>
            <p:cNvPr id="33" name="Freeform 32"/>
            <p:cNvSpPr/>
            <p:nvPr/>
          </p:nvSpPr>
          <p:spPr>
            <a:xfrm>
              <a:off x="2349500" y="2171700"/>
              <a:ext cx="165100" cy="1117600"/>
            </a:xfrm>
            <a:custGeom>
              <a:avLst/>
              <a:gdLst>
                <a:gd name="connsiteX0" fmla="*/ 165100 w 165100"/>
                <a:gd name="connsiteY0" fmla="*/ 0 h 1117600"/>
                <a:gd name="connsiteX1" fmla="*/ 0 w 165100"/>
                <a:gd name="connsiteY1" fmla="*/ 215900 h 1117600"/>
                <a:gd name="connsiteX2" fmla="*/ 12700 w 165100"/>
                <a:gd name="connsiteY2" fmla="*/ 965200 h 1117600"/>
                <a:gd name="connsiteX3" fmla="*/ 152400 w 165100"/>
                <a:gd name="connsiteY3" fmla="*/ 1117600 h 1117600"/>
              </a:gdLst>
              <a:ahLst/>
              <a:cxnLst>
                <a:cxn ang="0">
                  <a:pos x="connsiteX0" y="connsiteY0"/>
                </a:cxn>
                <a:cxn ang="0">
                  <a:pos x="connsiteX1" y="connsiteY1"/>
                </a:cxn>
                <a:cxn ang="0">
                  <a:pos x="connsiteX2" y="connsiteY2"/>
                </a:cxn>
                <a:cxn ang="0">
                  <a:pos x="connsiteX3" y="connsiteY3"/>
                </a:cxn>
              </a:cxnLst>
              <a:rect l="l" t="t" r="r" b="b"/>
              <a:pathLst>
                <a:path w="165100" h="1117600">
                  <a:moveTo>
                    <a:pt x="165100" y="0"/>
                  </a:moveTo>
                  <a:lnTo>
                    <a:pt x="0" y="215900"/>
                  </a:lnTo>
                  <a:lnTo>
                    <a:pt x="12700" y="965200"/>
                  </a:lnTo>
                  <a:lnTo>
                    <a:pt x="152400" y="1117600"/>
                  </a:lnTo>
                </a:path>
              </a:pathLst>
            </a:custGeom>
            <a:noFill/>
            <a:ln>
              <a:solidFill>
                <a:schemeClr val="accent3">
                  <a:lumMod val="50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grpSp>
    </p:spTree>
    <p:extLst>
      <p:ext uri="{BB962C8B-B14F-4D97-AF65-F5344CB8AC3E}">
        <p14:creationId xmlns:p14="http://schemas.microsoft.com/office/powerpoint/2010/main" val="1093923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25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6016" y="586506"/>
            <a:ext cx="7024744" cy="1143000"/>
          </a:xfrm>
        </p:spPr>
        <p:txBody>
          <a:bodyPr/>
          <a:lstStyle/>
          <a:p>
            <a:pPr eaLnBrk="1" hangingPunct="1">
              <a:defRPr/>
            </a:pPr>
            <a:r>
              <a:rPr lang="en-ZA" dirty="0"/>
              <a:t>Lecture Overview</a:t>
            </a:r>
            <a:endParaRPr lang="en-US" dirty="0"/>
          </a:p>
        </p:txBody>
      </p:sp>
      <p:sp>
        <p:nvSpPr>
          <p:cNvPr id="3" name="Content Placeholder 2"/>
          <p:cNvSpPr>
            <a:spLocks noGrp="1"/>
          </p:cNvSpPr>
          <p:nvPr>
            <p:ph idx="1"/>
          </p:nvPr>
        </p:nvSpPr>
        <p:spPr>
          <a:xfrm>
            <a:off x="789492" y="2083020"/>
            <a:ext cx="6777317" cy="4365906"/>
          </a:xfrm>
        </p:spPr>
        <p:txBody>
          <a:bodyPr>
            <a:normAutofit fontScale="92500" lnSpcReduction="10000"/>
          </a:bodyPr>
          <a:lstStyle/>
          <a:p>
            <a:pPr>
              <a:defRPr/>
            </a:pPr>
            <a:r>
              <a:rPr lang="en-ZA" dirty="0"/>
              <a:t>Parallel </a:t>
            </a:r>
            <a:r>
              <a:rPr lang="en-ZA" dirty="0" smtClean="0"/>
              <a:t>Programming Models</a:t>
            </a:r>
          </a:p>
          <a:p>
            <a:pPr>
              <a:defRPr/>
            </a:pPr>
            <a:r>
              <a:rPr lang="en-ZA" dirty="0"/>
              <a:t>Parallel System </a:t>
            </a:r>
            <a:r>
              <a:rPr lang="en-ZA" dirty="0" smtClean="0"/>
              <a:t>Approaches</a:t>
            </a:r>
          </a:p>
          <a:p>
            <a:pPr>
              <a:defRPr/>
            </a:pPr>
            <a:r>
              <a:rPr lang="en-ZA" dirty="0"/>
              <a:t>Parallel Programming </a:t>
            </a:r>
            <a:r>
              <a:rPr lang="en-ZA" dirty="0" smtClean="0"/>
              <a:t>Tools</a:t>
            </a:r>
          </a:p>
          <a:p>
            <a:pPr>
              <a:defRPr/>
            </a:pPr>
            <a:r>
              <a:rPr lang="en-US" altLang="en-US" dirty="0" smtClean="0"/>
              <a:t>Parallelizing</a:t>
            </a:r>
            <a:br>
              <a:rPr lang="en-US" altLang="en-US" dirty="0" smtClean="0"/>
            </a:br>
            <a:r>
              <a:rPr lang="en-US" altLang="en-US" dirty="0" smtClean="0"/>
              <a:t>Compilers</a:t>
            </a:r>
          </a:p>
          <a:p>
            <a:pPr>
              <a:defRPr/>
            </a:pPr>
            <a:r>
              <a:rPr lang="en-ZA" dirty="0"/>
              <a:t>Shared </a:t>
            </a:r>
            <a:r>
              <a:rPr lang="en-ZA" dirty="0" smtClean="0"/>
              <a:t>Memory</a:t>
            </a:r>
            <a:br>
              <a:rPr lang="en-ZA" dirty="0" smtClean="0"/>
            </a:br>
            <a:r>
              <a:rPr lang="en-ZA" dirty="0" smtClean="0"/>
              <a:t>Models</a:t>
            </a:r>
          </a:p>
          <a:p>
            <a:pPr>
              <a:defRPr/>
            </a:pPr>
            <a:r>
              <a:rPr lang="en-ZA" dirty="0" smtClean="0"/>
              <a:t>Shared Memory</a:t>
            </a:r>
            <a:br>
              <a:rPr lang="en-ZA" dirty="0" smtClean="0"/>
            </a:br>
            <a:r>
              <a:rPr lang="en-ZA" dirty="0" smtClean="0"/>
              <a:t>Terms</a:t>
            </a:r>
            <a:endParaRPr lang="en-ZA" dirty="0"/>
          </a:p>
        </p:txBody>
      </p:sp>
      <p:pic>
        <p:nvPicPr>
          <p:cNvPr id="4099" name="Picture 3" descr="mosaic01.gif"/>
          <p:cNvPicPr>
            <a:picLocks noChangeAspect="1"/>
          </p:cNvPicPr>
          <p:nvPr/>
        </p:nvPicPr>
        <p:blipFill>
          <a:blip r:embed="rId3" cstate="print"/>
          <a:srcRect/>
          <a:stretch>
            <a:fillRect/>
          </a:stretch>
        </p:blipFill>
        <p:spPr bwMode="auto">
          <a:xfrm>
            <a:off x="4374078" y="3865645"/>
            <a:ext cx="4144354" cy="28747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Example 1</a:t>
            </a:r>
            <a:endParaRPr lang="en-ZA" dirty="0"/>
          </a:p>
        </p:txBody>
      </p:sp>
      <p:sp>
        <p:nvSpPr>
          <p:cNvPr id="3" name="Rectangle 2"/>
          <p:cNvSpPr/>
          <p:nvPr/>
        </p:nvSpPr>
        <p:spPr>
          <a:xfrm>
            <a:off x="1143374" y="1684617"/>
            <a:ext cx="6463926" cy="1471172"/>
          </a:xfrm>
          <a:prstGeom prst="rect">
            <a:avLst/>
          </a:prstGeom>
        </p:spPr>
        <p:txBody>
          <a:bodyPr wrap="square">
            <a:spAutoFit/>
          </a:bodyPr>
          <a:lstStyle/>
          <a:p>
            <a:pPr>
              <a:lnSpc>
                <a:spcPct val="80000"/>
              </a:lnSpc>
              <a:buFontTx/>
              <a:buNone/>
            </a:pPr>
            <a:r>
              <a:rPr lang="en-US" altLang="en-US" sz="2800" dirty="0" smtClean="0">
                <a:latin typeface="Courier New" panose="02070309020205020404" pitchFamily="49" charset="0"/>
              </a:rPr>
              <a:t>line 1: for </a:t>
            </a:r>
            <a:r>
              <a:rPr lang="en-US" altLang="en-US" sz="2800" dirty="0" err="1" smtClean="0">
                <a:latin typeface="Courier New" panose="02070309020205020404" pitchFamily="49" charset="0"/>
              </a:rPr>
              <a:t>i</a:t>
            </a:r>
            <a:r>
              <a:rPr lang="en-US" altLang="en-US" sz="2800" dirty="0" smtClean="0">
                <a:latin typeface="Courier New" panose="02070309020205020404" pitchFamily="49" charset="0"/>
              </a:rPr>
              <a:t> </a:t>
            </a:r>
            <a:r>
              <a:rPr lang="en-US" altLang="en-US" sz="2800" dirty="0">
                <a:latin typeface="Courier New" panose="02070309020205020404" pitchFamily="49" charset="0"/>
              </a:rPr>
              <a:t>= </a:t>
            </a:r>
            <a:r>
              <a:rPr lang="en-US" altLang="en-US" sz="2800" dirty="0" smtClean="0">
                <a:latin typeface="Courier New" panose="02070309020205020404" pitchFamily="49" charset="0"/>
              </a:rPr>
              <a:t>1 to </a:t>
            </a:r>
            <a:r>
              <a:rPr lang="en-US" altLang="en-US" sz="2800" dirty="0">
                <a:latin typeface="Courier New" panose="02070309020205020404" pitchFamily="49" charset="0"/>
              </a:rPr>
              <a:t>1000</a:t>
            </a:r>
          </a:p>
          <a:p>
            <a:pPr>
              <a:lnSpc>
                <a:spcPct val="80000"/>
              </a:lnSpc>
              <a:buFontTx/>
              <a:buNone/>
            </a:pPr>
            <a:r>
              <a:rPr lang="en-US" altLang="en-US" sz="2800" dirty="0">
                <a:latin typeface="Courier New" panose="02070309020205020404" pitchFamily="49" charset="0"/>
              </a:rPr>
              <a:t>line </a:t>
            </a:r>
            <a:r>
              <a:rPr lang="en-US" altLang="en-US" sz="2800" dirty="0" smtClean="0">
                <a:latin typeface="Courier New" panose="02070309020205020404" pitchFamily="49" charset="0"/>
              </a:rPr>
              <a:t>2:   A(</a:t>
            </a:r>
            <a:r>
              <a:rPr lang="en-US" altLang="en-US" sz="2800" dirty="0" err="1" smtClean="0">
                <a:latin typeface="Courier New" panose="02070309020205020404" pitchFamily="49" charset="0"/>
              </a:rPr>
              <a:t>i</a:t>
            </a:r>
            <a:r>
              <a:rPr lang="en-US" altLang="en-US" sz="2800" dirty="0" smtClean="0">
                <a:latin typeface="Courier New" panose="02070309020205020404" pitchFamily="49" charset="0"/>
              </a:rPr>
              <a:t>) </a:t>
            </a:r>
            <a:r>
              <a:rPr lang="en-US" altLang="en-US" sz="2800" dirty="0">
                <a:latin typeface="Courier New" panose="02070309020205020404" pitchFamily="49" charset="0"/>
              </a:rPr>
              <a:t>= </a:t>
            </a:r>
            <a:r>
              <a:rPr lang="en-US" altLang="en-US" sz="2800" dirty="0" smtClean="0">
                <a:latin typeface="Courier New" panose="02070309020205020404" pitchFamily="49" charset="0"/>
              </a:rPr>
              <a:t>B(</a:t>
            </a:r>
            <a:r>
              <a:rPr lang="en-US" altLang="en-US" sz="2800" dirty="0" err="1" smtClean="0">
                <a:latin typeface="Courier New" panose="02070309020205020404" pitchFamily="49" charset="0"/>
              </a:rPr>
              <a:t>i</a:t>
            </a:r>
            <a:r>
              <a:rPr lang="en-US" altLang="en-US" sz="2800" dirty="0" smtClean="0">
                <a:latin typeface="Courier New" panose="02070309020205020404" pitchFamily="49" charset="0"/>
              </a:rPr>
              <a:t>) </a:t>
            </a:r>
            <a:r>
              <a:rPr lang="en-US" altLang="en-US" sz="2800" dirty="0">
                <a:latin typeface="Courier New" panose="02070309020205020404" pitchFamily="49" charset="0"/>
              </a:rPr>
              <a:t>+ </a:t>
            </a:r>
            <a:r>
              <a:rPr lang="en-US" altLang="en-US" sz="2800" dirty="0" smtClean="0">
                <a:latin typeface="Courier New" panose="02070309020205020404" pitchFamily="49" charset="0"/>
              </a:rPr>
              <a:t>C(</a:t>
            </a:r>
            <a:r>
              <a:rPr lang="en-US" altLang="en-US" sz="2800" dirty="0" err="1" smtClean="0">
                <a:latin typeface="Courier New" panose="02070309020205020404" pitchFamily="49" charset="0"/>
              </a:rPr>
              <a:t>i</a:t>
            </a:r>
            <a:r>
              <a:rPr lang="en-US" altLang="en-US" sz="2800" dirty="0" smtClean="0">
                <a:latin typeface="Courier New" panose="02070309020205020404" pitchFamily="49" charset="0"/>
              </a:rPr>
              <a:t>)</a:t>
            </a:r>
            <a:endParaRPr lang="en-US" altLang="en-US" sz="2800" dirty="0">
              <a:latin typeface="Courier New" panose="02070309020205020404" pitchFamily="49" charset="0"/>
            </a:endParaRPr>
          </a:p>
          <a:p>
            <a:pPr>
              <a:lnSpc>
                <a:spcPct val="80000"/>
              </a:lnSpc>
              <a:buFontTx/>
              <a:buNone/>
            </a:pPr>
            <a:r>
              <a:rPr lang="en-US" altLang="en-US" sz="2800" dirty="0">
                <a:latin typeface="Courier New" panose="02070309020205020404" pitchFamily="49" charset="0"/>
              </a:rPr>
              <a:t>line </a:t>
            </a:r>
            <a:r>
              <a:rPr lang="en-US" altLang="en-US" sz="2800" dirty="0" smtClean="0">
                <a:latin typeface="Courier New" panose="02070309020205020404" pitchFamily="49" charset="0"/>
              </a:rPr>
              <a:t>3:   D(</a:t>
            </a:r>
            <a:r>
              <a:rPr lang="en-US" altLang="en-US" sz="2800" dirty="0" err="1" smtClean="0">
                <a:latin typeface="Courier New" panose="02070309020205020404" pitchFamily="49" charset="0"/>
              </a:rPr>
              <a:t>i</a:t>
            </a:r>
            <a:r>
              <a:rPr lang="en-US" altLang="en-US" sz="2800" dirty="0" smtClean="0">
                <a:latin typeface="Courier New" panose="02070309020205020404" pitchFamily="49" charset="0"/>
              </a:rPr>
              <a:t>) </a:t>
            </a:r>
            <a:r>
              <a:rPr lang="en-US" altLang="en-US" sz="2800" dirty="0">
                <a:latin typeface="Courier New" panose="02070309020205020404" pitchFamily="49" charset="0"/>
              </a:rPr>
              <a:t>= </a:t>
            </a:r>
            <a:r>
              <a:rPr lang="en-US" altLang="en-US" sz="2800" dirty="0" smtClean="0">
                <a:latin typeface="Courier New" panose="02070309020205020404" pitchFamily="49" charset="0"/>
              </a:rPr>
              <a:t>A(</a:t>
            </a:r>
            <a:r>
              <a:rPr lang="en-US" altLang="en-US" sz="2800" dirty="0" err="1" smtClean="0">
                <a:latin typeface="Courier New" panose="02070309020205020404" pitchFamily="49" charset="0"/>
              </a:rPr>
              <a:t>i</a:t>
            </a:r>
            <a:r>
              <a:rPr lang="en-US" altLang="en-US" sz="2800" dirty="0" smtClean="0">
                <a:latin typeface="Courier New" panose="02070309020205020404" pitchFamily="49" charset="0"/>
              </a:rPr>
              <a:t>)</a:t>
            </a:r>
            <a:endParaRPr lang="en-US" altLang="en-US" sz="2800" dirty="0">
              <a:latin typeface="Courier New" panose="02070309020205020404" pitchFamily="49" charset="0"/>
            </a:endParaRPr>
          </a:p>
          <a:p>
            <a:pPr>
              <a:lnSpc>
                <a:spcPct val="80000"/>
              </a:lnSpc>
              <a:buFontTx/>
              <a:buNone/>
            </a:pPr>
            <a:r>
              <a:rPr lang="en-US" altLang="en-US" sz="2800" dirty="0">
                <a:latin typeface="Courier New" panose="02070309020205020404" pitchFamily="49" charset="0"/>
              </a:rPr>
              <a:t>line </a:t>
            </a:r>
            <a:r>
              <a:rPr lang="en-US" altLang="en-US" sz="2800" dirty="0" smtClean="0">
                <a:latin typeface="Courier New" panose="02070309020205020404" pitchFamily="49" charset="0"/>
              </a:rPr>
              <a:t>4: next</a:t>
            </a:r>
            <a:endParaRPr lang="en-US" altLang="en-US" sz="2800" dirty="0">
              <a:latin typeface="Courier New" panose="02070309020205020404" pitchFamily="49" charset="0"/>
            </a:endParaRPr>
          </a:p>
        </p:txBody>
      </p:sp>
      <p:sp>
        <p:nvSpPr>
          <p:cNvPr id="4" name="Rectangle 3"/>
          <p:cNvSpPr/>
          <p:nvPr/>
        </p:nvSpPr>
        <p:spPr>
          <a:xfrm>
            <a:off x="1143374" y="1049229"/>
            <a:ext cx="4314001" cy="461665"/>
          </a:xfrm>
          <a:prstGeom prst="rect">
            <a:avLst/>
          </a:prstGeom>
        </p:spPr>
        <p:txBody>
          <a:bodyPr wrap="none">
            <a:spAutoFit/>
          </a:bodyPr>
          <a:lstStyle/>
          <a:p>
            <a:r>
              <a:rPr lang="en-ZA" sz="2400" dirty="0" smtClean="0">
                <a:solidFill>
                  <a:schemeClr val="accent2">
                    <a:lumMod val="75000"/>
                  </a:schemeClr>
                </a:solidFill>
              </a:rPr>
              <a:t>Can this code be parallelized?</a:t>
            </a:r>
            <a:endParaRPr lang="en-ZA" sz="2400" dirty="0"/>
          </a:p>
        </p:txBody>
      </p:sp>
      <p:sp>
        <p:nvSpPr>
          <p:cNvPr id="5" name="Rectangle 4"/>
          <p:cNvSpPr/>
          <p:nvPr/>
        </p:nvSpPr>
        <p:spPr>
          <a:xfrm>
            <a:off x="430414" y="3987918"/>
            <a:ext cx="8547100" cy="2031325"/>
          </a:xfrm>
          <a:prstGeom prst="rect">
            <a:avLst/>
          </a:prstGeom>
        </p:spPr>
        <p:txBody>
          <a:bodyPr wrap="square">
            <a:spAutoFit/>
          </a:bodyPr>
          <a:lstStyle/>
          <a:p>
            <a:pPr marL="285750" indent="-285750">
              <a:buFont typeface="Arial" panose="020B0604020202020204" pitchFamily="34" charset="0"/>
              <a:buChar char="•"/>
            </a:pPr>
            <a:r>
              <a:rPr lang="en-US" altLang="en-US" b="1" dirty="0" smtClean="0"/>
              <a:t>YES: </a:t>
            </a:r>
            <a:r>
              <a:rPr lang="en-US" altLang="en-US" dirty="0" smtClean="0"/>
              <a:t>There </a:t>
            </a:r>
            <a:r>
              <a:rPr lang="en-US" altLang="en-US" dirty="0"/>
              <a:t>is a flow dependence on </a:t>
            </a:r>
            <a:r>
              <a:rPr lang="en-US" altLang="en-US" dirty="0" smtClean="0"/>
              <a:t>A(</a:t>
            </a:r>
            <a:r>
              <a:rPr lang="en-US" altLang="en-US" dirty="0" err="1" smtClean="0"/>
              <a:t>i</a:t>
            </a:r>
            <a:r>
              <a:rPr lang="en-US" altLang="en-US" dirty="0" smtClean="0"/>
              <a:t>) </a:t>
            </a:r>
            <a:r>
              <a:rPr lang="en-US" altLang="en-US" dirty="0"/>
              <a:t>from </a:t>
            </a:r>
            <a:r>
              <a:rPr lang="en-US" altLang="en-US" dirty="0" smtClean="0"/>
              <a:t>line 1 </a:t>
            </a:r>
            <a:r>
              <a:rPr lang="en-US" altLang="en-US" dirty="0"/>
              <a:t>to </a:t>
            </a:r>
            <a:r>
              <a:rPr lang="en-US" altLang="en-US" dirty="0" smtClean="0"/>
              <a:t>2 in </a:t>
            </a:r>
            <a:r>
              <a:rPr lang="en-US" altLang="en-US" dirty="0"/>
              <a:t>an iteration, </a:t>
            </a:r>
            <a:r>
              <a:rPr lang="en-US" altLang="en-US" dirty="0" smtClean="0"/>
              <a:t>but no </a:t>
            </a:r>
            <a:r>
              <a:rPr lang="en-US" altLang="en-US" dirty="0"/>
              <a:t>dependences between </a:t>
            </a:r>
            <a:r>
              <a:rPr lang="en-US" altLang="en-US" dirty="0" smtClean="0"/>
              <a:t>any iterations.</a:t>
            </a:r>
          </a:p>
          <a:p>
            <a:pPr marL="285750" indent="-285750">
              <a:buFont typeface="Arial" panose="020B0604020202020204" pitchFamily="34" charset="0"/>
              <a:buChar char="•"/>
            </a:pPr>
            <a:r>
              <a:rPr lang="en-US" altLang="en-US" dirty="0" smtClean="0"/>
              <a:t>Each </a:t>
            </a:r>
            <a:r>
              <a:rPr lang="en-US" altLang="en-US" dirty="0"/>
              <a:t>iteration reads and writes to a different location in the array </a:t>
            </a:r>
            <a:r>
              <a:rPr lang="en-US" altLang="en-US" dirty="0" smtClean="0"/>
              <a:t>A, thus this </a:t>
            </a:r>
            <a:r>
              <a:rPr lang="en-US" altLang="en-US" dirty="0"/>
              <a:t>loop </a:t>
            </a:r>
            <a:r>
              <a:rPr lang="en-US" altLang="en-US" dirty="0" smtClean="0"/>
              <a:t>can </a:t>
            </a:r>
            <a:r>
              <a:rPr lang="en-US" altLang="en-US" dirty="0"/>
              <a:t>be executed in parallel </a:t>
            </a:r>
            <a:r>
              <a:rPr lang="en-US" altLang="en-US" dirty="0" smtClean="0"/>
              <a:t>– and even better </a:t>
            </a:r>
            <a:r>
              <a:rPr lang="en-US" altLang="en-US" dirty="0"/>
              <a:t>we could execute the loop iterations in any </a:t>
            </a:r>
            <a:r>
              <a:rPr lang="en-US" altLang="en-US" dirty="0" smtClean="0"/>
              <a:t>order (so if some take longer to run than others that is OK).</a:t>
            </a:r>
          </a:p>
          <a:p>
            <a:pPr marL="285750" indent="-285750">
              <a:buFont typeface="Arial" panose="020B0604020202020204" pitchFamily="34" charset="0"/>
              <a:buChar char="•"/>
            </a:pPr>
            <a:r>
              <a:rPr lang="en-US" altLang="en-US" dirty="0" smtClean="0"/>
              <a:t>A parallelizing </a:t>
            </a:r>
            <a:r>
              <a:rPr lang="en-US" altLang="en-US" dirty="0"/>
              <a:t>compiler would </a:t>
            </a:r>
            <a:r>
              <a:rPr lang="en-US" altLang="en-US" dirty="0" smtClean="0"/>
              <a:t>split the </a:t>
            </a:r>
            <a:r>
              <a:rPr lang="en-US" altLang="en-US" dirty="0"/>
              <a:t>1000 iterations </a:t>
            </a:r>
            <a:r>
              <a:rPr lang="en-US" altLang="en-US" dirty="0" smtClean="0"/>
              <a:t>among </a:t>
            </a:r>
            <a:r>
              <a:rPr lang="en-US" altLang="en-US" dirty="0"/>
              <a:t>the number of </a:t>
            </a:r>
            <a:r>
              <a:rPr lang="en-US" altLang="en-US" dirty="0" smtClean="0"/>
              <a:t>cores available</a:t>
            </a:r>
            <a:endParaRPr lang="en-US" altLang="en-US" dirty="0"/>
          </a:p>
        </p:txBody>
      </p:sp>
      <p:sp>
        <p:nvSpPr>
          <p:cNvPr id="6" name="Rectangle 5"/>
          <p:cNvSpPr/>
          <p:nvPr/>
        </p:nvSpPr>
        <p:spPr>
          <a:xfrm>
            <a:off x="430414" y="3658935"/>
            <a:ext cx="811441" cy="307777"/>
          </a:xfrm>
          <a:prstGeom prst="rect">
            <a:avLst/>
          </a:prstGeom>
        </p:spPr>
        <p:txBody>
          <a:bodyPr wrap="none">
            <a:spAutoFit/>
          </a:bodyPr>
          <a:lstStyle/>
          <a:p>
            <a:r>
              <a:rPr lang="en-US" altLang="en-US" sz="1400" dirty="0" smtClean="0"/>
              <a:t>answer:</a:t>
            </a:r>
            <a:endParaRPr lang="en-ZA" sz="1400" dirty="0"/>
          </a:p>
        </p:txBody>
      </p:sp>
    </p:spTree>
    <p:extLst>
      <p:ext uri="{BB962C8B-B14F-4D97-AF65-F5344CB8AC3E}">
        <p14:creationId xmlns:p14="http://schemas.microsoft.com/office/powerpoint/2010/main" val="742452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Example 2</a:t>
            </a:r>
            <a:endParaRPr lang="en-ZA" dirty="0"/>
          </a:p>
        </p:txBody>
      </p:sp>
      <p:sp>
        <p:nvSpPr>
          <p:cNvPr id="3" name="Rectangle 2"/>
          <p:cNvSpPr/>
          <p:nvPr/>
        </p:nvSpPr>
        <p:spPr>
          <a:xfrm>
            <a:off x="1067174" y="1764977"/>
            <a:ext cx="6463926" cy="1492716"/>
          </a:xfrm>
          <a:prstGeom prst="rect">
            <a:avLst/>
          </a:prstGeom>
        </p:spPr>
        <p:txBody>
          <a:bodyPr wrap="square">
            <a:spAutoFit/>
          </a:bodyPr>
          <a:lstStyle/>
          <a:p>
            <a:pPr>
              <a:lnSpc>
                <a:spcPct val="80000"/>
              </a:lnSpc>
              <a:buFontTx/>
              <a:buNone/>
            </a:pPr>
            <a:r>
              <a:rPr lang="en-ZA" altLang="en-US" sz="2800" dirty="0" smtClean="0">
                <a:latin typeface="Courier New" panose="02070309020205020404" pitchFamily="49" charset="0"/>
              </a:rPr>
              <a:t>line 1: for</a:t>
            </a:r>
            <a:r>
              <a:rPr lang="pl-PL" altLang="en-US" sz="2800" dirty="0" smtClean="0">
                <a:latin typeface="Courier New" panose="02070309020205020404" pitchFamily="49" charset="0"/>
              </a:rPr>
              <a:t> </a:t>
            </a:r>
            <a:r>
              <a:rPr lang="en-ZA" altLang="en-US" sz="2800" dirty="0" err="1" smtClean="0">
                <a:latin typeface="Courier New" panose="02070309020205020404" pitchFamily="49" charset="0"/>
              </a:rPr>
              <a:t>i</a:t>
            </a:r>
            <a:r>
              <a:rPr lang="pl-PL" altLang="en-US" sz="2800" dirty="0" smtClean="0">
                <a:latin typeface="Courier New" panose="02070309020205020404" pitchFamily="49" charset="0"/>
              </a:rPr>
              <a:t> </a:t>
            </a:r>
            <a:r>
              <a:rPr lang="pl-PL" altLang="en-US" sz="2800" dirty="0">
                <a:latin typeface="Courier New" panose="02070309020205020404" pitchFamily="49" charset="0"/>
              </a:rPr>
              <a:t>= </a:t>
            </a:r>
            <a:r>
              <a:rPr lang="pl-PL" altLang="en-US" sz="2800" dirty="0" smtClean="0">
                <a:latin typeface="Courier New" panose="02070309020205020404" pitchFamily="49" charset="0"/>
              </a:rPr>
              <a:t>1</a:t>
            </a:r>
            <a:r>
              <a:rPr lang="en-ZA" altLang="en-US" sz="2800" dirty="0" smtClean="0">
                <a:latin typeface="Courier New" panose="02070309020205020404" pitchFamily="49" charset="0"/>
              </a:rPr>
              <a:t> to</a:t>
            </a:r>
            <a:r>
              <a:rPr lang="pl-PL" altLang="en-US" sz="2800" dirty="0" smtClean="0">
                <a:latin typeface="Courier New" panose="02070309020205020404" pitchFamily="49" charset="0"/>
              </a:rPr>
              <a:t> </a:t>
            </a:r>
            <a:r>
              <a:rPr lang="pl-PL" altLang="en-US" sz="2800" dirty="0">
                <a:latin typeface="Courier New" panose="02070309020205020404" pitchFamily="49" charset="0"/>
              </a:rPr>
              <a:t>1000</a:t>
            </a:r>
          </a:p>
          <a:p>
            <a:pPr>
              <a:lnSpc>
                <a:spcPct val="80000"/>
              </a:lnSpc>
              <a:buFontTx/>
              <a:buNone/>
            </a:pPr>
            <a:r>
              <a:rPr lang="en-ZA" altLang="en-US" sz="2800" dirty="0">
                <a:latin typeface="Courier New" panose="02070309020205020404" pitchFamily="49" charset="0"/>
              </a:rPr>
              <a:t>line </a:t>
            </a:r>
            <a:r>
              <a:rPr lang="en-ZA" altLang="en-US" sz="2800" dirty="0" smtClean="0">
                <a:latin typeface="Courier New" panose="02070309020205020404" pitchFamily="49" charset="0"/>
              </a:rPr>
              <a:t>2:</a:t>
            </a:r>
            <a:r>
              <a:rPr lang="pl-PL" altLang="en-US" sz="2800" dirty="0" smtClean="0">
                <a:latin typeface="Courier New" panose="02070309020205020404" pitchFamily="49" charset="0"/>
              </a:rPr>
              <a:t>   A(</a:t>
            </a:r>
            <a:r>
              <a:rPr lang="en-ZA" altLang="en-US" sz="2800" dirty="0" err="1" smtClean="0">
                <a:latin typeface="Courier New" panose="02070309020205020404" pitchFamily="49" charset="0"/>
              </a:rPr>
              <a:t>i</a:t>
            </a:r>
            <a:r>
              <a:rPr lang="pl-PL" altLang="en-US" sz="2800" dirty="0" smtClean="0">
                <a:latin typeface="Courier New" panose="02070309020205020404" pitchFamily="49" charset="0"/>
              </a:rPr>
              <a:t>) </a:t>
            </a:r>
            <a:r>
              <a:rPr lang="pl-PL" altLang="en-US" sz="2800" dirty="0">
                <a:latin typeface="Courier New" panose="02070309020205020404" pitchFamily="49" charset="0"/>
              </a:rPr>
              <a:t>= </a:t>
            </a:r>
            <a:r>
              <a:rPr lang="pl-PL" altLang="en-US" sz="2800" dirty="0" smtClean="0">
                <a:latin typeface="Courier New" panose="02070309020205020404" pitchFamily="49" charset="0"/>
              </a:rPr>
              <a:t>B(</a:t>
            </a:r>
            <a:r>
              <a:rPr lang="en-ZA" altLang="en-US" sz="2800" dirty="0" err="1" smtClean="0">
                <a:latin typeface="Courier New" panose="02070309020205020404" pitchFamily="49" charset="0"/>
              </a:rPr>
              <a:t>i</a:t>
            </a:r>
            <a:r>
              <a:rPr lang="pl-PL" altLang="en-US" sz="2800" dirty="0" smtClean="0">
                <a:latin typeface="Courier New" panose="02070309020205020404" pitchFamily="49" charset="0"/>
              </a:rPr>
              <a:t>) </a:t>
            </a:r>
            <a:r>
              <a:rPr lang="pl-PL" altLang="en-US" sz="2800" dirty="0">
                <a:latin typeface="Courier New" panose="02070309020205020404" pitchFamily="49" charset="0"/>
              </a:rPr>
              <a:t>+ </a:t>
            </a:r>
            <a:r>
              <a:rPr lang="pl-PL" altLang="en-US" sz="2800" dirty="0" smtClean="0">
                <a:latin typeface="Courier New" panose="02070309020205020404" pitchFamily="49" charset="0"/>
              </a:rPr>
              <a:t>C(</a:t>
            </a:r>
            <a:r>
              <a:rPr lang="en-ZA" altLang="en-US" sz="2800" dirty="0" err="1" smtClean="0">
                <a:latin typeface="Courier New" panose="02070309020205020404" pitchFamily="49" charset="0"/>
              </a:rPr>
              <a:t>i</a:t>
            </a:r>
            <a:r>
              <a:rPr lang="pl-PL" altLang="en-US" sz="2800" dirty="0" smtClean="0">
                <a:latin typeface="Courier New" panose="02070309020205020404" pitchFamily="49" charset="0"/>
              </a:rPr>
              <a:t>)</a:t>
            </a:r>
            <a:endParaRPr lang="pl-PL" altLang="en-US" sz="2800" dirty="0">
              <a:latin typeface="Courier New" panose="02070309020205020404" pitchFamily="49" charset="0"/>
            </a:endParaRPr>
          </a:p>
          <a:p>
            <a:pPr>
              <a:lnSpc>
                <a:spcPct val="80000"/>
              </a:lnSpc>
              <a:buFontTx/>
              <a:buNone/>
            </a:pPr>
            <a:r>
              <a:rPr lang="en-ZA" altLang="en-US" sz="2800" dirty="0">
                <a:latin typeface="Courier New" panose="02070309020205020404" pitchFamily="49" charset="0"/>
              </a:rPr>
              <a:t>line </a:t>
            </a:r>
            <a:r>
              <a:rPr lang="en-ZA" altLang="en-US" sz="2800" dirty="0" smtClean="0">
                <a:latin typeface="Courier New" panose="02070309020205020404" pitchFamily="49" charset="0"/>
              </a:rPr>
              <a:t>3:</a:t>
            </a:r>
            <a:r>
              <a:rPr lang="pl-PL" altLang="en-US" sz="2800" dirty="0" smtClean="0">
                <a:latin typeface="Courier New" panose="02070309020205020404" pitchFamily="49" charset="0"/>
              </a:rPr>
              <a:t>   D(</a:t>
            </a:r>
            <a:r>
              <a:rPr lang="en-ZA" altLang="en-US" sz="2800" dirty="0" err="1" smtClean="0">
                <a:latin typeface="Courier New" panose="02070309020205020404" pitchFamily="49" charset="0"/>
              </a:rPr>
              <a:t>i</a:t>
            </a:r>
            <a:r>
              <a:rPr lang="pl-PL" altLang="en-US" sz="2800" dirty="0" smtClean="0">
                <a:latin typeface="Courier New" panose="02070309020205020404" pitchFamily="49" charset="0"/>
              </a:rPr>
              <a:t>) </a:t>
            </a:r>
            <a:r>
              <a:rPr lang="pl-PL" altLang="en-US" sz="2800" dirty="0">
                <a:latin typeface="Courier New" panose="02070309020205020404" pitchFamily="49" charset="0"/>
              </a:rPr>
              <a:t>= </a:t>
            </a:r>
            <a:r>
              <a:rPr lang="pl-PL" altLang="en-US" sz="2800" dirty="0" smtClean="0">
                <a:latin typeface="Courier New" panose="02070309020205020404" pitchFamily="49" charset="0"/>
              </a:rPr>
              <a:t>A(</a:t>
            </a:r>
            <a:r>
              <a:rPr lang="en-ZA" altLang="en-US" sz="2800" dirty="0" err="1" smtClean="0">
                <a:latin typeface="Courier New" panose="02070309020205020404" pitchFamily="49" charset="0"/>
              </a:rPr>
              <a:t>i</a:t>
            </a:r>
            <a:r>
              <a:rPr lang="pl-PL" altLang="en-US" sz="2800" dirty="0" smtClean="0">
                <a:latin typeface="Courier New" panose="02070309020205020404" pitchFamily="49" charset="0"/>
              </a:rPr>
              <a:t>+1</a:t>
            </a:r>
            <a:r>
              <a:rPr lang="pl-PL" altLang="en-US" sz="2800" dirty="0">
                <a:latin typeface="Courier New" panose="02070309020205020404" pitchFamily="49" charset="0"/>
              </a:rPr>
              <a:t>)</a:t>
            </a:r>
          </a:p>
          <a:p>
            <a:pPr>
              <a:lnSpc>
                <a:spcPct val="80000"/>
              </a:lnSpc>
              <a:buFontTx/>
              <a:buNone/>
            </a:pPr>
            <a:r>
              <a:rPr lang="en-ZA" altLang="en-US" sz="2800" dirty="0">
                <a:latin typeface="Courier New" panose="02070309020205020404" pitchFamily="49" charset="0"/>
              </a:rPr>
              <a:t>line </a:t>
            </a:r>
            <a:r>
              <a:rPr lang="en-ZA" altLang="en-US" sz="2800" dirty="0" smtClean="0">
                <a:latin typeface="Courier New" panose="02070309020205020404" pitchFamily="49" charset="0"/>
              </a:rPr>
              <a:t>4: next</a:t>
            </a:r>
            <a:endParaRPr lang="pl-PL" altLang="en-US" sz="2800" dirty="0">
              <a:latin typeface="Courier New" panose="02070309020205020404" pitchFamily="49" charset="0"/>
            </a:endParaRPr>
          </a:p>
        </p:txBody>
      </p:sp>
      <p:sp>
        <p:nvSpPr>
          <p:cNvPr id="4" name="Rectangle 3"/>
          <p:cNvSpPr/>
          <p:nvPr/>
        </p:nvSpPr>
        <p:spPr>
          <a:xfrm>
            <a:off x="1067174" y="1129589"/>
            <a:ext cx="4314001" cy="461665"/>
          </a:xfrm>
          <a:prstGeom prst="rect">
            <a:avLst/>
          </a:prstGeom>
        </p:spPr>
        <p:txBody>
          <a:bodyPr wrap="none">
            <a:spAutoFit/>
          </a:bodyPr>
          <a:lstStyle/>
          <a:p>
            <a:r>
              <a:rPr lang="en-ZA" sz="2400" dirty="0" smtClean="0">
                <a:solidFill>
                  <a:schemeClr val="accent2">
                    <a:lumMod val="75000"/>
                  </a:schemeClr>
                </a:solidFill>
              </a:rPr>
              <a:t>Can this code be parallelized?</a:t>
            </a:r>
            <a:endParaRPr lang="en-ZA" sz="2400" dirty="0"/>
          </a:p>
        </p:txBody>
      </p:sp>
      <p:sp>
        <p:nvSpPr>
          <p:cNvPr id="5" name="Rectangle 4"/>
          <p:cNvSpPr/>
          <p:nvPr/>
        </p:nvSpPr>
        <p:spPr>
          <a:xfrm>
            <a:off x="342900" y="3441680"/>
            <a:ext cx="8634614" cy="3231654"/>
          </a:xfrm>
          <a:prstGeom prst="rect">
            <a:avLst/>
          </a:prstGeom>
        </p:spPr>
        <p:txBody>
          <a:bodyPr wrap="square">
            <a:spAutoFit/>
          </a:bodyPr>
          <a:lstStyle/>
          <a:p>
            <a:pPr marL="285750" indent="-285750">
              <a:buFont typeface="Arial" panose="020B0604020202020204" pitchFamily="34" charset="0"/>
              <a:buChar char="•"/>
            </a:pPr>
            <a:r>
              <a:rPr lang="en-US" altLang="en-US" sz="1700" b="1" dirty="0" smtClean="0"/>
              <a:t>YES – if you have a good compiler:</a:t>
            </a:r>
            <a:r>
              <a:rPr lang="en-US" altLang="en-US" sz="1700" dirty="0" smtClean="0"/>
              <a:t> </a:t>
            </a:r>
            <a:r>
              <a:rPr lang="en-ZA" altLang="en-US" sz="1700" dirty="0"/>
              <a:t>This example </a:t>
            </a:r>
            <a:r>
              <a:rPr lang="en-ZA" altLang="en-US" sz="1700" dirty="0" smtClean="0"/>
              <a:t>clearly contains </a:t>
            </a:r>
            <a:r>
              <a:rPr lang="en-ZA" altLang="en-US" sz="1700" dirty="0"/>
              <a:t>an anti-dependence from </a:t>
            </a:r>
            <a:r>
              <a:rPr lang="en-ZA" altLang="en-US" sz="1700" dirty="0" smtClean="0"/>
              <a:t>line 2 </a:t>
            </a:r>
            <a:r>
              <a:rPr lang="en-ZA" altLang="en-US" sz="1700" dirty="0"/>
              <a:t>to </a:t>
            </a:r>
            <a:r>
              <a:rPr lang="en-ZA" altLang="en-US" sz="1700" dirty="0" smtClean="0"/>
              <a:t>1…</a:t>
            </a:r>
            <a:endParaRPr lang="en-ZA" altLang="en-US" sz="1700" dirty="0"/>
          </a:p>
          <a:p>
            <a:pPr marL="285750" indent="-285750">
              <a:buFont typeface="Arial" panose="020B0604020202020204" pitchFamily="34" charset="0"/>
              <a:buChar char="•"/>
            </a:pPr>
            <a:r>
              <a:rPr lang="en-ZA" altLang="en-US" sz="1700" dirty="0" smtClean="0"/>
              <a:t>But in the subsequent iteration a WRITE will be done </a:t>
            </a:r>
            <a:r>
              <a:rPr lang="en-ZA" altLang="en-US" sz="1700" dirty="0"/>
              <a:t>after we have already READ it in the previous iteration</a:t>
            </a:r>
            <a:r>
              <a:rPr lang="en-ZA" altLang="en-US" sz="1700" dirty="0" smtClean="0"/>
              <a:t>.</a:t>
            </a:r>
            <a:endParaRPr lang="en-ZA" altLang="en-US" sz="1700" dirty="0"/>
          </a:p>
          <a:p>
            <a:pPr marL="285750" indent="-285750">
              <a:buFont typeface="Arial" panose="020B0604020202020204" pitchFamily="34" charset="0"/>
              <a:buChar char="•"/>
            </a:pPr>
            <a:r>
              <a:rPr lang="en-ZA" altLang="en-US" sz="1700" dirty="0" smtClean="0"/>
              <a:t>Line 2 </a:t>
            </a:r>
            <a:r>
              <a:rPr lang="en-ZA" altLang="en-US" sz="1700" dirty="0"/>
              <a:t>is meant to read an </a:t>
            </a:r>
            <a:r>
              <a:rPr lang="en-ZA" altLang="en-US" sz="1700" i="1" dirty="0" smtClean="0"/>
              <a:t>old</a:t>
            </a:r>
            <a:r>
              <a:rPr lang="en-ZA" altLang="en-US" sz="1700" dirty="0" smtClean="0"/>
              <a:t> </a:t>
            </a:r>
            <a:r>
              <a:rPr lang="en-ZA" altLang="en-US" sz="1700" dirty="0"/>
              <a:t>value of </a:t>
            </a:r>
            <a:r>
              <a:rPr lang="en-ZA" altLang="en-US" sz="1700" dirty="0" smtClean="0"/>
              <a:t>A(i+1</a:t>
            </a:r>
            <a:r>
              <a:rPr lang="en-ZA" altLang="en-US" sz="1700" dirty="0"/>
              <a:t>) before the same location will be written over in the next loop iteration. </a:t>
            </a:r>
          </a:p>
          <a:p>
            <a:pPr marL="285750" indent="-285750">
              <a:buFont typeface="Arial" panose="020B0604020202020204" pitchFamily="34" charset="0"/>
              <a:buChar char="•"/>
            </a:pPr>
            <a:r>
              <a:rPr lang="en-ZA" altLang="en-US" sz="1700" dirty="0" smtClean="0"/>
              <a:t>If the </a:t>
            </a:r>
            <a:r>
              <a:rPr lang="en-ZA" altLang="en-US" sz="1700" dirty="0"/>
              <a:t>iterations </a:t>
            </a:r>
            <a:r>
              <a:rPr lang="en-ZA" altLang="en-US" sz="1700" dirty="0" smtClean="0"/>
              <a:t>were spread among e.g. 4 threads, then thread #2 could have </a:t>
            </a:r>
            <a:r>
              <a:rPr lang="en-ZA" altLang="en-US" sz="1700" dirty="0"/>
              <a:t>already written a new value to </a:t>
            </a:r>
            <a:r>
              <a:rPr lang="en-ZA" altLang="en-US" sz="1700" dirty="0" smtClean="0"/>
              <a:t>A(251) in </a:t>
            </a:r>
            <a:r>
              <a:rPr lang="en-ZA" altLang="en-US" sz="1700" dirty="0"/>
              <a:t>its first loop </a:t>
            </a:r>
            <a:r>
              <a:rPr lang="en-ZA" altLang="en-US" sz="1700" dirty="0" smtClean="0"/>
              <a:t>iteration, </a:t>
            </a:r>
            <a:r>
              <a:rPr lang="en-ZA" altLang="en-US" sz="1700" dirty="0"/>
              <a:t>long before thread </a:t>
            </a:r>
            <a:r>
              <a:rPr lang="en-ZA" altLang="en-US" sz="1700" dirty="0" smtClean="0"/>
              <a:t>#1 </a:t>
            </a:r>
            <a:r>
              <a:rPr lang="en-ZA" altLang="en-US" sz="1700" dirty="0"/>
              <a:t>tries to read (the </a:t>
            </a:r>
            <a:r>
              <a:rPr lang="en-ZA" altLang="en-US" sz="1700" dirty="0" smtClean="0"/>
              <a:t>old </a:t>
            </a:r>
            <a:r>
              <a:rPr lang="en-ZA" altLang="en-US" sz="1700" dirty="0"/>
              <a:t>value) in its last </a:t>
            </a:r>
            <a:r>
              <a:rPr lang="en-ZA" altLang="en-US" sz="1700" dirty="0" smtClean="0"/>
              <a:t>loop, </a:t>
            </a:r>
            <a:r>
              <a:rPr lang="en-ZA" altLang="en-US" sz="1700" dirty="0"/>
              <a:t>iteration 250</a:t>
            </a:r>
            <a:r>
              <a:rPr lang="en-ZA" altLang="en-US" sz="1700" dirty="0" smtClean="0"/>
              <a:t>.</a:t>
            </a:r>
            <a:endParaRPr lang="en-ZA" altLang="en-US" sz="1700" dirty="0"/>
          </a:p>
          <a:p>
            <a:pPr marL="285750" indent="-285750">
              <a:buFont typeface="Arial" panose="020B0604020202020204" pitchFamily="34" charset="0"/>
              <a:buChar char="•"/>
            </a:pPr>
            <a:r>
              <a:rPr lang="en-ZA" altLang="en-US" sz="1700" dirty="0" smtClean="0"/>
              <a:t>So the </a:t>
            </a:r>
            <a:r>
              <a:rPr lang="en-ZA" altLang="en-US" sz="1700" dirty="0"/>
              <a:t>compiler could </a:t>
            </a:r>
            <a:r>
              <a:rPr lang="en-ZA" altLang="en-US" sz="1700" dirty="0" smtClean="0"/>
              <a:t>chicken out and say it is </a:t>
            </a:r>
            <a:r>
              <a:rPr lang="en-ZA" altLang="en-US" sz="1700" dirty="0"/>
              <a:t>not </a:t>
            </a:r>
            <a:r>
              <a:rPr lang="en-ZA" altLang="en-US" sz="1700" dirty="0" smtClean="0"/>
              <a:t>parallelizable – or it </a:t>
            </a:r>
            <a:r>
              <a:rPr lang="en-ZA" altLang="en-US" sz="1700" dirty="0"/>
              <a:t>could realize that this problem only occurs at the boundaries and attempt to modify the loop to solve the problem, </a:t>
            </a:r>
            <a:r>
              <a:rPr lang="en-ZA" altLang="en-US" sz="1700" dirty="0" smtClean="0"/>
              <a:t>e.g. using saving the last A(i+1) in temp variable.</a:t>
            </a:r>
            <a:endParaRPr lang="en-US" altLang="en-US" sz="1700" dirty="0"/>
          </a:p>
        </p:txBody>
      </p:sp>
      <p:sp>
        <p:nvSpPr>
          <p:cNvPr id="6" name="Rectangle 5"/>
          <p:cNvSpPr/>
          <p:nvPr/>
        </p:nvSpPr>
        <p:spPr>
          <a:xfrm>
            <a:off x="430414" y="3112697"/>
            <a:ext cx="811441" cy="307777"/>
          </a:xfrm>
          <a:prstGeom prst="rect">
            <a:avLst/>
          </a:prstGeom>
        </p:spPr>
        <p:txBody>
          <a:bodyPr wrap="none">
            <a:spAutoFit/>
          </a:bodyPr>
          <a:lstStyle/>
          <a:p>
            <a:r>
              <a:rPr lang="en-US" altLang="en-US" sz="1400" dirty="0" smtClean="0"/>
              <a:t>answer:</a:t>
            </a:r>
            <a:endParaRPr lang="en-ZA" sz="1400" dirty="0"/>
          </a:p>
        </p:txBody>
      </p:sp>
    </p:spTree>
    <p:extLst>
      <p:ext uri="{BB962C8B-B14F-4D97-AF65-F5344CB8AC3E}">
        <p14:creationId xmlns:p14="http://schemas.microsoft.com/office/powerpoint/2010/main" val="1946241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swinberg\Documents\ACTIVE\EEE4084F\2016\LECTURES\Lecture03\Images\thought bubbl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65815" y="1174750"/>
            <a:ext cx="1656970" cy="1803400"/>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695856" y="3636940"/>
            <a:ext cx="7772400" cy="1362075"/>
          </a:xfrm>
        </p:spPr>
        <p:txBody>
          <a:bodyPr/>
          <a:lstStyle/>
          <a:p>
            <a:pPr>
              <a:defRPr/>
            </a:pPr>
            <a:r>
              <a:rPr lang="en-ZA" dirty="0" smtClean="0"/>
              <a:t>Shared Memory Models</a:t>
            </a:r>
            <a:endParaRPr lang="en-US" dirty="0"/>
          </a:p>
        </p:txBody>
      </p:sp>
      <p:sp>
        <p:nvSpPr>
          <p:cNvPr id="4" name="Text Placeholder 3"/>
          <p:cNvSpPr>
            <a:spLocks noGrp="1"/>
          </p:cNvSpPr>
          <p:nvPr>
            <p:ph type="body" idx="1"/>
          </p:nvPr>
        </p:nvSpPr>
        <p:spPr>
          <a:xfrm>
            <a:off x="722313" y="3657600"/>
            <a:ext cx="7772400" cy="1500188"/>
          </a:xfrm>
        </p:spPr>
        <p:txBody>
          <a:bodyPr/>
          <a:lstStyle/>
          <a:p>
            <a:pPr>
              <a:defRPr/>
            </a:pPr>
            <a:r>
              <a:rPr lang="en-ZA" dirty="0" smtClean="0">
                <a:solidFill>
                  <a:schemeClr val="tx2">
                    <a:lumMod val="75000"/>
                  </a:schemeClr>
                </a:solidFill>
              </a:rPr>
              <a:t>EEE4084F</a:t>
            </a:r>
            <a:endParaRPr lang="en-US" dirty="0">
              <a:solidFill>
                <a:schemeClr val="tx2">
                  <a:lumMod val="75000"/>
                </a:schemeClr>
              </a:solidFill>
            </a:endParaRPr>
          </a:p>
        </p:txBody>
      </p:sp>
      <p:pic>
        <p:nvPicPr>
          <p:cNvPr id="1026" name="Picture 2" descr="C:\Users\swinberg\Documents\ACTIVE\EEE4084F\2016\LECTURES\Lecture03\Images\happy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65550" y="2978150"/>
            <a:ext cx="2857500" cy="13589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684806" y="1476286"/>
            <a:ext cx="1131794" cy="730348"/>
          </a:xfrm>
          <a:prstGeom prst="rect">
            <a:avLst/>
          </a:prstGeom>
          <a:noFill/>
        </p:spPr>
        <p:txBody>
          <a:bodyPr wrap="none" lIns="91440" tIns="45720" rIns="91440" bIns="45720">
            <a:prstTxWarp prst="textChevronInverted">
              <a:avLst>
                <a:gd name="adj" fmla="val 92987"/>
              </a:avLst>
            </a:prstTxWarp>
            <a:spAutoFit/>
          </a:bodyPr>
          <a:lstStyle/>
          <a:p>
            <a:pPr algn="ctr"/>
            <a:r>
              <a:rPr lang="en-US" b="1" cap="none" spc="0" dirty="0" smtClean="0">
                <a:ln w="10541" cmpd="sng">
                  <a:solidFill>
                    <a:schemeClr val="accent1">
                      <a:shade val="88000"/>
                      <a:satMod val="110000"/>
                    </a:schemeClr>
                  </a:solidFill>
                  <a:prstDash val="solid"/>
                </a:ln>
                <a:solidFill>
                  <a:schemeClr val="accent5">
                    <a:lumMod val="40000"/>
                    <a:lumOff val="60000"/>
                  </a:schemeClr>
                </a:solidFill>
                <a:effectLst/>
              </a:rPr>
              <a:t>happy </a:t>
            </a:r>
            <a:br>
              <a:rPr lang="en-US" b="1" cap="none" spc="0" dirty="0" smtClean="0">
                <a:ln w="10541" cmpd="sng">
                  <a:solidFill>
                    <a:schemeClr val="accent1">
                      <a:shade val="88000"/>
                      <a:satMod val="110000"/>
                    </a:schemeClr>
                  </a:solidFill>
                  <a:prstDash val="solid"/>
                </a:ln>
                <a:solidFill>
                  <a:schemeClr val="accent5">
                    <a:lumMod val="40000"/>
                    <a:lumOff val="60000"/>
                  </a:schemeClr>
                </a:solidFill>
                <a:effectLst/>
              </a:rPr>
            </a:br>
            <a:r>
              <a:rPr lang="en-US" b="1" cap="none" spc="0" dirty="0" smtClean="0">
                <a:ln w="10541" cmpd="sng">
                  <a:solidFill>
                    <a:schemeClr val="accent1">
                      <a:shade val="88000"/>
                      <a:satMod val="110000"/>
                    </a:schemeClr>
                  </a:solidFill>
                  <a:prstDash val="solid"/>
                </a:ln>
                <a:solidFill>
                  <a:schemeClr val="accent5">
                    <a:lumMod val="40000"/>
                    <a:lumOff val="60000"/>
                  </a:schemeClr>
                </a:solidFill>
                <a:effectLst/>
              </a:rPr>
              <a:t>memories</a:t>
            </a:r>
            <a:endParaRPr lang="en-US" b="1" cap="none" spc="0" dirty="0">
              <a:ln w="10541" cmpd="sng">
                <a:solidFill>
                  <a:schemeClr val="accent1">
                    <a:shade val="88000"/>
                    <a:satMod val="110000"/>
                  </a:schemeClr>
                </a:solidFill>
                <a:prstDash val="solid"/>
              </a:ln>
              <a:solidFill>
                <a:schemeClr val="accent5">
                  <a:lumMod val="40000"/>
                  <a:lumOff val="60000"/>
                </a:schemeClr>
              </a:solidFill>
              <a:effectLst/>
            </a:endParaRPr>
          </a:p>
        </p:txBody>
      </p:sp>
    </p:spTree>
    <p:extLst>
      <p:ext uri="{BB962C8B-B14F-4D97-AF65-F5344CB8AC3E}">
        <p14:creationId xmlns:p14="http://schemas.microsoft.com/office/powerpoint/2010/main" val="12338001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Shared Memory Model</a:t>
            </a:r>
            <a:endParaRPr lang="en-US" dirty="0"/>
          </a:p>
        </p:txBody>
      </p:sp>
      <p:sp>
        <p:nvSpPr>
          <p:cNvPr id="3" name="Content Placeholder 2"/>
          <p:cNvSpPr>
            <a:spLocks noGrp="1"/>
          </p:cNvSpPr>
          <p:nvPr>
            <p:ph idx="1"/>
          </p:nvPr>
        </p:nvSpPr>
        <p:spPr>
          <a:xfrm>
            <a:off x="457200" y="1552575"/>
            <a:ext cx="8307388" cy="4191000"/>
          </a:xfrm>
        </p:spPr>
        <p:txBody>
          <a:bodyPr>
            <a:normAutofit fontScale="92500" lnSpcReduction="20000"/>
          </a:bodyPr>
          <a:lstStyle/>
          <a:p>
            <a:pPr>
              <a:defRPr/>
            </a:pPr>
            <a:r>
              <a:rPr lang="en-US" dirty="0" smtClean="0"/>
              <a:t>Tasks share a common address space, can read and write to memory asynchronously.</a:t>
            </a:r>
          </a:p>
          <a:p>
            <a:pPr>
              <a:defRPr/>
            </a:pPr>
            <a:r>
              <a:rPr lang="en-US" dirty="0" smtClean="0"/>
              <a:t>Memory control access is needed (e.g., to cater for data dependencies), such as:</a:t>
            </a:r>
          </a:p>
          <a:p>
            <a:pPr lvl="1">
              <a:defRPr/>
            </a:pPr>
            <a:r>
              <a:rPr lang="en-US" dirty="0" smtClean="0"/>
              <a:t>Locks and semaphores to control access to shared memory.</a:t>
            </a:r>
          </a:p>
          <a:p>
            <a:pPr>
              <a:defRPr/>
            </a:pPr>
            <a:r>
              <a:rPr lang="en-US" dirty="0" smtClean="0"/>
              <a:t>In this model, the notion of tasks ‘owning’ data is lacking, so there is no need to specify explicitly the communication of data between tasks. </a:t>
            </a:r>
          </a:p>
        </p:txBody>
      </p:sp>
    </p:spTree>
    <p:extLst>
      <p:ext uri="{BB962C8B-B14F-4D97-AF65-F5344CB8AC3E}">
        <p14:creationId xmlns:p14="http://schemas.microsoft.com/office/powerpoint/2010/main" val="33129421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048" y="353158"/>
            <a:ext cx="7698306" cy="1182129"/>
          </a:xfrm>
        </p:spPr>
        <p:txBody>
          <a:bodyPr>
            <a:normAutofit fontScale="90000"/>
          </a:bodyPr>
          <a:lstStyle/>
          <a:p>
            <a:pPr>
              <a:defRPr/>
            </a:pPr>
            <a:r>
              <a:rPr lang="en-US" dirty="0" smtClean="0"/>
              <a:t>Shared Memory Model:</a:t>
            </a:r>
            <a:br>
              <a:rPr lang="en-US" dirty="0" smtClean="0"/>
            </a:br>
            <a:r>
              <a:rPr lang="en-US" dirty="0" smtClean="0"/>
              <a:t>  pros and cons</a:t>
            </a:r>
            <a:endParaRPr lang="en-US" dirty="0"/>
          </a:p>
        </p:txBody>
      </p:sp>
      <p:sp>
        <p:nvSpPr>
          <p:cNvPr id="3" name="Content Placeholder 2"/>
          <p:cNvSpPr>
            <a:spLocks noGrp="1"/>
          </p:cNvSpPr>
          <p:nvPr>
            <p:ph idx="1"/>
          </p:nvPr>
        </p:nvSpPr>
        <p:spPr>
          <a:xfrm>
            <a:off x="457200" y="1552575"/>
            <a:ext cx="8307388" cy="4191000"/>
          </a:xfrm>
        </p:spPr>
        <p:txBody>
          <a:bodyPr>
            <a:normAutofit lnSpcReduction="10000"/>
          </a:bodyPr>
          <a:lstStyle/>
          <a:p>
            <a:pPr>
              <a:defRPr/>
            </a:pPr>
            <a:r>
              <a:rPr lang="en-US" sz="2800" u="sng" dirty="0" smtClean="0"/>
              <a:t>Adv:</a:t>
            </a:r>
            <a:r>
              <a:rPr lang="en-US" sz="2800" dirty="0" smtClean="0"/>
              <a:t> often allows program development to be simplified (e.g. compared to message passing, discussed in a later lecture).</a:t>
            </a:r>
          </a:p>
          <a:p>
            <a:pPr>
              <a:defRPr/>
            </a:pPr>
            <a:r>
              <a:rPr lang="en-US" sz="2800" u="sng" dirty="0" smtClean="0"/>
              <a:t>Adv:</a:t>
            </a:r>
            <a:r>
              <a:rPr lang="en-US" sz="2800" dirty="0" smtClean="0"/>
              <a:t> Keeping data local to processor working on it conserves memory accesses (reducing cache refreshes, bus traffic and the like that occurs when multiple processors use the same data).</a:t>
            </a:r>
          </a:p>
          <a:p>
            <a:pPr>
              <a:defRPr/>
            </a:pPr>
            <a:r>
              <a:rPr lang="en-US" sz="2800" u="sng" dirty="0" err="1" smtClean="0"/>
              <a:t>Disad</a:t>
            </a:r>
            <a:r>
              <a:rPr lang="en-US" sz="2800" u="sng" dirty="0" smtClean="0"/>
              <a:t>:</a:t>
            </a:r>
            <a:r>
              <a:rPr lang="en-US" sz="2800" dirty="0" smtClean="0"/>
              <a:t> tends to become more difficult to understand and manage </a:t>
            </a:r>
            <a:r>
              <a:rPr lang="en-US" sz="2800" i="1" dirty="0" smtClean="0"/>
              <a:t>data locality</a:t>
            </a:r>
            <a:r>
              <a:rPr lang="en-US" sz="2800" dirty="0" smtClean="0"/>
              <a:t>, which may detract from the overall system performance.</a:t>
            </a:r>
            <a:endParaRPr lang="en-US" sz="2800" dirty="0"/>
          </a:p>
        </p:txBody>
      </p:sp>
    </p:spTree>
    <p:extLst>
      <p:ext uri="{BB962C8B-B14F-4D97-AF65-F5344CB8AC3E}">
        <p14:creationId xmlns:p14="http://schemas.microsoft.com/office/powerpoint/2010/main" val="25868330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descr="C:\Users\swinberg\Documents\ACTIVE\EEE4084F\2016\LECTURES\Lecture03\Images\fork.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98043" y="379414"/>
            <a:ext cx="168480" cy="64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fontScale="90000"/>
          </a:bodyPr>
          <a:lstStyle/>
          <a:p>
            <a:r>
              <a:rPr lang="en-ZA" dirty="0" smtClean="0"/>
              <a:t>Using a </a:t>
            </a:r>
            <a:r>
              <a:rPr lang="en-ZA" dirty="0" err="1" smtClean="0"/>
              <a:t>Mutex</a:t>
            </a:r>
            <a:endParaRPr lang="en-ZA" dirty="0"/>
          </a:p>
        </p:txBody>
      </p:sp>
      <p:sp>
        <p:nvSpPr>
          <p:cNvPr id="3" name="Content Placeholder 2"/>
          <p:cNvSpPr>
            <a:spLocks noGrp="1"/>
          </p:cNvSpPr>
          <p:nvPr>
            <p:ph idx="1"/>
          </p:nvPr>
        </p:nvSpPr>
        <p:spPr>
          <a:xfrm>
            <a:off x="673169" y="1140431"/>
            <a:ext cx="7697635" cy="4519977"/>
          </a:xfrm>
        </p:spPr>
        <p:txBody>
          <a:bodyPr/>
          <a:lstStyle/>
          <a:p>
            <a:r>
              <a:rPr lang="en-ZA" dirty="0" smtClean="0"/>
              <a:t>A </a:t>
            </a:r>
            <a:r>
              <a:rPr lang="en-ZA" dirty="0" err="1" smtClean="0"/>
              <a:t>mutex</a:t>
            </a:r>
            <a:r>
              <a:rPr lang="en-ZA" dirty="0" smtClean="0"/>
              <a:t> provides a means to protect parts of code so that only one thread runs that piece of code at a time</a:t>
            </a:r>
          </a:p>
          <a:p>
            <a:r>
              <a:rPr lang="en-ZA" dirty="0" smtClean="0"/>
              <a:t>The </a:t>
            </a:r>
            <a:r>
              <a:rPr lang="en-ZA" dirty="0" err="1" smtClean="0"/>
              <a:t>mutex</a:t>
            </a:r>
            <a:r>
              <a:rPr lang="en-ZA" dirty="0" smtClean="0"/>
              <a:t> operations are </a:t>
            </a:r>
          </a:p>
          <a:p>
            <a:pPr lvl="1"/>
            <a:r>
              <a:rPr lang="en-ZA" dirty="0" smtClean="0"/>
              <a:t>lock : enter the protected code</a:t>
            </a:r>
          </a:p>
          <a:p>
            <a:pPr lvl="1"/>
            <a:r>
              <a:rPr lang="en-ZA" dirty="0" smtClean="0"/>
              <a:t>unlock : exit protected code / release key</a:t>
            </a:r>
          </a:p>
          <a:p>
            <a:endParaRPr lang="en-ZA" dirty="0"/>
          </a:p>
        </p:txBody>
      </p:sp>
      <p:sp>
        <p:nvSpPr>
          <p:cNvPr id="4" name="Rectangle 3"/>
          <p:cNvSpPr/>
          <p:nvPr/>
        </p:nvSpPr>
        <p:spPr>
          <a:xfrm>
            <a:off x="411423" y="4938251"/>
            <a:ext cx="4112023" cy="1323439"/>
          </a:xfrm>
          <a:prstGeom prst="rect">
            <a:avLst/>
          </a:prstGeom>
        </p:spPr>
        <p:txBody>
          <a:bodyPr wrap="none">
            <a:spAutoFit/>
          </a:bodyPr>
          <a:lstStyle/>
          <a:p>
            <a:r>
              <a:rPr lang="en-ZA" sz="1600" dirty="0">
                <a:solidFill>
                  <a:srgbClr val="000000"/>
                </a:solidFill>
                <a:latin typeface="Consolas" panose="020B0609020204030204" pitchFamily="49" charset="0"/>
              </a:rPr>
              <a:t>#include &lt;</a:t>
            </a:r>
            <a:r>
              <a:rPr lang="en-ZA" sz="1600" dirty="0" err="1">
                <a:solidFill>
                  <a:srgbClr val="000000"/>
                </a:solidFill>
                <a:latin typeface="Consolas" panose="020B0609020204030204" pitchFamily="49" charset="0"/>
              </a:rPr>
              <a:t>pthread.h</a:t>
            </a:r>
            <a:r>
              <a:rPr lang="en-ZA" sz="1600" dirty="0" smtClean="0">
                <a:solidFill>
                  <a:srgbClr val="000000"/>
                </a:solidFill>
                <a:latin typeface="Consolas" panose="020B0609020204030204" pitchFamily="49" charset="0"/>
              </a:rPr>
              <a:t>&gt; </a:t>
            </a:r>
          </a:p>
          <a:p>
            <a:r>
              <a:rPr lang="en-ZA" sz="1600" i="1" dirty="0" smtClean="0">
                <a:solidFill>
                  <a:srgbClr val="000000"/>
                </a:solidFill>
                <a:latin typeface="Consolas" panose="020B0609020204030204" pitchFamily="49" charset="0"/>
              </a:rPr>
              <a:t>// this is the library usually used</a:t>
            </a:r>
          </a:p>
          <a:p>
            <a:endParaRPr lang="en-ZA" sz="1600" i="1" dirty="0" smtClean="0">
              <a:solidFill>
                <a:srgbClr val="000000"/>
              </a:solidFill>
              <a:latin typeface="Consolas" panose="020B0609020204030204" pitchFamily="49" charset="0"/>
            </a:endParaRPr>
          </a:p>
          <a:p>
            <a:r>
              <a:rPr lang="en-ZA" sz="1600" i="1" dirty="0" smtClean="0">
                <a:solidFill>
                  <a:srgbClr val="000000"/>
                </a:solidFill>
                <a:latin typeface="Consolas" panose="020B0609020204030204" pitchFamily="49" charset="0"/>
              </a:rPr>
              <a:t>// </a:t>
            </a:r>
            <a:r>
              <a:rPr lang="en-ZA" sz="1600" i="1" dirty="0">
                <a:solidFill>
                  <a:srgbClr val="000000"/>
                </a:solidFill>
                <a:latin typeface="Consolas" panose="020B0609020204030204" pitchFamily="49" charset="0"/>
              </a:rPr>
              <a:t>instantiate a </a:t>
            </a:r>
            <a:r>
              <a:rPr lang="en-ZA" sz="1600" i="1" dirty="0" err="1" smtClean="0">
                <a:solidFill>
                  <a:srgbClr val="000000"/>
                </a:solidFill>
                <a:latin typeface="Consolas" panose="020B0609020204030204" pitchFamily="49" charset="0"/>
              </a:rPr>
              <a:t>mutex</a:t>
            </a:r>
            <a:r>
              <a:rPr lang="en-ZA" sz="1600" i="1" dirty="0" smtClean="0">
                <a:solidFill>
                  <a:srgbClr val="000000"/>
                </a:solidFill>
                <a:latin typeface="Consolas" panose="020B0609020204030204" pitchFamily="49" charset="0"/>
              </a:rPr>
              <a:t>:</a:t>
            </a:r>
            <a:endParaRPr lang="en-ZA" sz="1600" i="1" dirty="0">
              <a:solidFill>
                <a:srgbClr val="000000"/>
              </a:solidFill>
              <a:latin typeface="Consolas" panose="020B0609020204030204" pitchFamily="49" charset="0"/>
            </a:endParaRPr>
          </a:p>
          <a:p>
            <a:r>
              <a:rPr lang="en-ZA" sz="1600" dirty="0" err="1">
                <a:solidFill>
                  <a:srgbClr val="000000"/>
                </a:solidFill>
                <a:latin typeface="Consolas" panose="020B0609020204030204" pitchFamily="49" charset="0"/>
              </a:rPr>
              <a:t>pthread_mutex_t</a:t>
            </a:r>
            <a:r>
              <a:rPr lang="en-ZA" sz="1600" dirty="0">
                <a:solidFill>
                  <a:srgbClr val="000000"/>
                </a:solidFill>
                <a:latin typeface="Consolas" panose="020B0609020204030204" pitchFamily="49" charset="0"/>
              </a:rPr>
              <a:t> </a:t>
            </a:r>
            <a:r>
              <a:rPr lang="en-ZA" sz="1600" dirty="0" err="1">
                <a:solidFill>
                  <a:srgbClr val="000000"/>
                </a:solidFill>
                <a:latin typeface="Consolas" panose="020B0609020204030204" pitchFamily="49" charset="0"/>
              </a:rPr>
              <a:t>mutex</a:t>
            </a:r>
            <a:r>
              <a:rPr lang="en-ZA" sz="1600" dirty="0" smtClean="0">
                <a:solidFill>
                  <a:srgbClr val="000000"/>
                </a:solidFill>
                <a:latin typeface="Consolas" panose="020B0609020204030204" pitchFamily="49" charset="0"/>
              </a:rPr>
              <a:t>;</a:t>
            </a:r>
            <a:endParaRPr lang="en-ZA" sz="1600" i="1" dirty="0">
              <a:solidFill>
                <a:srgbClr val="000000"/>
              </a:solidFill>
              <a:latin typeface="Consolas" panose="020B0609020204030204" pitchFamily="49" charset="0"/>
            </a:endParaRPr>
          </a:p>
        </p:txBody>
      </p:sp>
      <p:sp>
        <p:nvSpPr>
          <p:cNvPr id="5" name="Rectangle 4"/>
          <p:cNvSpPr/>
          <p:nvPr/>
        </p:nvSpPr>
        <p:spPr>
          <a:xfrm>
            <a:off x="411423" y="4394778"/>
            <a:ext cx="3672800" cy="369332"/>
          </a:xfrm>
          <a:prstGeom prst="rect">
            <a:avLst/>
          </a:prstGeom>
        </p:spPr>
        <p:txBody>
          <a:bodyPr wrap="none">
            <a:spAutoFit/>
          </a:bodyPr>
          <a:lstStyle/>
          <a:p>
            <a:r>
              <a:rPr lang="en-ZA" dirty="0" smtClean="0"/>
              <a:t>C code snippets for using a </a:t>
            </a:r>
            <a:r>
              <a:rPr lang="en-ZA" dirty="0" err="1" smtClean="0"/>
              <a:t>mutex</a:t>
            </a:r>
            <a:endParaRPr lang="en-ZA" dirty="0"/>
          </a:p>
        </p:txBody>
      </p:sp>
      <p:sp>
        <p:nvSpPr>
          <p:cNvPr id="7" name="Rectangle 6"/>
          <p:cNvSpPr/>
          <p:nvPr/>
        </p:nvSpPr>
        <p:spPr>
          <a:xfrm>
            <a:off x="4961210" y="4780314"/>
            <a:ext cx="3887603" cy="1569660"/>
          </a:xfrm>
          <a:prstGeom prst="rect">
            <a:avLst/>
          </a:prstGeom>
        </p:spPr>
        <p:txBody>
          <a:bodyPr wrap="none">
            <a:spAutoFit/>
          </a:bodyPr>
          <a:lstStyle/>
          <a:p>
            <a:r>
              <a:rPr lang="en-ZA" sz="1600" i="1" dirty="0" smtClean="0">
                <a:solidFill>
                  <a:srgbClr val="000000"/>
                </a:solidFill>
                <a:latin typeface="Consolas" panose="020B0609020204030204" pitchFamily="49" charset="0"/>
              </a:rPr>
              <a:t>// initialize the </a:t>
            </a:r>
            <a:r>
              <a:rPr lang="en-ZA" sz="1600" i="1" dirty="0" err="1">
                <a:solidFill>
                  <a:srgbClr val="000000"/>
                </a:solidFill>
                <a:latin typeface="Consolas" panose="020B0609020204030204" pitchFamily="49" charset="0"/>
              </a:rPr>
              <a:t>mutex</a:t>
            </a:r>
            <a:endParaRPr lang="en-ZA" sz="1600" i="1" dirty="0">
              <a:solidFill>
                <a:srgbClr val="000000"/>
              </a:solidFill>
              <a:latin typeface="Consolas" panose="020B0609020204030204" pitchFamily="49" charset="0"/>
            </a:endParaRPr>
          </a:p>
          <a:p>
            <a:r>
              <a:rPr lang="en-ZA" sz="1600" dirty="0" err="1" smtClean="0">
                <a:solidFill>
                  <a:srgbClr val="000000"/>
                </a:solidFill>
                <a:latin typeface="Consolas" panose="020B0609020204030204" pitchFamily="49" charset="0"/>
              </a:rPr>
              <a:t>pthread_mutex_init</a:t>
            </a:r>
            <a:r>
              <a:rPr lang="en-ZA" sz="1600" dirty="0">
                <a:solidFill>
                  <a:srgbClr val="000000"/>
                </a:solidFill>
                <a:latin typeface="Consolas" panose="020B0609020204030204" pitchFamily="49" charset="0"/>
              </a:rPr>
              <a:t>(&amp;</a:t>
            </a:r>
            <a:r>
              <a:rPr lang="en-ZA" sz="1600" dirty="0" err="1">
                <a:solidFill>
                  <a:srgbClr val="000000"/>
                </a:solidFill>
                <a:latin typeface="Consolas" panose="020B0609020204030204" pitchFamily="49" charset="0"/>
              </a:rPr>
              <a:t>mutex</a:t>
            </a:r>
            <a:r>
              <a:rPr lang="en-ZA" sz="1600" dirty="0">
                <a:solidFill>
                  <a:srgbClr val="000000"/>
                </a:solidFill>
                <a:latin typeface="Consolas" panose="020B0609020204030204" pitchFamily="49" charset="0"/>
              </a:rPr>
              <a:t>, NULL</a:t>
            </a:r>
            <a:r>
              <a:rPr lang="en-ZA" sz="1600" dirty="0" smtClean="0">
                <a:solidFill>
                  <a:srgbClr val="000000"/>
                </a:solidFill>
                <a:latin typeface="Consolas" panose="020B0609020204030204" pitchFamily="49" charset="0"/>
              </a:rPr>
              <a:t>);</a:t>
            </a:r>
          </a:p>
          <a:p>
            <a:r>
              <a:rPr lang="en-ZA" sz="1600" i="1" dirty="0">
                <a:solidFill>
                  <a:srgbClr val="000000"/>
                </a:solidFill>
                <a:latin typeface="Consolas" panose="020B0609020204030204" pitchFamily="49" charset="0"/>
              </a:rPr>
              <a:t>// </a:t>
            </a:r>
            <a:r>
              <a:rPr lang="en-ZA" sz="1600" i="1" dirty="0" smtClean="0">
                <a:solidFill>
                  <a:srgbClr val="000000"/>
                </a:solidFill>
                <a:latin typeface="Consolas" panose="020B0609020204030204" pitchFamily="49" charset="0"/>
              </a:rPr>
              <a:t>lock </a:t>
            </a:r>
            <a:r>
              <a:rPr lang="en-ZA" sz="1600" i="1" dirty="0">
                <a:solidFill>
                  <a:srgbClr val="000000"/>
                </a:solidFill>
                <a:latin typeface="Consolas" panose="020B0609020204030204" pitchFamily="49" charset="0"/>
              </a:rPr>
              <a:t>the </a:t>
            </a:r>
            <a:r>
              <a:rPr lang="en-ZA" sz="1600" i="1" dirty="0" err="1">
                <a:solidFill>
                  <a:srgbClr val="000000"/>
                </a:solidFill>
                <a:latin typeface="Consolas" panose="020B0609020204030204" pitchFamily="49" charset="0"/>
              </a:rPr>
              <a:t>mutex</a:t>
            </a:r>
            <a:endParaRPr lang="en-ZA" sz="1600" i="1" dirty="0">
              <a:solidFill>
                <a:srgbClr val="000000"/>
              </a:solidFill>
              <a:latin typeface="Consolas" panose="020B0609020204030204" pitchFamily="49" charset="0"/>
            </a:endParaRPr>
          </a:p>
          <a:p>
            <a:r>
              <a:rPr lang="en-ZA" sz="1600" dirty="0" err="1">
                <a:solidFill>
                  <a:srgbClr val="000000"/>
                </a:solidFill>
                <a:latin typeface="Consolas" panose="020B0609020204030204" pitchFamily="49" charset="0"/>
              </a:rPr>
              <a:t>pthread_mutex_lock</a:t>
            </a:r>
            <a:r>
              <a:rPr lang="en-ZA" sz="1600" dirty="0">
                <a:solidFill>
                  <a:srgbClr val="000000"/>
                </a:solidFill>
                <a:latin typeface="Consolas" panose="020B0609020204030204" pitchFamily="49" charset="0"/>
              </a:rPr>
              <a:t>(&amp;</a:t>
            </a:r>
            <a:r>
              <a:rPr lang="en-ZA" sz="1600" dirty="0" err="1">
                <a:solidFill>
                  <a:srgbClr val="000000"/>
                </a:solidFill>
                <a:latin typeface="Consolas" panose="020B0609020204030204" pitchFamily="49" charset="0"/>
              </a:rPr>
              <a:t>mutex</a:t>
            </a:r>
            <a:r>
              <a:rPr lang="en-ZA" sz="1600" dirty="0">
                <a:solidFill>
                  <a:srgbClr val="000000"/>
                </a:solidFill>
                <a:latin typeface="Consolas" panose="020B0609020204030204" pitchFamily="49" charset="0"/>
              </a:rPr>
              <a:t>);</a:t>
            </a:r>
          </a:p>
          <a:p>
            <a:r>
              <a:rPr lang="en-ZA" sz="1600" i="1" dirty="0">
                <a:solidFill>
                  <a:srgbClr val="000000"/>
                </a:solidFill>
                <a:latin typeface="Consolas" panose="020B0609020204030204" pitchFamily="49" charset="0"/>
              </a:rPr>
              <a:t>// </a:t>
            </a:r>
            <a:r>
              <a:rPr lang="en-ZA" sz="1600" i="1" dirty="0" smtClean="0">
                <a:solidFill>
                  <a:srgbClr val="000000"/>
                </a:solidFill>
                <a:latin typeface="Consolas" panose="020B0609020204030204" pitchFamily="49" charset="0"/>
              </a:rPr>
              <a:t>unlock </a:t>
            </a:r>
            <a:r>
              <a:rPr lang="en-ZA" sz="1600" i="1" dirty="0">
                <a:solidFill>
                  <a:srgbClr val="000000"/>
                </a:solidFill>
                <a:latin typeface="Consolas" panose="020B0609020204030204" pitchFamily="49" charset="0"/>
              </a:rPr>
              <a:t>the </a:t>
            </a:r>
            <a:r>
              <a:rPr lang="en-ZA" sz="1600" i="1" dirty="0" err="1">
                <a:solidFill>
                  <a:srgbClr val="000000"/>
                </a:solidFill>
                <a:latin typeface="Consolas" panose="020B0609020204030204" pitchFamily="49" charset="0"/>
              </a:rPr>
              <a:t>mutex</a:t>
            </a:r>
            <a:endParaRPr lang="en-ZA" sz="1600" i="1" dirty="0">
              <a:solidFill>
                <a:srgbClr val="000000"/>
              </a:solidFill>
              <a:latin typeface="Consolas" panose="020B0609020204030204" pitchFamily="49" charset="0"/>
            </a:endParaRPr>
          </a:p>
          <a:p>
            <a:r>
              <a:rPr lang="en-ZA" sz="1600" dirty="0" err="1" smtClean="0">
                <a:solidFill>
                  <a:srgbClr val="000000"/>
                </a:solidFill>
                <a:latin typeface="Consolas" panose="020B0609020204030204" pitchFamily="49" charset="0"/>
              </a:rPr>
              <a:t>pthread_mutex_unlock</a:t>
            </a:r>
            <a:r>
              <a:rPr lang="en-ZA" sz="1600" dirty="0">
                <a:solidFill>
                  <a:srgbClr val="000000"/>
                </a:solidFill>
                <a:latin typeface="Consolas" panose="020B0609020204030204" pitchFamily="49" charset="0"/>
              </a:rPr>
              <a:t>(&amp;</a:t>
            </a:r>
            <a:r>
              <a:rPr lang="en-ZA" sz="1600" dirty="0" err="1">
                <a:solidFill>
                  <a:srgbClr val="000000"/>
                </a:solidFill>
                <a:latin typeface="Consolas" panose="020B0609020204030204" pitchFamily="49" charset="0"/>
              </a:rPr>
              <a:t>mutex</a:t>
            </a:r>
            <a:r>
              <a:rPr lang="en-ZA" sz="1600" dirty="0" smtClean="0">
                <a:solidFill>
                  <a:srgbClr val="000000"/>
                </a:solidFill>
                <a:latin typeface="Consolas" panose="020B0609020204030204" pitchFamily="49" charset="0"/>
              </a:rPr>
              <a:t>);</a:t>
            </a:r>
            <a:endParaRPr lang="en-ZA" sz="1600" dirty="0">
              <a:solidFill>
                <a:srgbClr val="000000"/>
              </a:solidFill>
              <a:latin typeface="Consolas" panose="020B0609020204030204" pitchFamily="49" charset="0"/>
            </a:endParaRPr>
          </a:p>
        </p:txBody>
      </p:sp>
      <p:sp>
        <p:nvSpPr>
          <p:cNvPr id="8" name="Rectangle 7"/>
          <p:cNvSpPr/>
          <p:nvPr/>
        </p:nvSpPr>
        <p:spPr>
          <a:xfrm>
            <a:off x="359737" y="6413242"/>
            <a:ext cx="7448971" cy="276999"/>
          </a:xfrm>
          <a:prstGeom prst="rect">
            <a:avLst/>
          </a:prstGeom>
        </p:spPr>
        <p:txBody>
          <a:bodyPr wrap="square">
            <a:spAutoFit/>
          </a:bodyPr>
          <a:lstStyle/>
          <a:p>
            <a:r>
              <a:rPr lang="en-ZA" sz="1200" dirty="0" smtClean="0"/>
              <a:t>See example code at: </a:t>
            </a:r>
            <a:r>
              <a:rPr lang="en-ZA" sz="1200" dirty="0" smtClean="0">
                <a:hlinkClick r:id="rId3"/>
              </a:rPr>
              <a:t>http</a:t>
            </a:r>
            <a:r>
              <a:rPr lang="en-ZA" sz="1200" dirty="0">
                <a:hlinkClick r:id="rId3"/>
              </a:rPr>
              <a:t>://</a:t>
            </a:r>
            <a:r>
              <a:rPr lang="en-ZA" sz="1200" dirty="0" smtClean="0">
                <a:hlinkClick r:id="rId3"/>
              </a:rPr>
              <a:t>apiexamples.com/c/pthread/pthread_mutex_lock.html</a:t>
            </a:r>
            <a:endParaRPr lang="en-ZA" sz="1200" dirty="0"/>
          </a:p>
        </p:txBody>
      </p:sp>
      <p:pic>
        <p:nvPicPr>
          <p:cNvPr id="2050" name="Picture 2" descr="C:\Users\swinberg\Documents\ACTIVE\EEE4084F\2016\LECTURES\Lecture03\Images\forksetting.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03342" y="374652"/>
            <a:ext cx="729742" cy="6477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swinberg\Documents\ACTIVE\EEE4084F\2016\LECTURES\Lecture03\Images\knifesetting.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58158" y="377033"/>
            <a:ext cx="682560" cy="6480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C:\Users\swinberg\Documents\ACTIVE\EEE4084F\2016\LECTURES\Lecture03\Images\forksetting.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63048" y="374652"/>
            <a:ext cx="729742" cy="6477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4" descr="C:\Users\swinberg\Documents\ACTIVE\EEE4084F\2016\LECTURES\Lecture03\Images\knifesetting.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17864" y="377033"/>
            <a:ext cx="682560" cy="6480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5383822" y="974690"/>
            <a:ext cx="3082701" cy="307777"/>
          </a:xfrm>
          <a:prstGeom prst="rect">
            <a:avLst/>
          </a:prstGeom>
        </p:spPr>
        <p:txBody>
          <a:bodyPr wrap="square">
            <a:spAutoFit/>
          </a:bodyPr>
          <a:lstStyle/>
          <a:p>
            <a:r>
              <a:rPr lang="en-ZA" sz="700" dirty="0" smtClean="0"/>
              <a:t>using </a:t>
            </a:r>
            <a:r>
              <a:rPr lang="en-ZA" sz="700" dirty="0" err="1" smtClean="0"/>
              <a:t>mutexes</a:t>
            </a:r>
            <a:r>
              <a:rPr lang="en-ZA" sz="700" dirty="0" smtClean="0"/>
              <a:t> so that neighbours are forced to talk (an adapted dining philosophers problem)</a:t>
            </a:r>
            <a:endParaRPr lang="en-ZA" sz="700" dirty="0"/>
          </a:p>
        </p:txBody>
      </p:sp>
    </p:spTree>
    <p:extLst>
      <p:ext uri="{BB962C8B-B14F-4D97-AF65-F5344CB8AC3E}">
        <p14:creationId xmlns:p14="http://schemas.microsoft.com/office/powerpoint/2010/main" val="12683032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2"/>
          <p:cNvSpPr txBox="1">
            <a:spLocks noChangeArrowheads="1"/>
          </p:cNvSpPr>
          <p:nvPr/>
        </p:nvSpPr>
        <p:spPr bwMode="auto">
          <a:xfrm>
            <a:off x="920796" y="4851249"/>
            <a:ext cx="7434169"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i="1" dirty="0" smtClean="0"/>
              <a:t>Using scalar </a:t>
            </a:r>
            <a:r>
              <a:rPr lang="en-US" sz="3200" i="1" dirty="0"/>
              <a:t>product </a:t>
            </a:r>
            <a:r>
              <a:rPr lang="en-US" sz="3200" i="1" dirty="0" err="1" smtClean="0"/>
              <a:t>pthreads</a:t>
            </a:r>
            <a:r>
              <a:rPr lang="en-US" sz="3200" i="1" dirty="0" smtClean="0"/>
              <a:t> type implementation for scenarios…</a:t>
            </a:r>
            <a:endParaRPr lang="en-US" sz="3200" i="1" dirty="0"/>
          </a:p>
        </p:txBody>
      </p:sp>
      <p:sp>
        <p:nvSpPr>
          <p:cNvPr id="11267" name="TextBox 3"/>
          <p:cNvSpPr txBox="1">
            <a:spLocks noChangeArrowheads="1"/>
          </p:cNvSpPr>
          <p:nvPr/>
        </p:nvSpPr>
        <p:spPr bwMode="auto">
          <a:xfrm>
            <a:off x="365125" y="1920249"/>
            <a:ext cx="8385175"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4000" dirty="0" smtClean="0"/>
              <a:t>Introducing to </a:t>
            </a:r>
            <a:r>
              <a:rPr lang="en-US" sz="4000" dirty="0"/>
              <a:t>some important </a:t>
            </a:r>
            <a:r>
              <a:rPr lang="en-US" sz="4000" dirty="0" smtClean="0"/>
              <a:t>terms related to shared memory</a:t>
            </a:r>
          </a:p>
        </p:txBody>
      </p:sp>
    </p:spTree>
    <p:extLst>
      <p:ext uri="{BB962C8B-B14F-4D97-AF65-F5344CB8AC3E}">
        <p14:creationId xmlns:p14="http://schemas.microsoft.com/office/powerpoint/2010/main" val="1263016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Partitioned memory</a:t>
            </a:r>
            <a:endParaRPr lang="en-US" dirty="0"/>
          </a:p>
        </p:txBody>
      </p:sp>
      <p:sp>
        <p:nvSpPr>
          <p:cNvPr id="3" name="Rectangle 2"/>
          <p:cNvSpPr/>
          <p:nvPr/>
        </p:nvSpPr>
        <p:spPr bwMode="auto">
          <a:xfrm>
            <a:off x="561975" y="2038350"/>
            <a:ext cx="2443163" cy="4953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en-ZA" sz="2000" dirty="0">
                <a:solidFill>
                  <a:srgbClr val="1C1C1C"/>
                </a:solidFill>
              </a:rPr>
              <a:t>[a</a:t>
            </a:r>
            <a:r>
              <a:rPr lang="en-ZA" sz="2000" baseline="-25000" dirty="0">
                <a:solidFill>
                  <a:srgbClr val="1C1C1C"/>
                </a:solidFill>
              </a:rPr>
              <a:t>1</a:t>
            </a:r>
            <a:r>
              <a:rPr lang="en-ZA" sz="2000" dirty="0">
                <a:solidFill>
                  <a:srgbClr val="1C1C1C"/>
                </a:solidFill>
              </a:rPr>
              <a:t> a</a:t>
            </a:r>
            <a:r>
              <a:rPr lang="en-ZA" sz="2000" baseline="-25000" dirty="0">
                <a:solidFill>
                  <a:srgbClr val="1C1C1C"/>
                </a:solidFill>
              </a:rPr>
              <a:t>2</a:t>
            </a:r>
            <a:r>
              <a:rPr lang="en-ZA" sz="2000" dirty="0">
                <a:solidFill>
                  <a:srgbClr val="1C1C1C"/>
                </a:solidFill>
              </a:rPr>
              <a:t> a</a:t>
            </a:r>
            <a:r>
              <a:rPr lang="en-ZA" sz="2000" baseline="-25000" dirty="0">
                <a:solidFill>
                  <a:srgbClr val="1C1C1C"/>
                </a:solidFill>
              </a:rPr>
              <a:t>1</a:t>
            </a:r>
            <a:r>
              <a:rPr lang="en-ZA" sz="2000" dirty="0">
                <a:solidFill>
                  <a:srgbClr val="1C1C1C"/>
                </a:solidFill>
              </a:rPr>
              <a:t> a</a:t>
            </a:r>
            <a:r>
              <a:rPr lang="en-ZA" sz="2000" baseline="-25000" dirty="0">
                <a:solidFill>
                  <a:srgbClr val="1C1C1C"/>
                </a:solidFill>
              </a:rPr>
              <a:t>2</a:t>
            </a:r>
            <a:r>
              <a:rPr lang="en-ZA" sz="2000" dirty="0">
                <a:solidFill>
                  <a:srgbClr val="1C1C1C"/>
                </a:solidFill>
              </a:rPr>
              <a:t> … a</a:t>
            </a:r>
            <a:r>
              <a:rPr lang="en-ZA" sz="2000" baseline="-25000" dirty="0">
                <a:solidFill>
                  <a:srgbClr val="1C1C1C"/>
                </a:solidFill>
              </a:rPr>
              <a:t>m-1</a:t>
            </a:r>
            <a:r>
              <a:rPr lang="en-ZA" sz="2000" dirty="0">
                <a:solidFill>
                  <a:srgbClr val="1C1C1C"/>
                </a:solidFill>
              </a:rPr>
              <a:t>]</a:t>
            </a:r>
            <a:endParaRPr lang="en-US" sz="2000" dirty="0">
              <a:solidFill>
                <a:srgbClr val="1C1C1C"/>
              </a:solidFill>
            </a:endParaRPr>
          </a:p>
        </p:txBody>
      </p:sp>
      <p:sp>
        <p:nvSpPr>
          <p:cNvPr id="5" name="Rectangle 4"/>
          <p:cNvSpPr/>
          <p:nvPr/>
        </p:nvSpPr>
        <p:spPr bwMode="auto">
          <a:xfrm>
            <a:off x="4271963" y="2038350"/>
            <a:ext cx="2441575" cy="4953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en-ZA" sz="2000" dirty="0">
                <a:solidFill>
                  <a:srgbClr val="1C1C1C"/>
                </a:solidFill>
              </a:rPr>
              <a:t>[b</a:t>
            </a:r>
            <a:r>
              <a:rPr lang="en-ZA" sz="2000" baseline="-25000" dirty="0">
                <a:solidFill>
                  <a:srgbClr val="1C1C1C"/>
                </a:solidFill>
              </a:rPr>
              <a:t>1</a:t>
            </a:r>
            <a:r>
              <a:rPr lang="en-ZA" sz="2000" dirty="0">
                <a:solidFill>
                  <a:srgbClr val="1C1C1C"/>
                </a:solidFill>
              </a:rPr>
              <a:t> b</a:t>
            </a:r>
            <a:r>
              <a:rPr lang="en-ZA" sz="2000" baseline="-25000" dirty="0">
                <a:solidFill>
                  <a:srgbClr val="1C1C1C"/>
                </a:solidFill>
              </a:rPr>
              <a:t>2</a:t>
            </a:r>
            <a:r>
              <a:rPr lang="en-ZA" sz="2000" dirty="0">
                <a:solidFill>
                  <a:srgbClr val="1C1C1C"/>
                </a:solidFill>
              </a:rPr>
              <a:t> b</a:t>
            </a:r>
            <a:r>
              <a:rPr lang="en-ZA" sz="2000" baseline="-25000" dirty="0">
                <a:solidFill>
                  <a:srgbClr val="1C1C1C"/>
                </a:solidFill>
              </a:rPr>
              <a:t>1</a:t>
            </a:r>
            <a:r>
              <a:rPr lang="en-ZA" sz="2000" dirty="0">
                <a:solidFill>
                  <a:srgbClr val="1C1C1C"/>
                </a:solidFill>
              </a:rPr>
              <a:t> b</a:t>
            </a:r>
            <a:r>
              <a:rPr lang="en-ZA" sz="2000" baseline="-25000" dirty="0">
                <a:solidFill>
                  <a:srgbClr val="1C1C1C"/>
                </a:solidFill>
              </a:rPr>
              <a:t>2</a:t>
            </a:r>
            <a:r>
              <a:rPr lang="en-ZA" sz="2000" dirty="0">
                <a:solidFill>
                  <a:srgbClr val="1C1C1C"/>
                </a:solidFill>
              </a:rPr>
              <a:t> … b</a:t>
            </a:r>
            <a:r>
              <a:rPr lang="en-ZA" sz="2000" baseline="-25000" dirty="0">
                <a:solidFill>
                  <a:srgbClr val="1C1C1C"/>
                </a:solidFill>
              </a:rPr>
              <a:t>m-1</a:t>
            </a:r>
            <a:r>
              <a:rPr lang="en-ZA" sz="2000" dirty="0">
                <a:solidFill>
                  <a:srgbClr val="1C1C1C"/>
                </a:solidFill>
              </a:rPr>
              <a:t>]</a:t>
            </a:r>
            <a:endParaRPr lang="en-US" sz="2000" dirty="0">
              <a:solidFill>
                <a:srgbClr val="1C1C1C"/>
              </a:solidFill>
            </a:endParaRPr>
          </a:p>
        </p:txBody>
      </p:sp>
      <p:sp>
        <p:nvSpPr>
          <p:cNvPr id="12293" name="Oval 5"/>
          <p:cNvSpPr>
            <a:spLocks noChangeArrowheads="1"/>
          </p:cNvSpPr>
          <p:nvPr/>
        </p:nvSpPr>
        <p:spPr bwMode="auto">
          <a:xfrm>
            <a:off x="2860675" y="2638425"/>
            <a:ext cx="1411288" cy="966788"/>
          </a:xfrm>
          <a:prstGeom prst="ellipse">
            <a:avLst/>
          </a:prstGeom>
          <a:solidFill>
            <a:srgbClr val="66FF99"/>
          </a:solidFill>
          <a:ln w="9525" algn="ctr">
            <a:solidFill>
              <a:schemeClr val="tx1"/>
            </a:solidFill>
            <a:round/>
            <a:headEnd/>
            <a:tailEnd/>
          </a:ln>
        </p:spPr>
        <p:txBody>
          <a:bodyPr lIns="0" rIns="0"/>
          <a:lstStyle/>
          <a:p>
            <a:pPr algn="ctr"/>
            <a:r>
              <a:rPr lang="en-ZA" sz="2000">
                <a:solidFill>
                  <a:srgbClr val="1C1C1C"/>
                </a:solidFill>
              </a:rPr>
              <a:t>Thread 1</a:t>
            </a:r>
            <a:endParaRPr lang="en-US" sz="2000" baseline="-25000">
              <a:solidFill>
                <a:srgbClr val="1C1C1C"/>
              </a:solidFill>
            </a:endParaRPr>
          </a:p>
        </p:txBody>
      </p:sp>
      <p:cxnSp>
        <p:nvCxnSpPr>
          <p:cNvPr id="12294" name="Straight Arrow Connector 7"/>
          <p:cNvCxnSpPr>
            <a:cxnSpLocks noChangeShapeType="1"/>
            <a:stCxn id="3" idx="2"/>
            <a:endCxn id="12293" idx="2"/>
          </p:cNvCxnSpPr>
          <p:nvPr/>
        </p:nvCxnSpPr>
        <p:spPr bwMode="auto">
          <a:xfrm rot="16200000" flipH="1">
            <a:off x="2027237" y="2289176"/>
            <a:ext cx="588963" cy="1077912"/>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2295" name="Straight Arrow Connector 8"/>
          <p:cNvCxnSpPr>
            <a:cxnSpLocks noChangeShapeType="1"/>
            <a:stCxn id="5" idx="2"/>
            <a:endCxn id="12293" idx="6"/>
          </p:cNvCxnSpPr>
          <p:nvPr/>
        </p:nvCxnSpPr>
        <p:spPr bwMode="auto">
          <a:xfrm rot="5400000">
            <a:off x="4587875" y="2217738"/>
            <a:ext cx="588963" cy="1220787"/>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2296" name="Rectangle 14"/>
          <p:cNvSpPr>
            <a:spLocks noChangeArrowheads="1"/>
          </p:cNvSpPr>
          <p:nvPr/>
        </p:nvSpPr>
        <p:spPr bwMode="auto">
          <a:xfrm>
            <a:off x="5159375" y="3213100"/>
            <a:ext cx="914400" cy="496888"/>
          </a:xfrm>
          <a:prstGeom prst="rect">
            <a:avLst/>
          </a:prstGeom>
          <a:solidFill>
            <a:schemeClr val="bg1"/>
          </a:solidFill>
          <a:ln w="9525" algn="ctr">
            <a:solidFill>
              <a:schemeClr val="tx1"/>
            </a:solidFill>
            <a:round/>
            <a:headEnd/>
            <a:tailEnd/>
          </a:ln>
        </p:spPr>
        <p:txBody>
          <a:bodyPr/>
          <a:lstStyle/>
          <a:p>
            <a:r>
              <a:rPr lang="en-ZA" sz="2000">
                <a:solidFill>
                  <a:srgbClr val="1C1C1C"/>
                </a:solidFill>
              </a:rPr>
              <a:t>sum1</a:t>
            </a:r>
            <a:endParaRPr lang="en-US" sz="2000">
              <a:solidFill>
                <a:srgbClr val="1C1C1C"/>
              </a:solidFill>
            </a:endParaRPr>
          </a:p>
        </p:txBody>
      </p:sp>
      <p:cxnSp>
        <p:nvCxnSpPr>
          <p:cNvPr id="12297" name="Straight Arrow Connector 15"/>
          <p:cNvCxnSpPr>
            <a:cxnSpLocks noChangeShapeType="1"/>
            <a:endCxn id="12296" idx="1"/>
          </p:cNvCxnSpPr>
          <p:nvPr/>
        </p:nvCxnSpPr>
        <p:spPr bwMode="auto">
          <a:xfrm>
            <a:off x="4160838" y="3395663"/>
            <a:ext cx="998537" cy="66675"/>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2298" name="Straight Arrow Connector 21"/>
          <p:cNvCxnSpPr>
            <a:cxnSpLocks noChangeShapeType="1"/>
          </p:cNvCxnSpPr>
          <p:nvPr/>
        </p:nvCxnSpPr>
        <p:spPr bwMode="auto">
          <a:xfrm rot="10800000" flipV="1">
            <a:off x="6191250" y="1463675"/>
            <a:ext cx="901700" cy="574675"/>
          </a:xfrm>
          <a:prstGeom prst="straightConnector1">
            <a:avLst/>
          </a:prstGeom>
          <a:noFill/>
          <a:ln w="19050"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12299" name="TextBox 22"/>
          <p:cNvSpPr txBox="1">
            <a:spLocks noChangeArrowheads="1"/>
          </p:cNvSpPr>
          <p:nvPr/>
        </p:nvSpPr>
        <p:spPr bwMode="auto">
          <a:xfrm>
            <a:off x="7046913" y="1252538"/>
            <a:ext cx="17494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Vectors in</a:t>
            </a:r>
          </a:p>
          <a:p>
            <a:r>
              <a:rPr lang="en-ZA"/>
              <a:t>global / shared</a:t>
            </a:r>
          </a:p>
          <a:p>
            <a:r>
              <a:rPr lang="en-ZA"/>
              <a:t>memory</a:t>
            </a:r>
            <a:endParaRPr lang="en-US"/>
          </a:p>
        </p:txBody>
      </p:sp>
      <p:sp>
        <p:nvSpPr>
          <p:cNvPr id="24" name="Rectangle 23"/>
          <p:cNvSpPr/>
          <p:nvPr/>
        </p:nvSpPr>
        <p:spPr bwMode="auto">
          <a:xfrm>
            <a:off x="561975" y="4154488"/>
            <a:ext cx="2443163" cy="4953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en-ZA" sz="2000" dirty="0">
                <a:solidFill>
                  <a:srgbClr val="1C1C1C"/>
                </a:solidFill>
              </a:rPr>
              <a:t>[a</a:t>
            </a:r>
            <a:r>
              <a:rPr lang="en-ZA" sz="2000" baseline="-25000" dirty="0">
                <a:solidFill>
                  <a:srgbClr val="1C1C1C"/>
                </a:solidFill>
              </a:rPr>
              <a:t>m</a:t>
            </a:r>
            <a:r>
              <a:rPr lang="en-ZA" sz="2000" dirty="0">
                <a:solidFill>
                  <a:srgbClr val="1C1C1C"/>
                </a:solidFill>
              </a:rPr>
              <a:t> a</a:t>
            </a:r>
            <a:r>
              <a:rPr lang="en-ZA" sz="2000" baseline="-25000" dirty="0">
                <a:solidFill>
                  <a:srgbClr val="1C1C1C"/>
                </a:solidFill>
              </a:rPr>
              <a:t>m+1</a:t>
            </a:r>
            <a:r>
              <a:rPr lang="en-ZA" sz="2000" dirty="0">
                <a:solidFill>
                  <a:srgbClr val="1C1C1C"/>
                </a:solidFill>
              </a:rPr>
              <a:t> a</a:t>
            </a:r>
            <a:r>
              <a:rPr lang="en-ZA" sz="2000" baseline="-25000" dirty="0">
                <a:solidFill>
                  <a:srgbClr val="1C1C1C"/>
                </a:solidFill>
              </a:rPr>
              <a:t>m+2 </a:t>
            </a:r>
            <a:r>
              <a:rPr lang="en-ZA" sz="2000" dirty="0">
                <a:solidFill>
                  <a:srgbClr val="1C1C1C"/>
                </a:solidFill>
              </a:rPr>
              <a:t>… a</a:t>
            </a:r>
            <a:r>
              <a:rPr lang="en-ZA" sz="2000" baseline="-25000" dirty="0">
                <a:solidFill>
                  <a:srgbClr val="1C1C1C"/>
                </a:solidFill>
              </a:rPr>
              <a:t>n</a:t>
            </a:r>
            <a:r>
              <a:rPr lang="en-ZA" sz="2000" dirty="0">
                <a:solidFill>
                  <a:srgbClr val="1C1C1C"/>
                </a:solidFill>
              </a:rPr>
              <a:t>]</a:t>
            </a:r>
            <a:endParaRPr lang="en-US" sz="2000" dirty="0">
              <a:solidFill>
                <a:srgbClr val="1C1C1C"/>
              </a:solidFill>
            </a:endParaRPr>
          </a:p>
        </p:txBody>
      </p:sp>
      <p:sp>
        <p:nvSpPr>
          <p:cNvPr id="25" name="Rectangle 24"/>
          <p:cNvSpPr/>
          <p:nvPr/>
        </p:nvSpPr>
        <p:spPr bwMode="auto">
          <a:xfrm>
            <a:off x="4271963" y="4154488"/>
            <a:ext cx="2441575" cy="4953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en-ZA" sz="2000" dirty="0">
                <a:solidFill>
                  <a:srgbClr val="1C1C1C"/>
                </a:solidFill>
              </a:rPr>
              <a:t>[</a:t>
            </a:r>
            <a:r>
              <a:rPr lang="en-ZA" sz="2000" dirty="0" err="1">
                <a:solidFill>
                  <a:srgbClr val="1C1C1C"/>
                </a:solidFill>
              </a:rPr>
              <a:t>b</a:t>
            </a:r>
            <a:r>
              <a:rPr lang="en-ZA" sz="2000" baseline="-25000" dirty="0" err="1">
                <a:solidFill>
                  <a:srgbClr val="1C1C1C"/>
                </a:solidFill>
              </a:rPr>
              <a:t>m</a:t>
            </a:r>
            <a:r>
              <a:rPr lang="en-ZA" sz="2000" dirty="0">
                <a:solidFill>
                  <a:srgbClr val="1C1C1C"/>
                </a:solidFill>
              </a:rPr>
              <a:t> b</a:t>
            </a:r>
            <a:r>
              <a:rPr lang="en-ZA" sz="2000" baseline="-25000" dirty="0">
                <a:solidFill>
                  <a:srgbClr val="1C1C1C"/>
                </a:solidFill>
              </a:rPr>
              <a:t>m+1</a:t>
            </a:r>
            <a:r>
              <a:rPr lang="en-ZA" sz="2000" dirty="0">
                <a:solidFill>
                  <a:srgbClr val="1C1C1C"/>
                </a:solidFill>
              </a:rPr>
              <a:t> b</a:t>
            </a:r>
            <a:r>
              <a:rPr lang="en-ZA" sz="2000" baseline="-25000" dirty="0">
                <a:solidFill>
                  <a:srgbClr val="1C1C1C"/>
                </a:solidFill>
              </a:rPr>
              <a:t>m+2 </a:t>
            </a:r>
            <a:r>
              <a:rPr lang="en-ZA" sz="2000" dirty="0">
                <a:solidFill>
                  <a:srgbClr val="1C1C1C"/>
                </a:solidFill>
              </a:rPr>
              <a:t>… </a:t>
            </a:r>
            <a:r>
              <a:rPr lang="en-ZA" sz="2000" dirty="0" err="1">
                <a:solidFill>
                  <a:srgbClr val="1C1C1C"/>
                </a:solidFill>
              </a:rPr>
              <a:t>b</a:t>
            </a:r>
            <a:r>
              <a:rPr lang="en-ZA" sz="2000" baseline="-25000" dirty="0" err="1">
                <a:solidFill>
                  <a:srgbClr val="1C1C1C"/>
                </a:solidFill>
              </a:rPr>
              <a:t>n</a:t>
            </a:r>
            <a:r>
              <a:rPr lang="en-ZA" sz="2000" dirty="0">
                <a:solidFill>
                  <a:srgbClr val="1C1C1C"/>
                </a:solidFill>
              </a:rPr>
              <a:t>]</a:t>
            </a:r>
            <a:endParaRPr lang="en-US" sz="2000" dirty="0">
              <a:solidFill>
                <a:srgbClr val="1C1C1C"/>
              </a:solidFill>
            </a:endParaRPr>
          </a:p>
        </p:txBody>
      </p:sp>
      <p:sp>
        <p:nvSpPr>
          <p:cNvPr id="12302" name="Oval 25"/>
          <p:cNvSpPr>
            <a:spLocks noChangeArrowheads="1"/>
          </p:cNvSpPr>
          <p:nvPr/>
        </p:nvSpPr>
        <p:spPr bwMode="auto">
          <a:xfrm>
            <a:off x="2860675" y="4754563"/>
            <a:ext cx="1411288" cy="966787"/>
          </a:xfrm>
          <a:prstGeom prst="ellipse">
            <a:avLst/>
          </a:prstGeom>
          <a:solidFill>
            <a:srgbClr val="FFCCFF"/>
          </a:solidFill>
          <a:ln w="9525" algn="ctr">
            <a:solidFill>
              <a:schemeClr val="tx1"/>
            </a:solidFill>
            <a:round/>
            <a:headEnd/>
            <a:tailEnd/>
          </a:ln>
        </p:spPr>
        <p:txBody>
          <a:bodyPr lIns="0" rIns="0"/>
          <a:lstStyle/>
          <a:p>
            <a:pPr algn="ctr"/>
            <a:r>
              <a:rPr lang="en-ZA" sz="2000">
                <a:solidFill>
                  <a:srgbClr val="1C1C1C"/>
                </a:solidFill>
              </a:rPr>
              <a:t>Thread 2</a:t>
            </a:r>
            <a:endParaRPr lang="en-US" sz="2000" baseline="-25000">
              <a:solidFill>
                <a:srgbClr val="1C1C1C"/>
              </a:solidFill>
            </a:endParaRPr>
          </a:p>
        </p:txBody>
      </p:sp>
      <p:cxnSp>
        <p:nvCxnSpPr>
          <p:cNvPr id="12303" name="Straight Arrow Connector 26"/>
          <p:cNvCxnSpPr>
            <a:cxnSpLocks noChangeShapeType="1"/>
            <a:stCxn id="24" idx="2"/>
            <a:endCxn id="12302" idx="2"/>
          </p:cNvCxnSpPr>
          <p:nvPr/>
        </p:nvCxnSpPr>
        <p:spPr bwMode="auto">
          <a:xfrm rot="16200000" flipH="1">
            <a:off x="2027238" y="4405313"/>
            <a:ext cx="588962" cy="1077912"/>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2304" name="Straight Arrow Connector 27"/>
          <p:cNvCxnSpPr>
            <a:cxnSpLocks noChangeShapeType="1"/>
            <a:stCxn id="25" idx="2"/>
            <a:endCxn id="12302" idx="6"/>
          </p:cNvCxnSpPr>
          <p:nvPr/>
        </p:nvCxnSpPr>
        <p:spPr bwMode="auto">
          <a:xfrm rot="5400000">
            <a:off x="4587876" y="4333875"/>
            <a:ext cx="588962" cy="1220787"/>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2305" name="Rectangle 28"/>
          <p:cNvSpPr>
            <a:spLocks noChangeArrowheads="1"/>
          </p:cNvSpPr>
          <p:nvPr/>
        </p:nvSpPr>
        <p:spPr bwMode="auto">
          <a:xfrm>
            <a:off x="5159375" y="5329238"/>
            <a:ext cx="914400" cy="496887"/>
          </a:xfrm>
          <a:prstGeom prst="rect">
            <a:avLst/>
          </a:prstGeom>
          <a:solidFill>
            <a:schemeClr val="bg1"/>
          </a:solidFill>
          <a:ln w="9525" algn="ctr">
            <a:solidFill>
              <a:schemeClr val="tx1"/>
            </a:solidFill>
            <a:round/>
            <a:headEnd/>
            <a:tailEnd/>
          </a:ln>
        </p:spPr>
        <p:txBody>
          <a:bodyPr/>
          <a:lstStyle/>
          <a:p>
            <a:r>
              <a:rPr lang="en-ZA" sz="2000">
                <a:solidFill>
                  <a:srgbClr val="1C1C1C"/>
                </a:solidFill>
              </a:rPr>
              <a:t>sum2</a:t>
            </a:r>
            <a:endParaRPr lang="en-US" sz="2000">
              <a:solidFill>
                <a:srgbClr val="1C1C1C"/>
              </a:solidFill>
            </a:endParaRPr>
          </a:p>
        </p:txBody>
      </p:sp>
      <p:cxnSp>
        <p:nvCxnSpPr>
          <p:cNvPr id="12306" name="Straight Arrow Connector 29"/>
          <p:cNvCxnSpPr>
            <a:cxnSpLocks noChangeShapeType="1"/>
            <a:endCxn id="12305" idx="1"/>
          </p:cNvCxnSpPr>
          <p:nvPr/>
        </p:nvCxnSpPr>
        <p:spPr bwMode="auto">
          <a:xfrm>
            <a:off x="4160838" y="5511800"/>
            <a:ext cx="998537" cy="66675"/>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4" name="Straight Arrow Connector 33"/>
          <p:cNvCxnSpPr>
            <a:endCxn id="12311" idx="2"/>
          </p:cNvCxnSpPr>
          <p:nvPr/>
        </p:nvCxnSpPr>
        <p:spPr bwMode="auto">
          <a:xfrm>
            <a:off x="6107113" y="3409950"/>
            <a:ext cx="1195387" cy="96838"/>
          </a:xfrm>
          <a:prstGeom prst="straightConnector1">
            <a:avLst/>
          </a:prstGeom>
          <a:solidFill>
            <a:schemeClr val="accent1"/>
          </a:solidFill>
          <a:ln w="19050" cap="flat" cmpd="sng" algn="ctr">
            <a:solidFill>
              <a:schemeClr val="accent2">
                <a:lumMod val="60000"/>
                <a:lumOff val="40000"/>
              </a:schemeClr>
            </a:solidFill>
            <a:prstDash val="sysDash"/>
            <a:round/>
            <a:headEnd type="none" w="med" len="med"/>
            <a:tailEnd type="arrow"/>
          </a:ln>
          <a:effectLst/>
        </p:spPr>
      </p:cxnSp>
      <p:sp>
        <p:nvSpPr>
          <p:cNvPr id="12308" name="Rectangle 35"/>
          <p:cNvSpPr>
            <a:spLocks noChangeArrowheads="1"/>
          </p:cNvSpPr>
          <p:nvPr/>
        </p:nvSpPr>
        <p:spPr bwMode="auto">
          <a:xfrm>
            <a:off x="1805782" y="2917825"/>
            <a:ext cx="749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dirty="0"/>
              <a:t>starts</a:t>
            </a:r>
            <a:endParaRPr lang="en-US" dirty="0"/>
          </a:p>
        </p:txBody>
      </p:sp>
      <p:sp>
        <p:nvSpPr>
          <p:cNvPr id="39" name="Arc 38"/>
          <p:cNvSpPr/>
          <p:nvPr/>
        </p:nvSpPr>
        <p:spPr bwMode="auto">
          <a:xfrm>
            <a:off x="-417513" y="3409950"/>
            <a:ext cx="4010026" cy="2716213"/>
          </a:xfrm>
          <a:prstGeom prst="arc">
            <a:avLst/>
          </a:prstGeom>
          <a:noFill/>
          <a:ln w="9525" cap="flat" cmpd="sng" algn="ctr">
            <a:solidFill>
              <a:schemeClr val="bg1">
                <a:lumMod val="60000"/>
                <a:lumOff val="40000"/>
              </a:schemeClr>
            </a:solidFill>
            <a:prstDash val="sysDash"/>
            <a:round/>
            <a:headEnd type="none" w="med" len="med"/>
            <a:tailEnd type="arrow" w="med" len="med"/>
          </a:ln>
          <a:effectLst/>
        </p:spPr>
        <p:txBody>
          <a:bodyPr/>
          <a:lstStyle/>
          <a:p>
            <a:pPr>
              <a:defRPr/>
            </a:pPr>
            <a:endParaRPr lang="en-US"/>
          </a:p>
        </p:txBody>
      </p:sp>
      <p:sp>
        <p:nvSpPr>
          <p:cNvPr id="12311" name="Oval 39"/>
          <p:cNvSpPr>
            <a:spLocks noChangeArrowheads="1"/>
          </p:cNvSpPr>
          <p:nvPr/>
        </p:nvSpPr>
        <p:spPr bwMode="auto">
          <a:xfrm>
            <a:off x="7302500" y="2990850"/>
            <a:ext cx="1514475" cy="1031875"/>
          </a:xfrm>
          <a:prstGeom prst="ellipse">
            <a:avLst/>
          </a:prstGeom>
          <a:ln>
            <a:solidFill>
              <a:schemeClr val="tx1"/>
            </a:solidFill>
            <a:headEnd/>
            <a:tailEnd/>
          </a:ln>
        </p:spPr>
        <p:style>
          <a:lnRef idx="2">
            <a:schemeClr val="accent1"/>
          </a:lnRef>
          <a:fillRef idx="1">
            <a:schemeClr val="lt1"/>
          </a:fillRef>
          <a:effectRef idx="0">
            <a:schemeClr val="accent1"/>
          </a:effectRef>
          <a:fontRef idx="minor">
            <a:schemeClr val="dk1"/>
          </a:fontRef>
        </p:style>
        <p:txBody>
          <a:bodyPr lIns="0" rIns="0"/>
          <a:lstStyle/>
          <a:p>
            <a:pPr algn="ctr"/>
            <a:r>
              <a:rPr lang="en-ZA" sz="2000" dirty="0">
                <a:solidFill>
                  <a:srgbClr val="1C1C1C"/>
                </a:solidFill>
              </a:rPr>
              <a:t>main()</a:t>
            </a:r>
          </a:p>
          <a:p>
            <a:pPr algn="ctr"/>
            <a:r>
              <a:rPr lang="en-ZA" sz="1200" dirty="0">
                <a:solidFill>
                  <a:srgbClr val="1C1C1C"/>
                </a:solidFill>
              </a:rPr>
              <a:t>sum = sum1+sum2</a:t>
            </a:r>
            <a:endParaRPr lang="en-US" sz="1200" baseline="-25000" dirty="0">
              <a:solidFill>
                <a:srgbClr val="1C1C1C"/>
              </a:solidFill>
            </a:endParaRPr>
          </a:p>
        </p:txBody>
      </p:sp>
      <p:cxnSp>
        <p:nvCxnSpPr>
          <p:cNvPr id="42" name="Straight Arrow Connector 41"/>
          <p:cNvCxnSpPr>
            <a:endCxn id="12311" idx="3"/>
          </p:cNvCxnSpPr>
          <p:nvPr/>
        </p:nvCxnSpPr>
        <p:spPr bwMode="auto">
          <a:xfrm rot="5400000" flipH="1" flipV="1">
            <a:off x="5923757" y="4015581"/>
            <a:ext cx="1744662" cy="1457325"/>
          </a:xfrm>
          <a:prstGeom prst="straightConnector1">
            <a:avLst/>
          </a:prstGeom>
          <a:solidFill>
            <a:schemeClr val="accent1"/>
          </a:solidFill>
          <a:ln w="19050" cap="flat" cmpd="sng" algn="ctr">
            <a:solidFill>
              <a:schemeClr val="accent2">
                <a:lumMod val="60000"/>
                <a:lumOff val="40000"/>
              </a:schemeClr>
            </a:solidFill>
            <a:prstDash val="sysDash"/>
            <a:round/>
            <a:headEnd type="none" w="med" len="med"/>
            <a:tailEnd type="arrow"/>
          </a:ln>
          <a:effectLst/>
        </p:spPr>
      </p:cxnSp>
      <p:sp>
        <p:nvSpPr>
          <p:cNvPr id="12313" name="TextBox 45"/>
          <p:cNvSpPr txBox="1">
            <a:spLocks noChangeArrowheads="1"/>
          </p:cNvSpPr>
          <p:nvPr/>
        </p:nvSpPr>
        <p:spPr bwMode="auto">
          <a:xfrm>
            <a:off x="290513" y="6313488"/>
            <a:ext cx="30321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dirty="0"/>
              <a:t>Assuming a 2-core machine</a:t>
            </a:r>
            <a:endParaRPr lang="en-US" dirty="0"/>
          </a:p>
        </p:txBody>
      </p:sp>
      <p:cxnSp>
        <p:nvCxnSpPr>
          <p:cNvPr id="47" name="Straight Arrow Connector 46"/>
          <p:cNvCxnSpPr/>
          <p:nvPr/>
        </p:nvCxnSpPr>
        <p:spPr bwMode="auto">
          <a:xfrm flipV="1">
            <a:off x="1677988" y="3252788"/>
            <a:ext cx="1235075" cy="0"/>
          </a:xfrm>
          <a:prstGeom prst="straightConnector1">
            <a:avLst/>
          </a:prstGeom>
          <a:solidFill>
            <a:schemeClr val="accent1"/>
          </a:solidFill>
          <a:ln w="19050" cap="flat" cmpd="sng" algn="ctr">
            <a:solidFill>
              <a:schemeClr val="accent2">
                <a:lumMod val="60000"/>
                <a:lumOff val="40000"/>
              </a:schemeClr>
            </a:solidFill>
            <a:prstDash val="sysDash"/>
            <a:round/>
            <a:headEnd type="none" w="med" len="med"/>
            <a:tailEnd type="arrow"/>
          </a:ln>
          <a:effectLst/>
        </p:spPr>
      </p:cxnSp>
      <p:sp>
        <p:nvSpPr>
          <p:cNvPr id="12315" name="Rectangle 48"/>
          <p:cNvSpPr>
            <a:spLocks noChangeArrowheads="1"/>
          </p:cNvSpPr>
          <p:nvPr/>
        </p:nvSpPr>
        <p:spPr bwMode="auto">
          <a:xfrm>
            <a:off x="7642225" y="4638675"/>
            <a:ext cx="417513" cy="796925"/>
          </a:xfrm>
          <a:prstGeom prst="rect">
            <a:avLst/>
          </a:prstGeom>
          <a:solidFill>
            <a:srgbClr val="66FF99"/>
          </a:solidFill>
          <a:ln w="9525" algn="ctr">
            <a:solidFill>
              <a:schemeClr val="tx1"/>
            </a:solidFill>
            <a:round/>
            <a:headEnd/>
            <a:tailEnd/>
          </a:ln>
        </p:spPr>
        <p:txBody>
          <a:bodyPr/>
          <a:lstStyle/>
          <a:p>
            <a:pPr algn="ctr"/>
            <a:r>
              <a:rPr lang="en-ZA">
                <a:solidFill>
                  <a:srgbClr val="1C1C1C"/>
                </a:solidFill>
              </a:rPr>
              <a:t>1</a:t>
            </a:r>
            <a:endParaRPr lang="en-US">
              <a:solidFill>
                <a:srgbClr val="1C1C1C"/>
              </a:solidFill>
            </a:endParaRPr>
          </a:p>
        </p:txBody>
      </p:sp>
      <p:sp>
        <p:nvSpPr>
          <p:cNvPr id="12316" name="Rectangle 52"/>
          <p:cNvSpPr>
            <a:spLocks noChangeArrowheads="1"/>
          </p:cNvSpPr>
          <p:nvPr/>
        </p:nvSpPr>
        <p:spPr bwMode="auto">
          <a:xfrm>
            <a:off x="8059738" y="4638675"/>
            <a:ext cx="417512" cy="796925"/>
          </a:xfrm>
          <a:prstGeom prst="rect">
            <a:avLst/>
          </a:prstGeom>
          <a:solidFill>
            <a:srgbClr val="66FF99"/>
          </a:solidFill>
          <a:ln w="9525" algn="ctr">
            <a:solidFill>
              <a:schemeClr val="tx1"/>
            </a:solidFill>
            <a:round/>
            <a:headEnd/>
            <a:tailEnd/>
          </a:ln>
        </p:spPr>
        <p:txBody>
          <a:bodyPr/>
          <a:lstStyle/>
          <a:p>
            <a:pPr algn="ctr"/>
            <a:r>
              <a:rPr lang="en-ZA">
                <a:solidFill>
                  <a:srgbClr val="1C1C1C"/>
                </a:solidFill>
              </a:rPr>
              <a:t>1</a:t>
            </a:r>
            <a:endParaRPr lang="en-US">
              <a:solidFill>
                <a:srgbClr val="1C1C1C"/>
              </a:solidFill>
            </a:endParaRPr>
          </a:p>
        </p:txBody>
      </p:sp>
      <p:sp>
        <p:nvSpPr>
          <p:cNvPr id="12317" name="Rectangle 53"/>
          <p:cNvSpPr>
            <a:spLocks noChangeArrowheads="1"/>
          </p:cNvSpPr>
          <p:nvPr/>
        </p:nvSpPr>
        <p:spPr bwMode="auto">
          <a:xfrm>
            <a:off x="7642225" y="5435600"/>
            <a:ext cx="417513" cy="796925"/>
          </a:xfrm>
          <a:prstGeom prst="rect">
            <a:avLst/>
          </a:prstGeom>
          <a:solidFill>
            <a:srgbClr val="FFCCFF"/>
          </a:solidFill>
          <a:ln w="9525" algn="ctr">
            <a:solidFill>
              <a:schemeClr val="tx1"/>
            </a:solidFill>
            <a:round/>
            <a:headEnd/>
            <a:tailEnd/>
          </a:ln>
        </p:spPr>
        <p:txBody>
          <a:bodyPr/>
          <a:lstStyle/>
          <a:p>
            <a:pPr algn="ctr"/>
            <a:r>
              <a:rPr lang="en-ZA">
                <a:solidFill>
                  <a:srgbClr val="1C1C1C"/>
                </a:solidFill>
              </a:rPr>
              <a:t>2</a:t>
            </a:r>
            <a:endParaRPr lang="en-US">
              <a:solidFill>
                <a:srgbClr val="1C1C1C"/>
              </a:solidFill>
            </a:endParaRPr>
          </a:p>
        </p:txBody>
      </p:sp>
      <p:sp>
        <p:nvSpPr>
          <p:cNvPr id="12318" name="Rectangle 54"/>
          <p:cNvSpPr>
            <a:spLocks noChangeArrowheads="1"/>
          </p:cNvSpPr>
          <p:nvPr/>
        </p:nvSpPr>
        <p:spPr bwMode="auto">
          <a:xfrm>
            <a:off x="8059738" y="5435600"/>
            <a:ext cx="417512" cy="796925"/>
          </a:xfrm>
          <a:prstGeom prst="rect">
            <a:avLst/>
          </a:prstGeom>
          <a:solidFill>
            <a:srgbClr val="FFCCFF"/>
          </a:solidFill>
          <a:ln w="9525" algn="ctr">
            <a:solidFill>
              <a:schemeClr val="tx1"/>
            </a:solidFill>
            <a:round/>
            <a:headEnd/>
            <a:tailEnd/>
          </a:ln>
        </p:spPr>
        <p:txBody>
          <a:bodyPr/>
          <a:lstStyle/>
          <a:p>
            <a:pPr algn="ctr"/>
            <a:r>
              <a:rPr lang="en-ZA">
                <a:solidFill>
                  <a:srgbClr val="1C1C1C"/>
                </a:solidFill>
              </a:rPr>
              <a:t>2</a:t>
            </a:r>
            <a:endParaRPr lang="en-US">
              <a:solidFill>
                <a:srgbClr val="1C1C1C"/>
              </a:solidFill>
            </a:endParaRPr>
          </a:p>
        </p:txBody>
      </p:sp>
      <p:sp>
        <p:nvSpPr>
          <p:cNvPr id="12319" name="Rectangle 55"/>
          <p:cNvSpPr>
            <a:spLocks noChangeArrowheads="1"/>
          </p:cNvSpPr>
          <p:nvPr/>
        </p:nvSpPr>
        <p:spPr bwMode="auto">
          <a:xfrm>
            <a:off x="7667625" y="4316413"/>
            <a:ext cx="312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b="1"/>
              <a:t>a</a:t>
            </a:r>
            <a:endParaRPr lang="en-US" b="1"/>
          </a:p>
        </p:txBody>
      </p:sp>
      <p:sp>
        <p:nvSpPr>
          <p:cNvPr id="12320" name="Rectangle 56"/>
          <p:cNvSpPr>
            <a:spLocks noChangeArrowheads="1"/>
          </p:cNvSpPr>
          <p:nvPr/>
        </p:nvSpPr>
        <p:spPr bwMode="auto">
          <a:xfrm>
            <a:off x="8069263" y="4313238"/>
            <a:ext cx="3254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b="1"/>
              <a:t>b</a:t>
            </a:r>
            <a:endParaRPr lang="en-US" b="1"/>
          </a:p>
        </p:txBody>
      </p:sp>
      <p:sp>
        <p:nvSpPr>
          <p:cNvPr id="12310" name="Oval 32"/>
          <p:cNvSpPr>
            <a:spLocks noChangeArrowheads="1"/>
          </p:cNvSpPr>
          <p:nvPr/>
        </p:nvSpPr>
        <p:spPr bwMode="auto">
          <a:xfrm>
            <a:off x="423862" y="2876374"/>
            <a:ext cx="1409700" cy="965200"/>
          </a:xfrm>
          <a:prstGeom prst="ellipse">
            <a:avLst/>
          </a:prstGeom>
          <a:solidFill>
            <a:schemeClr val="bg1"/>
          </a:solidFill>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lIns="0" rIns="0"/>
          <a:lstStyle/>
          <a:p>
            <a:pPr algn="ctr"/>
            <a:r>
              <a:rPr lang="en-ZA" sz="2000">
                <a:solidFill>
                  <a:srgbClr val="1C1C1C"/>
                </a:solidFill>
              </a:rPr>
              <a:t>main()</a:t>
            </a:r>
            <a:endParaRPr lang="en-US" sz="2000" baseline="-25000">
              <a:solidFill>
                <a:srgbClr val="1C1C1C"/>
              </a:solidFill>
            </a:endParaRPr>
          </a:p>
        </p:txBody>
      </p:sp>
      <p:sp>
        <p:nvSpPr>
          <p:cNvPr id="33" name="TextBox 45"/>
          <p:cNvSpPr txBox="1">
            <a:spLocks noChangeArrowheads="1"/>
          </p:cNvSpPr>
          <p:nvPr/>
        </p:nvSpPr>
        <p:spPr bwMode="auto">
          <a:xfrm>
            <a:off x="7412038" y="6232525"/>
            <a:ext cx="13144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ZA" sz="1200" dirty="0" smtClean="0"/>
              <a:t>Memory access by thread</a:t>
            </a:r>
            <a:endParaRPr lang="en-US" sz="1200" dirty="0"/>
          </a:p>
        </p:txBody>
      </p:sp>
    </p:spTree>
    <p:extLst>
      <p:ext uri="{BB962C8B-B14F-4D97-AF65-F5344CB8AC3E}">
        <p14:creationId xmlns:p14="http://schemas.microsoft.com/office/powerpoint/2010/main" val="5112209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Interlaced* memory</a:t>
            </a:r>
            <a:endParaRPr lang="en-US" dirty="0"/>
          </a:p>
        </p:txBody>
      </p:sp>
      <p:sp>
        <p:nvSpPr>
          <p:cNvPr id="3" name="Rectangle 2"/>
          <p:cNvSpPr/>
          <p:nvPr/>
        </p:nvSpPr>
        <p:spPr bwMode="auto">
          <a:xfrm>
            <a:off x="561975" y="1898650"/>
            <a:ext cx="2443163" cy="4953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en-ZA" sz="2000" dirty="0">
                <a:solidFill>
                  <a:srgbClr val="1C1C1C"/>
                </a:solidFill>
              </a:rPr>
              <a:t>[a</a:t>
            </a:r>
            <a:r>
              <a:rPr lang="en-ZA" sz="2000" baseline="-25000" dirty="0">
                <a:solidFill>
                  <a:srgbClr val="1C1C1C"/>
                </a:solidFill>
              </a:rPr>
              <a:t>1</a:t>
            </a:r>
            <a:r>
              <a:rPr lang="en-ZA" sz="2000" dirty="0">
                <a:solidFill>
                  <a:srgbClr val="1C1C1C"/>
                </a:solidFill>
              </a:rPr>
              <a:t> a</a:t>
            </a:r>
            <a:r>
              <a:rPr lang="en-ZA" sz="2000" baseline="-25000" dirty="0">
                <a:solidFill>
                  <a:srgbClr val="1C1C1C"/>
                </a:solidFill>
              </a:rPr>
              <a:t>3</a:t>
            </a:r>
            <a:r>
              <a:rPr lang="en-ZA" sz="2000" dirty="0">
                <a:solidFill>
                  <a:srgbClr val="1C1C1C"/>
                </a:solidFill>
              </a:rPr>
              <a:t> a</a:t>
            </a:r>
            <a:r>
              <a:rPr lang="en-ZA" sz="2000" baseline="-25000" dirty="0">
                <a:solidFill>
                  <a:srgbClr val="1C1C1C"/>
                </a:solidFill>
              </a:rPr>
              <a:t>5</a:t>
            </a:r>
            <a:r>
              <a:rPr lang="en-ZA" sz="2000" dirty="0">
                <a:solidFill>
                  <a:srgbClr val="1C1C1C"/>
                </a:solidFill>
              </a:rPr>
              <a:t> a</a:t>
            </a:r>
            <a:r>
              <a:rPr lang="en-ZA" sz="2000" baseline="-25000" dirty="0">
                <a:solidFill>
                  <a:srgbClr val="1C1C1C"/>
                </a:solidFill>
              </a:rPr>
              <a:t>7</a:t>
            </a:r>
            <a:r>
              <a:rPr lang="en-ZA" sz="2000" dirty="0">
                <a:solidFill>
                  <a:srgbClr val="1C1C1C"/>
                </a:solidFill>
              </a:rPr>
              <a:t> … a</a:t>
            </a:r>
            <a:r>
              <a:rPr lang="en-ZA" sz="2000" baseline="-25000" dirty="0">
                <a:solidFill>
                  <a:srgbClr val="1C1C1C"/>
                </a:solidFill>
              </a:rPr>
              <a:t>n-2</a:t>
            </a:r>
            <a:r>
              <a:rPr lang="en-ZA" sz="2000" dirty="0">
                <a:solidFill>
                  <a:srgbClr val="1C1C1C"/>
                </a:solidFill>
              </a:rPr>
              <a:t>]</a:t>
            </a:r>
            <a:endParaRPr lang="en-US" sz="2000" dirty="0">
              <a:solidFill>
                <a:srgbClr val="1C1C1C"/>
              </a:solidFill>
            </a:endParaRPr>
          </a:p>
        </p:txBody>
      </p:sp>
      <p:sp>
        <p:nvSpPr>
          <p:cNvPr id="5" name="Rectangle 4"/>
          <p:cNvSpPr/>
          <p:nvPr/>
        </p:nvSpPr>
        <p:spPr bwMode="auto">
          <a:xfrm>
            <a:off x="4271963" y="1898650"/>
            <a:ext cx="2441575" cy="4953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en-ZA" sz="2000" dirty="0">
                <a:solidFill>
                  <a:srgbClr val="1C1C1C"/>
                </a:solidFill>
              </a:rPr>
              <a:t>[b</a:t>
            </a:r>
            <a:r>
              <a:rPr lang="en-ZA" sz="2000" baseline="-25000" dirty="0">
                <a:solidFill>
                  <a:srgbClr val="1C1C1C"/>
                </a:solidFill>
              </a:rPr>
              <a:t>1</a:t>
            </a:r>
            <a:r>
              <a:rPr lang="en-ZA" sz="2000" dirty="0">
                <a:solidFill>
                  <a:srgbClr val="1C1C1C"/>
                </a:solidFill>
              </a:rPr>
              <a:t> b</a:t>
            </a:r>
            <a:r>
              <a:rPr lang="en-ZA" sz="2000" baseline="-25000" dirty="0">
                <a:solidFill>
                  <a:srgbClr val="1C1C1C"/>
                </a:solidFill>
              </a:rPr>
              <a:t>3</a:t>
            </a:r>
            <a:r>
              <a:rPr lang="en-ZA" sz="2000" dirty="0">
                <a:solidFill>
                  <a:srgbClr val="1C1C1C"/>
                </a:solidFill>
              </a:rPr>
              <a:t> b</a:t>
            </a:r>
            <a:r>
              <a:rPr lang="en-ZA" sz="2000" baseline="-25000" dirty="0">
                <a:solidFill>
                  <a:srgbClr val="1C1C1C"/>
                </a:solidFill>
              </a:rPr>
              <a:t>5</a:t>
            </a:r>
            <a:r>
              <a:rPr lang="en-ZA" sz="2000" dirty="0">
                <a:solidFill>
                  <a:srgbClr val="1C1C1C"/>
                </a:solidFill>
              </a:rPr>
              <a:t> b</a:t>
            </a:r>
            <a:r>
              <a:rPr lang="en-ZA" sz="2000" baseline="-25000" dirty="0">
                <a:solidFill>
                  <a:srgbClr val="1C1C1C"/>
                </a:solidFill>
              </a:rPr>
              <a:t>7</a:t>
            </a:r>
            <a:r>
              <a:rPr lang="en-ZA" sz="2000" dirty="0">
                <a:solidFill>
                  <a:srgbClr val="1C1C1C"/>
                </a:solidFill>
              </a:rPr>
              <a:t> … b</a:t>
            </a:r>
            <a:r>
              <a:rPr lang="en-ZA" sz="2000" baseline="-25000" dirty="0">
                <a:solidFill>
                  <a:srgbClr val="1C1C1C"/>
                </a:solidFill>
              </a:rPr>
              <a:t>n-2</a:t>
            </a:r>
            <a:r>
              <a:rPr lang="en-ZA" sz="2000" dirty="0">
                <a:solidFill>
                  <a:srgbClr val="1C1C1C"/>
                </a:solidFill>
              </a:rPr>
              <a:t>]</a:t>
            </a:r>
            <a:endParaRPr lang="en-US" sz="2000" dirty="0">
              <a:solidFill>
                <a:srgbClr val="1C1C1C"/>
              </a:solidFill>
            </a:endParaRPr>
          </a:p>
        </p:txBody>
      </p:sp>
      <p:sp>
        <p:nvSpPr>
          <p:cNvPr id="13317" name="Oval 5"/>
          <p:cNvSpPr>
            <a:spLocks noChangeArrowheads="1"/>
          </p:cNvSpPr>
          <p:nvPr/>
        </p:nvSpPr>
        <p:spPr bwMode="auto">
          <a:xfrm>
            <a:off x="2860675" y="2498725"/>
            <a:ext cx="1411288" cy="966788"/>
          </a:xfrm>
          <a:prstGeom prst="ellipse">
            <a:avLst/>
          </a:prstGeom>
          <a:solidFill>
            <a:srgbClr val="66FF99"/>
          </a:solidFill>
          <a:ln w="9525" algn="ctr">
            <a:solidFill>
              <a:schemeClr val="tx1"/>
            </a:solidFill>
            <a:round/>
            <a:headEnd/>
            <a:tailEnd/>
          </a:ln>
        </p:spPr>
        <p:txBody>
          <a:bodyPr lIns="0" rIns="0"/>
          <a:lstStyle/>
          <a:p>
            <a:pPr algn="ctr"/>
            <a:r>
              <a:rPr lang="en-ZA" sz="2000">
                <a:solidFill>
                  <a:srgbClr val="1C1C1C"/>
                </a:solidFill>
              </a:rPr>
              <a:t>Thread 1</a:t>
            </a:r>
            <a:endParaRPr lang="en-US" sz="2000" baseline="-25000">
              <a:solidFill>
                <a:srgbClr val="1C1C1C"/>
              </a:solidFill>
            </a:endParaRPr>
          </a:p>
        </p:txBody>
      </p:sp>
      <p:cxnSp>
        <p:nvCxnSpPr>
          <p:cNvPr id="13318" name="Straight Arrow Connector 7"/>
          <p:cNvCxnSpPr>
            <a:cxnSpLocks noChangeShapeType="1"/>
            <a:stCxn id="3" idx="2"/>
            <a:endCxn id="13317" idx="2"/>
          </p:cNvCxnSpPr>
          <p:nvPr/>
        </p:nvCxnSpPr>
        <p:spPr bwMode="auto">
          <a:xfrm rot="16200000" flipH="1">
            <a:off x="2027237" y="2149476"/>
            <a:ext cx="588963" cy="1077912"/>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3319" name="Straight Arrow Connector 8"/>
          <p:cNvCxnSpPr>
            <a:cxnSpLocks noChangeShapeType="1"/>
            <a:stCxn id="5" idx="2"/>
            <a:endCxn id="13317" idx="6"/>
          </p:cNvCxnSpPr>
          <p:nvPr/>
        </p:nvCxnSpPr>
        <p:spPr bwMode="auto">
          <a:xfrm rot="5400000">
            <a:off x="4587875" y="2078038"/>
            <a:ext cx="588963" cy="1220787"/>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3320" name="Rectangle 14"/>
          <p:cNvSpPr>
            <a:spLocks noChangeArrowheads="1"/>
          </p:cNvSpPr>
          <p:nvPr/>
        </p:nvSpPr>
        <p:spPr bwMode="auto">
          <a:xfrm>
            <a:off x="5159375" y="3073400"/>
            <a:ext cx="914400" cy="496888"/>
          </a:xfrm>
          <a:prstGeom prst="rect">
            <a:avLst/>
          </a:prstGeom>
          <a:solidFill>
            <a:schemeClr val="bg1"/>
          </a:solidFill>
          <a:ln w="9525" algn="ctr">
            <a:solidFill>
              <a:schemeClr val="tx1"/>
            </a:solidFill>
            <a:round/>
            <a:headEnd/>
            <a:tailEnd/>
          </a:ln>
        </p:spPr>
        <p:txBody>
          <a:bodyPr/>
          <a:lstStyle/>
          <a:p>
            <a:r>
              <a:rPr lang="en-ZA" sz="2000">
                <a:solidFill>
                  <a:srgbClr val="1C1C1C"/>
                </a:solidFill>
              </a:rPr>
              <a:t>sum1</a:t>
            </a:r>
            <a:endParaRPr lang="en-US" sz="2000">
              <a:solidFill>
                <a:srgbClr val="1C1C1C"/>
              </a:solidFill>
            </a:endParaRPr>
          </a:p>
        </p:txBody>
      </p:sp>
      <p:cxnSp>
        <p:nvCxnSpPr>
          <p:cNvPr id="13321" name="Straight Arrow Connector 15"/>
          <p:cNvCxnSpPr>
            <a:cxnSpLocks noChangeShapeType="1"/>
            <a:endCxn id="13320" idx="1"/>
          </p:cNvCxnSpPr>
          <p:nvPr/>
        </p:nvCxnSpPr>
        <p:spPr bwMode="auto">
          <a:xfrm>
            <a:off x="4160838" y="3255963"/>
            <a:ext cx="998537" cy="66675"/>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3322" name="Straight Arrow Connector 21"/>
          <p:cNvCxnSpPr>
            <a:cxnSpLocks noChangeShapeType="1"/>
          </p:cNvCxnSpPr>
          <p:nvPr/>
        </p:nvCxnSpPr>
        <p:spPr bwMode="auto">
          <a:xfrm rot="10800000" flipV="1">
            <a:off x="6202363" y="1563688"/>
            <a:ext cx="781050" cy="300037"/>
          </a:xfrm>
          <a:prstGeom prst="straightConnector1">
            <a:avLst/>
          </a:prstGeom>
          <a:noFill/>
          <a:ln w="19050"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13323" name="TextBox 22"/>
          <p:cNvSpPr txBox="1">
            <a:spLocks noChangeArrowheads="1"/>
          </p:cNvSpPr>
          <p:nvPr/>
        </p:nvSpPr>
        <p:spPr bwMode="auto">
          <a:xfrm>
            <a:off x="6953250" y="1292225"/>
            <a:ext cx="17494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Vectors in</a:t>
            </a:r>
          </a:p>
          <a:p>
            <a:r>
              <a:rPr lang="en-ZA"/>
              <a:t>global / shared</a:t>
            </a:r>
          </a:p>
          <a:p>
            <a:r>
              <a:rPr lang="en-ZA"/>
              <a:t>memory</a:t>
            </a:r>
            <a:endParaRPr lang="en-US"/>
          </a:p>
        </p:txBody>
      </p:sp>
      <p:sp>
        <p:nvSpPr>
          <p:cNvPr id="24" name="Rectangle 23"/>
          <p:cNvSpPr/>
          <p:nvPr/>
        </p:nvSpPr>
        <p:spPr bwMode="auto">
          <a:xfrm>
            <a:off x="561975" y="4014788"/>
            <a:ext cx="2443163" cy="4953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en-ZA" sz="2000" dirty="0">
                <a:solidFill>
                  <a:srgbClr val="1C1C1C"/>
                </a:solidFill>
              </a:rPr>
              <a:t>[a</a:t>
            </a:r>
            <a:r>
              <a:rPr lang="en-ZA" sz="2000" baseline="-25000" dirty="0">
                <a:solidFill>
                  <a:srgbClr val="1C1C1C"/>
                </a:solidFill>
              </a:rPr>
              <a:t>2</a:t>
            </a:r>
            <a:r>
              <a:rPr lang="en-ZA" sz="2000" dirty="0">
                <a:solidFill>
                  <a:srgbClr val="1C1C1C"/>
                </a:solidFill>
              </a:rPr>
              <a:t> a</a:t>
            </a:r>
            <a:r>
              <a:rPr lang="en-ZA" sz="2000" baseline="-25000" dirty="0">
                <a:solidFill>
                  <a:srgbClr val="1C1C1C"/>
                </a:solidFill>
              </a:rPr>
              <a:t>4</a:t>
            </a:r>
            <a:r>
              <a:rPr lang="en-ZA" sz="2000" dirty="0">
                <a:solidFill>
                  <a:srgbClr val="1C1C1C"/>
                </a:solidFill>
              </a:rPr>
              <a:t> a</a:t>
            </a:r>
            <a:r>
              <a:rPr lang="en-ZA" sz="2000" baseline="-25000" dirty="0">
                <a:solidFill>
                  <a:srgbClr val="1C1C1C"/>
                </a:solidFill>
              </a:rPr>
              <a:t>6 </a:t>
            </a:r>
            <a:r>
              <a:rPr lang="en-ZA" sz="2000" dirty="0">
                <a:solidFill>
                  <a:srgbClr val="1C1C1C"/>
                </a:solidFill>
              </a:rPr>
              <a:t>… a</a:t>
            </a:r>
            <a:r>
              <a:rPr lang="en-ZA" sz="2000" baseline="-25000" dirty="0">
                <a:solidFill>
                  <a:srgbClr val="1C1C1C"/>
                </a:solidFill>
              </a:rPr>
              <a:t>n-1</a:t>
            </a:r>
            <a:r>
              <a:rPr lang="en-ZA" sz="2000" dirty="0">
                <a:solidFill>
                  <a:srgbClr val="1C1C1C"/>
                </a:solidFill>
              </a:rPr>
              <a:t>]</a:t>
            </a:r>
            <a:endParaRPr lang="en-US" sz="2000" dirty="0">
              <a:solidFill>
                <a:srgbClr val="1C1C1C"/>
              </a:solidFill>
            </a:endParaRPr>
          </a:p>
        </p:txBody>
      </p:sp>
      <p:sp>
        <p:nvSpPr>
          <p:cNvPr id="25" name="Rectangle 24"/>
          <p:cNvSpPr/>
          <p:nvPr/>
        </p:nvSpPr>
        <p:spPr bwMode="auto">
          <a:xfrm>
            <a:off x="4271963" y="4014788"/>
            <a:ext cx="2441575" cy="4953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en-ZA" sz="2000" dirty="0">
                <a:solidFill>
                  <a:srgbClr val="1C1C1C"/>
                </a:solidFill>
              </a:rPr>
              <a:t>[b</a:t>
            </a:r>
            <a:r>
              <a:rPr lang="en-ZA" sz="2000" baseline="-25000" dirty="0">
                <a:solidFill>
                  <a:srgbClr val="1C1C1C"/>
                </a:solidFill>
              </a:rPr>
              <a:t>2</a:t>
            </a:r>
            <a:r>
              <a:rPr lang="en-ZA" sz="2000" dirty="0">
                <a:solidFill>
                  <a:srgbClr val="1C1C1C"/>
                </a:solidFill>
              </a:rPr>
              <a:t> b</a:t>
            </a:r>
            <a:r>
              <a:rPr lang="en-ZA" sz="2000" baseline="-25000" dirty="0">
                <a:solidFill>
                  <a:srgbClr val="1C1C1C"/>
                </a:solidFill>
              </a:rPr>
              <a:t>4</a:t>
            </a:r>
            <a:r>
              <a:rPr lang="en-ZA" sz="2000" dirty="0">
                <a:solidFill>
                  <a:srgbClr val="1C1C1C"/>
                </a:solidFill>
              </a:rPr>
              <a:t> b</a:t>
            </a:r>
            <a:r>
              <a:rPr lang="en-ZA" sz="2000" baseline="-25000" dirty="0">
                <a:solidFill>
                  <a:srgbClr val="1C1C1C"/>
                </a:solidFill>
              </a:rPr>
              <a:t>6 </a:t>
            </a:r>
            <a:r>
              <a:rPr lang="en-ZA" sz="2000" dirty="0">
                <a:solidFill>
                  <a:srgbClr val="1C1C1C"/>
                </a:solidFill>
              </a:rPr>
              <a:t>… b</a:t>
            </a:r>
            <a:r>
              <a:rPr lang="en-ZA" sz="2000" baseline="-25000" dirty="0">
                <a:solidFill>
                  <a:srgbClr val="1C1C1C"/>
                </a:solidFill>
              </a:rPr>
              <a:t>n-1</a:t>
            </a:r>
            <a:r>
              <a:rPr lang="en-ZA" sz="2000" dirty="0">
                <a:solidFill>
                  <a:srgbClr val="1C1C1C"/>
                </a:solidFill>
              </a:rPr>
              <a:t>]</a:t>
            </a:r>
            <a:endParaRPr lang="en-US" sz="2000" dirty="0">
              <a:solidFill>
                <a:srgbClr val="1C1C1C"/>
              </a:solidFill>
            </a:endParaRPr>
          </a:p>
        </p:txBody>
      </p:sp>
      <p:sp>
        <p:nvSpPr>
          <p:cNvPr id="13326" name="Oval 25"/>
          <p:cNvSpPr>
            <a:spLocks noChangeArrowheads="1"/>
          </p:cNvSpPr>
          <p:nvPr/>
        </p:nvSpPr>
        <p:spPr bwMode="auto">
          <a:xfrm>
            <a:off x="2860675" y="4614863"/>
            <a:ext cx="1411288" cy="966787"/>
          </a:xfrm>
          <a:prstGeom prst="ellipse">
            <a:avLst/>
          </a:prstGeom>
          <a:solidFill>
            <a:srgbClr val="FFCCFF"/>
          </a:solidFill>
          <a:ln w="9525" algn="ctr">
            <a:solidFill>
              <a:schemeClr val="tx1"/>
            </a:solidFill>
            <a:round/>
            <a:headEnd/>
            <a:tailEnd/>
          </a:ln>
        </p:spPr>
        <p:txBody>
          <a:bodyPr lIns="0" rIns="0"/>
          <a:lstStyle/>
          <a:p>
            <a:pPr algn="ctr"/>
            <a:r>
              <a:rPr lang="en-ZA" sz="2000">
                <a:solidFill>
                  <a:srgbClr val="1C1C1C"/>
                </a:solidFill>
              </a:rPr>
              <a:t>Thread 2</a:t>
            </a:r>
            <a:endParaRPr lang="en-US" sz="2000" baseline="-25000">
              <a:solidFill>
                <a:srgbClr val="1C1C1C"/>
              </a:solidFill>
            </a:endParaRPr>
          </a:p>
        </p:txBody>
      </p:sp>
      <p:cxnSp>
        <p:nvCxnSpPr>
          <p:cNvPr id="13327" name="Straight Arrow Connector 26"/>
          <p:cNvCxnSpPr>
            <a:cxnSpLocks noChangeShapeType="1"/>
            <a:stCxn id="24" idx="2"/>
            <a:endCxn id="13326" idx="2"/>
          </p:cNvCxnSpPr>
          <p:nvPr/>
        </p:nvCxnSpPr>
        <p:spPr bwMode="auto">
          <a:xfrm rot="16200000" flipH="1">
            <a:off x="2027238" y="4265613"/>
            <a:ext cx="588962" cy="1077912"/>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3328" name="Straight Arrow Connector 27"/>
          <p:cNvCxnSpPr>
            <a:cxnSpLocks noChangeShapeType="1"/>
            <a:stCxn id="25" idx="2"/>
            <a:endCxn id="13326" idx="6"/>
          </p:cNvCxnSpPr>
          <p:nvPr/>
        </p:nvCxnSpPr>
        <p:spPr bwMode="auto">
          <a:xfrm rot="5400000">
            <a:off x="4587876" y="4194175"/>
            <a:ext cx="588962" cy="1220787"/>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3329" name="Rectangle 28"/>
          <p:cNvSpPr>
            <a:spLocks noChangeArrowheads="1"/>
          </p:cNvSpPr>
          <p:nvPr/>
        </p:nvSpPr>
        <p:spPr bwMode="auto">
          <a:xfrm>
            <a:off x="5159375" y="5189538"/>
            <a:ext cx="914400" cy="496887"/>
          </a:xfrm>
          <a:prstGeom prst="rect">
            <a:avLst/>
          </a:prstGeom>
          <a:solidFill>
            <a:schemeClr val="bg1"/>
          </a:solidFill>
          <a:ln w="9525" algn="ctr">
            <a:solidFill>
              <a:schemeClr val="tx1"/>
            </a:solidFill>
            <a:round/>
            <a:headEnd/>
            <a:tailEnd/>
          </a:ln>
        </p:spPr>
        <p:txBody>
          <a:bodyPr/>
          <a:lstStyle/>
          <a:p>
            <a:r>
              <a:rPr lang="en-ZA" sz="2000">
                <a:solidFill>
                  <a:srgbClr val="1C1C1C"/>
                </a:solidFill>
              </a:rPr>
              <a:t>sum2</a:t>
            </a:r>
            <a:endParaRPr lang="en-US" sz="2000">
              <a:solidFill>
                <a:srgbClr val="1C1C1C"/>
              </a:solidFill>
            </a:endParaRPr>
          </a:p>
        </p:txBody>
      </p:sp>
      <p:cxnSp>
        <p:nvCxnSpPr>
          <p:cNvPr id="13330" name="Straight Arrow Connector 29"/>
          <p:cNvCxnSpPr>
            <a:cxnSpLocks noChangeShapeType="1"/>
            <a:endCxn id="13329" idx="1"/>
          </p:cNvCxnSpPr>
          <p:nvPr/>
        </p:nvCxnSpPr>
        <p:spPr bwMode="auto">
          <a:xfrm>
            <a:off x="4160838" y="5372100"/>
            <a:ext cx="998537" cy="66675"/>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4" name="Straight Arrow Connector 33"/>
          <p:cNvCxnSpPr>
            <a:endCxn id="13335" idx="2"/>
          </p:cNvCxnSpPr>
          <p:nvPr/>
        </p:nvCxnSpPr>
        <p:spPr bwMode="auto">
          <a:xfrm>
            <a:off x="6107113" y="3270250"/>
            <a:ext cx="1195387" cy="96838"/>
          </a:xfrm>
          <a:prstGeom prst="straightConnector1">
            <a:avLst/>
          </a:prstGeom>
          <a:solidFill>
            <a:schemeClr val="accent1"/>
          </a:solidFill>
          <a:ln w="19050" cap="flat" cmpd="sng" algn="ctr">
            <a:solidFill>
              <a:schemeClr val="accent2">
                <a:lumMod val="60000"/>
                <a:lumOff val="40000"/>
              </a:schemeClr>
            </a:solidFill>
            <a:prstDash val="sysDash"/>
            <a:round/>
            <a:headEnd type="none" w="med" len="med"/>
            <a:tailEnd type="arrow"/>
          </a:ln>
          <a:effectLst/>
        </p:spPr>
      </p:cxnSp>
      <p:sp>
        <p:nvSpPr>
          <p:cNvPr id="13332" name="Rectangle 35"/>
          <p:cNvSpPr>
            <a:spLocks noChangeArrowheads="1"/>
          </p:cNvSpPr>
          <p:nvPr/>
        </p:nvSpPr>
        <p:spPr bwMode="auto">
          <a:xfrm>
            <a:off x="1659997" y="2778125"/>
            <a:ext cx="749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dirty="0"/>
              <a:t>starts</a:t>
            </a:r>
            <a:endParaRPr lang="en-US" dirty="0"/>
          </a:p>
        </p:txBody>
      </p:sp>
      <p:sp>
        <p:nvSpPr>
          <p:cNvPr id="39" name="Arc 38"/>
          <p:cNvSpPr/>
          <p:nvPr/>
        </p:nvSpPr>
        <p:spPr bwMode="auto">
          <a:xfrm>
            <a:off x="-417513" y="3270250"/>
            <a:ext cx="4010026" cy="2716213"/>
          </a:xfrm>
          <a:prstGeom prst="arc">
            <a:avLst/>
          </a:prstGeom>
          <a:noFill/>
          <a:ln w="9525" cap="flat" cmpd="sng" algn="ctr">
            <a:solidFill>
              <a:schemeClr val="bg1">
                <a:lumMod val="60000"/>
                <a:lumOff val="40000"/>
              </a:schemeClr>
            </a:solidFill>
            <a:prstDash val="sysDash"/>
            <a:round/>
            <a:headEnd type="none" w="med" len="med"/>
            <a:tailEnd type="arrow" w="med" len="med"/>
          </a:ln>
          <a:effectLst/>
        </p:spPr>
        <p:txBody>
          <a:bodyPr/>
          <a:lstStyle/>
          <a:p>
            <a:pPr>
              <a:defRPr/>
            </a:pPr>
            <a:endParaRPr lang="en-US"/>
          </a:p>
        </p:txBody>
      </p:sp>
      <p:sp>
        <p:nvSpPr>
          <p:cNvPr id="13335" name="Oval 39"/>
          <p:cNvSpPr>
            <a:spLocks noChangeArrowheads="1"/>
          </p:cNvSpPr>
          <p:nvPr/>
        </p:nvSpPr>
        <p:spPr bwMode="auto">
          <a:xfrm>
            <a:off x="7302500" y="2851150"/>
            <a:ext cx="1514475" cy="1031875"/>
          </a:xfrm>
          <a:prstGeom prst="ellipse">
            <a:avLst/>
          </a:prstGeom>
          <a:ln>
            <a:solidFill>
              <a:schemeClr val="tx1"/>
            </a:solidFill>
            <a:headEnd/>
            <a:tailEnd/>
          </a:ln>
        </p:spPr>
        <p:style>
          <a:lnRef idx="2">
            <a:schemeClr val="accent1"/>
          </a:lnRef>
          <a:fillRef idx="1">
            <a:schemeClr val="lt1"/>
          </a:fillRef>
          <a:effectRef idx="0">
            <a:schemeClr val="accent1"/>
          </a:effectRef>
          <a:fontRef idx="minor">
            <a:schemeClr val="dk1"/>
          </a:fontRef>
        </p:style>
        <p:txBody>
          <a:bodyPr lIns="0" rIns="0"/>
          <a:lstStyle/>
          <a:p>
            <a:pPr algn="ctr"/>
            <a:r>
              <a:rPr lang="en-ZA" sz="2000" dirty="0">
                <a:solidFill>
                  <a:srgbClr val="1C1C1C"/>
                </a:solidFill>
              </a:rPr>
              <a:t>main()</a:t>
            </a:r>
          </a:p>
          <a:p>
            <a:pPr algn="ctr"/>
            <a:r>
              <a:rPr lang="en-ZA" sz="1200" dirty="0">
                <a:solidFill>
                  <a:srgbClr val="1C1C1C"/>
                </a:solidFill>
              </a:rPr>
              <a:t>sum = sum1+sum2</a:t>
            </a:r>
            <a:endParaRPr lang="en-US" sz="1200" baseline="-25000" dirty="0">
              <a:solidFill>
                <a:srgbClr val="1C1C1C"/>
              </a:solidFill>
            </a:endParaRPr>
          </a:p>
        </p:txBody>
      </p:sp>
      <p:cxnSp>
        <p:nvCxnSpPr>
          <p:cNvPr id="42" name="Straight Arrow Connector 41"/>
          <p:cNvCxnSpPr>
            <a:endCxn id="13335" idx="3"/>
          </p:cNvCxnSpPr>
          <p:nvPr/>
        </p:nvCxnSpPr>
        <p:spPr bwMode="auto">
          <a:xfrm rot="5400000" flipH="1" flipV="1">
            <a:off x="5923757" y="3875881"/>
            <a:ext cx="1744662" cy="1457325"/>
          </a:xfrm>
          <a:prstGeom prst="straightConnector1">
            <a:avLst/>
          </a:prstGeom>
          <a:solidFill>
            <a:schemeClr val="accent1"/>
          </a:solidFill>
          <a:ln w="19050" cap="flat" cmpd="sng" algn="ctr">
            <a:solidFill>
              <a:schemeClr val="accent2">
                <a:lumMod val="60000"/>
                <a:lumOff val="40000"/>
              </a:schemeClr>
            </a:solidFill>
            <a:prstDash val="sysDash"/>
            <a:round/>
            <a:headEnd type="none" w="med" len="med"/>
            <a:tailEnd type="arrow"/>
          </a:ln>
          <a:effectLst/>
        </p:spPr>
      </p:cxnSp>
      <p:sp>
        <p:nvSpPr>
          <p:cNvPr id="13337" name="TextBox 45"/>
          <p:cNvSpPr txBox="1">
            <a:spLocks noChangeArrowheads="1"/>
          </p:cNvSpPr>
          <p:nvPr/>
        </p:nvSpPr>
        <p:spPr bwMode="auto">
          <a:xfrm>
            <a:off x="231247" y="5600524"/>
            <a:ext cx="30321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dirty="0"/>
              <a:t>Assuming a 2 core machine</a:t>
            </a:r>
            <a:endParaRPr lang="en-US" dirty="0"/>
          </a:p>
        </p:txBody>
      </p:sp>
      <p:cxnSp>
        <p:nvCxnSpPr>
          <p:cNvPr id="47" name="Straight Arrow Connector 46"/>
          <p:cNvCxnSpPr/>
          <p:nvPr/>
        </p:nvCxnSpPr>
        <p:spPr bwMode="auto">
          <a:xfrm flipV="1">
            <a:off x="1677988" y="3113088"/>
            <a:ext cx="1235075" cy="0"/>
          </a:xfrm>
          <a:prstGeom prst="straightConnector1">
            <a:avLst/>
          </a:prstGeom>
          <a:solidFill>
            <a:schemeClr val="accent1"/>
          </a:solidFill>
          <a:ln w="19050" cap="flat" cmpd="sng" algn="ctr">
            <a:solidFill>
              <a:schemeClr val="accent2">
                <a:lumMod val="60000"/>
                <a:lumOff val="40000"/>
              </a:schemeClr>
            </a:solidFill>
            <a:prstDash val="sysDash"/>
            <a:round/>
            <a:headEnd type="none" w="med" len="med"/>
            <a:tailEnd type="arrow"/>
          </a:ln>
          <a:effectLst/>
        </p:spPr>
      </p:cxnSp>
      <p:sp>
        <p:nvSpPr>
          <p:cNvPr id="13339" name="Rectangle 48"/>
          <p:cNvSpPr>
            <a:spLocks noChangeArrowheads="1"/>
          </p:cNvSpPr>
          <p:nvPr/>
        </p:nvSpPr>
        <p:spPr bwMode="auto">
          <a:xfrm>
            <a:off x="7642225" y="4371975"/>
            <a:ext cx="417513" cy="107950"/>
          </a:xfrm>
          <a:prstGeom prst="rect">
            <a:avLst/>
          </a:prstGeom>
          <a:solidFill>
            <a:srgbClr val="66FF99"/>
          </a:solidFill>
          <a:ln w="9525" algn="ctr">
            <a:solidFill>
              <a:schemeClr val="tx1"/>
            </a:solidFill>
            <a:round/>
            <a:headEnd/>
            <a:tailEnd/>
          </a:ln>
        </p:spPr>
        <p:txBody>
          <a:bodyPr/>
          <a:lstStyle/>
          <a:p>
            <a:pPr algn="ctr"/>
            <a:endParaRPr lang="en-US">
              <a:solidFill>
                <a:srgbClr val="1C1C1C"/>
              </a:solidFill>
            </a:endParaRPr>
          </a:p>
        </p:txBody>
      </p:sp>
      <p:sp>
        <p:nvSpPr>
          <p:cNvPr id="13340" name="Rectangle 52"/>
          <p:cNvSpPr>
            <a:spLocks noChangeArrowheads="1"/>
          </p:cNvSpPr>
          <p:nvPr/>
        </p:nvSpPr>
        <p:spPr bwMode="auto">
          <a:xfrm>
            <a:off x="8059738" y="4371975"/>
            <a:ext cx="417512" cy="107950"/>
          </a:xfrm>
          <a:prstGeom prst="rect">
            <a:avLst/>
          </a:prstGeom>
          <a:solidFill>
            <a:srgbClr val="66FF99"/>
          </a:solidFill>
          <a:ln w="9525" algn="ctr">
            <a:solidFill>
              <a:schemeClr val="tx1"/>
            </a:solidFill>
            <a:round/>
            <a:headEnd/>
            <a:tailEnd/>
          </a:ln>
        </p:spPr>
        <p:txBody>
          <a:bodyPr/>
          <a:lstStyle/>
          <a:p>
            <a:pPr algn="ctr"/>
            <a:endParaRPr lang="en-US">
              <a:solidFill>
                <a:srgbClr val="1C1C1C"/>
              </a:solidFill>
            </a:endParaRPr>
          </a:p>
        </p:txBody>
      </p:sp>
      <p:sp>
        <p:nvSpPr>
          <p:cNvPr id="13341" name="Rectangle 53"/>
          <p:cNvSpPr>
            <a:spLocks noChangeArrowheads="1"/>
          </p:cNvSpPr>
          <p:nvPr/>
        </p:nvSpPr>
        <p:spPr bwMode="auto">
          <a:xfrm>
            <a:off x="7642225" y="4479925"/>
            <a:ext cx="417513" cy="107950"/>
          </a:xfrm>
          <a:prstGeom prst="rect">
            <a:avLst/>
          </a:prstGeom>
          <a:solidFill>
            <a:srgbClr val="FFCCFF"/>
          </a:solidFill>
          <a:ln w="9525" algn="ctr">
            <a:solidFill>
              <a:schemeClr val="tx1"/>
            </a:solidFill>
            <a:round/>
            <a:headEnd/>
            <a:tailEnd/>
          </a:ln>
        </p:spPr>
        <p:txBody>
          <a:bodyPr/>
          <a:lstStyle/>
          <a:p>
            <a:pPr algn="ctr"/>
            <a:endParaRPr lang="en-US">
              <a:solidFill>
                <a:srgbClr val="1C1C1C"/>
              </a:solidFill>
            </a:endParaRPr>
          </a:p>
        </p:txBody>
      </p:sp>
      <p:sp>
        <p:nvSpPr>
          <p:cNvPr id="13342" name="Rectangle 54"/>
          <p:cNvSpPr>
            <a:spLocks noChangeArrowheads="1"/>
          </p:cNvSpPr>
          <p:nvPr/>
        </p:nvSpPr>
        <p:spPr bwMode="auto">
          <a:xfrm>
            <a:off x="8059738" y="4479925"/>
            <a:ext cx="417512" cy="107950"/>
          </a:xfrm>
          <a:prstGeom prst="rect">
            <a:avLst/>
          </a:prstGeom>
          <a:solidFill>
            <a:srgbClr val="FFCCFF"/>
          </a:solidFill>
          <a:ln w="9525" algn="ctr">
            <a:solidFill>
              <a:schemeClr val="tx1"/>
            </a:solidFill>
            <a:round/>
            <a:headEnd/>
            <a:tailEnd/>
          </a:ln>
        </p:spPr>
        <p:txBody>
          <a:bodyPr/>
          <a:lstStyle/>
          <a:p>
            <a:pPr algn="ctr"/>
            <a:endParaRPr lang="en-US">
              <a:solidFill>
                <a:srgbClr val="1C1C1C"/>
              </a:solidFill>
            </a:endParaRPr>
          </a:p>
        </p:txBody>
      </p:sp>
      <p:sp>
        <p:nvSpPr>
          <p:cNvPr id="13343" name="Rectangle 55"/>
          <p:cNvSpPr>
            <a:spLocks noChangeArrowheads="1"/>
          </p:cNvSpPr>
          <p:nvPr/>
        </p:nvSpPr>
        <p:spPr bwMode="auto">
          <a:xfrm>
            <a:off x="7667625" y="4049713"/>
            <a:ext cx="312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b="1"/>
              <a:t>a</a:t>
            </a:r>
            <a:endParaRPr lang="en-US" b="1"/>
          </a:p>
        </p:txBody>
      </p:sp>
      <p:sp>
        <p:nvSpPr>
          <p:cNvPr id="13344" name="Rectangle 56"/>
          <p:cNvSpPr>
            <a:spLocks noChangeArrowheads="1"/>
          </p:cNvSpPr>
          <p:nvPr/>
        </p:nvSpPr>
        <p:spPr bwMode="auto">
          <a:xfrm>
            <a:off x="8069263" y="4046538"/>
            <a:ext cx="3254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b="1"/>
              <a:t>b</a:t>
            </a:r>
            <a:endParaRPr lang="en-US" b="1"/>
          </a:p>
        </p:txBody>
      </p:sp>
      <p:sp>
        <p:nvSpPr>
          <p:cNvPr id="13345" name="Rectangle 34"/>
          <p:cNvSpPr>
            <a:spLocks noChangeArrowheads="1"/>
          </p:cNvSpPr>
          <p:nvPr/>
        </p:nvSpPr>
        <p:spPr bwMode="auto">
          <a:xfrm>
            <a:off x="7642225" y="4591050"/>
            <a:ext cx="417513" cy="107950"/>
          </a:xfrm>
          <a:prstGeom prst="rect">
            <a:avLst/>
          </a:prstGeom>
          <a:solidFill>
            <a:srgbClr val="66FF99"/>
          </a:solidFill>
          <a:ln w="9525" algn="ctr">
            <a:solidFill>
              <a:schemeClr val="tx1"/>
            </a:solidFill>
            <a:round/>
            <a:headEnd/>
            <a:tailEnd/>
          </a:ln>
        </p:spPr>
        <p:txBody>
          <a:bodyPr/>
          <a:lstStyle/>
          <a:p>
            <a:pPr algn="ctr"/>
            <a:endParaRPr lang="en-US">
              <a:solidFill>
                <a:srgbClr val="1C1C1C"/>
              </a:solidFill>
            </a:endParaRPr>
          </a:p>
        </p:txBody>
      </p:sp>
      <p:sp>
        <p:nvSpPr>
          <p:cNvPr id="13346" name="Rectangle 36"/>
          <p:cNvSpPr>
            <a:spLocks noChangeArrowheads="1"/>
          </p:cNvSpPr>
          <p:nvPr/>
        </p:nvSpPr>
        <p:spPr bwMode="auto">
          <a:xfrm>
            <a:off x="8059738" y="4591050"/>
            <a:ext cx="417512" cy="107950"/>
          </a:xfrm>
          <a:prstGeom prst="rect">
            <a:avLst/>
          </a:prstGeom>
          <a:solidFill>
            <a:srgbClr val="66FF99"/>
          </a:solidFill>
          <a:ln w="9525" algn="ctr">
            <a:solidFill>
              <a:schemeClr val="tx1"/>
            </a:solidFill>
            <a:round/>
            <a:headEnd/>
            <a:tailEnd/>
          </a:ln>
        </p:spPr>
        <p:txBody>
          <a:bodyPr/>
          <a:lstStyle/>
          <a:p>
            <a:pPr algn="ctr"/>
            <a:endParaRPr lang="en-US">
              <a:solidFill>
                <a:srgbClr val="1C1C1C"/>
              </a:solidFill>
            </a:endParaRPr>
          </a:p>
        </p:txBody>
      </p:sp>
      <p:sp>
        <p:nvSpPr>
          <p:cNvPr id="13347" name="Rectangle 37"/>
          <p:cNvSpPr>
            <a:spLocks noChangeArrowheads="1"/>
          </p:cNvSpPr>
          <p:nvPr/>
        </p:nvSpPr>
        <p:spPr bwMode="auto">
          <a:xfrm>
            <a:off x="7642225" y="4699000"/>
            <a:ext cx="417513" cy="107950"/>
          </a:xfrm>
          <a:prstGeom prst="rect">
            <a:avLst/>
          </a:prstGeom>
          <a:solidFill>
            <a:srgbClr val="FFCCFF"/>
          </a:solidFill>
          <a:ln w="9525" algn="ctr">
            <a:solidFill>
              <a:schemeClr val="tx1"/>
            </a:solidFill>
            <a:round/>
            <a:headEnd/>
            <a:tailEnd/>
          </a:ln>
        </p:spPr>
        <p:txBody>
          <a:bodyPr/>
          <a:lstStyle/>
          <a:p>
            <a:pPr algn="ctr"/>
            <a:endParaRPr lang="en-US">
              <a:solidFill>
                <a:srgbClr val="1C1C1C"/>
              </a:solidFill>
            </a:endParaRPr>
          </a:p>
        </p:txBody>
      </p:sp>
      <p:sp>
        <p:nvSpPr>
          <p:cNvPr id="13348" name="Rectangle 40"/>
          <p:cNvSpPr>
            <a:spLocks noChangeArrowheads="1"/>
          </p:cNvSpPr>
          <p:nvPr/>
        </p:nvSpPr>
        <p:spPr bwMode="auto">
          <a:xfrm>
            <a:off x="8059738" y="4699000"/>
            <a:ext cx="417512" cy="107950"/>
          </a:xfrm>
          <a:prstGeom prst="rect">
            <a:avLst/>
          </a:prstGeom>
          <a:solidFill>
            <a:srgbClr val="FFCCFF"/>
          </a:solidFill>
          <a:ln w="9525" algn="ctr">
            <a:solidFill>
              <a:schemeClr val="tx1"/>
            </a:solidFill>
            <a:round/>
            <a:headEnd/>
            <a:tailEnd/>
          </a:ln>
        </p:spPr>
        <p:txBody>
          <a:bodyPr/>
          <a:lstStyle/>
          <a:p>
            <a:pPr algn="ctr"/>
            <a:endParaRPr lang="en-US">
              <a:solidFill>
                <a:srgbClr val="1C1C1C"/>
              </a:solidFill>
            </a:endParaRPr>
          </a:p>
        </p:txBody>
      </p:sp>
      <p:sp>
        <p:nvSpPr>
          <p:cNvPr id="13349" name="Rectangle 42"/>
          <p:cNvSpPr>
            <a:spLocks noChangeArrowheads="1"/>
          </p:cNvSpPr>
          <p:nvPr/>
        </p:nvSpPr>
        <p:spPr bwMode="auto">
          <a:xfrm>
            <a:off x="7642225" y="4805363"/>
            <a:ext cx="417513" cy="107950"/>
          </a:xfrm>
          <a:prstGeom prst="rect">
            <a:avLst/>
          </a:prstGeom>
          <a:solidFill>
            <a:srgbClr val="66FF99"/>
          </a:solidFill>
          <a:ln w="9525" algn="ctr">
            <a:solidFill>
              <a:schemeClr val="tx1"/>
            </a:solidFill>
            <a:round/>
            <a:headEnd/>
            <a:tailEnd/>
          </a:ln>
        </p:spPr>
        <p:txBody>
          <a:bodyPr/>
          <a:lstStyle/>
          <a:p>
            <a:pPr algn="ctr"/>
            <a:endParaRPr lang="en-US">
              <a:solidFill>
                <a:srgbClr val="1C1C1C"/>
              </a:solidFill>
            </a:endParaRPr>
          </a:p>
        </p:txBody>
      </p:sp>
      <p:sp>
        <p:nvSpPr>
          <p:cNvPr id="13350" name="Rectangle 43"/>
          <p:cNvSpPr>
            <a:spLocks noChangeArrowheads="1"/>
          </p:cNvSpPr>
          <p:nvPr/>
        </p:nvSpPr>
        <p:spPr bwMode="auto">
          <a:xfrm>
            <a:off x="8059738" y="4805363"/>
            <a:ext cx="417512" cy="107950"/>
          </a:xfrm>
          <a:prstGeom prst="rect">
            <a:avLst/>
          </a:prstGeom>
          <a:solidFill>
            <a:srgbClr val="66FF99"/>
          </a:solidFill>
          <a:ln w="9525" algn="ctr">
            <a:solidFill>
              <a:schemeClr val="tx1"/>
            </a:solidFill>
            <a:round/>
            <a:headEnd/>
            <a:tailEnd/>
          </a:ln>
        </p:spPr>
        <p:txBody>
          <a:bodyPr/>
          <a:lstStyle/>
          <a:p>
            <a:pPr algn="ctr"/>
            <a:endParaRPr lang="en-US">
              <a:solidFill>
                <a:srgbClr val="1C1C1C"/>
              </a:solidFill>
            </a:endParaRPr>
          </a:p>
        </p:txBody>
      </p:sp>
      <p:sp>
        <p:nvSpPr>
          <p:cNvPr id="13351" name="Rectangle 44"/>
          <p:cNvSpPr>
            <a:spLocks noChangeArrowheads="1"/>
          </p:cNvSpPr>
          <p:nvPr/>
        </p:nvSpPr>
        <p:spPr bwMode="auto">
          <a:xfrm>
            <a:off x="7642225" y="4913313"/>
            <a:ext cx="417513" cy="107950"/>
          </a:xfrm>
          <a:prstGeom prst="rect">
            <a:avLst/>
          </a:prstGeom>
          <a:solidFill>
            <a:srgbClr val="FFCCFF"/>
          </a:solidFill>
          <a:ln w="9525" algn="ctr">
            <a:solidFill>
              <a:schemeClr val="tx1"/>
            </a:solidFill>
            <a:round/>
            <a:headEnd/>
            <a:tailEnd/>
          </a:ln>
        </p:spPr>
        <p:txBody>
          <a:bodyPr/>
          <a:lstStyle/>
          <a:p>
            <a:pPr algn="ctr"/>
            <a:endParaRPr lang="en-US">
              <a:solidFill>
                <a:srgbClr val="1C1C1C"/>
              </a:solidFill>
            </a:endParaRPr>
          </a:p>
        </p:txBody>
      </p:sp>
      <p:sp>
        <p:nvSpPr>
          <p:cNvPr id="13352" name="Rectangle 47"/>
          <p:cNvSpPr>
            <a:spLocks noChangeArrowheads="1"/>
          </p:cNvSpPr>
          <p:nvPr/>
        </p:nvSpPr>
        <p:spPr bwMode="auto">
          <a:xfrm>
            <a:off x="8059738" y="4913313"/>
            <a:ext cx="417512" cy="107950"/>
          </a:xfrm>
          <a:prstGeom prst="rect">
            <a:avLst/>
          </a:prstGeom>
          <a:solidFill>
            <a:srgbClr val="FFCCFF"/>
          </a:solidFill>
          <a:ln w="9525" algn="ctr">
            <a:solidFill>
              <a:schemeClr val="tx1"/>
            </a:solidFill>
            <a:round/>
            <a:headEnd/>
            <a:tailEnd/>
          </a:ln>
        </p:spPr>
        <p:txBody>
          <a:bodyPr/>
          <a:lstStyle/>
          <a:p>
            <a:pPr algn="ctr"/>
            <a:endParaRPr lang="en-US">
              <a:solidFill>
                <a:srgbClr val="1C1C1C"/>
              </a:solidFill>
            </a:endParaRPr>
          </a:p>
        </p:txBody>
      </p:sp>
      <p:sp>
        <p:nvSpPr>
          <p:cNvPr id="13353" name="Rectangle 49"/>
          <p:cNvSpPr>
            <a:spLocks noChangeArrowheads="1"/>
          </p:cNvSpPr>
          <p:nvPr/>
        </p:nvSpPr>
        <p:spPr bwMode="auto">
          <a:xfrm>
            <a:off x="7642225" y="5024438"/>
            <a:ext cx="417513" cy="107950"/>
          </a:xfrm>
          <a:prstGeom prst="rect">
            <a:avLst/>
          </a:prstGeom>
          <a:solidFill>
            <a:srgbClr val="66FF99"/>
          </a:solidFill>
          <a:ln w="9525" algn="ctr">
            <a:solidFill>
              <a:schemeClr val="tx1"/>
            </a:solidFill>
            <a:round/>
            <a:headEnd/>
            <a:tailEnd/>
          </a:ln>
        </p:spPr>
        <p:txBody>
          <a:bodyPr/>
          <a:lstStyle/>
          <a:p>
            <a:pPr algn="ctr"/>
            <a:endParaRPr lang="en-US">
              <a:solidFill>
                <a:srgbClr val="1C1C1C"/>
              </a:solidFill>
            </a:endParaRPr>
          </a:p>
        </p:txBody>
      </p:sp>
      <p:sp>
        <p:nvSpPr>
          <p:cNvPr id="13354" name="Rectangle 50"/>
          <p:cNvSpPr>
            <a:spLocks noChangeArrowheads="1"/>
          </p:cNvSpPr>
          <p:nvPr/>
        </p:nvSpPr>
        <p:spPr bwMode="auto">
          <a:xfrm>
            <a:off x="8059738" y="5024438"/>
            <a:ext cx="417512" cy="107950"/>
          </a:xfrm>
          <a:prstGeom prst="rect">
            <a:avLst/>
          </a:prstGeom>
          <a:solidFill>
            <a:srgbClr val="66FF99"/>
          </a:solidFill>
          <a:ln w="9525" algn="ctr">
            <a:solidFill>
              <a:schemeClr val="tx1"/>
            </a:solidFill>
            <a:round/>
            <a:headEnd/>
            <a:tailEnd/>
          </a:ln>
        </p:spPr>
        <p:txBody>
          <a:bodyPr/>
          <a:lstStyle/>
          <a:p>
            <a:pPr algn="ctr"/>
            <a:endParaRPr lang="en-US">
              <a:solidFill>
                <a:srgbClr val="1C1C1C"/>
              </a:solidFill>
            </a:endParaRPr>
          </a:p>
        </p:txBody>
      </p:sp>
      <p:sp>
        <p:nvSpPr>
          <p:cNvPr id="13355" name="Rectangle 51"/>
          <p:cNvSpPr>
            <a:spLocks noChangeArrowheads="1"/>
          </p:cNvSpPr>
          <p:nvPr/>
        </p:nvSpPr>
        <p:spPr bwMode="auto">
          <a:xfrm>
            <a:off x="7642225" y="5132388"/>
            <a:ext cx="417513" cy="107950"/>
          </a:xfrm>
          <a:prstGeom prst="rect">
            <a:avLst/>
          </a:prstGeom>
          <a:solidFill>
            <a:srgbClr val="FFCCFF"/>
          </a:solidFill>
          <a:ln w="9525" algn="ctr">
            <a:solidFill>
              <a:schemeClr val="tx1"/>
            </a:solidFill>
            <a:round/>
            <a:headEnd/>
            <a:tailEnd/>
          </a:ln>
        </p:spPr>
        <p:txBody>
          <a:bodyPr/>
          <a:lstStyle/>
          <a:p>
            <a:pPr algn="ctr"/>
            <a:endParaRPr lang="en-US">
              <a:solidFill>
                <a:srgbClr val="1C1C1C"/>
              </a:solidFill>
            </a:endParaRPr>
          </a:p>
        </p:txBody>
      </p:sp>
      <p:sp>
        <p:nvSpPr>
          <p:cNvPr id="13356" name="Rectangle 57"/>
          <p:cNvSpPr>
            <a:spLocks noChangeArrowheads="1"/>
          </p:cNvSpPr>
          <p:nvPr/>
        </p:nvSpPr>
        <p:spPr bwMode="auto">
          <a:xfrm>
            <a:off x="8059738" y="5132388"/>
            <a:ext cx="417512" cy="107950"/>
          </a:xfrm>
          <a:prstGeom prst="rect">
            <a:avLst/>
          </a:prstGeom>
          <a:solidFill>
            <a:srgbClr val="FFCCFF"/>
          </a:solidFill>
          <a:ln w="9525" algn="ctr">
            <a:solidFill>
              <a:schemeClr val="tx1"/>
            </a:solidFill>
            <a:round/>
            <a:headEnd/>
            <a:tailEnd/>
          </a:ln>
        </p:spPr>
        <p:txBody>
          <a:bodyPr/>
          <a:lstStyle/>
          <a:p>
            <a:pPr algn="ctr"/>
            <a:endParaRPr lang="en-US">
              <a:solidFill>
                <a:srgbClr val="1C1C1C"/>
              </a:solidFill>
            </a:endParaRPr>
          </a:p>
        </p:txBody>
      </p:sp>
      <p:sp>
        <p:nvSpPr>
          <p:cNvPr id="13357" name="Rectangle 58"/>
          <p:cNvSpPr>
            <a:spLocks noChangeArrowheads="1"/>
          </p:cNvSpPr>
          <p:nvPr/>
        </p:nvSpPr>
        <p:spPr bwMode="auto">
          <a:xfrm>
            <a:off x="7642225" y="5249863"/>
            <a:ext cx="417513" cy="107950"/>
          </a:xfrm>
          <a:prstGeom prst="rect">
            <a:avLst/>
          </a:prstGeom>
          <a:solidFill>
            <a:srgbClr val="66FF99"/>
          </a:solidFill>
          <a:ln w="9525" algn="ctr">
            <a:solidFill>
              <a:schemeClr val="tx1"/>
            </a:solidFill>
            <a:round/>
            <a:headEnd/>
            <a:tailEnd/>
          </a:ln>
        </p:spPr>
        <p:txBody>
          <a:bodyPr/>
          <a:lstStyle/>
          <a:p>
            <a:pPr algn="ctr"/>
            <a:endParaRPr lang="en-US">
              <a:solidFill>
                <a:srgbClr val="1C1C1C"/>
              </a:solidFill>
            </a:endParaRPr>
          </a:p>
        </p:txBody>
      </p:sp>
      <p:sp>
        <p:nvSpPr>
          <p:cNvPr id="13358" name="Rectangle 59"/>
          <p:cNvSpPr>
            <a:spLocks noChangeArrowheads="1"/>
          </p:cNvSpPr>
          <p:nvPr/>
        </p:nvSpPr>
        <p:spPr bwMode="auto">
          <a:xfrm>
            <a:off x="8059738" y="5249863"/>
            <a:ext cx="417512" cy="107950"/>
          </a:xfrm>
          <a:prstGeom prst="rect">
            <a:avLst/>
          </a:prstGeom>
          <a:solidFill>
            <a:srgbClr val="66FF99"/>
          </a:solidFill>
          <a:ln w="9525" algn="ctr">
            <a:solidFill>
              <a:schemeClr val="tx1"/>
            </a:solidFill>
            <a:round/>
            <a:headEnd/>
            <a:tailEnd/>
          </a:ln>
        </p:spPr>
        <p:txBody>
          <a:bodyPr/>
          <a:lstStyle/>
          <a:p>
            <a:pPr algn="ctr"/>
            <a:endParaRPr lang="en-US">
              <a:solidFill>
                <a:srgbClr val="1C1C1C"/>
              </a:solidFill>
            </a:endParaRPr>
          </a:p>
        </p:txBody>
      </p:sp>
      <p:sp>
        <p:nvSpPr>
          <p:cNvPr id="13359" name="Rectangle 60"/>
          <p:cNvSpPr>
            <a:spLocks noChangeArrowheads="1"/>
          </p:cNvSpPr>
          <p:nvPr/>
        </p:nvSpPr>
        <p:spPr bwMode="auto">
          <a:xfrm>
            <a:off x="7642225" y="5357813"/>
            <a:ext cx="417513" cy="107950"/>
          </a:xfrm>
          <a:prstGeom prst="rect">
            <a:avLst/>
          </a:prstGeom>
          <a:solidFill>
            <a:srgbClr val="FFCCFF"/>
          </a:solidFill>
          <a:ln w="9525" algn="ctr">
            <a:solidFill>
              <a:schemeClr val="tx1"/>
            </a:solidFill>
            <a:round/>
            <a:headEnd/>
            <a:tailEnd/>
          </a:ln>
        </p:spPr>
        <p:txBody>
          <a:bodyPr/>
          <a:lstStyle/>
          <a:p>
            <a:pPr algn="ctr"/>
            <a:endParaRPr lang="en-US">
              <a:solidFill>
                <a:srgbClr val="1C1C1C"/>
              </a:solidFill>
            </a:endParaRPr>
          </a:p>
        </p:txBody>
      </p:sp>
      <p:sp>
        <p:nvSpPr>
          <p:cNvPr id="13360" name="Rectangle 61"/>
          <p:cNvSpPr>
            <a:spLocks noChangeArrowheads="1"/>
          </p:cNvSpPr>
          <p:nvPr/>
        </p:nvSpPr>
        <p:spPr bwMode="auto">
          <a:xfrm>
            <a:off x="8059738" y="5357813"/>
            <a:ext cx="417512" cy="107950"/>
          </a:xfrm>
          <a:prstGeom prst="rect">
            <a:avLst/>
          </a:prstGeom>
          <a:solidFill>
            <a:srgbClr val="FFCCFF"/>
          </a:solidFill>
          <a:ln w="9525" algn="ctr">
            <a:solidFill>
              <a:schemeClr val="tx1"/>
            </a:solidFill>
            <a:round/>
            <a:headEnd/>
            <a:tailEnd/>
          </a:ln>
        </p:spPr>
        <p:txBody>
          <a:bodyPr/>
          <a:lstStyle/>
          <a:p>
            <a:pPr algn="ctr"/>
            <a:endParaRPr lang="en-US">
              <a:solidFill>
                <a:srgbClr val="1C1C1C"/>
              </a:solidFill>
            </a:endParaRPr>
          </a:p>
        </p:txBody>
      </p:sp>
      <p:sp>
        <p:nvSpPr>
          <p:cNvPr id="13361" name="Rectangle 62"/>
          <p:cNvSpPr>
            <a:spLocks noChangeArrowheads="1"/>
          </p:cNvSpPr>
          <p:nvPr/>
        </p:nvSpPr>
        <p:spPr bwMode="auto">
          <a:xfrm>
            <a:off x="7642225" y="5468938"/>
            <a:ext cx="417513" cy="107950"/>
          </a:xfrm>
          <a:prstGeom prst="rect">
            <a:avLst/>
          </a:prstGeom>
          <a:solidFill>
            <a:srgbClr val="66FF99"/>
          </a:solidFill>
          <a:ln w="9525" algn="ctr">
            <a:solidFill>
              <a:schemeClr val="tx1"/>
            </a:solidFill>
            <a:round/>
            <a:headEnd/>
            <a:tailEnd/>
          </a:ln>
        </p:spPr>
        <p:txBody>
          <a:bodyPr/>
          <a:lstStyle/>
          <a:p>
            <a:pPr algn="ctr"/>
            <a:endParaRPr lang="en-US">
              <a:solidFill>
                <a:srgbClr val="1C1C1C"/>
              </a:solidFill>
            </a:endParaRPr>
          </a:p>
        </p:txBody>
      </p:sp>
      <p:sp>
        <p:nvSpPr>
          <p:cNvPr id="13362" name="Rectangle 63"/>
          <p:cNvSpPr>
            <a:spLocks noChangeArrowheads="1"/>
          </p:cNvSpPr>
          <p:nvPr/>
        </p:nvSpPr>
        <p:spPr bwMode="auto">
          <a:xfrm>
            <a:off x="8059738" y="5468938"/>
            <a:ext cx="417512" cy="107950"/>
          </a:xfrm>
          <a:prstGeom prst="rect">
            <a:avLst/>
          </a:prstGeom>
          <a:solidFill>
            <a:srgbClr val="66FF99"/>
          </a:solidFill>
          <a:ln w="9525" algn="ctr">
            <a:solidFill>
              <a:schemeClr val="tx1"/>
            </a:solidFill>
            <a:round/>
            <a:headEnd/>
            <a:tailEnd/>
          </a:ln>
        </p:spPr>
        <p:txBody>
          <a:bodyPr/>
          <a:lstStyle/>
          <a:p>
            <a:pPr algn="ctr"/>
            <a:endParaRPr lang="en-US">
              <a:solidFill>
                <a:srgbClr val="1C1C1C"/>
              </a:solidFill>
            </a:endParaRPr>
          </a:p>
        </p:txBody>
      </p:sp>
      <p:sp>
        <p:nvSpPr>
          <p:cNvPr id="13363" name="Rectangle 64"/>
          <p:cNvSpPr>
            <a:spLocks noChangeArrowheads="1"/>
          </p:cNvSpPr>
          <p:nvPr/>
        </p:nvSpPr>
        <p:spPr bwMode="auto">
          <a:xfrm>
            <a:off x="7642225" y="5576888"/>
            <a:ext cx="417513" cy="107950"/>
          </a:xfrm>
          <a:prstGeom prst="rect">
            <a:avLst/>
          </a:prstGeom>
          <a:solidFill>
            <a:srgbClr val="FFCCFF"/>
          </a:solidFill>
          <a:ln w="9525" algn="ctr">
            <a:solidFill>
              <a:schemeClr val="tx1"/>
            </a:solidFill>
            <a:round/>
            <a:headEnd/>
            <a:tailEnd/>
          </a:ln>
        </p:spPr>
        <p:txBody>
          <a:bodyPr/>
          <a:lstStyle/>
          <a:p>
            <a:pPr algn="ctr"/>
            <a:endParaRPr lang="en-US">
              <a:solidFill>
                <a:srgbClr val="1C1C1C"/>
              </a:solidFill>
            </a:endParaRPr>
          </a:p>
        </p:txBody>
      </p:sp>
      <p:sp>
        <p:nvSpPr>
          <p:cNvPr id="13364" name="Rectangle 65"/>
          <p:cNvSpPr>
            <a:spLocks noChangeArrowheads="1"/>
          </p:cNvSpPr>
          <p:nvPr/>
        </p:nvSpPr>
        <p:spPr bwMode="auto">
          <a:xfrm>
            <a:off x="8059738" y="5576888"/>
            <a:ext cx="417512" cy="107950"/>
          </a:xfrm>
          <a:prstGeom prst="rect">
            <a:avLst/>
          </a:prstGeom>
          <a:solidFill>
            <a:srgbClr val="FFCCFF"/>
          </a:solidFill>
          <a:ln w="9525" algn="ctr">
            <a:solidFill>
              <a:schemeClr val="tx1"/>
            </a:solidFill>
            <a:round/>
            <a:headEnd/>
            <a:tailEnd/>
          </a:ln>
        </p:spPr>
        <p:txBody>
          <a:bodyPr/>
          <a:lstStyle/>
          <a:p>
            <a:pPr algn="ctr"/>
            <a:endParaRPr lang="en-US">
              <a:solidFill>
                <a:srgbClr val="1C1C1C"/>
              </a:solidFill>
            </a:endParaRPr>
          </a:p>
        </p:txBody>
      </p:sp>
      <p:sp>
        <p:nvSpPr>
          <p:cNvPr id="13365" name="Rectangle 66"/>
          <p:cNvSpPr>
            <a:spLocks noChangeArrowheads="1"/>
          </p:cNvSpPr>
          <p:nvPr/>
        </p:nvSpPr>
        <p:spPr bwMode="auto">
          <a:xfrm>
            <a:off x="7642225" y="5683250"/>
            <a:ext cx="417513" cy="107950"/>
          </a:xfrm>
          <a:prstGeom prst="rect">
            <a:avLst/>
          </a:prstGeom>
          <a:solidFill>
            <a:srgbClr val="66FF99"/>
          </a:solidFill>
          <a:ln w="9525" algn="ctr">
            <a:solidFill>
              <a:schemeClr val="tx1"/>
            </a:solidFill>
            <a:round/>
            <a:headEnd/>
            <a:tailEnd/>
          </a:ln>
        </p:spPr>
        <p:txBody>
          <a:bodyPr/>
          <a:lstStyle/>
          <a:p>
            <a:pPr algn="ctr"/>
            <a:endParaRPr lang="en-US">
              <a:solidFill>
                <a:srgbClr val="1C1C1C"/>
              </a:solidFill>
            </a:endParaRPr>
          </a:p>
        </p:txBody>
      </p:sp>
      <p:sp>
        <p:nvSpPr>
          <p:cNvPr id="13366" name="Rectangle 67"/>
          <p:cNvSpPr>
            <a:spLocks noChangeArrowheads="1"/>
          </p:cNvSpPr>
          <p:nvPr/>
        </p:nvSpPr>
        <p:spPr bwMode="auto">
          <a:xfrm>
            <a:off x="8059738" y="5683250"/>
            <a:ext cx="417512" cy="107950"/>
          </a:xfrm>
          <a:prstGeom prst="rect">
            <a:avLst/>
          </a:prstGeom>
          <a:solidFill>
            <a:srgbClr val="66FF99"/>
          </a:solidFill>
          <a:ln w="9525" algn="ctr">
            <a:solidFill>
              <a:schemeClr val="tx1"/>
            </a:solidFill>
            <a:round/>
            <a:headEnd/>
            <a:tailEnd/>
          </a:ln>
        </p:spPr>
        <p:txBody>
          <a:bodyPr/>
          <a:lstStyle/>
          <a:p>
            <a:pPr algn="ctr"/>
            <a:endParaRPr lang="en-US">
              <a:solidFill>
                <a:srgbClr val="1C1C1C"/>
              </a:solidFill>
            </a:endParaRPr>
          </a:p>
        </p:txBody>
      </p:sp>
      <p:sp>
        <p:nvSpPr>
          <p:cNvPr id="13367" name="Rectangle 68"/>
          <p:cNvSpPr>
            <a:spLocks noChangeArrowheads="1"/>
          </p:cNvSpPr>
          <p:nvPr/>
        </p:nvSpPr>
        <p:spPr bwMode="auto">
          <a:xfrm>
            <a:off x="7642225" y="5791200"/>
            <a:ext cx="417513" cy="107950"/>
          </a:xfrm>
          <a:prstGeom prst="rect">
            <a:avLst/>
          </a:prstGeom>
          <a:solidFill>
            <a:srgbClr val="FFCCFF"/>
          </a:solidFill>
          <a:ln w="9525" algn="ctr">
            <a:solidFill>
              <a:schemeClr val="tx1"/>
            </a:solidFill>
            <a:round/>
            <a:headEnd/>
            <a:tailEnd/>
          </a:ln>
        </p:spPr>
        <p:txBody>
          <a:bodyPr/>
          <a:lstStyle/>
          <a:p>
            <a:pPr algn="ctr"/>
            <a:endParaRPr lang="en-US">
              <a:solidFill>
                <a:srgbClr val="1C1C1C"/>
              </a:solidFill>
            </a:endParaRPr>
          </a:p>
        </p:txBody>
      </p:sp>
      <p:sp>
        <p:nvSpPr>
          <p:cNvPr id="13368" name="Rectangle 69"/>
          <p:cNvSpPr>
            <a:spLocks noChangeArrowheads="1"/>
          </p:cNvSpPr>
          <p:nvPr/>
        </p:nvSpPr>
        <p:spPr bwMode="auto">
          <a:xfrm>
            <a:off x="8059738" y="5791200"/>
            <a:ext cx="417512" cy="107950"/>
          </a:xfrm>
          <a:prstGeom prst="rect">
            <a:avLst/>
          </a:prstGeom>
          <a:solidFill>
            <a:srgbClr val="FFCCFF"/>
          </a:solidFill>
          <a:ln w="9525" algn="ctr">
            <a:solidFill>
              <a:schemeClr val="tx1"/>
            </a:solidFill>
            <a:round/>
            <a:headEnd/>
            <a:tailEnd/>
          </a:ln>
        </p:spPr>
        <p:txBody>
          <a:bodyPr/>
          <a:lstStyle/>
          <a:p>
            <a:pPr algn="ctr"/>
            <a:endParaRPr lang="en-US">
              <a:solidFill>
                <a:srgbClr val="1C1C1C"/>
              </a:solidFill>
            </a:endParaRPr>
          </a:p>
        </p:txBody>
      </p:sp>
      <p:sp>
        <p:nvSpPr>
          <p:cNvPr id="13369" name="Rectangle 70"/>
          <p:cNvSpPr>
            <a:spLocks noChangeArrowheads="1"/>
          </p:cNvSpPr>
          <p:nvPr/>
        </p:nvSpPr>
        <p:spPr bwMode="auto">
          <a:xfrm>
            <a:off x="7642225" y="5902325"/>
            <a:ext cx="417513" cy="107950"/>
          </a:xfrm>
          <a:prstGeom prst="rect">
            <a:avLst/>
          </a:prstGeom>
          <a:solidFill>
            <a:srgbClr val="66FF99"/>
          </a:solidFill>
          <a:ln w="9525" algn="ctr">
            <a:solidFill>
              <a:schemeClr val="tx1"/>
            </a:solidFill>
            <a:round/>
            <a:headEnd/>
            <a:tailEnd/>
          </a:ln>
        </p:spPr>
        <p:txBody>
          <a:bodyPr/>
          <a:lstStyle/>
          <a:p>
            <a:pPr algn="ctr"/>
            <a:endParaRPr lang="en-US">
              <a:solidFill>
                <a:srgbClr val="1C1C1C"/>
              </a:solidFill>
            </a:endParaRPr>
          </a:p>
        </p:txBody>
      </p:sp>
      <p:sp>
        <p:nvSpPr>
          <p:cNvPr id="13370" name="Rectangle 71"/>
          <p:cNvSpPr>
            <a:spLocks noChangeArrowheads="1"/>
          </p:cNvSpPr>
          <p:nvPr/>
        </p:nvSpPr>
        <p:spPr bwMode="auto">
          <a:xfrm>
            <a:off x="8059738" y="5902325"/>
            <a:ext cx="417512" cy="107950"/>
          </a:xfrm>
          <a:prstGeom prst="rect">
            <a:avLst/>
          </a:prstGeom>
          <a:solidFill>
            <a:srgbClr val="66FF99"/>
          </a:solidFill>
          <a:ln w="9525" algn="ctr">
            <a:solidFill>
              <a:schemeClr val="tx1"/>
            </a:solidFill>
            <a:round/>
            <a:headEnd/>
            <a:tailEnd/>
          </a:ln>
        </p:spPr>
        <p:txBody>
          <a:bodyPr/>
          <a:lstStyle/>
          <a:p>
            <a:pPr algn="ctr"/>
            <a:endParaRPr lang="en-US">
              <a:solidFill>
                <a:srgbClr val="1C1C1C"/>
              </a:solidFill>
            </a:endParaRPr>
          </a:p>
        </p:txBody>
      </p:sp>
      <p:sp>
        <p:nvSpPr>
          <p:cNvPr id="13371" name="Rectangle 72"/>
          <p:cNvSpPr>
            <a:spLocks noChangeArrowheads="1"/>
          </p:cNvSpPr>
          <p:nvPr/>
        </p:nvSpPr>
        <p:spPr bwMode="auto">
          <a:xfrm>
            <a:off x="7642225" y="6010275"/>
            <a:ext cx="417513" cy="107950"/>
          </a:xfrm>
          <a:prstGeom prst="rect">
            <a:avLst/>
          </a:prstGeom>
          <a:solidFill>
            <a:srgbClr val="FFCCFF"/>
          </a:solidFill>
          <a:ln w="9525" algn="ctr">
            <a:solidFill>
              <a:schemeClr val="tx1"/>
            </a:solidFill>
            <a:round/>
            <a:headEnd/>
            <a:tailEnd/>
          </a:ln>
        </p:spPr>
        <p:txBody>
          <a:bodyPr/>
          <a:lstStyle/>
          <a:p>
            <a:pPr algn="ctr"/>
            <a:endParaRPr lang="en-US">
              <a:solidFill>
                <a:srgbClr val="1C1C1C"/>
              </a:solidFill>
            </a:endParaRPr>
          </a:p>
        </p:txBody>
      </p:sp>
      <p:sp>
        <p:nvSpPr>
          <p:cNvPr id="13372" name="Rectangle 73"/>
          <p:cNvSpPr>
            <a:spLocks noChangeArrowheads="1"/>
          </p:cNvSpPr>
          <p:nvPr/>
        </p:nvSpPr>
        <p:spPr bwMode="auto">
          <a:xfrm>
            <a:off x="8059738" y="6010275"/>
            <a:ext cx="417512" cy="107950"/>
          </a:xfrm>
          <a:prstGeom prst="rect">
            <a:avLst/>
          </a:prstGeom>
          <a:solidFill>
            <a:srgbClr val="FFCCFF"/>
          </a:solidFill>
          <a:ln w="9525" algn="ctr">
            <a:solidFill>
              <a:schemeClr val="tx1"/>
            </a:solidFill>
            <a:round/>
            <a:headEnd/>
            <a:tailEnd/>
          </a:ln>
        </p:spPr>
        <p:txBody>
          <a:bodyPr/>
          <a:lstStyle/>
          <a:p>
            <a:pPr algn="ctr"/>
            <a:endParaRPr lang="en-US">
              <a:solidFill>
                <a:srgbClr val="1C1C1C"/>
              </a:solidFill>
            </a:endParaRPr>
          </a:p>
        </p:txBody>
      </p:sp>
      <p:sp>
        <p:nvSpPr>
          <p:cNvPr id="13373" name="TextBox 74"/>
          <p:cNvSpPr txBox="1">
            <a:spLocks noChangeArrowheads="1"/>
          </p:cNvSpPr>
          <p:nvPr/>
        </p:nvSpPr>
        <p:spPr bwMode="auto">
          <a:xfrm>
            <a:off x="231247" y="6011156"/>
            <a:ext cx="741097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dirty="0"/>
              <a:t>* Data striping, interleaving and interlacing </a:t>
            </a:r>
            <a:r>
              <a:rPr lang="en-ZA" dirty="0" smtClean="0"/>
              <a:t>usually means </a:t>
            </a:r>
            <a:br>
              <a:rPr lang="en-ZA" dirty="0" smtClean="0"/>
            </a:br>
            <a:r>
              <a:rPr lang="en-ZA" dirty="0" smtClean="0"/>
              <a:t>the same</a:t>
            </a:r>
            <a:r>
              <a:rPr lang="en-ZA" dirty="0"/>
              <a:t> </a:t>
            </a:r>
            <a:r>
              <a:rPr lang="en-ZA" dirty="0" smtClean="0"/>
              <a:t>thing.</a:t>
            </a:r>
            <a:endParaRPr lang="en-US" dirty="0"/>
          </a:p>
        </p:txBody>
      </p:sp>
      <p:sp>
        <p:nvSpPr>
          <p:cNvPr id="13334" name="Oval 32"/>
          <p:cNvSpPr>
            <a:spLocks noChangeArrowheads="1"/>
          </p:cNvSpPr>
          <p:nvPr/>
        </p:nvSpPr>
        <p:spPr bwMode="auto">
          <a:xfrm>
            <a:off x="390350" y="2747963"/>
            <a:ext cx="1409700" cy="965200"/>
          </a:xfrm>
          <a:prstGeom prst="ellipse">
            <a:avLst/>
          </a:prstGeom>
          <a:solidFill>
            <a:schemeClr val="bg1"/>
          </a:solidFill>
          <a:ln>
            <a:solidFill>
              <a:schemeClr val="tx1"/>
            </a:solidFill>
            <a:headEnd/>
            <a:tailEnd/>
          </a:ln>
        </p:spPr>
        <p:style>
          <a:lnRef idx="2">
            <a:schemeClr val="accent1"/>
          </a:lnRef>
          <a:fillRef idx="1">
            <a:schemeClr val="lt1"/>
          </a:fillRef>
          <a:effectRef idx="0">
            <a:schemeClr val="accent1"/>
          </a:effectRef>
          <a:fontRef idx="minor">
            <a:schemeClr val="dk1"/>
          </a:fontRef>
        </p:style>
        <p:txBody>
          <a:bodyPr lIns="0" rIns="0"/>
          <a:lstStyle/>
          <a:p>
            <a:pPr algn="ctr"/>
            <a:r>
              <a:rPr lang="en-ZA" sz="2000" dirty="0">
                <a:solidFill>
                  <a:srgbClr val="1C1C1C"/>
                </a:solidFill>
              </a:rPr>
              <a:t>main()</a:t>
            </a:r>
            <a:endParaRPr lang="en-US" sz="2000" baseline="-25000" dirty="0">
              <a:solidFill>
                <a:srgbClr val="1C1C1C"/>
              </a:solidFill>
            </a:endParaRPr>
          </a:p>
        </p:txBody>
      </p:sp>
      <p:sp>
        <p:nvSpPr>
          <p:cNvPr id="62" name="TextBox 45"/>
          <p:cNvSpPr txBox="1">
            <a:spLocks noChangeArrowheads="1"/>
          </p:cNvSpPr>
          <p:nvPr/>
        </p:nvSpPr>
        <p:spPr bwMode="auto">
          <a:xfrm>
            <a:off x="7412038" y="6092825"/>
            <a:ext cx="13144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ZA" sz="1200" dirty="0" smtClean="0"/>
              <a:t>Memory access by thread</a:t>
            </a:r>
            <a:endParaRPr lang="en-US" sz="1200" dirty="0"/>
          </a:p>
        </p:txBody>
      </p:sp>
    </p:spTree>
    <p:extLst>
      <p:ext uri="{BB962C8B-B14F-4D97-AF65-F5344CB8AC3E}">
        <p14:creationId xmlns:p14="http://schemas.microsoft.com/office/powerpoint/2010/main" val="11461741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Memory Partitioning Terms</a:t>
            </a:r>
            <a:endParaRPr lang="en-US" dirty="0"/>
          </a:p>
        </p:txBody>
      </p:sp>
      <p:sp>
        <p:nvSpPr>
          <p:cNvPr id="3" name="Rectangle 2"/>
          <p:cNvSpPr/>
          <p:nvPr/>
        </p:nvSpPr>
        <p:spPr bwMode="auto">
          <a:xfrm>
            <a:off x="679450" y="1944688"/>
            <a:ext cx="6727825" cy="431800"/>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40" name="TextBox 3"/>
          <p:cNvSpPr txBox="1">
            <a:spLocks noChangeArrowheads="1"/>
          </p:cNvSpPr>
          <p:nvPr/>
        </p:nvSpPr>
        <p:spPr bwMode="auto">
          <a:xfrm>
            <a:off x="620713" y="1435100"/>
            <a:ext cx="13509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Contiguous</a:t>
            </a:r>
            <a:endParaRPr lang="en-US"/>
          </a:p>
        </p:txBody>
      </p:sp>
      <p:sp>
        <p:nvSpPr>
          <p:cNvPr id="5" name="Rectangle 4"/>
          <p:cNvSpPr/>
          <p:nvPr/>
        </p:nvSpPr>
        <p:spPr bwMode="auto">
          <a:xfrm>
            <a:off x="679450" y="2990850"/>
            <a:ext cx="3395663" cy="430213"/>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42" name="TextBox 5"/>
          <p:cNvSpPr txBox="1">
            <a:spLocks noChangeArrowheads="1"/>
          </p:cNvSpPr>
          <p:nvPr/>
        </p:nvSpPr>
        <p:spPr bwMode="auto">
          <a:xfrm>
            <a:off x="620713" y="2479675"/>
            <a:ext cx="35448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Partitioned (or separated or split)</a:t>
            </a:r>
            <a:endParaRPr lang="en-US"/>
          </a:p>
        </p:txBody>
      </p:sp>
      <p:sp>
        <p:nvSpPr>
          <p:cNvPr id="14343" name="Rectangle 6"/>
          <p:cNvSpPr>
            <a:spLocks noChangeArrowheads="1"/>
          </p:cNvSpPr>
          <p:nvPr/>
        </p:nvSpPr>
        <p:spPr bwMode="auto">
          <a:xfrm>
            <a:off x="4037013" y="2990850"/>
            <a:ext cx="3387725" cy="430213"/>
          </a:xfrm>
          <a:prstGeom prst="rect">
            <a:avLst/>
          </a:prstGeom>
          <a:solidFill>
            <a:srgbClr val="FFCCFF"/>
          </a:solidFill>
          <a:ln w="9525" algn="ctr">
            <a:solidFill>
              <a:schemeClr val="tx1"/>
            </a:solidFill>
            <a:round/>
            <a:headEnd/>
            <a:tailEnd/>
          </a:ln>
        </p:spPr>
        <p:txBody>
          <a:bodyPr/>
          <a:lstStyle/>
          <a:p>
            <a:endParaRPr lang="en-US"/>
          </a:p>
        </p:txBody>
      </p:sp>
      <p:sp>
        <p:nvSpPr>
          <p:cNvPr id="8" name="Rectangle 7"/>
          <p:cNvSpPr/>
          <p:nvPr/>
        </p:nvSpPr>
        <p:spPr bwMode="auto">
          <a:xfrm>
            <a:off x="679450" y="4544407"/>
            <a:ext cx="444500" cy="142875"/>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45" name="TextBox 8"/>
          <p:cNvSpPr txBox="1">
            <a:spLocks noChangeArrowheads="1"/>
          </p:cNvSpPr>
          <p:nvPr/>
        </p:nvSpPr>
        <p:spPr bwMode="auto">
          <a:xfrm>
            <a:off x="620713" y="3629025"/>
            <a:ext cx="55451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dirty="0" smtClean="0"/>
              <a:t>Interleaved/interlaced </a:t>
            </a:r>
            <a:r>
              <a:rPr lang="en-ZA" dirty="0"/>
              <a:t>(or </a:t>
            </a:r>
            <a:r>
              <a:rPr lang="en-ZA" dirty="0" smtClean="0"/>
              <a:t>alternating or data striping)</a:t>
            </a:r>
            <a:endParaRPr lang="en-US" dirty="0"/>
          </a:p>
        </p:txBody>
      </p:sp>
      <p:sp>
        <p:nvSpPr>
          <p:cNvPr id="14346" name="Rectangle 10"/>
          <p:cNvSpPr>
            <a:spLocks noChangeArrowheads="1"/>
          </p:cNvSpPr>
          <p:nvPr/>
        </p:nvSpPr>
        <p:spPr bwMode="auto">
          <a:xfrm>
            <a:off x="1128713" y="4544407"/>
            <a:ext cx="444500" cy="142875"/>
          </a:xfrm>
          <a:prstGeom prst="rect">
            <a:avLst/>
          </a:prstGeom>
          <a:solidFill>
            <a:srgbClr val="FFCCFF"/>
          </a:solidFill>
          <a:ln w="9525" algn="ctr">
            <a:solidFill>
              <a:schemeClr val="tx1"/>
            </a:solidFill>
            <a:round/>
            <a:headEnd/>
            <a:tailEnd/>
          </a:ln>
        </p:spPr>
        <p:txBody>
          <a:bodyPr/>
          <a:lstStyle/>
          <a:p>
            <a:endParaRPr lang="en-US"/>
          </a:p>
        </p:txBody>
      </p:sp>
      <p:sp>
        <p:nvSpPr>
          <p:cNvPr id="12" name="Rectangle 11"/>
          <p:cNvSpPr/>
          <p:nvPr/>
        </p:nvSpPr>
        <p:spPr bwMode="auto">
          <a:xfrm>
            <a:off x="1570038" y="4544407"/>
            <a:ext cx="444500" cy="142875"/>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48" name="Rectangle 12"/>
          <p:cNvSpPr>
            <a:spLocks noChangeArrowheads="1"/>
          </p:cNvSpPr>
          <p:nvPr/>
        </p:nvSpPr>
        <p:spPr bwMode="auto">
          <a:xfrm>
            <a:off x="2020888" y="4544407"/>
            <a:ext cx="442912" cy="142875"/>
          </a:xfrm>
          <a:prstGeom prst="rect">
            <a:avLst/>
          </a:prstGeom>
          <a:solidFill>
            <a:srgbClr val="FFCCFF"/>
          </a:solidFill>
          <a:ln w="9525" algn="ctr">
            <a:solidFill>
              <a:schemeClr val="tx1"/>
            </a:solidFill>
            <a:round/>
            <a:headEnd/>
            <a:tailEnd/>
          </a:ln>
        </p:spPr>
        <p:txBody>
          <a:bodyPr/>
          <a:lstStyle/>
          <a:p>
            <a:endParaRPr lang="en-US"/>
          </a:p>
        </p:txBody>
      </p:sp>
      <p:sp>
        <p:nvSpPr>
          <p:cNvPr id="14" name="Rectangle 13"/>
          <p:cNvSpPr/>
          <p:nvPr/>
        </p:nvSpPr>
        <p:spPr bwMode="auto">
          <a:xfrm>
            <a:off x="2470150" y="4544407"/>
            <a:ext cx="444500" cy="142875"/>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50" name="Rectangle 14"/>
          <p:cNvSpPr>
            <a:spLocks noChangeArrowheads="1"/>
          </p:cNvSpPr>
          <p:nvPr/>
        </p:nvSpPr>
        <p:spPr bwMode="auto">
          <a:xfrm>
            <a:off x="2919413" y="4544407"/>
            <a:ext cx="444500" cy="142875"/>
          </a:xfrm>
          <a:prstGeom prst="rect">
            <a:avLst/>
          </a:prstGeom>
          <a:solidFill>
            <a:srgbClr val="FFCCFF"/>
          </a:solidFill>
          <a:ln w="9525" algn="ctr">
            <a:solidFill>
              <a:schemeClr val="tx1"/>
            </a:solidFill>
            <a:round/>
            <a:headEnd/>
            <a:tailEnd/>
          </a:ln>
        </p:spPr>
        <p:txBody>
          <a:bodyPr/>
          <a:lstStyle/>
          <a:p>
            <a:endParaRPr lang="en-US"/>
          </a:p>
        </p:txBody>
      </p:sp>
      <p:sp>
        <p:nvSpPr>
          <p:cNvPr id="16" name="Rectangle 15"/>
          <p:cNvSpPr/>
          <p:nvPr/>
        </p:nvSpPr>
        <p:spPr bwMode="auto">
          <a:xfrm>
            <a:off x="3360738" y="4544407"/>
            <a:ext cx="444500" cy="142875"/>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52" name="Rectangle 16"/>
          <p:cNvSpPr>
            <a:spLocks noChangeArrowheads="1"/>
          </p:cNvSpPr>
          <p:nvPr/>
        </p:nvSpPr>
        <p:spPr bwMode="auto">
          <a:xfrm>
            <a:off x="3811588" y="4544407"/>
            <a:ext cx="442912" cy="142875"/>
          </a:xfrm>
          <a:prstGeom prst="rect">
            <a:avLst/>
          </a:prstGeom>
          <a:solidFill>
            <a:srgbClr val="FFCCFF"/>
          </a:solidFill>
          <a:ln w="9525" algn="ctr">
            <a:solidFill>
              <a:schemeClr val="tx1"/>
            </a:solidFill>
            <a:round/>
            <a:headEnd/>
            <a:tailEnd/>
          </a:ln>
        </p:spPr>
        <p:txBody>
          <a:bodyPr/>
          <a:lstStyle/>
          <a:p>
            <a:endParaRPr lang="en-US"/>
          </a:p>
        </p:txBody>
      </p:sp>
      <p:sp>
        <p:nvSpPr>
          <p:cNvPr id="18" name="Rectangle 17"/>
          <p:cNvSpPr/>
          <p:nvPr/>
        </p:nvSpPr>
        <p:spPr bwMode="auto">
          <a:xfrm>
            <a:off x="4260850" y="4544407"/>
            <a:ext cx="444500" cy="142875"/>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54" name="Rectangle 18"/>
          <p:cNvSpPr>
            <a:spLocks noChangeArrowheads="1"/>
          </p:cNvSpPr>
          <p:nvPr/>
        </p:nvSpPr>
        <p:spPr bwMode="auto">
          <a:xfrm>
            <a:off x="4710113" y="4544407"/>
            <a:ext cx="444500" cy="142875"/>
          </a:xfrm>
          <a:prstGeom prst="rect">
            <a:avLst/>
          </a:prstGeom>
          <a:solidFill>
            <a:srgbClr val="FFCCFF"/>
          </a:solidFill>
          <a:ln w="9525" algn="ctr">
            <a:solidFill>
              <a:schemeClr val="tx1"/>
            </a:solidFill>
            <a:round/>
            <a:headEnd/>
            <a:tailEnd/>
          </a:ln>
        </p:spPr>
        <p:txBody>
          <a:bodyPr/>
          <a:lstStyle/>
          <a:p>
            <a:endParaRPr lang="en-US"/>
          </a:p>
        </p:txBody>
      </p:sp>
      <p:sp>
        <p:nvSpPr>
          <p:cNvPr id="20" name="Rectangle 19"/>
          <p:cNvSpPr/>
          <p:nvPr/>
        </p:nvSpPr>
        <p:spPr bwMode="auto">
          <a:xfrm>
            <a:off x="5151438" y="4544407"/>
            <a:ext cx="444500" cy="142875"/>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56" name="Rectangle 20"/>
          <p:cNvSpPr>
            <a:spLocks noChangeArrowheads="1"/>
          </p:cNvSpPr>
          <p:nvPr/>
        </p:nvSpPr>
        <p:spPr bwMode="auto">
          <a:xfrm>
            <a:off x="5602288" y="4544407"/>
            <a:ext cx="442912" cy="142875"/>
          </a:xfrm>
          <a:prstGeom prst="rect">
            <a:avLst/>
          </a:prstGeom>
          <a:solidFill>
            <a:srgbClr val="FFCCFF"/>
          </a:solidFill>
          <a:ln w="9525" algn="ctr">
            <a:solidFill>
              <a:schemeClr val="tx1"/>
            </a:solidFill>
            <a:round/>
            <a:headEnd/>
            <a:tailEnd/>
          </a:ln>
        </p:spPr>
        <p:txBody>
          <a:bodyPr/>
          <a:lstStyle/>
          <a:p>
            <a:endParaRPr lang="en-US"/>
          </a:p>
        </p:txBody>
      </p:sp>
      <p:sp>
        <p:nvSpPr>
          <p:cNvPr id="22" name="Rectangle 21"/>
          <p:cNvSpPr/>
          <p:nvPr/>
        </p:nvSpPr>
        <p:spPr bwMode="auto">
          <a:xfrm>
            <a:off x="6051550" y="4544407"/>
            <a:ext cx="444500" cy="142875"/>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58" name="Rectangle 22"/>
          <p:cNvSpPr>
            <a:spLocks noChangeArrowheads="1"/>
          </p:cNvSpPr>
          <p:nvPr/>
        </p:nvSpPr>
        <p:spPr bwMode="auto">
          <a:xfrm>
            <a:off x="6500813" y="4544407"/>
            <a:ext cx="444500" cy="142875"/>
          </a:xfrm>
          <a:prstGeom prst="rect">
            <a:avLst/>
          </a:prstGeom>
          <a:solidFill>
            <a:srgbClr val="FFCCFF"/>
          </a:solidFill>
          <a:ln w="9525" algn="ctr">
            <a:solidFill>
              <a:schemeClr val="tx1"/>
            </a:solidFill>
            <a:round/>
            <a:headEnd/>
            <a:tailEnd/>
          </a:ln>
        </p:spPr>
        <p:txBody>
          <a:bodyPr/>
          <a:lstStyle/>
          <a:p>
            <a:endParaRPr lang="en-US"/>
          </a:p>
        </p:txBody>
      </p:sp>
      <p:sp>
        <p:nvSpPr>
          <p:cNvPr id="24" name="Rectangle 23"/>
          <p:cNvSpPr/>
          <p:nvPr/>
        </p:nvSpPr>
        <p:spPr bwMode="auto">
          <a:xfrm>
            <a:off x="6942138" y="4544407"/>
            <a:ext cx="444500" cy="142875"/>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60" name="Rectangle 26"/>
          <p:cNvSpPr>
            <a:spLocks noChangeArrowheads="1"/>
          </p:cNvSpPr>
          <p:nvPr/>
        </p:nvSpPr>
        <p:spPr bwMode="auto">
          <a:xfrm>
            <a:off x="687388" y="4704744"/>
            <a:ext cx="442912" cy="142875"/>
          </a:xfrm>
          <a:prstGeom prst="rect">
            <a:avLst/>
          </a:prstGeom>
          <a:solidFill>
            <a:srgbClr val="FFCCFF"/>
          </a:solidFill>
          <a:ln w="9525" algn="ctr">
            <a:solidFill>
              <a:schemeClr val="tx1"/>
            </a:solidFill>
            <a:round/>
            <a:headEnd/>
            <a:tailEnd/>
          </a:ln>
        </p:spPr>
        <p:txBody>
          <a:bodyPr/>
          <a:lstStyle/>
          <a:p>
            <a:endParaRPr lang="en-US"/>
          </a:p>
        </p:txBody>
      </p:sp>
      <p:sp>
        <p:nvSpPr>
          <p:cNvPr id="28" name="Rectangle 27"/>
          <p:cNvSpPr/>
          <p:nvPr/>
        </p:nvSpPr>
        <p:spPr bwMode="auto">
          <a:xfrm>
            <a:off x="1128713" y="4704744"/>
            <a:ext cx="444500" cy="142875"/>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62" name="Rectangle 28"/>
          <p:cNvSpPr>
            <a:spLocks noChangeArrowheads="1"/>
          </p:cNvSpPr>
          <p:nvPr/>
        </p:nvSpPr>
        <p:spPr bwMode="auto">
          <a:xfrm>
            <a:off x="1577975" y="4704744"/>
            <a:ext cx="444500" cy="142875"/>
          </a:xfrm>
          <a:prstGeom prst="rect">
            <a:avLst/>
          </a:prstGeom>
          <a:solidFill>
            <a:srgbClr val="FFCCFF"/>
          </a:solidFill>
          <a:ln w="9525" algn="ctr">
            <a:solidFill>
              <a:schemeClr val="tx1"/>
            </a:solidFill>
            <a:round/>
            <a:headEnd/>
            <a:tailEnd/>
          </a:ln>
        </p:spPr>
        <p:txBody>
          <a:bodyPr/>
          <a:lstStyle/>
          <a:p>
            <a:endParaRPr lang="en-US"/>
          </a:p>
        </p:txBody>
      </p:sp>
      <p:sp>
        <p:nvSpPr>
          <p:cNvPr id="30" name="Rectangle 29"/>
          <p:cNvSpPr/>
          <p:nvPr/>
        </p:nvSpPr>
        <p:spPr bwMode="auto">
          <a:xfrm>
            <a:off x="2027238" y="4704744"/>
            <a:ext cx="444500" cy="142875"/>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64" name="Rectangle 30"/>
          <p:cNvSpPr>
            <a:spLocks noChangeArrowheads="1"/>
          </p:cNvSpPr>
          <p:nvPr/>
        </p:nvSpPr>
        <p:spPr bwMode="auto">
          <a:xfrm>
            <a:off x="2478088" y="4704744"/>
            <a:ext cx="442912" cy="142875"/>
          </a:xfrm>
          <a:prstGeom prst="rect">
            <a:avLst/>
          </a:prstGeom>
          <a:solidFill>
            <a:srgbClr val="FFCCFF"/>
          </a:solidFill>
          <a:ln w="9525" algn="ctr">
            <a:solidFill>
              <a:schemeClr val="tx1"/>
            </a:solidFill>
            <a:round/>
            <a:headEnd/>
            <a:tailEnd/>
          </a:ln>
        </p:spPr>
        <p:txBody>
          <a:bodyPr/>
          <a:lstStyle/>
          <a:p>
            <a:endParaRPr lang="en-US"/>
          </a:p>
        </p:txBody>
      </p:sp>
      <p:sp>
        <p:nvSpPr>
          <p:cNvPr id="32" name="Rectangle 31"/>
          <p:cNvSpPr/>
          <p:nvPr/>
        </p:nvSpPr>
        <p:spPr bwMode="auto">
          <a:xfrm>
            <a:off x="2919413" y="4704744"/>
            <a:ext cx="444500" cy="142875"/>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66" name="Rectangle 32"/>
          <p:cNvSpPr>
            <a:spLocks noChangeArrowheads="1"/>
          </p:cNvSpPr>
          <p:nvPr/>
        </p:nvSpPr>
        <p:spPr bwMode="auto">
          <a:xfrm>
            <a:off x="3368675" y="4704744"/>
            <a:ext cx="444500" cy="142875"/>
          </a:xfrm>
          <a:prstGeom prst="rect">
            <a:avLst/>
          </a:prstGeom>
          <a:solidFill>
            <a:srgbClr val="FFCCFF"/>
          </a:solidFill>
          <a:ln w="9525" algn="ctr">
            <a:solidFill>
              <a:schemeClr val="tx1"/>
            </a:solidFill>
            <a:round/>
            <a:headEnd/>
            <a:tailEnd/>
          </a:ln>
        </p:spPr>
        <p:txBody>
          <a:bodyPr/>
          <a:lstStyle/>
          <a:p>
            <a:endParaRPr lang="en-US"/>
          </a:p>
        </p:txBody>
      </p:sp>
      <p:sp>
        <p:nvSpPr>
          <p:cNvPr id="34" name="Rectangle 33"/>
          <p:cNvSpPr/>
          <p:nvPr/>
        </p:nvSpPr>
        <p:spPr bwMode="auto">
          <a:xfrm>
            <a:off x="3817938" y="4704744"/>
            <a:ext cx="444500" cy="142875"/>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68" name="Rectangle 34"/>
          <p:cNvSpPr>
            <a:spLocks noChangeArrowheads="1"/>
          </p:cNvSpPr>
          <p:nvPr/>
        </p:nvSpPr>
        <p:spPr bwMode="auto">
          <a:xfrm>
            <a:off x="4268788" y="4704744"/>
            <a:ext cx="442912" cy="142875"/>
          </a:xfrm>
          <a:prstGeom prst="rect">
            <a:avLst/>
          </a:prstGeom>
          <a:solidFill>
            <a:srgbClr val="FFCCFF"/>
          </a:solidFill>
          <a:ln w="9525" algn="ctr">
            <a:solidFill>
              <a:schemeClr val="tx1"/>
            </a:solidFill>
            <a:round/>
            <a:headEnd/>
            <a:tailEnd/>
          </a:ln>
        </p:spPr>
        <p:txBody>
          <a:bodyPr/>
          <a:lstStyle/>
          <a:p>
            <a:endParaRPr lang="en-US"/>
          </a:p>
        </p:txBody>
      </p:sp>
      <p:sp>
        <p:nvSpPr>
          <p:cNvPr id="36" name="Rectangle 35"/>
          <p:cNvSpPr/>
          <p:nvPr/>
        </p:nvSpPr>
        <p:spPr bwMode="auto">
          <a:xfrm>
            <a:off x="4710113" y="4704744"/>
            <a:ext cx="444500" cy="142875"/>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70" name="Rectangle 36"/>
          <p:cNvSpPr>
            <a:spLocks noChangeArrowheads="1"/>
          </p:cNvSpPr>
          <p:nvPr/>
        </p:nvSpPr>
        <p:spPr bwMode="auto">
          <a:xfrm>
            <a:off x="5159375" y="4704744"/>
            <a:ext cx="444500" cy="142875"/>
          </a:xfrm>
          <a:prstGeom prst="rect">
            <a:avLst/>
          </a:prstGeom>
          <a:solidFill>
            <a:srgbClr val="FFCCFF"/>
          </a:solidFill>
          <a:ln w="9525" algn="ctr">
            <a:solidFill>
              <a:schemeClr val="tx1"/>
            </a:solidFill>
            <a:round/>
            <a:headEnd/>
            <a:tailEnd/>
          </a:ln>
        </p:spPr>
        <p:txBody>
          <a:bodyPr/>
          <a:lstStyle/>
          <a:p>
            <a:endParaRPr lang="en-US"/>
          </a:p>
        </p:txBody>
      </p:sp>
      <p:sp>
        <p:nvSpPr>
          <p:cNvPr id="38" name="Rectangle 37"/>
          <p:cNvSpPr/>
          <p:nvPr/>
        </p:nvSpPr>
        <p:spPr bwMode="auto">
          <a:xfrm>
            <a:off x="5608638" y="4704744"/>
            <a:ext cx="444500" cy="142875"/>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72" name="Rectangle 38"/>
          <p:cNvSpPr>
            <a:spLocks noChangeArrowheads="1"/>
          </p:cNvSpPr>
          <p:nvPr/>
        </p:nvSpPr>
        <p:spPr bwMode="auto">
          <a:xfrm>
            <a:off x="6059488" y="4704744"/>
            <a:ext cx="442912" cy="142875"/>
          </a:xfrm>
          <a:prstGeom prst="rect">
            <a:avLst/>
          </a:prstGeom>
          <a:solidFill>
            <a:srgbClr val="FFCCFF"/>
          </a:solidFill>
          <a:ln w="9525" algn="ctr">
            <a:solidFill>
              <a:schemeClr val="tx1"/>
            </a:solidFill>
            <a:round/>
            <a:headEnd/>
            <a:tailEnd/>
          </a:ln>
        </p:spPr>
        <p:txBody>
          <a:bodyPr/>
          <a:lstStyle/>
          <a:p>
            <a:endParaRPr lang="en-US"/>
          </a:p>
        </p:txBody>
      </p:sp>
      <p:sp>
        <p:nvSpPr>
          <p:cNvPr id="40" name="Rectangle 39"/>
          <p:cNvSpPr/>
          <p:nvPr/>
        </p:nvSpPr>
        <p:spPr bwMode="auto">
          <a:xfrm>
            <a:off x="6500813" y="4704744"/>
            <a:ext cx="444500" cy="142875"/>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74" name="Rectangle 40"/>
          <p:cNvSpPr>
            <a:spLocks noChangeArrowheads="1"/>
          </p:cNvSpPr>
          <p:nvPr/>
        </p:nvSpPr>
        <p:spPr bwMode="auto">
          <a:xfrm>
            <a:off x="6942138" y="4704744"/>
            <a:ext cx="444500" cy="142875"/>
          </a:xfrm>
          <a:prstGeom prst="rect">
            <a:avLst/>
          </a:prstGeom>
          <a:solidFill>
            <a:srgbClr val="FFCCFF"/>
          </a:solidFill>
          <a:ln w="9525" algn="ctr">
            <a:solidFill>
              <a:schemeClr val="tx1"/>
            </a:solidFill>
            <a:round/>
            <a:headEnd/>
            <a:tailEnd/>
          </a:ln>
        </p:spPr>
        <p:txBody>
          <a:bodyPr/>
          <a:lstStyle/>
          <a:p>
            <a:endParaRPr lang="en-US"/>
          </a:p>
        </p:txBody>
      </p:sp>
      <p:sp>
        <p:nvSpPr>
          <p:cNvPr id="14375" name="TextBox 41"/>
          <p:cNvSpPr txBox="1">
            <a:spLocks noChangeArrowheads="1"/>
          </p:cNvSpPr>
          <p:nvPr/>
        </p:nvSpPr>
        <p:spPr bwMode="auto">
          <a:xfrm>
            <a:off x="620713" y="5047644"/>
            <a:ext cx="64940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dirty="0" smtClean="0"/>
              <a:t>Interleaved – large strides (e.g. row of image pixels at a time)</a:t>
            </a:r>
            <a:endParaRPr lang="en-US" dirty="0"/>
          </a:p>
        </p:txBody>
      </p:sp>
      <p:sp>
        <p:nvSpPr>
          <p:cNvPr id="43" name="Rectangle 42"/>
          <p:cNvSpPr/>
          <p:nvPr/>
        </p:nvSpPr>
        <p:spPr bwMode="auto">
          <a:xfrm>
            <a:off x="679450" y="5450869"/>
            <a:ext cx="6721475" cy="103188"/>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77" name="Rectangle 44"/>
          <p:cNvSpPr>
            <a:spLocks noChangeArrowheads="1"/>
          </p:cNvSpPr>
          <p:nvPr/>
        </p:nvSpPr>
        <p:spPr bwMode="auto">
          <a:xfrm>
            <a:off x="679450" y="5554057"/>
            <a:ext cx="6721475" cy="104775"/>
          </a:xfrm>
          <a:prstGeom prst="rect">
            <a:avLst/>
          </a:prstGeom>
          <a:solidFill>
            <a:srgbClr val="FFCCFF"/>
          </a:solidFill>
          <a:ln w="9525" algn="ctr">
            <a:solidFill>
              <a:schemeClr val="tx1"/>
            </a:solidFill>
            <a:round/>
            <a:headEnd/>
            <a:tailEnd/>
          </a:ln>
        </p:spPr>
        <p:txBody>
          <a:bodyPr/>
          <a:lstStyle/>
          <a:p>
            <a:endParaRPr lang="en-US"/>
          </a:p>
        </p:txBody>
      </p:sp>
      <p:sp>
        <p:nvSpPr>
          <p:cNvPr id="46" name="Rectangle 45"/>
          <p:cNvSpPr/>
          <p:nvPr/>
        </p:nvSpPr>
        <p:spPr bwMode="auto">
          <a:xfrm>
            <a:off x="679450" y="5669944"/>
            <a:ext cx="6721475" cy="104775"/>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79" name="Rectangle 46"/>
          <p:cNvSpPr>
            <a:spLocks noChangeArrowheads="1"/>
          </p:cNvSpPr>
          <p:nvPr/>
        </p:nvSpPr>
        <p:spPr bwMode="auto">
          <a:xfrm>
            <a:off x="679450" y="5774719"/>
            <a:ext cx="6721475" cy="103188"/>
          </a:xfrm>
          <a:prstGeom prst="rect">
            <a:avLst/>
          </a:prstGeom>
          <a:solidFill>
            <a:srgbClr val="FFCCFF"/>
          </a:solidFill>
          <a:ln w="9525" algn="ctr">
            <a:solidFill>
              <a:schemeClr val="tx1"/>
            </a:solidFill>
            <a:round/>
            <a:headEnd/>
            <a:tailEnd/>
          </a:ln>
        </p:spPr>
        <p:txBody>
          <a:bodyPr/>
          <a:lstStyle/>
          <a:p>
            <a:endParaRPr lang="en-US"/>
          </a:p>
        </p:txBody>
      </p:sp>
      <p:sp>
        <p:nvSpPr>
          <p:cNvPr id="44" name="TextBox 8"/>
          <p:cNvSpPr txBox="1">
            <a:spLocks noChangeArrowheads="1"/>
          </p:cNvSpPr>
          <p:nvPr/>
        </p:nvSpPr>
        <p:spPr bwMode="auto">
          <a:xfrm>
            <a:off x="620713" y="4068107"/>
            <a:ext cx="49936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dirty="0" smtClean="0"/>
              <a:t>Interleaved – small stride (e.g. one word stride)</a:t>
            </a:r>
            <a:endParaRPr lang="en-US" dirty="0"/>
          </a:p>
        </p:txBody>
      </p:sp>
      <p:sp>
        <p:nvSpPr>
          <p:cNvPr id="4" name="Rectangle 3"/>
          <p:cNvSpPr/>
          <p:nvPr/>
        </p:nvSpPr>
        <p:spPr>
          <a:xfrm>
            <a:off x="1013202" y="6097913"/>
            <a:ext cx="7934929" cy="523220"/>
          </a:xfrm>
          <a:prstGeom prst="rect">
            <a:avLst/>
          </a:prstGeom>
        </p:spPr>
        <p:txBody>
          <a:bodyPr wrap="none">
            <a:spAutoFit/>
          </a:bodyPr>
          <a:lstStyle/>
          <a:p>
            <a:r>
              <a:rPr lang="en-ZA" sz="1400" dirty="0" smtClean="0"/>
              <a:t>(the ‘stride’ in data interleaving or data striping refers to the size of the blocks alternated, generally</a:t>
            </a:r>
          </a:p>
          <a:p>
            <a:r>
              <a:rPr lang="en-ZA" sz="1400" dirty="0" smtClean="0"/>
              <a:t>this is fixed but could be changeable, e.g. the last stride might be smaller to avoid padding data.)</a:t>
            </a:r>
            <a:endParaRPr lang="en-ZA" sz="1400" dirty="0"/>
          </a:p>
        </p:txBody>
      </p:sp>
    </p:spTree>
    <p:extLst>
      <p:ext uri="{BB962C8B-B14F-4D97-AF65-F5344CB8AC3E}">
        <p14:creationId xmlns:p14="http://schemas.microsoft.com/office/powerpoint/2010/main" val="5613866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ZA" dirty="0" smtClean="0"/>
              <a:t>Parallel  Programming Models</a:t>
            </a:r>
            <a:endParaRPr lang="en-ZA" dirty="0"/>
          </a:p>
        </p:txBody>
      </p:sp>
      <p:sp>
        <p:nvSpPr>
          <p:cNvPr id="4" name="Text Placeholder 3"/>
          <p:cNvSpPr>
            <a:spLocks noGrp="1"/>
          </p:cNvSpPr>
          <p:nvPr>
            <p:ph type="body" idx="1"/>
          </p:nvPr>
        </p:nvSpPr>
        <p:spPr/>
        <p:txBody>
          <a:bodyPr/>
          <a:lstStyle/>
          <a:p>
            <a:r>
              <a:rPr lang="en-ZA" dirty="0" smtClean="0"/>
              <a:t>EEE4084F</a:t>
            </a:r>
            <a:endParaRPr lang="en-ZA" dirty="0"/>
          </a:p>
        </p:txBody>
      </p:sp>
    </p:spTree>
    <p:extLst>
      <p:ext uri="{BB962C8B-B14F-4D97-AF65-F5344CB8AC3E}">
        <p14:creationId xmlns:p14="http://schemas.microsoft.com/office/powerpoint/2010/main" val="19395582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defRPr/>
            </a:pPr>
            <a:r>
              <a:rPr lang="en-ZA" dirty="0"/>
              <a:t>What’s Next??</a:t>
            </a:r>
            <a:endParaRPr lang="en-US" dirty="0"/>
          </a:p>
        </p:txBody>
      </p:sp>
      <p:sp>
        <p:nvSpPr>
          <p:cNvPr id="4" name="Content Placeholder 3"/>
          <p:cNvSpPr>
            <a:spLocks noGrp="1"/>
          </p:cNvSpPr>
          <p:nvPr>
            <p:ph idx="1"/>
          </p:nvPr>
        </p:nvSpPr>
        <p:spPr>
          <a:xfrm>
            <a:off x="312819" y="1463270"/>
            <a:ext cx="7994283" cy="4519977"/>
          </a:xfrm>
        </p:spPr>
        <p:txBody>
          <a:bodyPr>
            <a:normAutofit/>
          </a:bodyPr>
          <a:lstStyle/>
          <a:p>
            <a:pPr lvl="1">
              <a:defRPr/>
            </a:pPr>
            <a:r>
              <a:rPr lang="en-ZA" b="1" dirty="0"/>
              <a:t>Thursday </a:t>
            </a:r>
            <a:r>
              <a:rPr lang="en-ZA" b="1" dirty="0" smtClean="0"/>
              <a:t>2pm</a:t>
            </a:r>
            <a:r>
              <a:rPr lang="en-ZA" b="1" dirty="0"/>
              <a:t>: Seminar #2</a:t>
            </a:r>
            <a:r>
              <a:rPr lang="en-ZA" dirty="0" smtClean="0"/>
              <a:t/>
            </a:r>
            <a:br>
              <a:rPr lang="en-ZA" dirty="0" smtClean="0"/>
            </a:br>
            <a:r>
              <a:rPr lang="en-ZA" sz="3200" dirty="0" smtClean="0"/>
              <a:t>   first student group seminar</a:t>
            </a:r>
            <a:endParaRPr lang="en-ZA" dirty="0"/>
          </a:p>
          <a:p>
            <a:pPr lvl="2">
              <a:defRPr/>
            </a:pPr>
            <a:r>
              <a:rPr lang="en-ZA" dirty="0" smtClean="0"/>
              <a:t>CH1-A </a:t>
            </a:r>
            <a:r>
              <a:rPr lang="en-ZA" dirty="0"/>
              <a:t>Retrospective on High Performance Embedded Computing</a:t>
            </a:r>
          </a:p>
          <a:p>
            <a:pPr lvl="2">
              <a:defRPr/>
            </a:pPr>
            <a:r>
              <a:rPr lang="en-ZA" dirty="0"/>
              <a:t>CH2-Representative Example of a High Performance Embedded Computing System</a:t>
            </a:r>
            <a:r>
              <a:rPr lang="en-US" dirty="0"/>
              <a:t/>
            </a:r>
            <a:br>
              <a:rPr lang="en-US" dirty="0"/>
            </a:br>
            <a:r>
              <a:rPr lang="en-US" sz="2000" i="1" dirty="0">
                <a:solidFill>
                  <a:schemeClr val="accent5">
                    <a:lumMod val="75000"/>
                  </a:schemeClr>
                </a:solidFill>
              </a:rPr>
              <a:t>presented by: </a:t>
            </a:r>
            <a:r>
              <a:rPr lang="en-US" sz="2000" dirty="0">
                <a:solidFill>
                  <a:schemeClr val="accent5">
                    <a:lumMod val="75000"/>
                  </a:schemeClr>
                </a:solidFill>
              </a:rPr>
              <a:t/>
            </a:r>
            <a:br>
              <a:rPr lang="en-US" sz="2000" dirty="0">
                <a:solidFill>
                  <a:schemeClr val="accent5">
                    <a:lumMod val="75000"/>
                  </a:schemeClr>
                </a:solidFill>
              </a:rPr>
            </a:br>
            <a:r>
              <a:rPr lang="en-US" sz="2000" dirty="0">
                <a:solidFill>
                  <a:schemeClr val="accent5">
                    <a:lumMod val="75000"/>
                  </a:schemeClr>
                </a:solidFill>
              </a:rPr>
              <a:t>  </a:t>
            </a:r>
            <a:r>
              <a:rPr lang="en-ZA" sz="2000" dirty="0">
                <a:solidFill>
                  <a:schemeClr val="accent5">
                    <a:lumMod val="75000"/>
                  </a:schemeClr>
                </a:solidFill>
              </a:rPr>
              <a:t>Alexandra Barry, Nicholas </a:t>
            </a:r>
            <a:r>
              <a:rPr lang="en-ZA" sz="2000" dirty="0" err="1">
                <a:solidFill>
                  <a:schemeClr val="accent5">
                    <a:lumMod val="75000"/>
                  </a:schemeClr>
                </a:solidFill>
              </a:rPr>
              <a:t>Antonaides</a:t>
            </a:r>
            <a:r>
              <a:rPr lang="en-ZA" sz="2000" dirty="0">
                <a:solidFill>
                  <a:schemeClr val="accent5">
                    <a:lumMod val="75000"/>
                  </a:schemeClr>
                </a:solidFill>
              </a:rPr>
              <a:t>, Edwin Samuels</a:t>
            </a:r>
          </a:p>
          <a:p>
            <a:pPr lvl="1">
              <a:defRPr/>
            </a:pPr>
            <a:r>
              <a:rPr lang="en-ZA" b="1" dirty="0" smtClean="0"/>
              <a:t>Thursday 3pm: </a:t>
            </a:r>
            <a:r>
              <a:rPr lang="en-ZA" b="1" dirty="0" err="1" smtClean="0"/>
              <a:t>Prac</a:t>
            </a:r>
            <a:r>
              <a:rPr lang="en-ZA" b="1" dirty="0" smtClean="0"/>
              <a:t> Prep</a:t>
            </a:r>
          </a:p>
          <a:p>
            <a:pPr lvl="2">
              <a:defRPr/>
            </a:pPr>
            <a:r>
              <a:rPr lang="en-ZA" dirty="0" smtClean="0"/>
              <a:t>Introduction </a:t>
            </a:r>
            <a:r>
              <a:rPr lang="en-ZA" dirty="0"/>
              <a:t>to </a:t>
            </a:r>
            <a:r>
              <a:rPr lang="en-ZA" dirty="0" smtClean="0"/>
              <a:t>OpenCL (towards Prac3)</a:t>
            </a:r>
            <a:endParaRPr lang="en-ZA"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4088" y="794326"/>
            <a:ext cx="2054743" cy="1706597"/>
          </a:xfrm>
          <a:prstGeom prst="rect">
            <a:avLst/>
          </a:prstGeom>
        </p:spPr>
      </p:pic>
    </p:spTree>
    <p:extLst>
      <p:ext uri="{BB962C8B-B14F-4D97-AF65-F5344CB8AC3E}">
        <p14:creationId xmlns:p14="http://schemas.microsoft.com/office/powerpoint/2010/main" val="9561246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6401" y="3526966"/>
            <a:ext cx="8657594" cy="1200329"/>
          </a:xfrm>
          <a:prstGeom prst="rect">
            <a:avLst/>
          </a:prstGeom>
          <a:noFill/>
        </p:spPr>
        <p:txBody>
          <a:bodyPr wrap="square" rtlCol="0">
            <a:spAutoFit/>
          </a:bodyPr>
          <a:lstStyle/>
          <a:p>
            <a:r>
              <a:rPr lang="en-US" i="1" dirty="0" smtClean="0"/>
              <a:t>Image sources:</a:t>
            </a:r>
          </a:p>
          <a:p>
            <a:r>
              <a:rPr lang="en-US" dirty="0"/>
              <a:t> </a:t>
            </a:r>
            <a:r>
              <a:rPr lang="en-US" dirty="0" err="1"/>
              <a:t>Pixabay</a:t>
            </a:r>
            <a:r>
              <a:rPr lang="en-US" dirty="0"/>
              <a:t> </a:t>
            </a:r>
            <a:r>
              <a:rPr lang="en-US" dirty="0" smtClean="0">
                <a:hlinkClick r:id="rId2"/>
              </a:rPr>
              <a:t>http://pixabay.com</a:t>
            </a:r>
            <a:endParaRPr lang="en-US" dirty="0" smtClean="0"/>
          </a:p>
          <a:p>
            <a:r>
              <a:rPr lang="en-US" dirty="0"/>
              <a:t> </a:t>
            </a:r>
            <a:r>
              <a:rPr lang="en-US" dirty="0" smtClean="0"/>
              <a:t>Stop </a:t>
            </a:r>
            <a:r>
              <a:rPr lang="en-US" dirty="0" smtClean="0"/>
              <a:t>watch slides 1 &amp;  14, Gold bar: Wikipedia (open commons)</a:t>
            </a:r>
          </a:p>
          <a:p>
            <a:r>
              <a:rPr lang="en-US" dirty="0" smtClean="0"/>
              <a:t> books clipart: </a:t>
            </a:r>
            <a:r>
              <a:rPr lang="en-US" dirty="0" smtClean="0">
                <a:hlinkClick r:id="rId3"/>
              </a:rPr>
              <a:t>http</a:t>
            </a:r>
            <a:r>
              <a:rPr lang="en-US" dirty="0">
                <a:hlinkClick r:id="rId3"/>
              </a:rPr>
              <a:t>://</a:t>
            </a:r>
            <a:r>
              <a:rPr lang="en-US" dirty="0" smtClean="0">
                <a:hlinkClick r:id="rId3"/>
              </a:rPr>
              <a:t>www.clker.com</a:t>
            </a:r>
            <a:r>
              <a:rPr lang="en-US" dirty="0" smtClean="0"/>
              <a:t> (</a:t>
            </a:r>
            <a:r>
              <a:rPr lang="en-ZA" dirty="0" smtClean="0"/>
              <a:t>open commons)</a:t>
            </a:r>
            <a:endParaRPr lang="en-US" dirty="0" smtClean="0"/>
          </a:p>
        </p:txBody>
      </p:sp>
      <p:sp>
        <p:nvSpPr>
          <p:cNvPr id="2" name="Rectangle 1"/>
          <p:cNvSpPr/>
          <p:nvPr/>
        </p:nvSpPr>
        <p:spPr>
          <a:xfrm>
            <a:off x="420915" y="443077"/>
            <a:ext cx="4929555" cy="369332"/>
          </a:xfrm>
          <a:prstGeom prst="rect">
            <a:avLst/>
          </a:prstGeom>
        </p:spPr>
        <p:txBody>
          <a:bodyPr wrap="none">
            <a:spAutoFit/>
          </a:bodyPr>
          <a:lstStyle/>
          <a:p>
            <a:r>
              <a:rPr lang="en-US" b="1" i="1" dirty="0" smtClean="0"/>
              <a:t>Disclaimers and copyright/licensing details</a:t>
            </a:r>
            <a:endParaRPr lang="en-US" b="1" i="1" dirty="0"/>
          </a:p>
        </p:txBody>
      </p:sp>
      <p:sp>
        <p:nvSpPr>
          <p:cNvPr id="5" name="Rectangle 4"/>
          <p:cNvSpPr/>
          <p:nvPr/>
        </p:nvSpPr>
        <p:spPr>
          <a:xfrm>
            <a:off x="420916" y="893026"/>
            <a:ext cx="8258628" cy="2554545"/>
          </a:xfrm>
          <a:prstGeom prst="rect">
            <a:avLst/>
          </a:prstGeom>
        </p:spPr>
        <p:txBody>
          <a:bodyPr wrap="square">
            <a:spAutoFit/>
          </a:bodyPr>
          <a:lstStyle/>
          <a:p>
            <a:r>
              <a:rPr lang="en-US" sz="1600" dirty="0" smtClean="0"/>
              <a:t>I have tried to follow the correct practices concerning copyright and licensing of material, particularly image sources that have been used in this presentation. I have put much effort into trying to make this material open access so that it can be of benefit to others in their teaching and learning practice. Any mistakes or omissions with regards to these issues I will correct when notified. To the best of my understanding the material in these slides can be shared according to the Creative Commons “</a:t>
            </a:r>
            <a:r>
              <a:rPr lang="en-ZA" sz="1600" dirty="0"/>
              <a:t>Attribution-</a:t>
            </a:r>
            <a:r>
              <a:rPr lang="en-ZA" sz="1600" dirty="0" err="1"/>
              <a:t>ShareAlike</a:t>
            </a:r>
            <a:r>
              <a:rPr lang="en-ZA" sz="1600" dirty="0"/>
              <a:t> 4.0 International (CC BY-SA 4.0)</a:t>
            </a:r>
            <a:r>
              <a:rPr lang="en-US" sz="1600" dirty="0" smtClean="0"/>
              <a:t>” license, and that is why I selected that license to apply to this presentation (it’s not because I particulate want my slides referenced but more to acknowledge the sources and generosity of others who have provided free material such as the images I have used).</a:t>
            </a:r>
            <a:endParaRPr lang="en-US" sz="1600" dirty="0"/>
          </a:p>
        </p:txBody>
      </p:sp>
      <p:pic>
        <p:nvPicPr>
          <p:cNvPr id="3074" name="Picture 2" descr="C:\Users\swinberg\Documents\ACTIVE\EEE4084F\Common\Images_open\CC-SA.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61944" y="6102803"/>
            <a:ext cx="1117600" cy="393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39159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L08 </a:t>
            </a:r>
            <a:r>
              <a:rPr lang="en-ZA" dirty="0" smtClean="0"/>
              <a:t>- Linked Reading</a:t>
            </a:r>
            <a:endParaRPr lang="en-ZA" dirty="0"/>
          </a:p>
        </p:txBody>
      </p:sp>
      <p:sp>
        <p:nvSpPr>
          <p:cNvPr id="3" name="Content Placeholder 2"/>
          <p:cNvSpPr>
            <a:spLocks noGrp="1"/>
          </p:cNvSpPr>
          <p:nvPr>
            <p:ph idx="1"/>
          </p:nvPr>
        </p:nvSpPr>
        <p:spPr>
          <a:xfrm>
            <a:off x="729785" y="1140431"/>
            <a:ext cx="7697635" cy="4381501"/>
          </a:xfrm>
        </p:spPr>
        <p:txBody>
          <a:bodyPr>
            <a:normAutofit fontScale="47500" lnSpcReduction="20000"/>
          </a:bodyPr>
          <a:lstStyle/>
          <a:p>
            <a:pPr marL="0" indent="0" algn="ctr">
              <a:buNone/>
            </a:pPr>
            <a:r>
              <a:rPr lang="en-ZA" b="1" dirty="0" smtClean="0"/>
              <a:t>Structures </a:t>
            </a:r>
            <a:r>
              <a:rPr lang="en-ZA" b="1" dirty="0"/>
              <a:t>for parallel </a:t>
            </a:r>
            <a:r>
              <a:rPr lang="en-ZA" b="1" dirty="0" smtClean="0"/>
              <a:t>processing</a:t>
            </a:r>
            <a:endParaRPr lang="en-ZA" b="1" dirty="0"/>
          </a:p>
          <a:p>
            <a:pPr marL="0" indent="0" algn="ctr">
              <a:buNone/>
            </a:pPr>
            <a:r>
              <a:rPr lang="en-ZA" dirty="0" smtClean="0"/>
              <a:t>D. </a:t>
            </a:r>
            <a:r>
              <a:rPr lang="en-ZA" dirty="0" err="1" smtClean="0"/>
              <a:t>Aspinall</a:t>
            </a:r>
            <a:r>
              <a:rPr lang="en-ZA" dirty="0" smtClean="0"/>
              <a:t/>
            </a:r>
            <a:br>
              <a:rPr lang="en-ZA" dirty="0" smtClean="0"/>
            </a:br>
            <a:r>
              <a:rPr lang="en-ZA" dirty="0" smtClean="0"/>
              <a:t>Pub date: 1990</a:t>
            </a:r>
          </a:p>
          <a:p>
            <a:pPr marL="0" indent="0" algn="ctr">
              <a:buNone/>
            </a:pPr>
            <a:endParaRPr lang="en-ZA" dirty="0" smtClean="0"/>
          </a:p>
          <a:p>
            <a:pPr marL="0" indent="0">
              <a:buNone/>
            </a:pPr>
            <a:r>
              <a:rPr lang="en-ZA" dirty="0"/>
              <a:t>Parallel processing is employed to achieve </a:t>
            </a:r>
            <a:r>
              <a:rPr lang="en-ZA" u="sng" dirty="0"/>
              <a:t>high performance by replication</a:t>
            </a:r>
            <a:r>
              <a:rPr lang="en-ZA" dirty="0"/>
              <a:t> or a unique function by interconnecting diﬀerent processes. In each case the engineering problem, of providing the structure to interconnect the processors, is a combination of issues concerning not only the implementation technology but also the needs of the application. The concepts of geometric parallelism and algorithmic parallelism are introduced along with the concepts of granularity and degree of parallelism. The author discusses parallel processing paradigms and performance metrics such as latency, response crisis time and stimulus crisis time. The author discusses multi-computer systems; interconnection pathway, geometric parallelism by shared pathways, stars, rings and other topologies and the implementation of algorithmic parallelism. Parallelism within the mainframe computer is discussed. The von </a:t>
            </a:r>
            <a:r>
              <a:rPr lang="en-ZA" dirty="0" err="1"/>
              <a:t>Neuman</a:t>
            </a:r>
            <a:r>
              <a:rPr lang="en-ZA" dirty="0"/>
              <a:t> machine (processor-memory pair), eﬀect of a technology performance ratio; parallelism in the processor, pipelined computers and array </a:t>
            </a:r>
            <a:r>
              <a:rPr lang="en-ZA" dirty="0" smtClean="0"/>
              <a:t>computers.</a:t>
            </a:r>
          </a:p>
          <a:p>
            <a:pPr marL="0" indent="0">
              <a:buNone/>
            </a:pPr>
            <a:endParaRPr lang="en-ZA" dirty="0"/>
          </a:p>
          <a:p>
            <a:pPr marL="0" indent="0">
              <a:buNone/>
            </a:pPr>
            <a:r>
              <a:rPr lang="en-ZA" b="1" dirty="0" smtClean="0"/>
              <a:t>File</a:t>
            </a:r>
            <a:r>
              <a:rPr lang="en-ZA" b="1" dirty="0"/>
              <a:t>: </a:t>
            </a:r>
            <a:r>
              <a:rPr lang="en-ZA" b="1" dirty="0" smtClean="0"/>
              <a:t>L05 </a:t>
            </a:r>
            <a:r>
              <a:rPr lang="en-ZA" b="1" dirty="0"/>
              <a:t>- 00084372 - Structures for parallel </a:t>
            </a:r>
            <a:r>
              <a:rPr lang="en-ZA" b="1" dirty="0" smtClean="0"/>
              <a:t>processing.pdf</a:t>
            </a:r>
          </a:p>
          <a:p>
            <a:pPr marL="0" indent="0">
              <a:buNone/>
            </a:pPr>
            <a:r>
              <a:rPr lang="en-ZA" dirty="0" err="1"/>
              <a:t>Aspinall</a:t>
            </a:r>
            <a:r>
              <a:rPr lang="en-ZA" dirty="0"/>
              <a:t>, D. "Structures for parallel processing." </a:t>
            </a:r>
            <a:r>
              <a:rPr lang="en-ZA" i="1" dirty="0"/>
              <a:t>Computing &amp; Control Engineering Journal</a:t>
            </a:r>
            <a:r>
              <a:rPr lang="en-ZA" dirty="0"/>
              <a:t> 1.1 (1990): 15-22. DOI: </a:t>
            </a:r>
            <a:r>
              <a:rPr lang="en-ZA" dirty="0" smtClean="0"/>
              <a:t>10.1049/cce:19900005</a:t>
            </a:r>
          </a:p>
        </p:txBody>
      </p:sp>
      <p:sp>
        <p:nvSpPr>
          <p:cNvPr id="4" name="Rectangle 3"/>
          <p:cNvSpPr/>
          <p:nvPr/>
        </p:nvSpPr>
        <p:spPr>
          <a:xfrm>
            <a:off x="636494" y="5374455"/>
            <a:ext cx="8050306" cy="923330"/>
          </a:xfrm>
          <a:prstGeom prst="rect">
            <a:avLst/>
          </a:prstGeom>
          <a:solidFill>
            <a:srgbClr val="FEFE7A"/>
          </a:solidFill>
        </p:spPr>
        <p:txBody>
          <a:bodyPr wrap="square">
            <a:spAutoFit/>
          </a:bodyPr>
          <a:lstStyle/>
          <a:p>
            <a:r>
              <a:rPr lang="en-ZA" dirty="0" smtClean="0"/>
              <a:t>This paper, which is of a later date than Flynn’s work, presents additional parallel processing models, particularly ones that are not fully accurately for by Flynn’s taxonomy.</a:t>
            </a:r>
            <a:endParaRPr lang="en-ZA" dirty="0"/>
          </a:p>
        </p:txBody>
      </p:sp>
      <p:pic>
        <p:nvPicPr>
          <p:cNvPr id="1026" name="Picture 2" descr="C:\Users\swinberg\Documents\ACTIVE\EEE4084F\2016\LECTURES\Lecture01\Images\readin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94494" y="340660"/>
            <a:ext cx="1192306" cy="11923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82796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269037"/>
            <a:ext cx="7698306" cy="1150260"/>
          </a:xfrm>
        </p:spPr>
        <p:txBody>
          <a:bodyPr>
            <a:normAutofit fontScale="90000"/>
          </a:bodyPr>
          <a:lstStyle/>
          <a:p>
            <a:r>
              <a:rPr lang="en-ZA" dirty="0" err="1" smtClean="0"/>
              <a:t>Aspinall</a:t>
            </a:r>
            <a:r>
              <a:rPr lang="en-ZA" dirty="0" smtClean="0"/>
              <a:t>: structures of parallel processing</a:t>
            </a:r>
            <a:endParaRPr lang="en-ZA" dirty="0"/>
          </a:p>
        </p:txBody>
      </p:sp>
      <p:sp>
        <p:nvSpPr>
          <p:cNvPr id="3" name="Content Placeholder 2"/>
          <p:cNvSpPr>
            <a:spLocks noGrp="1"/>
          </p:cNvSpPr>
          <p:nvPr>
            <p:ph idx="1"/>
          </p:nvPr>
        </p:nvSpPr>
        <p:spPr>
          <a:xfrm>
            <a:off x="526158" y="1494020"/>
            <a:ext cx="7697635" cy="4519977"/>
          </a:xfrm>
        </p:spPr>
        <p:txBody>
          <a:bodyPr>
            <a:normAutofit fontScale="85000" lnSpcReduction="20000"/>
          </a:bodyPr>
          <a:lstStyle/>
          <a:p>
            <a:r>
              <a:rPr lang="en-ZA" dirty="0" smtClean="0"/>
              <a:t>Parallel processing (author’s description):</a:t>
            </a:r>
          </a:p>
          <a:p>
            <a:pPr lvl="1"/>
            <a:r>
              <a:rPr lang="en-ZA" dirty="0" smtClean="0"/>
              <a:t>systems </a:t>
            </a:r>
            <a:r>
              <a:rPr lang="en-ZA" dirty="0"/>
              <a:t>which allow more </a:t>
            </a:r>
            <a:r>
              <a:rPr lang="en-ZA" dirty="0" smtClean="0"/>
              <a:t>than one particular </a:t>
            </a:r>
            <a:r>
              <a:rPr lang="en-ZA" dirty="0"/>
              <a:t>process to be </a:t>
            </a:r>
            <a:r>
              <a:rPr lang="en-ZA" dirty="0" smtClean="0"/>
              <a:t>active </a:t>
            </a:r>
            <a:r>
              <a:rPr lang="en-ZA" dirty="0"/>
              <a:t>at any given instant</a:t>
            </a:r>
            <a:r>
              <a:rPr lang="en-ZA" dirty="0" smtClean="0"/>
              <a:t>.</a:t>
            </a:r>
          </a:p>
          <a:p>
            <a:r>
              <a:rPr lang="en-ZA" dirty="0" smtClean="0"/>
              <a:t>Geometric Parallelism (SIMD*): </a:t>
            </a:r>
          </a:p>
          <a:p>
            <a:pPr lvl="1"/>
            <a:r>
              <a:rPr lang="en-ZA" dirty="0" smtClean="0"/>
              <a:t>all data are available </a:t>
            </a:r>
            <a:r>
              <a:rPr lang="en-ZA" dirty="0"/>
              <a:t>at once and each </a:t>
            </a:r>
            <a:r>
              <a:rPr lang="en-ZA" dirty="0" smtClean="0"/>
              <a:t>node operates </a:t>
            </a:r>
            <a:r>
              <a:rPr lang="en-ZA" dirty="0"/>
              <a:t>on a unique portion of </a:t>
            </a:r>
            <a:r>
              <a:rPr lang="en-ZA" dirty="0" smtClean="0"/>
              <a:t>it according </a:t>
            </a:r>
            <a:br>
              <a:rPr lang="en-ZA" dirty="0" smtClean="0"/>
            </a:br>
            <a:r>
              <a:rPr lang="en-ZA" dirty="0" smtClean="0"/>
              <a:t>to </a:t>
            </a:r>
            <a:r>
              <a:rPr lang="en-ZA" dirty="0"/>
              <a:t>the same program </a:t>
            </a:r>
            <a:r>
              <a:rPr lang="en-ZA" dirty="0" smtClean="0"/>
              <a:t>of instructions</a:t>
            </a:r>
            <a:endParaRPr lang="en-ZA" dirty="0"/>
          </a:p>
          <a:p>
            <a:r>
              <a:rPr lang="en-ZA" dirty="0" smtClean="0"/>
              <a:t>Algorithmic Parallelism:</a:t>
            </a:r>
          </a:p>
          <a:p>
            <a:pPr lvl="1"/>
            <a:r>
              <a:rPr lang="en-ZA" dirty="0" smtClean="0"/>
              <a:t>pattern </a:t>
            </a:r>
            <a:r>
              <a:rPr lang="en-ZA" dirty="0"/>
              <a:t>of </a:t>
            </a:r>
            <a:r>
              <a:rPr lang="en-ZA" dirty="0" smtClean="0"/>
              <a:t>linkages </a:t>
            </a:r>
            <a:r>
              <a:rPr lang="en-ZA" dirty="0"/>
              <a:t>by which the </a:t>
            </a:r>
            <a:r>
              <a:rPr lang="en-ZA" dirty="0" smtClean="0"/>
              <a:t>elements communicate </a:t>
            </a:r>
            <a:r>
              <a:rPr lang="en-ZA" dirty="0"/>
              <a:t>with each other. </a:t>
            </a:r>
            <a:r>
              <a:rPr lang="en-ZA" dirty="0" smtClean="0"/>
              <a:t>Information </a:t>
            </a:r>
            <a:r>
              <a:rPr lang="en-ZA" dirty="0"/>
              <a:t>flows from element </a:t>
            </a:r>
            <a:r>
              <a:rPr lang="en-ZA" dirty="0" smtClean="0"/>
              <a:t>to element </a:t>
            </a:r>
            <a:r>
              <a:rPr lang="en-ZA" dirty="0"/>
              <a:t>in sequence to </a:t>
            </a:r>
            <a:r>
              <a:rPr lang="en-ZA" dirty="0" smtClean="0"/>
              <a:t>provide a result.</a:t>
            </a:r>
            <a:endParaRPr lang="en-ZA" dirty="0"/>
          </a:p>
        </p:txBody>
      </p:sp>
      <p:grpSp>
        <p:nvGrpSpPr>
          <p:cNvPr id="21" name="Group 20"/>
          <p:cNvGrpSpPr/>
          <p:nvPr/>
        </p:nvGrpSpPr>
        <p:grpSpPr>
          <a:xfrm>
            <a:off x="7310299" y="2735200"/>
            <a:ext cx="1242180" cy="1123877"/>
            <a:chOff x="6548299" y="563500"/>
            <a:chExt cx="1242180" cy="1123877"/>
          </a:xfrm>
        </p:grpSpPr>
        <p:sp>
          <p:nvSpPr>
            <p:cNvPr id="4" name="Oval 3"/>
            <p:cNvSpPr/>
            <p:nvPr/>
          </p:nvSpPr>
          <p:spPr>
            <a:xfrm>
              <a:off x="6561111" y="563500"/>
              <a:ext cx="296214" cy="283335"/>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6" name="Oval 5"/>
            <p:cNvSpPr/>
            <p:nvPr/>
          </p:nvSpPr>
          <p:spPr>
            <a:xfrm>
              <a:off x="6548299" y="1395988"/>
              <a:ext cx="296214" cy="283335"/>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 name="Oval 6"/>
            <p:cNvSpPr/>
            <p:nvPr/>
          </p:nvSpPr>
          <p:spPr>
            <a:xfrm>
              <a:off x="7494265" y="1404042"/>
              <a:ext cx="296214" cy="283335"/>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8" name="Oval 7"/>
            <p:cNvSpPr/>
            <p:nvPr/>
          </p:nvSpPr>
          <p:spPr>
            <a:xfrm>
              <a:off x="7494265" y="584524"/>
              <a:ext cx="296214" cy="283335"/>
            </a:xfrm>
            <a:prstGeom prst="ellips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9" name="Rectangle 8"/>
            <p:cNvSpPr/>
            <p:nvPr/>
          </p:nvSpPr>
          <p:spPr>
            <a:xfrm>
              <a:off x="6857325" y="884966"/>
              <a:ext cx="290450" cy="255465"/>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0" name="Rectangle 9"/>
            <p:cNvSpPr/>
            <p:nvPr/>
          </p:nvSpPr>
          <p:spPr>
            <a:xfrm>
              <a:off x="7147775" y="884966"/>
              <a:ext cx="290450" cy="255465"/>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1" name="Rectangle 10"/>
            <p:cNvSpPr/>
            <p:nvPr/>
          </p:nvSpPr>
          <p:spPr>
            <a:xfrm>
              <a:off x="6857325" y="1148577"/>
              <a:ext cx="290450" cy="255465"/>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2" name="Rectangle 11"/>
            <p:cNvSpPr/>
            <p:nvPr/>
          </p:nvSpPr>
          <p:spPr>
            <a:xfrm>
              <a:off x="7147775" y="1148577"/>
              <a:ext cx="290450" cy="255465"/>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cxnSp>
          <p:nvCxnSpPr>
            <p:cNvPr id="14" name="Straight Arrow Connector 13"/>
            <p:cNvCxnSpPr/>
            <p:nvPr/>
          </p:nvCxnSpPr>
          <p:spPr>
            <a:xfrm>
              <a:off x="6696406" y="694057"/>
              <a:ext cx="321838" cy="33152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7302322" y="716880"/>
              <a:ext cx="352862" cy="287282"/>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6663472" y="1279908"/>
              <a:ext cx="352862" cy="287282"/>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7336371" y="1248261"/>
              <a:ext cx="321838" cy="33152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22" name="Oval 21"/>
          <p:cNvSpPr/>
          <p:nvPr/>
        </p:nvSpPr>
        <p:spPr>
          <a:xfrm>
            <a:off x="3035300" y="5372100"/>
            <a:ext cx="330200" cy="330200"/>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3" name="Oval 22"/>
          <p:cNvSpPr/>
          <p:nvPr/>
        </p:nvSpPr>
        <p:spPr>
          <a:xfrm>
            <a:off x="3619500" y="5537200"/>
            <a:ext cx="330200" cy="330200"/>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4" name="Oval 23"/>
          <p:cNvSpPr/>
          <p:nvPr/>
        </p:nvSpPr>
        <p:spPr>
          <a:xfrm>
            <a:off x="3619500" y="6050086"/>
            <a:ext cx="330200" cy="330200"/>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5" name="Oval 24"/>
          <p:cNvSpPr/>
          <p:nvPr/>
        </p:nvSpPr>
        <p:spPr>
          <a:xfrm>
            <a:off x="4286167" y="5757986"/>
            <a:ext cx="330200" cy="330200"/>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cxnSp>
        <p:nvCxnSpPr>
          <p:cNvPr id="27" name="Straight Arrow Connector 26"/>
          <p:cNvCxnSpPr/>
          <p:nvPr/>
        </p:nvCxnSpPr>
        <p:spPr>
          <a:xfrm>
            <a:off x="3263900" y="5562600"/>
            <a:ext cx="492486" cy="13044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3784600" y="5966098"/>
            <a:ext cx="657586" cy="24908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3815865" y="5707212"/>
            <a:ext cx="635402" cy="18469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4912488" y="5757986"/>
            <a:ext cx="330200" cy="330200"/>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cxnSp>
        <p:nvCxnSpPr>
          <p:cNvPr id="34" name="Straight Arrow Connector 33"/>
          <p:cNvCxnSpPr/>
          <p:nvPr/>
        </p:nvCxnSpPr>
        <p:spPr>
          <a:xfrm flipV="1">
            <a:off x="4516167" y="5907498"/>
            <a:ext cx="561421" cy="3463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Oval 35"/>
          <p:cNvSpPr/>
          <p:nvPr/>
        </p:nvSpPr>
        <p:spPr>
          <a:xfrm>
            <a:off x="7535528" y="6256570"/>
            <a:ext cx="330200" cy="330200"/>
          </a:xfrm>
          <a:prstGeom prst="ellipse">
            <a:avLst/>
          </a:prstGeom>
          <a:no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7" name="TextBox 36"/>
          <p:cNvSpPr txBox="1"/>
          <p:nvPr/>
        </p:nvSpPr>
        <p:spPr>
          <a:xfrm>
            <a:off x="7856647" y="6211449"/>
            <a:ext cx="1049250" cy="461665"/>
          </a:xfrm>
          <a:prstGeom prst="rect">
            <a:avLst/>
          </a:prstGeom>
          <a:noFill/>
        </p:spPr>
        <p:txBody>
          <a:bodyPr wrap="square" rtlCol="0">
            <a:spAutoFit/>
          </a:bodyPr>
          <a:lstStyle/>
          <a:p>
            <a:r>
              <a:rPr lang="en-ZA" sz="1200" dirty="0" smtClean="0"/>
              <a:t>= processing node</a:t>
            </a:r>
            <a:endParaRPr lang="en-ZA" sz="1200" dirty="0"/>
          </a:p>
        </p:txBody>
      </p:sp>
      <p:sp>
        <p:nvSpPr>
          <p:cNvPr id="39" name="Rectangle 38"/>
          <p:cNvSpPr/>
          <p:nvPr/>
        </p:nvSpPr>
        <p:spPr>
          <a:xfrm>
            <a:off x="7560006" y="5891909"/>
            <a:ext cx="306144" cy="319540"/>
          </a:xfrm>
          <a:prstGeom prst="rect">
            <a:avLst/>
          </a:prstGeom>
          <a:no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40" name="TextBox 39"/>
          <p:cNvSpPr txBox="1"/>
          <p:nvPr/>
        </p:nvSpPr>
        <p:spPr>
          <a:xfrm>
            <a:off x="7856647" y="5828285"/>
            <a:ext cx="1049250" cy="461665"/>
          </a:xfrm>
          <a:prstGeom prst="rect">
            <a:avLst/>
          </a:prstGeom>
          <a:noFill/>
        </p:spPr>
        <p:txBody>
          <a:bodyPr wrap="square" rtlCol="0">
            <a:spAutoFit/>
          </a:bodyPr>
          <a:lstStyle/>
          <a:p>
            <a:r>
              <a:rPr lang="en-ZA" sz="1200" dirty="0" smtClean="0"/>
              <a:t>= processing node</a:t>
            </a:r>
            <a:endParaRPr lang="en-ZA" sz="1200" dirty="0"/>
          </a:p>
        </p:txBody>
      </p:sp>
      <p:sp>
        <p:nvSpPr>
          <p:cNvPr id="5" name="Rectangle 4"/>
          <p:cNvSpPr/>
          <p:nvPr/>
        </p:nvSpPr>
        <p:spPr>
          <a:xfrm>
            <a:off x="235714" y="6448270"/>
            <a:ext cx="3567451" cy="276999"/>
          </a:xfrm>
          <a:prstGeom prst="rect">
            <a:avLst/>
          </a:prstGeom>
        </p:spPr>
        <p:txBody>
          <a:bodyPr wrap="none">
            <a:spAutoFit/>
          </a:bodyPr>
          <a:lstStyle/>
          <a:p>
            <a:r>
              <a:rPr lang="en-ZA" sz="1200" dirty="0" smtClean="0"/>
              <a:t>* This acronym will be encountered in next lecture</a:t>
            </a:r>
            <a:endParaRPr lang="en-ZA" sz="1200" dirty="0"/>
          </a:p>
        </p:txBody>
      </p:sp>
    </p:spTree>
    <p:extLst>
      <p:ext uri="{BB962C8B-B14F-4D97-AF65-F5344CB8AC3E}">
        <p14:creationId xmlns:p14="http://schemas.microsoft.com/office/powerpoint/2010/main" val="26252679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801810"/>
            <a:ext cx="7698306" cy="692210"/>
          </a:xfrm>
        </p:spPr>
        <p:txBody>
          <a:bodyPr>
            <a:normAutofit fontScale="90000"/>
          </a:bodyPr>
          <a:lstStyle/>
          <a:p>
            <a:r>
              <a:rPr lang="en-ZA" dirty="0" err="1"/>
              <a:t>Aspinall</a:t>
            </a:r>
            <a:r>
              <a:rPr lang="en-ZA" dirty="0"/>
              <a:t>: </a:t>
            </a:r>
            <a:r>
              <a:rPr lang="en-ZA" dirty="0" smtClean="0"/>
              <a:t>structures of parallel </a:t>
            </a:r>
            <a:r>
              <a:rPr lang="en-ZA" dirty="0"/>
              <a:t>processing</a:t>
            </a:r>
          </a:p>
        </p:txBody>
      </p:sp>
      <p:sp>
        <p:nvSpPr>
          <p:cNvPr id="3" name="Content Placeholder 2"/>
          <p:cNvSpPr>
            <a:spLocks noGrp="1"/>
          </p:cNvSpPr>
          <p:nvPr>
            <p:ph idx="1"/>
          </p:nvPr>
        </p:nvSpPr>
        <p:spPr>
          <a:xfrm>
            <a:off x="400050" y="1718040"/>
            <a:ext cx="7778501" cy="5139960"/>
          </a:xfrm>
        </p:spPr>
        <p:txBody>
          <a:bodyPr>
            <a:normAutofit/>
          </a:bodyPr>
          <a:lstStyle/>
          <a:p>
            <a:r>
              <a:rPr lang="en-ZA" dirty="0" smtClean="0"/>
              <a:t>3x dimensions for the spaces of parallel processing…</a:t>
            </a:r>
          </a:p>
          <a:p>
            <a:pPr lvl="1"/>
            <a:r>
              <a:rPr lang="en-ZA" dirty="0" smtClean="0">
                <a:solidFill>
                  <a:schemeClr val="accent6">
                    <a:lumMod val="50000"/>
                  </a:schemeClr>
                </a:solidFill>
              </a:rPr>
              <a:t>Process </a:t>
            </a:r>
            <a:r>
              <a:rPr lang="en-ZA" dirty="0" smtClean="0">
                <a:solidFill>
                  <a:schemeClr val="accent6">
                    <a:lumMod val="50000"/>
                  </a:schemeClr>
                </a:solidFill>
              </a:rPr>
              <a:t>level</a:t>
            </a:r>
            <a:endParaRPr lang="en-ZA" dirty="0" smtClean="0"/>
          </a:p>
          <a:p>
            <a:pPr lvl="1"/>
            <a:r>
              <a:rPr lang="en-ZA" dirty="0" smtClean="0">
                <a:solidFill>
                  <a:schemeClr val="accent6">
                    <a:lumMod val="50000"/>
                  </a:schemeClr>
                </a:solidFill>
              </a:rPr>
              <a:t>Granularity</a:t>
            </a:r>
            <a:endParaRPr lang="en-ZA" dirty="0" smtClean="0"/>
          </a:p>
          <a:p>
            <a:pPr lvl="1"/>
            <a:r>
              <a:rPr lang="en-ZA" dirty="0" smtClean="0">
                <a:solidFill>
                  <a:schemeClr val="accent6">
                    <a:lumMod val="50000"/>
                  </a:schemeClr>
                </a:solidFill>
              </a:rPr>
              <a:t>Degree </a:t>
            </a:r>
            <a:r>
              <a:rPr lang="en-ZA" dirty="0">
                <a:solidFill>
                  <a:schemeClr val="accent6">
                    <a:lumMod val="50000"/>
                  </a:schemeClr>
                </a:solidFill>
              </a:rPr>
              <a:t>of </a:t>
            </a:r>
            <a:r>
              <a:rPr lang="en-ZA" dirty="0" smtClean="0">
                <a:solidFill>
                  <a:schemeClr val="accent6">
                    <a:lumMod val="50000"/>
                  </a:schemeClr>
                </a:solidFill>
              </a:rPr>
              <a:t>Parallelism (DOP)</a:t>
            </a:r>
            <a:endParaRPr lang="en-ZA" dirty="0"/>
          </a:p>
        </p:txBody>
      </p:sp>
      <p:sp>
        <p:nvSpPr>
          <p:cNvPr id="4" name="Rectangle 3"/>
          <p:cNvSpPr/>
          <p:nvPr/>
        </p:nvSpPr>
        <p:spPr>
          <a:xfrm>
            <a:off x="1741198" y="4880629"/>
            <a:ext cx="5096203" cy="523220"/>
          </a:xfrm>
          <a:prstGeom prst="rect">
            <a:avLst/>
          </a:prstGeom>
        </p:spPr>
        <p:txBody>
          <a:bodyPr wrap="none">
            <a:spAutoFit/>
          </a:bodyPr>
          <a:lstStyle/>
          <a:p>
            <a:r>
              <a:rPr lang="en-ZA" sz="2800" dirty="0" smtClean="0"/>
              <a:t>Let’s look at each one briefly…</a:t>
            </a:r>
            <a:endParaRPr lang="en-ZA" sz="2800" dirty="0"/>
          </a:p>
        </p:txBody>
      </p:sp>
    </p:spTree>
    <p:extLst>
      <p:ext uri="{BB962C8B-B14F-4D97-AF65-F5344CB8AC3E}">
        <p14:creationId xmlns:p14="http://schemas.microsoft.com/office/powerpoint/2010/main" val="32573448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801810"/>
            <a:ext cx="7698306" cy="692210"/>
          </a:xfrm>
        </p:spPr>
        <p:txBody>
          <a:bodyPr>
            <a:normAutofit fontScale="90000"/>
          </a:bodyPr>
          <a:lstStyle/>
          <a:p>
            <a:r>
              <a:rPr lang="en-ZA" dirty="0" err="1"/>
              <a:t>Aspinall</a:t>
            </a:r>
            <a:r>
              <a:rPr lang="en-ZA" dirty="0"/>
              <a:t>: </a:t>
            </a:r>
            <a:r>
              <a:rPr lang="en-ZA" dirty="0" smtClean="0"/>
              <a:t>structures of parallel </a:t>
            </a:r>
            <a:r>
              <a:rPr lang="en-ZA" dirty="0"/>
              <a:t>processing</a:t>
            </a:r>
          </a:p>
        </p:txBody>
      </p:sp>
      <p:sp>
        <p:nvSpPr>
          <p:cNvPr id="3" name="Content Placeholder 2"/>
          <p:cNvSpPr>
            <a:spLocks noGrp="1"/>
          </p:cNvSpPr>
          <p:nvPr>
            <p:ph idx="1"/>
          </p:nvPr>
        </p:nvSpPr>
        <p:spPr>
          <a:xfrm>
            <a:off x="400050" y="1718040"/>
            <a:ext cx="7778501" cy="5139960"/>
          </a:xfrm>
        </p:spPr>
        <p:txBody>
          <a:bodyPr>
            <a:normAutofit/>
          </a:bodyPr>
          <a:lstStyle/>
          <a:p>
            <a:r>
              <a:rPr lang="en-ZA" dirty="0" smtClean="0"/>
              <a:t>3x dimensions for the spaces of parallel processing…</a:t>
            </a:r>
          </a:p>
          <a:p>
            <a:pPr lvl="1"/>
            <a:r>
              <a:rPr lang="en-ZA" b="1" dirty="0" smtClean="0">
                <a:solidFill>
                  <a:schemeClr val="accent6">
                    <a:lumMod val="50000"/>
                  </a:schemeClr>
                </a:solidFill>
              </a:rPr>
              <a:t>Process level:</a:t>
            </a:r>
            <a:r>
              <a:rPr lang="en-ZA" b="1" dirty="0" smtClean="0"/>
              <a:t> </a:t>
            </a:r>
            <a:endParaRPr lang="en-ZA" b="1" dirty="0" smtClean="0"/>
          </a:p>
          <a:p>
            <a:pPr lvl="2"/>
            <a:r>
              <a:rPr lang="en-ZA" dirty="0" smtClean="0"/>
              <a:t>This is the lowest level</a:t>
            </a:r>
          </a:p>
          <a:p>
            <a:pPr lvl="2"/>
            <a:r>
              <a:rPr lang="en-ZA" dirty="0" smtClean="0"/>
              <a:t>E.g. Register </a:t>
            </a:r>
            <a:r>
              <a:rPr lang="en-ZA" dirty="0"/>
              <a:t>transfer logic, instruction procedure or </a:t>
            </a:r>
            <a:r>
              <a:rPr lang="en-ZA" dirty="0" smtClean="0"/>
              <a:t>program.</a:t>
            </a:r>
          </a:p>
          <a:p>
            <a:pPr lvl="1"/>
            <a:r>
              <a:rPr lang="en-ZA" dirty="0" smtClean="0">
                <a:solidFill>
                  <a:schemeClr val="accent6">
                    <a:lumMod val="50000"/>
                  </a:schemeClr>
                </a:solidFill>
              </a:rPr>
              <a:t>Granularity</a:t>
            </a:r>
            <a:endParaRPr lang="en-ZA" dirty="0" smtClean="0"/>
          </a:p>
          <a:p>
            <a:pPr lvl="1"/>
            <a:r>
              <a:rPr lang="en-ZA" dirty="0" smtClean="0">
                <a:solidFill>
                  <a:schemeClr val="accent6">
                    <a:lumMod val="50000"/>
                  </a:schemeClr>
                </a:solidFill>
              </a:rPr>
              <a:t>Degree </a:t>
            </a:r>
            <a:r>
              <a:rPr lang="en-ZA" dirty="0">
                <a:solidFill>
                  <a:schemeClr val="accent6">
                    <a:lumMod val="50000"/>
                  </a:schemeClr>
                </a:solidFill>
              </a:rPr>
              <a:t>of </a:t>
            </a:r>
            <a:r>
              <a:rPr lang="en-ZA" dirty="0" smtClean="0">
                <a:solidFill>
                  <a:schemeClr val="accent6">
                    <a:lumMod val="50000"/>
                  </a:schemeClr>
                </a:solidFill>
              </a:rPr>
              <a:t>Parallelism (DOP)</a:t>
            </a:r>
            <a:endParaRPr lang="en-ZA" dirty="0"/>
          </a:p>
        </p:txBody>
      </p:sp>
      <p:grpSp>
        <p:nvGrpSpPr>
          <p:cNvPr id="4" name="Group 3"/>
          <p:cNvGrpSpPr/>
          <p:nvPr/>
        </p:nvGrpSpPr>
        <p:grpSpPr>
          <a:xfrm>
            <a:off x="7290484" y="2862881"/>
            <a:ext cx="1734938" cy="2009908"/>
            <a:chOff x="7704556" y="2862881"/>
            <a:chExt cx="1280759" cy="1741116"/>
          </a:xfrm>
        </p:grpSpPr>
        <p:grpSp>
          <p:nvGrpSpPr>
            <p:cNvPr id="61" name="Group 60"/>
            <p:cNvGrpSpPr/>
            <p:nvPr/>
          </p:nvGrpSpPr>
          <p:grpSpPr>
            <a:xfrm>
              <a:off x="7704556" y="3185893"/>
              <a:ext cx="1080033" cy="1387110"/>
              <a:chOff x="7572375" y="1819274"/>
              <a:chExt cx="1080033" cy="1387110"/>
            </a:xfrm>
          </p:grpSpPr>
          <p:sp>
            <p:nvSpPr>
              <p:cNvPr id="5" name="Rectangle 4"/>
              <p:cNvSpPr/>
              <p:nvPr/>
            </p:nvSpPr>
            <p:spPr>
              <a:xfrm>
                <a:off x="7797799" y="1819274"/>
                <a:ext cx="629621" cy="1387110"/>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3" name="Isosceles Triangle 12"/>
              <p:cNvSpPr/>
              <p:nvPr/>
            </p:nvSpPr>
            <p:spPr>
              <a:xfrm rot="5400000">
                <a:off x="7977200" y="2281500"/>
                <a:ext cx="308325" cy="258602"/>
              </a:xfrm>
              <a:prstGeom prst="triangl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5" name="Isosceles Triangle 34"/>
              <p:cNvSpPr/>
              <p:nvPr/>
            </p:nvSpPr>
            <p:spPr>
              <a:xfrm rot="5400000">
                <a:off x="7977200" y="2657397"/>
                <a:ext cx="308325" cy="258602"/>
              </a:xfrm>
              <a:prstGeom prst="triangl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8" name="Isosceles Triangle 37"/>
              <p:cNvSpPr/>
              <p:nvPr/>
            </p:nvSpPr>
            <p:spPr>
              <a:xfrm rot="5400000">
                <a:off x="7977200" y="1892927"/>
                <a:ext cx="308325" cy="258602"/>
              </a:xfrm>
              <a:prstGeom prst="triangl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cxnSp>
            <p:nvCxnSpPr>
              <p:cNvPr id="17" name="Straight Arrow Connector 16"/>
              <p:cNvCxnSpPr/>
              <p:nvPr/>
            </p:nvCxnSpPr>
            <p:spPr>
              <a:xfrm flipV="1">
                <a:off x="7572375" y="2412999"/>
                <a:ext cx="225424" cy="15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5" idx="1"/>
              </p:cNvCxnSpPr>
              <p:nvPr/>
            </p:nvCxnSpPr>
            <p:spPr>
              <a:xfrm flipV="1">
                <a:off x="7797799" y="2069857"/>
                <a:ext cx="204263" cy="4429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7797799" y="2414587"/>
                <a:ext cx="204263" cy="4368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5" idx="1"/>
              </p:cNvCxnSpPr>
              <p:nvPr/>
            </p:nvCxnSpPr>
            <p:spPr>
              <a:xfrm flipV="1">
                <a:off x="7797799" y="2422525"/>
                <a:ext cx="238314" cy="903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flipV="1">
                <a:off x="8426984" y="2412999"/>
                <a:ext cx="225424" cy="15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stCxn id="38" idx="0"/>
                <a:endCxn id="5" idx="3"/>
              </p:cNvCxnSpPr>
              <p:nvPr/>
            </p:nvCxnSpPr>
            <p:spPr>
              <a:xfrm>
                <a:off x="8260664" y="2022229"/>
                <a:ext cx="166756" cy="490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stCxn id="13" idx="0"/>
                <a:endCxn id="5" idx="3"/>
              </p:cNvCxnSpPr>
              <p:nvPr/>
            </p:nvCxnSpPr>
            <p:spPr>
              <a:xfrm>
                <a:off x="8260664" y="2410802"/>
                <a:ext cx="166756" cy="1020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stCxn id="35" idx="0"/>
                <a:endCxn id="5" idx="3"/>
              </p:cNvCxnSpPr>
              <p:nvPr/>
            </p:nvCxnSpPr>
            <p:spPr>
              <a:xfrm flipV="1">
                <a:off x="8260664" y="2512829"/>
                <a:ext cx="166756" cy="2738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91" name="TextBox 90"/>
            <p:cNvSpPr txBox="1"/>
            <p:nvPr/>
          </p:nvSpPr>
          <p:spPr>
            <a:xfrm>
              <a:off x="7800375" y="2862881"/>
              <a:ext cx="1184940" cy="369332"/>
            </a:xfrm>
            <a:prstGeom prst="rect">
              <a:avLst/>
            </a:prstGeom>
            <a:noFill/>
          </p:spPr>
          <p:txBody>
            <a:bodyPr wrap="none" rtlCol="0">
              <a:spAutoFit/>
            </a:bodyPr>
            <a:lstStyle/>
            <a:p>
              <a:r>
                <a:rPr lang="en-ZA" i="1" dirty="0" smtClean="0">
                  <a:latin typeface="Times New Roman" panose="02020603050405020304" pitchFamily="18" charset="0"/>
                  <a:cs typeface="Times New Roman" panose="02020603050405020304" pitchFamily="18" charset="0"/>
                </a:rPr>
                <a:t>instruction</a:t>
              </a:r>
              <a:endParaRPr lang="en-ZA" i="1" dirty="0">
                <a:latin typeface="Times New Roman" panose="02020603050405020304" pitchFamily="18" charset="0"/>
                <a:cs typeface="Times New Roman" panose="02020603050405020304" pitchFamily="18" charset="0"/>
              </a:endParaRPr>
            </a:p>
          </p:txBody>
        </p:sp>
        <p:sp>
          <p:nvSpPr>
            <p:cNvPr id="92" name="TextBox 91"/>
            <p:cNvSpPr txBox="1"/>
            <p:nvPr/>
          </p:nvSpPr>
          <p:spPr>
            <a:xfrm>
              <a:off x="8032111" y="4234665"/>
              <a:ext cx="573619" cy="369332"/>
            </a:xfrm>
            <a:prstGeom prst="rect">
              <a:avLst/>
            </a:prstGeom>
            <a:noFill/>
          </p:spPr>
          <p:txBody>
            <a:bodyPr wrap="none" rtlCol="0">
              <a:spAutoFit/>
            </a:bodyPr>
            <a:lstStyle/>
            <a:p>
              <a:r>
                <a:rPr lang="en-ZA" i="1" dirty="0" err="1" smtClean="0">
                  <a:latin typeface="Times New Roman" panose="02020603050405020304" pitchFamily="18" charset="0"/>
                  <a:cs typeface="Times New Roman" panose="02020603050405020304" pitchFamily="18" charset="0"/>
                </a:rPr>
                <a:t>regs</a:t>
              </a:r>
              <a:endParaRPr lang="en-ZA" i="1" dirty="0">
                <a:latin typeface="Times New Roman" panose="02020603050405020304" pitchFamily="18" charset="0"/>
                <a:cs typeface="Times New Roman" panose="02020603050405020304" pitchFamily="18" charset="0"/>
              </a:endParaRPr>
            </a:p>
          </p:txBody>
        </p:sp>
      </p:grpSp>
      <p:sp>
        <p:nvSpPr>
          <p:cNvPr id="6" name="Right Arrow 5"/>
          <p:cNvSpPr/>
          <p:nvPr/>
        </p:nvSpPr>
        <p:spPr>
          <a:xfrm>
            <a:off x="348916" y="2807968"/>
            <a:ext cx="464420" cy="556420"/>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38735055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flipV="1">
            <a:off x="6894091" y="1999805"/>
            <a:ext cx="653454" cy="551224"/>
          </a:xfrm>
          <a:prstGeom prst="line">
            <a:avLst/>
          </a:prstGeom>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7517623" y="1082794"/>
            <a:ext cx="1323566" cy="2081511"/>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 name="Title 1"/>
          <p:cNvSpPr>
            <a:spLocks noGrp="1"/>
          </p:cNvSpPr>
          <p:nvPr>
            <p:ph type="title"/>
          </p:nvPr>
        </p:nvSpPr>
        <p:spPr>
          <a:xfrm>
            <a:off x="729114" y="801810"/>
            <a:ext cx="7698306" cy="692210"/>
          </a:xfrm>
        </p:spPr>
        <p:txBody>
          <a:bodyPr>
            <a:normAutofit fontScale="90000"/>
          </a:bodyPr>
          <a:lstStyle/>
          <a:p>
            <a:r>
              <a:rPr lang="en-ZA" dirty="0" err="1"/>
              <a:t>Aspinall</a:t>
            </a:r>
            <a:r>
              <a:rPr lang="en-ZA" dirty="0"/>
              <a:t>: </a:t>
            </a:r>
            <a:r>
              <a:rPr lang="en-ZA" dirty="0" smtClean="0"/>
              <a:t>structures of parallel </a:t>
            </a:r>
            <a:r>
              <a:rPr lang="en-ZA" dirty="0"/>
              <a:t>processing</a:t>
            </a:r>
          </a:p>
        </p:txBody>
      </p:sp>
      <p:sp>
        <p:nvSpPr>
          <p:cNvPr id="3" name="Content Placeholder 2"/>
          <p:cNvSpPr>
            <a:spLocks noGrp="1"/>
          </p:cNvSpPr>
          <p:nvPr>
            <p:ph idx="1"/>
          </p:nvPr>
        </p:nvSpPr>
        <p:spPr>
          <a:xfrm>
            <a:off x="157602" y="1503576"/>
            <a:ext cx="7778501" cy="5139960"/>
          </a:xfrm>
        </p:spPr>
        <p:txBody>
          <a:bodyPr>
            <a:normAutofit fontScale="85000" lnSpcReduction="10000"/>
          </a:bodyPr>
          <a:lstStyle/>
          <a:p>
            <a:r>
              <a:rPr lang="en-ZA" dirty="0" smtClean="0"/>
              <a:t>3x dimensions for the spaces of parallel processing…</a:t>
            </a:r>
          </a:p>
          <a:p>
            <a:pPr lvl="1"/>
            <a:r>
              <a:rPr lang="en-ZA" sz="2100" dirty="0" smtClean="0">
                <a:solidFill>
                  <a:schemeClr val="accent6">
                    <a:lumMod val="50000"/>
                  </a:schemeClr>
                </a:solidFill>
              </a:rPr>
              <a:t>Process level:</a:t>
            </a:r>
            <a:r>
              <a:rPr lang="en-ZA" sz="2100" dirty="0" smtClean="0"/>
              <a:t> </a:t>
            </a:r>
            <a:r>
              <a:rPr lang="en-ZA" sz="2100" dirty="0" smtClean="0"/>
              <a:t/>
            </a:r>
            <a:br>
              <a:rPr lang="en-ZA" sz="2100" dirty="0" smtClean="0"/>
            </a:br>
            <a:r>
              <a:rPr lang="en-ZA" sz="2100" dirty="0" smtClean="0"/>
              <a:t>e.g</a:t>
            </a:r>
            <a:r>
              <a:rPr lang="en-ZA" sz="2100" dirty="0" smtClean="0"/>
              <a:t>. register </a:t>
            </a:r>
            <a:r>
              <a:rPr lang="en-ZA" sz="2100" dirty="0"/>
              <a:t>transfer logic, instruction procedure or </a:t>
            </a:r>
            <a:r>
              <a:rPr lang="en-ZA" sz="2100" dirty="0" smtClean="0"/>
              <a:t>program.</a:t>
            </a:r>
          </a:p>
          <a:p>
            <a:pPr lvl="1"/>
            <a:r>
              <a:rPr lang="en-ZA" b="1" dirty="0" smtClean="0">
                <a:solidFill>
                  <a:schemeClr val="accent6">
                    <a:lumMod val="50000"/>
                  </a:schemeClr>
                </a:solidFill>
              </a:rPr>
              <a:t>Granularity:</a:t>
            </a:r>
            <a:r>
              <a:rPr lang="en-ZA" b="1" dirty="0" smtClean="0"/>
              <a:t> </a:t>
            </a:r>
            <a:endParaRPr lang="en-ZA" b="1" dirty="0" smtClean="0"/>
          </a:p>
          <a:p>
            <a:pPr lvl="2"/>
            <a:r>
              <a:rPr lang="en-ZA" dirty="0" smtClean="0"/>
              <a:t>Ratio </a:t>
            </a:r>
            <a:r>
              <a:rPr lang="en-ZA" dirty="0" smtClean="0"/>
              <a:t>of the amount of computation (processing instructions per datum) to the amount of communication (transfer cost per datum). </a:t>
            </a:r>
            <a:endParaRPr lang="en-ZA" dirty="0" smtClean="0"/>
          </a:p>
          <a:p>
            <a:pPr marL="896112" lvl="3" indent="0">
              <a:buNone/>
            </a:pPr>
            <a:r>
              <a:rPr lang="en-ZA" dirty="0" smtClean="0"/>
              <a:t>i.e</a:t>
            </a:r>
            <a:r>
              <a:rPr lang="en-ZA" dirty="0" smtClean="0"/>
              <a:t>. </a:t>
            </a:r>
            <a:r>
              <a:rPr lang="en-ZA" i="1" dirty="0" smtClean="0"/>
              <a:t>instructions</a:t>
            </a:r>
            <a:r>
              <a:rPr lang="en-ZA" dirty="0" smtClean="0"/>
              <a:t> : </a:t>
            </a:r>
            <a:r>
              <a:rPr lang="en-ZA" i="1" dirty="0" smtClean="0"/>
              <a:t>communications or result</a:t>
            </a:r>
            <a:r>
              <a:rPr lang="en-ZA" dirty="0" smtClean="0"/>
              <a:t/>
            </a:r>
            <a:br>
              <a:rPr lang="en-ZA" dirty="0" smtClean="0"/>
            </a:br>
            <a:r>
              <a:rPr lang="en-ZA" dirty="0" smtClean="0"/>
              <a:t>1:N </a:t>
            </a:r>
            <a:r>
              <a:rPr lang="en-ZA" dirty="0" smtClean="0">
                <a:sym typeface="Wingdings" panose="05000000000000000000" pitchFamily="2" charset="2"/>
              </a:rPr>
              <a:t> fine grained (high interdependence, </a:t>
            </a:r>
            <a:r>
              <a:rPr lang="en-ZA" dirty="0" smtClean="0">
                <a:sym typeface="Wingdings" panose="05000000000000000000" pitchFamily="2" charset="2"/>
              </a:rPr>
              <a:t>each</a:t>
            </a:r>
            <a:br>
              <a:rPr lang="en-ZA" dirty="0" smtClean="0">
                <a:sym typeface="Wingdings" panose="05000000000000000000" pitchFamily="2" charset="2"/>
              </a:rPr>
            </a:br>
            <a:r>
              <a:rPr lang="en-ZA" dirty="0" smtClean="0">
                <a:sym typeface="Wingdings" panose="05000000000000000000" pitchFamily="2" charset="2"/>
              </a:rPr>
              <a:t>result </a:t>
            </a:r>
            <a:r>
              <a:rPr lang="en-ZA" dirty="0" smtClean="0">
                <a:sym typeface="Wingdings" panose="05000000000000000000" pitchFamily="2" charset="2"/>
              </a:rPr>
              <a:t>needs a lot of communication, much of the data)</a:t>
            </a:r>
            <a:br>
              <a:rPr lang="en-ZA" dirty="0" smtClean="0">
                <a:sym typeface="Wingdings" panose="05000000000000000000" pitchFamily="2" charset="2"/>
              </a:rPr>
            </a:br>
            <a:r>
              <a:rPr lang="en-ZA" dirty="0" smtClean="0">
                <a:sym typeface="Wingdings" panose="05000000000000000000" pitchFamily="2" charset="2"/>
              </a:rPr>
              <a:t>1:1  medium grained  e.g. sum(X)</a:t>
            </a:r>
            <a:br>
              <a:rPr lang="en-ZA" dirty="0" smtClean="0">
                <a:sym typeface="Wingdings" panose="05000000000000000000" pitchFamily="2" charset="2"/>
              </a:rPr>
            </a:br>
            <a:r>
              <a:rPr lang="en-ZA" dirty="0" smtClean="0">
                <a:sym typeface="Wingdings" panose="05000000000000000000" pitchFamily="2" charset="2"/>
              </a:rPr>
              <a:t>N:1  course grained (low interdependence, each computation needs little or no other data) </a:t>
            </a:r>
            <a:r>
              <a:rPr lang="en-ZA" dirty="0">
                <a:sym typeface="Wingdings" panose="05000000000000000000" pitchFamily="2" charset="2"/>
              </a:rPr>
              <a:t>e.g. </a:t>
            </a:r>
            <a:r>
              <a:rPr lang="en-ZA" dirty="0" smtClean="0">
                <a:sym typeface="Wingdings" panose="05000000000000000000" pitchFamily="2" charset="2"/>
              </a:rPr>
              <a:t>X[1:10</a:t>
            </a:r>
            <a:r>
              <a:rPr lang="en-ZA" dirty="0">
                <a:sym typeface="Wingdings" panose="05000000000000000000" pitchFamily="2" charset="2"/>
              </a:rPr>
              <a:t>]=0 </a:t>
            </a:r>
            <a:endParaRPr lang="en-ZA" dirty="0" smtClean="0"/>
          </a:p>
          <a:p>
            <a:pPr lvl="1"/>
            <a:r>
              <a:rPr lang="en-ZA" dirty="0" smtClean="0">
                <a:solidFill>
                  <a:schemeClr val="accent6">
                    <a:lumMod val="50000"/>
                  </a:schemeClr>
                </a:solidFill>
              </a:rPr>
              <a:t>Degree </a:t>
            </a:r>
            <a:r>
              <a:rPr lang="en-ZA" dirty="0">
                <a:solidFill>
                  <a:schemeClr val="accent6">
                    <a:lumMod val="50000"/>
                  </a:schemeClr>
                </a:solidFill>
              </a:rPr>
              <a:t>of </a:t>
            </a:r>
            <a:r>
              <a:rPr lang="en-ZA" dirty="0" smtClean="0">
                <a:solidFill>
                  <a:schemeClr val="accent6">
                    <a:lumMod val="50000"/>
                  </a:schemeClr>
                </a:solidFill>
              </a:rPr>
              <a:t>Parallelism (DOP)</a:t>
            </a:r>
            <a:endParaRPr lang="en-ZA" dirty="0"/>
          </a:p>
        </p:txBody>
      </p:sp>
      <p:grpSp>
        <p:nvGrpSpPr>
          <p:cNvPr id="61" name="Group 60"/>
          <p:cNvGrpSpPr/>
          <p:nvPr/>
        </p:nvGrpSpPr>
        <p:grpSpPr>
          <a:xfrm>
            <a:off x="7651332" y="1562441"/>
            <a:ext cx="1080033" cy="1387110"/>
            <a:chOff x="7572375" y="1819274"/>
            <a:chExt cx="1080033" cy="1387110"/>
          </a:xfrm>
        </p:grpSpPr>
        <p:sp>
          <p:nvSpPr>
            <p:cNvPr id="5" name="Rectangle 4"/>
            <p:cNvSpPr/>
            <p:nvPr/>
          </p:nvSpPr>
          <p:spPr>
            <a:xfrm>
              <a:off x="7797799" y="1819274"/>
              <a:ext cx="629621" cy="1387110"/>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3" name="Isosceles Triangle 12"/>
            <p:cNvSpPr/>
            <p:nvPr/>
          </p:nvSpPr>
          <p:spPr>
            <a:xfrm rot="5400000">
              <a:off x="7977200" y="2281500"/>
              <a:ext cx="308325" cy="258602"/>
            </a:xfrm>
            <a:prstGeom prst="triangl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5" name="Isosceles Triangle 34"/>
            <p:cNvSpPr/>
            <p:nvPr/>
          </p:nvSpPr>
          <p:spPr>
            <a:xfrm rot="5400000">
              <a:off x="7977200" y="2657397"/>
              <a:ext cx="308325" cy="258602"/>
            </a:xfrm>
            <a:prstGeom prst="triangl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8" name="Isosceles Triangle 37"/>
            <p:cNvSpPr/>
            <p:nvPr/>
          </p:nvSpPr>
          <p:spPr>
            <a:xfrm rot="5400000">
              <a:off x="7977200" y="1892927"/>
              <a:ext cx="308325" cy="258602"/>
            </a:xfrm>
            <a:prstGeom prst="triangl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cxnSp>
          <p:nvCxnSpPr>
            <p:cNvPr id="17" name="Straight Arrow Connector 16"/>
            <p:cNvCxnSpPr/>
            <p:nvPr/>
          </p:nvCxnSpPr>
          <p:spPr>
            <a:xfrm flipV="1">
              <a:off x="7572375" y="2412999"/>
              <a:ext cx="225424" cy="15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5" idx="1"/>
            </p:cNvCxnSpPr>
            <p:nvPr/>
          </p:nvCxnSpPr>
          <p:spPr>
            <a:xfrm flipV="1">
              <a:off x="7797799" y="2069857"/>
              <a:ext cx="204263" cy="4429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7797799" y="2414587"/>
              <a:ext cx="204263" cy="4368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5" idx="1"/>
            </p:cNvCxnSpPr>
            <p:nvPr/>
          </p:nvCxnSpPr>
          <p:spPr>
            <a:xfrm flipV="1">
              <a:off x="7797799" y="2422525"/>
              <a:ext cx="238314" cy="903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flipV="1">
              <a:off x="8426984" y="2412999"/>
              <a:ext cx="225424" cy="15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stCxn id="38" idx="0"/>
              <a:endCxn id="5" idx="3"/>
            </p:cNvCxnSpPr>
            <p:nvPr/>
          </p:nvCxnSpPr>
          <p:spPr>
            <a:xfrm>
              <a:off x="8260664" y="2022229"/>
              <a:ext cx="166756" cy="490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stCxn id="13" idx="0"/>
              <a:endCxn id="5" idx="3"/>
            </p:cNvCxnSpPr>
            <p:nvPr/>
          </p:nvCxnSpPr>
          <p:spPr>
            <a:xfrm>
              <a:off x="8260664" y="2410802"/>
              <a:ext cx="166756" cy="1020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stCxn id="35" idx="0"/>
              <a:endCxn id="5" idx="3"/>
            </p:cNvCxnSpPr>
            <p:nvPr/>
          </p:nvCxnSpPr>
          <p:spPr>
            <a:xfrm flipV="1">
              <a:off x="8260664" y="2512829"/>
              <a:ext cx="166756" cy="2738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91" name="TextBox 90"/>
          <p:cNvSpPr txBox="1"/>
          <p:nvPr/>
        </p:nvSpPr>
        <p:spPr>
          <a:xfrm>
            <a:off x="7634050" y="1239429"/>
            <a:ext cx="1184940" cy="369332"/>
          </a:xfrm>
          <a:prstGeom prst="rect">
            <a:avLst/>
          </a:prstGeom>
          <a:noFill/>
        </p:spPr>
        <p:txBody>
          <a:bodyPr wrap="none" rtlCol="0">
            <a:spAutoFit/>
          </a:bodyPr>
          <a:lstStyle/>
          <a:p>
            <a:r>
              <a:rPr lang="en-ZA" i="1" dirty="0" smtClean="0">
                <a:latin typeface="Times New Roman" panose="02020603050405020304" pitchFamily="18" charset="0"/>
                <a:cs typeface="Times New Roman" panose="02020603050405020304" pitchFamily="18" charset="0"/>
              </a:rPr>
              <a:t>instruction</a:t>
            </a:r>
            <a:endParaRPr lang="en-ZA" i="1" dirty="0">
              <a:latin typeface="Times New Roman" panose="02020603050405020304" pitchFamily="18" charset="0"/>
              <a:cs typeface="Times New Roman" panose="02020603050405020304" pitchFamily="18" charset="0"/>
            </a:endParaRPr>
          </a:p>
        </p:txBody>
      </p:sp>
      <p:sp>
        <p:nvSpPr>
          <p:cNvPr id="92" name="TextBox 91"/>
          <p:cNvSpPr txBox="1"/>
          <p:nvPr/>
        </p:nvSpPr>
        <p:spPr>
          <a:xfrm>
            <a:off x="7880118" y="2611213"/>
            <a:ext cx="573619" cy="369332"/>
          </a:xfrm>
          <a:prstGeom prst="rect">
            <a:avLst/>
          </a:prstGeom>
          <a:noFill/>
        </p:spPr>
        <p:txBody>
          <a:bodyPr wrap="none" rtlCol="0">
            <a:spAutoFit/>
          </a:bodyPr>
          <a:lstStyle/>
          <a:p>
            <a:r>
              <a:rPr lang="en-ZA" i="1" dirty="0" err="1" smtClean="0">
                <a:latin typeface="Times New Roman" panose="02020603050405020304" pitchFamily="18" charset="0"/>
                <a:cs typeface="Times New Roman" panose="02020603050405020304" pitchFamily="18" charset="0"/>
              </a:rPr>
              <a:t>regs</a:t>
            </a:r>
            <a:endParaRPr lang="en-ZA" i="1" dirty="0">
              <a:latin typeface="Times New Roman" panose="02020603050405020304" pitchFamily="18" charset="0"/>
              <a:cs typeface="Times New Roman" panose="02020603050405020304" pitchFamily="18" charset="0"/>
            </a:endParaRPr>
          </a:p>
        </p:txBody>
      </p:sp>
      <p:grpSp>
        <p:nvGrpSpPr>
          <p:cNvPr id="10" name="Group 9"/>
          <p:cNvGrpSpPr/>
          <p:nvPr/>
        </p:nvGrpSpPr>
        <p:grpSpPr>
          <a:xfrm>
            <a:off x="7380512" y="3922629"/>
            <a:ext cx="1757543" cy="1539708"/>
            <a:chOff x="7648047" y="3549650"/>
            <a:chExt cx="1340475" cy="1214337"/>
          </a:xfrm>
        </p:grpSpPr>
        <p:sp>
          <p:nvSpPr>
            <p:cNvPr id="63" name="Rectangle 62"/>
            <p:cNvSpPr/>
            <p:nvPr/>
          </p:nvSpPr>
          <p:spPr>
            <a:xfrm>
              <a:off x="8204388" y="3549650"/>
              <a:ext cx="145862" cy="165100"/>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64" name="Rectangle 63"/>
            <p:cNvSpPr/>
            <p:nvPr/>
          </p:nvSpPr>
          <p:spPr>
            <a:xfrm>
              <a:off x="8084952" y="3773670"/>
              <a:ext cx="145862" cy="165100"/>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65" name="Rectangle 64"/>
            <p:cNvSpPr/>
            <p:nvPr/>
          </p:nvSpPr>
          <p:spPr>
            <a:xfrm>
              <a:off x="8299637" y="3773670"/>
              <a:ext cx="145862" cy="1651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66" name="Rectangle 65"/>
            <p:cNvSpPr/>
            <p:nvPr/>
          </p:nvSpPr>
          <p:spPr>
            <a:xfrm>
              <a:off x="8008939" y="4044765"/>
              <a:ext cx="145862" cy="1651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67" name="Rectangle 66"/>
            <p:cNvSpPr/>
            <p:nvPr/>
          </p:nvSpPr>
          <p:spPr>
            <a:xfrm>
              <a:off x="8241261" y="4044765"/>
              <a:ext cx="145862" cy="165100"/>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68" name="Rectangle 67"/>
            <p:cNvSpPr/>
            <p:nvPr/>
          </p:nvSpPr>
          <p:spPr>
            <a:xfrm>
              <a:off x="8470537" y="4044765"/>
              <a:ext cx="145862" cy="165100"/>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69" name="Rectangle 68"/>
            <p:cNvSpPr/>
            <p:nvPr/>
          </p:nvSpPr>
          <p:spPr>
            <a:xfrm>
              <a:off x="7936008" y="4309325"/>
              <a:ext cx="145862" cy="165100"/>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0" name="Rectangle 69"/>
            <p:cNvSpPr/>
            <p:nvPr/>
          </p:nvSpPr>
          <p:spPr>
            <a:xfrm>
              <a:off x="8153775" y="4309325"/>
              <a:ext cx="145862" cy="165100"/>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1" name="Rectangle 70"/>
            <p:cNvSpPr/>
            <p:nvPr/>
          </p:nvSpPr>
          <p:spPr>
            <a:xfrm>
              <a:off x="8372568" y="4302490"/>
              <a:ext cx="145862" cy="1651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2" name="Rectangle 71"/>
            <p:cNvSpPr/>
            <p:nvPr/>
          </p:nvSpPr>
          <p:spPr>
            <a:xfrm>
              <a:off x="8590315" y="4288020"/>
              <a:ext cx="145862" cy="165100"/>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3" name="Rectangle 72"/>
            <p:cNvSpPr/>
            <p:nvPr/>
          </p:nvSpPr>
          <p:spPr>
            <a:xfrm>
              <a:off x="8020814" y="4598887"/>
              <a:ext cx="145862" cy="165100"/>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4" name="Rectangle 73"/>
            <p:cNvSpPr/>
            <p:nvPr/>
          </p:nvSpPr>
          <p:spPr>
            <a:xfrm>
              <a:off x="8253136" y="4598887"/>
              <a:ext cx="145862" cy="165100"/>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5" name="Rectangle 74"/>
            <p:cNvSpPr/>
            <p:nvPr/>
          </p:nvSpPr>
          <p:spPr>
            <a:xfrm>
              <a:off x="8482412" y="4598887"/>
              <a:ext cx="145862" cy="165100"/>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6" name="TextBox 75"/>
            <p:cNvSpPr txBox="1"/>
            <p:nvPr/>
          </p:nvSpPr>
          <p:spPr>
            <a:xfrm>
              <a:off x="8585848" y="3614548"/>
              <a:ext cx="402674" cy="369332"/>
            </a:xfrm>
            <a:prstGeom prst="rect">
              <a:avLst/>
            </a:prstGeom>
            <a:noFill/>
          </p:spPr>
          <p:txBody>
            <a:bodyPr wrap="none" rtlCol="0">
              <a:spAutoFit/>
            </a:bodyPr>
            <a:lstStyle/>
            <a:p>
              <a:r>
                <a:rPr lang="en-ZA" i="1" dirty="0" smtClean="0">
                  <a:latin typeface="Times New Roman" panose="02020603050405020304" pitchFamily="18" charset="0"/>
                  <a:cs typeface="Times New Roman" panose="02020603050405020304" pitchFamily="18" charset="0"/>
                </a:rPr>
                <a:t>f()</a:t>
              </a:r>
              <a:endParaRPr lang="en-ZA" i="1" dirty="0">
                <a:latin typeface="Times New Roman" panose="02020603050405020304" pitchFamily="18" charset="0"/>
                <a:cs typeface="Times New Roman" panose="02020603050405020304" pitchFamily="18" charset="0"/>
              </a:endParaRPr>
            </a:p>
          </p:txBody>
        </p:sp>
        <p:cxnSp>
          <p:nvCxnSpPr>
            <p:cNvPr id="78" name="Straight Arrow Connector 77"/>
            <p:cNvCxnSpPr>
              <a:stCxn id="65" idx="3"/>
            </p:cNvCxnSpPr>
            <p:nvPr/>
          </p:nvCxnSpPr>
          <p:spPr>
            <a:xfrm flipV="1">
              <a:off x="8445499" y="3798364"/>
              <a:ext cx="183890" cy="578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a:stCxn id="66" idx="3"/>
            </p:cNvCxnSpPr>
            <p:nvPr/>
          </p:nvCxnSpPr>
          <p:spPr>
            <a:xfrm flipV="1">
              <a:off x="8154801" y="3879056"/>
              <a:ext cx="479612" cy="2482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a:stCxn id="71" idx="0"/>
            </p:cNvCxnSpPr>
            <p:nvPr/>
          </p:nvCxnSpPr>
          <p:spPr>
            <a:xfrm flipV="1">
              <a:off x="8445499" y="3958800"/>
              <a:ext cx="253467" cy="3436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5" name="TextBox 104"/>
            <p:cNvSpPr txBox="1"/>
            <p:nvPr/>
          </p:nvSpPr>
          <p:spPr>
            <a:xfrm rot="18591943">
              <a:off x="7535195" y="4126706"/>
              <a:ext cx="595035" cy="369332"/>
            </a:xfrm>
            <a:prstGeom prst="rect">
              <a:avLst/>
            </a:prstGeom>
            <a:noFill/>
          </p:spPr>
          <p:txBody>
            <a:bodyPr wrap="none" rtlCol="0">
              <a:spAutoFit/>
            </a:bodyPr>
            <a:lstStyle/>
            <a:p>
              <a:r>
                <a:rPr lang="en-ZA" i="1" dirty="0" smtClean="0">
                  <a:latin typeface="Times New Roman" panose="02020603050405020304" pitchFamily="18" charset="0"/>
                  <a:cs typeface="Times New Roman" panose="02020603050405020304" pitchFamily="18" charset="0"/>
                </a:rPr>
                <a:t>data</a:t>
              </a:r>
              <a:endParaRPr lang="en-ZA" i="1" dirty="0">
                <a:latin typeface="Times New Roman" panose="02020603050405020304" pitchFamily="18" charset="0"/>
                <a:cs typeface="Times New Roman" panose="02020603050405020304" pitchFamily="18" charset="0"/>
              </a:endParaRPr>
            </a:p>
          </p:txBody>
        </p:sp>
      </p:grpSp>
      <p:sp>
        <p:nvSpPr>
          <p:cNvPr id="51" name="Right Arrow 50"/>
          <p:cNvSpPr/>
          <p:nvPr/>
        </p:nvSpPr>
        <p:spPr>
          <a:xfrm>
            <a:off x="74179" y="2795879"/>
            <a:ext cx="464420" cy="556420"/>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11045620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Rectangle 82"/>
          <p:cNvSpPr/>
          <p:nvPr/>
        </p:nvSpPr>
        <p:spPr>
          <a:xfrm>
            <a:off x="7358489" y="3126957"/>
            <a:ext cx="1359462" cy="1507035"/>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cxnSp>
        <p:nvCxnSpPr>
          <p:cNvPr id="44" name="Straight Connector 43"/>
          <p:cNvCxnSpPr/>
          <p:nvPr/>
        </p:nvCxnSpPr>
        <p:spPr>
          <a:xfrm flipV="1">
            <a:off x="6424863" y="1886061"/>
            <a:ext cx="1375351" cy="783006"/>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9114" y="801810"/>
            <a:ext cx="7698306" cy="692210"/>
          </a:xfrm>
        </p:spPr>
        <p:txBody>
          <a:bodyPr>
            <a:normAutofit fontScale="90000"/>
          </a:bodyPr>
          <a:lstStyle/>
          <a:p>
            <a:r>
              <a:rPr lang="en-ZA" dirty="0" err="1"/>
              <a:t>Aspinall</a:t>
            </a:r>
            <a:r>
              <a:rPr lang="en-ZA" dirty="0"/>
              <a:t>: </a:t>
            </a:r>
            <a:r>
              <a:rPr lang="en-ZA" dirty="0" smtClean="0"/>
              <a:t>structures of parallel </a:t>
            </a:r>
            <a:r>
              <a:rPr lang="en-ZA" dirty="0"/>
              <a:t>processing</a:t>
            </a:r>
          </a:p>
        </p:txBody>
      </p:sp>
      <p:sp>
        <p:nvSpPr>
          <p:cNvPr id="3" name="Content Placeholder 2"/>
          <p:cNvSpPr>
            <a:spLocks noGrp="1"/>
          </p:cNvSpPr>
          <p:nvPr>
            <p:ph idx="1"/>
          </p:nvPr>
        </p:nvSpPr>
        <p:spPr>
          <a:xfrm>
            <a:off x="241976" y="1549249"/>
            <a:ext cx="7778501" cy="5139960"/>
          </a:xfrm>
        </p:spPr>
        <p:txBody>
          <a:bodyPr>
            <a:normAutofit fontScale="92500" lnSpcReduction="20000"/>
          </a:bodyPr>
          <a:lstStyle/>
          <a:p>
            <a:r>
              <a:rPr lang="en-ZA" dirty="0" smtClean="0"/>
              <a:t>3x dimensions for the spaces of parallel processing…</a:t>
            </a:r>
          </a:p>
          <a:p>
            <a:pPr lvl="1"/>
            <a:r>
              <a:rPr lang="en-ZA" dirty="0" smtClean="0">
                <a:solidFill>
                  <a:schemeClr val="accent6">
                    <a:lumMod val="50000"/>
                  </a:schemeClr>
                </a:solidFill>
              </a:rPr>
              <a:t>Process level</a:t>
            </a:r>
            <a:r>
              <a:rPr lang="en-ZA" dirty="0" smtClean="0">
                <a:solidFill>
                  <a:schemeClr val="accent6">
                    <a:lumMod val="50000"/>
                  </a:schemeClr>
                </a:solidFill>
              </a:rPr>
              <a:t>:</a:t>
            </a:r>
            <a:br>
              <a:rPr lang="en-ZA" dirty="0" smtClean="0">
                <a:solidFill>
                  <a:schemeClr val="accent6">
                    <a:lumMod val="50000"/>
                  </a:schemeClr>
                </a:solidFill>
              </a:rPr>
            </a:br>
            <a:r>
              <a:rPr lang="en-ZA" sz="2200" dirty="0" smtClean="0"/>
              <a:t>e.g</a:t>
            </a:r>
            <a:r>
              <a:rPr lang="en-ZA" sz="2200" dirty="0" smtClean="0"/>
              <a:t>. register </a:t>
            </a:r>
            <a:r>
              <a:rPr lang="en-ZA" sz="2200" dirty="0"/>
              <a:t>transfer logic, instruction procedure or </a:t>
            </a:r>
            <a:r>
              <a:rPr lang="en-ZA" sz="2200" dirty="0" smtClean="0"/>
              <a:t>program.</a:t>
            </a:r>
          </a:p>
          <a:p>
            <a:pPr lvl="1"/>
            <a:r>
              <a:rPr lang="en-ZA" dirty="0" smtClean="0">
                <a:solidFill>
                  <a:schemeClr val="accent6">
                    <a:lumMod val="50000"/>
                  </a:schemeClr>
                </a:solidFill>
              </a:rPr>
              <a:t>Granularity:</a:t>
            </a:r>
            <a:r>
              <a:rPr lang="en-ZA" dirty="0" smtClean="0"/>
              <a:t> </a:t>
            </a:r>
            <a:r>
              <a:rPr lang="en-ZA" dirty="0" smtClean="0"/>
              <a:t/>
            </a:r>
            <a:br>
              <a:rPr lang="en-ZA" dirty="0" smtClean="0"/>
            </a:br>
            <a:r>
              <a:rPr lang="en-ZA" sz="2200" dirty="0" smtClean="0"/>
              <a:t>ratio </a:t>
            </a:r>
            <a:r>
              <a:rPr lang="en-ZA" sz="2200" dirty="0" smtClean="0"/>
              <a:t>of </a:t>
            </a:r>
            <a:r>
              <a:rPr lang="en-ZA" sz="2200" dirty="0" smtClean="0"/>
              <a:t>amount computation to communication </a:t>
            </a:r>
            <a:r>
              <a:rPr lang="en-ZA" sz="2200" dirty="0" smtClean="0"/>
              <a:t/>
            </a:r>
            <a:br>
              <a:rPr lang="en-ZA" sz="2200" dirty="0" smtClean="0"/>
            </a:br>
            <a:r>
              <a:rPr lang="en-ZA" sz="2200" dirty="0" smtClean="0"/>
              <a:t>i.e. </a:t>
            </a:r>
            <a:r>
              <a:rPr lang="en-ZA" sz="2200" i="1" dirty="0" smtClean="0"/>
              <a:t>instructions</a:t>
            </a:r>
            <a:r>
              <a:rPr lang="en-ZA" sz="2200" dirty="0" smtClean="0"/>
              <a:t> : </a:t>
            </a:r>
            <a:r>
              <a:rPr lang="en-ZA" sz="2200" i="1" dirty="0" smtClean="0"/>
              <a:t>communications or result</a:t>
            </a:r>
            <a:r>
              <a:rPr lang="en-ZA" sz="2200" dirty="0" smtClean="0"/>
              <a:t/>
            </a:r>
            <a:br>
              <a:rPr lang="en-ZA" sz="2200" dirty="0" smtClean="0"/>
            </a:br>
            <a:r>
              <a:rPr lang="en-ZA" sz="2200" dirty="0" smtClean="0"/>
              <a:t>1:N </a:t>
            </a:r>
            <a:r>
              <a:rPr lang="en-ZA" sz="2200" dirty="0" smtClean="0">
                <a:sym typeface="Wingdings" panose="05000000000000000000" pitchFamily="2" charset="2"/>
              </a:rPr>
              <a:t> fine grained (high </a:t>
            </a:r>
            <a:r>
              <a:rPr lang="en-ZA" sz="2200" dirty="0" smtClean="0">
                <a:sym typeface="Wingdings" panose="05000000000000000000" pitchFamily="2" charset="2"/>
              </a:rPr>
              <a:t>interdependence)</a:t>
            </a:r>
            <a:r>
              <a:rPr lang="en-ZA" sz="2200" dirty="0" smtClean="0">
                <a:sym typeface="Wingdings" panose="05000000000000000000" pitchFamily="2" charset="2"/>
              </a:rPr>
              <a:t/>
            </a:r>
            <a:br>
              <a:rPr lang="en-ZA" sz="2200" dirty="0" smtClean="0">
                <a:sym typeface="Wingdings" panose="05000000000000000000" pitchFamily="2" charset="2"/>
              </a:rPr>
            </a:br>
            <a:r>
              <a:rPr lang="en-ZA" sz="2200" dirty="0" smtClean="0">
                <a:sym typeface="Wingdings" panose="05000000000000000000" pitchFamily="2" charset="2"/>
              </a:rPr>
              <a:t>1:1  medium grained  e.g. sum(X)</a:t>
            </a:r>
            <a:br>
              <a:rPr lang="en-ZA" sz="2200" dirty="0" smtClean="0">
                <a:sym typeface="Wingdings" panose="05000000000000000000" pitchFamily="2" charset="2"/>
              </a:rPr>
            </a:br>
            <a:r>
              <a:rPr lang="en-ZA" sz="2200" dirty="0" smtClean="0">
                <a:sym typeface="Wingdings" panose="05000000000000000000" pitchFamily="2" charset="2"/>
              </a:rPr>
              <a:t>N:1  course grained (low </a:t>
            </a:r>
            <a:r>
              <a:rPr lang="en-ZA" sz="2200" dirty="0" smtClean="0">
                <a:sym typeface="Wingdings" panose="05000000000000000000" pitchFamily="2" charset="2"/>
              </a:rPr>
              <a:t>interdependence)</a:t>
            </a:r>
            <a:br>
              <a:rPr lang="en-ZA" sz="2200" dirty="0" smtClean="0">
                <a:sym typeface="Wingdings" panose="05000000000000000000" pitchFamily="2" charset="2"/>
              </a:rPr>
            </a:br>
            <a:r>
              <a:rPr lang="en-ZA" sz="2200" dirty="0" smtClean="0">
                <a:sym typeface="Wingdings" panose="05000000000000000000" pitchFamily="2" charset="2"/>
              </a:rPr>
              <a:t>          </a:t>
            </a:r>
            <a:r>
              <a:rPr lang="en-ZA" sz="2200" dirty="0">
                <a:sym typeface="Wingdings" panose="05000000000000000000" pitchFamily="2" charset="2"/>
              </a:rPr>
              <a:t>e.g. </a:t>
            </a:r>
            <a:r>
              <a:rPr lang="en-ZA" sz="2200" dirty="0" smtClean="0">
                <a:sym typeface="Wingdings" panose="05000000000000000000" pitchFamily="2" charset="2"/>
              </a:rPr>
              <a:t>X[1:10</a:t>
            </a:r>
            <a:r>
              <a:rPr lang="en-ZA" sz="2200" dirty="0">
                <a:sym typeface="Wingdings" panose="05000000000000000000" pitchFamily="2" charset="2"/>
              </a:rPr>
              <a:t>]=0 </a:t>
            </a:r>
            <a:endParaRPr lang="en-ZA" sz="2200" dirty="0" smtClean="0"/>
          </a:p>
          <a:p>
            <a:pPr lvl="1"/>
            <a:r>
              <a:rPr lang="en-ZA" b="1" dirty="0" smtClean="0">
                <a:solidFill>
                  <a:schemeClr val="accent6">
                    <a:lumMod val="50000"/>
                  </a:schemeClr>
                </a:solidFill>
              </a:rPr>
              <a:t>Degree </a:t>
            </a:r>
            <a:r>
              <a:rPr lang="en-ZA" b="1" dirty="0">
                <a:solidFill>
                  <a:schemeClr val="accent6">
                    <a:lumMod val="50000"/>
                  </a:schemeClr>
                </a:solidFill>
              </a:rPr>
              <a:t>of </a:t>
            </a:r>
            <a:r>
              <a:rPr lang="en-ZA" b="1" dirty="0" smtClean="0">
                <a:solidFill>
                  <a:schemeClr val="accent6">
                    <a:lumMod val="50000"/>
                  </a:schemeClr>
                </a:solidFill>
              </a:rPr>
              <a:t>Parallelism (DOP):</a:t>
            </a:r>
          </a:p>
          <a:p>
            <a:pPr lvl="2"/>
            <a:r>
              <a:rPr lang="en-ZA" dirty="0" smtClean="0"/>
              <a:t>How </a:t>
            </a:r>
            <a:r>
              <a:rPr lang="en-ZA" dirty="0"/>
              <a:t>many operations can </a:t>
            </a:r>
            <a:r>
              <a:rPr lang="en-ZA" dirty="0" smtClean="0"/>
              <a:t>be simultaneously executed </a:t>
            </a:r>
            <a:r>
              <a:rPr lang="en-ZA" dirty="0"/>
              <a:t>by a computer. </a:t>
            </a:r>
            <a:r>
              <a:rPr lang="en-ZA" dirty="0" smtClean="0"/>
              <a:t>(Useful </a:t>
            </a:r>
            <a:r>
              <a:rPr lang="en-ZA" dirty="0"/>
              <a:t>for </a:t>
            </a:r>
            <a:r>
              <a:rPr lang="en-ZA" dirty="0" smtClean="0"/>
              <a:t>predicting potential performance </a:t>
            </a:r>
            <a:r>
              <a:rPr lang="en-ZA" dirty="0"/>
              <a:t>of parallel </a:t>
            </a:r>
            <a:r>
              <a:rPr lang="en-ZA" dirty="0" smtClean="0"/>
              <a:t>programs).</a:t>
            </a:r>
            <a:endParaRPr lang="en-ZA" dirty="0"/>
          </a:p>
        </p:txBody>
      </p:sp>
      <p:grpSp>
        <p:nvGrpSpPr>
          <p:cNvPr id="10" name="Group 9"/>
          <p:cNvGrpSpPr/>
          <p:nvPr/>
        </p:nvGrpSpPr>
        <p:grpSpPr>
          <a:xfrm>
            <a:off x="8144833" y="4901445"/>
            <a:ext cx="602807" cy="1187678"/>
            <a:chOff x="8327059" y="5369073"/>
            <a:chExt cx="290698" cy="769638"/>
          </a:xfrm>
        </p:grpSpPr>
        <p:grpSp>
          <p:nvGrpSpPr>
            <p:cNvPr id="101" name="Group 100"/>
            <p:cNvGrpSpPr/>
            <p:nvPr/>
          </p:nvGrpSpPr>
          <p:grpSpPr>
            <a:xfrm>
              <a:off x="8327059" y="5369073"/>
              <a:ext cx="290698" cy="769638"/>
              <a:chOff x="8008939" y="4983546"/>
              <a:chExt cx="676275" cy="1790474"/>
            </a:xfrm>
          </p:grpSpPr>
          <p:sp>
            <p:nvSpPr>
              <p:cNvPr id="98" name="Pentagon 97"/>
              <p:cNvSpPr/>
              <p:nvPr/>
            </p:nvSpPr>
            <p:spPr>
              <a:xfrm>
                <a:off x="8008939" y="4983546"/>
                <a:ext cx="676275" cy="514299"/>
              </a:xfrm>
              <a:prstGeom prst="homePlate">
                <a:avLst>
                  <a:gd name="adj" fmla="val 25362"/>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99" name="Pentagon 98"/>
              <p:cNvSpPr/>
              <p:nvPr/>
            </p:nvSpPr>
            <p:spPr>
              <a:xfrm>
                <a:off x="8008939" y="5603757"/>
                <a:ext cx="676275" cy="514299"/>
              </a:xfrm>
              <a:prstGeom prst="homePlate">
                <a:avLst>
                  <a:gd name="adj" fmla="val 25362"/>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00" name="Pentagon 99"/>
              <p:cNvSpPr/>
              <p:nvPr/>
            </p:nvSpPr>
            <p:spPr>
              <a:xfrm>
                <a:off x="8008939" y="6259721"/>
                <a:ext cx="676275" cy="514299"/>
              </a:xfrm>
              <a:prstGeom prst="homePlate">
                <a:avLst>
                  <a:gd name="adj" fmla="val 25362"/>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grpSp>
        <p:sp>
          <p:nvSpPr>
            <p:cNvPr id="102" name="TextBox 101"/>
            <p:cNvSpPr txBox="1"/>
            <p:nvPr/>
          </p:nvSpPr>
          <p:spPr>
            <a:xfrm>
              <a:off x="8385844" y="5381041"/>
              <a:ext cx="147031" cy="179501"/>
            </a:xfrm>
            <a:prstGeom prst="rect">
              <a:avLst/>
            </a:prstGeom>
            <a:noFill/>
          </p:spPr>
          <p:txBody>
            <a:bodyPr wrap="none" rtlCol="0">
              <a:spAutoFit/>
            </a:bodyPr>
            <a:lstStyle/>
            <a:p>
              <a:pPr algn="ctr"/>
              <a:r>
                <a:rPr lang="en-ZA" sz="1200" i="1" dirty="0" smtClean="0">
                  <a:latin typeface="Times New Roman" panose="02020603050405020304" pitchFamily="18" charset="0"/>
                  <a:cs typeface="Times New Roman" panose="02020603050405020304" pitchFamily="18" charset="0"/>
                </a:rPr>
                <a:t>f1</a:t>
              </a:r>
              <a:endParaRPr lang="en-ZA" sz="1200" i="1" dirty="0">
                <a:latin typeface="Times New Roman" panose="02020603050405020304" pitchFamily="18" charset="0"/>
                <a:cs typeface="Times New Roman" panose="02020603050405020304" pitchFamily="18" charset="0"/>
              </a:endParaRPr>
            </a:p>
          </p:txBody>
        </p:sp>
        <p:sp>
          <p:nvSpPr>
            <p:cNvPr id="103" name="TextBox 102"/>
            <p:cNvSpPr txBox="1"/>
            <p:nvPr/>
          </p:nvSpPr>
          <p:spPr>
            <a:xfrm>
              <a:off x="8385844" y="5662285"/>
              <a:ext cx="147031" cy="179501"/>
            </a:xfrm>
            <a:prstGeom prst="rect">
              <a:avLst/>
            </a:prstGeom>
            <a:noFill/>
          </p:spPr>
          <p:txBody>
            <a:bodyPr wrap="none" rtlCol="0">
              <a:spAutoFit/>
            </a:bodyPr>
            <a:lstStyle/>
            <a:p>
              <a:pPr algn="ctr"/>
              <a:r>
                <a:rPr lang="en-ZA" sz="1200" i="1" dirty="0" smtClean="0">
                  <a:latin typeface="Times New Roman" panose="02020603050405020304" pitchFamily="18" charset="0"/>
                  <a:cs typeface="Times New Roman" panose="02020603050405020304" pitchFamily="18" charset="0"/>
                </a:rPr>
                <a:t>f2</a:t>
              </a:r>
              <a:endParaRPr lang="en-ZA" sz="1200" i="1" dirty="0">
                <a:latin typeface="Times New Roman" panose="02020603050405020304" pitchFamily="18" charset="0"/>
                <a:cs typeface="Times New Roman" panose="02020603050405020304" pitchFamily="18" charset="0"/>
              </a:endParaRPr>
            </a:p>
          </p:txBody>
        </p:sp>
        <p:sp>
          <p:nvSpPr>
            <p:cNvPr id="104" name="TextBox 103"/>
            <p:cNvSpPr txBox="1"/>
            <p:nvPr/>
          </p:nvSpPr>
          <p:spPr>
            <a:xfrm>
              <a:off x="8385844" y="5939284"/>
              <a:ext cx="147031" cy="179501"/>
            </a:xfrm>
            <a:prstGeom prst="rect">
              <a:avLst/>
            </a:prstGeom>
            <a:noFill/>
          </p:spPr>
          <p:txBody>
            <a:bodyPr wrap="none" rtlCol="0">
              <a:spAutoFit/>
            </a:bodyPr>
            <a:lstStyle/>
            <a:p>
              <a:pPr algn="ctr"/>
              <a:r>
                <a:rPr lang="en-ZA" sz="1200" i="1" dirty="0" smtClean="0">
                  <a:latin typeface="Times New Roman" panose="02020603050405020304" pitchFamily="18" charset="0"/>
                  <a:cs typeface="Times New Roman" panose="02020603050405020304" pitchFamily="18" charset="0"/>
                </a:rPr>
                <a:t>f3</a:t>
              </a:r>
              <a:endParaRPr lang="en-ZA" sz="1200" i="1" dirty="0">
                <a:latin typeface="Times New Roman" panose="02020603050405020304" pitchFamily="18" charset="0"/>
                <a:cs typeface="Times New Roman" panose="02020603050405020304" pitchFamily="18" charset="0"/>
              </a:endParaRPr>
            </a:p>
          </p:txBody>
        </p:sp>
      </p:grpSp>
      <p:grpSp>
        <p:nvGrpSpPr>
          <p:cNvPr id="7" name="Group 6"/>
          <p:cNvGrpSpPr/>
          <p:nvPr/>
        </p:nvGrpSpPr>
        <p:grpSpPr>
          <a:xfrm>
            <a:off x="7365066" y="3248977"/>
            <a:ext cx="1344522" cy="1214337"/>
            <a:chOff x="7365066" y="3248977"/>
            <a:chExt cx="1344522" cy="1214337"/>
          </a:xfrm>
        </p:grpSpPr>
        <p:sp>
          <p:nvSpPr>
            <p:cNvPr id="63" name="Rectangle 62"/>
            <p:cNvSpPr/>
            <p:nvPr/>
          </p:nvSpPr>
          <p:spPr>
            <a:xfrm>
              <a:off x="7925454" y="3248977"/>
              <a:ext cx="145862" cy="165100"/>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64" name="Rectangle 63"/>
            <p:cNvSpPr/>
            <p:nvPr/>
          </p:nvSpPr>
          <p:spPr>
            <a:xfrm>
              <a:off x="7806018" y="3472997"/>
              <a:ext cx="145862" cy="165100"/>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65" name="Rectangle 64"/>
            <p:cNvSpPr/>
            <p:nvPr/>
          </p:nvSpPr>
          <p:spPr>
            <a:xfrm>
              <a:off x="8020703" y="3472997"/>
              <a:ext cx="145862" cy="1651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66" name="Rectangle 65"/>
            <p:cNvSpPr/>
            <p:nvPr/>
          </p:nvSpPr>
          <p:spPr>
            <a:xfrm>
              <a:off x="7730005" y="3744092"/>
              <a:ext cx="145862" cy="1651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67" name="Rectangle 66"/>
            <p:cNvSpPr/>
            <p:nvPr/>
          </p:nvSpPr>
          <p:spPr>
            <a:xfrm>
              <a:off x="7962327" y="3744092"/>
              <a:ext cx="145862" cy="165100"/>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68" name="Rectangle 67"/>
            <p:cNvSpPr/>
            <p:nvPr/>
          </p:nvSpPr>
          <p:spPr>
            <a:xfrm>
              <a:off x="8191603" y="3744092"/>
              <a:ext cx="145862" cy="165100"/>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69" name="Rectangle 68"/>
            <p:cNvSpPr/>
            <p:nvPr/>
          </p:nvSpPr>
          <p:spPr>
            <a:xfrm>
              <a:off x="7657074" y="4008652"/>
              <a:ext cx="145862" cy="165100"/>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0" name="Rectangle 69"/>
            <p:cNvSpPr/>
            <p:nvPr/>
          </p:nvSpPr>
          <p:spPr>
            <a:xfrm>
              <a:off x="7874841" y="4008652"/>
              <a:ext cx="145862" cy="165100"/>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1" name="Rectangle 70"/>
            <p:cNvSpPr/>
            <p:nvPr/>
          </p:nvSpPr>
          <p:spPr>
            <a:xfrm>
              <a:off x="8093634" y="4001817"/>
              <a:ext cx="145862" cy="1651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2" name="Rectangle 71"/>
            <p:cNvSpPr/>
            <p:nvPr/>
          </p:nvSpPr>
          <p:spPr>
            <a:xfrm>
              <a:off x="8311381" y="3987347"/>
              <a:ext cx="145862" cy="165100"/>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3" name="Rectangle 72"/>
            <p:cNvSpPr/>
            <p:nvPr/>
          </p:nvSpPr>
          <p:spPr>
            <a:xfrm>
              <a:off x="7741880" y="4298214"/>
              <a:ext cx="145862" cy="165100"/>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4" name="Rectangle 73"/>
            <p:cNvSpPr/>
            <p:nvPr/>
          </p:nvSpPr>
          <p:spPr>
            <a:xfrm>
              <a:off x="7974202" y="4298214"/>
              <a:ext cx="145862" cy="165100"/>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5" name="Rectangle 74"/>
            <p:cNvSpPr/>
            <p:nvPr/>
          </p:nvSpPr>
          <p:spPr>
            <a:xfrm>
              <a:off x="8203478" y="4298214"/>
              <a:ext cx="145862" cy="165100"/>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6" name="TextBox 75"/>
            <p:cNvSpPr txBox="1"/>
            <p:nvPr/>
          </p:nvSpPr>
          <p:spPr>
            <a:xfrm>
              <a:off x="8306914" y="3313875"/>
              <a:ext cx="402674" cy="369332"/>
            </a:xfrm>
            <a:prstGeom prst="rect">
              <a:avLst/>
            </a:prstGeom>
            <a:noFill/>
          </p:spPr>
          <p:txBody>
            <a:bodyPr wrap="none" rtlCol="0">
              <a:spAutoFit/>
            </a:bodyPr>
            <a:lstStyle/>
            <a:p>
              <a:r>
                <a:rPr lang="en-ZA" i="1" dirty="0" smtClean="0">
                  <a:latin typeface="Times New Roman" panose="02020603050405020304" pitchFamily="18" charset="0"/>
                  <a:cs typeface="Times New Roman" panose="02020603050405020304" pitchFamily="18" charset="0"/>
                </a:rPr>
                <a:t>f()</a:t>
              </a:r>
              <a:endParaRPr lang="en-ZA" i="1" dirty="0">
                <a:latin typeface="Times New Roman" panose="02020603050405020304" pitchFamily="18" charset="0"/>
                <a:cs typeface="Times New Roman" panose="02020603050405020304" pitchFamily="18" charset="0"/>
              </a:endParaRPr>
            </a:p>
          </p:txBody>
        </p:sp>
        <p:cxnSp>
          <p:nvCxnSpPr>
            <p:cNvPr id="78" name="Straight Arrow Connector 77"/>
            <p:cNvCxnSpPr>
              <a:stCxn id="65" idx="3"/>
            </p:cNvCxnSpPr>
            <p:nvPr/>
          </p:nvCxnSpPr>
          <p:spPr>
            <a:xfrm flipV="1">
              <a:off x="8166565" y="3497691"/>
              <a:ext cx="183890" cy="578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a:stCxn id="66" idx="3"/>
            </p:cNvCxnSpPr>
            <p:nvPr/>
          </p:nvCxnSpPr>
          <p:spPr>
            <a:xfrm flipV="1">
              <a:off x="7875867" y="3578383"/>
              <a:ext cx="479612" cy="2482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a:stCxn id="71" idx="0"/>
            </p:cNvCxnSpPr>
            <p:nvPr/>
          </p:nvCxnSpPr>
          <p:spPr>
            <a:xfrm flipV="1">
              <a:off x="8166565" y="3658127"/>
              <a:ext cx="253467" cy="3436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5" name="TextBox 104"/>
            <p:cNvSpPr txBox="1"/>
            <p:nvPr/>
          </p:nvSpPr>
          <p:spPr>
            <a:xfrm rot="18591943">
              <a:off x="7220165" y="3821987"/>
              <a:ext cx="595035" cy="305233"/>
            </a:xfrm>
            <a:prstGeom prst="rect">
              <a:avLst/>
            </a:prstGeom>
            <a:noFill/>
          </p:spPr>
          <p:txBody>
            <a:bodyPr wrap="none" rtlCol="0">
              <a:spAutoFit/>
            </a:bodyPr>
            <a:lstStyle/>
            <a:p>
              <a:r>
                <a:rPr lang="en-ZA" i="1" dirty="0" smtClean="0">
                  <a:latin typeface="Times New Roman" panose="02020603050405020304" pitchFamily="18" charset="0"/>
                  <a:cs typeface="Times New Roman" panose="02020603050405020304" pitchFamily="18" charset="0"/>
                </a:rPr>
                <a:t>data</a:t>
              </a:r>
              <a:endParaRPr lang="en-ZA" i="1" dirty="0">
                <a:latin typeface="Times New Roman" panose="02020603050405020304" pitchFamily="18" charset="0"/>
                <a:cs typeface="Times New Roman" panose="02020603050405020304" pitchFamily="18" charset="0"/>
              </a:endParaRPr>
            </a:p>
          </p:txBody>
        </p:sp>
      </p:grpSp>
      <p:sp>
        <p:nvSpPr>
          <p:cNvPr id="45" name="Rectangle 44"/>
          <p:cNvSpPr/>
          <p:nvPr/>
        </p:nvSpPr>
        <p:spPr>
          <a:xfrm>
            <a:off x="7753694" y="660723"/>
            <a:ext cx="1323566" cy="2081511"/>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grpSp>
        <p:nvGrpSpPr>
          <p:cNvPr id="46" name="Group 45"/>
          <p:cNvGrpSpPr/>
          <p:nvPr/>
        </p:nvGrpSpPr>
        <p:grpSpPr>
          <a:xfrm>
            <a:off x="7887403" y="1140370"/>
            <a:ext cx="1080033" cy="1387110"/>
            <a:chOff x="7572375" y="1819274"/>
            <a:chExt cx="1080033" cy="1387110"/>
          </a:xfrm>
        </p:grpSpPr>
        <p:sp>
          <p:nvSpPr>
            <p:cNvPr id="47" name="Rectangle 46"/>
            <p:cNvSpPr/>
            <p:nvPr/>
          </p:nvSpPr>
          <p:spPr>
            <a:xfrm>
              <a:off x="7797799" y="1819274"/>
              <a:ext cx="629621" cy="1387110"/>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48" name="Isosceles Triangle 47"/>
            <p:cNvSpPr/>
            <p:nvPr/>
          </p:nvSpPr>
          <p:spPr>
            <a:xfrm rot="5400000">
              <a:off x="7977200" y="2281500"/>
              <a:ext cx="308325" cy="258602"/>
            </a:xfrm>
            <a:prstGeom prst="triangl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51" name="Isosceles Triangle 50"/>
            <p:cNvSpPr/>
            <p:nvPr/>
          </p:nvSpPr>
          <p:spPr>
            <a:xfrm rot="5400000">
              <a:off x="7977200" y="2657397"/>
              <a:ext cx="308325" cy="258602"/>
            </a:xfrm>
            <a:prstGeom prst="triangl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52" name="Isosceles Triangle 51"/>
            <p:cNvSpPr/>
            <p:nvPr/>
          </p:nvSpPr>
          <p:spPr>
            <a:xfrm rot="5400000">
              <a:off x="7977200" y="1892927"/>
              <a:ext cx="308325" cy="258602"/>
            </a:xfrm>
            <a:prstGeom prst="triangl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cxnSp>
          <p:nvCxnSpPr>
            <p:cNvPr id="53" name="Straight Arrow Connector 52"/>
            <p:cNvCxnSpPr/>
            <p:nvPr/>
          </p:nvCxnSpPr>
          <p:spPr>
            <a:xfrm flipV="1">
              <a:off x="7572375" y="2412999"/>
              <a:ext cx="225424" cy="15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stCxn id="47" idx="1"/>
            </p:cNvCxnSpPr>
            <p:nvPr/>
          </p:nvCxnSpPr>
          <p:spPr>
            <a:xfrm flipV="1">
              <a:off x="7797799" y="2069857"/>
              <a:ext cx="204263" cy="4429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a:off x="7797799" y="2414587"/>
              <a:ext cx="204263" cy="4368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47" idx="1"/>
            </p:cNvCxnSpPr>
            <p:nvPr/>
          </p:nvCxnSpPr>
          <p:spPr>
            <a:xfrm flipV="1">
              <a:off x="7797799" y="2422525"/>
              <a:ext cx="238314" cy="903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flipV="1">
              <a:off x="8426984" y="2412999"/>
              <a:ext cx="225424" cy="15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52" idx="0"/>
              <a:endCxn id="47" idx="3"/>
            </p:cNvCxnSpPr>
            <p:nvPr/>
          </p:nvCxnSpPr>
          <p:spPr>
            <a:xfrm>
              <a:off x="8260664" y="2022229"/>
              <a:ext cx="166756" cy="490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48" idx="0"/>
              <a:endCxn id="47" idx="3"/>
            </p:cNvCxnSpPr>
            <p:nvPr/>
          </p:nvCxnSpPr>
          <p:spPr>
            <a:xfrm>
              <a:off x="8260664" y="2410802"/>
              <a:ext cx="166756" cy="1020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a:stCxn id="51" idx="0"/>
              <a:endCxn id="47" idx="3"/>
            </p:cNvCxnSpPr>
            <p:nvPr/>
          </p:nvCxnSpPr>
          <p:spPr>
            <a:xfrm flipV="1">
              <a:off x="8260664" y="2512829"/>
              <a:ext cx="166756" cy="2738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79" name="TextBox 78"/>
          <p:cNvSpPr txBox="1"/>
          <p:nvPr/>
        </p:nvSpPr>
        <p:spPr>
          <a:xfrm>
            <a:off x="7870121" y="817358"/>
            <a:ext cx="1184940" cy="369332"/>
          </a:xfrm>
          <a:prstGeom prst="rect">
            <a:avLst/>
          </a:prstGeom>
          <a:noFill/>
        </p:spPr>
        <p:txBody>
          <a:bodyPr wrap="none" rtlCol="0">
            <a:spAutoFit/>
          </a:bodyPr>
          <a:lstStyle/>
          <a:p>
            <a:r>
              <a:rPr lang="en-ZA" i="1" dirty="0" smtClean="0">
                <a:latin typeface="Times New Roman" panose="02020603050405020304" pitchFamily="18" charset="0"/>
                <a:cs typeface="Times New Roman" panose="02020603050405020304" pitchFamily="18" charset="0"/>
              </a:rPr>
              <a:t>instruction</a:t>
            </a:r>
            <a:endParaRPr lang="en-ZA" i="1" dirty="0">
              <a:latin typeface="Times New Roman" panose="02020603050405020304" pitchFamily="18" charset="0"/>
              <a:cs typeface="Times New Roman" panose="02020603050405020304" pitchFamily="18" charset="0"/>
            </a:endParaRPr>
          </a:p>
        </p:txBody>
      </p:sp>
      <p:sp>
        <p:nvSpPr>
          <p:cNvPr id="81" name="TextBox 80"/>
          <p:cNvSpPr txBox="1"/>
          <p:nvPr/>
        </p:nvSpPr>
        <p:spPr>
          <a:xfrm>
            <a:off x="8116189" y="2189142"/>
            <a:ext cx="573619" cy="369332"/>
          </a:xfrm>
          <a:prstGeom prst="rect">
            <a:avLst/>
          </a:prstGeom>
          <a:noFill/>
        </p:spPr>
        <p:txBody>
          <a:bodyPr wrap="none" rtlCol="0">
            <a:spAutoFit/>
          </a:bodyPr>
          <a:lstStyle/>
          <a:p>
            <a:r>
              <a:rPr lang="en-ZA" i="1" dirty="0" err="1" smtClean="0">
                <a:latin typeface="Times New Roman" panose="02020603050405020304" pitchFamily="18" charset="0"/>
                <a:cs typeface="Times New Roman" panose="02020603050405020304" pitchFamily="18" charset="0"/>
              </a:rPr>
              <a:t>regs</a:t>
            </a:r>
            <a:endParaRPr lang="en-ZA" i="1" dirty="0">
              <a:latin typeface="Times New Roman" panose="02020603050405020304" pitchFamily="18" charset="0"/>
              <a:cs typeface="Times New Roman" panose="02020603050405020304" pitchFamily="18" charset="0"/>
            </a:endParaRPr>
          </a:p>
        </p:txBody>
      </p:sp>
      <p:sp>
        <p:nvSpPr>
          <p:cNvPr id="82" name="Right Arrow 81"/>
          <p:cNvSpPr/>
          <p:nvPr/>
        </p:nvSpPr>
        <p:spPr>
          <a:xfrm>
            <a:off x="175395" y="4770043"/>
            <a:ext cx="464420" cy="556420"/>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cxnSp>
        <p:nvCxnSpPr>
          <p:cNvPr id="9" name="Straight Connector 8"/>
          <p:cNvCxnSpPr/>
          <p:nvPr/>
        </p:nvCxnSpPr>
        <p:spPr>
          <a:xfrm flipV="1">
            <a:off x="6164549" y="3658128"/>
            <a:ext cx="1193940" cy="222346"/>
          </a:xfrm>
          <a:prstGeom prst="line">
            <a:avLst/>
          </a:prstGeom>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7423483" y="6154767"/>
            <a:ext cx="1519889" cy="523220"/>
          </a:xfrm>
          <a:prstGeom prst="rect">
            <a:avLst/>
          </a:prstGeom>
          <a:noFill/>
        </p:spPr>
        <p:txBody>
          <a:bodyPr wrap="square" rtlCol="0">
            <a:spAutoFit/>
          </a:bodyPr>
          <a:lstStyle/>
          <a:p>
            <a:pPr algn="r"/>
            <a:r>
              <a:rPr lang="en-ZA" sz="1400" i="1" dirty="0" smtClean="0">
                <a:latin typeface="Times New Roman" panose="02020603050405020304" pitchFamily="18" charset="0"/>
                <a:cs typeface="Times New Roman" panose="02020603050405020304" pitchFamily="18" charset="0"/>
              </a:rPr>
              <a:t># functions running together?</a:t>
            </a:r>
            <a:endParaRPr lang="en-ZA" sz="1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677919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4084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4084 Theme.thmx</Template>
  <TotalTime>6537</TotalTime>
  <Words>1821</Words>
  <Application>Microsoft Office PowerPoint</Application>
  <PresentationFormat>On-screen Show (4:3)</PresentationFormat>
  <Paragraphs>282</Paragraphs>
  <Slides>31</Slides>
  <Notes>11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31</vt:i4>
      </vt:variant>
    </vt:vector>
  </HeadingPairs>
  <TitlesOfParts>
    <vt:vector size="42" baseType="lpstr">
      <vt:lpstr>Arial</vt:lpstr>
      <vt:lpstr>Arial Black</vt:lpstr>
      <vt:lpstr>Calibri</vt:lpstr>
      <vt:lpstr>Century Gothic</vt:lpstr>
      <vt:lpstr>Consolas</vt:lpstr>
      <vt:lpstr>Courier New</vt:lpstr>
      <vt:lpstr>Tahoma</vt:lpstr>
      <vt:lpstr>Times New Roman</vt:lpstr>
      <vt:lpstr>Wingdings</vt:lpstr>
      <vt:lpstr>Wingdings 2</vt:lpstr>
      <vt:lpstr>4084 Theme</vt:lpstr>
      <vt:lpstr>PowerPoint Presentation</vt:lpstr>
      <vt:lpstr>Lecture Overview</vt:lpstr>
      <vt:lpstr>Parallel  Programming Models</vt:lpstr>
      <vt:lpstr>L08 - Linked Reading</vt:lpstr>
      <vt:lpstr>Aspinall: structures of parallel processing</vt:lpstr>
      <vt:lpstr>Aspinall: structures of parallel processing</vt:lpstr>
      <vt:lpstr>Aspinall: structures of parallel processing</vt:lpstr>
      <vt:lpstr>Aspinall: structures of parallel processing</vt:lpstr>
      <vt:lpstr>Aspinall: structures of parallel processing</vt:lpstr>
      <vt:lpstr>Parallel System Approaches</vt:lpstr>
      <vt:lpstr>Parallel Programming Models</vt:lpstr>
      <vt:lpstr>Data parallelism</vt:lpstr>
      <vt:lpstr>Task Parallel</vt:lpstr>
      <vt:lpstr>Data vs. Task Parallel Examples</vt:lpstr>
      <vt:lpstr>General Parallel Programming Models</vt:lpstr>
      <vt:lpstr>Parallel Programming Tools</vt:lpstr>
      <vt:lpstr>Parallelizing Compilers</vt:lpstr>
      <vt:lpstr>Types of Data Dependences</vt:lpstr>
      <vt:lpstr>Example – data dependencies</vt:lpstr>
      <vt:lpstr>Example 1</vt:lpstr>
      <vt:lpstr>Example 2</vt:lpstr>
      <vt:lpstr>Shared Memory Models</vt:lpstr>
      <vt:lpstr>Shared Memory Model</vt:lpstr>
      <vt:lpstr>Shared Memory Model:   pros and cons</vt:lpstr>
      <vt:lpstr>Using a Mutex</vt:lpstr>
      <vt:lpstr>PowerPoint Presentation</vt:lpstr>
      <vt:lpstr>Partitioned memory</vt:lpstr>
      <vt:lpstr>Interlaced* memory</vt:lpstr>
      <vt:lpstr>Memory Partitioning Terms</vt:lpstr>
      <vt:lpstr>What’s Next??</vt:lpstr>
      <vt:lpstr>PowerPoint Presentation</vt:lpstr>
    </vt:vector>
  </TitlesOfParts>
  <Company>University of Cape Town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EEE4084F Digital Systems</dc:title>
  <dc:subject>Parallel Computing Fundamentals</dc:subject>
  <dc:creator>Simon Winberg</dc:creator>
  <cp:lastModifiedBy>SW</cp:lastModifiedBy>
  <cp:revision>358</cp:revision>
  <dcterms:created xsi:type="dcterms:W3CDTF">2009-02-10T02:25:54Z</dcterms:created>
  <dcterms:modified xsi:type="dcterms:W3CDTF">2018-03-05T21:23:27Z</dcterms:modified>
  <cp:category>Lectures</cp:category>
</cp:coreProperties>
</file>