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3" r:id="rId1"/>
  </p:sldMasterIdLst>
  <p:notesMasterIdLst>
    <p:notesMasterId r:id="rId57"/>
  </p:notesMasterIdLst>
  <p:sldIdLst>
    <p:sldId id="438" r:id="rId2"/>
    <p:sldId id="273" r:id="rId3"/>
    <p:sldId id="436" r:id="rId4"/>
    <p:sldId id="399" r:id="rId5"/>
    <p:sldId id="437" r:id="rId6"/>
    <p:sldId id="400" r:id="rId7"/>
    <p:sldId id="401" r:id="rId8"/>
    <p:sldId id="414" r:id="rId9"/>
    <p:sldId id="415" r:id="rId10"/>
    <p:sldId id="416" r:id="rId11"/>
    <p:sldId id="419" r:id="rId12"/>
    <p:sldId id="420" r:id="rId13"/>
    <p:sldId id="421" r:id="rId14"/>
    <p:sldId id="422" r:id="rId15"/>
    <p:sldId id="453" r:id="rId16"/>
    <p:sldId id="451" r:id="rId17"/>
    <p:sldId id="452" r:id="rId18"/>
    <p:sldId id="433" r:id="rId19"/>
    <p:sldId id="423" r:id="rId20"/>
    <p:sldId id="424" r:id="rId21"/>
    <p:sldId id="425" r:id="rId22"/>
    <p:sldId id="426" r:id="rId23"/>
    <p:sldId id="427" r:id="rId24"/>
    <p:sldId id="428" r:id="rId25"/>
    <p:sldId id="429" r:id="rId26"/>
    <p:sldId id="430" r:id="rId27"/>
    <p:sldId id="431" r:id="rId28"/>
    <p:sldId id="439" r:id="rId29"/>
    <p:sldId id="440" r:id="rId30"/>
    <p:sldId id="403" r:id="rId31"/>
    <p:sldId id="455" r:id="rId32"/>
    <p:sldId id="442" r:id="rId33"/>
    <p:sldId id="443" r:id="rId34"/>
    <p:sldId id="444" r:id="rId35"/>
    <p:sldId id="445" r:id="rId36"/>
    <p:sldId id="446" r:id="rId37"/>
    <p:sldId id="447" r:id="rId38"/>
    <p:sldId id="448" r:id="rId39"/>
    <p:sldId id="449" r:id="rId40"/>
    <p:sldId id="450" r:id="rId41"/>
    <p:sldId id="470" r:id="rId42"/>
    <p:sldId id="468" r:id="rId43"/>
    <p:sldId id="469" r:id="rId44"/>
    <p:sldId id="456" r:id="rId45"/>
    <p:sldId id="457" r:id="rId46"/>
    <p:sldId id="459" r:id="rId47"/>
    <p:sldId id="460" r:id="rId48"/>
    <p:sldId id="461" r:id="rId49"/>
    <p:sldId id="462" r:id="rId50"/>
    <p:sldId id="463" r:id="rId51"/>
    <p:sldId id="466" r:id="rId52"/>
    <p:sldId id="467" r:id="rId53"/>
    <p:sldId id="464" r:id="rId54"/>
    <p:sldId id="465" r:id="rId55"/>
    <p:sldId id="393" r:id="rId5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A"/>
    <a:srgbClr val="1008B8"/>
    <a:srgbClr val="FFCCFF"/>
    <a:srgbClr val="66FF99"/>
    <a:srgbClr val="1C1C1C"/>
    <a:srgbClr val="FFFF00"/>
    <a:srgbClr val="3663F2"/>
    <a:srgbClr val="3024CE"/>
    <a:srgbClr val="2E8D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87" autoAdjust="0"/>
  </p:normalViewPr>
  <p:slideViewPr>
    <p:cSldViewPr snapToGrid="0">
      <p:cViewPr varScale="1">
        <p:scale>
          <a:sx n="87" d="100"/>
          <a:sy n="87" d="100"/>
        </p:scale>
        <p:origin x="1308" y="60"/>
      </p:cViewPr>
      <p:guideLst>
        <p:guide orient="horz" pos="2160"/>
        <p:guide pos="2880"/>
      </p:guideLst>
    </p:cSldViewPr>
  </p:slideViewPr>
  <p:outlineViewPr>
    <p:cViewPr>
      <p:scale>
        <a:sx n="33" d="100"/>
        <a:sy n="33" d="100"/>
      </p:scale>
      <p:origin x="0" y="4867"/>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B0B5E431-874C-4F9E-A78C-72F9E39C8BBB}" type="datetimeFigureOut">
              <a:rPr lang="en-US"/>
              <a:pPr>
                <a:defRPr/>
              </a:pPr>
              <a:t>3/13/2018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2789BAF0-14F8-4ACC-89AE-4B98652CF13D}" type="slidenum">
              <a:rPr lang="en-US"/>
              <a:pPr>
                <a:defRPr/>
              </a:pPr>
              <a:t>‹#›</a:t>
            </a:fld>
            <a:endParaRPr lang="en-US"/>
          </a:p>
        </p:txBody>
      </p:sp>
    </p:spTree>
    <p:extLst>
      <p:ext uri="{BB962C8B-B14F-4D97-AF65-F5344CB8AC3E}">
        <p14:creationId xmlns:p14="http://schemas.microsoft.com/office/powerpoint/2010/main" val="42524490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802C9CC-8B50-4FE5-9B56-D8D46E7DF01A}" type="slidenum">
              <a:rPr lang="en-US" smtClean="0"/>
              <a:pPr/>
              <a:t>1</a:t>
            </a:fld>
            <a:endParaRPr lang="en-US"/>
          </a:p>
        </p:txBody>
      </p:sp>
    </p:spTree>
    <p:extLst>
      <p:ext uri="{BB962C8B-B14F-4D97-AF65-F5344CB8AC3E}">
        <p14:creationId xmlns:p14="http://schemas.microsoft.com/office/powerpoint/2010/main" val="1931835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BFD77C2-A852-4DAD-847B-54E8DC361AB7}" type="slidenum">
              <a:rPr lang="en-US" smtClean="0"/>
              <a:pPr/>
              <a:t>13</a:t>
            </a:fld>
            <a:endParaRPr lang="en-US"/>
          </a:p>
        </p:txBody>
      </p:sp>
    </p:spTree>
    <p:extLst>
      <p:ext uri="{BB962C8B-B14F-4D97-AF65-F5344CB8AC3E}">
        <p14:creationId xmlns:p14="http://schemas.microsoft.com/office/powerpoint/2010/main" val="150645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39562F7-8D5B-40D0-86A7-95C1C07FB704}" type="slidenum">
              <a:rPr lang="en-US" smtClean="0"/>
              <a:pPr/>
              <a:t>16</a:t>
            </a:fld>
            <a:endParaRPr lang="en-US"/>
          </a:p>
        </p:txBody>
      </p:sp>
    </p:spTree>
    <p:extLst>
      <p:ext uri="{BB962C8B-B14F-4D97-AF65-F5344CB8AC3E}">
        <p14:creationId xmlns:p14="http://schemas.microsoft.com/office/powerpoint/2010/main" val="1585087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A44F480-07B8-4625-BF86-E4DCE01108D5}" type="slidenum">
              <a:rPr lang="en-US" smtClean="0"/>
              <a:pPr/>
              <a:t>18</a:t>
            </a:fld>
            <a:endParaRPr lang="en-US"/>
          </a:p>
        </p:txBody>
      </p:sp>
    </p:spTree>
    <p:extLst>
      <p:ext uri="{BB962C8B-B14F-4D97-AF65-F5344CB8AC3E}">
        <p14:creationId xmlns:p14="http://schemas.microsoft.com/office/powerpoint/2010/main" val="1156192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3A0A192-F1C8-43F2-8596-03B22C89E234}" type="slidenum">
              <a:rPr lang="en-US" smtClean="0"/>
              <a:pPr/>
              <a:t>19</a:t>
            </a:fld>
            <a:endParaRPr lang="en-US"/>
          </a:p>
        </p:txBody>
      </p:sp>
    </p:spTree>
    <p:extLst>
      <p:ext uri="{BB962C8B-B14F-4D97-AF65-F5344CB8AC3E}">
        <p14:creationId xmlns:p14="http://schemas.microsoft.com/office/powerpoint/2010/main" val="3834021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2F248DF-03C7-4411-B087-033ACE507958}" type="slidenum">
              <a:rPr lang="en-US" smtClean="0"/>
              <a:pPr/>
              <a:t>20</a:t>
            </a:fld>
            <a:endParaRPr lang="en-US"/>
          </a:p>
        </p:txBody>
      </p:sp>
    </p:spTree>
    <p:extLst>
      <p:ext uri="{BB962C8B-B14F-4D97-AF65-F5344CB8AC3E}">
        <p14:creationId xmlns:p14="http://schemas.microsoft.com/office/powerpoint/2010/main" val="4204042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F141E6-E278-4B9D-AA18-ED01C26720E5}" type="slidenum">
              <a:rPr lang="en-US" smtClean="0"/>
              <a:pPr/>
              <a:t>21</a:t>
            </a:fld>
            <a:endParaRPr lang="en-US"/>
          </a:p>
        </p:txBody>
      </p:sp>
    </p:spTree>
    <p:extLst>
      <p:ext uri="{BB962C8B-B14F-4D97-AF65-F5344CB8AC3E}">
        <p14:creationId xmlns:p14="http://schemas.microsoft.com/office/powerpoint/2010/main" val="1594548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859C5D7-EC93-4D47-9D92-D3826FD5696A}" type="slidenum">
              <a:rPr lang="en-US" smtClean="0"/>
              <a:pPr/>
              <a:t>22</a:t>
            </a:fld>
            <a:endParaRPr lang="en-US"/>
          </a:p>
        </p:txBody>
      </p:sp>
    </p:spTree>
    <p:extLst>
      <p:ext uri="{BB962C8B-B14F-4D97-AF65-F5344CB8AC3E}">
        <p14:creationId xmlns:p14="http://schemas.microsoft.com/office/powerpoint/2010/main" val="1402703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FE7206F-E837-4305-A1A6-4A208404DC71}" type="slidenum">
              <a:rPr lang="en-US" smtClean="0"/>
              <a:pPr/>
              <a:t>23</a:t>
            </a:fld>
            <a:endParaRPr lang="en-US"/>
          </a:p>
        </p:txBody>
      </p:sp>
    </p:spTree>
    <p:extLst>
      <p:ext uri="{BB962C8B-B14F-4D97-AF65-F5344CB8AC3E}">
        <p14:creationId xmlns:p14="http://schemas.microsoft.com/office/powerpoint/2010/main" val="1721499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D341336-9D92-4A7F-A171-2AED02E8EEE3}" type="slidenum">
              <a:rPr lang="en-US" smtClean="0"/>
              <a:pPr/>
              <a:t>24</a:t>
            </a:fld>
            <a:endParaRPr lang="en-US"/>
          </a:p>
        </p:txBody>
      </p:sp>
    </p:spTree>
    <p:extLst>
      <p:ext uri="{BB962C8B-B14F-4D97-AF65-F5344CB8AC3E}">
        <p14:creationId xmlns:p14="http://schemas.microsoft.com/office/powerpoint/2010/main" val="2592738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169BBFF-7A03-46C2-9659-C2129E527762}" type="slidenum">
              <a:rPr lang="en-US" smtClean="0"/>
              <a:pPr/>
              <a:t>25</a:t>
            </a:fld>
            <a:endParaRPr lang="en-US"/>
          </a:p>
        </p:txBody>
      </p:sp>
    </p:spTree>
    <p:extLst>
      <p:ext uri="{BB962C8B-B14F-4D97-AF65-F5344CB8AC3E}">
        <p14:creationId xmlns:p14="http://schemas.microsoft.com/office/powerpoint/2010/main" val="3989593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B5A8CBC-EA5F-427A-90CC-D01B46FAFBFA}" type="slidenum">
              <a:rPr lang="en-US" smtClean="0"/>
              <a:pPr/>
              <a:t>2</a:t>
            </a:fld>
            <a:endParaRPr lang="en-US"/>
          </a:p>
        </p:txBody>
      </p:sp>
    </p:spTree>
    <p:extLst>
      <p:ext uri="{BB962C8B-B14F-4D97-AF65-F5344CB8AC3E}">
        <p14:creationId xmlns:p14="http://schemas.microsoft.com/office/powerpoint/2010/main" val="3343035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9B1C7EB-A40F-45E5-BDAC-2D4B8B27DFE5}" type="slidenum">
              <a:rPr lang="en-US" smtClean="0"/>
              <a:pPr/>
              <a:t>26</a:t>
            </a:fld>
            <a:endParaRPr lang="en-US"/>
          </a:p>
        </p:txBody>
      </p:sp>
    </p:spTree>
    <p:extLst>
      <p:ext uri="{BB962C8B-B14F-4D97-AF65-F5344CB8AC3E}">
        <p14:creationId xmlns:p14="http://schemas.microsoft.com/office/powerpoint/2010/main" val="4185160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68604AB-AC97-41DD-8A1B-FA81BE404C42}" type="slidenum">
              <a:rPr lang="en-US" smtClean="0"/>
              <a:pPr/>
              <a:t>27</a:t>
            </a:fld>
            <a:endParaRPr lang="en-US"/>
          </a:p>
        </p:txBody>
      </p:sp>
    </p:spTree>
    <p:extLst>
      <p:ext uri="{BB962C8B-B14F-4D97-AF65-F5344CB8AC3E}">
        <p14:creationId xmlns:p14="http://schemas.microsoft.com/office/powerpoint/2010/main" val="2858527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02B5D7C-2B8A-4533-A1C2-C3F113FE2BB9}" type="slidenum">
              <a:rPr lang="en-US" smtClean="0"/>
              <a:pPr/>
              <a:t>28</a:t>
            </a:fld>
            <a:endParaRPr lang="en-US"/>
          </a:p>
        </p:txBody>
      </p:sp>
    </p:spTree>
    <p:extLst>
      <p:ext uri="{BB962C8B-B14F-4D97-AF65-F5344CB8AC3E}">
        <p14:creationId xmlns:p14="http://schemas.microsoft.com/office/powerpoint/2010/main" val="2441349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EB7CCF7-996F-48F0-8335-077201AD1A7C}" type="slidenum">
              <a:rPr lang="en-US" smtClean="0"/>
              <a:pPr/>
              <a:t>29</a:t>
            </a:fld>
            <a:endParaRPr lang="en-US"/>
          </a:p>
        </p:txBody>
      </p:sp>
    </p:spTree>
    <p:extLst>
      <p:ext uri="{BB962C8B-B14F-4D97-AF65-F5344CB8AC3E}">
        <p14:creationId xmlns:p14="http://schemas.microsoft.com/office/powerpoint/2010/main" val="765260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B9A1E42-39B6-4585-A580-47B0BA944902}" type="slidenum">
              <a:rPr lang="en-US" smtClean="0"/>
              <a:pPr/>
              <a:t>30</a:t>
            </a:fld>
            <a:endParaRPr lang="en-US"/>
          </a:p>
        </p:txBody>
      </p:sp>
    </p:spTree>
    <p:extLst>
      <p:ext uri="{BB962C8B-B14F-4D97-AF65-F5344CB8AC3E}">
        <p14:creationId xmlns:p14="http://schemas.microsoft.com/office/powerpoint/2010/main" val="3853796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B9A1E42-39B6-4585-A580-47B0BA944902}" type="slidenum">
              <a:rPr lang="en-US" smtClean="0"/>
              <a:pPr/>
              <a:t>31</a:t>
            </a:fld>
            <a:endParaRPr lang="en-US"/>
          </a:p>
        </p:txBody>
      </p:sp>
    </p:spTree>
    <p:extLst>
      <p:ext uri="{BB962C8B-B14F-4D97-AF65-F5344CB8AC3E}">
        <p14:creationId xmlns:p14="http://schemas.microsoft.com/office/powerpoint/2010/main" val="45408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C6D5FF2-3319-4267-8624-F3D115DF2DE8}" type="slidenum">
              <a:rPr lang="en-US" smtClean="0"/>
              <a:pPr/>
              <a:t>32</a:t>
            </a:fld>
            <a:endParaRPr lang="en-US"/>
          </a:p>
        </p:txBody>
      </p:sp>
    </p:spTree>
    <p:extLst>
      <p:ext uri="{BB962C8B-B14F-4D97-AF65-F5344CB8AC3E}">
        <p14:creationId xmlns:p14="http://schemas.microsoft.com/office/powerpoint/2010/main" val="2022264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C9DF5B9-AD59-4736-8C11-25F1ADC21809}" type="slidenum">
              <a:rPr lang="en-US" smtClean="0"/>
              <a:pPr/>
              <a:t>33</a:t>
            </a:fld>
            <a:endParaRPr lang="en-US"/>
          </a:p>
        </p:txBody>
      </p:sp>
    </p:spTree>
    <p:extLst>
      <p:ext uri="{BB962C8B-B14F-4D97-AF65-F5344CB8AC3E}">
        <p14:creationId xmlns:p14="http://schemas.microsoft.com/office/powerpoint/2010/main" val="3280429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8B02A44-4607-4D8D-B1EB-F62D664DFC52}" type="slidenum">
              <a:rPr lang="en-US" smtClean="0"/>
              <a:pPr/>
              <a:t>34</a:t>
            </a:fld>
            <a:endParaRPr lang="en-US"/>
          </a:p>
        </p:txBody>
      </p:sp>
    </p:spTree>
    <p:extLst>
      <p:ext uri="{BB962C8B-B14F-4D97-AF65-F5344CB8AC3E}">
        <p14:creationId xmlns:p14="http://schemas.microsoft.com/office/powerpoint/2010/main" val="2782607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C6B1B2F-172C-4174-86F7-B4E185D9D61D}" type="slidenum">
              <a:rPr lang="en-US" smtClean="0"/>
              <a:pPr/>
              <a:t>35</a:t>
            </a:fld>
            <a:endParaRPr lang="en-US"/>
          </a:p>
        </p:txBody>
      </p:sp>
    </p:spTree>
    <p:extLst>
      <p:ext uri="{BB962C8B-B14F-4D97-AF65-F5344CB8AC3E}">
        <p14:creationId xmlns:p14="http://schemas.microsoft.com/office/powerpoint/2010/main" val="1991223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8FE9A1-39C6-405D-93DD-505CA4DBF776}" type="slidenum">
              <a:rPr lang="en-US" smtClean="0"/>
              <a:pPr/>
              <a:t>4</a:t>
            </a:fld>
            <a:endParaRPr lang="en-US"/>
          </a:p>
        </p:txBody>
      </p:sp>
    </p:spTree>
    <p:extLst>
      <p:ext uri="{BB962C8B-B14F-4D97-AF65-F5344CB8AC3E}">
        <p14:creationId xmlns:p14="http://schemas.microsoft.com/office/powerpoint/2010/main" val="860036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488087B-6EFB-41DB-AE93-EEC43893DBB8}" type="slidenum">
              <a:rPr lang="en-US" smtClean="0"/>
              <a:pPr/>
              <a:t>36</a:t>
            </a:fld>
            <a:endParaRPr lang="en-US"/>
          </a:p>
        </p:txBody>
      </p:sp>
    </p:spTree>
    <p:extLst>
      <p:ext uri="{BB962C8B-B14F-4D97-AF65-F5344CB8AC3E}">
        <p14:creationId xmlns:p14="http://schemas.microsoft.com/office/powerpoint/2010/main" val="1679539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E6D3B69-A7F0-4D80-9420-0653971ABFDB}" type="slidenum">
              <a:rPr lang="en-US" smtClean="0"/>
              <a:pPr/>
              <a:t>37</a:t>
            </a:fld>
            <a:endParaRPr lang="en-US"/>
          </a:p>
        </p:txBody>
      </p:sp>
    </p:spTree>
    <p:extLst>
      <p:ext uri="{BB962C8B-B14F-4D97-AF65-F5344CB8AC3E}">
        <p14:creationId xmlns:p14="http://schemas.microsoft.com/office/powerpoint/2010/main" val="338018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347CBA8-EF29-4F5C-8155-8EEEE0600E0B}" type="slidenum">
              <a:rPr lang="en-US" smtClean="0"/>
              <a:pPr/>
              <a:t>38</a:t>
            </a:fld>
            <a:endParaRPr lang="en-US"/>
          </a:p>
        </p:txBody>
      </p:sp>
    </p:spTree>
    <p:extLst>
      <p:ext uri="{BB962C8B-B14F-4D97-AF65-F5344CB8AC3E}">
        <p14:creationId xmlns:p14="http://schemas.microsoft.com/office/powerpoint/2010/main" val="1046648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CF50A03-7710-4B0B-BB59-558E80482CE2}" type="slidenum">
              <a:rPr lang="en-US" smtClean="0"/>
              <a:pPr/>
              <a:t>39</a:t>
            </a:fld>
            <a:endParaRPr lang="en-US"/>
          </a:p>
        </p:txBody>
      </p:sp>
    </p:spTree>
    <p:extLst>
      <p:ext uri="{BB962C8B-B14F-4D97-AF65-F5344CB8AC3E}">
        <p14:creationId xmlns:p14="http://schemas.microsoft.com/office/powerpoint/2010/main" val="10449147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83AB72F-B387-4131-A948-680AA7FD2C04}" type="slidenum">
              <a:rPr lang="en-US" smtClean="0"/>
              <a:pPr/>
              <a:t>40</a:t>
            </a:fld>
            <a:endParaRPr lang="en-US"/>
          </a:p>
        </p:txBody>
      </p:sp>
    </p:spTree>
    <p:extLst>
      <p:ext uri="{BB962C8B-B14F-4D97-AF65-F5344CB8AC3E}">
        <p14:creationId xmlns:p14="http://schemas.microsoft.com/office/powerpoint/2010/main" val="28027649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B8DB813-3453-4800-8277-9E2B224A88AB}" type="slidenum">
              <a:rPr lang="en-US" smtClean="0"/>
              <a:pPr/>
              <a:t>43</a:t>
            </a:fld>
            <a:endParaRPr lang="en-US"/>
          </a:p>
        </p:txBody>
      </p:sp>
    </p:spTree>
    <p:extLst>
      <p:ext uri="{BB962C8B-B14F-4D97-AF65-F5344CB8AC3E}">
        <p14:creationId xmlns:p14="http://schemas.microsoft.com/office/powerpoint/2010/main" val="40303134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B9A1E42-39B6-4585-A580-47B0BA944902}" type="slidenum">
              <a:rPr lang="en-US" smtClean="0"/>
              <a:pPr/>
              <a:t>44</a:t>
            </a:fld>
            <a:endParaRPr lang="en-US"/>
          </a:p>
        </p:txBody>
      </p:sp>
    </p:spTree>
    <p:extLst>
      <p:ext uri="{BB962C8B-B14F-4D97-AF65-F5344CB8AC3E}">
        <p14:creationId xmlns:p14="http://schemas.microsoft.com/office/powerpoint/2010/main" val="27681251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B9A1E42-39B6-4585-A580-47B0BA944902}" type="slidenum">
              <a:rPr lang="en-US" smtClean="0"/>
              <a:pPr/>
              <a:t>50</a:t>
            </a:fld>
            <a:endParaRPr lang="en-US"/>
          </a:p>
        </p:txBody>
      </p:sp>
    </p:spTree>
    <p:extLst>
      <p:ext uri="{BB962C8B-B14F-4D97-AF65-F5344CB8AC3E}">
        <p14:creationId xmlns:p14="http://schemas.microsoft.com/office/powerpoint/2010/main" val="2389877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47BFDF-2F71-47EF-9B8C-2A33988427C9}" type="slidenum">
              <a:rPr lang="en-US" smtClean="0"/>
              <a:pPr/>
              <a:t>6</a:t>
            </a:fld>
            <a:endParaRPr lang="en-US"/>
          </a:p>
        </p:txBody>
      </p:sp>
    </p:spTree>
    <p:extLst>
      <p:ext uri="{BB962C8B-B14F-4D97-AF65-F5344CB8AC3E}">
        <p14:creationId xmlns:p14="http://schemas.microsoft.com/office/powerpoint/2010/main" val="3120917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8BF06D6-82E3-49C0-860D-50EC1907E191}" type="slidenum">
              <a:rPr lang="en-US" smtClean="0"/>
              <a:pPr/>
              <a:t>7</a:t>
            </a:fld>
            <a:endParaRPr lang="en-US"/>
          </a:p>
        </p:txBody>
      </p:sp>
    </p:spTree>
    <p:extLst>
      <p:ext uri="{BB962C8B-B14F-4D97-AF65-F5344CB8AC3E}">
        <p14:creationId xmlns:p14="http://schemas.microsoft.com/office/powerpoint/2010/main" val="2019736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A44F480-07B8-4625-BF86-E4DCE01108D5}" type="slidenum">
              <a:rPr lang="en-US" smtClean="0"/>
              <a:pPr/>
              <a:t>8</a:t>
            </a:fld>
            <a:endParaRPr lang="en-US"/>
          </a:p>
        </p:txBody>
      </p:sp>
    </p:spTree>
    <p:extLst>
      <p:ext uri="{BB962C8B-B14F-4D97-AF65-F5344CB8AC3E}">
        <p14:creationId xmlns:p14="http://schemas.microsoft.com/office/powerpoint/2010/main" val="1128233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39562F7-8D5B-40D0-86A7-95C1C07FB704}" type="slidenum">
              <a:rPr lang="en-US" smtClean="0"/>
              <a:pPr/>
              <a:t>9</a:t>
            </a:fld>
            <a:endParaRPr lang="en-US"/>
          </a:p>
        </p:txBody>
      </p:sp>
    </p:spTree>
    <p:extLst>
      <p:ext uri="{BB962C8B-B14F-4D97-AF65-F5344CB8AC3E}">
        <p14:creationId xmlns:p14="http://schemas.microsoft.com/office/powerpoint/2010/main" val="1017275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F978A61-28B1-43B1-ACFD-7ED3F70B1F49}" type="slidenum">
              <a:rPr lang="en-US" smtClean="0"/>
              <a:pPr/>
              <a:t>11</a:t>
            </a:fld>
            <a:endParaRPr lang="en-US"/>
          </a:p>
        </p:txBody>
      </p:sp>
    </p:spTree>
    <p:extLst>
      <p:ext uri="{BB962C8B-B14F-4D97-AF65-F5344CB8AC3E}">
        <p14:creationId xmlns:p14="http://schemas.microsoft.com/office/powerpoint/2010/main" val="4088861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40AA02F-507C-40FE-9BFF-0CC61D04AEC7}" type="slidenum">
              <a:rPr lang="en-US" smtClean="0"/>
              <a:pPr/>
              <a:t>12</a:t>
            </a:fld>
            <a:endParaRPr lang="en-US"/>
          </a:p>
        </p:txBody>
      </p:sp>
    </p:spTree>
    <p:extLst>
      <p:ext uri="{BB962C8B-B14F-4D97-AF65-F5344CB8AC3E}">
        <p14:creationId xmlns:p14="http://schemas.microsoft.com/office/powerpoint/2010/main" val="1445640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B10B0255-C858-422F-A4EC-FDADC96DA122}"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17CC1FF7-788F-42ED-BE83-FF18342B5BF9}"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6EE988DE-77AE-4848-BE51-B5E8389D6F4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a:defRPr>
                <a:solidFill>
                  <a:srgbClr val="12624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CC766553-0B54-48B6-8047-6B9C5468D13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40FFABE4-504C-4534-84B4-C086694149E4}"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DFA178AE-207E-4037-A841-1881832B71AD}"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239E1287-0AD2-483F-A84D-D2B0FB1956D2}"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562EDD02-B81A-47BF-B5D3-65A0F21A837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2CE2B562-8035-4B5D-91F3-C2A7FB81A043}"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08E54F0E-1ACD-4FCA-9FBE-A5B0BEF81116}"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5E159D2F-7205-4C9D-87DC-83BA04DEF8D6}"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Po3vwMq_2xA"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youtube.com/watch?v=DMiEgKZ-qCw"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4ObouwCHk8w"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dx.doi.org/10.1109/IISWC.2015.32"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dx.doi.org/10.1109/IWIA.2001.955202"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clker.com/clipart-1975.htm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1258888" y="1873250"/>
            <a:ext cx="6775450" cy="1814513"/>
          </a:xfrm>
          <a:prstGeom prst="rect">
            <a:avLst/>
          </a:prstGeom>
          <a:blipFill dpi="0" rotWithShape="1">
            <a:blip r:embed="rId3">
              <a:alphaModFix amt="28000"/>
            </a:blip>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5" name="Subtitle 4"/>
          <p:cNvSpPr>
            <a:spLocks noGrp="1"/>
          </p:cNvSpPr>
          <p:nvPr>
            <p:ph type="subTitle" sz="quarter" idx="4294967295"/>
          </p:nvPr>
        </p:nvSpPr>
        <p:spPr>
          <a:xfrm>
            <a:off x="1088571" y="5102139"/>
            <a:ext cx="7705470" cy="1139825"/>
          </a:xfrm>
        </p:spPr>
        <p:txBody>
          <a:bodyPr>
            <a:normAutofit fontScale="62500" lnSpcReduction="20000"/>
          </a:bodyPr>
          <a:lstStyle/>
          <a:p>
            <a:pPr algn="ctr">
              <a:buNone/>
              <a:defRPr/>
            </a:pPr>
            <a:r>
              <a:rPr lang="en-ZA" sz="3600" dirty="0">
                <a:solidFill>
                  <a:srgbClr val="FF6600"/>
                </a:solidFill>
              </a:rPr>
              <a:t>Lecture 10:</a:t>
            </a:r>
          </a:p>
          <a:p>
            <a:pPr algn="ctr">
              <a:buNone/>
              <a:defRPr/>
            </a:pPr>
            <a:r>
              <a:rPr lang="en-ZA" sz="3600" dirty="0">
                <a:solidFill>
                  <a:srgbClr val="FF6600"/>
                </a:solidFill>
              </a:rPr>
              <a:t>Architectures Types, Memory Access Architectures, Flynn’s Taxonomy, Classic Microcontroller Case Studies</a:t>
            </a:r>
          </a:p>
        </p:txBody>
      </p:sp>
      <p:pic>
        <p:nvPicPr>
          <p:cNvPr id="3077" name="Picture 9" descr="EEE4084F_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434" y="214844"/>
            <a:ext cx="1439862"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602271" y="156325"/>
            <a:ext cx="1268412" cy="129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725047" y="850163"/>
            <a:ext cx="6108087"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Digital Systems</a:t>
            </a:r>
          </a:p>
        </p:txBody>
      </p:sp>
      <p:sp>
        <p:nvSpPr>
          <p:cNvPr id="11" name="Rectangle 10"/>
          <p:cNvSpPr/>
          <p:nvPr/>
        </p:nvSpPr>
        <p:spPr>
          <a:xfrm>
            <a:off x="2617519" y="61493"/>
            <a:ext cx="4418197"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EEE4084F</a:t>
            </a:r>
          </a:p>
        </p:txBody>
      </p:sp>
      <p:pic>
        <p:nvPicPr>
          <p:cNvPr id="3081" name="Picture 9" descr="california-highspeed-train-0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87399" y="1790614"/>
            <a:ext cx="4899025"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swinberg\Documents\ACTIVE\EEE4084F\Common\Images_open\CC-SA.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830" y="6375970"/>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013488" y="6478181"/>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spTree>
    <p:extLst>
      <p:ext uri="{BB962C8B-B14F-4D97-AF65-F5344CB8AC3E}">
        <p14:creationId xmlns:p14="http://schemas.microsoft.com/office/powerpoint/2010/main" val="3875155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3" y="448221"/>
            <a:ext cx="8349343" cy="956036"/>
          </a:xfrm>
        </p:spPr>
        <p:txBody>
          <a:bodyPr>
            <a:normAutofit fontScale="90000"/>
          </a:bodyPr>
          <a:lstStyle/>
          <a:p>
            <a:r>
              <a:rPr lang="en-US" dirty="0"/>
              <a:t>John von Neumann &amp; </a:t>
            </a:r>
            <a:br>
              <a:rPr lang="en-US" dirty="0"/>
            </a:br>
            <a:r>
              <a:rPr lang="en-US" dirty="0"/>
              <a:t>                              the </a:t>
            </a:r>
            <a:r>
              <a:rPr lang="en-US" dirty="0" err="1"/>
              <a:t>JvN</a:t>
            </a:r>
            <a:r>
              <a:rPr lang="en-US" dirty="0"/>
              <a:t> Machine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3360" y="1965944"/>
            <a:ext cx="2711896" cy="2982154"/>
          </a:xfrm>
        </p:spPr>
      </p:pic>
      <p:sp>
        <p:nvSpPr>
          <p:cNvPr id="5" name="Rectangle 4"/>
          <p:cNvSpPr/>
          <p:nvPr/>
        </p:nvSpPr>
        <p:spPr>
          <a:xfrm>
            <a:off x="1415142" y="5435769"/>
            <a:ext cx="6128658" cy="369332"/>
          </a:xfrm>
          <a:prstGeom prst="rect">
            <a:avLst/>
          </a:prstGeom>
        </p:spPr>
        <p:txBody>
          <a:bodyPr wrap="square">
            <a:spAutoFit/>
          </a:bodyPr>
          <a:lstStyle/>
          <a:p>
            <a:pPr algn="ctr"/>
            <a:r>
              <a:rPr lang="en-US" dirty="0"/>
              <a:t>“The Greatest Computer Programmer Was Its First!”</a:t>
            </a:r>
          </a:p>
        </p:txBody>
      </p:sp>
      <p:sp>
        <p:nvSpPr>
          <p:cNvPr id="3" name="Rectangle 2"/>
          <p:cNvSpPr/>
          <p:nvPr/>
        </p:nvSpPr>
        <p:spPr>
          <a:xfrm>
            <a:off x="1373578" y="6055806"/>
            <a:ext cx="6338454" cy="338554"/>
          </a:xfrm>
          <a:prstGeom prst="rect">
            <a:avLst/>
          </a:prstGeom>
        </p:spPr>
        <p:txBody>
          <a:bodyPr wrap="square">
            <a:spAutoFit/>
          </a:bodyPr>
          <a:lstStyle/>
          <a:p>
            <a:pPr algn="ctr"/>
            <a:r>
              <a:rPr lang="en-ZA" sz="1600" dirty="0">
                <a:hlinkClick r:id="rId3"/>
              </a:rPr>
              <a:t>https://www.youtube.com/watch?v=Po3vwMq_2xA</a:t>
            </a:r>
            <a:endParaRPr lang="en-ZA" sz="1600" dirty="0"/>
          </a:p>
        </p:txBody>
      </p:sp>
    </p:spTree>
    <p:extLst>
      <p:ext uri="{BB962C8B-B14F-4D97-AF65-F5344CB8AC3E}">
        <p14:creationId xmlns:p14="http://schemas.microsoft.com/office/powerpoint/2010/main" val="1242823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674715"/>
            <a:ext cx="8732837" cy="657705"/>
          </a:xfrm>
        </p:spPr>
        <p:txBody>
          <a:bodyPr>
            <a:normAutofit fontScale="90000"/>
          </a:bodyPr>
          <a:lstStyle/>
          <a:p>
            <a:pPr>
              <a:defRPr/>
            </a:pPr>
            <a:r>
              <a:rPr lang="en-US" dirty="0"/>
              <a:t>von Neumann Architecture</a:t>
            </a:r>
          </a:p>
        </p:txBody>
      </p:sp>
      <p:sp>
        <p:nvSpPr>
          <p:cNvPr id="3" name="Content Placeholder 2"/>
          <p:cNvSpPr>
            <a:spLocks noGrp="1"/>
          </p:cNvSpPr>
          <p:nvPr>
            <p:ph idx="1"/>
          </p:nvPr>
        </p:nvSpPr>
        <p:spPr>
          <a:xfrm>
            <a:off x="723900" y="1539875"/>
            <a:ext cx="8007350" cy="4191000"/>
          </a:xfrm>
        </p:spPr>
        <p:txBody>
          <a:bodyPr/>
          <a:lstStyle/>
          <a:p>
            <a:pPr>
              <a:defRPr/>
            </a:pPr>
            <a:r>
              <a:rPr lang="en-US" dirty="0"/>
              <a:t>The von Neumann computer comprises the following four components: </a:t>
            </a:r>
          </a:p>
          <a:p>
            <a:pPr lvl="1">
              <a:defRPr/>
            </a:pPr>
            <a:r>
              <a:rPr lang="en-US" dirty="0"/>
              <a:t>Memory</a:t>
            </a:r>
          </a:p>
          <a:p>
            <a:pPr lvl="1">
              <a:defRPr/>
            </a:pPr>
            <a:r>
              <a:rPr lang="en-US" dirty="0"/>
              <a:t>Control Unit</a:t>
            </a:r>
          </a:p>
          <a:p>
            <a:pPr lvl="1">
              <a:defRPr/>
            </a:pPr>
            <a:r>
              <a:rPr lang="en-US" dirty="0"/>
              <a:t>Arithmetic Logic</a:t>
            </a:r>
            <a:br>
              <a:rPr lang="en-US" dirty="0"/>
            </a:br>
            <a:r>
              <a:rPr lang="en-US" dirty="0"/>
              <a:t>Unit (ALU)</a:t>
            </a:r>
          </a:p>
          <a:p>
            <a:pPr lvl="1">
              <a:defRPr/>
            </a:pPr>
            <a:r>
              <a:rPr lang="en-US" dirty="0" err="1"/>
              <a:t>Input/Output</a:t>
            </a:r>
            <a:endParaRPr lang="en-US" dirty="0"/>
          </a:p>
        </p:txBody>
      </p:sp>
      <p:pic>
        <p:nvPicPr>
          <p:cNvPr id="8196" name="Picture 3" descr="vonneumann.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9675" y="2697163"/>
            <a:ext cx="3727450"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4"/>
          <p:cNvSpPr>
            <a:spLocks noChangeArrowheads="1"/>
          </p:cNvSpPr>
          <p:nvPr/>
        </p:nvSpPr>
        <p:spPr bwMode="auto">
          <a:xfrm>
            <a:off x="4926013" y="6097588"/>
            <a:ext cx="411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Figure 1: The Von Neumann architecture*</a:t>
            </a:r>
          </a:p>
        </p:txBody>
      </p:sp>
      <p:sp>
        <p:nvSpPr>
          <p:cNvPr id="8198" name="Rectangle 5"/>
          <p:cNvSpPr>
            <a:spLocks noChangeArrowheads="1"/>
          </p:cNvSpPr>
          <p:nvPr/>
        </p:nvSpPr>
        <p:spPr bwMode="auto">
          <a:xfrm>
            <a:off x="-48128" y="6605839"/>
            <a:ext cx="6926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t>(* image adapted from  http://en.wikipedia.org/w/index.php?title=Von_Neumann_architecture)</a:t>
            </a:r>
          </a:p>
        </p:txBody>
      </p:sp>
      <p:sp>
        <p:nvSpPr>
          <p:cNvPr id="8199" name="Rectangle 6"/>
          <p:cNvSpPr>
            <a:spLocks noChangeArrowheads="1"/>
          </p:cNvSpPr>
          <p:nvPr/>
        </p:nvSpPr>
        <p:spPr bwMode="auto">
          <a:xfrm>
            <a:off x="503238" y="5435600"/>
            <a:ext cx="4114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See 1-page reading in Resources on VULA</a:t>
            </a:r>
          </a:p>
        </p:txBody>
      </p:sp>
    </p:spTree>
    <p:extLst>
      <p:ext uri="{BB962C8B-B14F-4D97-AF65-F5344CB8AC3E}">
        <p14:creationId xmlns:p14="http://schemas.microsoft.com/office/powerpoint/2010/main" val="1518945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919" y="198438"/>
            <a:ext cx="8845550" cy="1431925"/>
          </a:xfrm>
        </p:spPr>
        <p:txBody>
          <a:bodyPr/>
          <a:lstStyle/>
          <a:p>
            <a:pPr>
              <a:defRPr/>
            </a:pPr>
            <a:r>
              <a:rPr lang="en-US" dirty="0"/>
              <a:t>von Neumann Architecture:</a:t>
            </a:r>
            <a:br>
              <a:rPr lang="en-US" dirty="0"/>
            </a:br>
            <a:r>
              <a:rPr lang="en-US" dirty="0"/>
              <a:t>Memory</a:t>
            </a:r>
          </a:p>
        </p:txBody>
      </p:sp>
      <p:sp>
        <p:nvSpPr>
          <p:cNvPr id="3" name="Content Placeholder 2"/>
          <p:cNvSpPr>
            <a:spLocks noGrp="1"/>
          </p:cNvSpPr>
          <p:nvPr>
            <p:ph idx="1"/>
          </p:nvPr>
        </p:nvSpPr>
        <p:spPr>
          <a:xfrm>
            <a:off x="723900" y="1665288"/>
            <a:ext cx="8007350" cy="4191000"/>
          </a:xfrm>
        </p:spPr>
        <p:txBody>
          <a:bodyPr/>
          <a:lstStyle/>
          <a:p>
            <a:pPr>
              <a:defRPr/>
            </a:pPr>
            <a:r>
              <a:rPr lang="en-US" dirty="0"/>
              <a:t>Random access, read/write memory stores </a:t>
            </a:r>
            <a:r>
              <a:rPr lang="en-US" i="1" dirty="0"/>
              <a:t>both</a:t>
            </a:r>
            <a:r>
              <a:rPr lang="en-US" dirty="0"/>
              <a:t> programs and data </a:t>
            </a:r>
          </a:p>
          <a:p>
            <a:pPr>
              <a:defRPr/>
            </a:pPr>
            <a:r>
              <a:rPr lang="en-US" dirty="0"/>
              <a:t>Program comprises instructions (von Neumann termed ‘machine instructions’) that tells the computer what do.</a:t>
            </a:r>
          </a:p>
          <a:p>
            <a:pPr>
              <a:defRPr/>
            </a:pPr>
            <a:r>
              <a:rPr lang="en-US" dirty="0"/>
              <a:t>Data is simply information to be used by the program</a:t>
            </a:r>
          </a:p>
        </p:txBody>
      </p:sp>
    </p:spTree>
    <p:extLst>
      <p:ext uri="{BB962C8B-B14F-4D97-AF65-F5344CB8AC3E}">
        <p14:creationId xmlns:p14="http://schemas.microsoft.com/office/powerpoint/2010/main" val="3217339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919" y="198438"/>
            <a:ext cx="8845550" cy="1431925"/>
          </a:xfrm>
        </p:spPr>
        <p:txBody>
          <a:bodyPr/>
          <a:lstStyle/>
          <a:p>
            <a:pPr>
              <a:defRPr/>
            </a:pPr>
            <a:r>
              <a:rPr lang="en-US" dirty="0"/>
              <a:t>von Neumann Architecture:</a:t>
            </a:r>
            <a:br>
              <a:rPr lang="en-US" dirty="0"/>
            </a:br>
            <a:r>
              <a:rPr lang="en-US" dirty="0"/>
              <a:t>Operation</a:t>
            </a:r>
          </a:p>
        </p:txBody>
      </p:sp>
      <p:sp>
        <p:nvSpPr>
          <p:cNvPr id="3" name="Content Placeholder 2"/>
          <p:cNvSpPr>
            <a:spLocks noGrp="1"/>
          </p:cNvSpPr>
          <p:nvPr>
            <p:ph idx="1"/>
          </p:nvPr>
        </p:nvSpPr>
        <p:spPr>
          <a:xfrm>
            <a:off x="723900" y="1630363"/>
            <a:ext cx="8007350" cy="4873625"/>
          </a:xfrm>
        </p:spPr>
        <p:txBody>
          <a:bodyPr>
            <a:normAutofit lnSpcReduction="10000"/>
          </a:bodyPr>
          <a:lstStyle/>
          <a:p>
            <a:pPr>
              <a:defRPr/>
            </a:pPr>
            <a:r>
              <a:rPr lang="en-US" dirty="0"/>
              <a:t>Control unit fetches instruction or data from memory, decodes and executes the instruction, sequentially completes sub-operations for the instruction</a:t>
            </a:r>
          </a:p>
          <a:p>
            <a:pPr>
              <a:defRPr/>
            </a:pPr>
            <a:r>
              <a:rPr lang="en-US" dirty="0"/>
              <a:t>Arithmetic Unit performs basic arithmetic operations </a:t>
            </a:r>
            <a:r>
              <a:rPr lang="en-US" sz="2800" dirty="0"/>
              <a:t>(earlier CPUs didn’t have multiply or divide; had few instructions, e.g. LOAD, STORE, ADD, IN, OUT and JUMP on flags)</a:t>
            </a:r>
          </a:p>
          <a:p>
            <a:pPr>
              <a:defRPr/>
            </a:pPr>
            <a:r>
              <a:rPr lang="en-US" dirty="0" err="1"/>
              <a:t>Input/Output</a:t>
            </a:r>
            <a:r>
              <a:rPr lang="en-US" dirty="0"/>
              <a:t> is interface to other systems and human operator</a:t>
            </a:r>
          </a:p>
        </p:txBody>
      </p:sp>
    </p:spTree>
    <p:extLst>
      <p:ext uri="{BB962C8B-B14F-4D97-AF65-F5344CB8AC3E}">
        <p14:creationId xmlns:p14="http://schemas.microsoft.com/office/powerpoint/2010/main" val="2963461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Suggested further learning</a:t>
            </a:r>
          </a:p>
        </p:txBody>
      </p:sp>
      <p:sp>
        <p:nvSpPr>
          <p:cNvPr id="3" name="Content Placeholder 2"/>
          <p:cNvSpPr>
            <a:spLocks noGrp="1"/>
          </p:cNvSpPr>
          <p:nvPr>
            <p:ph idx="1"/>
          </p:nvPr>
        </p:nvSpPr>
        <p:spPr/>
        <p:txBody>
          <a:bodyPr/>
          <a:lstStyle/>
          <a:p>
            <a:r>
              <a:rPr lang="en-US" dirty="0"/>
              <a:t>Simple recap of Von Neumann Arch:</a:t>
            </a:r>
          </a:p>
          <a:p>
            <a:pPr lvl="1"/>
            <a:r>
              <a:rPr lang="en-US" dirty="0">
                <a:hlinkClick r:id="rId2"/>
              </a:rPr>
              <a:t>http://www.youtube.com/watch?v=DMiEgKZ-qCw</a:t>
            </a:r>
            <a:endParaRPr lang="en-US" dirty="0"/>
          </a:p>
          <a:p>
            <a:r>
              <a:rPr lang="en-US" dirty="0"/>
              <a:t>Some history of Von Neumann leading towards his machine: </a:t>
            </a:r>
            <a:r>
              <a:rPr lang="en-US" sz="2000" dirty="0"/>
              <a:t>(not examined!)</a:t>
            </a:r>
            <a:endParaRPr lang="en-US" dirty="0"/>
          </a:p>
          <a:p>
            <a:pPr lvl="1"/>
            <a:r>
              <a:rPr lang="en-US" dirty="0"/>
              <a:t>“The Greatest Computer Programmer Was Its First”</a:t>
            </a:r>
          </a:p>
          <a:p>
            <a:pPr lvl="1"/>
            <a:r>
              <a:rPr lang="en-US" dirty="0"/>
              <a:t>http://www.youtube.com/watch?v=Po3vwMq_2xA</a:t>
            </a:r>
          </a:p>
        </p:txBody>
      </p:sp>
    </p:spTree>
    <p:extLst>
      <p:ext uri="{BB962C8B-B14F-4D97-AF65-F5344CB8AC3E}">
        <p14:creationId xmlns:p14="http://schemas.microsoft.com/office/powerpoint/2010/main" val="2091901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8645" y="3612029"/>
            <a:ext cx="6637468" cy="1362075"/>
          </a:xfrm>
        </p:spPr>
        <p:txBody>
          <a:bodyPr/>
          <a:lstStyle/>
          <a:p>
            <a:r>
              <a:rPr lang="en-ZA" dirty="0"/>
              <a:t>The Harvard Architecture</a:t>
            </a:r>
          </a:p>
        </p:txBody>
      </p:sp>
      <p:sp>
        <p:nvSpPr>
          <p:cNvPr id="5" name="Text Placeholder 4"/>
          <p:cNvSpPr>
            <a:spLocks noGrp="1"/>
          </p:cNvSpPr>
          <p:nvPr>
            <p:ph type="body" idx="1"/>
          </p:nvPr>
        </p:nvSpPr>
        <p:spPr>
          <a:xfrm>
            <a:off x="1258645" y="4978400"/>
            <a:ext cx="6637467" cy="1520413"/>
          </a:xfrm>
        </p:spPr>
        <p:txBody>
          <a:bodyPr/>
          <a:lstStyle/>
          <a:p>
            <a:r>
              <a:rPr lang="en-ZA" dirty="0"/>
              <a:t>EEE4084F</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744220"/>
            <a:ext cx="2959100" cy="2416598"/>
          </a:xfrm>
          <a:prstGeom prst="rect">
            <a:avLst/>
          </a:prstGeom>
        </p:spPr>
      </p:pic>
      <p:sp>
        <p:nvSpPr>
          <p:cNvPr id="7" name="Rectangle 6"/>
          <p:cNvSpPr/>
          <p:nvPr/>
        </p:nvSpPr>
        <p:spPr>
          <a:xfrm rot="19892553">
            <a:off x="160086" y="1377892"/>
            <a:ext cx="3591432" cy="707886"/>
          </a:xfrm>
          <a:prstGeom prst="rect">
            <a:avLst/>
          </a:prstGeom>
          <a:noFill/>
        </p:spPr>
        <p:txBody>
          <a:bodyPr wrap="none" lIns="91440" tIns="45720" rIns="91440" bIns="45720">
            <a:spAutoFit/>
          </a:bodyPr>
          <a:lstStyle/>
          <a:p>
            <a:pPr algn="ctr"/>
            <a:r>
              <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Von Neumann</a:t>
            </a:r>
          </a:p>
        </p:txBody>
      </p:sp>
      <p:sp>
        <p:nvSpPr>
          <p:cNvPr id="8" name="Rectangle 7"/>
          <p:cNvSpPr/>
          <p:nvPr/>
        </p:nvSpPr>
        <p:spPr>
          <a:xfrm rot="1800000">
            <a:off x="6084463" y="1377892"/>
            <a:ext cx="2124299" cy="707886"/>
          </a:xfrm>
          <a:prstGeom prst="rect">
            <a:avLst/>
          </a:prstGeom>
          <a:noFill/>
        </p:spPr>
        <p:txBody>
          <a:bodyPr wrap="none" lIns="91440" tIns="45720" rIns="91440" bIns="45720">
            <a:spAutoFit/>
          </a:bodyPr>
          <a:lstStyle/>
          <a:p>
            <a:pPr algn="ctr"/>
            <a:r>
              <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Harvard</a:t>
            </a:r>
          </a:p>
        </p:txBody>
      </p:sp>
      <p:sp>
        <p:nvSpPr>
          <p:cNvPr id="9" name="TextBox 8"/>
          <p:cNvSpPr txBox="1"/>
          <p:nvPr/>
        </p:nvSpPr>
        <p:spPr>
          <a:xfrm>
            <a:off x="2766521" y="3737384"/>
            <a:ext cx="3345788" cy="461665"/>
          </a:xfrm>
          <a:prstGeom prst="rect">
            <a:avLst/>
          </a:prstGeom>
          <a:noFill/>
        </p:spPr>
        <p:txBody>
          <a:bodyPr wrap="none" rtlCol="0">
            <a:spAutoFit/>
          </a:bodyPr>
          <a:lstStyle/>
          <a:p>
            <a:r>
              <a:rPr lang="en-ZA" sz="2400" b="1" dirty="0">
                <a:solidFill>
                  <a:srgbClr val="0070C0"/>
                </a:solidFill>
              </a:rPr>
              <a:t>The Big Competitor…</a:t>
            </a:r>
          </a:p>
        </p:txBody>
      </p:sp>
    </p:spTree>
    <p:extLst>
      <p:ext uri="{BB962C8B-B14F-4D97-AF65-F5344CB8AC3E}">
        <p14:creationId xmlns:p14="http://schemas.microsoft.com/office/powerpoint/2010/main" val="4242436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44475"/>
            <a:ext cx="8732837" cy="778209"/>
          </a:xfrm>
        </p:spPr>
        <p:txBody>
          <a:bodyPr/>
          <a:lstStyle/>
          <a:p>
            <a:pPr>
              <a:defRPr/>
            </a:pPr>
            <a:r>
              <a:rPr lang="en-US" dirty="0"/>
              <a:t>The Harvard Architecture</a:t>
            </a:r>
          </a:p>
        </p:txBody>
      </p:sp>
      <p:sp>
        <p:nvSpPr>
          <p:cNvPr id="3" name="Content Placeholder 2"/>
          <p:cNvSpPr>
            <a:spLocks noGrp="1"/>
          </p:cNvSpPr>
          <p:nvPr>
            <p:ph idx="1"/>
          </p:nvPr>
        </p:nvSpPr>
        <p:spPr>
          <a:xfrm>
            <a:off x="264685" y="1091616"/>
            <a:ext cx="8482273" cy="3936838"/>
          </a:xfrm>
        </p:spPr>
        <p:txBody>
          <a:bodyPr>
            <a:normAutofit fontScale="77500" lnSpcReduction="20000"/>
          </a:bodyPr>
          <a:lstStyle/>
          <a:p>
            <a:pPr>
              <a:defRPr/>
            </a:pPr>
            <a:r>
              <a:rPr lang="en-ZA" dirty="0"/>
              <a:t>The Harvard architecture physically </a:t>
            </a:r>
            <a:r>
              <a:rPr lang="en-ZA" dirty="0">
                <a:solidFill>
                  <a:srgbClr val="FF0000"/>
                </a:solidFill>
              </a:rPr>
              <a:t>separates storage and signal lines for instructions and data</a:t>
            </a:r>
            <a:r>
              <a:rPr lang="en-ZA" dirty="0"/>
              <a:t>.</a:t>
            </a:r>
          </a:p>
          <a:p>
            <a:pPr>
              <a:defRPr/>
            </a:pPr>
            <a:r>
              <a:rPr lang="en-ZA" dirty="0"/>
              <a:t>The term originated from the “Harvard Mark I” </a:t>
            </a:r>
            <a:r>
              <a:rPr lang="en-ZA" u="sng" dirty="0"/>
              <a:t>relay-based computer</a:t>
            </a:r>
            <a:r>
              <a:rPr lang="en-ZA" dirty="0"/>
              <a:t> that stored instructions on (24-bits wide) punched tape and data in electro-mechanical counters.</a:t>
            </a:r>
          </a:p>
          <a:p>
            <a:pPr>
              <a:defRPr/>
            </a:pPr>
            <a:r>
              <a:rPr lang="en-ZA" dirty="0"/>
              <a:t>Data storage entirely contained within the central processing unit, and provided </a:t>
            </a:r>
            <a:r>
              <a:rPr lang="en-ZA" u="sng" dirty="0"/>
              <a:t>no access to the instruction storage as data</a:t>
            </a:r>
            <a:r>
              <a:rPr lang="en-ZA" dirty="0"/>
              <a:t>.</a:t>
            </a:r>
          </a:p>
          <a:p>
            <a:pPr>
              <a:defRPr/>
            </a:pPr>
            <a:r>
              <a:rPr lang="en-ZA" dirty="0"/>
              <a:t>(for the original </a:t>
            </a:r>
            <a:r>
              <a:rPr lang="en-ZA" dirty="0" err="1"/>
              <a:t>MarkI</a:t>
            </a:r>
            <a:r>
              <a:rPr lang="en-ZA" dirty="0"/>
              <a:t>) programs needed to be loaded by an operator as the processor could not initialize itself.</a:t>
            </a:r>
          </a:p>
        </p:txBody>
      </p:sp>
      <p:grpSp>
        <p:nvGrpSpPr>
          <p:cNvPr id="10" name="Group 9"/>
          <p:cNvGrpSpPr/>
          <p:nvPr/>
        </p:nvGrpSpPr>
        <p:grpSpPr>
          <a:xfrm>
            <a:off x="5581316" y="4788406"/>
            <a:ext cx="3178342" cy="1739394"/>
            <a:chOff x="4822658" y="3861463"/>
            <a:chExt cx="3924300" cy="2147630"/>
          </a:xfrm>
        </p:grpSpPr>
        <p:sp>
          <p:nvSpPr>
            <p:cNvPr id="4" name="Rectangle 3"/>
            <p:cNvSpPr/>
            <p:nvPr/>
          </p:nvSpPr>
          <p:spPr>
            <a:xfrm>
              <a:off x="6372058" y="3861463"/>
              <a:ext cx="850900" cy="51526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solidFill>
                    <a:schemeClr val="tx1"/>
                  </a:solidFill>
                </a:rPr>
                <a:t>ALU</a:t>
              </a:r>
            </a:p>
          </p:txBody>
        </p:sp>
        <p:sp>
          <p:nvSpPr>
            <p:cNvPr id="6" name="Rectangle 5"/>
            <p:cNvSpPr/>
            <p:nvPr/>
          </p:nvSpPr>
          <p:spPr>
            <a:xfrm>
              <a:off x="6283158" y="4691732"/>
              <a:ext cx="1003300" cy="51526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solidFill>
                    <a:schemeClr val="tx1"/>
                  </a:solidFill>
                </a:rPr>
                <a:t>Control Unit</a:t>
              </a:r>
            </a:p>
          </p:txBody>
        </p:sp>
        <p:sp>
          <p:nvSpPr>
            <p:cNvPr id="7" name="Rectangle 6"/>
            <p:cNvSpPr/>
            <p:nvPr/>
          </p:nvSpPr>
          <p:spPr>
            <a:xfrm>
              <a:off x="4822658" y="4691732"/>
              <a:ext cx="1130300" cy="51526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a:solidFill>
                    <a:schemeClr val="tx1"/>
                  </a:solidFill>
                </a:rPr>
                <a:t>Instruction memory</a:t>
              </a:r>
            </a:p>
          </p:txBody>
        </p:sp>
        <p:sp>
          <p:nvSpPr>
            <p:cNvPr id="8" name="Rectangle 7"/>
            <p:cNvSpPr/>
            <p:nvPr/>
          </p:nvSpPr>
          <p:spPr>
            <a:xfrm>
              <a:off x="7616658" y="4691732"/>
              <a:ext cx="1130300" cy="51526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a:solidFill>
                    <a:schemeClr val="tx1"/>
                  </a:solidFill>
                </a:rPr>
                <a:t>Data memory</a:t>
              </a:r>
            </a:p>
          </p:txBody>
        </p:sp>
        <p:sp>
          <p:nvSpPr>
            <p:cNvPr id="9" name="Rectangle 8"/>
            <p:cNvSpPr/>
            <p:nvPr/>
          </p:nvSpPr>
          <p:spPr>
            <a:xfrm>
              <a:off x="6372058" y="5493825"/>
              <a:ext cx="850900" cy="51526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solidFill>
                    <a:schemeClr val="tx1"/>
                  </a:solidFill>
                </a:rPr>
                <a:t>I/O</a:t>
              </a:r>
            </a:p>
          </p:txBody>
        </p:sp>
        <p:sp>
          <p:nvSpPr>
            <p:cNvPr id="5" name="Left-Right Arrow 4"/>
            <p:cNvSpPr/>
            <p:nvPr/>
          </p:nvSpPr>
          <p:spPr>
            <a:xfrm>
              <a:off x="5927723" y="4752998"/>
              <a:ext cx="380670" cy="392736"/>
            </a:xfrm>
            <a:prstGeom prst="leftRightArrow">
              <a:avLst>
                <a:gd name="adj1" fmla="val 47635"/>
                <a:gd name="adj2" fmla="val 298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a:p>
          </p:txBody>
        </p:sp>
        <p:sp>
          <p:nvSpPr>
            <p:cNvPr id="11" name="Left-Right Arrow 10"/>
            <p:cNvSpPr/>
            <p:nvPr/>
          </p:nvSpPr>
          <p:spPr>
            <a:xfrm>
              <a:off x="7262643" y="4752998"/>
              <a:ext cx="380670" cy="392736"/>
            </a:xfrm>
            <a:prstGeom prst="leftRightArrow">
              <a:avLst>
                <a:gd name="adj1" fmla="val 47635"/>
                <a:gd name="adj2" fmla="val 298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a:p>
          </p:txBody>
        </p:sp>
        <p:sp>
          <p:nvSpPr>
            <p:cNvPr id="12" name="Left-Right Arrow 11"/>
            <p:cNvSpPr/>
            <p:nvPr/>
          </p:nvSpPr>
          <p:spPr>
            <a:xfrm rot="16200000">
              <a:off x="6607173" y="4331845"/>
              <a:ext cx="380670" cy="392736"/>
            </a:xfrm>
            <a:prstGeom prst="leftRightArrow">
              <a:avLst>
                <a:gd name="adj1" fmla="val 47635"/>
                <a:gd name="adj2" fmla="val 298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a:p>
          </p:txBody>
        </p:sp>
        <p:sp>
          <p:nvSpPr>
            <p:cNvPr id="13" name="Left-Right Arrow 12"/>
            <p:cNvSpPr/>
            <p:nvPr/>
          </p:nvSpPr>
          <p:spPr>
            <a:xfrm rot="16200000">
              <a:off x="6607173" y="5148301"/>
              <a:ext cx="380670" cy="392736"/>
            </a:xfrm>
            <a:prstGeom prst="leftRightArrow">
              <a:avLst>
                <a:gd name="adj1" fmla="val 47635"/>
                <a:gd name="adj2" fmla="val 298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a:p>
          </p:txBody>
        </p:sp>
      </p:grpSp>
      <p:sp>
        <p:nvSpPr>
          <p:cNvPr id="14" name="Rectangle 13"/>
          <p:cNvSpPr/>
          <p:nvPr/>
        </p:nvSpPr>
        <p:spPr>
          <a:xfrm>
            <a:off x="660400" y="4892816"/>
            <a:ext cx="5136186" cy="1569660"/>
          </a:xfrm>
          <a:prstGeom prst="rect">
            <a:avLst/>
          </a:prstGeom>
        </p:spPr>
        <p:txBody>
          <a:bodyPr wrap="square">
            <a:spAutoFit/>
          </a:bodyPr>
          <a:lstStyle/>
          <a:p>
            <a:pPr>
              <a:defRPr/>
            </a:pPr>
            <a:r>
              <a:rPr lang="en-ZA" sz="1600" dirty="0"/>
              <a:t>Nowadays this general architecture (albeit greatly enhanced) is still relevant! They are technically referred to as </a:t>
            </a:r>
            <a:r>
              <a:rPr lang="en-ZA" sz="1600" dirty="0">
                <a:solidFill>
                  <a:srgbClr val="FF0000"/>
                </a:solidFill>
              </a:rPr>
              <a:t>“modified Harvard architecture”</a:t>
            </a:r>
            <a:r>
              <a:rPr lang="en-ZA" sz="1600" dirty="0"/>
              <a:t>. Many processors today (especially embedded ones) still implement this separation of data and storage for performance and reliability reasons.</a:t>
            </a:r>
            <a:endParaRPr lang="en-US" sz="1600" dirty="0"/>
          </a:p>
        </p:txBody>
      </p:sp>
      <p:sp>
        <p:nvSpPr>
          <p:cNvPr id="15" name="Rectangle 14"/>
          <p:cNvSpPr/>
          <p:nvPr/>
        </p:nvSpPr>
        <p:spPr>
          <a:xfrm>
            <a:off x="7638933" y="6062406"/>
            <a:ext cx="1279517" cy="584775"/>
          </a:xfrm>
          <a:prstGeom prst="rect">
            <a:avLst/>
          </a:prstGeom>
        </p:spPr>
        <p:txBody>
          <a:bodyPr wrap="none">
            <a:spAutoFit/>
          </a:bodyPr>
          <a:lstStyle/>
          <a:p>
            <a:r>
              <a:rPr lang="en-ZA" sz="1600" dirty="0"/>
              <a:t>Harvard</a:t>
            </a:r>
            <a:br>
              <a:rPr lang="en-ZA" sz="1600" dirty="0"/>
            </a:br>
            <a:r>
              <a:rPr lang="en-ZA" sz="1600" dirty="0"/>
              <a:t>Architecture</a:t>
            </a:r>
          </a:p>
        </p:txBody>
      </p:sp>
    </p:spTree>
    <p:extLst>
      <p:ext uri="{BB962C8B-B14F-4D97-AF65-F5344CB8AC3E}">
        <p14:creationId xmlns:p14="http://schemas.microsoft.com/office/powerpoint/2010/main" val="1541495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3" y="448221"/>
            <a:ext cx="8349343" cy="956036"/>
          </a:xfrm>
        </p:spPr>
        <p:txBody>
          <a:bodyPr>
            <a:normAutofit/>
          </a:bodyPr>
          <a:lstStyle/>
          <a:p>
            <a:r>
              <a:rPr lang="en-US" dirty="0"/>
              <a:t>The Harvard Mark I</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3360" y="1965944"/>
            <a:ext cx="2711896" cy="2982154"/>
          </a:xfrm>
        </p:spPr>
      </p:pic>
      <p:sp>
        <p:nvSpPr>
          <p:cNvPr id="5" name="Rectangle 4"/>
          <p:cNvSpPr/>
          <p:nvPr/>
        </p:nvSpPr>
        <p:spPr>
          <a:xfrm>
            <a:off x="1415142" y="5435769"/>
            <a:ext cx="6128658" cy="369332"/>
          </a:xfrm>
          <a:prstGeom prst="rect">
            <a:avLst/>
          </a:prstGeom>
        </p:spPr>
        <p:txBody>
          <a:bodyPr wrap="square">
            <a:spAutoFit/>
          </a:bodyPr>
          <a:lstStyle/>
          <a:p>
            <a:pPr algn="ctr"/>
            <a:r>
              <a:rPr lang="en-US" dirty="0"/>
              <a:t>“Harvard Mark I”</a:t>
            </a:r>
          </a:p>
        </p:txBody>
      </p:sp>
      <p:sp>
        <p:nvSpPr>
          <p:cNvPr id="3" name="Rectangle 2"/>
          <p:cNvSpPr/>
          <p:nvPr/>
        </p:nvSpPr>
        <p:spPr>
          <a:xfrm>
            <a:off x="1152071" y="5984995"/>
            <a:ext cx="6654800" cy="307777"/>
          </a:xfrm>
          <a:prstGeom prst="rect">
            <a:avLst/>
          </a:prstGeom>
        </p:spPr>
        <p:txBody>
          <a:bodyPr wrap="square">
            <a:spAutoFit/>
          </a:bodyPr>
          <a:lstStyle/>
          <a:p>
            <a:pPr algn="ctr"/>
            <a:r>
              <a:rPr lang="en-ZA" sz="1400" dirty="0">
                <a:hlinkClick r:id="rId3"/>
              </a:rPr>
              <a:t>https://www.youtube.com/watch?v=4ObouwCHk8w</a:t>
            </a:r>
            <a:endParaRPr lang="en-ZA" sz="1400" dirty="0"/>
          </a:p>
        </p:txBody>
      </p:sp>
    </p:spTree>
    <p:extLst>
      <p:ext uri="{BB962C8B-B14F-4D97-AF65-F5344CB8AC3E}">
        <p14:creationId xmlns:p14="http://schemas.microsoft.com/office/powerpoint/2010/main" val="3633752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5105624"/>
            <a:ext cx="8124825" cy="1362075"/>
          </a:xfrm>
        </p:spPr>
        <p:txBody>
          <a:bodyPr/>
          <a:lstStyle/>
          <a:p>
            <a:pPr>
              <a:defRPr/>
            </a:pPr>
            <a:r>
              <a:rPr lang="en-US" dirty="0" err="1"/>
              <a:t>Flynns</a:t>
            </a:r>
            <a:r>
              <a:rPr lang="en-US" dirty="0"/>
              <a:t> Taxonomy of Processor Architectures</a:t>
            </a:r>
          </a:p>
        </p:txBody>
      </p:sp>
      <p:sp>
        <p:nvSpPr>
          <p:cNvPr id="5" name="Text Placeholder 4"/>
          <p:cNvSpPr>
            <a:spLocks noGrp="1"/>
          </p:cNvSpPr>
          <p:nvPr>
            <p:ph type="body" idx="1"/>
          </p:nvPr>
        </p:nvSpPr>
        <p:spPr>
          <a:xfrm>
            <a:off x="729261" y="4820652"/>
            <a:ext cx="6637467" cy="1520413"/>
          </a:xfrm>
        </p:spPr>
        <p:txBody>
          <a:bodyPr/>
          <a:lstStyle/>
          <a:p>
            <a:pPr>
              <a:defRPr/>
            </a:pPr>
            <a:r>
              <a:rPr lang="en-US" dirty="0"/>
              <a:t>EEE4084F</a:t>
            </a:r>
          </a:p>
        </p:txBody>
      </p:sp>
      <p:grpSp>
        <p:nvGrpSpPr>
          <p:cNvPr id="3" name="Group 2"/>
          <p:cNvGrpSpPr/>
          <p:nvPr/>
        </p:nvGrpSpPr>
        <p:grpSpPr>
          <a:xfrm>
            <a:off x="2491241" y="1814739"/>
            <a:ext cx="3473450" cy="2647950"/>
            <a:chOff x="2491241" y="1814739"/>
            <a:chExt cx="3473450" cy="2647950"/>
          </a:xfrm>
        </p:grpSpPr>
        <p:pic>
          <p:nvPicPr>
            <p:cNvPr id="1027" name="Picture 3" descr="C:\Users\swinberg\Documents\ACTIVE\EEE4084F\Common\Images_open\PlasticPartsB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1241" y="1814739"/>
              <a:ext cx="3473450" cy="2647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51595" y="3138714"/>
              <a:ext cx="517641" cy="461665"/>
            </a:xfrm>
            <a:prstGeom prst="rect">
              <a:avLst/>
            </a:prstGeom>
            <a:noFill/>
          </p:spPr>
          <p:txBody>
            <a:bodyPr wrap="none" rtlCol="0">
              <a:spAutoFit/>
            </a:bodyPr>
            <a:lstStyle/>
            <a:p>
              <a:pPr algn="ctr"/>
              <a:r>
                <a:rPr lang="en-US" sz="1200" dirty="0"/>
                <a:t>Type</a:t>
              </a:r>
            </a:p>
            <a:p>
              <a:pPr algn="ctr"/>
              <a:r>
                <a:rPr lang="en-US" sz="1200" dirty="0"/>
                <a:t>A</a:t>
              </a:r>
            </a:p>
          </p:txBody>
        </p:sp>
        <p:sp>
          <p:nvSpPr>
            <p:cNvPr id="7" name="TextBox 6"/>
            <p:cNvSpPr txBox="1"/>
            <p:nvPr/>
          </p:nvSpPr>
          <p:spPr>
            <a:xfrm>
              <a:off x="3469236" y="3138713"/>
              <a:ext cx="517641" cy="461665"/>
            </a:xfrm>
            <a:prstGeom prst="rect">
              <a:avLst/>
            </a:prstGeom>
            <a:noFill/>
          </p:spPr>
          <p:txBody>
            <a:bodyPr wrap="none" rtlCol="0">
              <a:spAutoFit/>
            </a:bodyPr>
            <a:lstStyle/>
            <a:p>
              <a:pPr algn="ctr"/>
              <a:r>
                <a:rPr lang="en-US" sz="1200" dirty="0"/>
                <a:t>Type</a:t>
              </a:r>
            </a:p>
            <a:p>
              <a:pPr algn="ctr"/>
              <a:r>
                <a:rPr lang="en-US" sz="1200" dirty="0"/>
                <a:t>B</a:t>
              </a:r>
            </a:p>
          </p:txBody>
        </p:sp>
        <p:sp>
          <p:nvSpPr>
            <p:cNvPr id="8" name="TextBox 7"/>
            <p:cNvSpPr txBox="1"/>
            <p:nvPr/>
          </p:nvSpPr>
          <p:spPr>
            <a:xfrm>
              <a:off x="3943333" y="3138712"/>
              <a:ext cx="517641" cy="461665"/>
            </a:xfrm>
            <a:prstGeom prst="rect">
              <a:avLst/>
            </a:prstGeom>
            <a:noFill/>
          </p:spPr>
          <p:txBody>
            <a:bodyPr wrap="none" rtlCol="0">
              <a:spAutoFit/>
            </a:bodyPr>
            <a:lstStyle/>
            <a:p>
              <a:pPr algn="ctr"/>
              <a:r>
                <a:rPr lang="en-US" sz="1200" dirty="0"/>
                <a:t>Type</a:t>
              </a:r>
            </a:p>
            <a:p>
              <a:pPr algn="ctr"/>
              <a:r>
                <a:rPr lang="en-US" sz="1200" dirty="0"/>
                <a:t>C</a:t>
              </a:r>
            </a:p>
          </p:txBody>
        </p:sp>
        <p:sp>
          <p:nvSpPr>
            <p:cNvPr id="9" name="TextBox 8"/>
            <p:cNvSpPr txBox="1"/>
            <p:nvPr/>
          </p:nvSpPr>
          <p:spPr>
            <a:xfrm>
              <a:off x="4421740" y="3138712"/>
              <a:ext cx="517641" cy="461665"/>
            </a:xfrm>
            <a:prstGeom prst="rect">
              <a:avLst/>
            </a:prstGeom>
            <a:noFill/>
          </p:spPr>
          <p:txBody>
            <a:bodyPr wrap="none" rtlCol="0">
              <a:spAutoFit/>
            </a:bodyPr>
            <a:lstStyle/>
            <a:p>
              <a:pPr algn="ctr"/>
              <a:r>
                <a:rPr lang="en-US" sz="1200" dirty="0"/>
                <a:t>Type</a:t>
              </a:r>
            </a:p>
            <a:p>
              <a:pPr algn="ctr"/>
              <a:r>
                <a:rPr lang="en-US" sz="1200" dirty="0"/>
                <a:t>D</a:t>
              </a:r>
            </a:p>
          </p:txBody>
        </p:sp>
        <p:sp>
          <p:nvSpPr>
            <p:cNvPr id="10" name="TextBox 9"/>
            <p:cNvSpPr txBox="1"/>
            <p:nvPr/>
          </p:nvSpPr>
          <p:spPr>
            <a:xfrm>
              <a:off x="4939381" y="3138712"/>
              <a:ext cx="517641" cy="461665"/>
            </a:xfrm>
            <a:prstGeom prst="rect">
              <a:avLst/>
            </a:prstGeom>
            <a:noFill/>
          </p:spPr>
          <p:txBody>
            <a:bodyPr wrap="none" rtlCol="0">
              <a:spAutoFit/>
            </a:bodyPr>
            <a:lstStyle/>
            <a:p>
              <a:pPr algn="ctr"/>
              <a:r>
                <a:rPr lang="en-US" sz="1200" dirty="0"/>
                <a:t>Type</a:t>
              </a:r>
            </a:p>
            <a:p>
              <a:pPr algn="ctr"/>
              <a:r>
                <a:rPr lang="en-US" sz="1200" dirty="0"/>
                <a:t>E</a:t>
              </a:r>
            </a:p>
          </p:txBody>
        </p:sp>
        <p:sp>
          <p:nvSpPr>
            <p:cNvPr id="11" name="TextBox 10"/>
            <p:cNvSpPr txBox="1"/>
            <p:nvPr/>
          </p:nvSpPr>
          <p:spPr>
            <a:xfrm>
              <a:off x="2886279" y="3737428"/>
              <a:ext cx="517641" cy="461665"/>
            </a:xfrm>
            <a:prstGeom prst="rect">
              <a:avLst/>
            </a:prstGeom>
            <a:noFill/>
          </p:spPr>
          <p:txBody>
            <a:bodyPr wrap="none" rtlCol="0">
              <a:spAutoFit/>
            </a:bodyPr>
            <a:lstStyle/>
            <a:p>
              <a:pPr algn="ctr"/>
              <a:r>
                <a:rPr lang="en-US" sz="1200" dirty="0"/>
                <a:t>Type</a:t>
              </a:r>
            </a:p>
            <a:p>
              <a:pPr algn="ctr"/>
              <a:r>
                <a:rPr lang="en-US" sz="1200" dirty="0"/>
                <a:t>F</a:t>
              </a:r>
            </a:p>
          </p:txBody>
        </p:sp>
        <p:sp>
          <p:nvSpPr>
            <p:cNvPr id="12" name="TextBox 11"/>
            <p:cNvSpPr txBox="1"/>
            <p:nvPr/>
          </p:nvSpPr>
          <p:spPr>
            <a:xfrm>
              <a:off x="3425692" y="3737427"/>
              <a:ext cx="517641" cy="461665"/>
            </a:xfrm>
            <a:prstGeom prst="rect">
              <a:avLst/>
            </a:prstGeom>
            <a:noFill/>
          </p:spPr>
          <p:txBody>
            <a:bodyPr wrap="none" rtlCol="0">
              <a:spAutoFit/>
            </a:bodyPr>
            <a:lstStyle/>
            <a:p>
              <a:pPr algn="ctr"/>
              <a:r>
                <a:rPr lang="en-US" sz="1200" dirty="0"/>
                <a:t>Type</a:t>
              </a:r>
            </a:p>
            <a:p>
              <a:pPr algn="ctr"/>
              <a:r>
                <a:rPr lang="en-US" sz="1200" dirty="0"/>
                <a:t>G</a:t>
              </a:r>
            </a:p>
          </p:txBody>
        </p:sp>
        <p:sp>
          <p:nvSpPr>
            <p:cNvPr id="13" name="TextBox 12"/>
            <p:cNvSpPr txBox="1"/>
            <p:nvPr/>
          </p:nvSpPr>
          <p:spPr>
            <a:xfrm>
              <a:off x="3921561" y="3737426"/>
              <a:ext cx="517641" cy="461665"/>
            </a:xfrm>
            <a:prstGeom prst="rect">
              <a:avLst/>
            </a:prstGeom>
            <a:noFill/>
          </p:spPr>
          <p:txBody>
            <a:bodyPr wrap="none" rtlCol="0">
              <a:spAutoFit/>
            </a:bodyPr>
            <a:lstStyle/>
            <a:p>
              <a:pPr algn="ctr"/>
              <a:r>
                <a:rPr lang="en-US" sz="1200" dirty="0"/>
                <a:t>Type</a:t>
              </a:r>
            </a:p>
            <a:p>
              <a:pPr algn="ctr"/>
              <a:r>
                <a:rPr lang="en-US" sz="1200" dirty="0"/>
                <a:t>H</a:t>
              </a:r>
            </a:p>
          </p:txBody>
        </p:sp>
        <p:sp>
          <p:nvSpPr>
            <p:cNvPr id="14" name="TextBox 13"/>
            <p:cNvSpPr txBox="1"/>
            <p:nvPr/>
          </p:nvSpPr>
          <p:spPr>
            <a:xfrm>
              <a:off x="4443512" y="3737426"/>
              <a:ext cx="517641" cy="461665"/>
            </a:xfrm>
            <a:prstGeom prst="rect">
              <a:avLst/>
            </a:prstGeom>
            <a:noFill/>
          </p:spPr>
          <p:txBody>
            <a:bodyPr wrap="none" rtlCol="0">
              <a:spAutoFit/>
            </a:bodyPr>
            <a:lstStyle/>
            <a:p>
              <a:pPr algn="ctr"/>
              <a:r>
                <a:rPr lang="en-US" sz="1200" dirty="0"/>
                <a:t>Type</a:t>
              </a:r>
            </a:p>
            <a:p>
              <a:pPr algn="ctr"/>
              <a:r>
                <a:rPr lang="en-US" sz="1200" dirty="0"/>
                <a:t>I</a:t>
              </a:r>
            </a:p>
          </p:txBody>
        </p:sp>
        <p:sp>
          <p:nvSpPr>
            <p:cNvPr id="15" name="TextBox 14"/>
            <p:cNvSpPr txBox="1"/>
            <p:nvPr/>
          </p:nvSpPr>
          <p:spPr>
            <a:xfrm>
              <a:off x="4961153" y="3737426"/>
              <a:ext cx="517641" cy="461665"/>
            </a:xfrm>
            <a:prstGeom prst="rect">
              <a:avLst/>
            </a:prstGeom>
            <a:noFill/>
          </p:spPr>
          <p:txBody>
            <a:bodyPr wrap="none" rtlCol="0">
              <a:spAutoFit/>
            </a:bodyPr>
            <a:lstStyle/>
            <a:p>
              <a:pPr algn="ctr"/>
              <a:r>
                <a:rPr lang="en-US" sz="1200" dirty="0"/>
                <a:t>Type</a:t>
              </a:r>
            </a:p>
            <a:p>
              <a:pPr algn="ctr"/>
              <a:r>
                <a:rPr lang="en-US" sz="1200" dirty="0"/>
                <a:t>J</a:t>
              </a:r>
            </a:p>
          </p:txBody>
        </p:sp>
      </p:grpSp>
    </p:spTree>
    <p:extLst>
      <p:ext uri="{BB962C8B-B14F-4D97-AF65-F5344CB8AC3E}">
        <p14:creationId xmlns:p14="http://schemas.microsoft.com/office/powerpoint/2010/main" val="160182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2106"/>
            <a:ext cx="8385175" cy="579922"/>
          </a:xfrm>
        </p:spPr>
        <p:txBody>
          <a:bodyPr>
            <a:normAutofit fontScale="90000"/>
          </a:bodyPr>
          <a:lstStyle/>
          <a:p>
            <a:pPr>
              <a:defRPr/>
            </a:pPr>
            <a:r>
              <a:rPr lang="en-US" dirty="0"/>
              <a:t>Flynn’s taxonomy</a:t>
            </a:r>
          </a:p>
        </p:txBody>
      </p:sp>
      <p:sp>
        <p:nvSpPr>
          <p:cNvPr id="3" name="Content Placeholder 2"/>
          <p:cNvSpPr>
            <a:spLocks noGrp="1"/>
          </p:cNvSpPr>
          <p:nvPr>
            <p:ph idx="1"/>
          </p:nvPr>
        </p:nvSpPr>
        <p:spPr>
          <a:xfrm>
            <a:off x="644525" y="1319213"/>
            <a:ext cx="8007350" cy="4191000"/>
          </a:xfrm>
        </p:spPr>
        <p:txBody>
          <a:bodyPr/>
          <a:lstStyle/>
          <a:p>
            <a:pPr>
              <a:defRPr/>
            </a:pPr>
            <a:r>
              <a:rPr lang="en-US" dirty="0"/>
              <a:t>Flynn’s (1966) taxonomy was developed as a means to classify parallel computer architectures</a:t>
            </a:r>
          </a:p>
          <a:p>
            <a:pPr>
              <a:defRPr/>
            </a:pPr>
            <a:r>
              <a:rPr lang="en-US" dirty="0"/>
              <a:t>Computer system can be fit into one of the following four forms: </a:t>
            </a:r>
          </a:p>
        </p:txBody>
      </p:sp>
      <p:sp>
        <p:nvSpPr>
          <p:cNvPr id="4" name="Rectangle 3"/>
          <p:cNvSpPr/>
          <p:nvPr/>
        </p:nvSpPr>
        <p:spPr bwMode="auto">
          <a:xfrm>
            <a:off x="1846616" y="4011613"/>
            <a:ext cx="2514600" cy="971550"/>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a:lstStyle/>
          <a:p>
            <a:pPr algn="ctr">
              <a:defRPr/>
            </a:pPr>
            <a:r>
              <a:rPr lang="en-US" b="1" dirty="0">
                <a:solidFill>
                  <a:srgbClr val="1C1C1C"/>
                </a:solidFill>
              </a:rPr>
              <a:t>SISD</a:t>
            </a:r>
          </a:p>
          <a:p>
            <a:pPr algn="ctr">
              <a:defRPr/>
            </a:pPr>
            <a:r>
              <a:rPr lang="en-US" dirty="0">
                <a:solidFill>
                  <a:srgbClr val="1C1C1C"/>
                </a:solidFill>
              </a:rPr>
              <a:t>Single Instruction Single Data</a:t>
            </a:r>
          </a:p>
        </p:txBody>
      </p:sp>
      <p:sp>
        <p:nvSpPr>
          <p:cNvPr id="5" name="Rectangle 4"/>
          <p:cNvSpPr/>
          <p:nvPr/>
        </p:nvSpPr>
        <p:spPr bwMode="auto">
          <a:xfrm>
            <a:off x="4350103" y="4011613"/>
            <a:ext cx="2514600" cy="971550"/>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a:lstStyle/>
          <a:p>
            <a:pPr algn="ctr">
              <a:defRPr/>
            </a:pPr>
            <a:r>
              <a:rPr lang="en-US" b="1" dirty="0">
                <a:solidFill>
                  <a:srgbClr val="1C1C1C"/>
                </a:solidFill>
              </a:rPr>
              <a:t>SIMD</a:t>
            </a:r>
          </a:p>
          <a:p>
            <a:pPr algn="ctr">
              <a:defRPr/>
            </a:pPr>
            <a:r>
              <a:rPr lang="en-US" dirty="0">
                <a:solidFill>
                  <a:srgbClr val="1C1C1C"/>
                </a:solidFill>
              </a:rPr>
              <a:t>Single Instruction Multiple Data</a:t>
            </a:r>
          </a:p>
        </p:txBody>
      </p:sp>
      <p:sp>
        <p:nvSpPr>
          <p:cNvPr id="6" name="Rectangle 5"/>
          <p:cNvSpPr/>
          <p:nvPr/>
        </p:nvSpPr>
        <p:spPr bwMode="auto">
          <a:xfrm>
            <a:off x="1846616" y="4983163"/>
            <a:ext cx="2514600" cy="971550"/>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a:lstStyle/>
          <a:p>
            <a:pPr algn="ctr">
              <a:defRPr/>
            </a:pPr>
            <a:r>
              <a:rPr lang="en-US" b="1" dirty="0">
                <a:solidFill>
                  <a:srgbClr val="1C1C1C"/>
                </a:solidFill>
              </a:rPr>
              <a:t>MISD</a:t>
            </a:r>
          </a:p>
          <a:p>
            <a:pPr algn="ctr">
              <a:defRPr/>
            </a:pPr>
            <a:r>
              <a:rPr lang="en-US" dirty="0">
                <a:solidFill>
                  <a:srgbClr val="1C1C1C"/>
                </a:solidFill>
              </a:rPr>
              <a:t>Multiple Instructions Single Data</a:t>
            </a:r>
          </a:p>
        </p:txBody>
      </p:sp>
      <p:sp>
        <p:nvSpPr>
          <p:cNvPr id="7" name="Rectangle 6"/>
          <p:cNvSpPr/>
          <p:nvPr/>
        </p:nvSpPr>
        <p:spPr bwMode="auto">
          <a:xfrm>
            <a:off x="4350103" y="4983163"/>
            <a:ext cx="2514600" cy="971550"/>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a:lstStyle/>
          <a:p>
            <a:pPr algn="ctr">
              <a:defRPr/>
            </a:pPr>
            <a:r>
              <a:rPr lang="en-US" b="1" dirty="0">
                <a:solidFill>
                  <a:srgbClr val="1C1C1C"/>
                </a:solidFill>
              </a:rPr>
              <a:t>MIMD</a:t>
            </a:r>
          </a:p>
          <a:p>
            <a:pPr algn="ctr">
              <a:defRPr/>
            </a:pPr>
            <a:r>
              <a:rPr lang="en-US" dirty="0">
                <a:solidFill>
                  <a:srgbClr val="1C1C1C"/>
                </a:solidFill>
              </a:rPr>
              <a:t>Multiple Instructions Multiple Data</a:t>
            </a:r>
          </a:p>
        </p:txBody>
      </p:sp>
      <p:sp>
        <p:nvSpPr>
          <p:cNvPr id="11272" name="Rectangle 7"/>
          <p:cNvSpPr>
            <a:spLocks noChangeArrowheads="1"/>
          </p:cNvSpPr>
          <p:nvPr/>
        </p:nvSpPr>
        <p:spPr bwMode="auto">
          <a:xfrm>
            <a:off x="236538" y="6082235"/>
            <a:ext cx="84947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Not to be confused with the terms of “Single Program Multiple Data (SPMD)” and </a:t>
            </a:r>
            <a:br>
              <a:rPr lang="en-US" dirty="0"/>
            </a:br>
            <a:r>
              <a:rPr lang="en-US" dirty="0"/>
              <a:t>“</a:t>
            </a:r>
            <a:r>
              <a:rPr lang="en-ZA" dirty="0"/>
              <a:t>Multiple Program Multiple Data (MPMD)”.</a:t>
            </a:r>
            <a:endParaRPr lang="en-US" dirty="0"/>
          </a:p>
        </p:txBody>
      </p:sp>
      <p:pic>
        <p:nvPicPr>
          <p:cNvPr id="1026" name="Picture 2" descr="C:\Users\swinberg\Documents\ACTIVE\EEE4084F\Common\Images_open\box-cc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333" y="4753505"/>
            <a:ext cx="1206677" cy="12066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506135">
            <a:off x="7445145" y="5327076"/>
            <a:ext cx="633507" cy="430887"/>
          </a:xfrm>
          <a:prstGeom prst="rect">
            <a:avLst/>
          </a:prstGeom>
          <a:noFill/>
        </p:spPr>
        <p:txBody>
          <a:bodyPr wrap="none" rtlCol="0">
            <a:spAutoFit/>
          </a:bodyPr>
          <a:lstStyle/>
          <a:p>
            <a:r>
              <a:rPr lang="en-US" sz="1100" dirty="0"/>
              <a:t>Flynn’s</a:t>
            </a:r>
          </a:p>
          <a:p>
            <a:r>
              <a:rPr lang="en-US" sz="1100" dirty="0"/>
              <a:t>Taxon.</a:t>
            </a:r>
          </a:p>
        </p:txBody>
      </p:sp>
      <p:pic>
        <p:nvPicPr>
          <p:cNvPr id="1027" name="Picture 3" descr="C:\Users\swinberg\Documents\ACTIVE\EEE4084F\Common\Images_open\pcbox_whit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4577" y="4206625"/>
            <a:ext cx="1230659" cy="107631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975295" y="5277573"/>
            <a:ext cx="385042" cy="400110"/>
          </a:xfrm>
          <a:prstGeom prst="rect">
            <a:avLst/>
          </a:prstGeom>
          <a:noFill/>
        </p:spPr>
        <p:txBody>
          <a:bodyPr wrap="none" rtlCol="0">
            <a:spAutoFit/>
          </a:bodyPr>
          <a:lstStyle/>
          <a:p>
            <a:r>
              <a:rPr lang="en-US" sz="1000" dirty="0"/>
              <a:t>MI</a:t>
            </a:r>
          </a:p>
          <a:p>
            <a:r>
              <a:rPr lang="en-US" sz="1000" dirty="0"/>
              <a:t>MD</a:t>
            </a:r>
          </a:p>
        </p:txBody>
      </p:sp>
    </p:spTree>
    <p:extLst>
      <p:ext uri="{BB962C8B-B14F-4D97-AF65-F5344CB8AC3E}">
        <p14:creationId xmlns:p14="http://schemas.microsoft.com/office/powerpoint/2010/main" val="1450715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ZA" dirty="0"/>
              <a:t>Lecture Overview</a:t>
            </a:r>
            <a:endParaRPr lang="en-US" dirty="0"/>
          </a:p>
        </p:txBody>
      </p:sp>
      <p:sp>
        <p:nvSpPr>
          <p:cNvPr id="3" name="Content Placeholder 2"/>
          <p:cNvSpPr>
            <a:spLocks noGrp="1"/>
          </p:cNvSpPr>
          <p:nvPr>
            <p:ph idx="1"/>
          </p:nvPr>
        </p:nvSpPr>
        <p:spPr>
          <a:xfrm>
            <a:off x="452437" y="1224632"/>
            <a:ext cx="8176407" cy="5328568"/>
          </a:xfrm>
        </p:spPr>
        <p:txBody>
          <a:bodyPr>
            <a:normAutofit fontScale="92500" lnSpcReduction="10000"/>
          </a:bodyPr>
          <a:lstStyle/>
          <a:p>
            <a:pPr eaLnBrk="1" hangingPunct="1">
              <a:defRPr/>
            </a:pPr>
            <a:r>
              <a:rPr lang="en-ZA" dirty="0"/>
              <a:t>Classic parallel programming techniques</a:t>
            </a:r>
          </a:p>
          <a:p>
            <a:pPr eaLnBrk="1" hangingPunct="1">
              <a:defRPr/>
            </a:pPr>
            <a:r>
              <a:rPr lang="en-ZA" dirty="0"/>
              <a:t>Processor Architecture Types</a:t>
            </a:r>
          </a:p>
          <a:p>
            <a:pPr>
              <a:defRPr/>
            </a:pPr>
            <a:r>
              <a:rPr lang="en-ZA" dirty="0"/>
              <a:t>Von Neumann</a:t>
            </a:r>
          </a:p>
          <a:p>
            <a:pPr>
              <a:defRPr/>
            </a:pPr>
            <a:r>
              <a:rPr lang="en-ZA" dirty="0"/>
              <a:t>Class activity</a:t>
            </a:r>
          </a:p>
          <a:p>
            <a:pPr>
              <a:defRPr/>
            </a:pPr>
            <a:r>
              <a:rPr lang="en-ZA" dirty="0"/>
              <a:t>Flynn’s Taxonomy</a:t>
            </a:r>
          </a:p>
          <a:p>
            <a:pPr eaLnBrk="1" hangingPunct="1">
              <a:defRPr/>
            </a:pPr>
            <a:r>
              <a:rPr lang="en-ZA" dirty="0"/>
              <a:t>Memory access architectures</a:t>
            </a:r>
          </a:p>
          <a:p>
            <a:pPr>
              <a:defRPr/>
            </a:pPr>
            <a:r>
              <a:rPr lang="en-ZA" dirty="0"/>
              <a:t>Case Studies of classic </a:t>
            </a:r>
            <a:br>
              <a:rPr lang="en-ZA" dirty="0"/>
            </a:br>
            <a:r>
              <a:rPr lang="en-ZA" dirty="0"/>
              <a:t>microprocessor/</a:t>
            </a:r>
            <a:br>
              <a:rPr lang="en-ZA" dirty="0"/>
            </a:br>
            <a:r>
              <a:rPr lang="en-ZA" dirty="0"/>
              <a:t>microcontroller</a:t>
            </a:r>
            <a:br>
              <a:rPr lang="en-ZA" dirty="0"/>
            </a:br>
            <a:r>
              <a:rPr lang="en-ZA" dirty="0"/>
              <a:t>architectures</a:t>
            </a:r>
          </a:p>
          <a:p>
            <a:pPr>
              <a:defRPr/>
            </a:pPr>
            <a:r>
              <a:rPr lang="en-ZA" dirty="0"/>
              <a:t>Additional readings</a:t>
            </a:r>
          </a:p>
        </p:txBody>
      </p:sp>
      <p:pic>
        <p:nvPicPr>
          <p:cNvPr id="4099" name="Picture 3" descr="mosaic0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0076" y="4367380"/>
            <a:ext cx="3590622" cy="2490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368" y="661411"/>
            <a:ext cx="7698306" cy="692210"/>
          </a:xfrm>
        </p:spPr>
        <p:txBody>
          <a:bodyPr>
            <a:normAutofit fontScale="90000"/>
          </a:bodyPr>
          <a:lstStyle/>
          <a:p>
            <a:pPr>
              <a:defRPr/>
            </a:pPr>
            <a:r>
              <a:rPr lang="en-US" dirty="0"/>
              <a:t>Single Instruction Single Data (SISD)</a:t>
            </a:r>
          </a:p>
        </p:txBody>
      </p:sp>
      <p:sp>
        <p:nvSpPr>
          <p:cNvPr id="3" name="Content Placeholder 2"/>
          <p:cNvSpPr>
            <a:spLocks noGrp="1"/>
          </p:cNvSpPr>
          <p:nvPr>
            <p:ph idx="1"/>
          </p:nvPr>
        </p:nvSpPr>
        <p:spPr>
          <a:xfrm>
            <a:off x="718454" y="1722211"/>
            <a:ext cx="8007350" cy="4191000"/>
          </a:xfrm>
        </p:spPr>
        <p:txBody>
          <a:bodyPr>
            <a:normAutofit lnSpcReduction="10000"/>
          </a:bodyPr>
          <a:lstStyle/>
          <a:p>
            <a:pPr>
              <a:defRPr/>
            </a:pPr>
            <a:r>
              <a:rPr lang="en-US" sz="2800" dirty="0"/>
              <a:t>This is (obviously) the classic von Neumann Computer: serial (not parallel) computer, e.g.:</a:t>
            </a:r>
          </a:p>
          <a:p>
            <a:pPr lvl="1">
              <a:defRPr/>
            </a:pPr>
            <a:r>
              <a:rPr lang="en-US" sz="2400" dirty="0"/>
              <a:t>Old style single core PC CPUs, e.g. i486</a:t>
            </a:r>
          </a:p>
          <a:p>
            <a:pPr>
              <a:defRPr/>
            </a:pPr>
            <a:r>
              <a:rPr lang="en-US" sz="2800" dirty="0"/>
              <a:t>Single instruction </a:t>
            </a:r>
            <a:r>
              <a:rPr lang="en-US" sz="2800" dirty="0">
                <a:sym typeface="Wingdings" pitchFamily="2" charset="2"/>
              </a:rPr>
              <a:t></a:t>
            </a:r>
            <a:r>
              <a:rPr lang="en-US" sz="2800" dirty="0"/>
              <a:t> </a:t>
            </a:r>
          </a:p>
          <a:p>
            <a:pPr lvl="1">
              <a:defRPr/>
            </a:pPr>
            <a:r>
              <a:rPr lang="en-US" sz="2400" dirty="0"/>
              <a:t>One </a:t>
            </a:r>
            <a:r>
              <a:rPr lang="en-US" sz="2400" dirty="0">
                <a:solidFill>
                  <a:schemeClr val="tx2">
                    <a:lumMod val="75000"/>
                  </a:schemeClr>
                </a:solidFill>
              </a:rPr>
              <a:t>instruction stream</a:t>
            </a:r>
            <a:r>
              <a:rPr lang="en-US" sz="2400" dirty="0"/>
              <a:t> acted on by</a:t>
            </a:r>
            <a:br>
              <a:rPr lang="en-US" sz="2400" dirty="0"/>
            </a:br>
            <a:r>
              <a:rPr lang="en-US" sz="2400" dirty="0"/>
              <a:t>the CPU during any one clock cycle </a:t>
            </a:r>
          </a:p>
          <a:p>
            <a:pPr>
              <a:defRPr/>
            </a:pPr>
            <a:r>
              <a:rPr lang="en-US" sz="2800" dirty="0"/>
              <a:t>Single data </a:t>
            </a:r>
            <a:r>
              <a:rPr lang="en-US" sz="2800" dirty="0">
                <a:sym typeface="Wingdings" pitchFamily="2" charset="2"/>
              </a:rPr>
              <a:t></a:t>
            </a:r>
          </a:p>
          <a:p>
            <a:pPr lvl="1">
              <a:defRPr/>
            </a:pPr>
            <a:r>
              <a:rPr lang="en-US" sz="2400" dirty="0"/>
              <a:t>Only one input </a:t>
            </a:r>
            <a:r>
              <a:rPr lang="en-US" sz="2400" dirty="0">
                <a:solidFill>
                  <a:schemeClr val="tx2">
                    <a:lumMod val="75000"/>
                  </a:schemeClr>
                </a:solidFill>
              </a:rPr>
              <a:t>data stream</a:t>
            </a:r>
            <a:r>
              <a:rPr lang="en-US" sz="2400" dirty="0"/>
              <a:t> for any</a:t>
            </a:r>
            <a:br>
              <a:rPr lang="en-US" sz="2400" dirty="0"/>
            </a:br>
            <a:r>
              <a:rPr lang="en-US" sz="2400" dirty="0"/>
              <a:t>one clock cycle </a:t>
            </a:r>
          </a:p>
          <a:p>
            <a:pPr>
              <a:defRPr/>
            </a:pPr>
            <a:r>
              <a:rPr lang="en-US" sz="2800" dirty="0"/>
              <a:t>Deterministic execution</a:t>
            </a:r>
          </a:p>
        </p:txBody>
      </p:sp>
      <p:sp>
        <p:nvSpPr>
          <p:cNvPr id="4" name="Rectangle 3"/>
          <p:cNvSpPr/>
          <p:nvPr/>
        </p:nvSpPr>
        <p:spPr bwMode="auto">
          <a:xfrm>
            <a:off x="6555692" y="4046311"/>
            <a:ext cx="754062" cy="330200"/>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0x1000</a:t>
            </a:r>
          </a:p>
        </p:txBody>
      </p:sp>
      <p:sp>
        <p:nvSpPr>
          <p:cNvPr id="5" name="Rectangle 4"/>
          <p:cNvSpPr/>
          <p:nvPr/>
        </p:nvSpPr>
        <p:spPr bwMode="auto">
          <a:xfrm>
            <a:off x="7263717" y="4046311"/>
            <a:ext cx="1485900" cy="330200"/>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LD A,[0x2002]</a:t>
            </a:r>
          </a:p>
        </p:txBody>
      </p:sp>
      <p:sp>
        <p:nvSpPr>
          <p:cNvPr id="6" name="Rectangle 5"/>
          <p:cNvSpPr/>
          <p:nvPr/>
        </p:nvSpPr>
        <p:spPr bwMode="auto">
          <a:xfrm>
            <a:off x="6555692" y="4365399"/>
            <a:ext cx="754062" cy="331787"/>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0x1003</a:t>
            </a:r>
          </a:p>
        </p:txBody>
      </p:sp>
      <p:sp>
        <p:nvSpPr>
          <p:cNvPr id="7" name="Rectangle 6"/>
          <p:cNvSpPr/>
          <p:nvPr/>
        </p:nvSpPr>
        <p:spPr bwMode="auto">
          <a:xfrm>
            <a:off x="7263717" y="4365399"/>
            <a:ext cx="1485900" cy="331787"/>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LD B,[0x2004]</a:t>
            </a:r>
          </a:p>
        </p:txBody>
      </p:sp>
      <p:sp>
        <p:nvSpPr>
          <p:cNvPr id="8" name="Rectangle 7"/>
          <p:cNvSpPr/>
          <p:nvPr/>
        </p:nvSpPr>
        <p:spPr bwMode="auto">
          <a:xfrm>
            <a:off x="6555692" y="4662261"/>
            <a:ext cx="754062" cy="331788"/>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0x1006</a:t>
            </a:r>
          </a:p>
        </p:txBody>
      </p:sp>
      <p:sp>
        <p:nvSpPr>
          <p:cNvPr id="9" name="Rectangle 8"/>
          <p:cNvSpPr/>
          <p:nvPr/>
        </p:nvSpPr>
        <p:spPr bwMode="auto">
          <a:xfrm>
            <a:off x="7263717" y="4662261"/>
            <a:ext cx="1485900" cy="331788"/>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ADD A,B</a:t>
            </a:r>
          </a:p>
        </p:txBody>
      </p:sp>
      <p:sp>
        <p:nvSpPr>
          <p:cNvPr id="10" name="Rectangle 9"/>
          <p:cNvSpPr/>
          <p:nvPr/>
        </p:nvSpPr>
        <p:spPr bwMode="auto">
          <a:xfrm>
            <a:off x="6555692" y="4982936"/>
            <a:ext cx="754062" cy="331788"/>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0x1007</a:t>
            </a:r>
          </a:p>
        </p:txBody>
      </p:sp>
      <p:sp>
        <p:nvSpPr>
          <p:cNvPr id="11" name="Rectangle 10"/>
          <p:cNvSpPr/>
          <p:nvPr/>
        </p:nvSpPr>
        <p:spPr bwMode="auto">
          <a:xfrm>
            <a:off x="7263717" y="4982936"/>
            <a:ext cx="1485900" cy="331788"/>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SHL A,1</a:t>
            </a:r>
          </a:p>
        </p:txBody>
      </p:sp>
      <p:sp>
        <p:nvSpPr>
          <p:cNvPr id="13" name="Rectangle 12"/>
          <p:cNvSpPr/>
          <p:nvPr/>
        </p:nvSpPr>
        <p:spPr bwMode="auto">
          <a:xfrm>
            <a:off x="6555692" y="5314724"/>
            <a:ext cx="754062" cy="331787"/>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0x1008</a:t>
            </a:r>
          </a:p>
        </p:txBody>
      </p:sp>
      <p:sp>
        <p:nvSpPr>
          <p:cNvPr id="14" name="Rectangle 13"/>
          <p:cNvSpPr/>
          <p:nvPr/>
        </p:nvSpPr>
        <p:spPr bwMode="auto">
          <a:xfrm>
            <a:off x="7263717" y="5314724"/>
            <a:ext cx="1485900" cy="331787"/>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ST A,[0x2000]</a:t>
            </a:r>
          </a:p>
        </p:txBody>
      </p:sp>
      <p:cxnSp>
        <p:nvCxnSpPr>
          <p:cNvPr id="16" name="Straight Arrow Connector 15"/>
          <p:cNvCxnSpPr/>
          <p:nvPr/>
        </p:nvCxnSpPr>
        <p:spPr bwMode="auto">
          <a:xfrm rot="5400000">
            <a:off x="7480410" y="3874068"/>
            <a:ext cx="320675" cy="1588"/>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sp>
        <p:nvSpPr>
          <p:cNvPr id="12" name="Rectangle 11"/>
          <p:cNvSpPr/>
          <p:nvPr/>
        </p:nvSpPr>
        <p:spPr bwMode="auto">
          <a:xfrm>
            <a:off x="6555692" y="3439886"/>
            <a:ext cx="2171700" cy="331788"/>
          </a:xfrm>
          <a:prstGeom prst="rect">
            <a:avLst/>
          </a:prstGeom>
          <a:solidFill>
            <a:schemeClr val="bg2">
              <a:lumMod val="20000"/>
              <a:lumOff val="80000"/>
            </a:schemeClr>
          </a:solidFill>
          <a:ln w="19050" cap="flat" cmpd="sng" algn="ctr">
            <a:solidFill>
              <a:schemeClr val="accent6">
                <a:lumMod val="75000"/>
              </a:schemeClr>
            </a:solidFill>
            <a:prstDash val="solid"/>
            <a:round/>
            <a:headEnd type="none" w="med" len="med"/>
            <a:tailEnd type="none" w="med" len="med"/>
          </a:ln>
          <a:effectLst/>
        </p:spPr>
        <p:txBody>
          <a:bodyPr lIns="54000" rIns="54000"/>
          <a:lstStyle/>
          <a:p>
            <a:pPr>
              <a:defRPr/>
            </a:pPr>
            <a:r>
              <a:rPr lang="en-US" sz="1400" dirty="0">
                <a:solidFill>
                  <a:srgbClr val="1C1C1C"/>
                </a:solidFill>
              </a:rPr>
              <a:t>x = 2 * (y + z);</a:t>
            </a:r>
          </a:p>
        </p:txBody>
      </p:sp>
    </p:spTree>
    <p:extLst>
      <p:ext uri="{BB962C8B-B14F-4D97-AF65-F5344CB8AC3E}">
        <p14:creationId xmlns:p14="http://schemas.microsoft.com/office/powerpoint/2010/main" val="763414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166" y="646671"/>
            <a:ext cx="7698306" cy="692210"/>
          </a:xfrm>
        </p:spPr>
        <p:txBody>
          <a:bodyPr>
            <a:normAutofit fontScale="90000"/>
          </a:bodyPr>
          <a:lstStyle/>
          <a:p>
            <a:pPr>
              <a:defRPr/>
            </a:pPr>
            <a:r>
              <a:rPr lang="en-US" dirty="0"/>
              <a:t>Single Instruction Multiple Data (SIMD)</a:t>
            </a:r>
          </a:p>
        </p:txBody>
      </p:sp>
      <p:sp>
        <p:nvSpPr>
          <p:cNvPr id="3" name="Content Placeholder 2"/>
          <p:cNvSpPr>
            <a:spLocks noGrp="1"/>
          </p:cNvSpPr>
          <p:nvPr>
            <p:ph idx="1"/>
          </p:nvPr>
        </p:nvSpPr>
        <p:spPr>
          <a:xfrm>
            <a:off x="334277" y="1676400"/>
            <a:ext cx="8007350" cy="4964113"/>
          </a:xfrm>
        </p:spPr>
        <p:txBody>
          <a:bodyPr>
            <a:normAutofit lnSpcReduction="10000"/>
          </a:bodyPr>
          <a:lstStyle/>
          <a:p>
            <a:pPr>
              <a:defRPr/>
            </a:pPr>
            <a:r>
              <a:rPr lang="en-US" sz="2800" dirty="0"/>
              <a:t>A form of parallel computer</a:t>
            </a:r>
          </a:p>
          <a:p>
            <a:pPr lvl="1">
              <a:defRPr/>
            </a:pPr>
            <a:r>
              <a:rPr lang="en-US" sz="2400" dirty="0"/>
              <a:t>Early supercomputers used this model first</a:t>
            </a:r>
          </a:p>
          <a:p>
            <a:pPr lvl="1">
              <a:defRPr/>
            </a:pPr>
            <a:r>
              <a:rPr lang="en-US" sz="2400" dirty="0"/>
              <a:t>Nowadays it has become common – e.g., used in modern computers on GPUs</a:t>
            </a:r>
          </a:p>
          <a:p>
            <a:pPr>
              <a:defRPr/>
            </a:pPr>
            <a:r>
              <a:rPr lang="en-US" sz="2800" dirty="0"/>
              <a:t>Single instruction </a:t>
            </a:r>
            <a:r>
              <a:rPr lang="en-US" sz="2800" dirty="0">
                <a:sym typeface="Wingdings" pitchFamily="2" charset="2"/>
              </a:rPr>
              <a:t></a:t>
            </a:r>
          </a:p>
          <a:p>
            <a:pPr lvl="1">
              <a:defRPr/>
            </a:pPr>
            <a:r>
              <a:rPr lang="en-US" sz="2400" dirty="0"/>
              <a:t>All processing units execute the</a:t>
            </a:r>
            <a:br>
              <a:rPr lang="en-US" sz="2400" dirty="0"/>
            </a:br>
            <a:r>
              <a:rPr lang="en-US" sz="2400" dirty="0"/>
              <a:t>same instruction for any given</a:t>
            </a:r>
            <a:br>
              <a:rPr lang="en-US" sz="2400" dirty="0"/>
            </a:br>
            <a:r>
              <a:rPr lang="en-US" sz="2400" dirty="0"/>
              <a:t>clock cycle </a:t>
            </a:r>
          </a:p>
          <a:p>
            <a:pPr>
              <a:defRPr/>
            </a:pPr>
            <a:r>
              <a:rPr lang="en-US" sz="2800" dirty="0"/>
              <a:t>Multiple data </a:t>
            </a:r>
            <a:r>
              <a:rPr lang="en-US" sz="2800" dirty="0">
                <a:sym typeface="Wingdings" pitchFamily="2" charset="2"/>
              </a:rPr>
              <a:t></a:t>
            </a:r>
          </a:p>
          <a:p>
            <a:pPr lvl="1">
              <a:defRPr/>
            </a:pPr>
            <a:r>
              <a:rPr lang="en-US" sz="2400" dirty="0"/>
              <a:t>Each processing unit can</a:t>
            </a:r>
            <a:br>
              <a:rPr lang="en-US" sz="2400" dirty="0"/>
            </a:br>
            <a:r>
              <a:rPr lang="en-US" sz="2400" dirty="0"/>
              <a:t>operate on a different data</a:t>
            </a:r>
            <a:br>
              <a:rPr lang="en-US" sz="2400" dirty="0"/>
            </a:br>
            <a:r>
              <a:rPr lang="en-US" sz="2400" dirty="0"/>
              <a:t>element</a:t>
            </a:r>
          </a:p>
        </p:txBody>
      </p:sp>
      <p:sp>
        <p:nvSpPr>
          <p:cNvPr id="4" name="Rectangle 3"/>
          <p:cNvSpPr/>
          <p:nvPr/>
        </p:nvSpPr>
        <p:spPr bwMode="auto">
          <a:xfrm>
            <a:off x="5519052" y="4365625"/>
            <a:ext cx="1393825" cy="331788"/>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LD AX,[DX+0]</a:t>
            </a:r>
          </a:p>
        </p:txBody>
      </p:sp>
      <p:sp>
        <p:nvSpPr>
          <p:cNvPr id="5" name="Rectangle 4"/>
          <p:cNvSpPr/>
          <p:nvPr/>
        </p:nvSpPr>
        <p:spPr bwMode="auto">
          <a:xfrm>
            <a:off x="5519052" y="4686300"/>
            <a:ext cx="1393825" cy="331788"/>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LD BX,[EX+0]</a:t>
            </a:r>
          </a:p>
        </p:txBody>
      </p:sp>
      <p:sp>
        <p:nvSpPr>
          <p:cNvPr id="6" name="Rectangle 5"/>
          <p:cNvSpPr/>
          <p:nvPr/>
        </p:nvSpPr>
        <p:spPr bwMode="auto">
          <a:xfrm>
            <a:off x="5519052" y="4983163"/>
            <a:ext cx="1393825" cy="331787"/>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ADD AX,BX</a:t>
            </a:r>
          </a:p>
        </p:txBody>
      </p:sp>
      <p:sp>
        <p:nvSpPr>
          <p:cNvPr id="7" name="Rectangle 6"/>
          <p:cNvSpPr/>
          <p:nvPr/>
        </p:nvSpPr>
        <p:spPr bwMode="auto">
          <a:xfrm>
            <a:off x="5519052" y="5303838"/>
            <a:ext cx="1393825" cy="331787"/>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SHL AX,1</a:t>
            </a:r>
          </a:p>
        </p:txBody>
      </p:sp>
      <p:sp>
        <p:nvSpPr>
          <p:cNvPr id="8" name="Rectangle 7"/>
          <p:cNvSpPr/>
          <p:nvPr/>
        </p:nvSpPr>
        <p:spPr bwMode="auto">
          <a:xfrm>
            <a:off x="5519052" y="5635625"/>
            <a:ext cx="1393825" cy="330200"/>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ST AX,[CX+0]</a:t>
            </a:r>
          </a:p>
        </p:txBody>
      </p:sp>
      <p:sp>
        <p:nvSpPr>
          <p:cNvPr id="9" name="Rectangle 8"/>
          <p:cNvSpPr/>
          <p:nvPr/>
        </p:nvSpPr>
        <p:spPr bwMode="auto">
          <a:xfrm>
            <a:off x="5873065" y="3246438"/>
            <a:ext cx="2171700" cy="811212"/>
          </a:xfrm>
          <a:prstGeom prst="rect">
            <a:avLst/>
          </a:prstGeom>
          <a:solidFill>
            <a:schemeClr val="bg2">
              <a:lumMod val="20000"/>
              <a:lumOff val="80000"/>
            </a:schemeClr>
          </a:solidFill>
          <a:ln w="19050" cap="flat" cmpd="sng" algn="ctr">
            <a:solidFill>
              <a:schemeClr val="accent6">
                <a:lumMod val="75000"/>
              </a:schemeClr>
            </a:solidFill>
            <a:prstDash val="solid"/>
            <a:round/>
            <a:headEnd type="none" w="med" len="med"/>
            <a:tailEnd type="none" w="med" len="med"/>
          </a:ln>
          <a:effectLst/>
        </p:spPr>
        <p:txBody>
          <a:bodyPr lIns="54000" rIns="54000"/>
          <a:lstStyle/>
          <a:p>
            <a:pPr>
              <a:defRPr/>
            </a:pPr>
            <a:r>
              <a:rPr lang="en-US" sz="1400" dirty="0">
                <a:solidFill>
                  <a:srgbClr val="1C1C1C"/>
                </a:solidFill>
              </a:rPr>
              <a:t>y= [1 2 3 4]</a:t>
            </a:r>
          </a:p>
          <a:p>
            <a:pPr>
              <a:defRPr/>
            </a:pPr>
            <a:r>
              <a:rPr lang="en-US" sz="1400" dirty="0">
                <a:solidFill>
                  <a:srgbClr val="1C1C1C"/>
                </a:solidFill>
              </a:rPr>
              <a:t>z = [2 3 4 5]</a:t>
            </a:r>
          </a:p>
          <a:p>
            <a:pPr>
              <a:defRPr/>
            </a:pPr>
            <a:r>
              <a:rPr lang="en-US" sz="1400" dirty="0">
                <a:solidFill>
                  <a:srgbClr val="1C1C1C"/>
                </a:solidFill>
              </a:rPr>
              <a:t>x = 2 * (y + z)</a:t>
            </a:r>
          </a:p>
        </p:txBody>
      </p:sp>
      <p:sp>
        <p:nvSpPr>
          <p:cNvPr id="11" name="Rectangle 10"/>
          <p:cNvSpPr/>
          <p:nvPr/>
        </p:nvSpPr>
        <p:spPr bwMode="auto">
          <a:xfrm>
            <a:off x="5519052" y="5954713"/>
            <a:ext cx="1393825" cy="331787"/>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lgn="ctr">
              <a:defRPr/>
            </a:pPr>
            <a:r>
              <a:rPr lang="en-US" sz="1400" dirty="0">
                <a:solidFill>
                  <a:srgbClr val="1C1C1C"/>
                </a:solidFill>
              </a:rPr>
              <a:t>…</a:t>
            </a:r>
          </a:p>
        </p:txBody>
      </p:sp>
      <p:sp>
        <p:nvSpPr>
          <p:cNvPr id="12" name="Rectangle 11"/>
          <p:cNvSpPr/>
          <p:nvPr/>
        </p:nvSpPr>
        <p:spPr bwMode="auto">
          <a:xfrm>
            <a:off x="7405002" y="4365625"/>
            <a:ext cx="1393825" cy="331788"/>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LD AX,[DX+3]</a:t>
            </a:r>
          </a:p>
        </p:txBody>
      </p:sp>
      <p:sp>
        <p:nvSpPr>
          <p:cNvPr id="13" name="Rectangle 12"/>
          <p:cNvSpPr/>
          <p:nvPr/>
        </p:nvSpPr>
        <p:spPr bwMode="auto">
          <a:xfrm>
            <a:off x="7405002" y="4686300"/>
            <a:ext cx="1393825" cy="331788"/>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LD BX,[EX+3]</a:t>
            </a:r>
          </a:p>
        </p:txBody>
      </p:sp>
      <p:sp>
        <p:nvSpPr>
          <p:cNvPr id="14" name="Rectangle 13"/>
          <p:cNvSpPr/>
          <p:nvPr/>
        </p:nvSpPr>
        <p:spPr bwMode="auto">
          <a:xfrm>
            <a:off x="7405002" y="4983163"/>
            <a:ext cx="1393825" cy="331787"/>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ADD AX,BX</a:t>
            </a:r>
          </a:p>
        </p:txBody>
      </p:sp>
      <p:sp>
        <p:nvSpPr>
          <p:cNvPr id="15" name="Rectangle 14"/>
          <p:cNvSpPr/>
          <p:nvPr/>
        </p:nvSpPr>
        <p:spPr bwMode="auto">
          <a:xfrm>
            <a:off x="7405002" y="5303838"/>
            <a:ext cx="1393825" cy="331787"/>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SHL AX,1</a:t>
            </a:r>
          </a:p>
        </p:txBody>
      </p:sp>
      <p:sp>
        <p:nvSpPr>
          <p:cNvPr id="16" name="Rectangle 15"/>
          <p:cNvSpPr/>
          <p:nvPr/>
        </p:nvSpPr>
        <p:spPr bwMode="auto">
          <a:xfrm>
            <a:off x="7405002" y="5635625"/>
            <a:ext cx="1393825" cy="330200"/>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ST AX,[CX+3]</a:t>
            </a:r>
          </a:p>
        </p:txBody>
      </p:sp>
      <p:sp>
        <p:nvSpPr>
          <p:cNvPr id="17" name="Rectangle 16"/>
          <p:cNvSpPr/>
          <p:nvPr/>
        </p:nvSpPr>
        <p:spPr bwMode="auto">
          <a:xfrm>
            <a:off x="7405002" y="5954713"/>
            <a:ext cx="1393825" cy="331787"/>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lgn="ctr">
              <a:defRPr/>
            </a:pPr>
            <a:r>
              <a:rPr lang="en-US" sz="1400" dirty="0">
                <a:solidFill>
                  <a:srgbClr val="1C1C1C"/>
                </a:solidFill>
              </a:rPr>
              <a:t>…</a:t>
            </a:r>
          </a:p>
        </p:txBody>
      </p:sp>
      <p:sp>
        <p:nvSpPr>
          <p:cNvPr id="13329" name="Rectangle 17"/>
          <p:cNvSpPr>
            <a:spLocks noChangeArrowheads="1"/>
          </p:cNvSpPr>
          <p:nvPr/>
        </p:nvSpPr>
        <p:spPr bwMode="auto">
          <a:xfrm>
            <a:off x="6950977" y="5016500"/>
            <a:ext cx="41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t>
            </a:r>
          </a:p>
        </p:txBody>
      </p:sp>
      <p:sp>
        <p:nvSpPr>
          <p:cNvPr id="13330" name="TextBox 18"/>
          <p:cNvSpPr txBox="1">
            <a:spLocks noChangeArrowheads="1"/>
          </p:cNvSpPr>
          <p:nvPr/>
        </p:nvSpPr>
        <p:spPr bwMode="auto">
          <a:xfrm>
            <a:off x="5747652" y="6343650"/>
            <a:ext cx="71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CPU 1</a:t>
            </a:r>
          </a:p>
        </p:txBody>
      </p:sp>
      <p:sp>
        <p:nvSpPr>
          <p:cNvPr id="13331" name="TextBox 19"/>
          <p:cNvSpPr txBox="1">
            <a:spLocks noChangeArrowheads="1"/>
          </p:cNvSpPr>
          <p:nvPr/>
        </p:nvSpPr>
        <p:spPr bwMode="auto">
          <a:xfrm>
            <a:off x="7759015" y="6343650"/>
            <a:ext cx="71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CPU 4</a:t>
            </a:r>
          </a:p>
        </p:txBody>
      </p:sp>
      <p:cxnSp>
        <p:nvCxnSpPr>
          <p:cNvPr id="21" name="Straight Arrow Connector 20"/>
          <p:cNvCxnSpPr>
            <a:endCxn id="4" idx="0"/>
          </p:cNvCxnSpPr>
          <p:nvPr/>
        </p:nvCxnSpPr>
        <p:spPr bwMode="auto">
          <a:xfrm rot="10800000" flipV="1">
            <a:off x="6215965" y="4046538"/>
            <a:ext cx="847725" cy="319087"/>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cxnSp>
        <p:nvCxnSpPr>
          <p:cNvPr id="23" name="Straight Arrow Connector 22"/>
          <p:cNvCxnSpPr/>
          <p:nvPr/>
        </p:nvCxnSpPr>
        <p:spPr bwMode="auto">
          <a:xfrm rot="5400000">
            <a:off x="6857315" y="4171950"/>
            <a:ext cx="331787" cy="80963"/>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cxnSp>
        <p:nvCxnSpPr>
          <p:cNvPr id="25" name="Straight Arrow Connector 24"/>
          <p:cNvCxnSpPr/>
          <p:nvPr/>
        </p:nvCxnSpPr>
        <p:spPr bwMode="auto">
          <a:xfrm rot="16200000" flipH="1">
            <a:off x="6965265" y="4144963"/>
            <a:ext cx="331787" cy="134937"/>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cxnSp>
        <p:nvCxnSpPr>
          <p:cNvPr id="27" name="Straight Arrow Connector 26"/>
          <p:cNvCxnSpPr>
            <a:endCxn id="12" idx="0"/>
          </p:cNvCxnSpPr>
          <p:nvPr/>
        </p:nvCxnSpPr>
        <p:spPr bwMode="auto">
          <a:xfrm>
            <a:off x="7063690" y="4046538"/>
            <a:ext cx="1038225" cy="319087"/>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spTree>
    <p:extLst>
      <p:ext uri="{BB962C8B-B14F-4D97-AF65-F5344CB8AC3E}">
        <p14:creationId xmlns:p14="http://schemas.microsoft.com/office/powerpoint/2010/main" val="4179371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46671"/>
            <a:ext cx="7698306" cy="692210"/>
          </a:xfrm>
        </p:spPr>
        <p:txBody>
          <a:bodyPr>
            <a:normAutofit fontScale="90000"/>
          </a:bodyPr>
          <a:lstStyle/>
          <a:p>
            <a:pPr>
              <a:defRPr/>
            </a:pPr>
            <a:r>
              <a:rPr lang="en-US" dirty="0"/>
              <a:t>Single Instruction Multiple Data (SIMD)</a:t>
            </a:r>
          </a:p>
        </p:txBody>
      </p:sp>
      <p:sp>
        <p:nvSpPr>
          <p:cNvPr id="3" name="Content Placeholder 2"/>
          <p:cNvSpPr>
            <a:spLocks noGrp="1"/>
          </p:cNvSpPr>
          <p:nvPr>
            <p:ph idx="1"/>
          </p:nvPr>
        </p:nvSpPr>
        <p:spPr>
          <a:xfrm>
            <a:off x="838200" y="1419578"/>
            <a:ext cx="8007350" cy="4746625"/>
          </a:xfrm>
        </p:spPr>
        <p:txBody>
          <a:bodyPr/>
          <a:lstStyle/>
          <a:p>
            <a:pPr>
              <a:defRPr/>
            </a:pPr>
            <a:r>
              <a:rPr lang="en-US" sz="2800" dirty="0"/>
              <a:t>Runs in lockstep (i.e., all elements synchronized)</a:t>
            </a:r>
          </a:p>
          <a:p>
            <a:pPr>
              <a:defRPr/>
            </a:pPr>
            <a:r>
              <a:rPr lang="en-US" sz="2800" dirty="0"/>
              <a:t>Works well for algorithms with a lot of regularity; e.g. graphics processing.</a:t>
            </a:r>
          </a:p>
          <a:p>
            <a:pPr>
              <a:defRPr/>
            </a:pPr>
            <a:r>
              <a:rPr lang="en-US" sz="2800" dirty="0"/>
              <a:t>Two main types:</a:t>
            </a:r>
          </a:p>
          <a:p>
            <a:pPr lvl="1">
              <a:defRPr/>
            </a:pPr>
            <a:r>
              <a:rPr lang="en-US" sz="2400" dirty="0"/>
              <a:t>Processor arrays</a:t>
            </a:r>
          </a:p>
          <a:p>
            <a:pPr lvl="1">
              <a:defRPr/>
            </a:pPr>
            <a:r>
              <a:rPr lang="en-US" sz="2400" dirty="0"/>
              <a:t>Vector pipelines</a:t>
            </a:r>
          </a:p>
          <a:p>
            <a:pPr>
              <a:defRPr/>
            </a:pPr>
            <a:r>
              <a:rPr lang="en-US" sz="2800" dirty="0"/>
              <a:t>Still highly deterministic (know the same operation is applied to specific set of data – but more data to keep track of per instruction) </a:t>
            </a:r>
          </a:p>
        </p:txBody>
      </p:sp>
    </p:spTree>
    <p:extLst>
      <p:ext uri="{BB962C8B-B14F-4D97-AF65-F5344CB8AC3E}">
        <p14:creationId xmlns:p14="http://schemas.microsoft.com/office/powerpoint/2010/main" val="350048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73131"/>
            <a:ext cx="7698306" cy="692210"/>
          </a:xfrm>
        </p:spPr>
        <p:txBody>
          <a:bodyPr>
            <a:normAutofit fontScale="90000"/>
          </a:bodyPr>
          <a:lstStyle/>
          <a:p>
            <a:pPr>
              <a:defRPr/>
            </a:pPr>
            <a:r>
              <a:rPr lang="en-US" dirty="0"/>
              <a:t>Single Instruction Multiple Data (SIMD) Examples</a:t>
            </a:r>
          </a:p>
        </p:txBody>
      </p:sp>
      <p:sp>
        <p:nvSpPr>
          <p:cNvPr id="3" name="Content Placeholder 2"/>
          <p:cNvSpPr>
            <a:spLocks noGrp="1"/>
          </p:cNvSpPr>
          <p:nvPr>
            <p:ph idx="1"/>
          </p:nvPr>
        </p:nvSpPr>
        <p:spPr/>
        <p:txBody>
          <a:bodyPr/>
          <a:lstStyle/>
          <a:p>
            <a:pPr>
              <a:defRPr/>
            </a:pPr>
            <a:r>
              <a:rPr lang="en-US" sz="2800" dirty="0"/>
              <a:t>Vector pipelines</a:t>
            </a:r>
          </a:p>
          <a:p>
            <a:pPr lvl="1">
              <a:defRPr/>
            </a:pPr>
            <a:r>
              <a:rPr lang="en-US" sz="2400" dirty="0"/>
              <a:t>IBM 9000, Cray X-MP,</a:t>
            </a:r>
            <a:br>
              <a:rPr lang="en-US" sz="2400" dirty="0"/>
            </a:br>
            <a:r>
              <a:rPr lang="en-US" sz="2400" dirty="0"/>
              <a:t>Fujitsu vector processor,</a:t>
            </a:r>
            <a:br>
              <a:rPr lang="en-US" sz="2400" dirty="0"/>
            </a:br>
            <a:r>
              <a:rPr lang="en-US" sz="2400" dirty="0"/>
              <a:t>NEC SX-2, Hitachi S820, ETA10</a:t>
            </a:r>
          </a:p>
          <a:p>
            <a:pPr>
              <a:defRPr/>
            </a:pPr>
            <a:r>
              <a:rPr lang="en-US" sz="2800" dirty="0"/>
              <a:t>Processor arrays</a:t>
            </a:r>
          </a:p>
          <a:p>
            <a:pPr lvl="1">
              <a:defRPr/>
            </a:pPr>
            <a:r>
              <a:rPr lang="en-US" sz="2400" dirty="0"/>
              <a:t>Thinking Machine CM2,</a:t>
            </a:r>
            <a:br>
              <a:rPr lang="en-US" sz="2400" dirty="0"/>
            </a:br>
            <a:r>
              <a:rPr lang="en-US" sz="2400" dirty="0" err="1"/>
              <a:t>MasPar</a:t>
            </a:r>
            <a:r>
              <a:rPr lang="en-US" sz="2400" dirty="0"/>
              <a:t> MP-1 &amp; MP-2,</a:t>
            </a:r>
            <a:br>
              <a:rPr lang="en-US" sz="2400" dirty="0"/>
            </a:br>
            <a:r>
              <a:rPr lang="en-US" sz="2400" dirty="0"/>
              <a:t>ILLIAC IV </a:t>
            </a:r>
          </a:p>
          <a:p>
            <a:pPr>
              <a:defRPr/>
            </a:pPr>
            <a:r>
              <a:rPr lang="en-US" sz="2800" dirty="0"/>
              <a:t>Graphics processor units usually use SIMD</a:t>
            </a:r>
          </a:p>
        </p:txBody>
      </p:sp>
      <p:pic>
        <p:nvPicPr>
          <p:cNvPr id="15364" name="Picture 3" descr="crayXMP_200pi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7950" y="1715733"/>
            <a:ext cx="127952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4"/>
          <p:cNvSpPr>
            <a:spLocks noChangeArrowheads="1"/>
          </p:cNvSpPr>
          <p:nvPr/>
        </p:nvSpPr>
        <p:spPr bwMode="auto">
          <a:xfrm>
            <a:off x="7686675" y="1669695"/>
            <a:ext cx="1238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ym typeface="Wingdings" pitchFamily="2" charset="2"/>
              </a:rPr>
              <a:t></a:t>
            </a:r>
            <a:r>
              <a:rPr lang="en-US" sz="1400"/>
              <a:t>Cray X-MP</a:t>
            </a:r>
          </a:p>
        </p:txBody>
      </p:sp>
      <p:pic>
        <p:nvPicPr>
          <p:cNvPr id="15366" name="Picture 5" descr="MasPar_200pix.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59413" y="3449283"/>
            <a:ext cx="1406525"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6"/>
          <p:cNvSpPr>
            <a:spLocks noChangeArrowheads="1"/>
          </p:cNvSpPr>
          <p:nvPr/>
        </p:nvSpPr>
        <p:spPr bwMode="auto">
          <a:xfrm>
            <a:off x="6875463" y="3452458"/>
            <a:ext cx="1455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ym typeface="Wingdings" pitchFamily="2" charset="2"/>
              </a:rPr>
              <a:t></a:t>
            </a:r>
            <a:r>
              <a:rPr lang="en-US" sz="1400"/>
              <a:t>MasPar MP-1</a:t>
            </a:r>
          </a:p>
        </p:txBody>
      </p:sp>
    </p:spTree>
    <p:extLst>
      <p:ext uri="{BB962C8B-B14F-4D97-AF65-F5344CB8AC3E}">
        <p14:creationId xmlns:p14="http://schemas.microsoft.com/office/powerpoint/2010/main" val="3588694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369" y="244475"/>
            <a:ext cx="8591550" cy="1431925"/>
          </a:xfrm>
        </p:spPr>
        <p:txBody>
          <a:bodyPr/>
          <a:lstStyle/>
          <a:p>
            <a:pPr>
              <a:defRPr/>
            </a:pPr>
            <a:r>
              <a:rPr lang="en-US" dirty="0"/>
              <a:t>Multiple Instruction Single Data (MISD)</a:t>
            </a:r>
          </a:p>
        </p:txBody>
      </p:sp>
      <p:sp>
        <p:nvSpPr>
          <p:cNvPr id="3" name="Content Placeholder 2"/>
          <p:cNvSpPr>
            <a:spLocks noGrp="1"/>
          </p:cNvSpPr>
          <p:nvPr>
            <p:ph idx="1"/>
          </p:nvPr>
        </p:nvSpPr>
        <p:spPr/>
        <p:txBody>
          <a:bodyPr/>
          <a:lstStyle/>
          <a:p>
            <a:pPr>
              <a:defRPr/>
            </a:pPr>
            <a:r>
              <a:rPr lang="en-US" dirty="0"/>
              <a:t>Single data stream fed into multiple processing units</a:t>
            </a:r>
          </a:p>
          <a:p>
            <a:pPr>
              <a:defRPr/>
            </a:pPr>
            <a:r>
              <a:rPr lang="en-US" dirty="0"/>
              <a:t>Each processing unit works on data independently via independent instruction streams</a:t>
            </a:r>
          </a:p>
          <a:p>
            <a:pPr>
              <a:defRPr/>
            </a:pPr>
            <a:r>
              <a:rPr lang="en-US" dirty="0"/>
              <a:t>Few actual examples of this class of parallel computer have ever existed</a:t>
            </a:r>
          </a:p>
        </p:txBody>
      </p:sp>
    </p:spTree>
    <p:extLst>
      <p:ext uri="{BB962C8B-B14F-4D97-AF65-F5344CB8AC3E}">
        <p14:creationId xmlns:p14="http://schemas.microsoft.com/office/powerpoint/2010/main" val="1041267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3"/>
          <p:cNvSpPr>
            <a:spLocks noChangeArrowheads="1"/>
          </p:cNvSpPr>
          <p:nvPr/>
        </p:nvSpPr>
        <p:spPr bwMode="auto">
          <a:xfrm>
            <a:off x="579013" y="4066664"/>
            <a:ext cx="8201025" cy="2514600"/>
          </a:xfrm>
          <a:prstGeom prst="rect">
            <a:avLst/>
          </a:prstGeom>
          <a:ln/>
          <a:extLst/>
        </p:spPr>
        <p:style>
          <a:lnRef idx="2">
            <a:schemeClr val="accent1"/>
          </a:lnRef>
          <a:fillRef idx="1">
            <a:schemeClr val="lt1"/>
          </a:fillRef>
          <a:effectRef idx="0">
            <a:schemeClr val="accent1"/>
          </a:effectRef>
          <a:fontRef idx="minor">
            <a:schemeClr val="dk1"/>
          </a:fontRef>
        </p:style>
        <p:txBody>
          <a:bodyPr/>
          <a:lstStyle/>
          <a:p>
            <a:endParaRPr lang="en-US"/>
          </a:p>
        </p:txBody>
      </p:sp>
      <p:sp>
        <p:nvSpPr>
          <p:cNvPr id="17411" name="Freeform 59"/>
          <p:cNvSpPr>
            <a:spLocks noChangeArrowheads="1"/>
          </p:cNvSpPr>
          <p:nvPr/>
        </p:nvSpPr>
        <p:spPr bwMode="auto">
          <a:xfrm>
            <a:off x="3190451" y="6066914"/>
            <a:ext cx="3932237" cy="460375"/>
          </a:xfrm>
          <a:custGeom>
            <a:avLst/>
            <a:gdLst>
              <a:gd name="T0" fmla="*/ 3933501 w 3931920"/>
              <a:gd name="T1" fmla="*/ 0 h 461010"/>
              <a:gd name="T2" fmla="*/ 2790041 w 3931920"/>
              <a:gd name="T3" fmla="*/ 397303 h 461010"/>
              <a:gd name="T4" fmla="*/ 0 w 3931920"/>
              <a:gd name="T5" fmla="*/ 363248 h 461010"/>
              <a:gd name="T6" fmla="*/ 0 60000 65536"/>
              <a:gd name="T7" fmla="*/ 0 60000 65536"/>
              <a:gd name="T8" fmla="*/ 0 60000 65536"/>
              <a:gd name="T9" fmla="*/ 0 w 3931920"/>
              <a:gd name="T10" fmla="*/ 0 h 461010"/>
              <a:gd name="T11" fmla="*/ 3931920 w 3931920"/>
              <a:gd name="T12" fmla="*/ 461010 h 461010"/>
            </a:gdLst>
            <a:ahLst/>
            <a:cxnLst>
              <a:cxn ang="T6">
                <a:pos x="T0" y="T1"/>
              </a:cxn>
              <a:cxn ang="T7">
                <a:pos x="T2" y="T3"/>
              </a:cxn>
              <a:cxn ang="T8">
                <a:pos x="T4" y="T5"/>
              </a:cxn>
            </a:cxnLst>
            <a:rect l="T9" t="T10" r="T11" b="T12"/>
            <a:pathLst>
              <a:path w="3931920" h="461010">
                <a:moveTo>
                  <a:pt x="3931920" y="0"/>
                </a:moveTo>
                <a:cubicBezTo>
                  <a:pt x="3688080" y="169545"/>
                  <a:pt x="3444240" y="339090"/>
                  <a:pt x="2788920" y="400050"/>
                </a:cubicBezTo>
                <a:cubicBezTo>
                  <a:pt x="2133600" y="461010"/>
                  <a:pt x="0" y="365760"/>
                  <a:pt x="0" y="365760"/>
                </a:cubicBezTo>
              </a:path>
            </a:pathLst>
          </a:custGeom>
          <a:ln>
            <a:headEnd/>
            <a:tailEnd/>
          </a:ln>
          <a:extLst/>
        </p:spPr>
        <p:style>
          <a:lnRef idx="2">
            <a:schemeClr val="accent1"/>
          </a:lnRef>
          <a:fillRef idx="1">
            <a:schemeClr val="lt1"/>
          </a:fillRef>
          <a:effectRef idx="0">
            <a:schemeClr val="accent1"/>
          </a:effectRef>
          <a:fontRef idx="minor">
            <a:schemeClr val="dk1"/>
          </a:fontRef>
        </p:style>
        <p:txBody>
          <a:bodyPr/>
          <a:lstStyle/>
          <a:p>
            <a:endParaRPr lang="en-US"/>
          </a:p>
        </p:txBody>
      </p:sp>
      <p:sp>
        <p:nvSpPr>
          <p:cNvPr id="17412" name="Freeform 58"/>
          <p:cNvSpPr>
            <a:spLocks noChangeArrowheads="1"/>
          </p:cNvSpPr>
          <p:nvPr/>
        </p:nvSpPr>
        <p:spPr bwMode="auto">
          <a:xfrm>
            <a:off x="1658513" y="5855777"/>
            <a:ext cx="3463925" cy="671512"/>
          </a:xfrm>
          <a:custGeom>
            <a:avLst/>
            <a:gdLst>
              <a:gd name="T0" fmla="*/ 3812043 w 3398088"/>
              <a:gd name="T1" fmla="*/ 290981 h 591206"/>
              <a:gd name="T2" fmla="*/ 3535263 w 3398088"/>
              <a:gd name="T3" fmla="*/ 118114 h 591206"/>
              <a:gd name="T4" fmla="*/ 2150384 w 3398088"/>
              <a:gd name="T5" fmla="*/ 999661 h 591206"/>
              <a:gd name="T6" fmla="*/ 0 w 3398088"/>
              <a:gd name="T7" fmla="*/ 835951 h 591206"/>
              <a:gd name="T8" fmla="*/ 0 60000 65536"/>
              <a:gd name="T9" fmla="*/ 0 60000 65536"/>
              <a:gd name="T10" fmla="*/ 0 60000 65536"/>
              <a:gd name="T11" fmla="*/ 0 60000 65536"/>
              <a:gd name="T12" fmla="*/ 0 w 3398088"/>
              <a:gd name="T13" fmla="*/ 0 h 591206"/>
              <a:gd name="T14" fmla="*/ 3398088 w 3398088"/>
              <a:gd name="T15" fmla="*/ 591206 h 591206"/>
            </a:gdLst>
            <a:ahLst/>
            <a:cxnLst>
              <a:cxn ang="T8">
                <a:pos x="T0" y="T1"/>
              </a:cxn>
              <a:cxn ang="T9">
                <a:pos x="T2" y="T3"/>
              </a:cxn>
              <a:cxn ang="T10">
                <a:pos x="T4" y="T5"/>
              </a:cxn>
              <a:cxn ang="T11">
                <a:pos x="T6" y="T7"/>
              </a:cxn>
            </a:cxnLst>
            <a:rect l="T12" t="T13" r="T14" b="T15"/>
            <a:pathLst>
              <a:path w="3398088" h="591206">
                <a:moveTo>
                  <a:pt x="3397945" y="135541"/>
                </a:moveTo>
                <a:cubicBezTo>
                  <a:pt x="3397945" y="137218"/>
                  <a:pt x="3398088" y="0"/>
                  <a:pt x="3151229" y="55018"/>
                </a:cubicBezTo>
                <a:cubicBezTo>
                  <a:pt x="2904370" y="110036"/>
                  <a:pt x="2441994" y="450178"/>
                  <a:pt x="1916789" y="465646"/>
                </a:cubicBezTo>
                <a:cubicBezTo>
                  <a:pt x="1188145" y="591206"/>
                  <a:pt x="638930" y="414808"/>
                  <a:pt x="0" y="389389"/>
                </a:cubicBezTo>
              </a:path>
            </a:pathLst>
          </a:custGeom>
          <a:ln>
            <a:headEnd/>
            <a:tailEnd/>
          </a:ln>
          <a:extLst/>
        </p:spPr>
        <p:style>
          <a:lnRef idx="2">
            <a:schemeClr val="accent1"/>
          </a:lnRef>
          <a:fillRef idx="1">
            <a:schemeClr val="lt1"/>
          </a:fillRef>
          <a:effectRef idx="0">
            <a:schemeClr val="accent1"/>
          </a:effectRef>
          <a:fontRef idx="minor">
            <a:schemeClr val="dk1"/>
          </a:fontRef>
        </p:style>
        <p:txBody>
          <a:bodyPr/>
          <a:lstStyle/>
          <a:p>
            <a:endParaRPr lang="en-US"/>
          </a:p>
        </p:txBody>
      </p:sp>
      <p:sp>
        <p:nvSpPr>
          <p:cNvPr id="36" name="Rectangle 35"/>
          <p:cNvSpPr/>
          <p:nvPr/>
        </p:nvSpPr>
        <p:spPr bwMode="auto">
          <a:xfrm>
            <a:off x="6082876" y="5803389"/>
            <a:ext cx="2033587" cy="3095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tIns="0"/>
          <a:lstStyle/>
          <a:p>
            <a:pPr>
              <a:defRPr/>
            </a:pPr>
            <a:r>
              <a:rPr lang="en-US" dirty="0">
                <a:solidFill>
                  <a:srgbClr val="1C1C1C"/>
                </a:solidFill>
              </a:rPr>
              <a:t>…</a:t>
            </a:r>
          </a:p>
        </p:txBody>
      </p:sp>
      <p:sp>
        <p:nvSpPr>
          <p:cNvPr id="34" name="Rectangle 33"/>
          <p:cNvSpPr/>
          <p:nvPr/>
        </p:nvSpPr>
        <p:spPr bwMode="auto">
          <a:xfrm>
            <a:off x="3944513" y="5803389"/>
            <a:ext cx="1909763" cy="3095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tIns="0"/>
          <a:lstStyle/>
          <a:p>
            <a:pPr>
              <a:defRPr/>
            </a:pPr>
            <a:r>
              <a:rPr lang="en-US" dirty="0">
                <a:solidFill>
                  <a:srgbClr val="1C1C1C"/>
                </a:solidFill>
              </a:rPr>
              <a:t>…</a:t>
            </a:r>
          </a:p>
        </p:txBody>
      </p:sp>
      <p:sp>
        <p:nvSpPr>
          <p:cNvPr id="30" name="Rectangle 29"/>
          <p:cNvSpPr/>
          <p:nvPr/>
        </p:nvSpPr>
        <p:spPr bwMode="auto">
          <a:xfrm>
            <a:off x="1671213" y="5803389"/>
            <a:ext cx="2057400" cy="3095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tIns="0"/>
          <a:lstStyle/>
          <a:p>
            <a:pPr>
              <a:defRPr/>
            </a:pPr>
            <a:r>
              <a:rPr lang="en-US" dirty="0">
                <a:solidFill>
                  <a:srgbClr val="1C1C1C"/>
                </a:solidFill>
              </a:rPr>
              <a:t>…</a:t>
            </a:r>
          </a:p>
        </p:txBody>
      </p:sp>
      <p:sp>
        <p:nvSpPr>
          <p:cNvPr id="2" name="Title 1"/>
          <p:cNvSpPr>
            <a:spLocks noGrp="1"/>
          </p:cNvSpPr>
          <p:nvPr>
            <p:ph type="title"/>
          </p:nvPr>
        </p:nvSpPr>
        <p:spPr>
          <a:xfrm>
            <a:off x="294369" y="30909"/>
            <a:ext cx="8591550" cy="1431925"/>
          </a:xfrm>
        </p:spPr>
        <p:txBody>
          <a:bodyPr/>
          <a:lstStyle/>
          <a:p>
            <a:pPr>
              <a:defRPr/>
            </a:pPr>
            <a:r>
              <a:rPr lang="en-US" dirty="0"/>
              <a:t>Multiple Instruction Single Data (MISD) Example</a:t>
            </a:r>
          </a:p>
        </p:txBody>
      </p:sp>
      <p:sp>
        <p:nvSpPr>
          <p:cNvPr id="3" name="Content Placeholder 2"/>
          <p:cNvSpPr>
            <a:spLocks noGrp="1"/>
          </p:cNvSpPr>
          <p:nvPr>
            <p:ph idx="1"/>
          </p:nvPr>
        </p:nvSpPr>
        <p:spPr>
          <a:xfrm>
            <a:off x="838200" y="1436931"/>
            <a:ext cx="8007350" cy="4191000"/>
          </a:xfrm>
        </p:spPr>
        <p:txBody>
          <a:bodyPr/>
          <a:lstStyle/>
          <a:p>
            <a:pPr>
              <a:defRPr/>
            </a:pPr>
            <a:r>
              <a:rPr lang="en-US" sz="2800" dirty="0"/>
              <a:t>Possible uses? Somewhat intellectual?</a:t>
            </a:r>
          </a:p>
          <a:p>
            <a:pPr lvl="1">
              <a:defRPr/>
            </a:pPr>
            <a:r>
              <a:rPr lang="en-US" sz="2400" dirty="0"/>
              <a:t>Maybe redundant! (see next slide)</a:t>
            </a:r>
          </a:p>
          <a:p>
            <a:pPr>
              <a:defRPr/>
            </a:pPr>
            <a:r>
              <a:rPr lang="en-US" sz="2800" dirty="0"/>
              <a:t>Possible example application:</a:t>
            </a:r>
          </a:p>
          <a:p>
            <a:pPr lvl="1">
              <a:defRPr/>
            </a:pPr>
            <a:r>
              <a:rPr lang="en-US" sz="2400" dirty="0"/>
              <a:t>Different set of signal processing operations working the same signal stream</a:t>
            </a:r>
          </a:p>
        </p:txBody>
      </p:sp>
      <p:sp>
        <p:nvSpPr>
          <p:cNvPr id="4" name="Rectangle 3"/>
          <p:cNvSpPr/>
          <p:nvPr/>
        </p:nvSpPr>
        <p:spPr bwMode="auto">
          <a:xfrm>
            <a:off x="1671213" y="5095364"/>
            <a:ext cx="2057400" cy="4111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r>
              <a:rPr lang="en-US" dirty="0">
                <a:solidFill>
                  <a:srgbClr val="1C1C1C"/>
                </a:solidFill>
              </a:rPr>
              <a:t>x = +MAXINT</a:t>
            </a:r>
          </a:p>
        </p:txBody>
      </p:sp>
      <p:sp>
        <p:nvSpPr>
          <p:cNvPr id="17419" name="Rectangle 4"/>
          <p:cNvSpPr>
            <a:spLocks noChangeArrowheads="1"/>
          </p:cNvSpPr>
          <p:nvPr/>
        </p:nvSpPr>
        <p:spPr bwMode="auto">
          <a:xfrm>
            <a:off x="579013" y="3688839"/>
            <a:ext cx="8186738" cy="606425"/>
          </a:xfrm>
          <a:prstGeom prst="rect">
            <a:avLst/>
          </a:prstGeom>
          <a:ln/>
          <a:extLst/>
        </p:spPr>
        <p:style>
          <a:lnRef idx="2">
            <a:schemeClr val="accent1"/>
          </a:lnRef>
          <a:fillRef idx="1">
            <a:schemeClr val="lt1"/>
          </a:fillRef>
          <a:effectRef idx="0">
            <a:schemeClr val="accent1"/>
          </a:effectRef>
          <a:fontRef idx="minor">
            <a:schemeClr val="dk1"/>
          </a:fontRef>
        </p:style>
        <p:txBody>
          <a:bodyPr/>
          <a:lstStyle/>
          <a:p>
            <a:r>
              <a:rPr lang="en-US" dirty="0">
                <a:solidFill>
                  <a:srgbClr val="1C1C1C"/>
                </a:solidFill>
              </a:rPr>
              <a:t>Example:</a:t>
            </a:r>
          </a:p>
          <a:p>
            <a:r>
              <a:rPr lang="en-US" dirty="0">
                <a:solidFill>
                  <a:srgbClr val="1C1C1C"/>
                </a:solidFill>
              </a:rPr>
              <a:t>Simultaneously find the min and max input, and do a sum of inputs.</a:t>
            </a:r>
          </a:p>
        </p:txBody>
      </p:sp>
      <p:sp>
        <p:nvSpPr>
          <p:cNvPr id="6" name="Rectangle 5"/>
          <p:cNvSpPr/>
          <p:nvPr/>
        </p:nvSpPr>
        <p:spPr bwMode="auto">
          <a:xfrm>
            <a:off x="3944513" y="5095364"/>
            <a:ext cx="1909763" cy="4111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r>
              <a:rPr lang="en-US" dirty="0">
                <a:solidFill>
                  <a:srgbClr val="1C1C1C"/>
                </a:solidFill>
              </a:rPr>
              <a:t>x = -MAXINT</a:t>
            </a:r>
          </a:p>
        </p:txBody>
      </p:sp>
      <p:sp>
        <p:nvSpPr>
          <p:cNvPr id="7" name="Rectangle 6"/>
          <p:cNvSpPr/>
          <p:nvPr/>
        </p:nvSpPr>
        <p:spPr bwMode="auto">
          <a:xfrm>
            <a:off x="6082876" y="5095364"/>
            <a:ext cx="2033587" cy="4111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r>
              <a:rPr lang="en-US" dirty="0">
                <a:solidFill>
                  <a:srgbClr val="1C1C1C"/>
                </a:solidFill>
              </a:rPr>
              <a:t>x = 0</a:t>
            </a:r>
          </a:p>
        </p:txBody>
      </p:sp>
      <p:sp>
        <p:nvSpPr>
          <p:cNvPr id="8" name="Rectangle 7"/>
          <p:cNvSpPr/>
          <p:nvPr/>
        </p:nvSpPr>
        <p:spPr bwMode="auto">
          <a:xfrm>
            <a:off x="1671213" y="5495414"/>
            <a:ext cx="2057400" cy="4111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r>
              <a:rPr lang="en-US" dirty="0">
                <a:solidFill>
                  <a:srgbClr val="1C1C1C"/>
                </a:solidFill>
              </a:rPr>
              <a:t>If A&lt;x then x = A</a:t>
            </a:r>
          </a:p>
        </p:txBody>
      </p:sp>
      <p:sp>
        <p:nvSpPr>
          <p:cNvPr id="9" name="Rectangle 8"/>
          <p:cNvSpPr/>
          <p:nvPr/>
        </p:nvSpPr>
        <p:spPr bwMode="auto">
          <a:xfrm>
            <a:off x="3944513" y="5495414"/>
            <a:ext cx="1909763" cy="4111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r>
              <a:rPr lang="en-US" dirty="0">
                <a:solidFill>
                  <a:srgbClr val="1C1C1C"/>
                </a:solidFill>
              </a:rPr>
              <a:t>If A&gt;x then x = A</a:t>
            </a:r>
          </a:p>
        </p:txBody>
      </p:sp>
      <p:sp>
        <p:nvSpPr>
          <p:cNvPr id="10" name="Rectangle 9"/>
          <p:cNvSpPr/>
          <p:nvPr/>
        </p:nvSpPr>
        <p:spPr bwMode="auto">
          <a:xfrm>
            <a:off x="6082876" y="5495414"/>
            <a:ext cx="2033587" cy="4111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r>
              <a:rPr lang="en-US" dirty="0">
                <a:solidFill>
                  <a:srgbClr val="1C1C1C"/>
                </a:solidFill>
              </a:rPr>
              <a:t>x = x + A</a:t>
            </a:r>
          </a:p>
        </p:txBody>
      </p:sp>
      <p:sp>
        <p:nvSpPr>
          <p:cNvPr id="11" name="Rectangle 10"/>
          <p:cNvSpPr/>
          <p:nvPr/>
        </p:nvSpPr>
        <p:spPr bwMode="auto">
          <a:xfrm>
            <a:off x="3739726" y="4488939"/>
            <a:ext cx="2297112" cy="41275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ctr">
              <a:defRPr/>
            </a:pPr>
            <a:r>
              <a:rPr lang="en-US" dirty="0">
                <a:solidFill>
                  <a:srgbClr val="1C1C1C"/>
                </a:solidFill>
              </a:rPr>
              <a:t>A = input</a:t>
            </a:r>
          </a:p>
        </p:txBody>
      </p:sp>
      <p:cxnSp>
        <p:nvCxnSpPr>
          <p:cNvPr id="14" name="Straight Arrow Connector 13"/>
          <p:cNvCxnSpPr>
            <a:stCxn id="11" idx="2"/>
            <a:endCxn id="4" idx="0"/>
          </p:cNvCxnSpPr>
          <p:nvPr/>
        </p:nvCxnSpPr>
        <p:spPr bwMode="auto">
          <a:xfrm rot="5400000">
            <a:off x="3696863" y="3904739"/>
            <a:ext cx="193675" cy="2187575"/>
          </a:xfrm>
          <a:prstGeom prst="straightConnector1">
            <a:avLst/>
          </a:prstGeom>
          <a:ln>
            <a:headEnd type="none" w="med" len="med"/>
            <a:tailEnd type="arrow"/>
          </a:ln>
        </p:spPr>
        <p:style>
          <a:lnRef idx="2">
            <a:schemeClr val="accent1"/>
          </a:lnRef>
          <a:fillRef idx="1">
            <a:schemeClr val="lt1"/>
          </a:fillRef>
          <a:effectRef idx="0">
            <a:schemeClr val="accent1"/>
          </a:effectRef>
          <a:fontRef idx="minor">
            <a:schemeClr val="dk1"/>
          </a:fontRef>
        </p:style>
      </p:cxnSp>
      <p:cxnSp>
        <p:nvCxnSpPr>
          <p:cNvPr id="17" name="Straight Arrow Connector 16"/>
          <p:cNvCxnSpPr>
            <a:stCxn id="11" idx="2"/>
            <a:endCxn id="6" idx="0"/>
          </p:cNvCxnSpPr>
          <p:nvPr/>
        </p:nvCxnSpPr>
        <p:spPr bwMode="auto">
          <a:xfrm rot="16200000" flipH="1">
            <a:off x="4797000" y="4992177"/>
            <a:ext cx="193675" cy="12700"/>
          </a:xfrm>
          <a:prstGeom prst="straightConnector1">
            <a:avLst/>
          </a:prstGeom>
          <a:ln>
            <a:headEnd type="none" w="med" len="med"/>
            <a:tailEnd type="arrow"/>
          </a:ln>
        </p:spPr>
        <p:style>
          <a:lnRef idx="2">
            <a:schemeClr val="accent1"/>
          </a:lnRef>
          <a:fillRef idx="1">
            <a:schemeClr val="lt1"/>
          </a:fillRef>
          <a:effectRef idx="0">
            <a:schemeClr val="accent1"/>
          </a:effectRef>
          <a:fontRef idx="minor">
            <a:schemeClr val="dk1"/>
          </a:fontRef>
        </p:style>
      </p:cxnSp>
      <p:cxnSp>
        <p:nvCxnSpPr>
          <p:cNvPr id="20" name="Straight Arrow Connector 19"/>
          <p:cNvCxnSpPr>
            <a:stCxn id="11" idx="2"/>
            <a:endCxn id="7" idx="0"/>
          </p:cNvCxnSpPr>
          <p:nvPr/>
        </p:nvCxnSpPr>
        <p:spPr bwMode="auto">
          <a:xfrm rot="16200000" flipH="1">
            <a:off x="5897138" y="3892039"/>
            <a:ext cx="193675" cy="2212975"/>
          </a:xfrm>
          <a:prstGeom prst="straightConnector1">
            <a:avLst/>
          </a:prstGeom>
          <a:ln>
            <a:headEnd type="none" w="med" len="med"/>
            <a:tailEnd type="arrow"/>
          </a:ln>
        </p:spPr>
        <p:style>
          <a:lnRef idx="2">
            <a:schemeClr val="accent1"/>
          </a:lnRef>
          <a:fillRef idx="1">
            <a:schemeClr val="lt1"/>
          </a:fillRef>
          <a:effectRef idx="0">
            <a:schemeClr val="accent1"/>
          </a:effectRef>
          <a:fontRef idx="minor">
            <a:schemeClr val="dk1"/>
          </a:fontRef>
        </p:style>
      </p:cxnSp>
      <p:sp>
        <p:nvSpPr>
          <p:cNvPr id="17429" name="TextBox 32"/>
          <p:cNvSpPr txBox="1">
            <a:spLocks noChangeArrowheads="1"/>
          </p:cNvSpPr>
          <p:nvPr/>
        </p:nvSpPr>
        <p:spPr bwMode="auto">
          <a:xfrm>
            <a:off x="3087263" y="6078027"/>
            <a:ext cx="714375" cy="307975"/>
          </a:xfrm>
          <a:prstGeom prst="rect">
            <a:avLst/>
          </a:prstGeom>
          <a:ln/>
          <a:extLst/>
        </p:spPr>
        <p:style>
          <a:lnRef idx="2">
            <a:schemeClr val="accent1"/>
          </a:lnRef>
          <a:fillRef idx="1">
            <a:schemeClr val="lt1"/>
          </a:fillRef>
          <a:effectRef idx="0">
            <a:schemeClr val="accent1"/>
          </a:effectRef>
          <a:fontRef idx="minor">
            <a:schemeClr val="dk1"/>
          </a:fontRef>
        </p:style>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solidFill>
                  <a:srgbClr val="1C1C1C"/>
                </a:solidFill>
              </a:rPr>
              <a:t>CPU 1</a:t>
            </a:r>
          </a:p>
        </p:txBody>
      </p:sp>
      <p:sp>
        <p:nvSpPr>
          <p:cNvPr id="17430" name="TextBox 36"/>
          <p:cNvSpPr txBox="1">
            <a:spLocks noChangeArrowheads="1"/>
          </p:cNvSpPr>
          <p:nvPr/>
        </p:nvSpPr>
        <p:spPr bwMode="auto">
          <a:xfrm>
            <a:off x="5157363" y="6078027"/>
            <a:ext cx="712788" cy="307975"/>
          </a:xfrm>
          <a:prstGeom prst="rect">
            <a:avLst/>
          </a:prstGeom>
          <a:ln/>
          <a:extLst/>
        </p:spPr>
        <p:style>
          <a:lnRef idx="2">
            <a:schemeClr val="accent1"/>
          </a:lnRef>
          <a:fillRef idx="1">
            <a:schemeClr val="lt1"/>
          </a:fillRef>
          <a:effectRef idx="0">
            <a:schemeClr val="accent1"/>
          </a:effectRef>
          <a:fontRef idx="minor">
            <a:schemeClr val="dk1"/>
          </a:fontRef>
        </p:style>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solidFill>
                  <a:srgbClr val="1C1C1C"/>
                </a:solidFill>
              </a:rPr>
              <a:t>CPU 2</a:t>
            </a:r>
          </a:p>
        </p:txBody>
      </p:sp>
      <p:sp>
        <p:nvSpPr>
          <p:cNvPr id="17431" name="TextBox 37"/>
          <p:cNvSpPr txBox="1">
            <a:spLocks noChangeArrowheads="1"/>
          </p:cNvSpPr>
          <p:nvPr/>
        </p:nvSpPr>
        <p:spPr bwMode="auto">
          <a:xfrm>
            <a:off x="7408438" y="6078027"/>
            <a:ext cx="714375" cy="307975"/>
          </a:xfrm>
          <a:prstGeom prst="rect">
            <a:avLst/>
          </a:prstGeom>
          <a:ln/>
          <a:extLst/>
        </p:spPr>
        <p:style>
          <a:lnRef idx="2">
            <a:schemeClr val="accent1"/>
          </a:lnRef>
          <a:fillRef idx="1">
            <a:schemeClr val="lt1"/>
          </a:fillRef>
          <a:effectRef idx="0">
            <a:schemeClr val="accent1"/>
          </a:effectRef>
          <a:fontRef idx="minor">
            <a:schemeClr val="dk1"/>
          </a:fontRef>
        </p:style>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solidFill>
                  <a:srgbClr val="1C1C1C"/>
                </a:solidFill>
              </a:rPr>
              <a:t>CPU 3</a:t>
            </a:r>
          </a:p>
        </p:txBody>
      </p:sp>
      <p:cxnSp>
        <p:nvCxnSpPr>
          <p:cNvPr id="40" name="Shape 39"/>
          <p:cNvCxnSpPr/>
          <p:nvPr/>
        </p:nvCxnSpPr>
        <p:spPr bwMode="auto">
          <a:xfrm rot="5400000" flipH="1" flipV="1">
            <a:off x="2430832" y="4804058"/>
            <a:ext cx="1417637" cy="1222375"/>
          </a:xfrm>
          <a:prstGeom prst="curvedConnector4">
            <a:avLst>
              <a:gd name="adj1" fmla="val -12097"/>
              <a:gd name="adj2" fmla="val -139721"/>
            </a:avLst>
          </a:prstGeom>
          <a:ln>
            <a:headEnd type="none" w="med" len="med"/>
            <a:tailEnd type="arrow"/>
          </a:ln>
        </p:spPr>
        <p:style>
          <a:lnRef idx="2">
            <a:schemeClr val="accent1"/>
          </a:lnRef>
          <a:fillRef idx="1">
            <a:schemeClr val="lt1"/>
          </a:fillRef>
          <a:effectRef idx="0">
            <a:schemeClr val="accent1"/>
          </a:effectRef>
          <a:fontRef idx="minor">
            <a:schemeClr val="dk1"/>
          </a:fontRef>
        </p:style>
      </p:cxnSp>
    </p:spTree>
    <p:extLst>
      <p:ext uri="{BB962C8B-B14F-4D97-AF65-F5344CB8AC3E}">
        <p14:creationId xmlns:p14="http://schemas.microsoft.com/office/powerpoint/2010/main" val="501291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5175" cy="1431925"/>
          </a:xfrm>
        </p:spPr>
        <p:txBody>
          <a:bodyPr/>
          <a:lstStyle/>
          <a:p>
            <a:pPr>
              <a:defRPr/>
            </a:pPr>
            <a:r>
              <a:rPr lang="fr-FR" dirty="0"/>
              <a:t>Multiple Instruction Multiple Data (MIMD)</a:t>
            </a:r>
            <a:endParaRPr lang="en-US" dirty="0"/>
          </a:p>
        </p:txBody>
      </p:sp>
      <p:sp>
        <p:nvSpPr>
          <p:cNvPr id="3" name="Content Placeholder 2"/>
          <p:cNvSpPr>
            <a:spLocks noGrp="1"/>
          </p:cNvSpPr>
          <p:nvPr>
            <p:ph idx="1"/>
          </p:nvPr>
        </p:nvSpPr>
        <p:spPr>
          <a:xfrm>
            <a:off x="495300" y="1687513"/>
            <a:ext cx="8466138" cy="4191000"/>
          </a:xfrm>
        </p:spPr>
        <p:txBody>
          <a:bodyPr>
            <a:normAutofit fontScale="92500" lnSpcReduction="10000"/>
          </a:bodyPr>
          <a:lstStyle/>
          <a:p>
            <a:pPr>
              <a:defRPr/>
            </a:pPr>
            <a:r>
              <a:rPr lang="en-US" sz="2800" dirty="0"/>
              <a:t>The most common type of parallel computer (most late model computers, e.g. Intel Core Duo, in this category)</a:t>
            </a:r>
          </a:p>
          <a:p>
            <a:pPr>
              <a:defRPr/>
            </a:pPr>
            <a:r>
              <a:rPr lang="en-US" sz="2800" dirty="0"/>
              <a:t>Multiple Instruction </a:t>
            </a:r>
            <a:r>
              <a:rPr lang="en-US" sz="2800" dirty="0">
                <a:sym typeface="Wingdings" pitchFamily="2" charset="2"/>
              </a:rPr>
              <a:t></a:t>
            </a:r>
          </a:p>
          <a:p>
            <a:pPr lvl="1">
              <a:defRPr/>
            </a:pPr>
            <a:r>
              <a:rPr lang="en-US" sz="2400" dirty="0"/>
              <a:t>Each processor can be executing a different instruction stream</a:t>
            </a:r>
          </a:p>
          <a:p>
            <a:pPr>
              <a:defRPr/>
            </a:pPr>
            <a:r>
              <a:rPr lang="en-US" sz="2800" dirty="0"/>
              <a:t>Multiple Data </a:t>
            </a:r>
            <a:r>
              <a:rPr lang="en-US" sz="2800" dirty="0">
                <a:sym typeface="Wingdings" pitchFamily="2" charset="2"/>
              </a:rPr>
              <a:t></a:t>
            </a:r>
          </a:p>
          <a:p>
            <a:pPr lvl="1">
              <a:defRPr/>
            </a:pPr>
            <a:r>
              <a:rPr lang="en-US" sz="2400" dirty="0"/>
              <a:t>Every processor may be working with a different data stream</a:t>
            </a:r>
          </a:p>
          <a:p>
            <a:pPr>
              <a:defRPr/>
            </a:pPr>
            <a:r>
              <a:rPr lang="en-US" sz="2800" dirty="0"/>
              <a:t>Execution can be asynchronous or synchronous; non-deterministic or deterministic</a:t>
            </a:r>
          </a:p>
        </p:txBody>
      </p:sp>
    </p:spTree>
    <p:extLst>
      <p:ext uri="{BB962C8B-B14F-4D97-AF65-F5344CB8AC3E}">
        <p14:creationId xmlns:p14="http://schemas.microsoft.com/office/powerpoint/2010/main" val="2812236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8385175" cy="1431925"/>
          </a:xfrm>
        </p:spPr>
        <p:txBody>
          <a:bodyPr/>
          <a:lstStyle/>
          <a:p>
            <a:pPr>
              <a:defRPr/>
            </a:pPr>
            <a:r>
              <a:rPr lang="fr-FR" dirty="0"/>
              <a:t>Multiple Instruction Multiple Data (MIMD)</a:t>
            </a:r>
            <a:endParaRPr lang="en-US" dirty="0"/>
          </a:p>
        </p:txBody>
      </p:sp>
      <p:sp>
        <p:nvSpPr>
          <p:cNvPr id="3" name="Content Placeholder 2"/>
          <p:cNvSpPr>
            <a:spLocks noGrp="1"/>
          </p:cNvSpPr>
          <p:nvPr>
            <p:ph idx="1"/>
          </p:nvPr>
        </p:nvSpPr>
        <p:spPr>
          <a:xfrm>
            <a:off x="427038" y="1550988"/>
            <a:ext cx="8007350" cy="5124450"/>
          </a:xfrm>
        </p:spPr>
        <p:txBody>
          <a:bodyPr/>
          <a:lstStyle/>
          <a:p>
            <a:pPr>
              <a:defRPr/>
            </a:pPr>
            <a:r>
              <a:rPr lang="en-US" sz="2800" dirty="0"/>
              <a:t>Examples</a:t>
            </a:r>
          </a:p>
          <a:p>
            <a:pPr lvl="1">
              <a:defRPr/>
            </a:pPr>
            <a:r>
              <a:rPr lang="en-US" sz="2400" dirty="0"/>
              <a:t>Many of the current supercomputers</a:t>
            </a:r>
          </a:p>
          <a:p>
            <a:pPr lvl="1">
              <a:defRPr/>
            </a:pPr>
            <a:r>
              <a:rPr lang="en-US" sz="2400" dirty="0"/>
              <a:t>Networked parallel computer clusters</a:t>
            </a:r>
          </a:p>
          <a:p>
            <a:pPr lvl="1">
              <a:defRPr/>
            </a:pPr>
            <a:r>
              <a:rPr lang="en-US" sz="2400" dirty="0"/>
              <a:t>SMP computers</a:t>
            </a:r>
          </a:p>
          <a:p>
            <a:pPr lvl="1">
              <a:defRPr/>
            </a:pPr>
            <a:r>
              <a:rPr lang="en-US" sz="2400" dirty="0"/>
              <a:t>multi-core PCs</a:t>
            </a:r>
          </a:p>
          <a:p>
            <a:pPr>
              <a:defRPr/>
            </a:pPr>
            <a:r>
              <a:rPr lang="en-US" sz="2800" dirty="0"/>
              <a:t>MIMD architectures could include</a:t>
            </a:r>
            <a:br>
              <a:rPr lang="en-US" sz="2800" dirty="0"/>
            </a:br>
            <a:r>
              <a:rPr lang="en-US" sz="2800" dirty="0"/>
              <a:t>all the other models. e.g., </a:t>
            </a:r>
          </a:p>
          <a:p>
            <a:pPr lvl="1">
              <a:defRPr/>
            </a:pPr>
            <a:r>
              <a:rPr lang="en-US" sz="2000" dirty="0"/>
              <a:t>SISD – just one CPU active, others running NOP</a:t>
            </a:r>
          </a:p>
          <a:p>
            <a:pPr lvl="1">
              <a:defRPr/>
            </a:pPr>
            <a:r>
              <a:rPr lang="en-US" sz="2000" dirty="0"/>
              <a:t>SIMD – all CPUs load the same instruction but</a:t>
            </a:r>
            <a:br>
              <a:rPr lang="en-US" sz="2000" dirty="0"/>
            </a:br>
            <a:r>
              <a:rPr lang="en-US" sz="2000" dirty="0"/>
              <a:t>apply to different data</a:t>
            </a:r>
          </a:p>
          <a:p>
            <a:pPr lvl="1">
              <a:defRPr/>
            </a:pPr>
            <a:r>
              <a:rPr lang="en-US" sz="2000" dirty="0"/>
              <a:t>MISD – all CPUs load  different instructions</a:t>
            </a:r>
            <a:br>
              <a:rPr lang="en-US" sz="2000" dirty="0"/>
            </a:br>
            <a:r>
              <a:rPr lang="en-US" sz="2000" dirty="0"/>
              <a:t>but apply it to the same data</a:t>
            </a:r>
          </a:p>
        </p:txBody>
      </p:sp>
      <p:pic>
        <p:nvPicPr>
          <p:cNvPr id="19460" name="Picture 3" descr="opteronCluster_200pi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7327" y="1530350"/>
            <a:ext cx="2411412"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4"/>
          <p:cNvSpPr>
            <a:spLocks noChangeArrowheads="1"/>
          </p:cNvSpPr>
          <p:nvPr/>
        </p:nvSpPr>
        <p:spPr bwMode="auto">
          <a:xfrm>
            <a:off x="6521450" y="3117850"/>
            <a:ext cx="1439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t>AMD Opteron</a:t>
            </a:r>
          </a:p>
        </p:txBody>
      </p:sp>
      <p:pic>
        <p:nvPicPr>
          <p:cNvPr id="19462" name="Picture 5" descr="ibm_bluegen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59625" y="3854450"/>
            <a:ext cx="159226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6"/>
          <p:cNvSpPr>
            <a:spLocks noChangeArrowheads="1"/>
          </p:cNvSpPr>
          <p:nvPr/>
        </p:nvSpPr>
        <p:spPr bwMode="auto">
          <a:xfrm>
            <a:off x="7378700" y="5930900"/>
            <a:ext cx="1517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t>IBM BlueGene</a:t>
            </a:r>
          </a:p>
        </p:txBody>
      </p:sp>
    </p:spTree>
    <p:extLst>
      <p:ext uri="{BB962C8B-B14F-4D97-AF65-F5344CB8AC3E}">
        <p14:creationId xmlns:p14="http://schemas.microsoft.com/office/powerpoint/2010/main" val="3910426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40000"/>
                <a:lumOff val="60000"/>
              </a:schemeClr>
            </a:gs>
            <a:gs pos="62000">
              <a:schemeClr val="accent1">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385175" cy="922338"/>
          </a:xfrm>
        </p:spPr>
        <p:txBody>
          <a:bodyPr/>
          <a:lstStyle/>
          <a:p>
            <a:pPr>
              <a:defRPr/>
            </a:pPr>
            <a:r>
              <a:rPr lang="en-US" dirty="0">
                <a:solidFill>
                  <a:schemeClr val="tx1"/>
                </a:solidFill>
              </a:rPr>
              <a:t>Class Activity</a:t>
            </a:r>
          </a:p>
        </p:txBody>
      </p:sp>
      <p:sp>
        <p:nvSpPr>
          <p:cNvPr id="20483" name="TextBox 4"/>
          <p:cNvSpPr txBox="1">
            <a:spLocks noChangeArrowheads="1"/>
          </p:cNvSpPr>
          <p:nvPr/>
        </p:nvSpPr>
        <p:spPr bwMode="auto">
          <a:xfrm>
            <a:off x="149225" y="4826000"/>
            <a:ext cx="51530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dirty="0"/>
              <a:t>Consider the types of programming models:</a:t>
            </a:r>
          </a:p>
          <a:p>
            <a:pPr>
              <a:buFont typeface="Arial" charset="0"/>
              <a:buChar char="•"/>
            </a:pPr>
            <a:r>
              <a:rPr lang="en-US" sz="2000" dirty="0"/>
              <a:t> Sequential / non-parallel</a:t>
            </a:r>
          </a:p>
          <a:p>
            <a:pPr>
              <a:buFont typeface="Arial" charset="0"/>
              <a:buChar char="•"/>
            </a:pPr>
            <a:r>
              <a:rPr lang="en-US" sz="2000" dirty="0"/>
              <a:t> Data parallel model</a:t>
            </a:r>
          </a:p>
          <a:p>
            <a:pPr>
              <a:buFont typeface="Arial" charset="0"/>
              <a:buChar char="•"/>
            </a:pPr>
            <a:r>
              <a:rPr lang="en-US" sz="2000" dirty="0"/>
              <a:t> Message passing model</a:t>
            </a:r>
          </a:p>
          <a:p>
            <a:pPr>
              <a:buFont typeface="Arial" charset="0"/>
              <a:buChar char="•"/>
            </a:pPr>
            <a:r>
              <a:rPr lang="en-US" sz="2000" dirty="0"/>
              <a:t> Shared memory model</a:t>
            </a:r>
          </a:p>
          <a:p>
            <a:pPr>
              <a:buFont typeface="Arial" charset="0"/>
              <a:buChar char="•"/>
            </a:pPr>
            <a:r>
              <a:rPr lang="en-US" sz="2000" dirty="0"/>
              <a:t> Hybrid models</a:t>
            </a:r>
          </a:p>
        </p:txBody>
      </p:sp>
      <p:grpSp>
        <p:nvGrpSpPr>
          <p:cNvPr id="20484" name="Group 26"/>
          <p:cNvGrpSpPr>
            <a:grpSpLocks/>
          </p:cNvGrpSpPr>
          <p:nvPr/>
        </p:nvGrpSpPr>
        <p:grpSpPr bwMode="auto">
          <a:xfrm>
            <a:off x="4389438" y="1922463"/>
            <a:ext cx="4583112" cy="2320925"/>
            <a:chOff x="4103370" y="2251710"/>
            <a:chExt cx="4584065" cy="2319973"/>
          </a:xfrm>
        </p:grpSpPr>
        <p:sp>
          <p:nvSpPr>
            <p:cNvPr id="6" name="TextBox 5"/>
            <p:cNvSpPr txBox="1"/>
            <p:nvPr/>
          </p:nvSpPr>
          <p:spPr>
            <a:xfrm>
              <a:off x="5121169" y="2251710"/>
              <a:ext cx="3529747" cy="399886"/>
            </a:xfrm>
            <a:prstGeom prst="rect">
              <a:avLst/>
            </a:prstGeom>
            <a:solidFill>
              <a:schemeClr val="accent5">
                <a:lumMod val="20000"/>
                <a:lumOff val="80000"/>
              </a:schemeClr>
            </a:solidFill>
          </p:spPr>
          <p:txBody>
            <a:bodyPr wrap="none">
              <a:spAutoFit/>
            </a:bodyPr>
            <a:lstStyle/>
            <a:p>
              <a:pPr>
                <a:defRPr/>
              </a:pPr>
              <a:r>
                <a:rPr lang="en-US" sz="2000" dirty="0">
                  <a:solidFill>
                    <a:schemeClr val="bg1">
                      <a:lumMod val="50000"/>
                    </a:schemeClr>
                  </a:solidFill>
                </a:rPr>
                <a:t>Types of architecture models</a:t>
              </a:r>
            </a:p>
          </p:txBody>
        </p:sp>
        <p:sp>
          <p:nvSpPr>
            <p:cNvPr id="7" name="Rectangle 6"/>
            <p:cNvSpPr/>
            <p:nvPr/>
          </p:nvSpPr>
          <p:spPr bwMode="auto">
            <a:xfrm>
              <a:off x="4103370" y="2627793"/>
              <a:ext cx="2297590" cy="972739"/>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a:lstStyle/>
            <a:p>
              <a:pPr algn="ctr">
                <a:defRPr/>
              </a:pPr>
              <a:r>
                <a:rPr lang="en-US" b="1" dirty="0">
                  <a:solidFill>
                    <a:srgbClr val="1C1C1C"/>
                  </a:solidFill>
                </a:rPr>
                <a:t>SISD</a:t>
              </a:r>
            </a:p>
            <a:p>
              <a:pPr algn="ctr">
                <a:defRPr/>
              </a:pPr>
              <a:r>
                <a:rPr lang="en-US" dirty="0">
                  <a:solidFill>
                    <a:srgbClr val="1C1C1C"/>
                  </a:solidFill>
                </a:rPr>
                <a:t>Single Instruction Single Data</a:t>
              </a:r>
            </a:p>
          </p:txBody>
        </p:sp>
        <p:sp>
          <p:nvSpPr>
            <p:cNvPr id="8" name="Rectangle 7"/>
            <p:cNvSpPr/>
            <p:nvPr/>
          </p:nvSpPr>
          <p:spPr bwMode="auto">
            <a:xfrm>
              <a:off x="6389845" y="2627793"/>
              <a:ext cx="2297590" cy="972739"/>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a:lstStyle/>
            <a:p>
              <a:pPr algn="ctr">
                <a:defRPr/>
              </a:pPr>
              <a:r>
                <a:rPr lang="en-US" b="1" dirty="0">
                  <a:solidFill>
                    <a:srgbClr val="1C1C1C"/>
                  </a:solidFill>
                </a:rPr>
                <a:t>SIMD</a:t>
              </a:r>
            </a:p>
            <a:p>
              <a:pPr algn="ctr">
                <a:defRPr/>
              </a:pPr>
              <a:r>
                <a:rPr lang="en-US" dirty="0">
                  <a:solidFill>
                    <a:srgbClr val="1C1C1C"/>
                  </a:solidFill>
                </a:rPr>
                <a:t>Single Instruction Multiple Data</a:t>
              </a:r>
            </a:p>
          </p:txBody>
        </p:sp>
        <p:sp>
          <p:nvSpPr>
            <p:cNvPr id="9" name="Rectangle 8"/>
            <p:cNvSpPr/>
            <p:nvPr/>
          </p:nvSpPr>
          <p:spPr bwMode="auto">
            <a:xfrm>
              <a:off x="4103370" y="3600532"/>
              <a:ext cx="2297590" cy="971151"/>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a:lstStyle/>
            <a:p>
              <a:pPr algn="ctr">
                <a:defRPr/>
              </a:pPr>
              <a:r>
                <a:rPr lang="en-US" b="1" dirty="0">
                  <a:solidFill>
                    <a:srgbClr val="1C1C1C"/>
                  </a:solidFill>
                </a:rPr>
                <a:t>MISD</a:t>
              </a:r>
            </a:p>
            <a:p>
              <a:pPr algn="ctr">
                <a:defRPr/>
              </a:pPr>
              <a:r>
                <a:rPr lang="en-US" dirty="0">
                  <a:solidFill>
                    <a:srgbClr val="1C1C1C"/>
                  </a:solidFill>
                </a:rPr>
                <a:t>Multiple Instructions Single Data</a:t>
              </a:r>
            </a:p>
          </p:txBody>
        </p:sp>
        <p:sp>
          <p:nvSpPr>
            <p:cNvPr id="10" name="Rectangle 9"/>
            <p:cNvSpPr/>
            <p:nvPr/>
          </p:nvSpPr>
          <p:spPr bwMode="auto">
            <a:xfrm>
              <a:off x="6389845" y="3600532"/>
              <a:ext cx="2297590" cy="971151"/>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a:lstStyle/>
            <a:p>
              <a:pPr algn="ctr">
                <a:defRPr/>
              </a:pPr>
              <a:r>
                <a:rPr lang="en-US" b="1" dirty="0">
                  <a:solidFill>
                    <a:srgbClr val="1C1C1C"/>
                  </a:solidFill>
                </a:rPr>
                <a:t>MIMD</a:t>
              </a:r>
            </a:p>
            <a:p>
              <a:pPr algn="ctr">
                <a:defRPr/>
              </a:pPr>
              <a:r>
                <a:rPr lang="en-US" dirty="0">
                  <a:solidFill>
                    <a:srgbClr val="1C1C1C"/>
                  </a:solidFill>
                </a:rPr>
                <a:t>Multiple Instructions Multiple Data</a:t>
              </a:r>
            </a:p>
          </p:txBody>
        </p:sp>
      </p:grpSp>
      <p:sp>
        <p:nvSpPr>
          <p:cNvPr id="12" name="TextBox 11"/>
          <p:cNvSpPr txBox="1"/>
          <p:nvPr/>
        </p:nvSpPr>
        <p:spPr>
          <a:xfrm>
            <a:off x="114300" y="1635125"/>
            <a:ext cx="4387850" cy="2246313"/>
          </a:xfrm>
          <a:prstGeom prst="rect">
            <a:avLst/>
          </a:prstGeom>
          <a:noFill/>
        </p:spPr>
        <p:txBody>
          <a:bodyPr wrap="none">
            <a:spAutoFit/>
          </a:bodyPr>
          <a:lstStyle/>
          <a:p>
            <a:pPr>
              <a:defRPr/>
            </a:pPr>
            <a:r>
              <a:rPr lang="en-US" sz="2000" dirty="0"/>
              <a:t>Consider an application:</a:t>
            </a:r>
          </a:p>
          <a:p>
            <a:pPr marL="457200" indent="-457200">
              <a:buFont typeface="+mj-lt"/>
              <a:buAutoNum type="arabicPeriod"/>
              <a:defRPr/>
            </a:pPr>
            <a:r>
              <a:rPr lang="en-US" sz="2000" dirty="0"/>
              <a:t> Transaction processing</a:t>
            </a:r>
          </a:p>
          <a:p>
            <a:pPr marL="457200" indent="-457200">
              <a:buFont typeface="+mj-lt"/>
              <a:buAutoNum type="arabicPeriod"/>
              <a:defRPr/>
            </a:pPr>
            <a:r>
              <a:rPr lang="en-US" sz="2000" dirty="0"/>
              <a:t> Face recognition</a:t>
            </a:r>
          </a:p>
          <a:p>
            <a:pPr marL="457200" indent="-457200">
              <a:buFont typeface="+mj-lt"/>
              <a:buAutoNum type="arabicPeriod"/>
              <a:defRPr/>
            </a:pPr>
            <a:r>
              <a:rPr lang="en-US" sz="2000" dirty="0"/>
              <a:t> 3D graphics rendering</a:t>
            </a:r>
          </a:p>
          <a:p>
            <a:pPr marL="457200" indent="-457200">
              <a:buFont typeface="+mj-lt"/>
              <a:buAutoNum type="arabicPeriod"/>
              <a:defRPr/>
            </a:pPr>
            <a:r>
              <a:rPr lang="en-US" sz="2000" dirty="0"/>
              <a:t> Pattern search (or string search)</a:t>
            </a:r>
          </a:p>
          <a:p>
            <a:pPr marL="457200" indent="-457200">
              <a:buFont typeface="+mj-lt"/>
              <a:buAutoNum type="arabicPeriod"/>
              <a:defRPr/>
            </a:pPr>
            <a:r>
              <a:rPr lang="en-US" sz="2000" dirty="0"/>
              <a:t> Radar</a:t>
            </a:r>
          </a:p>
          <a:p>
            <a:pPr marL="457200" indent="-457200">
              <a:buFont typeface="+mj-lt"/>
              <a:buAutoNum type="arabicPeriod"/>
              <a:defRPr/>
            </a:pPr>
            <a:r>
              <a:rPr lang="en-US" sz="2000" dirty="0"/>
              <a:t> Database queries</a:t>
            </a:r>
          </a:p>
        </p:txBody>
      </p:sp>
      <p:cxnSp>
        <p:nvCxnSpPr>
          <p:cNvPr id="20486" name="Straight Arrow Connector 13"/>
          <p:cNvCxnSpPr>
            <a:cxnSpLocks noChangeShapeType="1"/>
          </p:cNvCxnSpPr>
          <p:nvPr/>
        </p:nvCxnSpPr>
        <p:spPr bwMode="auto">
          <a:xfrm rot="16200000" flipH="1">
            <a:off x="285750" y="1485901"/>
            <a:ext cx="261937" cy="239712"/>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7" name="Rectangle 16"/>
          <p:cNvSpPr/>
          <p:nvPr/>
        </p:nvSpPr>
        <p:spPr>
          <a:xfrm>
            <a:off x="0" y="1174750"/>
            <a:ext cx="3211513" cy="369888"/>
          </a:xfrm>
          <a:prstGeom prst="rect">
            <a:avLst/>
          </a:prstGeom>
        </p:spPr>
        <p:txBody>
          <a:bodyPr>
            <a:spAutoFit/>
          </a:bodyPr>
          <a:lstStyle/>
          <a:p>
            <a:pPr>
              <a:defRPr/>
            </a:pPr>
            <a:r>
              <a:rPr lang="en-US" dirty="0">
                <a:solidFill>
                  <a:schemeClr val="tx2">
                    <a:lumMod val="75000"/>
                  </a:schemeClr>
                </a:solidFill>
              </a:rPr>
              <a:t>Step 1: choose an application</a:t>
            </a:r>
          </a:p>
        </p:txBody>
      </p:sp>
      <p:cxnSp>
        <p:nvCxnSpPr>
          <p:cNvPr id="20488" name="Straight Arrow Connector 17"/>
          <p:cNvCxnSpPr>
            <a:cxnSpLocks noChangeShapeType="1"/>
          </p:cNvCxnSpPr>
          <p:nvPr/>
        </p:nvCxnSpPr>
        <p:spPr bwMode="auto">
          <a:xfrm rot="5400000">
            <a:off x="251619" y="4309269"/>
            <a:ext cx="1039813" cy="7937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 name="Rectangle 19"/>
          <p:cNvSpPr/>
          <p:nvPr/>
        </p:nvSpPr>
        <p:spPr>
          <a:xfrm>
            <a:off x="742950" y="4216400"/>
            <a:ext cx="3275013" cy="646113"/>
          </a:xfrm>
          <a:prstGeom prst="rect">
            <a:avLst/>
          </a:prstGeom>
        </p:spPr>
        <p:txBody>
          <a:bodyPr wrap="none">
            <a:spAutoFit/>
          </a:bodyPr>
          <a:lstStyle/>
          <a:p>
            <a:pPr>
              <a:defRPr/>
            </a:pPr>
            <a:r>
              <a:rPr lang="en-US" dirty="0">
                <a:solidFill>
                  <a:schemeClr val="tx2">
                    <a:lumMod val="75000"/>
                  </a:schemeClr>
                </a:solidFill>
              </a:rPr>
              <a:t>Step 2: which programming</a:t>
            </a:r>
            <a:br>
              <a:rPr lang="en-US" dirty="0">
                <a:solidFill>
                  <a:schemeClr val="tx2">
                    <a:lumMod val="75000"/>
                  </a:schemeClr>
                </a:solidFill>
              </a:rPr>
            </a:br>
            <a:r>
              <a:rPr lang="en-US" dirty="0">
                <a:solidFill>
                  <a:schemeClr val="tx2">
                    <a:lumMod val="75000"/>
                  </a:schemeClr>
                </a:solidFill>
              </a:rPr>
              <a:t>  model would you like to use?</a:t>
            </a:r>
          </a:p>
        </p:txBody>
      </p:sp>
      <p:sp>
        <p:nvSpPr>
          <p:cNvPr id="25" name="Rectangle 24"/>
          <p:cNvSpPr/>
          <p:nvPr/>
        </p:nvSpPr>
        <p:spPr>
          <a:xfrm>
            <a:off x="5800725" y="4541838"/>
            <a:ext cx="3157538" cy="646112"/>
          </a:xfrm>
          <a:prstGeom prst="rect">
            <a:avLst/>
          </a:prstGeom>
        </p:spPr>
        <p:txBody>
          <a:bodyPr>
            <a:spAutoFit/>
          </a:bodyPr>
          <a:lstStyle/>
          <a:p>
            <a:pPr>
              <a:defRPr/>
            </a:pPr>
            <a:r>
              <a:rPr lang="en-US" dirty="0">
                <a:solidFill>
                  <a:schemeClr val="tx2">
                    <a:lumMod val="75000"/>
                  </a:schemeClr>
                </a:solidFill>
              </a:rPr>
              <a:t>Step 3: which computer</a:t>
            </a:r>
            <a:br>
              <a:rPr lang="en-US" dirty="0">
                <a:solidFill>
                  <a:schemeClr val="tx2">
                    <a:lumMod val="75000"/>
                  </a:schemeClr>
                </a:solidFill>
              </a:rPr>
            </a:br>
            <a:r>
              <a:rPr lang="en-US" dirty="0">
                <a:solidFill>
                  <a:schemeClr val="tx2">
                    <a:lumMod val="75000"/>
                  </a:schemeClr>
                </a:solidFill>
              </a:rPr>
              <a:t>architecture would you use?</a:t>
            </a:r>
          </a:p>
        </p:txBody>
      </p:sp>
      <p:sp>
        <p:nvSpPr>
          <p:cNvPr id="28" name="Rectangle 27"/>
          <p:cNvSpPr/>
          <p:nvPr/>
        </p:nvSpPr>
        <p:spPr>
          <a:xfrm>
            <a:off x="4954588" y="5648325"/>
            <a:ext cx="3890962" cy="1200150"/>
          </a:xfrm>
          <a:prstGeom prst="rect">
            <a:avLst/>
          </a:prstGeom>
        </p:spPr>
        <p:txBody>
          <a:bodyPr wrap="none">
            <a:spAutoFit/>
          </a:bodyPr>
          <a:lstStyle/>
          <a:p>
            <a:pPr>
              <a:defRPr/>
            </a:pPr>
            <a:r>
              <a:rPr lang="en-US" b="1" i="1" dirty="0">
                <a:solidFill>
                  <a:schemeClr val="tx2">
                    <a:lumMod val="75000"/>
                  </a:schemeClr>
                </a:solidFill>
              </a:rPr>
              <a:t>TODO: Work in groups. Follow</a:t>
            </a:r>
            <a:br>
              <a:rPr lang="en-US" b="1" i="1" dirty="0">
                <a:solidFill>
                  <a:schemeClr val="tx2">
                    <a:lumMod val="75000"/>
                  </a:schemeClr>
                </a:solidFill>
              </a:rPr>
            </a:br>
            <a:r>
              <a:rPr lang="en-US" b="1" i="1" dirty="0">
                <a:solidFill>
                  <a:schemeClr val="tx2">
                    <a:lumMod val="75000"/>
                  </a:schemeClr>
                </a:solidFill>
              </a:rPr>
              <a:t>steps 1-3 shown for a selection of</a:t>
            </a:r>
            <a:br>
              <a:rPr lang="en-US" b="1" i="1" dirty="0">
                <a:solidFill>
                  <a:schemeClr val="tx2">
                    <a:lumMod val="75000"/>
                  </a:schemeClr>
                </a:solidFill>
              </a:rPr>
            </a:br>
            <a:r>
              <a:rPr lang="en-US" b="1" i="1" dirty="0">
                <a:solidFill>
                  <a:schemeClr val="tx2">
                    <a:lumMod val="75000"/>
                  </a:schemeClr>
                </a:solidFill>
              </a:rPr>
              <a:t>the applications listed in step 1.</a:t>
            </a:r>
          </a:p>
          <a:p>
            <a:pPr>
              <a:defRPr/>
            </a:pPr>
            <a:r>
              <a:rPr lang="en-ZA" b="1" i="1" dirty="0">
                <a:solidFill>
                  <a:schemeClr val="tx2">
                    <a:lumMod val="75000"/>
                  </a:schemeClr>
                </a:solidFill>
              </a:rPr>
              <a:t>We will them vote on the choices.</a:t>
            </a:r>
            <a:endParaRPr lang="en-US" b="1" i="1" dirty="0">
              <a:solidFill>
                <a:schemeClr val="tx2">
                  <a:lumMod val="75000"/>
                </a:schemeClr>
              </a:solidFill>
            </a:endParaRPr>
          </a:p>
        </p:txBody>
      </p:sp>
      <p:pic>
        <p:nvPicPr>
          <p:cNvPr id="20492" name="Picture 28" descr="discussion-0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51700" y="211138"/>
            <a:ext cx="163512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reeform 28"/>
          <p:cNvSpPr/>
          <p:nvPr/>
        </p:nvSpPr>
        <p:spPr bwMode="auto">
          <a:xfrm>
            <a:off x="3786188" y="4457700"/>
            <a:ext cx="2057400" cy="1243013"/>
          </a:xfrm>
          <a:custGeom>
            <a:avLst/>
            <a:gdLst>
              <a:gd name="connsiteX0" fmla="*/ 0 w 2457450"/>
              <a:gd name="connsiteY0" fmla="*/ 1243013 h 1243013"/>
              <a:gd name="connsiteX1" fmla="*/ 1743075 w 2457450"/>
              <a:gd name="connsiteY1" fmla="*/ 942975 h 1243013"/>
              <a:gd name="connsiteX2" fmla="*/ 2457450 w 2457450"/>
              <a:gd name="connsiteY2" fmla="*/ 0 h 1243013"/>
            </a:gdLst>
            <a:ahLst/>
            <a:cxnLst>
              <a:cxn ang="0">
                <a:pos x="connsiteX0" y="connsiteY0"/>
              </a:cxn>
              <a:cxn ang="0">
                <a:pos x="connsiteX1" y="connsiteY1"/>
              </a:cxn>
              <a:cxn ang="0">
                <a:pos x="connsiteX2" y="connsiteY2"/>
              </a:cxn>
            </a:cxnLst>
            <a:rect l="l" t="t" r="r" b="b"/>
            <a:pathLst>
              <a:path w="2457450" h="1243013">
                <a:moveTo>
                  <a:pt x="0" y="1243013"/>
                </a:moveTo>
                <a:cubicBezTo>
                  <a:pt x="666750" y="1196578"/>
                  <a:pt x="1333500" y="1150144"/>
                  <a:pt x="1743075" y="942975"/>
                </a:cubicBezTo>
                <a:cubicBezTo>
                  <a:pt x="2152650" y="735806"/>
                  <a:pt x="2305050" y="367903"/>
                  <a:pt x="2457450" y="0"/>
                </a:cubicBezTo>
              </a:path>
            </a:pathLst>
          </a:custGeom>
          <a:noFill/>
          <a:ln w="19050" cap="flat" cmpd="sng" algn="ctr">
            <a:solidFill>
              <a:schemeClr val="tx1"/>
            </a:solidFill>
            <a:prstDash val="solid"/>
            <a:round/>
            <a:headEnd type="none" w="med" len="med"/>
            <a:tailEnd type="arrow" w="med" len="med"/>
          </a:ln>
          <a:effectLst/>
        </p:spPr>
        <p:txBody>
          <a:bodyPr/>
          <a:lstStyle/>
          <a:p>
            <a:pPr>
              <a:defRPr/>
            </a:pPr>
            <a:endParaRPr lang="en-US">
              <a:ln>
                <a:solidFill>
                  <a:schemeClr val="tx1"/>
                </a:solidFill>
              </a:ln>
            </a:endParaRPr>
          </a:p>
        </p:txBody>
      </p:sp>
      <p:sp>
        <p:nvSpPr>
          <p:cNvPr id="20494" name="Left Arrow 29"/>
          <p:cNvSpPr>
            <a:spLocks noChangeArrowheads="1"/>
          </p:cNvSpPr>
          <p:nvPr/>
        </p:nvSpPr>
        <p:spPr bwMode="auto">
          <a:xfrm flipH="1">
            <a:off x="3614738" y="5815013"/>
            <a:ext cx="1371600" cy="757237"/>
          </a:xfrm>
          <a:prstGeom prst="leftArrow">
            <a:avLst>
              <a:gd name="adj1" fmla="val 50000"/>
              <a:gd name="adj2" fmla="val 49996"/>
            </a:avLst>
          </a:prstGeom>
          <a:solidFill>
            <a:srgbClr val="FFFF00"/>
          </a:solidFill>
          <a:ln w="9525" algn="ctr">
            <a:solidFill>
              <a:schemeClr val="tx1"/>
            </a:solidFill>
            <a:round/>
            <a:headEnd/>
            <a:tailEnd/>
          </a:ln>
        </p:spPr>
        <p:txBody>
          <a:bodyPr anchor="ctr"/>
          <a:lstStyle/>
          <a:p>
            <a:r>
              <a:rPr lang="en-ZA">
                <a:solidFill>
                  <a:srgbClr val="1C1C1C"/>
                </a:solidFill>
              </a:rPr>
              <a:t>Your task</a:t>
            </a:r>
            <a:endParaRPr lang="en-US">
              <a:solidFill>
                <a:srgbClr val="1C1C1C"/>
              </a:solidFill>
            </a:endParaRPr>
          </a:p>
        </p:txBody>
      </p:sp>
      <p:sp>
        <p:nvSpPr>
          <p:cNvPr id="20495" name="Rectangle 20"/>
          <p:cNvSpPr>
            <a:spLocks noChangeArrowheads="1"/>
          </p:cNvSpPr>
          <p:nvPr/>
        </p:nvSpPr>
        <p:spPr bwMode="auto">
          <a:xfrm>
            <a:off x="6353175" y="3016250"/>
            <a:ext cx="373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1C1C1C"/>
                </a:solidFill>
              </a:rPr>
              <a:t>(1)</a:t>
            </a:r>
            <a:endParaRPr lang="en-US" sz="1200"/>
          </a:p>
        </p:txBody>
      </p:sp>
      <p:sp>
        <p:nvSpPr>
          <p:cNvPr id="20496" name="Rectangle 21"/>
          <p:cNvSpPr>
            <a:spLocks noChangeArrowheads="1"/>
          </p:cNvSpPr>
          <p:nvPr/>
        </p:nvSpPr>
        <p:spPr bwMode="auto">
          <a:xfrm>
            <a:off x="8672513" y="3016250"/>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1C1C1C"/>
                </a:solidFill>
              </a:rPr>
              <a:t>(2)</a:t>
            </a:r>
            <a:endParaRPr lang="en-US" sz="1200"/>
          </a:p>
        </p:txBody>
      </p:sp>
      <p:sp>
        <p:nvSpPr>
          <p:cNvPr id="20497" name="Rectangle 22"/>
          <p:cNvSpPr>
            <a:spLocks noChangeArrowheads="1"/>
          </p:cNvSpPr>
          <p:nvPr/>
        </p:nvSpPr>
        <p:spPr bwMode="auto">
          <a:xfrm>
            <a:off x="6329363" y="3944938"/>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1C1C1C"/>
                </a:solidFill>
              </a:rPr>
              <a:t>(3)</a:t>
            </a:r>
            <a:endParaRPr lang="en-US" sz="1200"/>
          </a:p>
        </p:txBody>
      </p:sp>
      <p:sp>
        <p:nvSpPr>
          <p:cNvPr id="20498" name="Rectangle 23"/>
          <p:cNvSpPr>
            <a:spLocks noChangeArrowheads="1"/>
          </p:cNvSpPr>
          <p:nvPr/>
        </p:nvSpPr>
        <p:spPr bwMode="auto">
          <a:xfrm>
            <a:off x="8672513" y="3944938"/>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1C1C1C"/>
                </a:solidFill>
              </a:rPr>
              <a:t>(4)</a:t>
            </a:r>
            <a:endParaRPr lang="en-US" sz="1200"/>
          </a:p>
        </p:txBody>
      </p:sp>
    </p:spTree>
    <p:extLst>
      <p:ext uri="{BB962C8B-B14F-4D97-AF65-F5344CB8AC3E}">
        <p14:creationId xmlns:p14="http://schemas.microsoft.com/office/powerpoint/2010/main" val="816002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016" y="423168"/>
            <a:ext cx="7698306" cy="692210"/>
          </a:xfrm>
        </p:spPr>
        <p:txBody>
          <a:bodyPr>
            <a:normAutofit fontScale="90000"/>
          </a:bodyPr>
          <a:lstStyle/>
          <a:p>
            <a:pPr>
              <a:defRPr/>
            </a:pPr>
            <a:r>
              <a:rPr lang="en-ZA" dirty="0"/>
              <a:t>Voting for Flynn’s</a:t>
            </a:r>
            <a:endParaRPr lang="en-US" dirty="0"/>
          </a:p>
        </p:txBody>
      </p:sp>
      <p:grpSp>
        <p:nvGrpSpPr>
          <p:cNvPr id="21507" name="Group 26"/>
          <p:cNvGrpSpPr>
            <a:grpSpLocks/>
          </p:cNvGrpSpPr>
          <p:nvPr/>
        </p:nvGrpSpPr>
        <p:grpSpPr bwMode="auto">
          <a:xfrm>
            <a:off x="4146550" y="1078392"/>
            <a:ext cx="4583113" cy="1944687"/>
            <a:chOff x="4103370" y="2627793"/>
            <a:chExt cx="4584065" cy="1943890"/>
          </a:xfrm>
        </p:grpSpPr>
        <p:sp>
          <p:nvSpPr>
            <p:cNvPr id="5" name="Rectangle 4"/>
            <p:cNvSpPr/>
            <p:nvPr/>
          </p:nvSpPr>
          <p:spPr bwMode="auto">
            <a:xfrm>
              <a:off x="4103370" y="2627793"/>
              <a:ext cx="2297590" cy="972738"/>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a:lstStyle/>
            <a:p>
              <a:pPr algn="ctr">
                <a:defRPr/>
              </a:pPr>
              <a:r>
                <a:rPr lang="en-US" b="1" dirty="0">
                  <a:solidFill>
                    <a:srgbClr val="1C1C1C"/>
                  </a:solidFill>
                </a:rPr>
                <a:t>SISD</a:t>
              </a:r>
            </a:p>
            <a:p>
              <a:pPr algn="ctr">
                <a:defRPr/>
              </a:pPr>
              <a:r>
                <a:rPr lang="en-US" dirty="0">
                  <a:solidFill>
                    <a:srgbClr val="1C1C1C"/>
                  </a:solidFill>
                </a:rPr>
                <a:t>Single Instruction Single Data</a:t>
              </a:r>
            </a:p>
          </p:txBody>
        </p:sp>
        <p:sp>
          <p:nvSpPr>
            <p:cNvPr id="6" name="Rectangle 5"/>
            <p:cNvSpPr/>
            <p:nvPr/>
          </p:nvSpPr>
          <p:spPr bwMode="auto">
            <a:xfrm>
              <a:off x="6389845" y="2627793"/>
              <a:ext cx="2297590" cy="972738"/>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a:lstStyle/>
            <a:p>
              <a:pPr algn="ctr">
                <a:defRPr/>
              </a:pPr>
              <a:r>
                <a:rPr lang="en-US" b="1" dirty="0">
                  <a:solidFill>
                    <a:srgbClr val="1C1C1C"/>
                  </a:solidFill>
                </a:rPr>
                <a:t>SIMD</a:t>
              </a:r>
            </a:p>
            <a:p>
              <a:pPr algn="ctr">
                <a:defRPr/>
              </a:pPr>
              <a:r>
                <a:rPr lang="en-US" dirty="0">
                  <a:solidFill>
                    <a:srgbClr val="1C1C1C"/>
                  </a:solidFill>
                </a:rPr>
                <a:t>Single Instruction Multiple Data</a:t>
              </a:r>
            </a:p>
          </p:txBody>
        </p:sp>
        <p:sp>
          <p:nvSpPr>
            <p:cNvPr id="7" name="Rectangle 6"/>
            <p:cNvSpPr/>
            <p:nvPr/>
          </p:nvSpPr>
          <p:spPr bwMode="auto">
            <a:xfrm>
              <a:off x="4103370" y="3600531"/>
              <a:ext cx="2297590" cy="971152"/>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a:lstStyle/>
            <a:p>
              <a:pPr algn="ctr">
                <a:defRPr/>
              </a:pPr>
              <a:r>
                <a:rPr lang="en-US" b="1" dirty="0">
                  <a:solidFill>
                    <a:srgbClr val="1C1C1C"/>
                  </a:solidFill>
                </a:rPr>
                <a:t>MISD</a:t>
              </a:r>
            </a:p>
            <a:p>
              <a:pPr algn="ctr">
                <a:defRPr/>
              </a:pPr>
              <a:r>
                <a:rPr lang="en-US" dirty="0">
                  <a:solidFill>
                    <a:srgbClr val="1C1C1C"/>
                  </a:solidFill>
                </a:rPr>
                <a:t>Multiple Instructions Single Data</a:t>
              </a:r>
            </a:p>
          </p:txBody>
        </p:sp>
        <p:sp>
          <p:nvSpPr>
            <p:cNvPr id="8" name="Rectangle 7"/>
            <p:cNvSpPr/>
            <p:nvPr/>
          </p:nvSpPr>
          <p:spPr bwMode="auto">
            <a:xfrm>
              <a:off x="6389845" y="3600531"/>
              <a:ext cx="2297590" cy="971152"/>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a:lstStyle/>
            <a:p>
              <a:pPr algn="ctr">
                <a:defRPr/>
              </a:pPr>
              <a:r>
                <a:rPr lang="en-US" b="1" dirty="0">
                  <a:solidFill>
                    <a:srgbClr val="1C1C1C"/>
                  </a:solidFill>
                </a:rPr>
                <a:t>MIMD</a:t>
              </a:r>
            </a:p>
            <a:p>
              <a:pPr algn="ctr">
                <a:defRPr/>
              </a:pPr>
              <a:r>
                <a:rPr lang="en-US" dirty="0">
                  <a:solidFill>
                    <a:srgbClr val="1C1C1C"/>
                  </a:solidFill>
                </a:rPr>
                <a:t>Multiple Instructions Multiple Data</a:t>
              </a:r>
            </a:p>
          </p:txBody>
        </p:sp>
      </p:grpSp>
      <p:sp>
        <p:nvSpPr>
          <p:cNvPr id="21508" name="Rectangle 8"/>
          <p:cNvSpPr>
            <a:spLocks noChangeArrowheads="1"/>
          </p:cNvSpPr>
          <p:nvPr/>
        </p:nvSpPr>
        <p:spPr bwMode="auto">
          <a:xfrm>
            <a:off x="6010275" y="1681642"/>
            <a:ext cx="46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1C1C1C"/>
                </a:solidFill>
              </a:rPr>
              <a:t>(1)</a:t>
            </a:r>
            <a:endParaRPr lang="en-US"/>
          </a:p>
        </p:txBody>
      </p:sp>
      <p:sp>
        <p:nvSpPr>
          <p:cNvPr id="21509" name="Rectangle 12"/>
          <p:cNvSpPr>
            <a:spLocks noChangeArrowheads="1"/>
          </p:cNvSpPr>
          <p:nvPr/>
        </p:nvSpPr>
        <p:spPr bwMode="auto">
          <a:xfrm>
            <a:off x="8334375" y="1681642"/>
            <a:ext cx="46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1C1C1C"/>
                </a:solidFill>
              </a:rPr>
              <a:t>(2)</a:t>
            </a:r>
            <a:endParaRPr lang="en-US"/>
          </a:p>
        </p:txBody>
      </p:sp>
      <p:sp>
        <p:nvSpPr>
          <p:cNvPr id="21510" name="Rectangle 13"/>
          <p:cNvSpPr>
            <a:spLocks noChangeArrowheads="1"/>
          </p:cNvSpPr>
          <p:nvPr/>
        </p:nvSpPr>
        <p:spPr bwMode="auto">
          <a:xfrm>
            <a:off x="6019800" y="2667479"/>
            <a:ext cx="46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1C1C1C"/>
                </a:solidFill>
              </a:rPr>
              <a:t>(3)</a:t>
            </a:r>
            <a:endParaRPr lang="en-US"/>
          </a:p>
        </p:txBody>
      </p:sp>
      <p:sp>
        <p:nvSpPr>
          <p:cNvPr id="21511" name="Rectangle 14"/>
          <p:cNvSpPr>
            <a:spLocks noChangeArrowheads="1"/>
          </p:cNvSpPr>
          <p:nvPr/>
        </p:nvSpPr>
        <p:spPr bwMode="auto">
          <a:xfrm>
            <a:off x="8334375" y="2667479"/>
            <a:ext cx="46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1C1C1C"/>
                </a:solidFill>
              </a:rPr>
              <a:t>(4)</a:t>
            </a:r>
            <a:endParaRPr lang="en-US"/>
          </a:p>
        </p:txBody>
      </p:sp>
      <p:graphicFrame>
        <p:nvGraphicFramePr>
          <p:cNvPr id="17" name="Table 16"/>
          <p:cNvGraphicFramePr>
            <a:graphicFrameLocks noGrp="1"/>
          </p:cNvGraphicFramePr>
          <p:nvPr>
            <p:extLst/>
          </p:nvPr>
        </p:nvGraphicFramePr>
        <p:xfrm>
          <a:off x="357188" y="3165563"/>
          <a:ext cx="8401049" cy="2984499"/>
        </p:xfrm>
        <a:graphic>
          <a:graphicData uri="http://schemas.openxmlformats.org/drawingml/2006/table">
            <a:tbl>
              <a:tblPr firstRow="1" bandRow="1">
                <a:tableStyleId>{5940675A-B579-460E-94D1-54222C63F5DA}</a:tableStyleId>
              </a:tblPr>
              <a:tblGrid>
                <a:gridCol w="3083521">
                  <a:extLst>
                    <a:ext uri="{9D8B030D-6E8A-4147-A177-3AD203B41FA5}">
                      <a16:colId xmlns:a16="http://schemas.microsoft.com/office/drawing/2014/main" val="20000"/>
                    </a:ext>
                  </a:extLst>
                </a:gridCol>
                <a:gridCol w="1329382">
                  <a:extLst>
                    <a:ext uri="{9D8B030D-6E8A-4147-A177-3AD203B41FA5}">
                      <a16:colId xmlns:a16="http://schemas.microsoft.com/office/drawing/2014/main" val="20001"/>
                    </a:ext>
                  </a:extLst>
                </a:gridCol>
                <a:gridCol w="1329382">
                  <a:extLst>
                    <a:ext uri="{9D8B030D-6E8A-4147-A177-3AD203B41FA5}">
                      <a16:colId xmlns:a16="http://schemas.microsoft.com/office/drawing/2014/main" val="20002"/>
                    </a:ext>
                  </a:extLst>
                </a:gridCol>
                <a:gridCol w="1329382">
                  <a:extLst>
                    <a:ext uri="{9D8B030D-6E8A-4147-A177-3AD203B41FA5}">
                      <a16:colId xmlns:a16="http://schemas.microsoft.com/office/drawing/2014/main" val="20003"/>
                    </a:ext>
                  </a:extLst>
                </a:gridCol>
                <a:gridCol w="1329382">
                  <a:extLst>
                    <a:ext uri="{9D8B030D-6E8A-4147-A177-3AD203B41FA5}">
                      <a16:colId xmlns:a16="http://schemas.microsoft.com/office/drawing/2014/main" val="20004"/>
                    </a:ext>
                  </a:extLst>
                </a:gridCol>
              </a:tblGrid>
              <a:tr h="426357">
                <a:tc>
                  <a:txBody>
                    <a:bodyPr/>
                    <a:lstStyle/>
                    <a:p>
                      <a:r>
                        <a:rPr lang="en-ZA" sz="2000" b="1" dirty="0">
                          <a:solidFill>
                            <a:srgbClr val="1C1C1C"/>
                          </a:solidFill>
                        </a:rPr>
                        <a:t>Program</a:t>
                      </a:r>
                      <a:endParaRPr lang="en-US" sz="2000" b="1" dirty="0">
                        <a:solidFill>
                          <a:srgbClr val="1C1C1C"/>
                        </a:solidFill>
                      </a:endParaRPr>
                    </a:p>
                  </a:txBody>
                  <a:tcPr marT="45715" marB="45715">
                    <a:lnR w="19050" cap="flat" cmpd="sng" algn="ctr">
                      <a:solidFill>
                        <a:srgbClr val="1C1C1C"/>
                      </a:solidFill>
                      <a:prstDash val="solid"/>
                      <a:round/>
                      <a:headEnd type="none" w="med" len="med"/>
                      <a:tailEnd type="none" w="med" len="med"/>
                    </a:lnR>
                    <a:lnB w="19050" cap="flat" cmpd="sng" algn="ctr">
                      <a:solidFill>
                        <a:srgbClr val="1C1C1C"/>
                      </a:solidFill>
                      <a:prstDash val="solid"/>
                      <a:round/>
                      <a:headEnd type="none" w="med" len="med"/>
                      <a:tailEnd type="none" w="med" len="med"/>
                    </a:lnB>
                    <a:noFill/>
                  </a:tcPr>
                </a:tc>
                <a:tc>
                  <a:txBody>
                    <a:bodyPr/>
                    <a:lstStyle/>
                    <a:p>
                      <a:r>
                        <a:rPr lang="en-ZA" sz="2000" b="1" dirty="0">
                          <a:solidFill>
                            <a:srgbClr val="1C1C1C"/>
                          </a:solidFill>
                        </a:rPr>
                        <a:t>SISD(1)</a:t>
                      </a:r>
                      <a:endParaRPr lang="en-US" sz="2000" b="1" dirty="0">
                        <a:solidFill>
                          <a:srgbClr val="1C1C1C"/>
                        </a:solidFill>
                      </a:endParaRPr>
                    </a:p>
                  </a:txBody>
                  <a:tcPr marT="45715" marB="45715">
                    <a:lnL w="19050" cap="flat" cmpd="sng" algn="ctr">
                      <a:solidFill>
                        <a:srgbClr val="1C1C1C"/>
                      </a:solidFill>
                      <a:prstDash val="solid"/>
                      <a:round/>
                      <a:headEnd type="none" w="med" len="med"/>
                      <a:tailEnd type="none" w="med" len="med"/>
                    </a:lnL>
                    <a:lnR w="19050" cap="flat" cmpd="sng" algn="ctr">
                      <a:solidFill>
                        <a:srgbClr val="1C1C1C"/>
                      </a:solidFill>
                      <a:prstDash val="solid"/>
                      <a:round/>
                      <a:headEnd type="none" w="med" len="med"/>
                      <a:tailEnd type="none" w="med" len="med"/>
                    </a:lnR>
                    <a:lnB w="19050" cap="flat" cmpd="sng" algn="ctr">
                      <a:solidFill>
                        <a:srgbClr val="1C1C1C"/>
                      </a:solidFill>
                      <a:prstDash val="solid"/>
                      <a:round/>
                      <a:headEnd type="none" w="med" len="med"/>
                      <a:tailEnd type="none" w="med" len="med"/>
                    </a:lnB>
                    <a:noFill/>
                  </a:tcPr>
                </a:tc>
                <a:tc>
                  <a:txBody>
                    <a:bodyPr/>
                    <a:lstStyle/>
                    <a:p>
                      <a:r>
                        <a:rPr lang="en-ZA" sz="2000" b="1" dirty="0">
                          <a:solidFill>
                            <a:srgbClr val="1C1C1C"/>
                          </a:solidFill>
                        </a:rPr>
                        <a:t>SIMD(2)</a:t>
                      </a:r>
                      <a:endParaRPr lang="en-US" sz="2000" b="1" dirty="0">
                        <a:solidFill>
                          <a:srgbClr val="1C1C1C"/>
                        </a:solidFill>
                      </a:endParaRPr>
                    </a:p>
                  </a:txBody>
                  <a:tcPr marT="45715" marB="45715">
                    <a:lnL w="19050" cap="flat" cmpd="sng" algn="ctr">
                      <a:solidFill>
                        <a:srgbClr val="1C1C1C"/>
                      </a:solidFill>
                      <a:prstDash val="solid"/>
                      <a:round/>
                      <a:headEnd type="none" w="med" len="med"/>
                      <a:tailEnd type="none" w="med" len="med"/>
                    </a:lnL>
                    <a:lnR w="19050" cap="flat" cmpd="sng" algn="ctr">
                      <a:solidFill>
                        <a:srgbClr val="1C1C1C"/>
                      </a:solidFill>
                      <a:prstDash val="solid"/>
                      <a:round/>
                      <a:headEnd type="none" w="med" len="med"/>
                      <a:tailEnd type="none" w="med" len="med"/>
                    </a:lnR>
                    <a:lnB w="19050" cap="flat" cmpd="sng" algn="ctr">
                      <a:solidFill>
                        <a:srgbClr val="1C1C1C"/>
                      </a:solidFill>
                      <a:prstDash val="solid"/>
                      <a:round/>
                      <a:headEnd type="none" w="med" len="med"/>
                      <a:tailEnd type="none" w="med" len="med"/>
                    </a:lnB>
                    <a:noFill/>
                  </a:tcPr>
                </a:tc>
                <a:tc>
                  <a:txBody>
                    <a:bodyPr/>
                    <a:lstStyle/>
                    <a:p>
                      <a:r>
                        <a:rPr lang="en-ZA" sz="2000" b="1" dirty="0">
                          <a:solidFill>
                            <a:srgbClr val="1C1C1C"/>
                          </a:solidFill>
                        </a:rPr>
                        <a:t>MISD(3)</a:t>
                      </a:r>
                      <a:endParaRPr lang="en-US" sz="2000" b="1" dirty="0">
                        <a:solidFill>
                          <a:srgbClr val="1C1C1C"/>
                        </a:solidFill>
                      </a:endParaRPr>
                    </a:p>
                  </a:txBody>
                  <a:tcPr marT="45715" marB="45715">
                    <a:lnL w="19050" cap="flat" cmpd="sng" algn="ctr">
                      <a:solidFill>
                        <a:srgbClr val="1C1C1C"/>
                      </a:solidFill>
                      <a:prstDash val="solid"/>
                      <a:round/>
                      <a:headEnd type="none" w="med" len="med"/>
                      <a:tailEnd type="none" w="med" len="med"/>
                    </a:lnL>
                    <a:lnR w="19050" cap="flat" cmpd="sng" algn="ctr">
                      <a:solidFill>
                        <a:srgbClr val="1C1C1C"/>
                      </a:solidFill>
                      <a:prstDash val="solid"/>
                      <a:round/>
                      <a:headEnd type="none" w="med" len="med"/>
                      <a:tailEnd type="none" w="med" len="med"/>
                    </a:lnR>
                    <a:lnB w="19050" cap="flat" cmpd="sng" algn="ctr">
                      <a:solidFill>
                        <a:srgbClr val="1C1C1C"/>
                      </a:solidFill>
                      <a:prstDash val="solid"/>
                      <a:round/>
                      <a:headEnd type="none" w="med" len="med"/>
                      <a:tailEnd type="none" w="med" len="med"/>
                    </a:lnB>
                    <a:noFill/>
                  </a:tcPr>
                </a:tc>
                <a:tc>
                  <a:txBody>
                    <a:bodyPr/>
                    <a:lstStyle/>
                    <a:p>
                      <a:r>
                        <a:rPr lang="en-ZA" sz="2000" b="1" dirty="0">
                          <a:solidFill>
                            <a:srgbClr val="1C1C1C"/>
                          </a:solidFill>
                        </a:rPr>
                        <a:t>MIMD(4)</a:t>
                      </a:r>
                      <a:endParaRPr lang="en-US" sz="2000" b="1" dirty="0">
                        <a:solidFill>
                          <a:srgbClr val="1C1C1C"/>
                        </a:solidFill>
                      </a:endParaRPr>
                    </a:p>
                  </a:txBody>
                  <a:tcPr marT="45715" marB="45715">
                    <a:lnL w="19050" cap="flat" cmpd="sng" algn="ctr">
                      <a:solidFill>
                        <a:srgbClr val="1C1C1C"/>
                      </a:solidFill>
                      <a:prstDash val="solid"/>
                      <a:round/>
                      <a:headEnd type="none" w="med" len="med"/>
                      <a:tailEnd type="none" w="med" len="med"/>
                    </a:lnL>
                    <a:lnB w="19050" cap="flat" cmpd="sng" algn="ctr">
                      <a:solidFill>
                        <a:srgbClr val="1C1C1C"/>
                      </a:solidFill>
                      <a:prstDash val="solid"/>
                      <a:round/>
                      <a:headEnd type="none" w="med" len="med"/>
                      <a:tailEnd type="none" w="med" len="med"/>
                    </a:lnB>
                    <a:noFill/>
                  </a:tcPr>
                </a:tc>
                <a:extLst>
                  <a:ext uri="{0D108BD9-81ED-4DB2-BD59-A6C34878D82A}">
                    <a16:rowId xmlns:a16="http://schemas.microsoft.com/office/drawing/2014/main" val="10000"/>
                  </a:ext>
                </a:extLst>
              </a:tr>
              <a:tr h="426357">
                <a:tc>
                  <a:txBody>
                    <a:bodyPr/>
                    <a:lstStyle/>
                    <a:p>
                      <a:r>
                        <a:rPr lang="en-US" sz="2000" dirty="0">
                          <a:solidFill>
                            <a:srgbClr val="1C1C1C"/>
                          </a:solidFill>
                        </a:rPr>
                        <a:t>Transaction processing</a:t>
                      </a:r>
                    </a:p>
                  </a:txBody>
                  <a:tcPr marT="45715" marB="45715">
                    <a:lnR w="19050" cap="flat" cmpd="sng" algn="ctr">
                      <a:solidFill>
                        <a:srgbClr val="1C1C1C"/>
                      </a:solidFill>
                      <a:prstDash val="solid"/>
                      <a:round/>
                      <a:headEnd type="none" w="med" len="med"/>
                      <a:tailEnd type="none" w="med" len="med"/>
                    </a:lnR>
                    <a:lnT w="19050" cap="flat" cmpd="sng" algn="ctr">
                      <a:solidFill>
                        <a:srgbClr val="1C1C1C"/>
                      </a:solidFill>
                      <a:prstDash val="solid"/>
                      <a:round/>
                      <a:headEnd type="none" w="med" len="med"/>
                      <a:tailEnd type="none" w="med" len="med"/>
                    </a:lnT>
                    <a:lnB w="19050" cap="flat" cmpd="sng" algn="ctr">
                      <a:solidFill>
                        <a:srgbClr val="1C1C1C"/>
                      </a:solidFill>
                      <a:prstDash val="solid"/>
                      <a:round/>
                      <a:headEnd type="none" w="med" len="med"/>
                      <a:tailEnd type="none" w="med" len="med"/>
                    </a:lnB>
                    <a:noFill/>
                  </a:tcPr>
                </a:tc>
                <a:tc>
                  <a:txBody>
                    <a:bodyPr/>
                    <a:lstStyle/>
                    <a:p>
                      <a:endParaRPr lang="en-US" sz="2000" dirty="0">
                        <a:solidFill>
                          <a:srgbClr val="1C1C1C"/>
                        </a:solidFill>
                      </a:endParaRPr>
                    </a:p>
                  </a:txBody>
                  <a:tcPr marT="45715" marB="45715">
                    <a:lnL w="19050" cap="flat" cmpd="sng" algn="ctr">
                      <a:solidFill>
                        <a:srgbClr val="1C1C1C"/>
                      </a:solidFill>
                      <a:prstDash val="solid"/>
                      <a:round/>
                      <a:headEnd type="none" w="med" len="med"/>
                      <a:tailEnd type="none" w="med" len="med"/>
                    </a:lnL>
                    <a:lnR w="19050" cap="flat" cmpd="sng" algn="ctr">
                      <a:solidFill>
                        <a:srgbClr val="1C1C1C"/>
                      </a:solidFill>
                      <a:prstDash val="solid"/>
                      <a:round/>
                      <a:headEnd type="none" w="med" len="med"/>
                      <a:tailEnd type="none" w="med" len="med"/>
                    </a:lnR>
                    <a:lnT w="19050" cap="flat" cmpd="sng" algn="ctr">
                      <a:solidFill>
                        <a:srgbClr val="1C1C1C"/>
                      </a:solidFill>
                      <a:prstDash val="solid"/>
                      <a:round/>
                      <a:headEnd type="none" w="med" len="med"/>
                      <a:tailEnd type="none" w="med" len="med"/>
                    </a:lnT>
                    <a:lnB w="19050" cap="flat" cmpd="sng" algn="ctr">
                      <a:solidFill>
                        <a:srgbClr val="1C1C1C"/>
                      </a:solidFill>
                      <a:prstDash val="solid"/>
                      <a:round/>
                      <a:headEnd type="none" w="med" len="med"/>
                      <a:tailEnd type="none" w="med" len="med"/>
                    </a:lnB>
                    <a:noFill/>
                  </a:tcPr>
                </a:tc>
                <a:tc>
                  <a:txBody>
                    <a:bodyPr/>
                    <a:lstStyle/>
                    <a:p>
                      <a:endParaRPr lang="en-US" sz="2000" dirty="0">
                        <a:solidFill>
                          <a:srgbClr val="1C1C1C"/>
                        </a:solidFill>
                      </a:endParaRPr>
                    </a:p>
                  </a:txBody>
                  <a:tcPr marT="45715" marB="45715">
                    <a:lnL w="19050" cap="flat" cmpd="sng" algn="ctr">
                      <a:solidFill>
                        <a:srgbClr val="1C1C1C"/>
                      </a:solidFill>
                      <a:prstDash val="solid"/>
                      <a:round/>
                      <a:headEnd type="none" w="med" len="med"/>
                      <a:tailEnd type="none" w="med" len="med"/>
                    </a:lnL>
                    <a:lnR w="19050" cap="flat" cmpd="sng" algn="ctr">
                      <a:solidFill>
                        <a:srgbClr val="1C1C1C"/>
                      </a:solidFill>
                      <a:prstDash val="solid"/>
                      <a:round/>
                      <a:headEnd type="none" w="med" len="med"/>
                      <a:tailEnd type="none" w="med" len="med"/>
                    </a:lnR>
                    <a:lnT w="19050" cap="flat" cmpd="sng" algn="ctr">
                      <a:solidFill>
                        <a:srgbClr val="1C1C1C"/>
                      </a:solidFill>
                      <a:prstDash val="solid"/>
                      <a:round/>
                      <a:headEnd type="none" w="med" len="med"/>
                      <a:tailEnd type="none" w="med" len="med"/>
                    </a:lnT>
                    <a:lnB w="19050" cap="flat" cmpd="sng" algn="ctr">
                      <a:solidFill>
                        <a:srgbClr val="1C1C1C"/>
                      </a:solidFill>
                      <a:prstDash val="solid"/>
                      <a:round/>
                      <a:headEnd type="none" w="med" len="med"/>
                      <a:tailEnd type="none" w="med" len="med"/>
                    </a:lnB>
                    <a:noFill/>
                  </a:tcPr>
                </a:tc>
                <a:tc>
                  <a:txBody>
                    <a:bodyPr/>
                    <a:lstStyle/>
                    <a:p>
                      <a:endParaRPr lang="en-US" sz="2000" dirty="0">
                        <a:solidFill>
                          <a:srgbClr val="1C1C1C"/>
                        </a:solidFill>
                      </a:endParaRPr>
                    </a:p>
                  </a:txBody>
                  <a:tcPr marT="45715" marB="45715">
                    <a:lnL w="19050" cap="flat" cmpd="sng" algn="ctr">
                      <a:solidFill>
                        <a:srgbClr val="1C1C1C"/>
                      </a:solidFill>
                      <a:prstDash val="solid"/>
                      <a:round/>
                      <a:headEnd type="none" w="med" len="med"/>
                      <a:tailEnd type="none" w="med" len="med"/>
                    </a:lnL>
                    <a:lnR w="19050" cap="flat" cmpd="sng" algn="ctr">
                      <a:solidFill>
                        <a:srgbClr val="1C1C1C"/>
                      </a:solidFill>
                      <a:prstDash val="solid"/>
                      <a:round/>
                      <a:headEnd type="none" w="med" len="med"/>
                      <a:tailEnd type="none" w="med" len="med"/>
                    </a:lnR>
                    <a:lnT w="19050" cap="flat" cmpd="sng" algn="ctr">
                      <a:solidFill>
                        <a:srgbClr val="1C1C1C"/>
                      </a:solidFill>
                      <a:prstDash val="solid"/>
                      <a:round/>
                      <a:headEnd type="none" w="med" len="med"/>
                      <a:tailEnd type="none" w="med" len="med"/>
                    </a:lnT>
                    <a:lnB w="19050" cap="flat" cmpd="sng" algn="ctr">
                      <a:solidFill>
                        <a:srgbClr val="1C1C1C"/>
                      </a:solidFill>
                      <a:prstDash val="solid"/>
                      <a:round/>
                      <a:headEnd type="none" w="med" len="med"/>
                      <a:tailEnd type="none" w="med" len="med"/>
                    </a:lnB>
                    <a:noFill/>
                  </a:tcPr>
                </a:tc>
                <a:tc>
                  <a:txBody>
                    <a:bodyPr/>
                    <a:lstStyle/>
                    <a:p>
                      <a:endParaRPr lang="en-US" sz="2000" dirty="0">
                        <a:solidFill>
                          <a:srgbClr val="1C1C1C"/>
                        </a:solidFill>
                      </a:endParaRPr>
                    </a:p>
                  </a:txBody>
                  <a:tcPr marT="45715" marB="45715">
                    <a:lnL w="19050" cap="flat" cmpd="sng" algn="ctr">
                      <a:solidFill>
                        <a:srgbClr val="1C1C1C"/>
                      </a:solidFill>
                      <a:prstDash val="solid"/>
                      <a:round/>
                      <a:headEnd type="none" w="med" len="med"/>
                      <a:tailEnd type="none" w="med" len="med"/>
                    </a:lnL>
                    <a:lnT w="19050" cap="flat" cmpd="sng" algn="ctr">
                      <a:solidFill>
                        <a:srgbClr val="1C1C1C"/>
                      </a:solidFill>
                      <a:prstDash val="solid"/>
                      <a:round/>
                      <a:headEnd type="none" w="med" len="med"/>
                      <a:tailEnd type="none" w="med" len="med"/>
                    </a:lnT>
                    <a:lnB w="19050" cap="flat" cmpd="sng" algn="ctr">
                      <a:solidFill>
                        <a:srgbClr val="1C1C1C"/>
                      </a:solidFill>
                      <a:prstDash val="solid"/>
                      <a:round/>
                      <a:headEnd type="none" w="med" len="med"/>
                      <a:tailEnd type="none" w="med" len="med"/>
                    </a:lnB>
                    <a:noFill/>
                  </a:tcPr>
                </a:tc>
                <a:extLst>
                  <a:ext uri="{0D108BD9-81ED-4DB2-BD59-A6C34878D82A}">
                    <a16:rowId xmlns:a16="http://schemas.microsoft.com/office/drawing/2014/main" val="10001"/>
                  </a:ext>
                </a:extLst>
              </a:tr>
              <a:tr h="426357">
                <a:tc>
                  <a:txBody>
                    <a:bodyPr/>
                    <a:lstStyle/>
                    <a:p>
                      <a:r>
                        <a:rPr lang="en-US" sz="2000" dirty="0">
                          <a:solidFill>
                            <a:srgbClr val="1C1C1C"/>
                          </a:solidFill>
                        </a:rPr>
                        <a:t>Face recognition</a:t>
                      </a:r>
                    </a:p>
                  </a:txBody>
                  <a:tcPr marT="45715" marB="45715">
                    <a:lnR w="19050" cap="flat" cmpd="sng" algn="ctr">
                      <a:solidFill>
                        <a:srgbClr val="1C1C1C"/>
                      </a:solidFill>
                      <a:prstDash val="solid"/>
                      <a:round/>
                      <a:headEnd type="none" w="med" len="med"/>
                      <a:tailEnd type="none" w="med" len="med"/>
                    </a:lnR>
                    <a:lnT w="19050" cap="flat" cmpd="sng" algn="ctr">
                      <a:solidFill>
                        <a:srgbClr val="1C1C1C"/>
                      </a:solidFill>
                      <a:prstDash val="solid"/>
                      <a:round/>
                      <a:headEnd type="none" w="med" len="med"/>
                      <a:tailEnd type="none" w="med" len="med"/>
                    </a:lnT>
                    <a:lnB w="19050" cap="flat" cmpd="sng" algn="ctr">
                      <a:solidFill>
                        <a:srgbClr val="1C1C1C"/>
                      </a:solidFill>
                      <a:prstDash val="solid"/>
                      <a:round/>
                      <a:headEnd type="none" w="med" len="med"/>
                      <a:tailEnd type="none" w="med" len="med"/>
                    </a:lnB>
                    <a:noFill/>
                  </a:tcPr>
                </a:tc>
                <a:tc>
                  <a:txBody>
                    <a:bodyPr/>
                    <a:lstStyle/>
                    <a:p>
                      <a:endParaRPr lang="en-US" sz="2000" dirty="0">
                        <a:solidFill>
                          <a:srgbClr val="1C1C1C"/>
                        </a:solidFill>
                      </a:endParaRPr>
                    </a:p>
                  </a:txBody>
                  <a:tcPr marT="45715" marB="45715">
                    <a:lnL w="19050" cap="flat" cmpd="sng" algn="ctr">
                      <a:solidFill>
                        <a:srgbClr val="1C1C1C"/>
                      </a:solidFill>
                      <a:prstDash val="solid"/>
                      <a:round/>
                      <a:headEnd type="none" w="med" len="med"/>
                      <a:tailEnd type="none" w="med" len="med"/>
                    </a:lnL>
                    <a:lnR w="19050" cap="flat" cmpd="sng" algn="ctr">
                      <a:solidFill>
                        <a:srgbClr val="1C1C1C"/>
                      </a:solidFill>
                      <a:prstDash val="solid"/>
                      <a:round/>
                      <a:headEnd type="none" w="med" len="med"/>
                      <a:tailEnd type="none" w="med" len="med"/>
                    </a:lnR>
                    <a:lnT w="19050" cap="flat" cmpd="sng" algn="ctr">
                      <a:solidFill>
                        <a:srgbClr val="1C1C1C"/>
                      </a:solidFill>
                      <a:prstDash val="solid"/>
                      <a:round/>
                      <a:headEnd type="none" w="med" len="med"/>
                      <a:tailEnd type="none" w="med" len="med"/>
                    </a:lnT>
                    <a:lnB w="19050" cap="flat" cmpd="sng" algn="ctr">
                      <a:solidFill>
                        <a:srgbClr val="1C1C1C"/>
                      </a:solidFill>
                      <a:prstDash val="solid"/>
                      <a:round/>
                      <a:headEnd type="none" w="med" len="med"/>
                      <a:tailEnd type="none" w="med" len="med"/>
                    </a:lnB>
                    <a:noFill/>
                  </a:tcPr>
                </a:tc>
                <a:tc>
                  <a:txBody>
                    <a:bodyPr/>
                    <a:lstStyle/>
                    <a:p>
                      <a:endParaRPr lang="en-US" sz="2000">
                        <a:solidFill>
                          <a:srgbClr val="1C1C1C"/>
                        </a:solidFill>
                      </a:endParaRPr>
                    </a:p>
                  </a:txBody>
                  <a:tcPr marT="45715" marB="45715">
                    <a:lnL w="19050" cap="flat" cmpd="sng" algn="ctr">
                      <a:solidFill>
                        <a:srgbClr val="1C1C1C"/>
                      </a:solidFill>
                      <a:prstDash val="solid"/>
                      <a:round/>
                      <a:headEnd type="none" w="med" len="med"/>
                      <a:tailEnd type="none" w="med" len="med"/>
                    </a:lnL>
                    <a:lnR w="19050" cap="flat" cmpd="sng" algn="ctr">
                      <a:solidFill>
                        <a:srgbClr val="1C1C1C"/>
                      </a:solidFill>
                      <a:prstDash val="solid"/>
                      <a:round/>
                      <a:headEnd type="none" w="med" len="med"/>
                      <a:tailEnd type="none" w="med" len="med"/>
                    </a:lnR>
                    <a:lnT w="19050" cap="flat" cmpd="sng" algn="ctr">
                      <a:solidFill>
                        <a:srgbClr val="1C1C1C"/>
                      </a:solidFill>
                      <a:prstDash val="solid"/>
                      <a:round/>
                      <a:headEnd type="none" w="med" len="med"/>
                      <a:tailEnd type="none" w="med" len="med"/>
                    </a:lnT>
                    <a:lnB w="19050" cap="flat" cmpd="sng" algn="ctr">
                      <a:solidFill>
                        <a:srgbClr val="1C1C1C"/>
                      </a:solidFill>
                      <a:prstDash val="solid"/>
                      <a:round/>
                      <a:headEnd type="none" w="med" len="med"/>
                      <a:tailEnd type="none" w="med" len="med"/>
                    </a:lnB>
                    <a:noFill/>
                  </a:tcPr>
                </a:tc>
                <a:tc>
                  <a:txBody>
                    <a:bodyPr/>
                    <a:lstStyle/>
                    <a:p>
                      <a:endParaRPr lang="en-US" sz="2000" dirty="0">
                        <a:solidFill>
                          <a:srgbClr val="1C1C1C"/>
                        </a:solidFill>
                      </a:endParaRPr>
                    </a:p>
                  </a:txBody>
                  <a:tcPr marT="45715" marB="45715">
                    <a:lnL w="19050" cap="flat" cmpd="sng" algn="ctr">
                      <a:solidFill>
                        <a:srgbClr val="1C1C1C"/>
                      </a:solidFill>
                      <a:prstDash val="solid"/>
                      <a:round/>
                      <a:headEnd type="none" w="med" len="med"/>
                      <a:tailEnd type="none" w="med" len="med"/>
                    </a:lnL>
                    <a:lnR w="19050" cap="flat" cmpd="sng" algn="ctr">
                      <a:solidFill>
                        <a:srgbClr val="1C1C1C"/>
                      </a:solidFill>
                      <a:prstDash val="solid"/>
                      <a:round/>
                      <a:headEnd type="none" w="med" len="med"/>
                      <a:tailEnd type="none" w="med" len="med"/>
                    </a:lnR>
                    <a:lnT w="19050" cap="flat" cmpd="sng" algn="ctr">
                      <a:solidFill>
                        <a:srgbClr val="1C1C1C"/>
                      </a:solidFill>
                      <a:prstDash val="solid"/>
                      <a:round/>
                      <a:headEnd type="none" w="med" len="med"/>
                      <a:tailEnd type="none" w="med" len="med"/>
                    </a:lnT>
                    <a:lnB w="19050" cap="flat" cmpd="sng" algn="ctr">
                      <a:solidFill>
                        <a:srgbClr val="1C1C1C"/>
                      </a:solidFill>
                      <a:prstDash val="solid"/>
                      <a:round/>
                      <a:headEnd type="none" w="med" len="med"/>
                      <a:tailEnd type="none" w="med" len="med"/>
                    </a:lnB>
                    <a:noFill/>
                  </a:tcPr>
                </a:tc>
                <a:tc>
                  <a:txBody>
                    <a:bodyPr/>
                    <a:lstStyle/>
                    <a:p>
                      <a:endParaRPr lang="en-US" sz="2000" dirty="0">
                        <a:solidFill>
                          <a:srgbClr val="1C1C1C"/>
                        </a:solidFill>
                      </a:endParaRPr>
                    </a:p>
                  </a:txBody>
                  <a:tcPr marT="45715" marB="45715">
                    <a:lnL w="19050" cap="flat" cmpd="sng" algn="ctr">
                      <a:solidFill>
                        <a:srgbClr val="1C1C1C"/>
                      </a:solidFill>
                      <a:prstDash val="solid"/>
                      <a:round/>
                      <a:headEnd type="none" w="med" len="med"/>
                      <a:tailEnd type="none" w="med" len="med"/>
                    </a:lnL>
                    <a:lnT w="19050" cap="flat" cmpd="sng" algn="ctr">
                      <a:solidFill>
                        <a:srgbClr val="1C1C1C"/>
                      </a:solidFill>
                      <a:prstDash val="solid"/>
                      <a:round/>
                      <a:headEnd type="none" w="med" len="med"/>
                      <a:tailEnd type="none" w="med" len="med"/>
                    </a:lnT>
                    <a:lnB w="19050" cap="flat" cmpd="sng" algn="ctr">
                      <a:solidFill>
                        <a:srgbClr val="1C1C1C"/>
                      </a:solidFill>
                      <a:prstDash val="solid"/>
                      <a:round/>
                      <a:headEnd type="none" w="med" len="med"/>
                      <a:tailEnd type="none" w="med" len="med"/>
                    </a:lnB>
                    <a:noFill/>
                  </a:tcPr>
                </a:tc>
                <a:extLst>
                  <a:ext uri="{0D108BD9-81ED-4DB2-BD59-A6C34878D82A}">
                    <a16:rowId xmlns:a16="http://schemas.microsoft.com/office/drawing/2014/main" val="10002"/>
                  </a:ext>
                </a:extLst>
              </a:tr>
              <a:tr h="426357">
                <a:tc>
                  <a:txBody>
                    <a:bodyPr/>
                    <a:lstStyle/>
                    <a:p>
                      <a:r>
                        <a:rPr lang="en-US" sz="2000" dirty="0">
                          <a:solidFill>
                            <a:srgbClr val="1C1C1C"/>
                          </a:solidFill>
                        </a:rPr>
                        <a:t>3D graphics rendering</a:t>
                      </a:r>
                    </a:p>
                  </a:txBody>
                  <a:tcPr marT="45715" marB="45715">
                    <a:lnR w="19050" cap="flat" cmpd="sng" algn="ctr">
                      <a:solidFill>
                        <a:srgbClr val="1C1C1C"/>
                      </a:solidFill>
                      <a:prstDash val="solid"/>
                      <a:round/>
                      <a:headEnd type="none" w="med" len="med"/>
                      <a:tailEnd type="none" w="med" len="med"/>
                    </a:lnR>
                    <a:lnT w="19050" cap="flat" cmpd="sng" algn="ctr">
                      <a:solidFill>
                        <a:srgbClr val="1C1C1C"/>
                      </a:solidFill>
                      <a:prstDash val="solid"/>
                      <a:round/>
                      <a:headEnd type="none" w="med" len="med"/>
                      <a:tailEnd type="none" w="med" len="med"/>
                    </a:lnT>
                    <a:lnB w="19050" cap="flat" cmpd="sng" algn="ctr">
                      <a:solidFill>
                        <a:srgbClr val="1C1C1C"/>
                      </a:solidFill>
                      <a:prstDash val="solid"/>
                      <a:round/>
                      <a:headEnd type="none" w="med" len="med"/>
                      <a:tailEnd type="none" w="med" len="med"/>
                    </a:lnB>
                    <a:noFill/>
                  </a:tcPr>
                </a:tc>
                <a:tc>
                  <a:txBody>
                    <a:bodyPr/>
                    <a:lstStyle/>
                    <a:p>
                      <a:endParaRPr lang="en-US" sz="2000" dirty="0">
                        <a:solidFill>
                          <a:srgbClr val="1C1C1C"/>
                        </a:solidFill>
                      </a:endParaRPr>
                    </a:p>
                  </a:txBody>
                  <a:tcPr marT="45715" marB="45715">
                    <a:lnL w="19050" cap="flat" cmpd="sng" algn="ctr">
                      <a:solidFill>
                        <a:srgbClr val="1C1C1C"/>
                      </a:solidFill>
                      <a:prstDash val="solid"/>
                      <a:round/>
                      <a:headEnd type="none" w="med" len="med"/>
                      <a:tailEnd type="none" w="med" len="med"/>
                    </a:lnL>
                    <a:lnR w="19050" cap="flat" cmpd="sng" algn="ctr">
                      <a:solidFill>
                        <a:srgbClr val="1C1C1C"/>
                      </a:solidFill>
                      <a:prstDash val="solid"/>
                      <a:round/>
                      <a:headEnd type="none" w="med" len="med"/>
                      <a:tailEnd type="none" w="med" len="med"/>
                    </a:lnR>
                    <a:lnT w="19050" cap="flat" cmpd="sng" algn="ctr">
                      <a:solidFill>
                        <a:srgbClr val="1C1C1C"/>
                      </a:solidFill>
                      <a:prstDash val="solid"/>
                      <a:round/>
                      <a:headEnd type="none" w="med" len="med"/>
                      <a:tailEnd type="none" w="med" len="med"/>
                    </a:lnT>
                    <a:lnB w="19050" cap="flat" cmpd="sng" algn="ctr">
                      <a:solidFill>
                        <a:srgbClr val="1C1C1C"/>
                      </a:solidFill>
                      <a:prstDash val="solid"/>
                      <a:round/>
                      <a:headEnd type="none" w="med" len="med"/>
                      <a:tailEnd type="none" w="med" len="med"/>
                    </a:lnB>
                    <a:noFill/>
                  </a:tcPr>
                </a:tc>
                <a:tc>
                  <a:txBody>
                    <a:bodyPr/>
                    <a:lstStyle/>
                    <a:p>
                      <a:endParaRPr lang="en-US" sz="2000">
                        <a:solidFill>
                          <a:srgbClr val="1C1C1C"/>
                        </a:solidFill>
                      </a:endParaRPr>
                    </a:p>
                  </a:txBody>
                  <a:tcPr marT="45715" marB="45715">
                    <a:lnL w="19050" cap="flat" cmpd="sng" algn="ctr">
                      <a:solidFill>
                        <a:srgbClr val="1C1C1C"/>
                      </a:solidFill>
                      <a:prstDash val="solid"/>
                      <a:round/>
                      <a:headEnd type="none" w="med" len="med"/>
                      <a:tailEnd type="none" w="med" len="med"/>
                    </a:lnL>
                    <a:lnR w="19050" cap="flat" cmpd="sng" algn="ctr">
                      <a:solidFill>
                        <a:srgbClr val="1C1C1C"/>
                      </a:solidFill>
                      <a:prstDash val="solid"/>
                      <a:round/>
                      <a:headEnd type="none" w="med" len="med"/>
                      <a:tailEnd type="none" w="med" len="med"/>
                    </a:lnR>
                    <a:lnT w="19050" cap="flat" cmpd="sng" algn="ctr">
                      <a:solidFill>
                        <a:srgbClr val="1C1C1C"/>
                      </a:solidFill>
                      <a:prstDash val="solid"/>
                      <a:round/>
                      <a:headEnd type="none" w="med" len="med"/>
                      <a:tailEnd type="none" w="med" len="med"/>
                    </a:lnT>
                    <a:lnB w="19050" cap="flat" cmpd="sng" algn="ctr">
                      <a:solidFill>
                        <a:srgbClr val="1C1C1C"/>
                      </a:solidFill>
                      <a:prstDash val="solid"/>
                      <a:round/>
                      <a:headEnd type="none" w="med" len="med"/>
                      <a:tailEnd type="none" w="med" len="med"/>
                    </a:lnB>
                    <a:noFill/>
                  </a:tcPr>
                </a:tc>
                <a:tc>
                  <a:txBody>
                    <a:bodyPr/>
                    <a:lstStyle/>
                    <a:p>
                      <a:endParaRPr lang="en-US" sz="2000" dirty="0">
                        <a:solidFill>
                          <a:srgbClr val="1C1C1C"/>
                        </a:solidFill>
                      </a:endParaRPr>
                    </a:p>
                  </a:txBody>
                  <a:tcPr marT="45715" marB="45715">
                    <a:lnL w="19050" cap="flat" cmpd="sng" algn="ctr">
                      <a:solidFill>
                        <a:srgbClr val="1C1C1C"/>
                      </a:solidFill>
                      <a:prstDash val="solid"/>
                      <a:round/>
                      <a:headEnd type="none" w="med" len="med"/>
                      <a:tailEnd type="none" w="med" len="med"/>
                    </a:lnL>
                    <a:lnR w="19050" cap="flat" cmpd="sng" algn="ctr">
                      <a:solidFill>
                        <a:srgbClr val="1C1C1C"/>
                      </a:solidFill>
                      <a:prstDash val="solid"/>
                      <a:round/>
                      <a:headEnd type="none" w="med" len="med"/>
                      <a:tailEnd type="none" w="med" len="med"/>
                    </a:lnR>
                    <a:lnT w="19050" cap="flat" cmpd="sng" algn="ctr">
                      <a:solidFill>
                        <a:srgbClr val="1C1C1C"/>
                      </a:solidFill>
                      <a:prstDash val="solid"/>
                      <a:round/>
                      <a:headEnd type="none" w="med" len="med"/>
                      <a:tailEnd type="none" w="med" len="med"/>
                    </a:lnT>
                    <a:lnB w="19050" cap="flat" cmpd="sng" algn="ctr">
                      <a:solidFill>
                        <a:srgbClr val="1C1C1C"/>
                      </a:solidFill>
                      <a:prstDash val="solid"/>
                      <a:round/>
                      <a:headEnd type="none" w="med" len="med"/>
                      <a:tailEnd type="none" w="med" len="med"/>
                    </a:lnB>
                    <a:noFill/>
                  </a:tcPr>
                </a:tc>
                <a:tc>
                  <a:txBody>
                    <a:bodyPr/>
                    <a:lstStyle/>
                    <a:p>
                      <a:endParaRPr lang="en-US" sz="2000" dirty="0">
                        <a:solidFill>
                          <a:srgbClr val="1C1C1C"/>
                        </a:solidFill>
                      </a:endParaRPr>
                    </a:p>
                  </a:txBody>
                  <a:tcPr marT="45715" marB="45715">
                    <a:lnL w="19050" cap="flat" cmpd="sng" algn="ctr">
                      <a:solidFill>
                        <a:srgbClr val="1C1C1C"/>
                      </a:solidFill>
                      <a:prstDash val="solid"/>
                      <a:round/>
                      <a:headEnd type="none" w="med" len="med"/>
                      <a:tailEnd type="none" w="med" len="med"/>
                    </a:lnL>
                    <a:lnT w="19050" cap="flat" cmpd="sng" algn="ctr">
                      <a:solidFill>
                        <a:srgbClr val="1C1C1C"/>
                      </a:solidFill>
                      <a:prstDash val="solid"/>
                      <a:round/>
                      <a:headEnd type="none" w="med" len="med"/>
                      <a:tailEnd type="none" w="med" len="med"/>
                    </a:lnT>
                    <a:lnB w="19050" cap="flat" cmpd="sng" algn="ctr">
                      <a:solidFill>
                        <a:srgbClr val="1C1C1C"/>
                      </a:solidFill>
                      <a:prstDash val="solid"/>
                      <a:round/>
                      <a:headEnd type="none" w="med" len="med"/>
                      <a:tailEnd type="none" w="med" len="med"/>
                    </a:lnB>
                    <a:noFill/>
                  </a:tcPr>
                </a:tc>
                <a:extLst>
                  <a:ext uri="{0D108BD9-81ED-4DB2-BD59-A6C34878D82A}">
                    <a16:rowId xmlns:a16="http://schemas.microsoft.com/office/drawing/2014/main" val="10003"/>
                  </a:ext>
                </a:extLst>
              </a:tr>
              <a:tr h="426357">
                <a:tc>
                  <a:txBody>
                    <a:bodyPr/>
                    <a:lstStyle/>
                    <a:p>
                      <a:r>
                        <a:rPr lang="en-US" sz="2000" dirty="0">
                          <a:solidFill>
                            <a:srgbClr val="1C1C1C"/>
                          </a:solidFill>
                        </a:rPr>
                        <a:t>Pattern search</a:t>
                      </a:r>
                    </a:p>
                  </a:txBody>
                  <a:tcPr marT="45715" marB="45715">
                    <a:lnR w="19050" cap="flat" cmpd="sng" algn="ctr">
                      <a:solidFill>
                        <a:srgbClr val="1C1C1C"/>
                      </a:solidFill>
                      <a:prstDash val="solid"/>
                      <a:round/>
                      <a:headEnd type="none" w="med" len="med"/>
                      <a:tailEnd type="none" w="med" len="med"/>
                    </a:lnR>
                    <a:lnT w="19050" cap="flat" cmpd="sng" algn="ctr">
                      <a:solidFill>
                        <a:srgbClr val="1C1C1C"/>
                      </a:solidFill>
                      <a:prstDash val="solid"/>
                      <a:round/>
                      <a:headEnd type="none" w="med" len="med"/>
                      <a:tailEnd type="none" w="med" len="med"/>
                    </a:lnT>
                    <a:lnB w="19050" cap="flat" cmpd="sng" algn="ctr">
                      <a:solidFill>
                        <a:srgbClr val="1C1C1C"/>
                      </a:solidFill>
                      <a:prstDash val="solid"/>
                      <a:round/>
                      <a:headEnd type="none" w="med" len="med"/>
                      <a:tailEnd type="none" w="med" len="med"/>
                    </a:lnB>
                    <a:noFill/>
                  </a:tcPr>
                </a:tc>
                <a:tc>
                  <a:txBody>
                    <a:bodyPr/>
                    <a:lstStyle/>
                    <a:p>
                      <a:endParaRPr lang="en-US" sz="2000" dirty="0">
                        <a:solidFill>
                          <a:srgbClr val="1C1C1C"/>
                        </a:solidFill>
                      </a:endParaRPr>
                    </a:p>
                  </a:txBody>
                  <a:tcPr marT="45715" marB="45715">
                    <a:lnL w="19050" cap="flat" cmpd="sng" algn="ctr">
                      <a:solidFill>
                        <a:srgbClr val="1C1C1C"/>
                      </a:solidFill>
                      <a:prstDash val="solid"/>
                      <a:round/>
                      <a:headEnd type="none" w="med" len="med"/>
                      <a:tailEnd type="none" w="med" len="med"/>
                    </a:lnL>
                    <a:lnR w="19050" cap="flat" cmpd="sng" algn="ctr">
                      <a:solidFill>
                        <a:srgbClr val="1C1C1C"/>
                      </a:solidFill>
                      <a:prstDash val="solid"/>
                      <a:round/>
                      <a:headEnd type="none" w="med" len="med"/>
                      <a:tailEnd type="none" w="med" len="med"/>
                    </a:lnR>
                    <a:lnT w="19050" cap="flat" cmpd="sng" algn="ctr">
                      <a:solidFill>
                        <a:srgbClr val="1C1C1C"/>
                      </a:solidFill>
                      <a:prstDash val="solid"/>
                      <a:round/>
                      <a:headEnd type="none" w="med" len="med"/>
                      <a:tailEnd type="none" w="med" len="med"/>
                    </a:lnT>
                    <a:lnB w="19050" cap="flat" cmpd="sng" algn="ctr">
                      <a:solidFill>
                        <a:srgbClr val="1C1C1C"/>
                      </a:solidFill>
                      <a:prstDash val="solid"/>
                      <a:round/>
                      <a:headEnd type="none" w="med" len="med"/>
                      <a:tailEnd type="none" w="med" len="med"/>
                    </a:lnB>
                    <a:noFill/>
                  </a:tcPr>
                </a:tc>
                <a:tc>
                  <a:txBody>
                    <a:bodyPr/>
                    <a:lstStyle/>
                    <a:p>
                      <a:endParaRPr lang="en-US" sz="2000" dirty="0">
                        <a:solidFill>
                          <a:srgbClr val="1C1C1C"/>
                        </a:solidFill>
                      </a:endParaRPr>
                    </a:p>
                  </a:txBody>
                  <a:tcPr marT="45715" marB="45715">
                    <a:lnL w="19050" cap="flat" cmpd="sng" algn="ctr">
                      <a:solidFill>
                        <a:srgbClr val="1C1C1C"/>
                      </a:solidFill>
                      <a:prstDash val="solid"/>
                      <a:round/>
                      <a:headEnd type="none" w="med" len="med"/>
                      <a:tailEnd type="none" w="med" len="med"/>
                    </a:lnL>
                    <a:lnR w="19050" cap="flat" cmpd="sng" algn="ctr">
                      <a:solidFill>
                        <a:srgbClr val="1C1C1C"/>
                      </a:solidFill>
                      <a:prstDash val="solid"/>
                      <a:round/>
                      <a:headEnd type="none" w="med" len="med"/>
                      <a:tailEnd type="none" w="med" len="med"/>
                    </a:lnR>
                    <a:lnT w="19050" cap="flat" cmpd="sng" algn="ctr">
                      <a:solidFill>
                        <a:srgbClr val="1C1C1C"/>
                      </a:solidFill>
                      <a:prstDash val="solid"/>
                      <a:round/>
                      <a:headEnd type="none" w="med" len="med"/>
                      <a:tailEnd type="none" w="med" len="med"/>
                    </a:lnT>
                    <a:lnB w="19050" cap="flat" cmpd="sng" algn="ctr">
                      <a:solidFill>
                        <a:srgbClr val="1C1C1C"/>
                      </a:solidFill>
                      <a:prstDash val="solid"/>
                      <a:round/>
                      <a:headEnd type="none" w="med" len="med"/>
                      <a:tailEnd type="none" w="med" len="med"/>
                    </a:lnB>
                    <a:noFill/>
                  </a:tcPr>
                </a:tc>
                <a:tc>
                  <a:txBody>
                    <a:bodyPr/>
                    <a:lstStyle/>
                    <a:p>
                      <a:endParaRPr lang="en-US" sz="2000" dirty="0">
                        <a:solidFill>
                          <a:srgbClr val="1C1C1C"/>
                        </a:solidFill>
                      </a:endParaRPr>
                    </a:p>
                  </a:txBody>
                  <a:tcPr marT="45715" marB="45715">
                    <a:lnL w="19050" cap="flat" cmpd="sng" algn="ctr">
                      <a:solidFill>
                        <a:srgbClr val="1C1C1C"/>
                      </a:solidFill>
                      <a:prstDash val="solid"/>
                      <a:round/>
                      <a:headEnd type="none" w="med" len="med"/>
                      <a:tailEnd type="none" w="med" len="med"/>
                    </a:lnL>
                    <a:lnR w="19050" cap="flat" cmpd="sng" algn="ctr">
                      <a:solidFill>
                        <a:srgbClr val="1C1C1C"/>
                      </a:solidFill>
                      <a:prstDash val="solid"/>
                      <a:round/>
                      <a:headEnd type="none" w="med" len="med"/>
                      <a:tailEnd type="none" w="med" len="med"/>
                    </a:lnR>
                    <a:lnT w="19050" cap="flat" cmpd="sng" algn="ctr">
                      <a:solidFill>
                        <a:srgbClr val="1C1C1C"/>
                      </a:solidFill>
                      <a:prstDash val="solid"/>
                      <a:round/>
                      <a:headEnd type="none" w="med" len="med"/>
                      <a:tailEnd type="none" w="med" len="med"/>
                    </a:lnT>
                    <a:lnB w="19050" cap="flat" cmpd="sng" algn="ctr">
                      <a:solidFill>
                        <a:srgbClr val="1C1C1C"/>
                      </a:solidFill>
                      <a:prstDash val="solid"/>
                      <a:round/>
                      <a:headEnd type="none" w="med" len="med"/>
                      <a:tailEnd type="none" w="med" len="med"/>
                    </a:lnB>
                    <a:noFill/>
                  </a:tcPr>
                </a:tc>
                <a:tc>
                  <a:txBody>
                    <a:bodyPr/>
                    <a:lstStyle/>
                    <a:p>
                      <a:endParaRPr lang="en-US" sz="2000" dirty="0">
                        <a:solidFill>
                          <a:srgbClr val="1C1C1C"/>
                        </a:solidFill>
                      </a:endParaRPr>
                    </a:p>
                  </a:txBody>
                  <a:tcPr marT="45715" marB="45715">
                    <a:lnL w="19050" cap="flat" cmpd="sng" algn="ctr">
                      <a:solidFill>
                        <a:srgbClr val="1C1C1C"/>
                      </a:solidFill>
                      <a:prstDash val="solid"/>
                      <a:round/>
                      <a:headEnd type="none" w="med" len="med"/>
                      <a:tailEnd type="none" w="med" len="med"/>
                    </a:lnL>
                    <a:lnT w="19050" cap="flat" cmpd="sng" algn="ctr">
                      <a:solidFill>
                        <a:srgbClr val="1C1C1C"/>
                      </a:solidFill>
                      <a:prstDash val="solid"/>
                      <a:round/>
                      <a:headEnd type="none" w="med" len="med"/>
                      <a:tailEnd type="none" w="med" len="med"/>
                    </a:lnT>
                    <a:lnB w="19050" cap="flat" cmpd="sng" algn="ctr">
                      <a:solidFill>
                        <a:srgbClr val="1C1C1C"/>
                      </a:solidFill>
                      <a:prstDash val="solid"/>
                      <a:round/>
                      <a:headEnd type="none" w="med" len="med"/>
                      <a:tailEnd type="none" w="med" len="med"/>
                    </a:lnB>
                    <a:noFill/>
                  </a:tcPr>
                </a:tc>
                <a:extLst>
                  <a:ext uri="{0D108BD9-81ED-4DB2-BD59-A6C34878D82A}">
                    <a16:rowId xmlns:a16="http://schemas.microsoft.com/office/drawing/2014/main" val="10004"/>
                  </a:ext>
                </a:extLst>
              </a:tr>
              <a:tr h="426357">
                <a:tc>
                  <a:txBody>
                    <a:bodyPr/>
                    <a:lstStyle/>
                    <a:p>
                      <a:r>
                        <a:rPr lang="en-US" sz="2000" dirty="0">
                          <a:solidFill>
                            <a:srgbClr val="1C1C1C"/>
                          </a:solidFill>
                        </a:rPr>
                        <a:t>Radar</a:t>
                      </a:r>
                    </a:p>
                  </a:txBody>
                  <a:tcPr marT="45715" marB="45715">
                    <a:lnR w="19050" cap="flat" cmpd="sng" algn="ctr">
                      <a:solidFill>
                        <a:srgbClr val="1C1C1C"/>
                      </a:solidFill>
                      <a:prstDash val="solid"/>
                      <a:round/>
                      <a:headEnd type="none" w="med" len="med"/>
                      <a:tailEnd type="none" w="med" len="med"/>
                    </a:lnR>
                    <a:lnT w="19050" cap="flat" cmpd="sng" algn="ctr">
                      <a:solidFill>
                        <a:srgbClr val="1C1C1C"/>
                      </a:solidFill>
                      <a:prstDash val="solid"/>
                      <a:round/>
                      <a:headEnd type="none" w="med" len="med"/>
                      <a:tailEnd type="none" w="med" len="med"/>
                    </a:lnT>
                    <a:lnB w="19050" cap="flat" cmpd="sng" algn="ctr">
                      <a:solidFill>
                        <a:srgbClr val="1C1C1C"/>
                      </a:solidFill>
                      <a:prstDash val="solid"/>
                      <a:round/>
                      <a:headEnd type="none" w="med" len="med"/>
                      <a:tailEnd type="none" w="med" len="med"/>
                    </a:lnB>
                    <a:noFill/>
                  </a:tcPr>
                </a:tc>
                <a:tc>
                  <a:txBody>
                    <a:bodyPr/>
                    <a:lstStyle/>
                    <a:p>
                      <a:endParaRPr lang="en-US" sz="2000" dirty="0">
                        <a:solidFill>
                          <a:srgbClr val="1C1C1C"/>
                        </a:solidFill>
                      </a:endParaRPr>
                    </a:p>
                  </a:txBody>
                  <a:tcPr marT="45715" marB="45715">
                    <a:lnL w="19050" cap="flat" cmpd="sng" algn="ctr">
                      <a:solidFill>
                        <a:srgbClr val="1C1C1C"/>
                      </a:solidFill>
                      <a:prstDash val="solid"/>
                      <a:round/>
                      <a:headEnd type="none" w="med" len="med"/>
                      <a:tailEnd type="none" w="med" len="med"/>
                    </a:lnL>
                    <a:lnR w="19050" cap="flat" cmpd="sng" algn="ctr">
                      <a:solidFill>
                        <a:srgbClr val="1C1C1C"/>
                      </a:solidFill>
                      <a:prstDash val="solid"/>
                      <a:round/>
                      <a:headEnd type="none" w="med" len="med"/>
                      <a:tailEnd type="none" w="med" len="med"/>
                    </a:lnR>
                    <a:lnT w="19050" cap="flat" cmpd="sng" algn="ctr">
                      <a:solidFill>
                        <a:srgbClr val="1C1C1C"/>
                      </a:solidFill>
                      <a:prstDash val="solid"/>
                      <a:round/>
                      <a:headEnd type="none" w="med" len="med"/>
                      <a:tailEnd type="none" w="med" len="med"/>
                    </a:lnT>
                    <a:lnB w="19050" cap="flat" cmpd="sng" algn="ctr">
                      <a:solidFill>
                        <a:srgbClr val="1C1C1C"/>
                      </a:solidFill>
                      <a:prstDash val="solid"/>
                      <a:round/>
                      <a:headEnd type="none" w="med" len="med"/>
                      <a:tailEnd type="none" w="med" len="med"/>
                    </a:lnB>
                    <a:noFill/>
                  </a:tcPr>
                </a:tc>
                <a:tc>
                  <a:txBody>
                    <a:bodyPr/>
                    <a:lstStyle/>
                    <a:p>
                      <a:endParaRPr lang="en-US" sz="2000" dirty="0">
                        <a:solidFill>
                          <a:srgbClr val="1C1C1C"/>
                        </a:solidFill>
                      </a:endParaRPr>
                    </a:p>
                  </a:txBody>
                  <a:tcPr marT="45715" marB="45715">
                    <a:lnL w="19050" cap="flat" cmpd="sng" algn="ctr">
                      <a:solidFill>
                        <a:srgbClr val="1C1C1C"/>
                      </a:solidFill>
                      <a:prstDash val="solid"/>
                      <a:round/>
                      <a:headEnd type="none" w="med" len="med"/>
                      <a:tailEnd type="none" w="med" len="med"/>
                    </a:lnL>
                    <a:lnR w="19050" cap="flat" cmpd="sng" algn="ctr">
                      <a:solidFill>
                        <a:srgbClr val="1C1C1C"/>
                      </a:solidFill>
                      <a:prstDash val="solid"/>
                      <a:round/>
                      <a:headEnd type="none" w="med" len="med"/>
                      <a:tailEnd type="none" w="med" len="med"/>
                    </a:lnR>
                    <a:lnT w="19050" cap="flat" cmpd="sng" algn="ctr">
                      <a:solidFill>
                        <a:srgbClr val="1C1C1C"/>
                      </a:solidFill>
                      <a:prstDash val="solid"/>
                      <a:round/>
                      <a:headEnd type="none" w="med" len="med"/>
                      <a:tailEnd type="none" w="med" len="med"/>
                    </a:lnT>
                    <a:lnB w="19050" cap="flat" cmpd="sng" algn="ctr">
                      <a:solidFill>
                        <a:srgbClr val="1C1C1C"/>
                      </a:solidFill>
                      <a:prstDash val="solid"/>
                      <a:round/>
                      <a:headEnd type="none" w="med" len="med"/>
                      <a:tailEnd type="none" w="med" len="med"/>
                    </a:lnB>
                    <a:noFill/>
                  </a:tcPr>
                </a:tc>
                <a:tc>
                  <a:txBody>
                    <a:bodyPr/>
                    <a:lstStyle/>
                    <a:p>
                      <a:endParaRPr lang="en-US" sz="2000" dirty="0">
                        <a:solidFill>
                          <a:srgbClr val="1C1C1C"/>
                        </a:solidFill>
                      </a:endParaRPr>
                    </a:p>
                  </a:txBody>
                  <a:tcPr marT="45715" marB="45715">
                    <a:lnL w="19050" cap="flat" cmpd="sng" algn="ctr">
                      <a:solidFill>
                        <a:srgbClr val="1C1C1C"/>
                      </a:solidFill>
                      <a:prstDash val="solid"/>
                      <a:round/>
                      <a:headEnd type="none" w="med" len="med"/>
                      <a:tailEnd type="none" w="med" len="med"/>
                    </a:lnL>
                    <a:lnR w="19050" cap="flat" cmpd="sng" algn="ctr">
                      <a:solidFill>
                        <a:srgbClr val="1C1C1C"/>
                      </a:solidFill>
                      <a:prstDash val="solid"/>
                      <a:round/>
                      <a:headEnd type="none" w="med" len="med"/>
                      <a:tailEnd type="none" w="med" len="med"/>
                    </a:lnR>
                    <a:lnT w="19050" cap="flat" cmpd="sng" algn="ctr">
                      <a:solidFill>
                        <a:srgbClr val="1C1C1C"/>
                      </a:solidFill>
                      <a:prstDash val="solid"/>
                      <a:round/>
                      <a:headEnd type="none" w="med" len="med"/>
                      <a:tailEnd type="none" w="med" len="med"/>
                    </a:lnT>
                    <a:lnB w="19050" cap="flat" cmpd="sng" algn="ctr">
                      <a:solidFill>
                        <a:srgbClr val="1C1C1C"/>
                      </a:solidFill>
                      <a:prstDash val="solid"/>
                      <a:round/>
                      <a:headEnd type="none" w="med" len="med"/>
                      <a:tailEnd type="none" w="med" len="med"/>
                    </a:lnB>
                    <a:noFill/>
                  </a:tcPr>
                </a:tc>
                <a:tc>
                  <a:txBody>
                    <a:bodyPr/>
                    <a:lstStyle/>
                    <a:p>
                      <a:endParaRPr lang="en-US" sz="2000" dirty="0">
                        <a:solidFill>
                          <a:srgbClr val="1C1C1C"/>
                        </a:solidFill>
                      </a:endParaRPr>
                    </a:p>
                  </a:txBody>
                  <a:tcPr marT="45715" marB="45715">
                    <a:lnL w="19050" cap="flat" cmpd="sng" algn="ctr">
                      <a:solidFill>
                        <a:srgbClr val="1C1C1C"/>
                      </a:solidFill>
                      <a:prstDash val="solid"/>
                      <a:round/>
                      <a:headEnd type="none" w="med" len="med"/>
                      <a:tailEnd type="none" w="med" len="med"/>
                    </a:lnL>
                    <a:lnT w="19050" cap="flat" cmpd="sng" algn="ctr">
                      <a:solidFill>
                        <a:srgbClr val="1C1C1C"/>
                      </a:solidFill>
                      <a:prstDash val="solid"/>
                      <a:round/>
                      <a:headEnd type="none" w="med" len="med"/>
                      <a:tailEnd type="none" w="med" len="med"/>
                    </a:lnT>
                    <a:lnB w="19050" cap="flat" cmpd="sng" algn="ctr">
                      <a:solidFill>
                        <a:srgbClr val="1C1C1C"/>
                      </a:solidFill>
                      <a:prstDash val="solid"/>
                      <a:round/>
                      <a:headEnd type="none" w="med" len="med"/>
                      <a:tailEnd type="none" w="med" len="med"/>
                    </a:lnB>
                    <a:noFill/>
                  </a:tcPr>
                </a:tc>
                <a:extLst>
                  <a:ext uri="{0D108BD9-81ED-4DB2-BD59-A6C34878D82A}">
                    <a16:rowId xmlns:a16="http://schemas.microsoft.com/office/drawing/2014/main" val="10005"/>
                  </a:ext>
                </a:extLst>
              </a:tr>
              <a:tr h="426357">
                <a:tc>
                  <a:txBody>
                    <a:bodyPr/>
                    <a:lstStyle/>
                    <a:p>
                      <a:r>
                        <a:rPr lang="en-US" sz="2000" dirty="0">
                          <a:solidFill>
                            <a:srgbClr val="1C1C1C"/>
                          </a:solidFill>
                        </a:rPr>
                        <a:t>Database queries</a:t>
                      </a:r>
                    </a:p>
                  </a:txBody>
                  <a:tcPr marT="45715" marB="45715">
                    <a:lnR w="19050" cap="flat" cmpd="sng" algn="ctr">
                      <a:solidFill>
                        <a:srgbClr val="1C1C1C"/>
                      </a:solidFill>
                      <a:prstDash val="solid"/>
                      <a:round/>
                      <a:headEnd type="none" w="med" len="med"/>
                      <a:tailEnd type="none" w="med" len="med"/>
                    </a:lnR>
                    <a:lnT w="19050" cap="flat" cmpd="sng" algn="ctr">
                      <a:solidFill>
                        <a:srgbClr val="1C1C1C"/>
                      </a:solidFill>
                      <a:prstDash val="solid"/>
                      <a:round/>
                      <a:headEnd type="none" w="med" len="med"/>
                      <a:tailEnd type="none" w="med" len="med"/>
                    </a:lnT>
                    <a:noFill/>
                  </a:tcPr>
                </a:tc>
                <a:tc>
                  <a:txBody>
                    <a:bodyPr/>
                    <a:lstStyle/>
                    <a:p>
                      <a:endParaRPr lang="en-US" sz="2000" dirty="0">
                        <a:solidFill>
                          <a:srgbClr val="1C1C1C"/>
                        </a:solidFill>
                      </a:endParaRPr>
                    </a:p>
                  </a:txBody>
                  <a:tcPr marT="45715" marB="45715">
                    <a:lnL w="19050" cap="flat" cmpd="sng" algn="ctr">
                      <a:solidFill>
                        <a:srgbClr val="1C1C1C"/>
                      </a:solidFill>
                      <a:prstDash val="solid"/>
                      <a:round/>
                      <a:headEnd type="none" w="med" len="med"/>
                      <a:tailEnd type="none" w="med" len="med"/>
                    </a:lnL>
                    <a:lnR w="19050" cap="flat" cmpd="sng" algn="ctr">
                      <a:solidFill>
                        <a:srgbClr val="1C1C1C"/>
                      </a:solidFill>
                      <a:prstDash val="solid"/>
                      <a:round/>
                      <a:headEnd type="none" w="med" len="med"/>
                      <a:tailEnd type="none" w="med" len="med"/>
                    </a:lnR>
                    <a:lnT w="19050" cap="flat" cmpd="sng" algn="ctr">
                      <a:solidFill>
                        <a:srgbClr val="1C1C1C"/>
                      </a:solidFill>
                      <a:prstDash val="solid"/>
                      <a:round/>
                      <a:headEnd type="none" w="med" len="med"/>
                      <a:tailEnd type="none" w="med" len="med"/>
                    </a:lnT>
                    <a:noFill/>
                  </a:tcPr>
                </a:tc>
                <a:tc>
                  <a:txBody>
                    <a:bodyPr/>
                    <a:lstStyle/>
                    <a:p>
                      <a:endParaRPr lang="en-US" sz="2000" dirty="0">
                        <a:solidFill>
                          <a:srgbClr val="1C1C1C"/>
                        </a:solidFill>
                      </a:endParaRPr>
                    </a:p>
                  </a:txBody>
                  <a:tcPr marT="45715" marB="45715">
                    <a:lnL w="19050" cap="flat" cmpd="sng" algn="ctr">
                      <a:solidFill>
                        <a:srgbClr val="1C1C1C"/>
                      </a:solidFill>
                      <a:prstDash val="solid"/>
                      <a:round/>
                      <a:headEnd type="none" w="med" len="med"/>
                      <a:tailEnd type="none" w="med" len="med"/>
                    </a:lnL>
                    <a:lnR w="19050" cap="flat" cmpd="sng" algn="ctr">
                      <a:solidFill>
                        <a:srgbClr val="1C1C1C"/>
                      </a:solidFill>
                      <a:prstDash val="solid"/>
                      <a:round/>
                      <a:headEnd type="none" w="med" len="med"/>
                      <a:tailEnd type="none" w="med" len="med"/>
                    </a:lnR>
                    <a:lnT w="19050" cap="flat" cmpd="sng" algn="ctr">
                      <a:solidFill>
                        <a:srgbClr val="1C1C1C"/>
                      </a:solidFill>
                      <a:prstDash val="solid"/>
                      <a:round/>
                      <a:headEnd type="none" w="med" len="med"/>
                      <a:tailEnd type="none" w="med" len="med"/>
                    </a:lnT>
                    <a:noFill/>
                  </a:tcPr>
                </a:tc>
                <a:tc>
                  <a:txBody>
                    <a:bodyPr/>
                    <a:lstStyle/>
                    <a:p>
                      <a:endParaRPr lang="en-US" sz="2000" dirty="0">
                        <a:solidFill>
                          <a:srgbClr val="1C1C1C"/>
                        </a:solidFill>
                      </a:endParaRPr>
                    </a:p>
                  </a:txBody>
                  <a:tcPr marT="45715" marB="45715">
                    <a:lnL w="19050" cap="flat" cmpd="sng" algn="ctr">
                      <a:solidFill>
                        <a:srgbClr val="1C1C1C"/>
                      </a:solidFill>
                      <a:prstDash val="solid"/>
                      <a:round/>
                      <a:headEnd type="none" w="med" len="med"/>
                      <a:tailEnd type="none" w="med" len="med"/>
                    </a:lnL>
                    <a:lnR w="19050" cap="flat" cmpd="sng" algn="ctr">
                      <a:solidFill>
                        <a:srgbClr val="1C1C1C"/>
                      </a:solidFill>
                      <a:prstDash val="solid"/>
                      <a:round/>
                      <a:headEnd type="none" w="med" len="med"/>
                      <a:tailEnd type="none" w="med" len="med"/>
                    </a:lnR>
                    <a:lnT w="19050" cap="flat" cmpd="sng" algn="ctr">
                      <a:solidFill>
                        <a:srgbClr val="1C1C1C"/>
                      </a:solidFill>
                      <a:prstDash val="solid"/>
                      <a:round/>
                      <a:headEnd type="none" w="med" len="med"/>
                      <a:tailEnd type="none" w="med" len="med"/>
                    </a:lnT>
                    <a:noFill/>
                  </a:tcPr>
                </a:tc>
                <a:tc>
                  <a:txBody>
                    <a:bodyPr/>
                    <a:lstStyle/>
                    <a:p>
                      <a:endParaRPr lang="en-US" sz="2000" dirty="0">
                        <a:solidFill>
                          <a:srgbClr val="1C1C1C"/>
                        </a:solidFill>
                      </a:endParaRPr>
                    </a:p>
                  </a:txBody>
                  <a:tcPr marT="45715" marB="45715">
                    <a:lnL w="19050" cap="flat" cmpd="sng" algn="ctr">
                      <a:solidFill>
                        <a:srgbClr val="1C1C1C"/>
                      </a:solidFill>
                      <a:prstDash val="solid"/>
                      <a:round/>
                      <a:headEnd type="none" w="med" len="med"/>
                      <a:tailEnd type="none" w="med" len="med"/>
                    </a:lnL>
                    <a:lnT w="19050" cap="flat" cmpd="sng" algn="ctr">
                      <a:solidFill>
                        <a:srgbClr val="1C1C1C"/>
                      </a:solidFill>
                      <a:prstDash val="solid"/>
                      <a:round/>
                      <a:headEnd type="none" w="med" len="med"/>
                      <a:tailEnd type="none" w="med" len="med"/>
                    </a:lnT>
                    <a:noFill/>
                  </a:tcPr>
                </a:tc>
                <a:extLst>
                  <a:ext uri="{0D108BD9-81ED-4DB2-BD59-A6C34878D82A}">
                    <a16:rowId xmlns:a16="http://schemas.microsoft.com/office/drawing/2014/main" val="10006"/>
                  </a:ext>
                </a:extLst>
              </a:tr>
            </a:tbl>
          </a:graphicData>
        </a:graphic>
      </p:graphicFrame>
      <p:sp>
        <p:nvSpPr>
          <p:cNvPr id="3" name="Rectangle 2"/>
          <p:cNvSpPr/>
          <p:nvPr/>
        </p:nvSpPr>
        <p:spPr>
          <a:xfrm>
            <a:off x="457200" y="1078392"/>
            <a:ext cx="4572000" cy="1477328"/>
          </a:xfrm>
          <a:prstGeom prst="rect">
            <a:avLst/>
          </a:prstGeom>
        </p:spPr>
        <p:txBody>
          <a:bodyPr>
            <a:spAutoFit/>
          </a:bodyPr>
          <a:lstStyle/>
          <a:p>
            <a:pPr lvl="0"/>
            <a:r>
              <a:rPr lang="en-US" dirty="0"/>
              <a:t>SQ = Sequential / non-parallel</a:t>
            </a:r>
            <a:endParaRPr lang="en-ZA" dirty="0"/>
          </a:p>
          <a:p>
            <a:pPr lvl="0"/>
            <a:r>
              <a:rPr lang="en-US" dirty="0"/>
              <a:t>DP = Data parallel model</a:t>
            </a:r>
            <a:endParaRPr lang="en-ZA" dirty="0"/>
          </a:p>
          <a:p>
            <a:pPr lvl="0"/>
            <a:r>
              <a:rPr lang="en-US" dirty="0"/>
              <a:t>MP = Message passing model</a:t>
            </a:r>
            <a:endParaRPr lang="en-ZA" dirty="0"/>
          </a:p>
          <a:p>
            <a:pPr lvl="0"/>
            <a:r>
              <a:rPr lang="en-US" dirty="0"/>
              <a:t>SM = Shared memory model</a:t>
            </a:r>
            <a:endParaRPr lang="en-ZA" dirty="0"/>
          </a:p>
          <a:p>
            <a:pPr lvl="0"/>
            <a:r>
              <a:rPr lang="en-US" dirty="0"/>
              <a:t>HM = Hybrid models</a:t>
            </a:r>
            <a:endParaRPr lang="en-ZA" dirty="0"/>
          </a:p>
        </p:txBody>
      </p:sp>
      <p:sp>
        <p:nvSpPr>
          <p:cNvPr id="4" name="TextBox 3"/>
          <p:cNvSpPr txBox="1"/>
          <p:nvPr/>
        </p:nvSpPr>
        <p:spPr>
          <a:xfrm>
            <a:off x="3732756" y="3610721"/>
            <a:ext cx="518091" cy="369332"/>
          </a:xfrm>
          <a:prstGeom prst="rect">
            <a:avLst/>
          </a:prstGeom>
          <a:noFill/>
        </p:spPr>
        <p:txBody>
          <a:bodyPr wrap="none" rtlCol="0">
            <a:spAutoFit/>
          </a:bodyPr>
          <a:lstStyle/>
          <a:p>
            <a:r>
              <a:rPr lang="en-ZA" dirty="0"/>
              <a:t>SQ</a:t>
            </a:r>
          </a:p>
        </p:txBody>
      </p:sp>
      <p:sp>
        <p:nvSpPr>
          <p:cNvPr id="15" name="TextBox 14"/>
          <p:cNvSpPr txBox="1"/>
          <p:nvPr/>
        </p:nvSpPr>
        <p:spPr>
          <a:xfrm>
            <a:off x="7365304" y="4033381"/>
            <a:ext cx="1499128" cy="369332"/>
          </a:xfrm>
          <a:prstGeom prst="rect">
            <a:avLst/>
          </a:prstGeom>
          <a:noFill/>
        </p:spPr>
        <p:txBody>
          <a:bodyPr wrap="none" rtlCol="0">
            <a:spAutoFit/>
          </a:bodyPr>
          <a:lstStyle/>
          <a:p>
            <a:r>
              <a:rPr lang="en-ZA" dirty="0"/>
              <a:t>MH: SM+MP</a:t>
            </a:r>
          </a:p>
        </p:txBody>
      </p:sp>
      <p:sp>
        <p:nvSpPr>
          <p:cNvPr id="16" name="TextBox 15"/>
          <p:cNvSpPr txBox="1"/>
          <p:nvPr/>
        </p:nvSpPr>
        <p:spPr>
          <a:xfrm>
            <a:off x="5129843" y="4487543"/>
            <a:ext cx="530915" cy="369332"/>
          </a:xfrm>
          <a:prstGeom prst="rect">
            <a:avLst/>
          </a:prstGeom>
          <a:noFill/>
        </p:spPr>
        <p:txBody>
          <a:bodyPr wrap="none" rtlCol="0">
            <a:spAutoFit/>
          </a:bodyPr>
          <a:lstStyle/>
          <a:p>
            <a:r>
              <a:rPr lang="en-ZA" dirty="0"/>
              <a:t>SM</a:t>
            </a:r>
          </a:p>
        </p:txBody>
      </p:sp>
      <p:sp>
        <p:nvSpPr>
          <p:cNvPr id="18" name="TextBox 17"/>
          <p:cNvSpPr txBox="1"/>
          <p:nvPr/>
        </p:nvSpPr>
        <p:spPr>
          <a:xfrm>
            <a:off x="5129843" y="4900902"/>
            <a:ext cx="505267" cy="369332"/>
          </a:xfrm>
          <a:prstGeom prst="rect">
            <a:avLst/>
          </a:prstGeom>
          <a:noFill/>
        </p:spPr>
        <p:txBody>
          <a:bodyPr wrap="none" rtlCol="0">
            <a:spAutoFit/>
          </a:bodyPr>
          <a:lstStyle/>
          <a:p>
            <a:r>
              <a:rPr lang="en-ZA" dirty="0"/>
              <a:t>DP</a:t>
            </a:r>
          </a:p>
        </p:txBody>
      </p:sp>
      <p:sp>
        <p:nvSpPr>
          <p:cNvPr id="19" name="TextBox 18"/>
          <p:cNvSpPr txBox="1"/>
          <p:nvPr/>
        </p:nvSpPr>
        <p:spPr>
          <a:xfrm>
            <a:off x="6486525" y="5311036"/>
            <a:ext cx="530915" cy="369332"/>
          </a:xfrm>
          <a:prstGeom prst="rect">
            <a:avLst/>
          </a:prstGeom>
          <a:noFill/>
        </p:spPr>
        <p:txBody>
          <a:bodyPr wrap="none" rtlCol="0">
            <a:spAutoFit/>
          </a:bodyPr>
          <a:lstStyle/>
          <a:p>
            <a:r>
              <a:rPr lang="en-ZA" dirty="0"/>
              <a:t>MP</a:t>
            </a:r>
          </a:p>
        </p:txBody>
      </p:sp>
      <p:sp>
        <p:nvSpPr>
          <p:cNvPr id="20" name="TextBox 19"/>
          <p:cNvSpPr txBox="1"/>
          <p:nvPr/>
        </p:nvSpPr>
        <p:spPr>
          <a:xfrm>
            <a:off x="7581106" y="5323561"/>
            <a:ext cx="684803" cy="369332"/>
          </a:xfrm>
          <a:prstGeom prst="rect">
            <a:avLst/>
          </a:prstGeom>
          <a:noFill/>
        </p:spPr>
        <p:txBody>
          <a:bodyPr wrap="none" rtlCol="0">
            <a:spAutoFit/>
          </a:bodyPr>
          <a:lstStyle/>
          <a:p>
            <a:r>
              <a:rPr lang="en-ZA" dirty="0"/>
              <a:t>(MP)</a:t>
            </a:r>
          </a:p>
        </p:txBody>
      </p:sp>
      <p:sp>
        <p:nvSpPr>
          <p:cNvPr id="21" name="TextBox 20"/>
          <p:cNvSpPr txBox="1"/>
          <p:nvPr/>
        </p:nvSpPr>
        <p:spPr>
          <a:xfrm>
            <a:off x="5165632" y="5761972"/>
            <a:ext cx="505267" cy="369332"/>
          </a:xfrm>
          <a:prstGeom prst="rect">
            <a:avLst/>
          </a:prstGeom>
          <a:noFill/>
        </p:spPr>
        <p:txBody>
          <a:bodyPr wrap="none" rtlCol="0">
            <a:spAutoFit/>
          </a:bodyPr>
          <a:lstStyle/>
          <a:p>
            <a:r>
              <a:rPr lang="en-ZA" dirty="0"/>
              <a:t>DP</a:t>
            </a:r>
          </a:p>
        </p:txBody>
      </p:sp>
      <p:sp>
        <p:nvSpPr>
          <p:cNvPr id="9" name="TextBox 8"/>
          <p:cNvSpPr txBox="1"/>
          <p:nvPr/>
        </p:nvSpPr>
        <p:spPr>
          <a:xfrm>
            <a:off x="457200" y="2667479"/>
            <a:ext cx="3605474" cy="338554"/>
          </a:xfrm>
          <a:prstGeom prst="rect">
            <a:avLst/>
          </a:prstGeom>
          <a:noFill/>
        </p:spPr>
        <p:txBody>
          <a:bodyPr wrap="none" rtlCol="0">
            <a:spAutoFit/>
          </a:bodyPr>
          <a:lstStyle/>
          <a:p>
            <a:r>
              <a:rPr lang="en-ZA" sz="1600" i="1" dirty="0"/>
              <a:t>Click to see my suggested answers…</a:t>
            </a:r>
          </a:p>
        </p:txBody>
      </p:sp>
      <p:sp>
        <p:nvSpPr>
          <p:cNvPr id="22" name="TextBox 21"/>
          <p:cNvSpPr txBox="1"/>
          <p:nvPr/>
        </p:nvSpPr>
        <p:spPr>
          <a:xfrm>
            <a:off x="281835" y="6262449"/>
            <a:ext cx="8447828" cy="461665"/>
          </a:xfrm>
          <a:prstGeom prst="rect">
            <a:avLst/>
          </a:prstGeom>
          <a:noFill/>
        </p:spPr>
        <p:txBody>
          <a:bodyPr wrap="square" rtlCol="0">
            <a:spAutoFit/>
          </a:bodyPr>
          <a:lstStyle/>
          <a:p>
            <a:r>
              <a:rPr lang="en-ZA" sz="1200" i="1" dirty="0"/>
              <a:t>Many of these are somewhat debatable. In a quiz situation it would probably be a good idea to add comments to your answer motivating your choices.</a:t>
            </a:r>
          </a:p>
        </p:txBody>
      </p:sp>
    </p:spTree>
    <p:extLst>
      <p:ext uri="{BB962C8B-B14F-4D97-AF65-F5344CB8AC3E}">
        <p14:creationId xmlns:p14="http://schemas.microsoft.com/office/powerpoint/2010/main" val="386815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par>
                          <p:cTn id="30" fill="hold">
                            <p:stCondLst>
                              <p:cond delay="0"/>
                            </p:stCondLst>
                            <p:childTnLst>
                              <p:par>
                                <p:cTn id="31" presetID="2" presetClass="entr" presetSubtype="4"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18" grpId="0"/>
      <p:bldP spid="19" grpId="0"/>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Classic Parallel</a:t>
            </a:r>
          </a:p>
        </p:txBody>
      </p:sp>
      <p:sp>
        <p:nvSpPr>
          <p:cNvPr id="5" name="Text Placeholder 4"/>
          <p:cNvSpPr>
            <a:spLocks noGrp="1"/>
          </p:cNvSpPr>
          <p:nvPr>
            <p:ph type="body" idx="1"/>
          </p:nvPr>
        </p:nvSpPr>
        <p:spPr/>
        <p:txBody>
          <a:bodyPr/>
          <a:lstStyle/>
          <a:p>
            <a:r>
              <a:rPr lang="en-ZA" dirty="0"/>
              <a:t>EEE4084F</a:t>
            </a:r>
          </a:p>
        </p:txBody>
      </p:sp>
    </p:spTree>
    <p:extLst>
      <p:ext uri="{BB962C8B-B14F-4D97-AF65-F5344CB8AC3E}">
        <p14:creationId xmlns:p14="http://schemas.microsoft.com/office/powerpoint/2010/main" val="1547117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5856" y="3230540"/>
            <a:ext cx="7772400" cy="2928960"/>
          </a:xfrm>
        </p:spPr>
        <p:txBody>
          <a:bodyPr>
            <a:normAutofit/>
          </a:bodyPr>
          <a:lstStyle/>
          <a:p>
            <a:pPr>
              <a:defRPr/>
            </a:pPr>
            <a:r>
              <a:rPr lang="en-ZA" dirty="0"/>
              <a:t>Memory Architectures &amp;</a:t>
            </a:r>
            <a:br>
              <a:rPr lang="en-ZA" dirty="0"/>
            </a:br>
            <a:r>
              <a:rPr lang="en-ZA" dirty="0"/>
              <a:t>Case Studies of classic micro-controller/processor architectures</a:t>
            </a:r>
            <a:endParaRPr lang="en-US" dirty="0"/>
          </a:p>
        </p:txBody>
      </p:sp>
      <p:sp>
        <p:nvSpPr>
          <p:cNvPr id="4" name="Text Placeholder 3"/>
          <p:cNvSpPr>
            <a:spLocks noGrp="1"/>
          </p:cNvSpPr>
          <p:nvPr>
            <p:ph type="body" idx="1"/>
          </p:nvPr>
        </p:nvSpPr>
        <p:spPr>
          <a:xfrm>
            <a:off x="722313" y="2206625"/>
            <a:ext cx="7772400" cy="1500188"/>
          </a:xfrm>
        </p:spPr>
        <p:txBody>
          <a:bodyPr/>
          <a:lstStyle/>
          <a:p>
            <a:pPr>
              <a:defRPr/>
            </a:pPr>
            <a:r>
              <a:rPr lang="en-ZA" dirty="0">
                <a:solidFill>
                  <a:schemeClr val="tx2">
                    <a:lumMod val="75000"/>
                  </a:schemeClr>
                </a:solidFill>
              </a:rPr>
              <a:t>EEE4084F</a:t>
            </a:r>
            <a:endParaRPr lang="en-US" dirty="0">
              <a:solidFill>
                <a:schemeClr val="tx2">
                  <a:lumMod val="75000"/>
                </a:schemeClr>
              </a:solidFill>
            </a:endParaRPr>
          </a:p>
        </p:txBody>
      </p:sp>
      <p:sp>
        <p:nvSpPr>
          <p:cNvPr id="2" name="Rectangle 1"/>
          <p:cNvSpPr/>
          <p:nvPr/>
        </p:nvSpPr>
        <p:spPr>
          <a:xfrm>
            <a:off x="511482" y="1075035"/>
            <a:ext cx="530164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To follow later….</a:t>
            </a:r>
          </a:p>
        </p:txBody>
      </p:sp>
    </p:spTree>
    <p:extLst>
      <p:ext uri="{BB962C8B-B14F-4D97-AF65-F5344CB8AC3E}">
        <p14:creationId xmlns:p14="http://schemas.microsoft.com/office/powerpoint/2010/main" val="1366490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winberg\Documents\ACTIVE\EEE4084F\2016\LECTURES\Lecture03\Images\thought bub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5815" y="477520"/>
            <a:ext cx="1656970" cy="1803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695856" y="2939710"/>
            <a:ext cx="7772400" cy="1362075"/>
          </a:xfrm>
        </p:spPr>
        <p:txBody>
          <a:bodyPr/>
          <a:lstStyle/>
          <a:p>
            <a:pPr>
              <a:defRPr/>
            </a:pPr>
            <a:r>
              <a:rPr lang="en-ZA" dirty="0"/>
              <a:t>Shared Memory Architecture</a:t>
            </a:r>
            <a:endParaRPr lang="en-US" dirty="0"/>
          </a:p>
        </p:txBody>
      </p:sp>
      <p:sp>
        <p:nvSpPr>
          <p:cNvPr id="4" name="Text Placeholder 3"/>
          <p:cNvSpPr>
            <a:spLocks noGrp="1"/>
          </p:cNvSpPr>
          <p:nvPr>
            <p:ph type="body" idx="1"/>
          </p:nvPr>
        </p:nvSpPr>
        <p:spPr>
          <a:xfrm>
            <a:off x="722313" y="2960370"/>
            <a:ext cx="7772400" cy="1500188"/>
          </a:xfrm>
        </p:spPr>
        <p:txBody>
          <a:bodyPr/>
          <a:lstStyle/>
          <a:p>
            <a:pPr>
              <a:defRPr/>
            </a:pPr>
            <a:r>
              <a:rPr lang="en-ZA" dirty="0">
                <a:solidFill>
                  <a:schemeClr val="tx2">
                    <a:lumMod val="75000"/>
                  </a:schemeClr>
                </a:solidFill>
              </a:rPr>
              <a:t>EEE4084F</a:t>
            </a:r>
            <a:endParaRPr lang="en-US" dirty="0">
              <a:solidFill>
                <a:schemeClr val="tx2">
                  <a:lumMod val="75000"/>
                </a:schemeClr>
              </a:solidFill>
            </a:endParaRPr>
          </a:p>
        </p:txBody>
      </p:sp>
      <p:pic>
        <p:nvPicPr>
          <p:cNvPr id="1026" name="Picture 2" descr="C:\Users\swinberg\Documents\ACTIVE\EEE4084F\2016\LECTURES\Lecture03\Images\happy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5550" y="2280920"/>
            <a:ext cx="2857500" cy="13589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84806" y="779056"/>
            <a:ext cx="1131794" cy="730348"/>
          </a:xfrm>
          <a:prstGeom prst="rect">
            <a:avLst/>
          </a:prstGeom>
          <a:noFill/>
        </p:spPr>
        <p:txBody>
          <a:bodyPr wrap="none" lIns="91440" tIns="45720" rIns="91440" bIns="45720">
            <a:prstTxWarp prst="textChevronInverted">
              <a:avLst>
                <a:gd name="adj" fmla="val 92987"/>
              </a:avLst>
            </a:prstTxWarp>
            <a:spAutoFit/>
          </a:bodyPr>
          <a:lstStyle/>
          <a:p>
            <a:pPr algn="ctr"/>
            <a:r>
              <a:rPr lang="en-US" b="1" cap="none" spc="0" dirty="0">
                <a:ln w="10541" cmpd="sng">
                  <a:solidFill>
                    <a:schemeClr val="accent1">
                      <a:shade val="88000"/>
                      <a:satMod val="110000"/>
                    </a:schemeClr>
                  </a:solidFill>
                  <a:prstDash val="solid"/>
                </a:ln>
                <a:solidFill>
                  <a:schemeClr val="accent5">
                    <a:lumMod val="40000"/>
                    <a:lumOff val="60000"/>
                  </a:schemeClr>
                </a:solidFill>
                <a:effectLst/>
              </a:rPr>
              <a:t>happy </a:t>
            </a:r>
            <a:br>
              <a:rPr lang="en-US" b="1" cap="none" spc="0" dirty="0">
                <a:ln w="10541" cmpd="sng">
                  <a:solidFill>
                    <a:schemeClr val="accent1">
                      <a:shade val="88000"/>
                      <a:satMod val="110000"/>
                    </a:schemeClr>
                  </a:solidFill>
                  <a:prstDash val="solid"/>
                </a:ln>
                <a:solidFill>
                  <a:schemeClr val="accent5">
                    <a:lumMod val="40000"/>
                    <a:lumOff val="60000"/>
                  </a:schemeClr>
                </a:solidFill>
                <a:effectLst/>
              </a:rPr>
            </a:br>
            <a:r>
              <a:rPr lang="en-US" b="1" cap="none" spc="0" dirty="0">
                <a:ln w="10541" cmpd="sng">
                  <a:solidFill>
                    <a:schemeClr val="accent1">
                      <a:shade val="88000"/>
                      <a:satMod val="110000"/>
                    </a:schemeClr>
                  </a:solidFill>
                  <a:prstDash val="solid"/>
                </a:ln>
                <a:solidFill>
                  <a:schemeClr val="accent5">
                    <a:lumMod val="40000"/>
                    <a:lumOff val="60000"/>
                  </a:schemeClr>
                </a:solidFill>
                <a:effectLst/>
              </a:rPr>
              <a:t>memories</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8078" y="4230109"/>
            <a:ext cx="3520757" cy="2426221"/>
          </a:xfrm>
          <a:prstGeom prst="rect">
            <a:avLst/>
          </a:prstGeom>
        </p:spPr>
      </p:pic>
      <p:sp>
        <p:nvSpPr>
          <p:cNvPr id="10" name="Freeform 9"/>
          <p:cNvSpPr/>
          <p:nvPr/>
        </p:nvSpPr>
        <p:spPr>
          <a:xfrm>
            <a:off x="3794760" y="4834890"/>
            <a:ext cx="650634" cy="937260"/>
          </a:xfrm>
          <a:custGeom>
            <a:avLst/>
            <a:gdLst>
              <a:gd name="connsiteX0" fmla="*/ 514350 w 650634"/>
              <a:gd name="connsiteY0" fmla="*/ 445770 h 937260"/>
              <a:gd name="connsiteX1" fmla="*/ 514350 w 650634"/>
              <a:gd name="connsiteY1" fmla="*/ 445770 h 937260"/>
              <a:gd name="connsiteX2" fmla="*/ 537210 w 650634"/>
              <a:gd name="connsiteY2" fmla="*/ 171450 h 937260"/>
              <a:gd name="connsiteX3" fmla="*/ 525780 w 650634"/>
              <a:gd name="connsiteY3" fmla="*/ 34290 h 937260"/>
              <a:gd name="connsiteX4" fmla="*/ 457200 w 650634"/>
              <a:gd name="connsiteY4" fmla="*/ 11430 h 937260"/>
              <a:gd name="connsiteX5" fmla="*/ 422910 w 650634"/>
              <a:gd name="connsiteY5" fmla="*/ 0 h 937260"/>
              <a:gd name="connsiteX6" fmla="*/ 137160 w 650634"/>
              <a:gd name="connsiteY6" fmla="*/ 11430 h 937260"/>
              <a:gd name="connsiteX7" fmla="*/ 91440 w 650634"/>
              <a:gd name="connsiteY7" fmla="*/ 22860 h 937260"/>
              <a:gd name="connsiteX8" fmla="*/ 45720 w 650634"/>
              <a:gd name="connsiteY8" fmla="*/ 91440 h 937260"/>
              <a:gd name="connsiteX9" fmla="*/ 22860 w 650634"/>
              <a:gd name="connsiteY9" fmla="*/ 125730 h 937260"/>
              <a:gd name="connsiteX10" fmla="*/ 0 w 650634"/>
              <a:gd name="connsiteY10" fmla="*/ 217170 h 937260"/>
              <a:gd name="connsiteX11" fmla="*/ 11430 w 650634"/>
              <a:gd name="connsiteY11" fmla="*/ 297180 h 937260"/>
              <a:gd name="connsiteX12" fmla="*/ 22860 w 650634"/>
              <a:gd name="connsiteY12" fmla="*/ 331470 h 937260"/>
              <a:gd name="connsiteX13" fmla="*/ 57150 w 650634"/>
              <a:gd name="connsiteY13" fmla="*/ 354330 h 937260"/>
              <a:gd name="connsiteX14" fmla="*/ 80010 w 650634"/>
              <a:gd name="connsiteY14" fmla="*/ 502920 h 937260"/>
              <a:gd name="connsiteX15" fmla="*/ 125730 w 650634"/>
              <a:gd name="connsiteY15" fmla="*/ 925830 h 937260"/>
              <a:gd name="connsiteX16" fmla="*/ 160020 w 650634"/>
              <a:gd name="connsiteY16" fmla="*/ 937260 h 937260"/>
              <a:gd name="connsiteX17" fmla="*/ 354330 w 650634"/>
              <a:gd name="connsiteY17" fmla="*/ 925830 h 937260"/>
              <a:gd name="connsiteX18" fmla="*/ 422910 w 650634"/>
              <a:gd name="connsiteY18" fmla="*/ 891540 h 937260"/>
              <a:gd name="connsiteX19" fmla="*/ 468630 w 650634"/>
              <a:gd name="connsiteY19" fmla="*/ 868680 h 937260"/>
              <a:gd name="connsiteX20" fmla="*/ 502920 w 650634"/>
              <a:gd name="connsiteY20" fmla="*/ 845820 h 937260"/>
              <a:gd name="connsiteX21" fmla="*/ 548640 w 650634"/>
              <a:gd name="connsiteY21" fmla="*/ 834390 h 937260"/>
              <a:gd name="connsiteX22" fmla="*/ 582930 w 650634"/>
              <a:gd name="connsiteY22" fmla="*/ 811530 h 937260"/>
              <a:gd name="connsiteX23" fmla="*/ 617220 w 650634"/>
              <a:gd name="connsiteY23" fmla="*/ 800100 h 937260"/>
              <a:gd name="connsiteX24" fmla="*/ 582930 w 650634"/>
              <a:gd name="connsiteY24" fmla="*/ 525780 h 937260"/>
              <a:gd name="connsiteX25" fmla="*/ 514350 w 650634"/>
              <a:gd name="connsiteY25" fmla="*/ 445770 h 93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0634" h="937260">
                <a:moveTo>
                  <a:pt x="514350" y="445770"/>
                </a:moveTo>
                <a:lnTo>
                  <a:pt x="514350" y="445770"/>
                </a:lnTo>
                <a:cubicBezTo>
                  <a:pt x="521970" y="354330"/>
                  <a:pt x="534662" y="263172"/>
                  <a:pt x="537210" y="171450"/>
                </a:cubicBezTo>
                <a:cubicBezTo>
                  <a:pt x="538484" y="125589"/>
                  <a:pt x="546297" y="75325"/>
                  <a:pt x="525780" y="34290"/>
                </a:cubicBezTo>
                <a:cubicBezTo>
                  <a:pt x="515004" y="12737"/>
                  <a:pt x="480060" y="19050"/>
                  <a:pt x="457200" y="11430"/>
                </a:cubicBezTo>
                <a:lnTo>
                  <a:pt x="422910" y="0"/>
                </a:lnTo>
                <a:cubicBezTo>
                  <a:pt x="327660" y="3810"/>
                  <a:pt x="232260" y="4871"/>
                  <a:pt x="137160" y="11430"/>
                </a:cubicBezTo>
                <a:cubicBezTo>
                  <a:pt x="121488" y="12511"/>
                  <a:pt x="103262" y="12516"/>
                  <a:pt x="91440" y="22860"/>
                </a:cubicBezTo>
                <a:cubicBezTo>
                  <a:pt x="70763" y="40952"/>
                  <a:pt x="60960" y="68580"/>
                  <a:pt x="45720" y="91440"/>
                </a:cubicBezTo>
                <a:cubicBezTo>
                  <a:pt x="38100" y="102870"/>
                  <a:pt x="27204" y="112698"/>
                  <a:pt x="22860" y="125730"/>
                </a:cubicBezTo>
                <a:cubicBezTo>
                  <a:pt x="5287" y="178450"/>
                  <a:pt x="13793" y="148206"/>
                  <a:pt x="0" y="217170"/>
                </a:cubicBezTo>
                <a:cubicBezTo>
                  <a:pt x="3810" y="243840"/>
                  <a:pt x="6146" y="270762"/>
                  <a:pt x="11430" y="297180"/>
                </a:cubicBezTo>
                <a:cubicBezTo>
                  <a:pt x="13793" y="308994"/>
                  <a:pt x="15334" y="322062"/>
                  <a:pt x="22860" y="331470"/>
                </a:cubicBezTo>
                <a:cubicBezTo>
                  <a:pt x="31442" y="342197"/>
                  <a:pt x="45720" y="346710"/>
                  <a:pt x="57150" y="354330"/>
                </a:cubicBezTo>
                <a:cubicBezTo>
                  <a:pt x="78141" y="417303"/>
                  <a:pt x="75477" y="400918"/>
                  <a:pt x="80010" y="502920"/>
                </a:cubicBezTo>
                <a:cubicBezTo>
                  <a:pt x="87861" y="679560"/>
                  <a:pt x="-19150" y="853390"/>
                  <a:pt x="125730" y="925830"/>
                </a:cubicBezTo>
                <a:cubicBezTo>
                  <a:pt x="136506" y="931218"/>
                  <a:pt x="148590" y="933450"/>
                  <a:pt x="160020" y="937260"/>
                </a:cubicBezTo>
                <a:cubicBezTo>
                  <a:pt x="224790" y="933450"/>
                  <a:pt x="289770" y="932286"/>
                  <a:pt x="354330" y="925830"/>
                </a:cubicBezTo>
                <a:cubicBezTo>
                  <a:pt x="386082" y="922655"/>
                  <a:pt x="396348" y="906718"/>
                  <a:pt x="422910" y="891540"/>
                </a:cubicBezTo>
                <a:cubicBezTo>
                  <a:pt x="437704" y="883086"/>
                  <a:pt x="453836" y="877134"/>
                  <a:pt x="468630" y="868680"/>
                </a:cubicBezTo>
                <a:cubicBezTo>
                  <a:pt x="480557" y="861864"/>
                  <a:pt x="490294" y="851231"/>
                  <a:pt x="502920" y="845820"/>
                </a:cubicBezTo>
                <a:cubicBezTo>
                  <a:pt x="517359" y="839632"/>
                  <a:pt x="533400" y="838200"/>
                  <a:pt x="548640" y="834390"/>
                </a:cubicBezTo>
                <a:cubicBezTo>
                  <a:pt x="560070" y="826770"/>
                  <a:pt x="570643" y="817673"/>
                  <a:pt x="582930" y="811530"/>
                </a:cubicBezTo>
                <a:cubicBezTo>
                  <a:pt x="593706" y="806142"/>
                  <a:pt x="616259" y="812110"/>
                  <a:pt x="617220" y="800100"/>
                </a:cubicBezTo>
                <a:cubicBezTo>
                  <a:pt x="639775" y="518167"/>
                  <a:pt x="694453" y="525780"/>
                  <a:pt x="582930" y="525780"/>
                </a:cubicBezTo>
                <a:lnTo>
                  <a:pt x="514350" y="44577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521866">
            <a:off x="3792823" y="4970730"/>
            <a:ext cx="580266" cy="533844"/>
          </a:xfrm>
          <a:prstGeom prst="rect">
            <a:avLst/>
          </a:prstGeom>
        </p:spPr>
      </p:pic>
      <p:sp>
        <p:nvSpPr>
          <p:cNvPr id="12" name="Oval Callout 11"/>
          <p:cNvSpPr/>
          <p:nvPr/>
        </p:nvSpPr>
        <p:spPr>
          <a:xfrm>
            <a:off x="1901138" y="4301785"/>
            <a:ext cx="1017270" cy="777240"/>
          </a:xfrm>
          <a:prstGeom prst="wedgeEllipseCallout">
            <a:avLst>
              <a:gd name="adj1" fmla="val 69055"/>
              <a:gd name="adj2" fmla="val 3455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p:cNvSpPr/>
          <p:nvPr/>
        </p:nvSpPr>
        <p:spPr>
          <a:xfrm>
            <a:off x="1993380" y="4481218"/>
            <a:ext cx="813043" cy="369332"/>
          </a:xfrm>
          <a:prstGeom prst="rect">
            <a:avLst/>
          </a:prstGeom>
        </p:spPr>
        <p:txBody>
          <a:bodyPr wrap="none">
            <a:spAutoFit/>
          </a:bodyPr>
          <a:lstStyle/>
          <a:p>
            <a:r>
              <a:rPr lang="en-US" dirty="0"/>
              <a:t>Mine!!</a:t>
            </a:r>
            <a:endParaRPr lang="en-ZA" dirty="0"/>
          </a:p>
        </p:txBody>
      </p:sp>
      <p:sp>
        <p:nvSpPr>
          <p:cNvPr id="16" name="Oval Callout 15"/>
          <p:cNvSpPr/>
          <p:nvPr/>
        </p:nvSpPr>
        <p:spPr>
          <a:xfrm>
            <a:off x="5190193" y="4301785"/>
            <a:ext cx="1017270" cy="777240"/>
          </a:xfrm>
          <a:prstGeom prst="wedgeEllipseCallout">
            <a:avLst>
              <a:gd name="adj1" fmla="val -80383"/>
              <a:gd name="adj2" fmla="val 3308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6"/>
          <p:cNvSpPr/>
          <p:nvPr/>
        </p:nvSpPr>
        <p:spPr>
          <a:xfrm>
            <a:off x="5308819" y="4367239"/>
            <a:ext cx="898644" cy="646331"/>
          </a:xfrm>
          <a:prstGeom prst="rect">
            <a:avLst/>
          </a:prstGeom>
        </p:spPr>
        <p:txBody>
          <a:bodyPr wrap="none">
            <a:spAutoFit/>
          </a:bodyPr>
          <a:lstStyle/>
          <a:p>
            <a:r>
              <a:rPr lang="en-US" dirty="0"/>
              <a:t>No! It’s</a:t>
            </a:r>
            <a:br>
              <a:rPr lang="en-US" dirty="0"/>
            </a:br>
            <a:r>
              <a:rPr lang="en-US" dirty="0"/>
              <a:t>mine!!</a:t>
            </a:r>
            <a:endParaRPr lang="en-ZA" dirty="0"/>
          </a:p>
        </p:txBody>
      </p:sp>
    </p:spTree>
    <p:extLst>
      <p:ext uri="{BB962C8B-B14F-4D97-AF65-F5344CB8AC3E}">
        <p14:creationId xmlns:p14="http://schemas.microsoft.com/office/powerpoint/2010/main" val="4015112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Shared Memory Architectures</a:t>
            </a:r>
          </a:p>
        </p:txBody>
      </p:sp>
      <p:sp>
        <p:nvSpPr>
          <p:cNvPr id="3" name="Content Placeholder 2"/>
          <p:cNvSpPr>
            <a:spLocks noGrp="1"/>
          </p:cNvSpPr>
          <p:nvPr>
            <p:ph idx="1"/>
          </p:nvPr>
        </p:nvSpPr>
        <p:spPr>
          <a:xfrm>
            <a:off x="499548" y="1647423"/>
            <a:ext cx="8423275" cy="4724400"/>
          </a:xfrm>
        </p:spPr>
        <p:txBody>
          <a:bodyPr/>
          <a:lstStyle/>
          <a:p>
            <a:pPr>
              <a:defRPr/>
            </a:pPr>
            <a:r>
              <a:rPr lang="en-US" sz="2800" dirty="0"/>
              <a:t>Generally, all processors have access to all memory in a global address space.</a:t>
            </a:r>
          </a:p>
          <a:p>
            <a:pPr>
              <a:defRPr/>
            </a:pPr>
            <a:r>
              <a:rPr lang="en-US" sz="2800" dirty="0"/>
              <a:t>Processors operate independently, but they can share the same global memory. </a:t>
            </a:r>
          </a:p>
          <a:p>
            <a:pPr>
              <a:defRPr/>
            </a:pPr>
            <a:r>
              <a:rPr lang="en-US" sz="2800" dirty="0"/>
              <a:t>Changes to global memory done by one processor are seen by the other processors.</a:t>
            </a:r>
          </a:p>
          <a:p>
            <a:pPr>
              <a:defRPr/>
            </a:pPr>
            <a:r>
              <a:rPr lang="en-US" sz="2800" dirty="0"/>
              <a:t>Shared memory machines can be divided into two types, depending on when memory is accessed:</a:t>
            </a:r>
          </a:p>
          <a:p>
            <a:pPr lvl="1">
              <a:defRPr/>
            </a:pPr>
            <a:r>
              <a:rPr lang="en-US" sz="2400" dirty="0"/>
              <a:t>Uniform Memory Access (UMA) or</a:t>
            </a:r>
          </a:p>
          <a:p>
            <a:pPr lvl="1">
              <a:defRPr/>
            </a:pPr>
            <a:r>
              <a:rPr lang="en-US" sz="2400" dirty="0"/>
              <a:t>Non-uniform Memory Access (NUMA)</a:t>
            </a:r>
          </a:p>
        </p:txBody>
      </p:sp>
      <p:pic>
        <p:nvPicPr>
          <p:cNvPr id="4" name="Picture 6" descr="agenda0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5657" y="254678"/>
            <a:ext cx="537456" cy="45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545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67" y="427142"/>
            <a:ext cx="8385175" cy="728622"/>
          </a:xfrm>
        </p:spPr>
        <p:txBody>
          <a:bodyPr/>
          <a:lstStyle/>
          <a:p>
            <a:pPr>
              <a:defRPr/>
            </a:pPr>
            <a:r>
              <a:rPr lang="en-US" dirty="0"/>
              <a:t>Uniform Memory Access (UMA)</a:t>
            </a:r>
          </a:p>
        </p:txBody>
      </p:sp>
      <p:sp>
        <p:nvSpPr>
          <p:cNvPr id="3" name="Content Placeholder 2"/>
          <p:cNvSpPr>
            <a:spLocks noGrp="1"/>
          </p:cNvSpPr>
          <p:nvPr>
            <p:ph idx="1"/>
          </p:nvPr>
        </p:nvSpPr>
        <p:spPr>
          <a:xfrm>
            <a:off x="349686" y="1458913"/>
            <a:ext cx="8007350" cy="4873625"/>
          </a:xfrm>
        </p:spPr>
        <p:txBody>
          <a:bodyPr>
            <a:normAutofit fontScale="92500" lnSpcReduction="20000"/>
          </a:bodyPr>
          <a:lstStyle/>
          <a:p>
            <a:pPr>
              <a:defRPr/>
            </a:pPr>
            <a:r>
              <a:rPr lang="en-US" dirty="0"/>
              <a:t>Common today in form of Symmetric Multi-Processor (SMP) machines</a:t>
            </a:r>
          </a:p>
          <a:p>
            <a:pPr lvl="1">
              <a:defRPr/>
            </a:pPr>
            <a:r>
              <a:rPr lang="en-US" dirty="0"/>
              <a:t>Identical processors</a:t>
            </a:r>
          </a:p>
          <a:p>
            <a:pPr lvl="1">
              <a:defRPr/>
            </a:pPr>
            <a:r>
              <a:rPr lang="en-US" dirty="0"/>
              <a:t>Equal access and access</a:t>
            </a:r>
            <a:br>
              <a:rPr lang="en-US" dirty="0"/>
            </a:br>
            <a:r>
              <a:rPr lang="en-US" dirty="0"/>
              <a:t>times to memory</a:t>
            </a:r>
          </a:p>
          <a:p>
            <a:pPr lvl="1">
              <a:defRPr/>
            </a:pPr>
            <a:r>
              <a:rPr lang="en-US" dirty="0"/>
              <a:t>Cache coherent</a:t>
            </a:r>
          </a:p>
          <a:p>
            <a:pPr>
              <a:defRPr/>
            </a:pPr>
            <a:r>
              <a:rPr lang="en-US" dirty="0"/>
              <a:t>Cache coherent =</a:t>
            </a:r>
            <a:endParaRPr lang="en-US" dirty="0">
              <a:sym typeface="Wingdings" pitchFamily="2" charset="2"/>
            </a:endParaRPr>
          </a:p>
          <a:p>
            <a:pPr lvl="2">
              <a:defRPr/>
            </a:pPr>
            <a:r>
              <a:rPr lang="en-US" dirty="0"/>
              <a:t>When one processor writes a location</a:t>
            </a:r>
            <a:br>
              <a:rPr lang="en-US" dirty="0"/>
            </a:br>
            <a:r>
              <a:rPr lang="en-US" dirty="0"/>
              <a:t>in shared memory, all other processors are updated.</a:t>
            </a:r>
          </a:p>
          <a:p>
            <a:pPr lvl="2">
              <a:defRPr/>
            </a:pPr>
            <a:r>
              <a:rPr lang="en-US" dirty="0"/>
              <a:t>Cache coherency is implemented at the hardware level.</a:t>
            </a:r>
          </a:p>
        </p:txBody>
      </p:sp>
      <p:sp>
        <p:nvSpPr>
          <p:cNvPr id="25604" name="Rectangle 3"/>
          <p:cNvSpPr>
            <a:spLocks noChangeArrowheads="1"/>
          </p:cNvSpPr>
          <p:nvPr/>
        </p:nvSpPr>
        <p:spPr bwMode="auto">
          <a:xfrm>
            <a:off x="6622659" y="2640949"/>
            <a:ext cx="1303338" cy="949325"/>
          </a:xfrm>
          <a:prstGeom prst="rect">
            <a:avLst/>
          </a:prstGeom>
          <a:solidFill>
            <a:srgbClr val="66FF99"/>
          </a:solidFill>
          <a:ln w="9525" algn="ctr">
            <a:solidFill>
              <a:schemeClr val="tx1"/>
            </a:solidFill>
            <a:round/>
            <a:headEnd/>
            <a:tailEnd/>
          </a:ln>
        </p:spPr>
        <p:txBody>
          <a:bodyPr anchor="ctr"/>
          <a:lstStyle/>
          <a:p>
            <a:pPr algn="ctr"/>
            <a:r>
              <a:rPr lang="en-US">
                <a:solidFill>
                  <a:srgbClr val="1C1C1C"/>
                </a:solidFill>
              </a:rPr>
              <a:t>MEMORY</a:t>
            </a:r>
          </a:p>
        </p:txBody>
      </p:sp>
      <p:sp>
        <p:nvSpPr>
          <p:cNvPr id="25605" name="Rectangle 4"/>
          <p:cNvSpPr>
            <a:spLocks noChangeArrowheads="1"/>
          </p:cNvSpPr>
          <p:nvPr/>
        </p:nvSpPr>
        <p:spPr bwMode="auto">
          <a:xfrm>
            <a:off x="5778109" y="2836212"/>
            <a:ext cx="700088" cy="560387"/>
          </a:xfrm>
          <a:prstGeom prst="rect">
            <a:avLst/>
          </a:prstGeom>
          <a:solidFill>
            <a:srgbClr val="8CA1F8"/>
          </a:solidFill>
          <a:ln w="9525" algn="ctr">
            <a:solidFill>
              <a:schemeClr val="tx1"/>
            </a:solidFill>
            <a:round/>
            <a:headEnd/>
            <a:tailEnd/>
          </a:ln>
        </p:spPr>
        <p:txBody>
          <a:bodyPr anchor="ctr"/>
          <a:lstStyle/>
          <a:p>
            <a:pPr algn="ctr"/>
            <a:r>
              <a:rPr lang="en-US">
                <a:solidFill>
                  <a:srgbClr val="1C1C1C"/>
                </a:solidFill>
              </a:rPr>
              <a:t>CPU</a:t>
            </a:r>
          </a:p>
        </p:txBody>
      </p:sp>
      <p:sp>
        <p:nvSpPr>
          <p:cNvPr id="25606" name="Rectangle 5"/>
          <p:cNvSpPr>
            <a:spLocks noChangeArrowheads="1"/>
          </p:cNvSpPr>
          <p:nvPr/>
        </p:nvSpPr>
        <p:spPr bwMode="auto">
          <a:xfrm>
            <a:off x="6921109" y="1910699"/>
            <a:ext cx="700088" cy="571500"/>
          </a:xfrm>
          <a:prstGeom prst="rect">
            <a:avLst/>
          </a:prstGeom>
          <a:solidFill>
            <a:srgbClr val="8CA1F8"/>
          </a:solidFill>
          <a:ln w="9525" algn="ctr">
            <a:solidFill>
              <a:schemeClr val="tx1"/>
            </a:solidFill>
            <a:round/>
            <a:headEnd/>
            <a:tailEnd/>
          </a:ln>
        </p:spPr>
        <p:txBody>
          <a:bodyPr anchor="ctr"/>
          <a:lstStyle/>
          <a:p>
            <a:pPr algn="ctr"/>
            <a:r>
              <a:rPr lang="en-US">
                <a:solidFill>
                  <a:srgbClr val="1C1C1C"/>
                </a:solidFill>
              </a:rPr>
              <a:t>CPU</a:t>
            </a:r>
          </a:p>
        </p:txBody>
      </p:sp>
      <p:sp>
        <p:nvSpPr>
          <p:cNvPr id="25607" name="Rectangle 6"/>
          <p:cNvSpPr>
            <a:spLocks noChangeArrowheads="1"/>
          </p:cNvSpPr>
          <p:nvPr/>
        </p:nvSpPr>
        <p:spPr bwMode="auto">
          <a:xfrm>
            <a:off x="8086334" y="2836212"/>
            <a:ext cx="700088" cy="560387"/>
          </a:xfrm>
          <a:prstGeom prst="rect">
            <a:avLst/>
          </a:prstGeom>
          <a:solidFill>
            <a:srgbClr val="8CA1F8"/>
          </a:solidFill>
          <a:ln w="9525" algn="ctr">
            <a:solidFill>
              <a:schemeClr val="tx1"/>
            </a:solidFill>
            <a:round/>
            <a:headEnd/>
            <a:tailEnd/>
          </a:ln>
        </p:spPr>
        <p:txBody>
          <a:bodyPr anchor="ctr"/>
          <a:lstStyle/>
          <a:p>
            <a:pPr algn="ctr"/>
            <a:r>
              <a:rPr lang="en-US">
                <a:solidFill>
                  <a:srgbClr val="1C1C1C"/>
                </a:solidFill>
              </a:rPr>
              <a:t>CPU</a:t>
            </a:r>
          </a:p>
        </p:txBody>
      </p:sp>
      <p:sp>
        <p:nvSpPr>
          <p:cNvPr id="25608" name="Rectangle 7"/>
          <p:cNvSpPr>
            <a:spLocks noChangeArrowheads="1"/>
          </p:cNvSpPr>
          <p:nvPr/>
        </p:nvSpPr>
        <p:spPr bwMode="auto">
          <a:xfrm>
            <a:off x="6932222" y="3739499"/>
            <a:ext cx="700087" cy="593725"/>
          </a:xfrm>
          <a:prstGeom prst="rect">
            <a:avLst/>
          </a:prstGeom>
          <a:solidFill>
            <a:srgbClr val="8CA1F8"/>
          </a:solidFill>
          <a:ln w="9525" algn="ctr">
            <a:solidFill>
              <a:schemeClr val="tx1"/>
            </a:solidFill>
            <a:round/>
            <a:headEnd/>
            <a:tailEnd/>
          </a:ln>
        </p:spPr>
        <p:txBody>
          <a:bodyPr anchor="ctr"/>
          <a:lstStyle/>
          <a:p>
            <a:pPr algn="ctr"/>
            <a:r>
              <a:rPr lang="en-US">
                <a:solidFill>
                  <a:srgbClr val="1C1C1C"/>
                </a:solidFill>
              </a:rPr>
              <a:t>CPU</a:t>
            </a:r>
          </a:p>
        </p:txBody>
      </p:sp>
      <p:cxnSp>
        <p:nvCxnSpPr>
          <p:cNvPr id="25609" name="Straight Connector 9"/>
          <p:cNvCxnSpPr>
            <a:cxnSpLocks noChangeShapeType="1"/>
            <a:stCxn id="25606" idx="2"/>
            <a:endCxn id="25604" idx="0"/>
          </p:cNvCxnSpPr>
          <p:nvPr/>
        </p:nvCxnSpPr>
        <p:spPr bwMode="auto">
          <a:xfrm rot="16200000" flipH="1">
            <a:off x="7193366" y="2559192"/>
            <a:ext cx="158750" cy="4763"/>
          </a:xfrm>
          <a:prstGeom prst="line">
            <a:avLst/>
          </a:prstGeom>
          <a:noFill/>
          <a:ln w="28575" algn="ctr">
            <a:solidFill>
              <a:srgbClr val="1008B8"/>
            </a:solidFill>
            <a:round/>
            <a:headEnd/>
            <a:tailEnd/>
          </a:ln>
          <a:extLst>
            <a:ext uri="{909E8E84-426E-40DD-AFC4-6F175D3DCCD1}">
              <a14:hiddenFill xmlns:a14="http://schemas.microsoft.com/office/drawing/2010/main">
                <a:noFill/>
              </a14:hiddenFill>
            </a:ext>
          </a:extLst>
        </p:spPr>
      </p:cxnSp>
      <p:cxnSp>
        <p:nvCxnSpPr>
          <p:cNvPr id="25610" name="Straight Connector 10"/>
          <p:cNvCxnSpPr>
            <a:cxnSpLocks noChangeShapeType="1"/>
            <a:stCxn id="25604" idx="2"/>
            <a:endCxn id="25608" idx="0"/>
          </p:cNvCxnSpPr>
          <p:nvPr/>
        </p:nvCxnSpPr>
        <p:spPr bwMode="auto">
          <a:xfrm rot="16200000" flipH="1">
            <a:off x="7203684" y="3661712"/>
            <a:ext cx="149225" cy="6350"/>
          </a:xfrm>
          <a:prstGeom prst="line">
            <a:avLst/>
          </a:prstGeom>
          <a:noFill/>
          <a:ln w="28575" algn="ctr">
            <a:solidFill>
              <a:srgbClr val="1008B8"/>
            </a:solidFill>
            <a:round/>
            <a:headEnd/>
            <a:tailEnd/>
          </a:ln>
          <a:extLst>
            <a:ext uri="{909E8E84-426E-40DD-AFC4-6F175D3DCCD1}">
              <a14:hiddenFill xmlns:a14="http://schemas.microsoft.com/office/drawing/2010/main">
                <a:noFill/>
              </a14:hiddenFill>
            </a:ext>
          </a:extLst>
        </p:spPr>
      </p:cxnSp>
      <p:cxnSp>
        <p:nvCxnSpPr>
          <p:cNvPr id="25611" name="Straight Connector 16"/>
          <p:cNvCxnSpPr>
            <a:cxnSpLocks noChangeShapeType="1"/>
            <a:stCxn id="25605" idx="3"/>
            <a:endCxn id="25604" idx="1"/>
          </p:cNvCxnSpPr>
          <p:nvPr/>
        </p:nvCxnSpPr>
        <p:spPr bwMode="auto">
          <a:xfrm>
            <a:off x="6478197" y="3115612"/>
            <a:ext cx="144462" cy="1587"/>
          </a:xfrm>
          <a:prstGeom prst="line">
            <a:avLst/>
          </a:prstGeom>
          <a:noFill/>
          <a:ln w="28575" algn="ctr">
            <a:solidFill>
              <a:srgbClr val="1008B8"/>
            </a:solidFill>
            <a:round/>
            <a:headEnd/>
            <a:tailEnd/>
          </a:ln>
          <a:extLst>
            <a:ext uri="{909E8E84-426E-40DD-AFC4-6F175D3DCCD1}">
              <a14:hiddenFill xmlns:a14="http://schemas.microsoft.com/office/drawing/2010/main">
                <a:noFill/>
              </a14:hiddenFill>
            </a:ext>
          </a:extLst>
        </p:spPr>
      </p:cxnSp>
      <p:cxnSp>
        <p:nvCxnSpPr>
          <p:cNvPr id="25612" name="Straight Connector 19"/>
          <p:cNvCxnSpPr>
            <a:cxnSpLocks noChangeShapeType="1"/>
            <a:stCxn id="25604" idx="3"/>
            <a:endCxn id="25607" idx="1"/>
          </p:cNvCxnSpPr>
          <p:nvPr/>
        </p:nvCxnSpPr>
        <p:spPr bwMode="auto">
          <a:xfrm>
            <a:off x="7925997" y="3115612"/>
            <a:ext cx="160337" cy="1587"/>
          </a:xfrm>
          <a:prstGeom prst="line">
            <a:avLst/>
          </a:prstGeom>
          <a:noFill/>
          <a:ln w="28575" algn="ctr">
            <a:solidFill>
              <a:srgbClr val="1008B8"/>
            </a:solidFill>
            <a:round/>
            <a:headEnd/>
            <a:tailEnd/>
          </a:ln>
          <a:extLst>
            <a:ext uri="{909E8E84-426E-40DD-AFC4-6F175D3DCCD1}">
              <a14:hiddenFill xmlns:a14="http://schemas.microsoft.com/office/drawing/2010/main">
                <a:noFill/>
              </a14:hiddenFill>
            </a:ext>
          </a:extLst>
        </p:spPr>
      </p:cxnSp>
      <p:pic>
        <p:nvPicPr>
          <p:cNvPr id="13" name="Picture 6" descr="agenda0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686" y="278739"/>
            <a:ext cx="537456" cy="45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429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626" name="Straight Connector 10"/>
          <p:cNvCxnSpPr>
            <a:cxnSpLocks noChangeShapeType="1"/>
          </p:cNvCxnSpPr>
          <p:nvPr/>
        </p:nvCxnSpPr>
        <p:spPr bwMode="auto">
          <a:xfrm flipV="1">
            <a:off x="2373313" y="5802313"/>
            <a:ext cx="2198687" cy="3175"/>
          </a:xfrm>
          <a:prstGeom prst="line">
            <a:avLst/>
          </a:prstGeom>
          <a:noFill/>
          <a:ln w="38100" algn="ctr">
            <a:solidFill>
              <a:srgbClr val="1008B8"/>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9114" y="606981"/>
            <a:ext cx="7698306" cy="692210"/>
          </a:xfrm>
        </p:spPr>
        <p:txBody>
          <a:bodyPr>
            <a:normAutofit fontScale="90000"/>
          </a:bodyPr>
          <a:lstStyle/>
          <a:p>
            <a:pPr>
              <a:defRPr/>
            </a:pPr>
            <a:r>
              <a:rPr lang="en-US" dirty="0"/>
              <a:t>Non-Uniform Memory Access (NUMA)</a:t>
            </a:r>
          </a:p>
        </p:txBody>
      </p:sp>
      <p:sp>
        <p:nvSpPr>
          <p:cNvPr id="3" name="Content Placeholder 2"/>
          <p:cNvSpPr>
            <a:spLocks noGrp="1"/>
          </p:cNvSpPr>
          <p:nvPr>
            <p:ph idx="1"/>
          </p:nvPr>
        </p:nvSpPr>
        <p:spPr>
          <a:xfrm>
            <a:off x="827088" y="1939925"/>
            <a:ext cx="8007350" cy="4191000"/>
          </a:xfrm>
        </p:spPr>
        <p:txBody>
          <a:bodyPr/>
          <a:lstStyle/>
          <a:p>
            <a:pPr>
              <a:defRPr/>
            </a:pPr>
            <a:r>
              <a:rPr lang="en-US" dirty="0"/>
              <a:t>Not all processors have the same access time to all the memories </a:t>
            </a:r>
          </a:p>
          <a:p>
            <a:pPr>
              <a:defRPr/>
            </a:pPr>
            <a:r>
              <a:rPr lang="en-US" dirty="0"/>
              <a:t>Memory access across link is slower </a:t>
            </a:r>
          </a:p>
          <a:p>
            <a:pPr>
              <a:defRPr/>
            </a:pPr>
            <a:r>
              <a:rPr lang="en-US" dirty="0"/>
              <a:t>If cache coherency is maintained, then may also be called CC-NUMA - Cache Coherent NUMA</a:t>
            </a:r>
          </a:p>
        </p:txBody>
      </p:sp>
      <p:sp>
        <p:nvSpPr>
          <p:cNvPr id="26629" name="Rectangle 4"/>
          <p:cNvSpPr>
            <a:spLocks noChangeArrowheads="1"/>
          </p:cNvSpPr>
          <p:nvPr/>
        </p:nvSpPr>
        <p:spPr bwMode="auto">
          <a:xfrm>
            <a:off x="4005263" y="5805488"/>
            <a:ext cx="701675" cy="560387"/>
          </a:xfrm>
          <a:prstGeom prst="rect">
            <a:avLst/>
          </a:prstGeom>
          <a:solidFill>
            <a:srgbClr val="8CA1F8"/>
          </a:solidFill>
          <a:ln w="9525" algn="ctr">
            <a:solidFill>
              <a:schemeClr val="tx1"/>
            </a:solidFill>
            <a:round/>
            <a:headEnd/>
            <a:tailEnd/>
          </a:ln>
        </p:spPr>
        <p:txBody>
          <a:bodyPr anchor="ctr"/>
          <a:lstStyle/>
          <a:p>
            <a:pPr algn="ctr"/>
            <a:r>
              <a:rPr lang="en-US">
                <a:solidFill>
                  <a:srgbClr val="1C1C1C"/>
                </a:solidFill>
              </a:rPr>
              <a:t>CPU</a:t>
            </a:r>
          </a:p>
        </p:txBody>
      </p:sp>
      <p:sp>
        <p:nvSpPr>
          <p:cNvPr id="26630" name="Rectangle 16"/>
          <p:cNvSpPr>
            <a:spLocks noChangeArrowheads="1"/>
          </p:cNvSpPr>
          <p:nvPr/>
        </p:nvSpPr>
        <p:spPr bwMode="auto">
          <a:xfrm>
            <a:off x="4695825" y="5246688"/>
            <a:ext cx="1303338" cy="1130300"/>
          </a:xfrm>
          <a:prstGeom prst="rect">
            <a:avLst/>
          </a:prstGeom>
          <a:solidFill>
            <a:srgbClr val="66FF99"/>
          </a:solidFill>
          <a:ln w="9525" algn="ctr">
            <a:solidFill>
              <a:schemeClr val="tx1"/>
            </a:solidFill>
            <a:round/>
            <a:headEnd/>
            <a:tailEnd/>
          </a:ln>
        </p:spPr>
        <p:txBody>
          <a:bodyPr anchor="ctr"/>
          <a:lstStyle/>
          <a:p>
            <a:pPr algn="ctr"/>
            <a:r>
              <a:rPr lang="en-US">
                <a:solidFill>
                  <a:srgbClr val="1C1C1C"/>
                </a:solidFill>
              </a:rPr>
              <a:t>MEMORY</a:t>
            </a:r>
          </a:p>
        </p:txBody>
      </p:sp>
      <p:sp>
        <p:nvSpPr>
          <p:cNvPr id="26631" name="Rectangle 18"/>
          <p:cNvSpPr>
            <a:spLocks noChangeArrowheads="1"/>
          </p:cNvSpPr>
          <p:nvPr/>
        </p:nvSpPr>
        <p:spPr bwMode="auto">
          <a:xfrm>
            <a:off x="4005263" y="5246688"/>
            <a:ext cx="701675" cy="558800"/>
          </a:xfrm>
          <a:prstGeom prst="rect">
            <a:avLst/>
          </a:prstGeom>
          <a:solidFill>
            <a:srgbClr val="8CA1F8"/>
          </a:solidFill>
          <a:ln w="9525" algn="ctr">
            <a:solidFill>
              <a:schemeClr val="tx1"/>
            </a:solidFill>
            <a:round/>
            <a:headEnd/>
            <a:tailEnd/>
          </a:ln>
        </p:spPr>
        <p:txBody>
          <a:bodyPr anchor="ctr"/>
          <a:lstStyle/>
          <a:p>
            <a:pPr algn="ctr"/>
            <a:r>
              <a:rPr lang="en-US">
                <a:solidFill>
                  <a:srgbClr val="1C1C1C"/>
                </a:solidFill>
              </a:rPr>
              <a:t>CPU</a:t>
            </a:r>
          </a:p>
        </p:txBody>
      </p:sp>
      <p:sp>
        <p:nvSpPr>
          <p:cNvPr id="26632" name="Rectangle 21"/>
          <p:cNvSpPr>
            <a:spLocks noChangeArrowheads="1"/>
          </p:cNvSpPr>
          <p:nvPr/>
        </p:nvSpPr>
        <p:spPr bwMode="auto">
          <a:xfrm>
            <a:off x="1801813" y="5805488"/>
            <a:ext cx="700087" cy="560387"/>
          </a:xfrm>
          <a:prstGeom prst="rect">
            <a:avLst/>
          </a:prstGeom>
          <a:solidFill>
            <a:srgbClr val="8CA1F8"/>
          </a:solidFill>
          <a:ln w="9525" algn="ctr">
            <a:solidFill>
              <a:schemeClr val="tx1"/>
            </a:solidFill>
            <a:round/>
            <a:headEnd/>
            <a:tailEnd/>
          </a:ln>
        </p:spPr>
        <p:txBody>
          <a:bodyPr anchor="ctr"/>
          <a:lstStyle/>
          <a:p>
            <a:pPr algn="ctr"/>
            <a:r>
              <a:rPr lang="en-US">
                <a:solidFill>
                  <a:srgbClr val="1C1C1C"/>
                </a:solidFill>
              </a:rPr>
              <a:t>CPU</a:t>
            </a:r>
          </a:p>
        </p:txBody>
      </p:sp>
      <p:sp>
        <p:nvSpPr>
          <p:cNvPr id="26633" name="Rectangle 22"/>
          <p:cNvSpPr>
            <a:spLocks noChangeArrowheads="1"/>
          </p:cNvSpPr>
          <p:nvPr/>
        </p:nvSpPr>
        <p:spPr bwMode="auto">
          <a:xfrm>
            <a:off x="487363" y="5246688"/>
            <a:ext cx="1303337" cy="1130300"/>
          </a:xfrm>
          <a:prstGeom prst="rect">
            <a:avLst/>
          </a:prstGeom>
          <a:solidFill>
            <a:srgbClr val="66FF99"/>
          </a:solidFill>
          <a:ln w="9525" algn="ctr">
            <a:solidFill>
              <a:schemeClr val="tx1"/>
            </a:solidFill>
            <a:round/>
            <a:headEnd/>
            <a:tailEnd/>
          </a:ln>
        </p:spPr>
        <p:txBody>
          <a:bodyPr anchor="ctr"/>
          <a:lstStyle/>
          <a:p>
            <a:pPr algn="ctr"/>
            <a:r>
              <a:rPr lang="en-US">
                <a:solidFill>
                  <a:srgbClr val="1C1C1C"/>
                </a:solidFill>
              </a:rPr>
              <a:t>MEMORY</a:t>
            </a:r>
          </a:p>
        </p:txBody>
      </p:sp>
      <p:sp>
        <p:nvSpPr>
          <p:cNvPr id="26634" name="Rectangle 23"/>
          <p:cNvSpPr>
            <a:spLocks noChangeArrowheads="1"/>
          </p:cNvSpPr>
          <p:nvPr/>
        </p:nvSpPr>
        <p:spPr bwMode="auto">
          <a:xfrm>
            <a:off x="1801813" y="5246688"/>
            <a:ext cx="700087" cy="558800"/>
          </a:xfrm>
          <a:prstGeom prst="rect">
            <a:avLst/>
          </a:prstGeom>
          <a:solidFill>
            <a:srgbClr val="8CA1F8"/>
          </a:solidFill>
          <a:ln w="9525" algn="ctr">
            <a:solidFill>
              <a:schemeClr val="tx1"/>
            </a:solidFill>
            <a:round/>
            <a:headEnd/>
            <a:tailEnd/>
          </a:ln>
        </p:spPr>
        <p:txBody>
          <a:bodyPr anchor="ctr"/>
          <a:lstStyle/>
          <a:p>
            <a:pPr algn="ctr"/>
            <a:r>
              <a:rPr lang="en-US">
                <a:solidFill>
                  <a:srgbClr val="1C1C1C"/>
                </a:solidFill>
              </a:rPr>
              <a:t>CPU</a:t>
            </a:r>
          </a:p>
        </p:txBody>
      </p:sp>
      <p:sp>
        <p:nvSpPr>
          <p:cNvPr id="26635" name="Rectangle 27"/>
          <p:cNvSpPr>
            <a:spLocks noChangeArrowheads="1"/>
          </p:cNvSpPr>
          <p:nvPr/>
        </p:nvSpPr>
        <p:spPr bwMode="auto">
          <a:xfrm>
            <a:off x="2536825" y="5776913"/>
            <a:ext cx="1508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Interconnect bus</a:t>
            </a:r>
          </a:p>
        </p:txBody>
      </p:sp>
      <p:sp>
        <p:nvSpPr>
          <p:cNvPr id="26636" name="Rectangle 28"/>
          <p:cNvSpPr>
            <a:spLocks noChangeArrowheads="1"/>
          </p:cNvSpPr>
          <p:nvPr/>
        </p:nvSpPr>
        <p:spPr bwMode="auto">
          <a:xfrm>
            <a:off x="1106488" y="6421438"/>
            <a:ext cx="720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SMP 1</a:t>
            </a:r>
          </a:p>
        </p:txBody>
      </p:sp>
      <p:sp>
        <p:nvSpPr>
          <p:cNvPr id="26637" name="Rectangle 29"/>
          <p:cNvSpPr>
            <a:spLocks noChangeArrowheads="1"/>
          </p:cNvSpPr>
          <p:nvPr/>
        </p:nvSpPr>
        <p:spPr bwMode="auto">
          <a:xfrm>
            <a:off x="4576763" y="6421438"/>
            <a:ext cx="720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SMP 2</a:t>
            </a:r>
          </a:p>
        </p:txBody>
      </p:sp>
      <p:sp>
        <p:nvSpPr>
          <p:cNvPr id="26638" name="Rectangle 30"/>
          <p:cNvSpPr>
            <a:spLocks noChangeArrowheads="1"/>
          </p:cNvSpPr>
          <p:nvPr/>
        </p:nvSpPr>
        <p:spPr bwMode="auto">
          <a:xfrm>
            <a:off x="6218238" y="4838700"/>
            <a:ext cx="27495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This architecture has two SMPs</a:t>
            </a:r>
          </a:p>
          <a:p>
            <a:r>
              <a:rPr lang="en-US" sz="1400"/>
              <a:t>connected via a bus. When a CPU on SMP1 needs to access memory connected to SMP2, there will be some form of lag which may be a few times slower than access to SMP1’s own memory.</a:t>
            </a:r>
          </a:p>
        </p:txBody>
      </p:sp>
      <p:pic>
        <p:nvPicPr>
          <p:cNvPr id="15" name="Picture 6" descr="agenda0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661" y="254678"/>
            <a:ext cx="537456" cy="45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7352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893" y="383664"/>
            <a:ext cx="8983662" cy="739739"/>
          </a:xfrm>
        </p:spPr>
        <p:txBody>
          <a:bodyPr/>
          <a:lstStyle/>
          <a:p>
            <a:pPr>
              <a:defRPr/>
            </a:pPr>
            <a:r>
              <a:rPr lang="en-US" dirty="0"/>
              <a:t>Shared memory pros &amp; cons</a:t>
            </a:r>
          </a:p>
        </p:txBody>
      </p:sp>
      <p:sp>
        <p:nvSpPr>
          <p:cNvPr id="3" name="Content Placeholder 2"/>
          <p:cNvSpPr>
            <a:spLocks noGrp="1"/>
          </p:cNvSpPr>
          <p:nvPr>
            <p:ph idx="1"/>
          </p:nvPr>
        </p:nvSpPr>
        <p:spPr>
          <a:xfrm>
            <a:off x="320675" y="1204913"/>
            <a:ext cx="8524875" cy="4781550"/>
          </a:xfrm>
        </p:spPr>
        <p:txBody>
          <a:bodyPr>
            <a:normAutofit lnSpcReduction="10000"/>
          </a:bodyPr>
          <a:lstStyle/>
          <a:p>
            <a:pPr>
              <a:defRPr/>
            </a:pPr>
            <a:r>
              <a:rPr lang="en-US" sz="2800" dirty="0"/>
              <a:t>Advantages</a:t>
            </a:r>
          </a:p>
          <a:p>
            <a:pPr lvl="1">
              <a:defRPr/>
            </a:pPr>
            <a:r>
              <a:rPr lang="en-US" sz="2400" dirty="0"/>
              <a:t>Global address space gives a </a:t>
            </a:r>
            <a:r>
              <a:rPr lang="en-US" sz="2400" dirty="0">
                <a:solidFill>
                  <a:srgbClr val="002060"/>
                </a:solidFill>
              </a:rPr>
              <a:t>user-friendly</a:t>
            </a:r>
            <a:r>
              <a:rPr lang="en-US" sz="2400" dirty="0"/>
              <a:t> programming </a:t>
            </a:r>
            <a:r>
              <a:rPr lang="en-US" sz="2400" dirty="0">
                <a:solidFill>
                  <a:srgbClr val="002060"/>
                </a:solidFill>
              </a:rPr>
              <a:t>approach </a:t>
            </a:r>
            <a:r>
              <a:rPr lang="en-US" sz="2400" dirty="0"/>
              <a:t>(as discussed in shared memory programming model)</a:t>
            </a:r>
          </a:p>
          <a:p>
            <a:pPr lvl="1">
              <a:defRPr/>
            </a:pPr>
            <a:r>
              <a:rPr lang="en-US" sz="2400" dirty="0"/>
              <a:t>Sharing data between tasks is </a:t>
            </a:r>
            <a:r>
              <a:rPr lang="en-US" sz="2400" dirty="0">
                <a:solidFill>
                  <a:srgbClr val="002060"/>
                </a:solidFill>
              </a:rPr>
              <a:t>fast </a:t>
            </a:r>
            <a:r>
              <a:rPr lang="en-US" sz="2400" dirty="0"/>
              <a:t>and </a:t>
            </a:r>
            <a:r>
              <a:rPr lang="en-US" sz="2400" dirty="0">
                <a:solidFill>
                  <a:srgbClr val="002060"/>
                </a:solidFill>
              </a:rPr>
              <a:t>uniform </a:t>
            </a:r>
            <a:r>
              <a:rPr lang="en-US" sz="2400" dirty="0"/>
              <a:t>due to the proximity of memory to CPUs </a:t>
            </a:r>
          </a:p>
          <a:p>
            <a:pPr>
              <a:defRPr/>
            </a:pPr>
            <a:r>
              <a:rPr lang="en-US" sz="2800" dirty="0"/>
              <a:t> Disadvantages: </a:t>
            </a:r>
          </a:p>
          <a:p>
            <a:pPr lvl="1">
              <a:defRPr/>
            </a:pPr>
            <a:r>
              <a:rPr lang="en-US" sz="2400" dirty="0"/>
              <a:t>Major drawback: lack of scalability between memory and CPUs.</a:t>
            </a:r>
          </a:p>
          <a:p>
            <a:pPr lvl="1">
              <a:defRPr/>
            </a:pPr>
            <a:r>
              <a:rPr lang="en-US" sz="2400" dirty="0"/>
              <a:t>Adding CPUs can increases traffic on shared memory-CPU path (for cache coherent systems also increases traffic associated with cache/memory management)</a:t>
            </a:r>
          </a:p>
        </p:txBody>
      </p:sp>
      <p:pic>
        <p:nvPicPr>
          <p:cNvPr id="4" name="Picture 6" descr="agenda0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1751" y="264692"/>
            <a:ext cx="537456" cy="45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899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50" y="396895"/>
            <a:ext cx="8983662" cy="686820"/>
          </a:xfrm>
        </p:spPr>
        <p:txBody>
          <a:bodyPr>
            <a:normAutofit fontScale="90000"/>
          </a:bodyPr>
          <a:lstStyle/>
          <a:p>
            <a:pPr>
              <a:defRPr/>
            </a:pPr>
            <a:r>
              <a:rPr lang="en-US" dirty="0"/>
              <a:t>Shared memory pros &amp; cons</a:t>
            </a:r>
          </a:p>
        </p:txBody>
      </p:sp>
      <p:sp>
        <p:nvSpPr>
          <p:cNvPr id="3" name="Content Placeholder 2"/>
          <p:cNvSpPr>
            <a:spLocks noGrp="1"/>
          </p:cNvSpPr>
          <p:nvPr>
            <p:ph idx="1"/>
          </p:nvPr>
        </p:nvSpPr>
        <p:spPr>
          <a:xfrm>
            <a:off x="320675" y="1204913"/>
            <a:ext cx="8524875" cy="4781550"/>
          </a:xfrm>
        </p:spPr>
        <p:txBody>
          <a:bodyPr/>
          <a:lstStyle/>
          <a:p>
            <a:pPr>
              <a:defRPr/>
            </a:pPr>
            <a:r>
              <a:rPr lang="en-ZA" dirty="0"/>
              <a:t>Disadvantages</a:t>
            </a:r>
            <a:endParaRPr lang="en-US" dirty="0"/>
          </a:p>
          <a:p>
            <a:pPr lvl="1">
              <a:defRPr/>
            </a:pPr>
            <a:r>
              <a:rPr lang="en-US" dirty="0"/>
              <a:t>Programmer </a:t>
            </a:r>
            <a:r>
              <a:rPr lang="en-US" dirty="0">
                <a:solidFill>
                  <a:srgbClr val="002060"/>
                </a:solidFill>
              </a:rPr>
              <a:t>responsible </a:t>
            </a:r>
            <a:r>
              <a:rPr lang="en-US" dirty="0"/>
              <a:t>for implementing/using synchronization constructs to make sure that correct access of global memory is done. </a:t>
            </a:r>
          </a:p>
          <a:p>
            <a:pPr lvl="1">
              <a:defRPr/>
            </a:pPr>
            <a:r>
              <a:rPr lang="en-US" dirty="0"/>
              <a:t>Becomes more </a:t>
            </a:r>
            <a:r>
              <a:rPr lang="en-US" dirty="0">
                <a:solidFill>
                  <a:srgbClr val="002060"/>
                </a:solidFill>
              </a:rPr>
              <a:t>difficult </a:t>
            </a:r>
            <a:r>
              <a:rPr lang="en-US" dirty="0"/>
              <a:t>and </a:t>
            </a:r>
            <a:r>
              <a:rPr lang="en-US" dirty="0">
                <a:solidFill>
                  <a:srgbClr val="002060"/>
                </a:solidFill>
              </a:rPr>
              <a:t>expensive </a:t>
            </a:r>
            <a:r>
              <a:rPr lang="en-US" dirty="0"/>
              <a:t>to design and construct shared memory machines with ever increasing numbers of processors.</a:t>
            </a:r>
          </a:p>
        </p:txBody>
      </p:sp>
      <p:pic>
        <p:nvPicPr>
          <p:cNvPr id="4" name="Picture 6" descr="agenda0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1694" y="254677"/>
            <a:ext cx="537456" cy="45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147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698" name="Straight Connector 10"/>
          <p:cNvCxnSpPr>
            <a:cxnSpLocks noChangeShapeType="1"/>
          </p:cNvCxnSpPr>
          <p:nvPr/>
        </p:nvCxnSpPr>
        <p:spPr bwMode="auto">
          <a:xfrm rot="5400000" flipH="1" flipV="1">
            <a:off x="7604919" y="3596482"/>
            <a:ext cx="663575" cy="14287"/>
          </a:xfrm>
          <a:prstGeom prst="line">
            <a:avLst/>
          </a:prstGeom>
          <a:noFill/>
          <a:ln w="38100" algn="ctr">
            <a:solidFill>
              <a:srgbClr val="1008B8"/>
            </a:solidFill>
            <a:round/>
            <a:headEnd/>
            <a:tailEnd/>
          </a:ln>
          <a:extLst>
            <a:ext uri="{909E8E84-426E-40DD-AFC4-6F175D3DCCD1}">
              <a14:hiddenFill xmlns:a14="http://schemas.microsoft.com/office/drawing/2010/main">
                <a:noFill/>
              </a14:hiddenFill>
            </a:ext>
          </a:extLst>
        </p:spPr>
      </p:cxnSp>
      <p:cxnSp>
        <p:nvCxnSpPr>
          <p:cNvPr id="29699" name="Straight Connector 10"/>
          <p:cNvCxnSpPr>
            <a:cxnSpLocks noChangeShapeType="1"/>
          </p:cNvCxnSpPr>
          <p:nvPr/>
        </p:nvCxnSpPr>
        <p:spPr bwMode="auto">
          <a:xfrm rot="5400000" flipH="1" flipV="1">
            <a:off x="3902075" y="3595688"/>
            <a:ext cx="663575" cy="15875"/>
          </a:xfrm>
          <a:prstGeom prst="line">
            <a:avLst/>
          </a:prstGeom>
          <a:noFill/>
          <a:ln w="38100" algn="ctr">
            <a:solidFill>
              <a:srgbClr val="1008B8"/>
            </a:solidFill>
            <a:round/>
            <a:headEnd/>
            <a:tailEnd/>
          </a:ln>
          <a:extLst>
            <a:ext uri="{909E8E84-426E-40DD-AFC4-6F175D3DCCD1}">
              <a14:hiddenFill xmlns:a14="http://schemas.microsoft.com/office/drawing/2010/main">
                <a:noFill/>
              </a14:hiddenFill>
            </a:ext>
          </a:extLst>
        </p:spPr>
      </p:cxnSp>
      <p:cxnSp>
        <p:nvCxnSpPr>
          <p:cNvPr id="29700" name="Straight Connector 10"/>
          <p:cNvCxnSpPr>
            <a:cxnSpLocks noChangeShapeType="1"/>
          </p:cNvCxnSpPr>
          <p:nvPr/>
        </p:nvCxnSpPr>
        <p:spPr bwMode="auto">
          <a:xfrm rot="5400000" flipH="1" flipV="1">
            <a:off x="1478756" y="3596482"/>
            <a:ext cx="663575" cy="14288"/>
          </a:xfrm>
          <a:prstGeom prst="line">
            <a:avLst/>
          </a:prstGeom>
          <a:noFill/>
          <a:ln w="38100" algn="ctr">
            <a:solidFill>
              <a:srgbClr val="1008B8"/>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ormAutofit fontScale="90000"/>
          </a:bodyPr>
          <a:lstStyle/>
          <a:p>
            <a:pPr>
              <a:defRPr/>
            </a:pPr>
            <a:r>
              <a:rPr lang="en-ZA" dirty="0"/>
              <a:t>Distributed memory architecture</a:t>
            </a:r>
            <a:endParaRPr lang="en-US" dirty="0"/>
          </a:p>
        </p:txBody>
      </p:sp>
      <p:sp>
        <p:nvSpPr>
          <p:cNvPr id="3" name="Content Placeholder 2"/>
          <p:cNvSpPr>
            <a:spLocks noGrp="1"/>
          </p:cNvSpPr>
          <p:nvPr>
            <p:ph idx="1"/>
          </p:nvPr>
        </p:nvSpPr>
        <p:spPr>
          <a:xfrm>
            <a:off x="534988" y="1577975"/>
            <a:ext cx="8310562" cy="4191000"/>
          </a:xfrm>
        </p:spPr>
        <p:txBody>
          <a:bodyPr/>
          <a:lstStyle/>
          <a:p>
            <a:pPr>
              <a:defRPr/>
            </a:pPr>
            <a:r>
              <a:rPr lang="en-ZA" sz="2800" dirty="0"/>
              <a:t>Similar to shared memory, but requires a communications network to share memory</a:t>
            </a:r>
            <a:endParaRPr lang="en-US" sz="2800" dirty="0"/>
          </a:p>
        </p:txBody>
      </p:sp>
      <p:sp>
        <p:nvSpPr>
          <p:cNvPr id="29703" name="Rectangle 4"/>
          <p:cNvSpPr>
            <a:spLocks noChangeArrowheads="1"/>
          </p:cNvSpPr>
          <p:nvPr/>
        </p:nvSpPr>
        <p:spPr bwMode="auto">
          <a:xfrm>
            <a:off x="509588" y="2686050"/>
            <a:ext cx="1084262" cy="841375"/>
          </a:xfrm>
          <a:prstGeom prst="rect">
            <a:avLst/>
          </a:prstGeom>
          <a:solidFill>
            <a:srgbClr val="66FF99"/>
          </a:solidFill>
          <a:ln w="9525" algn="ctr">
            <a:solidFill>
              <a:schemeClr val="tx1"/>
            </a:solidFill>
            <a:round/>
            <a:headEnd/>
            <a:tailEnd/>
          </a:ln>
        </p:spPr>
        <p:txBody>
          <a:bodyPr anchor="ctr"/>
          <a:lstStyle/>
          <a:p>
            <a:pPr algn="ctr"/>
            <a:r>
              <a:rPr lang="en-US">
                <a:solidFill>
                  <a:srgbClr val="1C1C1C"/>
                </a:solidFill>
              </a:rPr>
              <a:t>Local Memory</a:t>
            </a:r>
          </a:p>
        </p:txBody>
      </p:sp>
      <p:sp>
        <p:nvSpPr>
          <p:cNvPr id="29704" name="Rectangle 23"/>
          <p:cNvSpPr>
            <a:spLocks noChangeArrowheads="1"/>
          </p:cNvSpPr>
          <p:nvPr/>
        </p:nvSpPr>
        <p:spPr bwMode="auto">
          <a:xfrm>
            <a:off x="1592263" y="2690813"/>
            <a:ext cx="771525" cy="836612"/>
          </a:xfrm>
          <a:prstGeom prst="rect">
            <a:avLst/>
          </a:prstGeom>
          <a:solidFill>
            <a:srgbClr val="8CA1F8"/>
          </a:solidFill>
          <a:ln w="9525" algn="ctr">
            <a:solidFill>
              <a:schemeClr val="tx1"/>
            </a:solidFill>
            <a:round/>
            <a:headEnd/>
            <a:tailEnd/>
          </a:ln>
        </p:spPr>
        <p:txBody>
          <a:bodyPr anchor="ctr"/>
          <a:lstStyle/>
          <a:p>
            <a:pPr algn="ctr"/>
            <a:r>
              <a:rPr lang="en-US">
                <a:solidFill>
                  <a:srgbClr val="1C1C1C"/>
                </a:solidFill>
              </a:rPr>
              <a:t>CPU</a:t>
            </a:r>
          </a:p>
        </p:txBody>
      </p:sp>
      <p:cxnSp>
        <p:nvCxnSpPr>
          <p:cNvPr id="29705" name="Straight Connector 10"/>
          <p:cNvCxnSpPr>
            <a:cxnSpLocks noChangeShapeType="1"/>
          </p:cNvCxnSpPr>
          <p:nvPr/>
        </p:nvCxnSpPr>
        <p:spPr bwMode="auto">
          <a:xfrm>
            <a:off x="1798638" y="3924300"/>
            <a:ext cx="6143625" cy="7938"/>
          </a:xfrm>
          <a:prstGeom prst="line">
            <a:avLst/>
          </a:prstGeom>
          <a:noFill/>
          <a:ln w="38100" algn="ctr">
            <a:solidFill>
              <a:srgbClr val="1008B8"/>
            </a:solidFill>
            <a:round/>
            <a:headEnd/>
            <a:tailEnd/>
          </a:ln>
          <a:extLst>
            <a:ext uri="{909E8E84-426E-40DD-AFC4-6F175D3DCCD1}">
              <a14:hiddenFill xmlns:a14="http://schemas.microsoft.com/office/drawing/2010/main">
                <a:noFill/>
              </a14:hiddenFill>
            </a:ext>
          </a:extLst>
        </p:spPr>
      </p:cxnSp>
      <p:sp>
        <p:nvSpPr>
          <p:cNvPr id="29706" name="Rectangle 27"/>
          <p:cNvSpPr>
            <a:spLocks noChangeArrowheads="1"/>
          </p:cNvSpPr>
          <p:nvPr/>
        </p:nvSpPr>
        <p:spPr bwMode="auto">
          <a:xfrm>
            <a:off x="1962150" y="3935413"/>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Communications network</a:t>
            </a:r>
          </a:p>
        </p:txBody>
      </p:sp>
      <p:sp>
        <p:nvSpPr>
          <p:cNvPr id="29707" name="Rectangle 9"/>
          <p:cNvSpPr>
            <a:spLocks noChangeArrowheads="1"/>
          </p:cNvSpPr>
          <p:nvPr/>
        </p:nvSpPr>
        <p:spPr bwMode="auto">
          <a:xfrm>
            <a:off x="2743200" y="2686050"/>
            <a:ext cx="1084263" cy="841375"/>
          </a:xfrm>
          <a:prstGeom prst="rect">
            <a:avLst/>
          </a:prstGeom>
          <a:solidFill>
            <a:srgbClr val="66FF99"/>
          </a:solidFill>
          <a:ln w="9525" algn="ctr">
            <a:solidFill>
              <a:schemeClr val="tx1"/>
            </a:solidFill>
            <a:round/>
            <a:headEnd/>
            <a:tailEnd/>
          </a:ln>
        </p:spPr>
        <p:txBody>
          <a:bodyPr anchor="ctr"/>
          <a:lstStyle/>
          <a:p>
            <a:pPr algn="ctr"/>
            <a:r>
              <a:rPr lang="en-US">
                <a:solidFill>
                  <a:srgbClr val="1C1C1C"/>
                </a:solidFill>
              </a:rPr>
              <a:t>Local Memory</a:t>
            </a:r>
          </a:p>
        </p:txBody>
      </p:sp>
      <p:sp>
        <p:nvSpPr>
          <p:cNvPr id="29708" name="Rectangle 23"/>
          <p:cNvSpPr>
            <a:spLocks noChangeArrowheads="1"/>
          </p:cNvSpPr>
          <p:nvPr/>
        </p:nvSpPr>
        <p:spPr bwMode="auto">
          <a:xfrm>
            <a:off x="3825875" y="2690813"/>
            <a:ext cx="771525" cy="836612"/>
          </a:xfrm>
          <a:prstGeom prst="rect">
            <a:avLst/>
          </a:prstGeom>
          <a:solidFill>
            <a:srgbClr val="8CA1F8"/>
          </a:solidFill>
          <a:ln w="9525" algn="ctr">
            <a:solidFill>
              <a:schemeClr val="tx1"/>
            </a:solidFill>
            <a:round/>
            <a:headEnd/>
            <a:tailEnd/>
          </a:ln>
        </p:spPr>
        <p:txBody>
          <a:bodyPr anchor="ctr"/>
          <a:lstStyle/>
          <a:p>
            <a:pPr algn="ctr"/>
            <a:r>
              <a:rPr lang="en-US">
                <a:solidFill>
                  <a:srgbClr val="1C1C1C"/>
                </a:solidFill>
              </a:rPr>
              <a:t>CPU</a:t>
            </a:r>
          </a:p>
        </p:txBody>
      </p:sp>
      <p:sp>
        <p:nvSpPr>
          <p:cNvPr id="29709" name="Rectangle 11"/>
          <p:cNvSpPr>
            <a:spLocks noChangeArrowheads="1"/>
          </p:cNvSpPr>
          <p:nvPr/>
        </p:nvSpPr>
        <p:spPr bwMode="auto">
          <a:xfrm>
            <a:off x="6530975" y="2686050"/>
            <a:ext cx="1084263" cy="841375"/>
          </a:xfrm>
          <a:prstGeom prst="rect">
            <a:avLst/>
          </a:prstGeom>
          <a:solidFill>
            <a:srgbClr val="66FF99"/>
          </a:solidFill>
          <a:ln w="9525" algn="ctr">
            <a:solidFill>
              <a:schemeClr val="tx1"/>
            </a:solidFill>
            <a:round/>
            <a:headEnd/>
            <a:tailEnd/>
          </a:ln>
        </p:spPr>
        <p:txBody>
          <a:bodyPr anchor="ctr"/>
          <a:lstStyle/>
          <a:p>
            <a:pPr algn="ctr"/>
            <a:r>
              <a:rPr lang="en-US">
                <a:solidFill>
                  <a:srgbClr val="1C1C1C"/>
                </a:solidFill>
              </a:rPr>
              <a:t>Local Memory</a:t>
            </a:r>
          </a:p>
        </p:txBody>
      </p:sp>
      <p:sp>
        <p:nvSpPr>
          <p:cNvPr id="29710" name="Rectangle 23"/>
          <p:cNvSpPr>
            <a:spLocks noChangeArrowheads="1"/>
          </p:cNvSpPr>
          <p:nvPr/>
        </p:nvSpPr>
        <p:spPr bwMode="auto">
          <a:xfrm>
            <a:off x="7615238" y="2690813"/>
            <a:ext cx="771525" cy="836612"/>
          </a:xfrm>
          <a:prstGeom prst="rect">
            <a:avLst/>
          </a:prstGeom>
          <a:solidFill>
            <a:srgbClr val="8CA1F8"/>
          </a:solidFill>
          <a:ln w="9525" algn="ctr">
            <a:solidFill>
              <a:schemeClr val="tx1"/>
            </a:solidFill>
            <a:round/>
            <a:headEnd/>
            <a:tailEnd/>
          </a:ln>
        </p:spPr>
        <p:txBody>
          <a:bodyPr anchor="ctr"/>
          <a:lstStyle/>
          <a:p>
            <a:pPr algn="ctr"/>
            <a:r>
              <a:rPr lang="en-US">
                <a:solidFill>
                  <a:srgbClr val="1C1C1C"/>
                </a:solidFill>
              </a:rPr>
              <a:t>CPU</a:t>
            </a:r>
          </a:p>
        </p:txBody>
      </p:sp>
      <p:sp>
        <p:nvSpPr>
          <p:cNvPr id="29711" name="TextBox 21"/>
          <p:cNvSpPr txBox="1">
            <a:spLocks noChangeArrowheads="1"/>
          </p:cNvSpPr>
          <p:nvPr/>
        </p:nvSpPr>
        <p:spPr bwMode="auto">
          <a:xfrm>
            <a:off x="5186363" y="2768600"/>
            <a:ext cx="49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2400" b="1"/>
              <a:t>…</a:t>
            </a:r>
            <a:endParaRPr lang="en-US" sz="2400" b="1"/>
          </a:p>
        </p:txBody>
      </p:sp>
      <p:sp>
        <p:nvSpPr>
          <p:cNvPr id="29712" name="Rectangle 22"/>
          <p:cNvSpPr>
            <a:spLocks noChangeArrowheads="1"/>
          </p:cNvSpPr>
          <p:nvPr/>
        </p:nvSpPr>
        <p:spPr bwMode="auto">
          <a:xfrm>
            <a:off x="385763" y="4194175"/>
            <a:ext cx="8431212"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Char char="•"/>
            </a:pPr>
            <a:r>
              <a:rPr lang="en-ZA"/>
              <a:t> Each processor has its own local memory (not directly accessible by the</a:t>
            </a:r>
            <a:br>
              <a:rPr lang="en-ZA"/>
            </a:br>
            <a:r>
              <a:rPr lang="en-ZA"/>
              <a:t>  other processors’ memory addresses)</a:t>
            </a:r>
          </a:p>
          <a:p>
            <a:pPr>
              <a:buFont typeface="Arial" charset="0"/>
              <a:buChar char="•"/>
            </a:pPr>
            <a:r>
              <a:rPr lang="en-ZA"/>
              <a:t> Processors connected via a communication network – the communication network fabric varies; could simply be Ethernet.</a:t>
            </a:r>
          </a:p>
          <a:p>
            <a:pPr>
              <a:buFont typeface="Arial" charset="0"/>
              <a:buChar char="•"/>
            </a:pPr>
            <a:r>
              <a:rPr lang="en-ZA"/>
              <a:t> Cache coherency does not apply (when a CPU changes its local memory, the hardware does not notify the other processors – if needed the programmer needs to provide this functionality)</a:t>
            </a:r>
          </a:p>
          <a:p>
            <a:pPr>
              <a:buFont typeface="Arial" charset="0"/>
              <a:buChar char="•"/>
            </a:pPr>
            <a:r>
              <a:rPr lang="en-ZA"/>
              <a:t> Programmer responsible for implementing methods by which one processor can access memory of a different processor.</a:t>
            </a:r>
          </a:p>
        </p:txBody>
      </p:sp>
      <p:pic>
        <p:nvPicPr>
          <p:cNvPr id="17" name="Picture 6" descr="agenda0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0547" y="276724"/>
            <a:ext cx="537456" cy="45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0122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10124"/>
            <a:ext cx="8712200" cy="1239816"/>
          </a:xfrm>
        </p:spPr>
        <p:txBody>
          <a:bodyPr>
            <a:normAutofit fontScale="90000"/>
          </a:bodyPr>
          <a:lstStyle/>
          <a:p>
            <a:pPr>
              <a:defRPr/>
            </a:pPr>
            <a:r>
              <a:rPr lang="en-ZA" sz="4000" dirty="0"/>
              <a:t>Distributed Memory architectures: </a:t>
            </a:r>
            <a:br>
              <a:rPr lang="en-ZA" sz="4000" dirty="0"/>
            </a:br>
            <a:r>
              <a:rPr lang="en-ZA" sz="4000" dirty="0"/>
              <a:t>Pros &amp; Cons</a:t>
            </a:r>
            <a:endParaRPr lang="en-US" sz="4000" dirty="0"/>
          </a:p>
        </p:txBody>
      </p:sp>
      <p:sp>
        <p:nvSpPr>
          <p:cNvPr id="3" name="Content Placeholder 2"/>
          <p:cNvSpPr>
            <a:spLocks noGrp="1"/>
          </p:cNvSpPr>
          <p:nvPr>
            <p:ph idx="1"/>
          </p:nvPr>
        </p:nvSpPr>
        <p:spPr/>
        <p:txBody>
          <a:bodyPr/>
          <a:lstStyle/>
          <a:p>
            <a:pPr>
              <a:defRPr/>
            </a:pPr>
            <a:r>
              <a:rPr lang="en-US" dirty="0"/>
              <a:t>Advantages:</a:t>
            </a:r>
          </a:p>
          <a:p>
            <a:pPr lvl="1">
              <a:defRPr/>
            </a:pPr>
            <a:r>
              <a:rPr lang="en-US" dirty="0"/>
              <a:t>Memory scalable with number of processors</a:t>
            </a:r>
          </a:p>
          <a:p>
            <a:pPr lvl="1">
              <a:defRPr/>
            </a:pPr>
            <a:r>
              <a:rPr lang="en-US" dirty="0"/>
              <a:t>Each processor can access own memory quickly without communication overheads or maintaining cache coherency (for UMA).</a:t>
            </a:r>
          </a:p>
          <a:p>
            <a:pPr lvl="1">
              <a:defRPr/>
            </a:pPr>
            <a:r>
              <a:rPr lang="en-US" dirty="0"/>
              <a:t>Cost benefits: use of commercial off-the-shelf (COTS) processors and networks</a:t>
            </a:r>
          </a:p>
        </p:txBody>
      </p:sp>
      <p:pic>
        <p:nvPicPr>
          <p:cNvPr id="4" name="Picture 6" descr="agenda0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1753" y="253671"/>
            <a:ext cx="537456" cy="45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9492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313"/>
            <a:ext cx="8385175" cy="1431925"/>
          </a:xfrm>
        </p:spPr>
        <p:txBody>
          <a:bodyPr/>
          <a:lstStyle/>
          <a:p>
            <a:pPr>
              <a:defRPr/>
            </a:pPr>
            <a:r>
              <a:rPr lang="en-ZA" sz="4000" dirty="0"/>
              <a:t>Distributed Memory: </a:t>
            </a:r>
            <a:br>
              <a:rPr lang="en-ZA" sz="4000" dirty="0"/>
            </a:br>
            <a:r>
              <a:rPr lang="en-ZA" sz="4000" dirty="0"/>
              <a:t>Pros &amp; Cons</a:t>
            </a:r>
            <a:endParaRPr lang="en-US" sz="4000" dirty="0"/>
          </a:p>
        </p:txBody>
      </p:sp>
      <p:sp>
        <p:nvSpPr>
          <p:cNvPr id="3" name="Content Placeholder 2"/>
          <p:cNvSpPr>
            <a:spLocks noGrp="1"/>
          </p:cNvSpPr>
          <p:nvPr>
            <p:ph idx="1"/>
          </p:nvPr>
        </p:nvSpPr>
        <p:spPr>
          <a:xfrm>
            <a:off x="603250" y="1473200"/>
            <a:ext cx="8007350" cy="5384800"/>
          </a:xfrm>
        </p:spPr>
        <p:txBody>
          <a:bodyPr/>
          <a:lstStyle/>
          <a:p>
            <a:pPr>
              <a:defRPr/>
            </a:pPr>
            <a:r>
              <a:rPr lang="en-US" sz="2800" dirty="0"/>
              <a:t>Disadvantages:</a:t>
            </a:r>
          </a:p>
          <a:p>
            <a:pPr lvl="1">
              <a:defRPr/>
            </a:pPr>
            <a:r>
              <a:rPr lang="en-US" sz="2400" dirty="0"/>
              <a:t>Programmer takes on responsibility for data consistency, synchronization and communication between processors.</a:t>
            </a:r>
          </a:p>
          <a:p>
            <a:pPr lvl="1">
              <a:defRPr/>
            </a:pPr>
            <a:r>
              <a:rPr lang="en-US" sz="2400" dirty="0"/>
              <a:t>Existing (legacy) programs based on shared global memory may be difficult to port to this model.</a:t>
            </a:r>
          </a:p>
          <a:p>
            <a:pPr lvl="1">
              <a:defRPr/>
            </a:pPr>
            <a:r>
              <a:rPr lang="en-ZA" sz="2400" dirty="0"/>
              <a:t>May be more difficult to write applications for distributed memory systems than it is for shared memory systems.</a:t>
            </a:r>
          </a:p>
          <a:p>
            <a:pPr lvl="1">
              <a:defRPr/>
            </a:pPr>
            <a:r>
              <a:rPr lang="en-ZA" sz="2400" dirty="0"/>
              <a:t>Restricted by </a:t>
            </a:r>
            <a:r>
              <a:rPr lang="en-US" sz="2400" dirty="0"/>
              <a:t>non-uniform memory access (NUMA) performance (meaning a memory access bottle neck that may be many times slower than shared memory systems)</a:t>
            </a:r>
          </a:p>
        </p:txBody>
      </p:sp>
      <p:pic>
        <p:nvPicPr>
          <p:cNvPr id="4" name="Picture 6" descr="agenda0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1751" y="241639"/>
            <a:ext cx="537456" cy="45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130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514" y="359320"/>
            <a:ext cx="7698306" cy="1101179"/>
          </a:xfrm>
        </p:spPr>
        <p:txBody>
          <a:bodyPr>
            <a:normAutofit fontScale="90000"/>
          </a:bodyPr>
          <a:lstStyle/>
          <a:p>
            <a:pPr>
              <a:defRPr/>
            </a:pPr>
            <a:r>
              <a:rPr lang="en-ZA" dirty="0"/>
              <a:t>Classic techniques for parallel programming*</a:t>
            </a:r>
            <a:endParaRPr lang="en-US" dirty="0"/>
          </a:p>
        </p:txBody>
      </p:sp>
      <p:sp>
        <p:nvSpPr>
          <p:cNvPr id="3" name="Content Placeholder 2"/>
          <p:cNvSpPr>
            <a:spLocks noGrp="1"/>
          </p:cNvSpPr>
          <p:nvPr>
            <p:ph idx="1"/>
          </p:nvPr>
        </p:nvSpPr>
        <p:spPr>
          <a:xfrm>
            <a:off x="576263" y="1643062"/>
            <a:ext cx="8007350" cy="4611171"/>
          </a:xfrm>
        </p:spPr>
        <p:txBody>
          <a:bodyPr>
            <a:normAutofit fontScale="77500" lnSpcReduction="20000"/>
          </a:bodyPr>
          <a:lstStyle/>
          <a:p>
            <a:pPr>
              <a:defRPr/>
            </a:pPr>
            <a:r>
              <a:rPr lang="en-US" dirty="0"/>
              <a:t>Single Program Multiple Data (SPMD)</a:t>
            </a:r>
          </a:p>
          <a:p>
            <a:pPr lvl="1">
              <a:defRPr/>
            </a:pPr>
            <a:r>
              <a:rPr lang="en-ZA" dirty="0"/>
              <a:t>Consider it as running the same program, on different data inputs, on different computers (possibly) at the same time</a:t>
            </a:r>
          </a:p>
          <a:p>
            <a:pPr>
              <a:defRPr/>
            </a:pPr>
            <a:r>
              <a:rPr lang="en-ZA" dirty="0"/>
              <a:t>Multiple Program Multiple Data (MPMD)</a:t>
            </a:r>
          </a:p>
          <a:p>
            <a:pPr lvl="1">
              <a:defRPr/>
            </a:pPr>
            <a:r>
              <a:rPr lang="en-ZA" dirty="0"/>
              <a:t>Consider this one as running the same program with different parameters settings, or recompiling the same code with different sections of code included (e.g., </a:t>
            </a:r>
            <a:r>
              <a:rPr lang="en-ZA" dirty="0" err="1"/>
              <a:t>uisng</a:t>
            </a:r>
            <a:r>
              <a:rPr lang="en-ZA" dirty="0"/>
              <a:t> #</a:t>
            </a:r>
            <a:r>
              <a:rPr lang="en-ZA" dirty="0" err="1"/>
              <a:t>ifdef</a:t>
            </a:r>
            <a:r>
              <a:rPr lang="en-ZA" dirty="0"/>
              <a:t> and #</a:t>
            </a:r>
            <a:r>
              <a:rPr lang="en-ZA" dirty="0" err="1"/>
              <a:t>endif</a:t>
            </a:r>
            <a:r>
              <a:rPr lang="en-ZA" dirty="0"/>
              <a:t> to  do this)</a:t>
            </a:r>
          </a:p>
          <a:p>
            <a:pPr>
              <a:defRPr/>
            </a:pPr>
            <a:r>
              <a:rPr lang="en-US" dirty="0"/>
              <a:t>Following this approach performance statistics can be gathered (without necessarily any parallel code being written) and then evaluated after the effect to deem the feasibility of implementing a parallel (e.g. actual </a:t>
            </a:r>
            <a:r>
              <a:rPr lang="en-US" dirty="0" err="1"/>
              <a:t>pthreads</a:t>
            </a:r>
            <a:r>
              <a:rPr lang="en-US" dirty="0"/>
              <a:t> version) of the program.</a:t>
            </a:r>
          </a:p>
        </p:txBody>
      </p:sp>
      <p:sp>
        <p:nvSpPr>
          <p:cNvPr id="4" name="Rectangle 3"/>
          <p:cNvSpPr/>
          <p:nvPr/>
        </p:nvSpPr>
        <p:spPr>
          <a:xfrm>
            <a:off x="291569" y="6254234"/>
            <a:ext cx="5981125" cy="369332"/>
          </a:xfrm>
          <a:prstGeom prst="rect">
            <a:avLst/>
          </a:prstGeom>
        </p:spPr>
        <p:txBody>
          <a:bodyPr wrap="none">
            <a:spAutoFit/>
          </a:bodyPr>
          <a:lstStyle/>
          <a:p>
            <a:r>
              <a:rPr lang="en-ZA" dirty="0"/>
              <a:t>*Informally know as the lazy parallel programming model.</a:t>
            </a:r>
          </a:p>
        </p:txBody>
      </p:sp>
    </p:spTree>
    <p:extLst>
      <p:ext uri="{BB962C8B-B14F-4D97-AF65-F5344CB8AC3E}">
        <p14:creationId xmlns:p14="http://schemas.microsoft.com/office/powerpoint/2010/main" val="3279884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8" y="219075"/>
            <a:ext cx="8672512" cy="1431925"/>
          </a:xfrm>
        </p:spPr>
        <p:txBody>
          <a:bodyPr/>
          <a:lstStyle/>
          <a:p>
            <a:pPr>
              <a:defRPr/>
            </a:pPr>
            <a:r>
              <a:rPr lang="en-ZA" sz="4000" dirty="0"/>
              <a:t>Distributed Shared Memory (i.e. Hybrid) System</a:t>
            </a:r>
            <a:endParaRPr lang="en-US" sz="4000" dirty="0"/>
          </a:p>
        </p:txBody>
      </p:sp>
      <p:sp>
        <p:nvSpPr>
          <p:cNvPr id="3" name="Content Placeholder 2"/>
          <p:cNvSpPr>
            <a:spLocks noGrp="1"/>
          </p:cNvSpPr>
          <p:nvPr>
            <p:ph idx="1"/>
          </p:nvPr>
        </p:nvSpPr>
        <p:spPr>
          <a:xfrm>
            <a:off x="838200" y="1709738"/>
            <a:ext cx="8007350" cy="4953000"/>
          </a:xfrm>
        </p:spPr>
        <p:txBody>
          <a:bodyPr/>
          <a:lstStyle/>
          <a:p>
            <a:pPr>
              <a:defRPr/>
            </a:pPr>
            <a:r>
              <a:rPr lang="en-ZA" dirty="0"/>
              <a:t>Simply a network of shared memory systems (possibly in one computer or a cluster of separated computers)</a:t>
            </a:r>
          </a:p>
          <a:p>
            <a:pPr>
              <a:defRPr/>
            </a:pPr>
            <a:r>
              <a:rPr lang="en-ZA" dirty="0"/>
              <a:t>Use in many modern supercomputer designs today</a:t>
            </a:r>
          </a:p>
          <a:p>
            <a:pPr>
              <a:defRPr/>
            </a:pPr>
            <a:r>
              <a:rPr lang="en-ZA" dirty="0"/>
              <a:t>Shared memory part is usually UMA (cache coherent)</a:t>
            </a:r>
          </a:p>
          <a:p>
            <a:pPr>
              <a:defRPr/>
            </a:pPr>
            <a:r>
              <a:rPr lang="en-ZA" dirty="0"/>
              <a:t>Pros &amp; Cons? – Best and Worst of two worlds.</a:t>
            </a:r>
            <a:endParaRPr lang="en-US" dirty="0"/>
          </a:p>
        </p:txBody>
      </p:sp>
      <p:pic>
        <p:nvPicPr>
          <p:cNvPr id="4" name="Picture 6" descr="agenda0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9721" y="253671"/>
            <a:ext cx="537456" cy="45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591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7D1F7-3779-4005-AD01-3FF489B8CAB6}"/>
              </a:ext>
            </a:extLst>
          </p:cNvPr>
          <p:cNvSpPr>
            <a:spLocks noGrp="1"/>
          </p:cNvSpPr>
          <p:nvPr>
            <p:ph type="title"/>
          </p:nvPr>
        </p:nvSpPr>
        <p:spPr/>
        <p:txBody>
          <a:bodyPr>
            <a:normAutofit fontScale="90000"/>
          </a:bodyPr>
          <a:lstStyle/>
          <a:p>
            <a:r>
              <a:rPr lang="en-ZA" dirty="0"/>
              <a:t>Thursday </a:t>
            </a:r>
            <a:r>
              <a:rPr lang="en-ZA" dirty="0" err="1"/>
              <a:t>Pracs</a:t>
            </a:r>
            <a:endParaRPr lang="en-ZA" dirty="0"/>
          </a:p>
        </p:txBody>
      </p:sp>
      <p:sp>
        <p:nvSpPr>
          <p:cNvPr id="3" name="Content Placeholder 2">
            <a:extLst>
              <a:ext uri="{FF2B5EF4-FFF2-40B4-BE49-F238E27FC236}">
                <a16:creationId xmlns:a16="http://schemas.microsoft.com/office/drawing/2014/main" id="{687DC196-67D2-4534-B792-F239E30D7AB9}"/>
              </a:ext>
            </a:extLst>
          </p:cNvPr>
          <p:cNvSpPr>
            <a:spLocks noGrp="1"/>
          </p:cNvSpPr>
          <p:nvPr>
            <p:ph idx="1"/>
          </p:nvPr>
        </p:nvSpPr>
        <p:spPr/>
        <p:txBody>
          <a:bodyPr/>
          <a:lstStyle/>
          <a:p>
            <a:r>
              <a:rPr lang="en-ZA" dirty="0"/>
              <a:t>Thursday </a:t>
            </a:r>
            <a:r>
              <a:rPr lang="en-ZA" dirty="0" err="1"/>
              <a:t>prac</a:t>
            </a:r>
            <a:r>
              <a:rPr lang="en-ZA" dirty="0"/>
              <a:t> slot will be available from next week!</a:t>
            </a:r>
          </a:p>
        </p:txBody>
      </p:sp>
    </p:spTree>
    <p:extLst>
      <p:ext uri="{BB962C8B-B14F-4D97-AF65-F5344CB8AC3E}">
        <p14:creationId xmlns:p14="http://schemas.microsoft.com/office/powerpoint/2010/main" val="3298856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0055" y="1781458"/>
            <a:ext cx="4301177"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Intermission</a:t>
            </a:r>
          </a:p>
        </p:txBody>
      </p:sp>
      <p:sp>
        <p:nvSpPr>
          <p:cNvPr id="5" name="TextBox 4"/>
          <p:cNvSpPr txBox="1"/>
          <p:nvPr/>
        </p:nvSpPr>
        <p:spPr>
          <a:xfrm>
            <a:off x="688862" y="3901723"/>
            <a:ext cx="1428596" cy="369332"/>
          </a:xfrm>
          <a:prstGeom prst="rect">
            <a:avLst/>
          </a:prstGeom>
          <a:noFill/>
        </p:spPr>
        <p:txBody>
          <a:bodyPr wrap="none" rtlCol="0">
            <a:spAutoFit/>
          </a:bodyPr>
          <a:lstStyle/>
          <a:p>
            <a:r>
              <a:rPr lang="en-US" i="1" dirty="0"/>
              <a:t>Next period:</a:t>
            </a:r>
          </a:p>
        </p:txBody>
      </p:sp>
      <p:sp>
        <p:nvSpPr>
          <p:cNvPr id="6" name="TextBox 5"/>
          <p:cNvSpPr txBox="1"/>
          <p:nvPr/>
        </p:nvSpPr>
        <p:spPr>
          <a:xfrm>
            <a:off x="1061396" y="4432301"/>
            <a:ext cx="6904454" cy="369332"/>
          </a:xfrm>
          <a:prstGeom prst="rect">
            <a:avLst/>
          </a:prstGeom>
          <a:noFill/>
        </p:spPr>
        <p:txBody>
          <a:bodyPr wrap="none" rtlCol="0">
            <a:spAutoFit/>
          </a:bodyPr>
          <a:lstStyle/>
          <a:p>
            <a:r>
              <a:rPr lang="en-US" dirty="0"/>
              <a:t>Considerations of reading based on shared memory and </a:t>
            </a:r>
            <a:r>
              <a:rPr lang="en-US" dirty="0" err="1"/>
              <a:t>pthreads</a:t>
            </a:r>
            <a:endParaRPr lang="en-US" dirty="0"/>
          </a:p>
        </p:txBody>
      </p:sp>
      <p:sp>
        <p:nvSpPr>
          <p:cNvPr id="7" name="TextBox 6"/>
          <p:cNvSpPr txBox="1"/>
          <p:nvPr/>
        </p:nvSpPr>
        <p:spPr>
          <a:xfrm>
            <a:off x="1061396" y="4994724"/>
            <a:ext cx="7307904" cy="1477328"/>
          </a:xfrm>
          <a:prstGeom prst="rect">
            <a:avLst/>
          </a:prstGeom>
          <a:noFill/>
        </p:spPr>
        <p:txBody>
          <a:bodyPr wrap="square" rtlCol="0">
            <a:spAutoFit/>
          </a:bodyPr>
          <a:lstStyle/>
          <a:p>
            <a:pPr marL="285750" indent="-285750">
              <a:buFont typeface="Arial" panose="020B0604020202020204" pitchFamily="34" charset="0"/>
              <a:buChar char="•"/>
            </a:pPr>
            <a:r>
              <a:rPr lang="en-ZA" dirty="0"/>
              <a:t>“An architecture of on-chip-memory multi-threading processor” by T </a:t>
            </a:r>
            <a:r>
              <a:rPr lang="en-ZA" dirty="0" err="1"/>
              <a:t>Matsuzaki</a:t>
            </a:r>
            <a:r>
              <a:rPr lang="en-ZA" dirty="0"/>
              <a:t>, H </a:t>
            </a:r>
            <a:r>
              <a:rPr lang="en-ZA" dirty="0" err="1"/>
              <a:t>Tomiyasu</a:t>
            </a:r>
            <a:r>
              <a:rPr lang="en-ZA" dirty="0"/>
              <a:t> and M </a:t>
            </a:r>
            <a:r>
              <a:rPr lang="en-ZA" dirty="0" err="1"/>
              <a:t>Amamiya</a:t>
            </a:r>
            <a:endParaRPr lang="en-ZA" dirty="0"/>
          </a:p>
          <a:p>
            <a:pPr marL="285750" indent="-285750">
              <a:buFont typeface="Arial" panose="020B0604020202020204" pitchFamily="34" charset="0"/>
              <a:buChar char="•"/>
            </a:pPr>
            <a:r>
              <a:rPr lang="en-ZA" dirty="0"/>
              <a:t>“Quantifying the Performance Impact of Memory Latency and Bandwidth for Big Data Workloads” by R Clapp, M </a:t>
            </a:r>
            <a:r>
              <a:rPr lang="en-ZA" dirty="0" err="1"/>
              <a:t>Dimitrov</a:t>
            </a:r>
            <a:r>
              <a:rPr lang="en-ZA" dirty="0"/>
              <a:t>, K Kumar, V </a:t>
            </a:r>
            <a:r>
              <a:rPr lang="en-ZA" dirty="0" err="1"/>
              <a:t>Viswanathan</a:t>
            </a:r>
            <a:r>
              <a:rPr lang="en-ZA" dirty="0"/>
              <a:t> and T </a:t>
            </a:r>
            <a:r>
              <a:rPr lang="en-ZA" dirty="0" err="1"/>
              <a:t>Willhalm</a:t>
            </a:r>
            <a:endParaRPr lang="en-US" dirty="0"/>
          </a:p>
        </p:txBody>
      </p:sp>
    </p:spTree>
    <p:extLst>
      <p:ext uri="{BB962C8B-B14F-4D97-AF65-F5344CB8AC3E}">
        <p14:creationId xmlns:p14="http://schemas.microsoft.com/office/powerpoint/2010/main" val="41823334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9114" y="633441"/>
            <a:ext cx="7698306" cy="692210"/>
          </a:xfrm>
        </p:spPr>
        <p:txBody>
          <a:bodyPr>
            <a:normAutofit fontScale="90000"/>
          </a:bodyPr>
          <a:lstStyle/>
          <a:p>
            <a:pPr>
              <a:defRPr/>
            </a:pPr>
            <a:r>
              <a:rPr lang="en-US" dirty="0"/>
              <a:t>Parallel computer memory architectures</a:t>
            </a:r>
          </a:p>
        </p:txBody>
      </p:sp>
      <p:sp>
        <p:nvSpPr>
          <p:cNvPr id="5" name="Content Placeholder 4"/>
          <p:cNvSpPr>
            <a:spLocks noGrp="1"/>
          </p:cNvSpPr>
          <p:nvPr>
            <p:ph idx="1"/>
          </p:nvPr>
        </p:nvSpPr>
        <p:spPr/>
        <p:txBody>
          <a:bodyPr/>
          <a:lstStyle/>
          <a:p>
            <a:pPr>
              <a:defRPr/>
            </a:pPr>
            <a:r>
              <a:rPr lang="en-US" dirty="0"/>
              <a:t>The choice of memory architecture is not necessarily dependent on the ‘Flynn classification’</a:t>
            </a:r>
          </a:p>
          <a:p>
            <a:pPr>
              <a:defRPr/>
            </a:pPr>
            <a:r>
              <a:rPr lang="en-US" dirty="0"/>
              <a:t>For a SISM computer, this aspect is largely irrelevant (but consider a PC with GPU and DMA as not being in the SISM category)</a:t>
            </a:r>
          </a:p>
        </p:txBody>
      </p:sp>
      <p:pic>
        <p:nvPicPr>
          <p:cNvPr id="6" name="Picture 6" descr="agenda0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5784" y="241639"/>
            <a:ext cx="537456" cy="45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2066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5856" y="3230540"/>
            <a:ext cx="7772400" cy="1362075"/>
          </a:xfrm>
        </p:spPr>
        <p:txBody>
          <a:bodyPr>
            <a:normAutofit/>
          </a:bodyPr>
          <a:lstStyle/>
          <a:p>
            <a:pPr>
              <a:defRPr/>
            </a:pPr>
            <a:r>
              <a:rPr lang="en-ZA" dirty="0"/>
              <a:t>A look at some classic microprocessor architectures</a:t>
            </a:r>
            <a:endParaRPr lang="en-US" dirty="0"/>
          </a:p>
        </p:txBody>
      </p:sp>
      <p:sp>
        <p:nvSpPr>
          <p:cNvPr id="4" name="Text Placeholder 3"/>
          <p:cNvSpPr>
            <a:spLocks noGrp="1"/>
          </p:cNvSpPr>
          <p:nvPr>
            <p:ph type="body" idx="1"/>
          </p:nvPr>
        </p:nvSpPr>
        <p:spPr>
          <a:xfrm>
            <a:off x="722313" y="2206625"/>
            <a:ext cx="7772400" cy="1500188"/>
          </a:xfrm>
        </p:spPr>
        <p:txBody>
          <a:bodyPr/>
          <a:lstStyle/>
          <a:p>
            <a:pPr>
              <a:defRPr/>
            </a:pPr>
            <a:r>
              <a:rPr lang="en-ZA" dirty="0">
                <a:solidFill>
                  <a:schemeClr val="tx2">
                    <a:lumMod val="75000"/>
                  </a:schemeClr>
                </a:solidFill>
              </a:rPr>
              <a:t>EEE4084F</a:t>
            </a:r>
            <a:endParaRPr lang="en-US" dirty="0">
              <a:solidFill>
                <a:schemeClr val="tx2">
                  <a:lumMod val="75000"/>
                </a:schemeClr>
              </a:solidFill>
            </a:endParaRPr>
          </a:p>
        </p:txBody>
      </p:sp>
      <p:sp>
        <p:nvSpPr>
          <p:cNvPr id="2" name="Rectangle 1"/>
          <p:cNvSpPr/>
          <p:nvPr/>
        </p:nvSpPr>
        <p:spPr>
          <a:xfrm>
            <a:off x="1333882" y="5616530"/>
            <a:ext cx="6224781" cy="707886"/>
          </a:xfrm>
          <a:prstGeom prst="rect">
            <a:avLst/>
          </a:prstGeom>
          <a:noFill/>
        </p:spPr>
        <p:txBody>
          <a:bodyPr wrap="none" lIns="91440" tIns="45720" rIns="91440" bIns="45720">
            <a:spAutoFit/>
          </a:bodyPr>
          <a:lstStyle/>
          <a:p>
            <a:pPr algn="ctr"/>
            <a:r>
              <a:rPr lang="en-US" sz="40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Audience participation…</a:t>
            </a:r>
          </a:p>
        </p:txBody>
      </p:sp>
    </p:spTree>
    <p:extLst>
      <p:ext uri="{BB962C8B-B14F-4D97-AF65-F5344CB8AC3E}">
        <p14:creationId xmlns:p14="http://schemas.microsoft.com/office/powerpoint/2010/main" val="2498843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ZA" dirty="0"/>
              <a:t>The PIC  - an 8bit example</a:t>
            </a:r>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69734" y="1332236"/>
            <a:ext cx="4222092" cy="4979367"/>
          </a:xfrm>
        </p:spPr>
      </p:pic>
      <p:sp>
        <p:nvSpPr>
          <p:cNvPr id="10" name="TextBox 9"/>
          <p:cNvSpPr txBox="1"/>
          <p:nvPr/>
        </p:nvSpPr>
        <p:spPr>
          <a:xfrm>
            <a:off x="6528987" y="3888336"/>
            <a:ext cx="1915909" cy="923330"/>
          </a:xfrm>
          <a:prstGeom prst="rect">
            <a:avLst/>
          </a:prstGeom>
          <a:noFill/>
        </p:spPr>
        <p:txBody>
          <a:bodyPr wrap="none" rtlCol="0">
            <a:spAutoFit/>
          </a:bodyPr>
          <a:lstStyle/>
          <a:p>
            <a:r>
              <a:rPr lang="en-ZA" dirty="0"/>
              <a:t>Let’s focus</a:t>
            </a:r>
            <a:br>
              <a:rPr lang="en-ZA" dirty="0"/>
            </a:br>
            <a:r>
              <a:rPr lang="en-ZA" dirty="0"/>
              <a:t>in a bit on the</a:t>
            </a:r>
            <a:br>
              <a:rPr lang="en-ZA" dirty="0"/>
            </a:br>
            <a:r>
              <a:rPr lang="en-ZA" dirty="0"/>
              <a:t>main elements…</a:t>
            </a:r>
          </a:p>
        </p:txBody>
      </p:sp>
      <p:sp>
        <p:nvSpPr>
          <p:cNvPr id="5" name="TextBox 4"/>
          <p:cNvSpPr txBox="1"/>
          <p:nvPr/>
        </p:nvSpPr>
        <p:spPr>
          <a:xfrm>
            <a:off x="410198" y="5759865"/>
            <a:ext cx="2339167" cy="369332"/>
          </a:xfrm>
          <a:prstGeom prst="rect">
            <a:avLst/>
          </a:prstGeom>
          <a:noFill/>
        </p:spPr>
        <p:txBody>
          <a:bodyPr wrap="none" rtlCol="0">
            <a:spAutoFit/>
          </a:bodyPr>
          <a:lstStyle/>
          <a:p>
            <a:r>
              <a:rPr lang="en-ZA" dirty="0"/>
              <a:t>Q: Architecture type?</a:t>
            </a:r>
          </a:p>
        </p:txBody>
      </p:sp>
      <p:sp>
        <p:nvSpPr>
          <p:cNvPr id="6" name="TextBox 5"/>
          <p:cNvSpPr txBox="1"/>
          <p:nvPr/>
        </p:nvSpPr>
        <p:spPr>
          <a:xfrm>
            <a:off x="410198" y="6246975"/>
            <a:ext cx="4891083" cy="369332"/>
          </a:xfrm>
          <a:prstGeom prst="rect">
            <a:avLst/>
          </a:prstGeom>
          <a:noFill/>
        </p:spPr>
        <p:txBody>
          <a:bodyPr wrap="none" rtlCol="0">
            <a:spAutoFit/>
          </a:bodyPr>
          <a:lstStyle/>
          <a:p>
            <a:r>
              <a:rPr lang="en-ZA" dirty="0">
                <a:solidFill>
                  <a:srgbClr val="1DD98D"/>
                </a:solidFill>
              </a:rPr>
              <a:t>A: Harvard (or modified Harvard architecture)</a:t>
            </a:r>
          </a:p>
        </p:txBody>
      </p:sp>
    </p:spTree>
    <p:extLst>
      <p:ext uri="{BB962C8B-B14F-4D97-AF65-F5344CB8AC3E}">
        <p14:creationId xmlns:p14="http://schemas.microsoft.com/office/powerpoint/2010/main" val="215592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ZA" dirty="0"/>
              <a:t>The PIC  - I/O structure</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3163" y="1651201"/>
            <a:ext cx="5355258" cy="4691952"/>
          </a:xfrm>
        </p:spPr>
      </p:pic>
      <p:sp>
        <p:nvSpPr>
          <p:cNvPr id="2" name="TextBox 1"/>
          <p:cNvSpPr txBox="1"/>
          <p:nvPr/>
        </p:nvSpPr>
        <p:spPr>
          <a:xfrm>
            <a:off x="734938" y="1170774"/>
            <a:ext cx="6096541" cy="369332"/>
          </a:xfrm>
          <a:prstGeom prst="rect">
            <a:avLst/>
          </a:prstGeom>
          <a:noFill/>
        </p:spPr>
        <p:txBody>
          <a:bodyPr wrap="none" rtlCol="0">
            <a:spAutoFit/>
          </a:bodyPr>
          <a:lstStyle/>
          <a:p>
            <a:r>
              <a:rPr lang="en-ZA" dirty="0"/>
              <a:t>How the IO ports are connected up and interrupt system.</a:t>
            </a:r>
          </a:p>
        </p:txBody>
      </p:sp>
    </p:spTree>
    <p:extLst>
      <p:ext uri="{BB962C8B-B14F-4D97-AF65-F5344CB8AC3E}">
        <p14:creationId xmlns:p14="http://schemas.microsoft.com/office/powerpoint/2010/main" val="158194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ZA" dirty="0"/>
              <a:t>The AVR tiny84</a:t>
            </a:r>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0706" y="1149830"/>
            <a:ext cx="3937238" cy="4979367"/>
          </a:xfrm>
        </p:spPr>
      </p:pic>
      <p:sp>
        <p:nvSpPr>
          <p:cNvPr id="2" name="TextBox 1"/>
          <p:cNvSpPr txBox="1"/>
          <p:nvPr/>
        </p:nvSpPr>
        <p:spPr>
          <a:xfrm>
            <a:off x="410198" y="5759865"/>
            <a:ext cx="2339167" cy="369332"/>
          </a:xfrm>
          <a:prstGeom prst="rect">
            <a:avLst/>
          </a:prstGeom>
          <a:noFill/>
        </p:spPr>
        <p:txBody>
          <a:bodyPr wrap="none" rtlCol="0">
            <a:spAutoFit/>
          </a:bodyPr>
          <a:lstStyle/>
          <a:p>
            <a:r>
              <a:rPr lang="en-ZA" dirty="0"/>
              <a:t>Q: Architecture type?</a:t>
            </a:r>
          </a:p>
        </p:txBody>
      </p:sp>
      <p:sp>
        <p:nvSpPr>
          <p:cNvPr id="5" name="TextBox 4"/>
          <p:cNvSpPr txBox="1"/>
          <p:nvPr/>
        </p:nvSpPr>
        <p:spPr>
          <a:xfrm>
            <a:off x="410198" y="6246975"/>
            <a:ext cx="4891083" cy="369332"/>
          </a:xfrm>
          <a:prstGeom prst="rect">
            <a:avLst/>
          </a:prstGeom>
          <a:noFill/>
        </p:spPr>
        <p:txBody>
          <a:bodyPr wrap="none" rtlCol="0">
            <a:spAutoFit/>
          </a:bodyPr>
          <a:lstStyle/>
          <a:p>
            <a:r>
              <a:rPr lang="en-ZA" dirty="0">
                <a:solidFill>
                  <a:srgbClr val="1DD98D"/>
                </a:solidFill>
              </a:rPr>
              <a:t>A: Harvard (or modified Harvard architecture)</a:t>
            </a:r>
          </a:p>
        </p:txBody>
      </p:sp>
      <p:sp>
        <p:nvSpPr>
          <p:cNvPr id="7" name="TextBox 6"/>
          <p:cNvSpPr txBox="1"/>
          <p:nvPr/>
        </p:nvSpPr>
        <p:spPr>
          <a:xfrm>
            <a:off x="6537533" y="6246975"/>
            <a:ext cx="1210588" cy="369332"/>
          </a:xfrm>
          <a:prstGeom prst="rect">
            <a:avLst/>
          </a:prstGeom>
          <a:noFill/>
        </p:spPr>
        <p:txBody>
          <a:bodyPr wrap="none" rtlCol="0">
            <a:spAutoFit/>
          </a:bodyPr>
          <a:lstStyle/>
          <a:p>
            <a:r>
              <a:rPr lang="en-ZA" dirty="0"/>
              <a:t>focus in…</a:t>
            </a:r>
          </a:p>
        </p:txBody>
      </p:sp>
    </p:spTree>
    <p:extLst>
      <p:ext uri="{BB962C8B-B14F-4D97-AF65-F5344CB8AC3E}">
        <p14:creationId xmlns:p14="http://schemas.microsoft.com/office/powerpoint/2010/main" val="74087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ZA" dirty="0"/>
              <a:t>The AVR tiny84 focusing in…</a:t>
            </a:r>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69431" y="1289678"/>
            <a:ext cx="3937238" cy="4957297"/>
          </a:xfrm>
        </p:spPr>
      </p:pic>
    </p:spTree>
    <p:extLst>
      <p:ext uri="{BB962C8B-B14F-4D97-AF65-F5344CB8AC3E}">
        <p14:creationId xmlns:p14="http://schemas.microsoft.com/office/powerpoint/2010/main" val="12242865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ZA" dirty="0"/>
              <a:t>The 8086</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8279" y="1679943"/>
            <a:ext cx="4222092" cy="3919140"/>
          </a:xfrm>
        </p:spPr>
      </p:pic>
      <p:sp>
        <p:nvSpPr>
          <p:cNvPr id="2" name="TextBox 1"/>
          <p:cNvSpPr txBox="1"/>
          <p:nvPr/>
        </p:nvSpPr>
        <p:spPr>
          <a:xfrm>
            <a:off x="410198" y="5759865"/>
            <a:ext cx="2339167" cy="369332"/>
          </a:xfrm>
          <a:prstGeom prst="rect">
            <a:avLst/>
          </a:prstGeom>
          <a:noFill/>
        </p:spPr>
        <p:txBody>
          <a:bodyPr wrap="none" rtlCol="0">
            <a:spAutoFit/>
          </a:bodyPr>
          <a:lstStyle/>
          <a:p>
            <a:r>
              <a:rPr lang="en-ZA" dirty="0"/>
              <a:t>Q: Architecture type?</a:t>
            </a:r>
          </a:p>
        </p:txBody>
      </p:sp>
      <p:sp>
        <p:nvSpPr>
          <p:cNvPr id="5" name="TextBox 4"/>
          <p:cNvSpPr txBox="1"/>
          <p:nvPr/>
        </p:nvSpPr>
        <p:spPr>
          <a:xfrm>
            <a:off x="410198" y="6246975"/>
            <a:ext cx="1928798" cy="369332"/>
          </a:xfrm>
          <a:prstGeom prst="rect">
            <a:avLst/>
          </a:prstGeom>
          <a:noFill/>
        </p:spPr>
        <p:txBody>
          <a:bodyPr wrap="none" rtlCol="0">
            <a:spAutoFit/>
          </a:bodyPr>
          <a:lstStyle/>
          <a:p>
            <a:r>
              <a:rPr lang="en-ZA" dirty="0">
                <a:solidFill>
                  <a:srgbClr val="1DD98D"/>
                </a:solidFill>
              </a:rPr>
              <a:t>A: Von Neumann</a:t>
            </a:r>
          </a:p>
        </p:txBody>
      </p:sp>
      <p:pic>
        <p:nvPicPr>
          <p:cNvPr id="5122" name="Picture 2" descr="KL Intel D80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0262" y="370629"/>
            <a:ext cx="2095500"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9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Terms</a:t>
            </a:r>
          </a:p>
        </p:txBody>
      </p:sp>
      <p:sp>
        <p:nvSpPr>
          <p:cNvPr id="5" name="Text Placeholder 4"/>
          <p:cNvSpPr>
            <a:spLocks noGrp="1"/>
          </p:cNvSpPr>
          <p:nvPr>
            <p:ph type="body" idx="1"/>
          </p:nvPr>
        </p:nvSpPr>
        <p:spPr/>
        <p:txBody>
          <a:bodyPr/>
          <a:lstStyle/>
          <a:p>
            <a:r>
              <a:rPr lang="en-ZA" dirty="0"/>
              <a:t>EEE4084F</a:t>
            </a:r>
          </a:p>
        </p:txBody>
      </p:sp>
    </p:spTree>
    <p:extLst>
      <p:ext uri="{BB962C8B-B14F-4D97-AF65-F5344CB8AC3E}">
        <p14:creationId xmlns:p14="http://schemas.microsoft.com/office/powerpoint/2010/main" val="40279938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5856" y="3230540"/>
            <a:ext cx="7772400" cy="1362075"/>
          </a:xfrm>
        </p:spPr>
        <p:txBody>
          <a:bodyPr>
            <a:normAutofit/>
          </a:bodyPr>
          <a:lstStyle/>
          <a:p>
            <a:pPr>
              <a:defRPr/>
            </a:pPr>
            <a:r>
              <a:rPr lang="en-ZA" dirty="0"/>
              <a:t>Further (more complex) architecture case study</a:t>
            </a:r>
            <a:endParaRPr lang="en-US" dirty="0"/>
          </a:p>
        </p:txBody>
      </p:sp>
      <p:sp>
        <p:nvSpPr>
          <p:cNvPr id="4" name="Text Placeholder 3"/>
          <p:cNvSpPr>
            <a:spLocks noGrp="1"/>
          </p:cNvSpPr>
          <p:nvPr>
            <p:ph type="body" idx="1"/>
          </p:nvPr>
        </p:nvSpPr>
        <p:spPr>
          <a:xfrm>
            <a:off x="722313" y="2206625"/>
            <a:ext cx="7772400" cy="1500188"/>
          </a:xfrm>
        </p:spPr>
        <p:txBody>
          <a:bodyPr/>
          <a:lstStyle/>
          <a:p>
            <a:pPr>
              <a:defRPr/>
            </a:pPr>
            <a:r>
              <a:rPr lang="en-ZA" dirty="0">
                <a:solidFill>
                  <a:schemeClr val="tx2">
                    <a:lumMod val="75000"/>
                  </a:schemeClr>
                </a:solidFill>
              </a:rPr>
              <a:t>EEE4084F</a:t>
            </a:r>
            <a:endParaRPr lang="en-US" dirty="0">
              <a:solidFill>
                <a:schemeClr val="tx2">
                  <a:lumMod val="75000"/>
                </a:schemeClr>
              </a:solidFill>
            </a:endParaRPr>
          </a:p>
        </p:txBody>
      </p:sp>
    </p:spTree>
    <p:extLst>
      <p:ext uri="{BB962C8B-B14F-4D97-AF65-F5344CB8AC3E}">
        <p14:creationId xmlns:p14="http://schemas.microsoft.com/office/powerpoint/2010/main" val="18834659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ZA" dirty="0"/>
              <a:t>Sony Play Station (ver. 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800" y="1502580"/>
            <a:ext cx="6303962" cy="4880757"/>
          </a:xfrm>
          <a:prstGeom prst="rect">
            <a:avLst/>
          </a:prstGeom>
        </p:spPr>
      </p:pic>
      <p:sp>
        <p:nvSpPr>
          <p:cNvPr id="6" name="Rectangle 5"/>
          <p:cNvSpPr/>
          <p:nvPr/>
        </p:nvSpPr>
        <p:spPr>
          <a:xfrm>
            <a:off x="218280" y="6471176"/>
            <a:ext cx="8519319" cy="261610"/>
          </a:xfrm>
          <a:prstGeom prst="rect">
            <a:avLst/>
          </a:prstGeom>
        </p:spPr>
        <p:txBody>
          <a:bodyPr wrap="square">
            <a:spAutoFit/>
          </a:bodyPr>
          <a:lstStyle/>
          <a:p>
            <a:r>
              <a:rPr lang="en-ZA" sz="1100" dirty="0"/>
              <a:t>* Slides adapted from “memory3 case study” by Z. Jerry Shi, University of Connecticut</a:t>
            </a:r>
          </a:p>
        </p:txBody>
      </p:sp>
    </p:spTree>
    <p:extLst>
      <p:ext uri="{BB962C8B-B14F-4D97-AF65-F5344CB8AC3E}">
        <p14:creationId xmlns:p14="http://schemas.microsoft.com/office/powerpoint/2010/main" val="15439553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9114" y="716286"/>
            <a:ext cx="7698306" cy="692210"/>
          </a:xfrm>
        </p:spPr>
        <p:txBody>
          <a:bodyPr>
            <a:normAutofit fontScale="90000"/>
          </a:bodyPr>
          <a:lstStyle/>
          <a:p>
            <a:r>
              <a:rPr lang="en-ZA" dirty="0"/>
              <a:t>Sony Play Station 2</a:t>
            </a:r>
            <a:br>
              <a:rPr lang="en-ZA" dirty="0"/>
            </a:br>
            <a:r>
              <a:rPr lang="en-ZA" dirty="0"/>
              <a:t>Caches and scratch memory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114" y="1803401"/>
            <a:ext cx="7492451" cy="4570174"/>
          </a:xfrm>
          <a:prstGeom prst="rect">
            <a:avLst/>
          </a:prstGeom>
        </p:spPr>
      </p:pic>
      <p:sp>
        <p:nvSpPr>
          <p:cNvPr id="6" name="Rectangle 5"/>
          <p:cNvSpPr/>
          <p:nvPr/>
        </p:nvSpPr>
        <p:spPr>
          <a:xfrm>
            <a:off x="218280" y="6471176"/>
            <a:ext cx="8519319" cy="261610"/>
          </a:xfrm>
          <a:prstGeom prst="rect">
            <a:avLst/>
          </a:prstGeom>
        </p:spPr>
        <p:txBody>
          <a:bodyPr wrap="square">
            <a:spAutoFit/>
          </a:bodyPr>
          <a:lstStyle/>
          <a:p>
            <a:r>
              <a:rPr lang="en-ZA" sz="1100" dirty="0"/>
              <a:t>* Slides adapted from “memory3 case study” by Z. Jerry Shi, University of Connecticut</a:t>
            </a:r>
          </a:p>
        </p:txBody>
      </p:sp>
      <p:sp>
        <p:nvSpPr>
          <p:cNvPr id="2" name="Rectangle 1"/>
          <p:cNvSpPr/>
          <p:nvPr/>
        </p:nvSpPr>
        <p:spPr>
          <a:xfrm>
            <a:off x="3511467" y="4461594"/>
            <a:ext cx="4710098" cy="1774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ZA" dirty="0">
                <a:solidFill>
                  <a:schemeClr val="tx2">
                    <a:lumMod val="50000"/>
                  </a:schemeClr>
                </a:solidFill>
              </a:rPr>
              <a:t>Somewhat like L1 cache</a:t>
            </a:r>
          </a:p>
          <a:p>
            <a:pPr marL="285750" indent="-285750">
              <a:buFont typeface="Arial" panose="020B0604020202020204" pitchFamily="34" charset="0"/>
              <a:buChar char="•"/>
            </a:pPr>
            <a:r>
              <a:rPr lang="en-ZA" dirty="0">
                <a:solidFill>
                  <a:schemeClr val="tx2">
                    <a:lumMod val="50000"/>
                  </a:schemeClr>
                </a:solidFill>
              </a:rPr>
              <a:t>PS2 has small caches since it was expected the system would be very dynamic and data  would not be in the cache for long</a:t>
            </a:r>
          </a:p>
        </p:txBody>
      </p:sp>
    </p:spTree>
    <p:extLst>
      <p:ext uri="{BB962C8B-B14F-4D97-AF65-F5344CB8AC3E}">
        <p14:creationId xmlns:p14="http://schemas.microsoft.com/office/powerpoint/2010/main" val="27438327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L10 - Linked Reading</a:t>
            </a:r>
          </a:p>
        </p:txBody>
      </p:sp>
      <p:sp>
        <p:nvSpPr>
          <p:cNvPr id="3" name="Content Placeholder 2"/>
          <p:cNvSpPr>
            <a:spLocks noGrp="1"/>
          </p:cNvSpPr>
          <p:nvPr>
            <p:ph idx="1"/>
          </p:nvPr>
        </p:nvSpPr>
        <p:spPr>
          <a:xfrm>
            <a:off x="729785" y="1593119"/>
            <a:ext cx="7697635" cy="3661461"/>
          </a:xfrm>
        </p:spPr>
        <p:txBody>
          <a:bodyPr>
            <a:noAutofit/>
          </a:bodyPr>
          <a:lstStyle/>
          <a:p>
            <a:pPr marL="0" indent="0" algn="ctr">
              <a:buNone/>
            </a:pPr>
            <a:r>
              <a:rPr lang="en-ZA" sz="1100" b="1" dirty="0"/>
              <a:t>Quantifying the Performance Impact of Memory Latency and Bandwidth for Big Data Workloads</a:t>
            </a:r>
          </a:p>
          <a:p>
            <a:pPr marL="0" indent="0" algn="ctr">
              <a:buNone/>
            </a:pPr>
            <a:r>
              <a:rPr lang="en-ZA" sz="1100" dirty="0"/>
              <a:t>R Clapp, M </a:t>
            </a:r>
            <a:r>
              <a:rPr lang="en-ZA" sz="1100" dirty="0" err="1"/>
              <a:t>Dimitrov</a:t>
            </a:r>
            <a:r>
              <a:rPr lang="en-ZA" sz="1100" dirty="0"/>
              <a:t>, K Kumar, V </a:t>
            </a:r>
            <a:r>
              <a:rPr lang="en-ZA" sz="1100" dirty="0" err="1"/>
              <a:t>Viswanathan</a:t>
            </a:r>
            <a:r>
              <a:rPr lang="en-ZA" sz="1100" dirty="0"/>
              <a:t> and T </a:t>
            </a:r>
            <a:r>
              <a:rPr lang="en-ZA" sz="1100" dirty="0" err="1"/>
              <a:t>Willhalm</a:t>
            </a:r>
            <a:br>
              <a:rPr lang="en-ZA" sz="1100" dirty="0"/>
            </a:br>
            <a:r>
              <a:rPr lang="en-ZA" sz="1100" dirty="0"/>
              <a:t>Pub date: 2005</a:t>
            </a:r>
          </a:p>
          <a:p>
            <a:pPr marL="0" indent="0" algn="ctr">
              <a:buNone/>
            </a:pPr>
            <a:endParaRPr lang="en-ZA" sz="1100" dirty="0"/>
          </a:p>
          <a:p>
            <a:pPr marL="0" indent="0">
              <a:buNone/>
            </a:pPr>
            <a:r>
              <a:rPr lang="en-ZA" sz="1100" dirty="0"/>
              <a:t>In recent years, DRAM technology improvements have scaled at a much slower pace than processors. While server processor core counts grow from 33% to 50% on a yearly cadence, DDR 3/4 memory channel bandwidth has grown at a slower rate, and memory latency has remained relatively ﬂat for some time. Combined with new computing paradigms such as big data analytics, which involves </a:t>
            </a:r>
            <a:r>
              <a:rPr lang="en-ZA" sz="1100" dirty="0" err="1"/>
              <a:t>analyzing</a:t>
            </a:r>
            <a:r>
              <a:rPr lang="en-ZA" sz="1100" dirty="0"/>
              <a:t> massive volumes of data in real time, there is a trend of increasing pressure on the memory subsystem. This makes it important for computer architects to understand the sensitivity of the performance of big data workloads to memory bandwidth and latency, and how these workloads compare to more conventional workloads. To address this, we present straightforward analytic equations to quantify the impact of memory bandwidth and latency on workload performance, leveraging measured data from performance counters on real systems. We demonstrate how the values of the components of these equations can be used to classify diﬀerent workloads according to their inherent bandwidth requirement and latency sensitivity. Using this performance model, we show the relative sensitivities of big data, high-performance computing, and enterprise workload classes to changes in memory bandwidth and latency.</a:t>
            </a:r>
          </a:p>
          <a:p>
            <a:pPr marL="0" indent="0">
              <a:buNone/>
            </a:pPr>
            <a:endParaRPr lang="en-ZA" sz="1100" dirty="0"/>
          </a:p>
          <a:p>
            <a:pPr marL="0" indent="0">
              <a:buNone/>
            </a:pPr>
            <a:r>
              <a:rPr lang="en-ZA" sz="1100" dirty="0"/>
              <a:t>File: 07314167.pdf</a:t>
            </a:r>
          </a:p>
          <a:p>
            <a:pPr marL="0" indent="0">
              <a:buNone/>
            </a:pPr>
            <a:r>
              <a:rPr lang="en-ZA" sz="1100" dirty="0">
                <a:hlinkClick r:id="rId2"/>
              </a:rPr>
              <a:t>http://dx.doi.org/10.1109/IISWC.2015.32</a:t>
            </a:r>
            <a:r>
              <a:rPr lang="en-ZA" sz="1100" dirty="0"/>
              <a:t>  </a:t>
            </a:r>
          </a:p>
        </p:txBody>
      </p:sp>
      <p:sp>
        <p:nvSpPr>
          <p:cNvPr id="4" name="Rectangle 3"/>
          <p:cNvSpPr/>
          <p:nvPr/>
        </p:nvSpPr>
        <p:spPr>
          <a:xfrm>
            <a:off x="636494" y="5374455"/>
            <a:ext cx="8050306" cy="1077218"/>
          </a:xfrm>
          <a:prstGeom prst="rect">
            <a:avLst/>
          </a:prstGeom>
          <a:solidFill>
            <a:srgbClr val="FEFE7A"/>
          </a:solidFill>
        </p:spPr>
        <p:txBody>
          <a:bodyPr wrap="square">
            <a:spAutoFit/>
          </a:bodyPr>
          <a:lstStyle/>
          <a:p>
            <a:r>
              <a:rPr lang="en-ZA" sz="1600" dirty="0"/>
              <a:t>This paper gives a useful insights into memory architectures in relation to big data processing. Note re studying this paper: the different classifications of workload models don’t need to be remembered for tests </a:t>
            </a:r>
            <a:r>
              <a:rPr lang="en-ZA" sz="1600" dirty="0" err="1"/>
              <a:t>etc</a:t>
            </a:r>
            <a:r>
              <a:rPr lang="en-ZA" sz="1600" dirty="0"/>
              <a:t>, you’d be given a scenario description; the useful learning is more insights into approaches for the different scenarios presented.</a:t>
            </a:r>
          </a:p>
        </p:txBody>
      </p:sp>
      <p:pic>
        <p:nvPicPr>
          <p:cNvPr id="1026" name="Picture 2" descr="C:\Users\swinberg\Documents\ACTIVE\EEE4084F\2016\LECTURES\Lecture01\Images\read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4494" y="340660"/>
            <a:ext cx="1192306" cy="119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0568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L10 - Linked Reading</a:t>
            </a:r>
          </a:p>
        </p:txBody>
      </p:sp>
      <p:sp>
        <p:nvSpPr>
          <p:cNvPr id="3" name="Content Placeholder 2"/>
          <p:cNvSpPr>
            <a:spLocks noGrp="1"/>
          </p:cNvSpPr>
          <p:nvPr>
            <p:ph idx="1"/>
          </p:nvPr>
        </p:nvSpPr>
        <p:spPr>
          <a:xfrm>
            <a:off x="729785" y="1593119"/>
            <a:ext cx="7697635" cy="4381501"/>
          </a:xfrm>
        </p:spPr>
        <p:txBody>
          <a:bodyPr>
            <a:normAutofit fontScale="47500" lnSpcReduction="20000"/>
          </a:bodyPr>
          <a:lstStyle/>
          <a:p>
            <a:pPr marL="0" indent="0" algn="ctr">
              <a:buNone/>
            </a:pPr>
            <a:r>
              <a:rPr lang="en-ZA" b="1" dirty="0"/>
              <a:t>An architecture of on-chip-memory multi-threading processor</a:t>
            </a:r>
          </a:p>
          <a:p>
            <a:pPr marL="0" indent="0" algn="ctr">
              <a:buNone/>
            </a:pPr>
            <a:r>
              <a:rPr lang="en-ZA" dirty="0"/>
              <a:t>T </a:t>
            </a:r>
            <a:r>
              <a:rPr lang="en-ZA" dirty="0" err="1"/>
              <a:t>Matsuzaki</a:t>
            </a:r>
            <a:r>
              <a:rPr lang="en-ZA" dirty="0"/>
              <a:t>, H </a:t>
            </a:r>
            <a:r>
              <a:rPr lang="en-ZA" dirty="0" err="1"/>
              <a:t>Tomiyasu</a:t>
            </a:r>
            <a:r>
              <a:rPr lang="en-ZA" dirty="0"/>
              <a:t> and M </a:t>
            </a:r>
            <a:r>
              <a:rPr lang="en-ZA" dirty="0" err="1"/>
              <a:t>Amamiya</a:t>
            </a:r>
            <a:br>
              <a:rPr lang="en-ZA" dirty="0"/>
            </a:br>
            <a:r>
              <a:rPr lang="en-ZA" dirty="0"/>
              <a:t>Pub date: 2001</a:t>
            </a:r>
          </a:p>
          <a:p>
            <a:pPr marL="0" indent="0" algn="ctr">
              <a:buNone/>
            </a:pPr>
            <a:endParaRPr lang="en-ZA" dirty="0"/>
          </a:p>
          <a:p>
            <a:pPr marL="0" indent="0">
              <a:buNone/>
            </a:pPr>
            <a:r>
              <a:rPr lang="en-ZA" dirty="0"/>
              <a:t>This  paper  proposes  an  on-chip-memory  processor  architecture: FUCE. FUCE means Fusion of Communication and Execution.  The goal  of  the  FUCE  processor  project  is  fusing  the  intra  processor execution and inter processor communication.   In order to achieve this   goal,   the   FUCE   processor   integrates   the   processor   units, memory units and communication units into a chip. FUCE Processor provides  a  next  generation  memory  system  architecture. In this architecture,   no  data  cache  memory  is  required,   since  memory access latency can be hidden due to the simultaneous multithreading mechanism and the on-chip-memory system with broad-bandwidth low  latency  internal  bus  of  FUCE  Processor.   This  approach  can reduce  the performance  gap  between  instruction  execution,  and memory and network accesses.</a:t>
            </a:r>
          </a:p>
          <a:p>
            <a:pPr marL="0" indent="0">
              <a:buNone/>
            </a:pPr>
            <a:endParaRPr lang="en-ZA" dirty="0"/>
          </a:p>
          <a:p>
            <a:pPr marL="0" indent="0">
              <a:buNone/>
            </a:pPr>
            <a:r>
              <a:rPr lang="en-ZA" dirty="0"/>
              <a:t>File: 00955202.pdf </a:t>
            </a:r>
          </a:p>
          <a:p>
            <a:pPr marL="0" indent="0">
              <a:buNone/>
            </a:pPr>
            <a:r>
              <a:rPr lang="en-ZA" dirty="0">
                <a:hlinkClick r:id="rId2"/>
              </a:rPr>
              <a:t>http://dx.doi.org/10.1109/IWIA.2001.955202</a:t>
            </a:r>
            <a:r>
              <a:rPr lang="en-ZA" dirty="0"/>
              <a:t> </a:t>
            </a:r>
          </a:p>
        </p:txBody>
      </p:sp>
      <p:sp>
        <p:nvSpPr>
          <p:cNvPr id="4" name="Rectangle 3"/>
          <p:cNvSpPr/>
          <p:nvPr/>
        </p:nvSpPr>
        <p:spPr>
          <a:xfrm>
            <a:off x="636494" y="5219908"/>
            <a:ext cx="8050306" cy="1323439"/>
          </a:xfrm>
          <a:prstGeom prst="rect">
            <a:avLst/>
          </a:prstGeom>
          <a:solidFill>
            <a:srgbClr val="FEFE7A"/>
          </a:solidFill>
        </p:spPr>
        <p:txBody>
          <a:bodyPr wrap="square">
            <a:spAutoFit/>
          </a:bodyPr>
          <a:lstStyle/>
          <a:p>
            <a:r>
              <a:rPr lang="en-ZA" sz="1600" dirty="0"/>
              <a:t>This paper gives a useful case study discussing the FUCE processor. I recommend have a brief look through this paper to get a sense of the architecture and particularly the approach these authors take to explain their design and discuss the performance of the system.   </a:t>
            </a:r>
            <a:r>
              <a:rPr lang="en-ZA" sz="1600" i="1" dirty="0"/>
              <a:t>Unlikely any test/exam questions would ask specific questions about this paper/ </a:t>
            </a:r>
            <a:r>
              <a:rPr lang="en-ZA" sz="1600" i="1" dirty="0" err="1"/>
              <a:t>archtitecture</a:t>
            </a:r>
            <a:endParaRPr lang="en-ZA" sz="1600" i="1" dirty="0"/>
          </a:p>
        </p:txBody>
      </p:sp>
      <p:pic>
        <p:nvPicPr>
          <p:cNvPr id="1026" name="Picture 2" descr="C:\Users\swinberg\Documents\ACTIVE\EEE4084F\2016\LECTURES\Lecture01\Images\read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4494" y="340660"/>
            <a:ext cx="1192306" cy="119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7308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1" y="3526966"/>
            <a:ext cx="8657594" cy="1477328"/>
          </a:xfrm>
          <a:prstGeom prst="rect">
            <a:avLst/>
          </a:prstGeom>
          <a:noFill/>
        </p:spPr>
        <p:txBody>
          <a:bodyPr wrap="square" rtlCol="0">
            <a:spAutoFit/>
          </a:bodyPr>
          <a:lstStyle/>
          <a:p>
            <a:r>
              <a:rPr lang="en-US" i="1" dirty="0"/>
              <a:t>Image sources:</a:t>
            </a:r>
          </a:p>
          <a:p>
            <a:r>
              <a:rPr lang="en-US" dirty="0"/>
              <a:t> Stop watch slides 1 &amp;  14, Gold bar: Wikipedia (open commons)</a:t>
            </a:r>
          </a:p>
          <a:p>
            <a:r>
              <a:rPr lang="en-US" dirty="0"/>
              <a:t> books clipart: </a:t>
            </a:r>
            <a:r>
              <a:rPr lang="en-US" dirty="0">
                <a:hlinkClick r:id="rId2"/>
              </a:rPr>
              <a:t>http://www.clker.com</a:t>
            </a:r>
            <a:r>
              <a:rPr lang="en-US" dirty="0"/>
              <a:t> (</a:t>
            </a:r>
            <a:r>
              <a:rPr lang="en-ZA" dirty="0"/>
              <a:t>open commons)</a:t>
            </a:r>
          </a:p>
          <a:p>
            <a:r>
              <a:rPr lang="en-ZA" dirty="0"/>
              <a:t> computer motherboard - </a:t>
            </a:r>
            <a:r>
              <a:rPr lang="en-US" dirty="0"/>
              <a:t>Wikipedia (open commons)</a:t>
            </a:r>
          </a:p>
          <a:p>
            <a:r>
              <a:rPr lang="en-US" dirty="0"/>
              <a:t> various clipart - </a:t>
            </a:r>
            <a:r>
              <a:rPr lang="en-US" dirty="0" err="1"/>
              <a:t>Pixabay</a:t>
            </a:r>
            <a:endParaRPr lang="en-US" dirty="0"/>
          </a:p>
        </p:txBody>
      </p:sp>
      <p:sp>
        <p:nvSpPr>
          <p:cNvPr id="2" name="Rectangle 1"/>
          <p:cNvSpPr/>
          <p:nvPr/>
        </p:nvSpPr>
        <p:spPr>
          <a:xfrm>
            <a:off x="420915" y="443077"/>
            <a:ext cx="4929555" cy="369332"/>
          </a:xfrm>
          <a:prstGeom prst="rect">
            <a:avLst/>
          </a:prstGeom>
        </p:spPr>
        <p:txBody>
          <a:bodyPr wrap="none">
            <a:spAutoFit/>
          </a:bodyPr>
          <a:lstStyle/>
          <a:p>
            <a:r>
              <a:rPr lang="en-US" b="1" i="1" dirty="0"/>
              <a:t>Disclaimers and copyright/licensing details</a:t>
            </a:r>
          </a:p>
        </p:txBody>
      </p:sp>
      <p:sp>
        <p:nvSpPr>
          <p:cNvPr id="5" name="Rectangle 4"/>
          <p:cNvSpPr/>
          <p:nvPr/>
        </p:nvSpPr>
        <p:spPr>
          <a:xfrm>
            <a:off x="420916" y="893026"/>
            <a:ext cx="8258628" cy="2554545"/>
          </a:xfrm>
          <a:prstGeom prst="rect">
            <a:avLst/>
          </a:prstGeom>
        </p:spPr>
        <p:txBody>
          <a:bodyPr wrap="square">
            <a:spAutoFit/>
          </a:bodyPr>
          <a:lstStyle/>
          <a:p>
            <a:r>
              <a:rPr lang="en-US" sz="1600" dirty="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a:t>” license, and that is why I selected that license to apply to this presentation (it’s not because I particulate want my slides referenced but more to acknowledge the sources and generosity of others who have provided free material such as the images I have used).</a:t>
            </a:r>
          </a:p>
        </p:txBody>
      </p:sp>
      <p:pic>
        <p:nvPicPr>
          <p:cNvPr id="3074" name="Picture 2" descr="C:\Users\swinberg\Documents\ACTIVE\EEE4084F\Common\Images_open\CC-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22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Terms (reminders)</a:t>
            </a:r>
            <a:endParaRPr lang="en-US" dirty="0"/>
          </a:p>
        </p:txBody>
      </p:sp>
      <p:sp>
        <p:nvSpPr>
          <p:cNvPr id="3" name="Content Placeholder 2"/>
          <p:cNvSpPr>
            <a:spLocks noGrp="1"/>
          </p:cNvSpPr>
          <p:nvPr>
            <p:ph idx="1"/>
          </p:nvPr>
        </p:nvSpPr>
        <p:spPr>
          <a:xfrm>
            <a:off x="838200" y="1422399"/>
            <a:ext cx="8007350" cy="4980825"/>
          </a:xfrm>
        </p:spPr>
        <p:txBody>
          <a:bodyPr>
            <a:normAutofit fontScale="92500" lnSpcReduction="20000"/>
          </a:bodyPr>
          <a:lstStyle/>
          <a:p>
            <a:pPr>
              <a:defRPr/>
            </a:pPr>
            <a:r>
              <a:rPr lang="en-US" dirty="0"/>
              <a:t>Observed speedup =</a:t>
            </a:r>
          </a:p>
          <a:p>
            <a:pPr>
              <a:defRPr/>
            </a:pPr>
            <a:endParaRPr lang="en-ZA" dirty="0"/>
          </a:p>
          <a:p>
            <a:pPr>
              <a:defRPr/>
            </a:pPr>
            <a:endParaRPr lang="en-ZA" dirty="0"/>
          </a:p>
          <a:p>
            <a:pPr>
              <a:defRPr/>
            </a:pPr>
            <a:r>
              <a:rPr lang="en-ZA" dirty="0"/>
              <a:t>Parallel overhead:</a:t>
            </a:r>
          </a:p>
          <a:p>
            <a:pPr lvl="1">
              <a:defRPr/>
            </a:pPr>
            <a:r>
              <a:rPr lang="en-US" dirty="0"/>
              <a:t>Amount of time to coordinate parallel tasks (excludes time doing useful work). </a:t>
            </a:r>
          </a:p>
          <a:p>
            <a:pPr lvl="1">
              <a:defRPr/>
            </a:pPr>
            <a:r>
              <a:rPr lang="en-US" dirty="0"/>
              <a:t>Parallel overhead includes operations such as: Task/co-processor start-up time, Synchronizations, communications, parallelization libraries (e.g., </a:t>
            </a:r>
            <a:r>
              <a:rPr lang="en-US" dirty="0" err="1"/>
              <a:t>OpenMP</a:t>
            </a:r>
            <a:r>
              <a:rPr lang="en-US" dirty="0"/>
              <a:t>, </a:t>
            </a:r>
            <a:r>
              <a:rPr lang="en-US" dirty="0" err="1"/>
              <a:t>Pthreads.so</a:t>
            </a:r>
            <a:r>
              <a:rPr lang="en-US" dirty="0"/>
              <a:t>), tools, operating system, task termination and clean-up time</a:t>
            </a:r>
          </a:p>
        </p:txBody>
      </p:sp>
      <p:sp>
        <p:nvSpPr>
          <p:cNvPr id="30724" name="TextBox 3"/>
          <p:cNvSpPr txBox="1">
            <a:spLocks noChangeArrowheads="1"/>
          </p:cNvSpPr>
          <p:nvPr/>
        </p:nvSpPr>
        <p:spPr bwMode="auto">
          <a:xfrm>
            <a:off x="1565275" y="1973263"/>
            <a:ext cx="3049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ZA" dirty="0" err="1"/>
              <a:t>Wallclock</a:t>
            </a:r>
            <a:r>
              <a:rPr lang="en-ZA" dirty="0"/>
              <a:t> time initial version</a:t>
            </a:r>
          </a:p>
        </p:txBody>
      </p:sp>
      <p:sp>
        <p:nvSpPr>
          <p:cNvPr id="30725" name="TextBox 4"/>
          <p:cNvSpPr txBox="1">
            <a:spLocks noChangeArrowheads="1"/>
          </p:cNvSpPr>
          <p:nvPr/>
        </p:nvSpPr>
        <p:spPr bwMode="auto">
          <a:xfrm>
            <a:off x="1476375" y="2351088"/>
            <a:ext cx="3227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ZA"/>
              <a:t>Wallclock time refined version</a:t>
            </a:r>
            <a:endParaRPr lang="en-US"/>
          </a:p>
        </p:txBody>
      </p:sp>
      <p:cxnSp>
        <p:nvCxnSpPr>
          <p:cNvPr id="30726" name="Straight Connector 6"/>
          <p:cNvCxnSpPr>
            <a:cxnSpLocks noChangeShapeType="1"/>
          </p:cNvCxnSpPr>
          <p:nvPr/>
        </p:nvCxnSpPr>
        <p:spPr bwMode="auto">
          <a:xfrm>
            <a:off x="1397000" y="2325688"/>
            <a:ext cx="339725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30727" name="TextBox 7"/>
          <p:cNvSpPr txBox="1">
            <a:spLocks noChangeArrowheads="1"/>
          </p:cNvSpPr>
          <p:nvPr/>
        </p:nvSpPr>
        <p:spPr bwMode="auto">
          <a:xfrm>
            <a:off x="5164138" y="1973263"/>
            <a:ext cx="3689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ZA"/>
              <a:t>Wallclock time sequential (or </a:t>
            </a:r>
            <a:r>
              <a:rPr lang="en-ZA" i="1"/>
              <a:t>gold</a:t>
            </a:r>
            <a:r>
              <a:rPr lang="en-ZA"/>
              <a:t>)</a:t>
            </a:r>
          </a:p>
        </p:txBody>
      </p:sp>
      <p:sp>
        <p:nvSpPr>
          <p:cNvPr id="30728" name="TextBox 8"/>
          <p:cNvSpPr txBox="1">
            <a:spLocks noChangeArrowheads="1"/>
          </p:cNvSpPr>
          <p:nvPr/>
        </p:nvSpPr>
        <p:spPr bwMode="auto">
          <a:xfrm>
            <a:off x="5375275" y="2351088"/>
            <a:ext cx="3267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ZA"/>
              <a:t>Wallclock time parallel version</a:t>
            </a:r>
            <a:endParaRPr lang="en-US"/>
          </a:p>
        </p:txBody>
      </p:sp>
      <p:cxnSp>
        <p:nvCxnSpPr>
          <p:cNvPr id="30729" name="Straight Connector 9"/>
          <p:cNvCxnSpPr>
            <a:cxnSpLocks noChangeShapeType="1"/>
          </p:cNvCxnSpPr>
          <p:nvPr/>
        </p:nvCxnSpPr>
        <p:spPr bwMode="auto">
          <a:xfrm>
            <a:off x="5316538" y="2325688"/>
            <a:ext cx="3395662"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30730" name="TextBox 10"/>
          <p:cNvSpPr txBox="1">
            <a:spLocks noChangeArrowheads="1"/>
          </p:cNvSpPr>
          <p:nvPr/>
        </p:nvSpPr>
        <p:spPr bwMode="auto">
          <a:xfrm>
            <a:off x="4903788" y="2128838"/>
            <a:ext cx="319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ZA"/>
              <a:t>=</a:t>
            </a:r>
          </a:p>
        </p:txBody>
      </p:sp>
      <p:pic>
        <p:nvPicPr>
          <p:cNvPr id="3074" name="Picture 2" descr="C:\Users\swinberg\Documents\ACTIVE\EEE4084F\2014\LECTURES\Lecture04\books-flick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11" y="352432"/>
            <a:ext cx="1547989" cy="104333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3"/>
          <p:cNvSpPr txBox="1">
            <a:spLocks noChangeArrowheads="1"/>
          </p:cNvSpPr>
          <p:nvPr/>
        </p:nvSpPr>
        <p:spPr bwMode="auto">
          <a:xfrm>
            <a:off x="270190" y="6161972"/>
            <a:ext cx="86893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1400" dirty="0"/>
              <a:t>The parallel overhead of the lazy parallel model could clearly be extreme, considering that is would rely on manual intervention to (e.g.) partition and prepare the data before the program runs.</a:t>
            </a:r>
          </a:p>
        </p:txBody>
      </p:sp>
    </p:spTree>
    <p:extLst>
      <p:ext uri="{BB962C8B-B14F-4D97-AF65-F5344CB8AC3E}">
        <p14:creationId xmlns:p14="http://schemas.microsoft.com/office/powerpoint/2010/main" val="2476903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Some terms</a:t>
            </a:r>
            <a:endParaRPr lang="en-US" dirty="0"/>
          </a:p>
        </p:txBody>
      </p:sp>
      <p:sp>
        <p:nvSpPr>
          <p:cNvPr id="3" name="Content Placeholder 2"/>
          <p:cNvSpPr>
            <a:spLocks noGrp="1"/>
          </p:cNvSpPr>
          <p:nvPr>
            <p:ph idx="1"/>
          </p:nvPr>
        </p:nvSpPr>
        <p:spPr>
          <a:xfrm>
            <a:off x="431800" y="1663700"/>
            <a:ext cx="8413750" cy="4737100"/>
          </a:xfrm>
        </p:spPr>
        <p:txBody>
          <a:bodyPr>
            <a:normAutofit fontScale="85000" lnSpcReduction="20000"/>
          </a:bodyPr>
          <a:lstStyle/>
          <a:p>
            <a:pPr>
              <a:defRPr/>
            </a:pPr>
            <a:r>
              <a:rPr lang="en-US" dirty="0"/>
              <a:t>Embarrassingly Parallel</a:t>
            </a:r>
          </a:p>
          <a:p>
            <a:pPr lvl="1">
              <a:defRPr/>
            </a:pPr>
            <a:r>
              <a:rPr lang="en-US" dirty="0"/>
              <a:t>Simultaneously performing many similar, independent tasks, with little to no coordination between tasks.</a:t>
            </a:r>
          </a:p>
          <a:p>
            <a:pPr>
              <a:defRPr/>
            </a:pPr>
            <a:r>
              <a:rPr lang="en-US" dirty="0"/>
              <a:t>Massively Parallel</a:t>
            </a:r>
          </a:p>
          <a:p>
            <a:pPr lvl="1">
              <a:defRPr/>
            </a:pPr>
            <a:r>
              <a:rPr lang="en-US" dirty="0"/>
              <a:t>Hardware that has very many processors (execution of parallel tasks). Can consider this classification of 100 000+ parallel tasks.</a:t>
            </a:r>
          </a:p>
          <a:p>
            <a:pPr>
              <a:defRPr/>
            </a:pPr>
            <a:r>
              <a:rPr lang="en-US" dirty="0"/>
              <a:t>{ Stupidly Parallel }</a:t>
            </a:r>
          </a:p>
          <a:p>
            <a:pPr lvl="1">
              <a:defRPr/>
            </a:pPr>
            <a:r>
              <a:rPr lang="en-US" dirty="0"/>
              <a:t>While this isn’t really an official term it typically relates to instances where a big (and possibly very complex) coding effort is put into developing a solution that in practice has negligible savings or worse is a whole lot slower (and possibly erroneous/buggy) than if it was just a simpler sequential implementation.</a:t>
            </a:r>
          </a:p>
        </p:txBody>
      </p:sp>
      <p:pic>
        <p:nvPicPr>
          <p:cNvPr id="5" name="Picture 2" descr="C:\Users\swinberg\Documents\ACTIVE\EEE4084F\2014\LECTURES\Lecture04\books-flick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11" y="352432"/>
            <a:ext cx="1547989" cy="1043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653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8124825" cy="1362075"/>
          </a:xfrm>
        </p:spPr>
        <p:txBody>
          <a:bodyPr/>
          <a:lstStyle/>
          <a:p>
            <a:pPr>
              <a:defRPr/>
            </a:pPr>
            <a:r>
              <a:rPr lang="en-US" dirty="0"/>
              <a:t>Types of Processor Architecture</a:t>
            </a:r>
          </a:p>
        </p:txBody>
      </p:sp>
      <p:sp>
        <p:nvSpPr>
          <p:cNvPr id="5" name="Text Placeholder 4"/>
          <p:cNvSpPr>
            <a:spLocks noGrp="1"/>
          </p:cNvSpPr>
          <p:nvPr>
            <p:ph type="body" idx="1"/>
          </p:nvPr>
        </p:nvSpPr>
        <p:spPr>
          <a:xfrm>
            <a:off x="729261" y="4820652"/>
            <a:ext cx="6637467" cy="1520413"/>
          </a:xfrm>
        </p:spPr>
        <p:txBody>
          <a:bodyPr/>
          <a:lstStyle/>
          <a:p>
            <a:pPr>
              <a:defRPr/>
            </a:pPr>
            <a:r>
              <a:rPr lang="en-US" dirty="0"/>
              <a:t>EEE4084F</a:t>
            </a:r>
          </a:p>
        </p:txBody>
      </p:sp>
      <p:grpSp>
        <p:nvGrpSpPr>
          <p:cNvPr id="3" name="Group 2"/>
          <p:cNvGrpSpPr/>
          <p:nvPr/>
        </p:nvGrpSpPr>
        <p:grpSpPr>
          <a:xfrm>
            <a:off x="2491241" y="1814739"/>
            <a:ext cx="3473450" cy="2647950"/>
            <a:chOff x="2491241" y="1814739"/>
            <a:chExt cx="3473450" cy="2647950"/>
          </a:xfrm>
        </p:grpSpPr>
        <p:pic>
          <p:nvPicPr>
            <p:cNvPr id="1027" name="Picture 3" descr="C:\Users\swinberg\Documents\ACTIVE\EEE4084F\Common\Images_open\PlasticPartsB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1241" y="1814739"/>
              <a:ext cx="3473450" cy="2647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51595" y="3138714"/>
              <a:ext cx="517641" cy="461665"/>
            </a:xfrm>
            <a:prstGeom prst="rect">
              <a:avLst/>
            </a:prstGeom>
            <a:noFill/>
          </p:spPr>
          <p:txBody>
            <a:bodyPr wrap="none" rtlCol="0">
              <a:spAutoFit/>
            </a:bodyPr>
            <a:lstStyle/>
            <a:p>
              <a:pPr algn="ctr"/>
              <a:r>
                <a:rPr lang="en-US" sz="1200" dirty="0"/>
                <a:t>Type</a:t>
              </a:r>
            </a:p>
            <a:p>
              <a:pPr algn="ctr"/>
              <a:r>
                <a:rPr lang="en-US" sz="1200" dirty="0"/>
                <a:t>A</a:t>
              </a:r>
            </a:p>
          </p:txBody>
        </p:sp>
        <p:sp>
          <p:nvSpPr>
            <p:cNvPr id="7" name="TextBox 6"/>
            <p:cNvSpPr txBox="1"/>
            <p:nvPr/>
          </p:nvSpPr>
          <p:spPr>
            <a:xfrm>
              <a:off x="3469236" y="3138713"/>
              <a:ext cx="517641" cy="461665"/>
            </a:xfrm>
            <a:prstGeom prst="rect">
              <a:avLst/>
            </a:prstGeom>
            <a:noFill/>
          </p:spPr>
          <p:txBody>
            <a:bodyPr wrap="none" rtlCol="0">
              <a:spAutoFit/>
            </a:bodyPr>
            <a:lstStyle/>
            <a:p>
              <a:pPr algn="ctr"/>
              <a:r>
                <a:rPr lang="en-US" sz="1200" dirty="0"/>
                <a:t>Type</a:t>
              </a:r>
            </a:p>
            <a:p>
              <a:pPr algn="ctr"/>
              <a:r>
                <a:rPr lang="en-US" sz="1200" dirty="0"/>
                <a:t>B</a:t>
              </a:r>
            </a:p>
          </p:txBody>
        </p:sp>
        <p:sp>
          <p:nvSpPr>
            <p:cNvPr id="8" name="TextBox 7"/>
            <p:cNvSpPr txBox="1"/>
            <p:nvPr/>
          </p:nvSpPr>
          <p:spPr>
            <a:xfrm>
              <a:off x="3943333" y="3138712"/>
              <a:ext cx="517641" cy="461665"/>
            </a:xfrm>
            <a:prstGeom prst="rect">
              <a:avLst/>
            </a:prstGeom>
            <a:noFill/>
          </p:spPr>
          <p:txBody>
            <a:bodyPr wrap="none" rtlCol="0">
              <a:spAutoFit/>
            </a:bodyPr>
            <a:lstStyle/>
            <a:p>
              <a:pPr algn="ctr"/>
              <a:r>
                <a:rPr lang="en-US" sz="1200" dirty="0"/>
                <a:t>Type</a:t>
              </a:r>
            </a:p>
            <a:p>
              <a:pPr algn="ctr"/>
              <a:r>
                <a:rPr lang="en-US" sz="1200" dirty="0"/>
                <a:t>C</a:t>
              </a:r>
            </a:p>
          </p:txBody>
        </p:sp>
        <p:sp>
          <p:nvSpPr>
            <p:cNvPr id="9" name="TextBox 8"/>
            <p:cNvSpPr txBox="1"/>
            <p:nvPr/>
          </p:nvSpPr>
          <p:spPr>
            <a:xfrm>
              <a:off x="4421740" y="3138712"/>
              <a:ext cx="517641" cy="461665"/>
            </a:xfrm>
            <a:prstGeom prst="rect">
              <a:avLst/>
            </a:prstGeom>
            <a:noFill/>
          </p:spPr>
          <p:txBody>
            <a:bodyPr wrap="none" rtlCol="0">
              <a:spAutoFit/>
            </a:bodyPr>
            <a:lstStyle/>
            <a:p>
              <a:pPr algn="ctr"/>
              <a:r>
                <a:rPr lang="en-US" sz="1200" dirty="0"/>
                <a:t>Type</a:t>
              </a:r>
            </a:p>
            <a:p>
              <a:pPr algn="ctr"/>
              <a:r>
                <a:rPr lang="en-US" sz="1200" dirty="0"/>
                <a:t>D</a:t>
              </a:r>
            </a:p>
          </p:txBody>
        </p:sp>
        <p:sp>
          <p:nvSpPr>
            <p:cNvPr id="10" name="TextBox 9"/>
            <p:cNvSpPr txBox="1"/>
            <p:nvPr/>
          </p:nvSpPr>
          <p:spPr>
            <a:xfrm>
              <a:off x="4939381" y="3138712"/>
              <a:ext cx="517641" cy="461665"/>
            </a:xfrm>
            <a:prstGeom prst="rect">
              <a:avLst/>
            </a:prstGeom>
            <a:noFill/>
          </p:spPr>
          <p:txBody>
            <a:bodyPr wrap="none" rtlCol="0">
              <a:spAutoFit/>
            </a:bodyPr>
            <a:lstStyle/>
            <a:p>
              <a:pPr algn="ctr"/>
              <a:r>
                <a:rPr lang="en-US" sz="1200" dirty="0"/>
                <a:t>Type</a:t>
              </a:r>
            </a:p>
            <a:p>
              <a:pPr algn="ctr"/>
              <a:r>
                <a:rPr lang="en-US" sz="1200" dirty="0"/>
                <a:t>E</a:t>
              </a:r>
            </a:p>
          </p:txBody>
        </p:sp>
        <p:sp>
          <p:nvSpPr>
            <p:cNvPr id="11" name="TextBox 10"/>
            <p:cNvSpPr txBox="1"/>
            <p:nvPr/>
          </p:nvSpPr>
          <p:spPr>
            <a:xfrm>
              <a:off x="2886279" y="3737428"/>
              <a:ext cx="517641" cy="461665"/>
            </a:xfrm>
            <a:prstGeom prst="rect">
              <a:avLst/>
            </a:prstGeom>
            <a:noFill/>
          </p:spPr>
          <p:txBody>
            <a:bodyPr wrap="none" rtlCol="0">
              <a:spAutoFit/>
            </a:bodyPr>
            <a:lstStyle/>
            <a:p>
              <a:pPr algn="ctr"/>
              <a:r>
                <a:rPr lang="en-US" sz="1200" dirty="0"/>
                <a:t>Type</a:t>
              </a:r>
            </a:p>
            <a:p>
              <a:pPr algn="ctr"/>
              <a:r>
                <a:rPr lang="en-US" sz="1200" dirty="0"/>
                <a:t>F</a:t>
              </a:r>
            </a:p>
          </p:txBody>
        </p:sp>
        <p:sp>
          <p:nvSpPr>
            <p:cNvPr id="12" name="TextBox 11"/>
            <p:cNvSpPr txBox="1"/>
            <p:nvPr/>
          </p:nvSpPr>
          <p:spPr>
            <a:xfrm>
              <a:off x="3425692" y="3737427"/>
              <a:ext cx="517641" cy="461665"/>
            </a:xfrm>
            <a:prstGeom prst="rect">
              <a:avLst/>
            </a:prstGeom>
            <a:noFill/>
          </p:spPr>
          <p:txBody>
            <a:bodyPr wrap="none" rtlCol="0">
              <a:spAutoFit/>
            </a:bodyPr>
            <a:lstStyle/>
            <a:p>
              <a:pPr algn="ctr"/>
              <a:r>
                <a:rPr lang="en-US" sz="1200" dirty="0"/>
                <a:t>Type</a:t>
              </a:r>
            </a:p>
            <a:p>
              <a:pPr algn="ctr"/>
              <a:r>
                <a:rPr lang="en-US" sz="1200" dirty="0"/>
                <a:t>G</a:t>
              </a:r>
            </a:p>
          </p:txBody>
        </p:sp>
        <p:sp>
          <p:nvSpPr>
            <p:cNvPr id="13" name="TextBox 12"/>
            <p:cNvSpPr txBox="1"/>
            <p:nvPr/>
          </p:nvSpPr>
          <p:spPr>
            <a:xfrm>
              <a:off x="3921561" y="3737426"/>
              <a:ext cx="517641" cy="461665"/>
            </a:xfrm>
            <a:prstGeom prst="rect">
              <a:avLst/>
            </a:prstGeom>
            <a:noFill/>
          </p:spPr>
          <p:txBody>
            <a:bodyPr wrap="none" rtlCol="0">
              <a:spAutoFit/>
            </a:bodyPr>
            <a:lstStyle/>
            <a:p>
              <a:pPr algn="ctr"/>
              <a:r>
                <a:rPr lang="en-US" sz="1200" dirty="0"/>
                <a:t>Type</a:t>
              </a:r>
            </a:p>
            <a:p>
              <a:pPr algn="ctr"/>
              <a:r>
                <a:rPr lang="en-US" sz="1200" dirty="0"/>
                <a:t>H</a:t>
              </a:r>
            </a:p>
          </p:txBody>
        </p:sp>
        <p:sp>
          <p:nvSpPr>
            <p:cNvPr id="14" name="TextBox 13"/>
            <p:cNvSpPr txBox="1"/>
            <p:nvPr/>
          </p:nvSpPr>
          <p:spPr>
            <a:xfrm>
              <a:off x="4443512" y="3737426"/>
              <a:ext cx="517641" cy="461665"/>
            </a:xfrm>
            <a:prstGeom prst="rect">
              <a:avLst/>
            </a:prstGeom>
            <a:noFill/>
          </p:spPr>
          <p:txBody>
            <a:bodyPr wrap="none" rtlCol="0">
              <a:spAutoFit/>
            </a:bodyPr>
            <a:lstStyle/>
            <a:p>
              <a:pPr algn="ctr"/>
              <a:r>
                <a:rPr lang="en-US" sz="1200" dirty="0"/>
                <a:t>Type</a:t>
              </a:r>
            </a:p>
            <a:p>
              <a:pPr algn="ctr"/>
              <a:r>
                <a:rPr lang="en-US" sz="1200" dirty="0"/>
                <a:t>I</a:t>
              </a:r>
            </a:p>
          </p:txBody>
        </p:sp>
        <p:sp>
          <p:nvSpPr>
            <p:cNvPr id="15" name="TextBox 14"/>
            <p:cNvSpPr txBox="1"/>
            <p:nvPr/>
          </p:nvSpPr>
          <p:spPr>
            <a:xfrm>
              <a:off x="4961153" y="3737426"/>
              <a:ext cx="517641" cy="461665"/>
            </a:xfrm>
            <a:prstGeom prst="rect">
              <a:avLst/>
            </a:prstGeom>
            <a:noFill/>
          </p:spPr>
          <p:txBody>
            <a:bodyPr wrap="none" rtlCol="0">
              <a:spAutoFit/>
            </a:bodyPr>
            <a:lstStyle/>
            <a:p>
              <a:pPr algn="ctr"/>
              <a:r>
                <a:rPr lang="en-US" sz="1200" dirty="0"/>
                <a:t>Type</a:t>
              </a:r>
            </a:p>
            <a:p>
              <a:pPr algn="ctr"/>
              <a:r>
                <a:rPr lang="en-US" sz="1200" dirty="0"/>
                <a:t>J</a:t>
              </a:r>
            </a:p>
          </p:txBody>
        </p:sp>
      </p:grpSp>
    </p:spTree>
    <p:extLst>
      <p:ext uri="{BB962C8B-B14F-4D97-AF65-F5344CB8AC3E}">
        <p14:creationId xmlns:p14="http://schemas.microsoft.com/office/powerpoint/2010/main" val="33588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44475"/>
            <a:ext cx="8732837" cy="778209"/>
          </a:xfrm>
        </p:spPr>
        <p:txBody>
          <a:bodyPr/>
          <a:lstStyle/>
          <a:p>
            <a:pPr>
              <a:defRPr/>
            </a:pPr>
            <a:r>
              <a:rPr lang="en-US" dirty="0"/>
              <a:t>von Neumann Architecture</a:t>
            </a:r>
          </a:p>
        </p:txBody>
      </p:sp>
      <p:sp>
        <p:nvSpPr>
          <p:cNvPr id="3" name="Content Placeholder 2"/>
          <p:cNvSpPr>
            <a:spLocks noGrp="1"/>
          </p:cNvSpPr>
          <p:nvPr>
            <p:ph idx="1"/>
          </p:nvPr>
        </p:nvSpPr>
        <p:spPr>
          <a:xfrm>
            <a:off x="264685" y="1155116"/>
            <a:ext cx="8482273" cy="4191000"/>
          </a:xfrm>
        </p:spPr>
        <p:txBody>
          <a:bodyPr>
            <a:normAutofit fontScale="92500" lnSpcReduction="10000"/>
          </a:bodyPr>
          <a:lstStyle/>
          <a:p>
            <a:pPr>
              <a:defRPr/>
            </a:pPr>
            <a:r>
              <a:rPr lang="en-US" dirty="0"/>
              <a:t>Named after </a:t>
            </a:r>
            <a:r>
              <a:rPr lang="en-US" dirty="0">
                <a:solidFill>
                  <a:srgbClr val="FF6600"/>
                </a:solidFill>
              </a:rPr>
              <a:t>John von Neumann </a:t>
            </a:r>
          </a:p>
          <a:p>
            <a:pPr lvl="1">
              <a:defRPr/>
            </a:pPr>
            <a:r>
              <a:rPr lang="en-US" dirty="0"/>
              <a:t>A Hungarian mathematician. He was the</a:t>
            </a:r>
            <a:br>
              <a:rPr lang="en-US" dirty="0"/>
            </a:br>
            <a:r>
              <a:rPr lang="en-US" dirty="0"/>
              <a:t>first to write about requirements for an</a:t>
            </a:r>
            <a:br>
              <a:rPr lang="en-US" dirty="0"/>
            </a:br>
            <a:r>
              <a:rPr lang="en-US" dirty="0"/>
              <a:t>electronic computer (done in 1945).</a:t>
            </a:r>
          </a:p>
          <a:p>
            <a:pPr>
              <a:defRPr/>
            </a:pPr>
            <a:r>
              <a:rPr lang="en-US" dirty="0"/>
              <a:t>The ‘von Neumann computer’ </a:t>
            </a:r>
            <a:br>
              <a:rPr lang="en-US" dirty="0"/>
            </a:br>
            <a:r>
              <a:rPr lang="en-US" dirty="0"/>
              <a:t>differed from earlier computers that </a:t>
            </a:r>
            <a:br>
              <a:rPr lang="en-US" dirty="0"/>
            </a:br>
            <a:r>
              <a:rPr lang="en-US" dirty="0"/>
              <a:t>were programmed by hard wiring.</a:t>
            </a:r>
          </a:p>
          <a:p>
            <a:pPr>
              <a:defRPr/>
            </a:pPr>
            <a:r>
              <a:rPr lang="en-US" dirty="0"/>
              <a:t>Most computers since then have followed this design</a:t>
            </a:r>
          </a:p>
        </p:txBody>
      </p:sp>
      <p:pic>
        <p:nvPicPr>
          <p:cNvPr id="2050" name="Picture 2" descr="C:\Users\swinberg\Documents\ACTIVE\EEE4084F\2014\LECTURES\Lecture05\Images\John von Neuman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1725" y="1126457"/>
            <a:ext cx="187642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9212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4235</TotalTime>
  <Words>3062</Words>
  <Application>Microsoft Office PowerPoint</Application>
  <PresentationFormat>On-screen Show (4:3)</PresentationFormat>
  <Paragraphs>511</Paragraphs>
  <Slides>55</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Arial Black</vt:lpstr>
      <vt:lpstr>Calibri</vt:lpstr>
      <vt:lpstr>Century Gothic</vt:lpstr>
      <vt:lpstr>Tahoma</vt:lpstr>
      <vt:lpstr>Wingdings</vt:lpstr>
      <vt:lpstr>Wingdings 2</vt:lpstr>
      <vt:lpstr>4084 Theme</vt:lpstr>
      <vt:lpstr>PowerPoint Presentation</vt:lpstr>
      <vt:lpstr>Lecture Overview</vt:lpstr>
      <vt:lpstr>Classic Parallel</vt:lpstr>
      <vt:lpstr>Classic techniques for parallel programming*</vt:lpstr>
      <vt:lpstr>Terms</vt:lpstr>
      <vt:lpstr>Terms (reminders)</vt:lpstr>
      <vt:lpstr>Some terms</vt:lpstr>
      <vt:lpstr>Types of Processor Architecture</vt:lpstr>
      <vt:lpstr>von Neumann Architecture</vt:lpstr>
      <vt:lpstr>John von Neumann &amp;                                the JvN Machine</vt:lpstr>
      <vt:lpstr>von Neumann Architecture</vt:lpstr>
      <vt:lpstr>von Neumann Architecture: Memory</vt:lpstr>
      <vt:lpstr>von Neumann Architecture: Operation</vt:lpstr>
      <vt:lpstr>Suggested further learning</vt:lpstr>
      <vt:lpstr>The Harvard Architecture</vt:lpstr>
      <vt:lpstr>The Harvard Architecture</vt:lpstr>
      <vt:lpstr>The Harvard Mark I</vt:lpstr>
      <vt:lpstr>Flynns Taxonomy of Processor Architectures</vt:lpstr>
      <vt:lpstr>Flynn’s taxonomy</vt:lpstr>
      <vt:lpstr>Single Instruction Single Data (SISD)</vt:lpstr>
      <vt:lpstr>Single Instruction Multiple Data (SIMD)</vt:lpstr>
      <vt:lpstr>Single Instruction Multiple Data (SIMD)</vt:lpstr>
      <vt:lpstr>Single Instruction Multiple Data (SIMD) Examples</vt:lpstr>
      <vt:lpstr>Multiple Instruction Single Data (MISD)</vt:lpstr>
      <vt:lpstr>Multiple Instruction Single Data (MISD) Example</vt:lpstr>
      <vt:lpstr>Multiple Instruction Multiple Data (MIMD)</vt:lpstr>
      <vt:lpstr>Multiple Instruction Multiple Data (MIMD)</vt:lpstr>
      <vt:lpstr>Class Activity</vt:lpstr>
      <vt:lpstr>Voting for Flynn’s</vt:lpstr>
      <vt:lpstr>Memory Architectures &amp; Case Studies of classic micro-controller/processor architectures</vt:lpstr>
      <vt:lpstr>Shared Memory Architecture</vt:lpstr>
      <vt:lpstr>Shared Memory Architectures</vt:lpstr>
      <vt:lpstr>Uniform Memory Access (UMA)</vt:lpstr>
      <vt:lpstr>Non-Uniform Memory Access (NUMA)</vt:lpstr>
      <vt:lpstr>Shared memory pros &amp; cons</vt:lpstr>
      <vt:lpstr>Shared memory pros &amp; cons</vt:lpstr>
      <vt:lpstr>Distributed memory architecture</vt:lpstr>
      <vt:lpstr>Distributed Memory architectures:  Pros &amp; Cons</vt:lpstr>
      <vt:lpstr>Distributed Memory:  Pros &amp; Cons</vt:lpstr>
      <vt:lpstr>Distributed Shared Memory (i.e. Hybrid) System</vt:lpstr>
      <vt:lpstr>Thursday Pracs</vt:lpstr>
      <vt:lpstr>PowerPoint Presentation</vt:lpstr>
      <vt:lpstr>Parallel computer memory architectures</vt:lpstr>
      <vt:lpstr>A look at some classic microprocessor architectures</vt:lpstr>
      <vt:lpstr>The PIC  - an 8bit example</vt:lpstr>
      <vt:lpstr>The PIC  - I/O structure</vt:lpstr>
      <vt:lpstr>The AVR tiny84</vt:lpstr>
      <vt:lpstr>The AVR tiny84 focusing in…</vt:lpstr>
      <vt:lpstr>The 8086</vt:lpstr>
      <vt:lpstr>Further (more complex) architecture case study</vt:lpstr>
      <vt:lpstr>Sony Play Station (ver. 2)</vt:lpstr>
      <vt:lpstr>Sony Play Station 2 Caches and scratch memory</vt:lpstr>
      <vt:lpstr>L10 - Linked Reading</vt:lpstr>
      <vt:lpstr>L10 - Linked Reading</vt:lpstr>
      <vt:lpstr>PowerPoint Presentation</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EEE4084F Digital Systems</dc:title>
  <dc:subject>GPUs CUDA Timing</dc:subject>
  <dc:creator>Simon Winberg</dc:creator>
  <cp:lastModifiedBy>Simon Winberg</cp:lastModifiedBy>
  <cp:revision>357</cp:revision>
  <dcterms:created xsi:type="dcterms:W3CDTF">2009-02-10T02:25:54Z</dcterms:created>
  <dcterms:modified xsi:type="dcterms:W3CDTF">2018-03-13T11:49:08Z</dcterms:modified>
  <cp:category>Lectures</cp:category>
</cp:coreProperties>
</file>