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3" r:id="rId1"/>
  </p:sldMasterIdLst>
  <p:notesMasterIdLst>
    <p:notesMasterId r:id="rId24"/>
  </p:notesMasterIdLst>
  <p:sldIdLst>
    <p:sldId id="371" r:id="rId2"/>
    <p:sldId id="273" r:id="rId3"/>
    <p:sldId id="372" r:id="rId4"/>
    <p:sldId id="373" r:id="rId5"/>
    <p:sldId id="384" r:id="rId6"/>
    <p:sldId id="386" r:id="rId7"/>
    <p:sldId id="374" r:id="rId8"/>
    <p:sldId id="375" r:id="rId9"/>
    <p:sldId id="376" r:id="rId10"/>
    <p:sldId id="377" r:id="rId11"/>
    <p:sldId id="388" r:id="rId12"/>
    <p:sldId id="387" r:id="rId13"/>
    <p:sldId id="391" r:id="rId14"/>
    <p:sldId id="400" r:id="rId15"/>
    <p:sldId id="392" r:id="rId16"/>
    <p:sldId id="393" r:id="rId17"/>
    <p:sldId id="394" r:id="rId18"/>
    <p:sldId id="389" r:id="rId19"/>
    <p:sldId id="390" r:id="rId20"/>
    <p:sldId id="401" r:id="rId21"/>
    <p:sldId id="370" r:id="rId22"/>
    <p:sldId id="399"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1C1C"/>
    <a:srgbClr val="FFFFFF"/>
    <a:srgbClr val="FFCCCC"/>
    <a:srgbClr val="B7B7FF"/>
    <a:srgbClr val="8CA1F8"/>
    <a:srgbClr val="BDEEF9"/>
    <a:srgbClr val="BCCAE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94687" autoAdjust="0"/>
  </p:normalViewPr>
  <p:slideViewPr>
    <p:cSldViewPr snapToGrid="0">
      <p:cViewPr varScale="1">
        <p:scale>
          <a:sx n="84" d="100"/>
          <a:sy n="84" d="100"/>
        </p:scale>
        <p:origin x="1434" y="78"/>
      </p:cViewPr>
      <p:guideLst>
        <p:guide orient="horz" pos="2160"/>
        <p:guide pos="2880"/>
      </p:guideLst>
    </p:cSldViewPr>
  </p:slideViewPr>
  <p:outlineViewPr>
    <p:cViewPr>
      <p:scale>
        <a:sx n="33" d="100"/>
        <a:sy n="33" d="100"/>
      </p:scale>
      <p:origin x="0" y="4867"/>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B6479037-5F45-440D-AC28-EEC5A2358EE5}" type="datetimeFigureOut">
              <a:rPr lang="en-US"/>
              <a:pPr>
                <a:defRPr/>
              </a:pPr>
              <a:t>3/20/2018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3ED99259-5A57-4066-8210-0D1A1DFA897F}" type="slidenum">
              <a:rPr lang="en-US"/>
              <a:pPr>
                <a:defRPr/>
              </a:pPr>
              <a:t>‹#›</a:t>
            </a:fld>
            <a:endParaRPr lang="en-US"/>
          </a:p>
        </p:txBody>
      </p:sp>
    </p:spTree>
    <p:extLst>
      <p:ext uri="{BB962C8B-B14F-4D97-AF65-F5344CB8AC3E}">
        <p14:creationId xmlns:p14="http://schemas.microsoft.com/office/powerpoint/2010/main" val="381707063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17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8948075-44E6-4D23-ACBA-22633DAC02AA}" type="slidenum">
              <a:rPr lang="en-US" smtClean="0"/>
              <a:pPr/>
              <a:t>1</a:t>
            </a:fld>
            <a:endParaRPr lang="en-US" smtClean="0"/>
          </a:p>
        </p:txBody>
      </p:sp>
    </p:spTree>
    <p:extLst>
      <p:ext uri="{BB962C8B-B14F-4D97-AF65-F5344CB8AC3E}">
        <p14:creationId xmlns:p14="http://schemas.microsoft.com/office/powerpoint/2010/main" val="28844778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E67E175-59E9-43FF-A9D9-27CBEB3DC1C4}" type="slidenum">
              <a:rPr lang="en-US" smtClean="0"/>
              <a:pPr/>
              <a:t>11</a:t>
            </a:fld>
            <a:endParaRPr lang="en-US" smtClean="0"/>
          </a:p>
        </p:txBody>
      </p:sp>
    </p:spTree>
    <p:extLst>
      <p:ext uri="{BB962C8B-B14F-4D97-AF65-F5344CB8AC3E}">
        <p14:creationId xmlns:p14="http://schemas.microsoft.com/office/powerpoint/2010/main" val="1150047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E67E175-59E9-43FF-A9D9-27CBEB3DC1C4}" type="slidenum">
              <a:rPr lang="en-US" smtClean="0"/>
              <a:pPr/>
              <a:t>18</a:t>
            </a:fld>
            <a:endParaRPr lang="en-US" smtClean="0"/>
          </a:p>
        </p:txBody>
      </p:sp>
    </p:spTree>
    <p:extLst>
      <p:ext uri="{BB962C8B-B14F-4D97-AF65-F5344CB8AC3E}">
        <p14:creationId xmlns:p14="http://schemas.microsoft.com/office/powerpoint/2010/main" val="295098610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83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54664FC9-9CF4-469C-81A5-9FC59396ED72}" type="slidenum">
              <a:rPr lang="en-US" smtClean="0"/>
              <a:pPr/>
              <a:t>21</a:t>
            </a:fld>
            <a:endParaRPr lang="en-US" smtClean="0"/>
          </a:p>
        </p:txBody>
      </p:sp>
    </p:spTree>
    <p:extLst>
      <p:ext uri="{BB962C8B-B14F-4D97-AF65-F5344CB8AC3E}">
        <p14:creationId xmlns:p14="http://schemas.microsoft.com/office/powerpoint/2010/main" val="37944639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2FD5684-F3AE-47B8-825D-B303DA25F82D}" type="slidenum">
              <a:rPr lang="en-US" smtClean="0"/>
              <a:pPr/>
              <a:t>2</a:t>
            </a:fld>
            <a:endParaRPr lang="en-US" smtClean="0"/>
          </a:p>
        </p:txBody>
      </p:sp>
    </p:spTree>
    <p:extLst>
      <p:ext uri="{BB962C8B-B14F-4D97-AF65-F5344CB8AC3E}">
        <p14:creationId xmlns:p14="http://schemas.microsoft.com/office/powerpoint/2010/main" val="32292817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E67E175-59E9-43FF-A9D9-27CBEB3DC1C4}" type="slidenum">
              <a:rPr lang="en-US" smtClean="0"/>
              <a:pPr/>
              <a:t>3</a:t>
            </a:fld>
            <a:endParaRPr lang="en-US" smtClean="0"/>
          </a:p>
        </p:txBody>
      </p:sp>
    </p:spTree>
    <p:extLst>
      <p:ext uri="{BB962C8B-B14F-4D97-AF65-F5344CB8AC3E}">
        <p14:creationId xmlns:p14="http://schemas.microsoft.com/office/powerpoint/2010/main" val="901158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0B31AAA-58EE-41F8-ADC3-5782332B624C}" type="slidenum">
              <a:rPr lang="en-US" smtClean="0"/>
              <a:pPr/>
              <a:t>4</a:t>
            </a:fld>
            <a:endParaRPr lang="en-US" smtClean="0"/>
          </a:p>
        </p:txBody>
      </p:sp>
    </p:spTree>
    <p:extLst>
      <p:ext uri="{BB962C8B-B14F-4D97-AF65-F5344CB8AC3E}">
        <p14:creationId xmlns:p14="http://schemas.microsoft.com/office/powerpoint/2010/main" val="2841117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D51E751-EF23-442A-A252-3207C169BEC7}" type="slidenum">
              <a:rPr lang="en-US" smtClean="0"/>
              <a:pPr/>
              <a:t>5</a:t>
            </a:fld>
            <a:endParaRPr lang="en-US" smtClean="0"/>
          </a:p>
        </p:txBody>
      </p:sp>
    </p:spTree>
    <p:extLst>
      <p:ext uri="{BB962C8B-B14F-4D97-AF65-F5344CB8AC3E}">
        <p14:creationId xmlns:p14="http://schemas.microsoft.com/office/powerpoint/2010/main" val="11203728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6E53CE7-D3AF-459B-8606-45DE0E1EFB84}" type="slidenum">
              <a:rPr lang="en-US" smtClean="0"/>
              <a:pPr/>
              <a:t>7</a:t>
            </a:fld>
            <a:endParaRPr lang="en-US" smtClean="0"/>
          </a:p>
        </p:txBody>
      </p:sp>
    </p:spTree>
    <p:extLst>
      <p:ext uri="{BB962C8B-B14F-4D97-AF65-F5344CB8AC3E}">
        <p14:creationId xmlns:p14="http://schemas.microsoft.com/office/powerpoint/2010/main" val="28006602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0D2E2431-E5B4-478F-B293-6C712DABF21C}" type="slidenum">
              <a:rPr lang="en-US" smtClean="0"/>
              <a:pPr/>
              <a:t>8</a:t>
            </a:fld>
            <a:endParaRPr lang="en-US" smtClean="0"/>
          </a:p>
        </p:txBody>
      </p:sp>
    </p:spTree>
    <p:extLst>
      <p:ext uri="{BB962C8B-B14F-4D97-AF65-F5344CB8AC3E}">
        <p14:creationId xmlns:p14="http://schemas.microsoft.com/office/powerpoint/2010/main" val="3784731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D6D2B1B2-8280-4B58-AD21-F2AF2FA4F3D9}" type="slidenum">
              <a:rPr lang="en-US" smtClean="0"/>
              <a:pPr/>
              <a:t>9</a:t>
            </a:fld>
            <a:endParaRPr lang="en-US" smtClean="0"/>
          </a:p>
        </p:txBody>
      </p:sp>
    </p:spTree>
    <p:extLst>
      <p:ext uri="{BB962C8B-B14F-4D97-AF65-F5344CB8AC3E}">
        <p14:creationId xmlns:p14="http://schemas.microsoft.com/office/powerpoint/2010/main" val="963515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E5A6BBD6-23CE-49D7-B82C-C3E385A55A32}" type="slidenum">
              <a:rPr lang="en-US" smtClean="0"/>
              <a:pPr/>
              <a:t>10</a:t>
            </a:fld>
            <a:endParaRPr lang="en-US" smtClean="0"/>
          </a:p>
        </p:txBody>
      </p:sp>
    </p:spTree>
    <p:extLst>
      <p:ext uri="{BB962C8B-B14F-4D97-AF65-F5344CB8AC3E}">
        <p14:creationId xmlns:p14="http://schemas.microsoft.com/office/powerpoint/2010/main" val="4344544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n-US" smtClean="0"/>
              <a:t>Click to edit Master title style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4738744" y="1516828"/>
            <a:ext cx="2133600" cy="750981"/>
          </a:xfrm>
          <a:prstGeom prst="rect">
            <a:avLst/>
          </a:prstGeom>
        </p:spPr>
        <p:txBody>
          <a:bodyPr anchor="b"/>
          <a:lstStyle>
            <a:lvl1pPr algn="l">
              <a:defRPr sz="2400"/>
            </a:lvl1pPr>
          </a:lstStyle>
          <a:p>
            <a:pPr>
              <a:defRPr/>
            </a:pPr>
            <a:endParaRPr lang="en-US"/>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pPr>
              <a:defRPr/>
            </a:pPr>
            <a:endParaRPr lang="en-US"/>
          </a:p>
        </p:txBody>
      </p:sp>
      <p:sp>
        <p:nvSpPr>
          <p:cNvPr id="6" name="Slide Number Placeholder 5"/>
          <p:cNvSpPr>
            <a:spLocks noGrp="1"/>
          </p:cNvSpPr>
          <p:nvPr>
            <p:ph type="sldNum" sz="quarter" idx="12"/>
          </p:nvPr>
        </p:nvSpPr>
        <p:spPr>
          <a:xfrm>
            <a:off x="4649096" y="5719966"/>
            <a:ext cx="643666" cy="365125"/>
          </a:xfrm>
          <a:prstGeom prst="rect">
            <a:avLst/>
          </a:prstGeom>
        </p:spPr>
        <p:txBody>
          <a:bodyPr/>
          <a:lstStyle>
            <a:lvl1pPr>
              <a:defRPr>
                <a:solidFill>
                  <a:schemeClr val="accent1"/>
                </a:solidFill>
              </a:defRPr>
            </a:lvl1pPr>
          </a:lstStyle>
          <a:p>
            <a:pPr>
              <a:defRPr/>
            </a:pPr>
            <a:fld id="{3F135BB5-C70A-48C2-8953-0FC8B117C014}" type="slidenum">
              <a:rPr lang="en-US" smtClean="0"/>
              <a:pPr>
                <a:defRPr/>
              </a:pPr>
              <a:t>‹#›</a:t>
            </a:fld>
            <a:endParaRPr lang="en-US"/>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8E988E1A-CCC1-4E43-9865-44C5811C2B14}"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n-US" smtClean="0"/>
              <a:t>Click to edit Master title style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2B65642E-0669-4E99-9495-BB857E73FB5B}"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n>
                  <a:solidFill>
                    <a:schemeClr val="tx1"/>
                  </a:solidFill>
                </a:ln>
                <a:solidFill>
                  <a:srgbClr val="1D8757"/>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lvl2pPr>
              <a:defRPr>
                <a:solidFill>
                  <a:srgbClr val="126249"/>
                </a:solidFill>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3F4201A0-C668-429B-860E-A2075F80AB30}"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a:xfrm>
            <a:off x="4649096" y="224491"/>
            <a:ext cx="1332156" cy="365125"/>
          </a:xfrm>
          <a:prstGeom prst="rect">
            <a:avLst/>
          </a:prstGeom>
        </p:spPr>
        <p:txBody>
          <a:bodyPr/>
          <a:lstStyle/>
          <a:p>
            <a:pPr>
              <a:defRPr/>
            </a:pPr>
            <a:fld id="{C0992F88-C256-4993-8FDC-DEEB6460EC15}"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C140B03D-B796-42FA-88E7-7DF2C1B20E5D}" type="slidenum">
              <a:rPr lang="en-US" smtClean="0"/>
              <a:pPr>
                <a:defRPr/>
              </a:pPr>
              <a:t>‹#›</a:t>
            </a:fld>
            <a:endParaRPr lang="en-US"/>
          </a:p>
        </p:txBody>
      </p:sp>
      <p:sp>
        <p:nvSpPr>
          <p:cNvPr id="9" name="Content Placeholder 8"/>
          <p:cNvSpPr>
            <a:spLocks noGrp="1"/>
          </p:cNvSpPr>
          <p:nvPr>
            <p:ph sz="quarter" idx="13"/>
          </p:nvPr>
        </p:nvSpPr>
        <p:spPr>
          <a:xfrm>
            <a:off x="1042416" y="2313432"/>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a:xfrm>
            <a:off x="4649096" y="224491"/>
            <a:ext cx="1332156" cy="365125"/>
          </a:xfrm>
          <a:prstGeom prst="rect">
            <a:avLst/>
          </a:prstGeom>
        </p:spPr>
        <p:txBody>
          <a:bodyPr/>
          <a:lstStyle/>
          <a:p>
            <a:pPr>
              <a:defRPr/>
            </a:pPr>
            <a:fld id="{2041AB27-73EE-4C84-92BE-6CD7AE58F338}"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a:xfrm>
            <a:off x="4649096" y="224491"/>
            <a:ext cx="1332156" cy="365125"/>
          </a:xfrm>
          <a:prstGeom prst="rect">
            <a:avLst/>
          </a:prstGeom>
        </p:spPr>
        <p:txBody>
          <a:bodyPr/>
          <a:lstStyle/>
          <a:p>
            <a:pPr>
              <a:defRPr/>
            </a:pPr>
            <a:fld id="{D35EFD1E-73BE-42FA-B0EB-D6D945CAD229}"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a:xfrm>
            <a:off x="4649096" y="224491"/>
            <a:ext cx="1332156" cy="365125"/>
          </a:xfrm>
          <a:prstGeom prst="rect">
            <a:avLst/>
          </a:prstGeom>
        </p:spPr>
        <p:txBody>
          <a:bodyPr/>
          <a:lstStyle/>
          <a:p>
            <a:pPr>
              <a:defRPr/>
            </a:pPr>
            <a:fld id="{D166A5C9-847C-45DD-ACBA-A873CADD2C4E}"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C8FB76E7-B7A7-4F6B-9F33-2AB6F2467829}" type="slidenum">
              <a:rPr lang="en-US" smtClean="0"/>
              <a:pPr>
                <a:defRPr/>
              </a:pPr>
              <a:t>‹#›</a:t>
            </a:fld>
            <a:endParaRPr lang="en-US"/>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rgbClr val="1884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n-US" smtClean="0"/>
              <a:t>Click to edit Master title style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5997388" y="224492"/>
            <a:ext cx="2133600" cy="365125"/>
          </a:xfrm>
          <a:prstGeom prst="rect">
            <a:avLst/>
          </a:prstGeom>
        </p:spPr>
        <p:txBody>
          <a:bodyPr/>
          <a:lstStyle/>
          <a:p>
            <a:pPr>
              <a:defRPr/>
            </a:pP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pPr>
              <a:defRPr/>
            </a:pPr>
            <a:endParaRPr lang="en-US"/>
          </a:p>
        </p:txBody>
      </p:sp>
      <p:sp>
        <p:nvSpPr>
          <p:cNvPr id="7" name="Slide Number Placeholder 6"/>
          <p:cNvSpPr>
            <a:spLocks noGrp="1"/>
          </p:cNvSpPr>
          <p:nvPr>
            <p:ph type="sldNum" sz="quarter" idx="12"/>
          </p:nvPr>
        </p:nvSpPr>
        <p:spPr>
          <a:xfrm>
            <a:off x="4649096" y="224491"/>
            <a:ext cx="1332156" cy="365125"/>
          </a:xfrm>
          <a:prstGeom prst="rect">
            <a:avLst/>
          </a:prstGeom>
        </p:spPr>
        <p:txBody>
          <a:bodyPr/>
          <a:lstStyle/>
          <a:p>
            <a:pPr>
              <a:defRPr/>
            </a:pPr>
            <a:fld id="{7DA628D5-4082-43DF-BA4C-527EF9656BEC}"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6400"/>
            </a:gs>
            <a:gs pos="62000">
              <a:srgbClr val="009900"/>
            </a:gs>
            <a:gs pos="100000">
              <a:schemeClr val="bg1"/>
            </a:gs>
          </a:gsLst>
          <a:lin ang="5400000" scaled="0"/>
          <a:tileRect/>
        </a:gradFill>
        <a:effectLst/>
      </p:bgPr>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275030" y="195195"/>
            <a:ext cx="8632664" cy="648300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9114" y="448221"/>
            <a:ext cx="7698306" cy="69221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29785" y="1595620"/>
            <a:ext cx="7697635" cy="451997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4"/>
          <p:cNvSpPr>
            <a:spLocks noGrp="1"/>
          </p:cNvSpPr>
          <p:nvPr>
            <p:ph type="ftr" sz="quarter" idx="3"/>
          </p:nvPr>
        </p:nvSpPr>
        <p:spPr>
          <a:xfrm>
            <a:off x="4914955" y="6246420"/>
            <a:ext cx="3502152" cy="365125"/>
          </a:xfrm>
          <a:prstGeom prst="rect">
            <a:avLst/>
          </a:prstGeom>
        </p:spPr>
        <p:txBody>
          <a:bodyPr vert="horz" lIns="91440" tIns="45720" rIns="91440" bIns="45720" rtlCol="0" anchor="ctr"/>
          <a:lstStyle>
            <a:lvl1pPr algn="r">
              <a:defRPr sz="1200">
                <a:solidFill>
                  <a:schemeClr val="accent1"/>
                </a:solidFill>
              </a:defRPr>
            </a:lvl1pPr>
          </a:lstStyle>
          <a:p>
            <a:pPr>
              <a:defRPr/>
            </a:pPr>
            <a:endParaRPr lang="en-US"/>
          </a:p>
        </p:txBody>
      </p:sp>
    </p:spTree>
  </p:cSld>
  <p:clrMap bg1="lt1" tx1="dk1" bg2="lt2" tx2="dk2" accent1="accent1" accent2="accent2" accent3="accent3" accent4="accent4" accent5="accent5" accent6="accent6" hlink="hlink" folHlink="folHlink"/>
  <p:sldLayoutIdLst>
    <p:sldLayoutId id="2147484184" r:id="rId1"/>
    <p:sldLayoutId id="2147484185" r:id="rId2"/>
    <p:sldLayoutId id="2147484186" r:id="rId3"/>
    <p:sldLayoutId id="2147484187" r:id="rId4"/>
    <p:sldLayoutId id="2147484188" r:id="rId5"/>
    <p:sldLayoutId id="2147484189" r:id="rId6"/>
    <p:sldLayoutId id="2147484190" r:id="rId7"/>
    <p:sldLayoutId id="2147484191" r:id="rId8"/>
    <p:sldLayoutId id="2147484192" r:id="rId9"/>
    <p:sldLayoutId id="2147484193" r:id="rId10"/>
    <p:sldLayoutId id="2147484194" r:id="rId11"/>
  </p:sldLayoutIdLst>
  <p:txStyles>
    <p:titleStyle>
      <a:lvl1pPr algn="l" defTabSz="914400" rtl="0" eaLnBrk="1" latinLnBrk="0" hangingPunct="1">
        <a:spcBef>
          <a:spcPct val="0"/>
        </a:spcBef>
        <a:buNone/>
        <a:defRPr sz="4000" b="1"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65760" algn="l" defTabSz="914400" rtl="0" eaLnBrk="1" latinLnBrk="0" hangingPunct="1">
        <a:spcBef>
          <a:spcPct val="20000"/>
        </a:spcBef>
        <a:buClr>
          <a:schemeClr val="accent1"/>
        </a:buClr>
        <a:buSzPct val="76000"/>
        <a:buFont typeface="Wingdings 2" pitchFamily="18" charset="2"/>
        <a:buChar char=""/>
        <a:defRPr sz="3200" kern="1200">
          <a:solidFill>
            <a:schemeClr val="tx2"/>
          </a:solidFill>
          <a:latin typeface="Tahoma" pitchFamily="34" charset="0"/>
          <a:ea typeface="Tahoma" pitchFamily="34" charset="0"/>
          <a:cs typeface="Tahoma" pitchFamily="34" charset="0"/>
        </a:defRPr>
      </a:lvl1pPr>
      <a:lvl2pPr marL="640080" indent="-274320" algn="l" defTabSz="914400" rtl="0" eaLnBrk="1" latinLnBrk="0" hangingPunct="1">
        <a:spcBef>
          <a:spcPct val="20000"/>
        </a:spcBef>
        <a:buClr>
          <a:schemeClr val="accent1"/>
        </a:buClr>
        <a:buSzPct val="76000"/>
        <a:buFont typeface="Wingdings 2" pitchFamily="18" charset="2"/>
        <a:buChar char=""/>
        <a:defRPr sz="2800" kern="1200">
          <a:solidFill>
            <a:srgbClr val="188463"/>
          </a:solidFill>
          <a:latin typeface="Tahoma" pitchFamily="34" charset="0"/>
          <a:ea typeface="Tahoma" pitchFamily="34" charset="0"/>
          <a:cs typeface="Tahoma" pitchFamily="34" charset="0"/>
        </a:defRPr>
      </a:lvl2pPr>
      <a:lvl3pPr marL="914400" indent="-228600" algn="l" defTabSz="914400" rtl="0" eaLnBrk="1" latinLnBrk="0" hangingPunct="1">
        <a:spcBef>
          <a:spcPct val="20000"/>
        </a:spcBef>
        <a:buClr>
          <a:schemeClr val="accent1"/>
        </a:buClr>
        <a:buSzPct val="76000"/>
        <a:buFont typeface="Wingdings 2" pitchFamily="18" charset="2"/>
        <a:buChar char=""/>
        <a:defRPr sz="2800" kern="1200">
          <a:solidFill>
            <a:srgbClr val="1558BB"/>
          </a:solidFill>
          <a:latin typeface="Tahoma" pitchFamily="34" charset="0"/>
          <a:ea typeface="Tahoma" pitchFamily="34" charset="0"/>
          <a:cs typeface="Tahoma" pitchFamily="34" charset="0"/>
        </a:defRPr>
      </a:lvl3pPr>
      <a:lvl4pPr marL="1124712" indent="-22860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Tahoma" pitchFamily="34" charset="0"/>
          <a:ea typeface="Tahoma" pitchFamily="34" charset="0"/>
          <a:cs typeface="Tahoma" pitchFamily="34" charset="0"/>
        </a:defRPr>
      </a:lvl4pPr>
      <a:lvl5pPr marL="1325880" indent="-228600" algn="l" defTabSz="914400" rtl="0" eaLnBrk="1" latinLnBrk="0" hangingPunct="1">
        <a:spcBef>
          <a:spcPct val="20000"/>
        </a:spcBef>
        <a:buClr>
          <a:schemeClr val="accent1"/>
        </a:buClr>
        <a:buSzPct val="76000"/>
        <a:buFont typeface="Wingdings 2" pitchFamily="18" charset="2"/>
        <a:buChar char=""/>
        <a:defRPr sz="2000" kern="1200" baseline="0">
          <a:solidFill>
            <a:schemeClr val="tx2"/>
          </a:solidFill>
          <a:latin typeface="Tahoma" pitchFamily="34" charset="0"/>
          <a:ea typeface="Tahoma" pitchFamily="34" charset="0"/>
          <a:cs typeface="Tahoma" pitchFamily="34" charset="0"/>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http://creativecommons.org/licenses/by-sa/4.0/" TargetMode="External"/><Relationship Id="rId5" Type="http://schemas.openxmlformats.org/officeDocument/2006/relationships/image" Target="../media/image4.gif"/><Relationship Id="rId10" Type="http://schemas.openxmlformats.org/officeDocument/2006/relationships/image" Target="../media/image8.png"/><Relationship Id="rId4" Type="http://schemas.openxmlformats.org/officeDocument/2006/relationships/image" Target="../media/image3.jpeg"/><Relationship Id="rId9" Type="http://schemas.openxmlformats.org/officeDocument/2006/relationships/image" Target="../media/image7.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en.wikipedia.org/wiki/Cloud_computing"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en.wikipedia.org/wiki/Virtualizati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8" Type="http://schemas.openxmlformats.org/officeDocument/2006/relationships/hyperlink" Target="http://en.wikipedia.org/wiki/PC_booter" TargetMode="External"/><Relationship Id="rId13" Type="http://schemas.openxmlformats.org/officeDocument/2006/relationships/hyperlink" Target="http://en.wikipedia.org/wiki/Intel_VT-x" TargetMode="External"/><Relationship Id="rId18" Type="http://schemas.openxmlformats.org/officeDocument/2006/relationships/hyperlink" Target="http://en.wikipedia.org/wiki/Windows_Server_2012_R2" TargetMode="External"/><Relationship Id="rId26" Type="http://schemas.openxmlformats.org/officeDocument/2006/relationships/hyperlink" Target="http://en.wikipedia.org/wiki/Oracle_Corporation" TargetMode="External"/><Relationship Id="rId3" Type="http://schemas.openxmlformats.org/officeDocument/2006/relationships/hyperlink" Target="http://en.wikipedia.org/wiki/FreeBSD" TargetMode="External"/><Relationship Id="rId21" Type="http://schemas.openxmlformats.org/officeDocument/2006/relationships/hyperlink" Target="http://en.wikipedia.org/wiki/SUSE_Linux_distributions" TargetMode="External"/><Relationship Id="rId7" Type="http://schemas.openxmlformats.org/officeDocument/2006/relationships/hyperlink" Target="http://en.wikipedia.org/wiki/QNX" TargetMode="External"/><Relationship Id="rId12" Type="http://schemas.openxmlformats.org/officeDocument/2006/relationships/hyperlink" Target="http://en.wikipedia.org/wiki/X86-64" TargetMode="External"/><Relationship Id="rId17" Type="http://schemas.openxmlformats.org/officeDocument/2006/relationships/hyperlink" Target="http://en.wikipedia.org/wiki/Windows_Server_2012" TargetMode="External"/><Relationship Id="rId25" Type="http://schemas.openxmlformats.org/officeDocument/2006/relationships/hyperlink" Target="http://en.wikipedia.org/wiki/VirtualBox" TargetMode="External"/><Relationship Id="rId2" Type="http://schemas.openxmlformats.org/officeDocument/2006/relationships/hyperlink" Target="http://en.wikipedia.org/wiki/Bhyve" TargetMode="External"/><Relationship Id="rId16" Type="http://schemas.openxmlformats.org/officeDocument/2006/relationships/hyperlink" Target="http://en.wikipedia.org/wiki/Windows_8.1" TargetMode="External"/><Relationship Id="rId20" Type="http://schemas.openxmlformats.org/officeDocument/2006/relationships/hyperlink" Target="http://en.wikipedia.org/wiki/Linux" TargetMode="External"/><Relationship Id="rId29" Type="http://schemas.openxmlformats.org/officeDocument/2006/relationships/hyperlink" Target="http://en.wikipedia.org/wiki/Connectix" TargetMode="External"/><Relationship Id="rId1" Type="http://schemas.openxmlformats.org/officeDocument/2006/relationships/slideLayout" Target="../slideLayouts/slideLayout2.xml"/><Relationship Id="rId6" Type="http://schemas.openxmlformats.org/officeDocument/2006/relationships/hyperlink" Target="http://en.wikipedia.org/wiki/DOSBox" TargetMode="External"/><Relationship Id="rId11" Type="http://schemas.openxmlformats.org/officeDocument/2006/relationships/hyperlink" Target="http://en.wikipedia.org/wiki/Microsoft" TargetMode="External"/><Relationship Id="rId24" Type="http://schemas.openxmlformats.org/officeDocument/2006/relationships/hyperlink" Target="http://en.wikipedia.org/wiki/Proprietary_software" TargetMode="External"/><Relationship Id="rId32" Type="http://schemas.openxmlformats.org/officeDocument/2006/relationships/hyperlink" Target="http://en.wikipedia.org/wiki/Comparison_of_platform_virtualization_software" TargetMode="External"/><Relationship Id="rId5" Type="http://schemas.openxmlformats.org/officeDocument/2006/relationships/hyperlink" Target="http://en.wikipedia.org/wiki/GNU/Linux" TargetMode="External"/><Relationship Id="rId15" Type="http://schemas.openxmlformats.org/officeDocument/2006/relationships/hyperlink" Target="http://en.wikipedia.org/wiki/Windows_8" TargetMode="External"/><Relationship Id="rId23" Type="http://schemas.openxmlformats.org/officeDocument/2006/relationships/hyperlink" Target="http://en.wikipedia.org/wiki/CentOS" TargetMode="External"/><Relationship Id="rId28" Type="http://schemas.openxmlformats.org/officeDocument/2006/relationships/hyperlink" Target="http://en.wikipedia.org/wiki/Windows_Virtual_PC" TargetMode="External"/><Relationship Id="rId10" Type="http://schemas.openxmlformats.org/officeDocument/2006/relationships/hyperlink" Target="http://en.wikipedia.org/wiki/Hyper-V" TargetMode="External"/><Relationship Id="rId19" Type="http://schemas.openxmlformats.org/officeDocument/2006/relationships/hyperlink" Target="http://en.wikipedia.org/wiki/Windows_NT" TargetMode="External"/><Relationship Id="rId31" Type="http://schemas.openxmlformats.org/officeDocument/2006/relationships/hyperlink" Target="http://en.wikipedia.org/wiki/VMware" TargetMode="External"/><Relationship Id="rId4" Type="http://schemas.openxmlformats.org/officeDocument/2006/relationships/hyperlink" Target="http://en.wikipedia.org/wiki/OpenBSD" TargetMode="External"/><Relationship Id="rId9" Type="http://schemas.openxmlformats.org/officeDocument/2006/relationships/hyperlink" Target="http://en.wikipedia.org/wiki/GPL" TargetMode="External"/><Relationship Id="rId14" Type="http://schemas.openxmlformats.org/officeDocument/2006/relationships/hyperlink" Target="http://en.wikipedia.org/wiki/AMD-V" TargetMode="External"/><Relationship Id="rId22" Type="http://schemas.openxmlformats.org/officeDocument/2006/relationships/hyperlink" Target="http://en.wikipedia.org/wiki/Red_Hat_Enterprise_Linux" TargetMode="External"/><Relationship Id="rId27" Type="http://schemas.openxmlformats.org/officeDocument/2006/relationships/hyperlink" Target="http://en.wikipedia.org/wiki/Haiku_(operating_system)" TargetMode="External"/><Relationship Id="rId30" Type="http://schemas.openxmlformats.org/officeDocument/2006/relationships/hyperlink" Target="http://en.wikipedia.org/wiki/VMware_Server"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2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hyperlink" Target="https://www.youtube.com/watch?v=uYGQcmZUTaw"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8"/>
          <p:cNvSpPr>
            <a:spLocks noChangeArrowheads="1"/>
          </p:cNvSpPr>
          <p:nvPr/>
        </p:nvSpPr>
        <p:spPr bwMode="auto">
          <a:xfrm>
            <a:off x="1558925" y="1807148"/>
            <a:ext cx="6775450" cy="1814513"/>
          </a:xfrm>
          <a:prstGeom prst="rect">
            <a:avLst/>
          </a:prstGeom>
          <a:blipFill dpi="0" rotWithShape="1">
            <a:blip r:embed="rId3" cstate="print">
              <a:alphaModFix amt="28000"/>
            </a:blip>
            <a:srcRect/>
            <a:tile tx="0" ty="0" sx="100000" sy="100000" flip="none" algn="tl"/>
          </a:blipFill>
          <a:ln>
            <a:noFill/>
          </a:ln>
          <a:extLst>
            <a:ext uri="{91240B29-F687-4F45-9708-019B960494DF}">
              <a14:hiddenLine xmlns:a14="http://schemas.microsoft.com/office/drawing/2010/main" w="9525" algn="ctr">
                <a:solidFill>
                  <a:srgbClr val="000000"/>
                </a:solidFill>
                <a:round/>
                <a:headEnd/>
                <a:tailEnd/>
              </a14:hiddenLine>
            </a:ext>
          </a:extLst>
        </p:spPr>
        <p:txBody>
          <a:bodyPr/>
          <a:lstStyle/>
          <a:p>
            <a:endParaRPr lang="en-US"/>
          </a:p>
        </p:txBody>
      </p:sp>
      <p:sp>
        <p:nvSpPr>
          <p:cNvPr id="5" name="Subtitle 4"/>
          <p:cNvSpPr>
            <a:spLocks noGrp="1"/>
          </p:cNvSpPr>
          <p:nvPr>
            <p:ph type="subTitle" sz="quarter" idx="4294967295"/>
          </p:nvPr>
        </p:nvSpPr>
        <p:spPr>
          <a:xfrm>
            <a:off x="781065" y="3606508"/>
            <a:ext cx="8164512" cy="1752600"/>
          </a:xfrm>
        </p:spPr>
        <p:txBody>
          <a:bodyPr>
            <a:normAutofit/>
          </a:bodyPr>
          <a:lstStyle/>
          <a:p>
            <a:pPr algn="ctr" eaLnBrk="1" hangingPunct="1">
              <a:buFont typeface="Wingdings" pitchFamily="2" charset="2"/>
              <a:buNone/>
              <a:defRPr/>
            </a:pPr>
            <a:r>
              <a:rPr lang="en-ZA" sz="3600" dirty="0" smtClean="0">
                <a:solidFill>
                  <a:srgbClr val="FF6600"/>
                </a:solidFill>
              </a:rPr>
              <a:t>Lecture 11:</a:t>
            </a:r>
          </a:p>
          <a:p>
            <a:pPr algn="ctr">
              <a:buNone/>
              <a:defRPr/>
            </a:pPr>
            <a:r>
              <a:rPr lang="en-ZA" sz="3600" dirty="0">
                <a:solidFill>
                  <a:srgbClr val="FF6600"/>
                </a:solidFill>
              </a:rPr>
              <a:t>Cloud Computing &amp; Virtualization</a:t>
            </a:r>
            <a:endParaRPr lang="en-ZA" sz="3600" dirty="0" smtClean="0">
              <a:solidFill>
                <a:srgbClr val="FF6600"/>
              </a:solidFill>
            </a:endParaRPr>
          </a:p>
        </p:txBody>
      </p:sp>
      <p:sp>
        <p:nvSpPr>
          <p:cNvPr id="3076" name="Rectangle 9"/>
          <p:cNvSpPr>
            <a:spLocks noChangeArrowheads="1"/>
          </p:cNvSpPr>
          <p:nvPr/>
        </p:nvSpPr>
        <p:spPr bwMode="auto">
          <a:xfrm>
            <a:off x="1873250" y="5401248"/>
            <a:ext cx="5832475" cy="958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lstStyle/>
          <a:p>
            <a:pPr algn="ctr"/>
            <a:r>
              <a:rPr lang="en-ZA" sz="2400"/>
              <a:t>Lecturer:</a:t>
            </a:r>
          </a:p>
          <a:p>
            <a:pPr algn="ctr"/>
            <a:r>
              <a:rPr lang="en-ZA" sz="2400"/>
              <a:t>Simon Winberg</a:t>
            </a:r>
            <a:endParaRPr lang="en-US" sz="2400"/>
          </a:p>
        </p:txBody>
      </p:sp>
      <p:pic>
        <p:nvPicPr>
          <p:cNvPr id="3077" name="Picture 9" descr="EEE4084F_logo.jpg"/>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4529" y="280993"/>
            <a:ext cx="1439862" cy="1436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8" name="Picture 10"/>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bwMode="auto">
          <a:xfrm>
            <a:off x="7413406" y="231733"/>
            <a:ext cx="1443265" cy="1472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p:nvSpPr>
        <p:spPr>
          <a:xfrm>
            <a:off x="1554529" y="2226863"/>
            <a:ext cx="6766596" cy="1015663"/>
          </a:xfrm>
          <a:prstGeom prst="rect">
            <a:avLst/>
          </a:prstGeom>
          <a:noFill/>
        </p:spPr>
        <p:txBody>
          <a:bodyPr wrap="none">
            <a:spAutoFit/>
          </a:bodyPr>
          <a:lstStyle/>
          <a:p>
            <a:pPr algn="ctr">
              <a:defRPr/>
            </a:pPr>
            <a:r>
              <a:rPr lang="en-US" sz="60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Digital Systems</a:t>
            </a:r>
          </a:p>
        </p:txBody>
      </p:sp>
      <p:sp>
        <p:nvSpPr>
          <p:cNvPr id="11" name="Rectangle 10"/>
          <p:cNvSpPr/>
          <p:nvPr/>
        </p:nvSpPr>
        <p:spPr>
          <a:xfrm>
            <a:off x="2617519" y="361295"/>
            <a:ext cx="4418197" cy="1015663"/>
          </a:xfrm>
          <a:prstGeom prst="rect">
            <a:avLst/>
          </a:prstGeom>
          <a:noFill/>
        </p:spPr>
        <p:txBody>
          <a:bodyPr wrap="none">
            <a:spAutoFit/>
          </a:bodyPr>
          <a:lstStyle/>
          <a:p>
            <a:pPr algn="ctr">
              <a:defRPr/>
            </a:pPr>
            <a:r>
              <a:rPr lang="en-US" sz="6000" b="1" dirty="0">
                <a:ln w="17780" cmpd="sng">
                  <a:solidFill>
                    <a:schemeClr val="bg1">
                      <a:lumMod val="60000"/>
                      <a:lumOff val="40000"/>
                    </a:schemeClr>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Arial Black" pitchFamily="34" charset="0"/>
              </a:rPr>
              <a:t>EEE4084F</a:t>
            </a:r>
          </a:p>
        </p:txBody>
      </p:sp>
      <p:pic>
        <p:nvPicPr>
          <p:cNvPr id="73" name="Picture 3" descr="C:\Users\swinberg\Documents\ACTIVE\EEE4084F\Common\Images_open\CC-SA.png">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11830" y="6375970"/>
            <a:ext cx="776741" cy="273625"/>
          </a:xfrm>
          <a:prstGeom prst="rect">
            <a:avLst/>
          </a:prstGeom>
          <a:noFill/>
          <a:extLst>
            <a:ext uri="{909E8E84-426E-40DD-AFC4-6F175D3DCCD1}">
              <a14:hiddenFill xmlns:a14="http://schemas.microsoft.com/office/drawing/2010/main">
                <a:solidFill>
                  <a:srgbClr val="FFFFFF"/>
                </a:solidFill>
              </a14:hiddenFill>
            </a:ext>
          </a:extLst>
        </p:spPr>
      </p:pic>
      <p:sp>
        <p:nvSpPr>
          <p:cNvPr id="74" name="Rectangle 73"/>
          <p:cNvSpPr/>
          <p:nvPr/>
        </p:nvSpPr>
        <p:spPr>
          <a:xfrm>
            <a:off x="1013488" y="6478181"/>
            <a:ext cx="4572000" cy="230832"/>
          </a:xfrm>
          <a:prstGeom prst="rect">
            <a:avLst/>
          </a:prstGeom>
        </p:spPr>
        <p:txBody>
          <a:bodyPr>
            <a:spAutoFit/>
          </a:bodyPr>
          <a:lstStyle/>
          <a:p>
            <a:r>
              <a:rPr lang="en-ZA" sz="900" dirty="0"/>
              <a:t>Attribution-</a:t>
            </a:r>
            <a:r>
              <a:rPr lang="en-ZA" sz="900" dirty="0" err="1"/>
              <a:t>ShareAlike</a:t>
            </a:r>
            <a:r>
              <a:rPr lang="en-ZA" sz="900" dirty="0"/>
              <a:t> 4.0 International (CC BY-SA 4.0)</a:t>
            </a:r>
          </a:p>
        </p:txBody>
      </p:sp>
      <p:pic>
        <p:nvPicPr>
          <p:cNvPr id="2" name="Picture 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772969" y="5029374"/>
            <a:ext cx="1676342" cy="1330724"/>
          </a:xfrm>
          <a:prstGeom prst="rect">
            <a:avLst/>
          </a:prstGeom>
        </p:spPr>
      </p:pic>
      <p:grpSp>
        <p:nvGrpSpPr>
          <p:cNvPr id="3" name="Group 2"/>
          <p:cNvGrpSpPr/>
          <p:nvPr/>
        </p:nvGrpSpPr>
        <p:grpSpPr>
          <a:xfrm>
            <a:off x="6464542" y="4942923"/>
            <a:ext cx="1561857" cy="1561857"/>
            <a:chOff x="5669580" y="261848"/>
            <a:chExt cx="3169620" cy="3169620"/>
          </a:xfrm>
        </p:grpSpPr>
        <p:pic>
          <p:nvPicPr>
            <p:cNvPr id="76" name="Picture 75"/>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669580" y="261848"/>
              <a:ext cx="3169620" cy="3169620"/>
            </a:xfrm>
            <a:prstGeom prst="rect">
              <a:avLst/>
            </a:prstGeom>
          </p:spPr>
        </p:pic>
        <p:pic>
          <p:nvPicPr>
            <p:cNvPr id="77" name="Picture 76"/>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5952640" y="785631"/>
              <a:ext cx="2603500" cy="1820416"/>
            </a:xfrm>
            <a:prstGeom prst="rect">
              <a:avLst/>
            </a:prstGeom>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Left Arrow 5"/>
          <p:cNvSpPr/>
          <p:nvPr/>
        </p:nvSpPr>
        <p:spPr bwMode="auto">
          <a:xfrm>
            <a:off x="6726248" y="1120765"/>
            <a:ext cx="574675" cy="509588"/>
          </a:xfrm>
          <a:prstGeom prst="leftArrow">
            <a:avLst/>
          </a:prstGeom>
          <a:solidFill>
            <a:schemeClr val="accent4"/>
          </a:solidFill>
          <a:ln w="9525" cap="flat" cmpd="sng" algn="ctr">
            <a:solidFill>
              <a:srgbClr val="1C1C1C"/>
            </a:solidFill>
            <a:prstDash val="solid"/>
            <a:round/>
            <a:headEnd type="none" w="med" len="med"/>
            <a:tailEnd type="none" w="med" len="med"/>
          </a:ln>
          <a:effectLst/>
        </p:spPr>
        <p:txBody>
          <a:bodyPr/>
          <a:lstStyle/>
          <a:p>
            <a:pPr>
              <a:defRPr/>
            </a:pPr>
            <a:endParaRPr lang="en-US"/>
          </a:p>
        </p:txBody>
      </p:sp>
      <p:sp>
        <p:nvSpPr>
          <p:cNvPr id="7" name="Left Arrow 6"/>
          <p:cNvSpPr/>
          <p:nvPr/>
        </p:nvSpPr>
        <p:spPr bwMode="auto">
          <a:xfrm rot="10800000">
            <a:off x="8320098" y="1120765"/>
            <a:ext cx="574675" cy="509588"/>
          </a:xfrm>
          <a:prstGeom prst="leftArrow">
            <a:avLst/>
          </a:prstGeom>
          <a:solidFill>
            <a:schemeClr val="accent4"/>
          </a:solidFill>
          <a:ln w="9525" cap="flat" cmpd="sng" algn="ctr">
            <a:solidFill>
              <a:srgbClr val="1C1C1C"/>
            </a:solidFill>
            <a:prstDash val="solid"/>
            <a:round/>
            <a:headEnd type="none" w="med" len="med"/>
            <a:tailEnd type="none" w="med" len="med"/>
          </a:ln>
          <a:effectLst/>
        </p:spPr>
        <p:txBody>
          <a:bodyPr/>
          <a:lstStyle/>
          <a:p>
            <a:pPr>
              <a:defRPr/>
            </a:pPr>
            <a:endParaRPr lang="en-US"/>
          </a:p>
        </p:txBody>
      </p:sp>
      <p:sp>
        <p:nvSpPr>
          <p:cNvPr id="8" name="Left Arrow 7"/>
          <p:cNvSpPr/>
          <p:nvPr/>
        </p:nvSpPr>
        <p:spPr bwMode="auto">
          <a:xfrm rot="5400000">
            <a:off x="7549367" y="454809"/>
            <a:ext cx="574675" cy="509587"/>
          </a:xfrm>
          <a:prstGeom prst="leftArrow">
            <a:avLst/>
          </a:prstGeom>
          <a:solidFill>
            <a:schemeClr val="accent4"/>
          </a:solidFill>
          <a:ln w="9525" cap="flat" cmpd="sng" algn="ctr">
            <a:solidFill>
              <a:srgbClr val="1C1C1C"/>
            </a:solidFill>
            <a:prstDash val="solid"/>
            <a:round/>
            <a:headEnd type="none" w="med" len="med"/>
            <a:tailEnd type="none" w="med" len="med"/>
          </a:ln>
          <a:effectLst/>
        </p:spPr>
        <p:txBody>
          <a:bodyPr/>
          <a:lstStyle/>
          <a:p>
            <a:pPr>
              <a:defRPr/>
            </a:pPr>
            <a:endParaRPr lang="en-US"/>
          </a:p>
        </p:txBody>
      </p:sp>
      <p:sp>
        <p:nvSpPr>
          <p:cNvPr id="9" name="Left Arrow 8"/>
          <p:cNvSpPr/>
          <p:nvPr/>
        </p:nvSpPr>
        <p:spPr bwMode="auto">
          <a:xfrm rot="16200000">
            <a:off x="7522379" y="1839109"/>
            <a:ext cx="574675" cy="509588"/>
          </a:xfrm>
          <a:prstGeom prst="leftArrow">
            <a:avLst/>
          </a:prstGeom>
          <a:solidFill>
            <a:schemeClr val="accent4"/>
          </a:solidFill>
          <a:ln w="9525" cap="flat" cmpd="sng" algn="ctr">
            <a:solidFill>
              <a:srgbClr val="1C1C1C"/>
            </a:solidFill>
            <a:prstDash val="solid"/>
            <a:round/>
            <a:headEnd type="none" w="med" len="med"/>
            <a:tailEnd type="none" w="med" len="med"/>
          </a:ln>
          <a:effectLst/>
        </p:spPr>
        <p:txBody>
          <a:bodyPr/>
          <a:lstStyle/>
          <a:p>
            <a:pPr>
              <a:defRPr/>
            </a:pPr>
            <a:endParaRPr lang="en-US"/>
          </a:p>
        </p:txBody>
      </p:sp>
      <p:sp>
        <p:nvSpPr>
          <p:cNvPr id="21506" name="Title 1"/>
          <p:cNvSpPr>
            <a:spLocks noGrp="1"/>
          </p:cNvSpPr>
          <p:nvPr>
            <p:ph type="title"/>
          </p:nvPr>
        </p:nvSpPr>
        <p:spPr>
          <a:xfrm>
            <a:off x="379413" y="179388"/>
            <a:ext cx="8385175" cy="1431925"/>
          </a:xfrm>
        </p:spPr>
        <p:txBody>
          <a:bodyPr/>
          <a:lstStyle/>
          <a:p>
            <a:pPr>
              <a:defRPr/>
            </a:pPr>
            <a:r>
              <a:rPr lang="en-US" dirty="0" smtClean="0"/>
              <a:t>Amazon Web Services</a:t>
            </a:r>
          </a:p>
        </p:txBody>
      </p:sp>
      <p:sp>
        <p:nvSpPr>
          <p:cNvPr id="21507" name="Content Placeholder 2"/>
          <p:cNvSpPr>
            <a:spLocks noGrp="1"/>
          </p:cNvSpPr>
          <p:nvPr>
            <p:ph idx="1"/>
          </p:nvPr>
        </p:nvSpPr>
        <p:spPr>
          <a:xfrm>
            <a:off x="628650" y="1604963"/>
            <a:ext cx="8007350" cy="4191000"/>
          </a:xfrm>
        </p:spPr>
        <p:txBody>
          <a:bodyPr>
            <a:normAutofit lnSpcReduction="10000"/>
          </a:bodyPr>
          <a:lstStyle/>
          <a:p>
            <a:pPr>
              <a:defRPr/>
            </a:pPr>
            <a:r>
              <a:rPr lang="en-US" dirty="0" smtClean="0"/>
              <a:t>Elastic Compute Cloud (EC2)</a:t>
            </a:r>
          </a:p>
          <a:p>
            <a:pPr lvl="1">
              <a:defRPr/>
            </a:pPr>
            <a:r>
              <a:rPr lang="en-US" dirty="0" smtClean="0"/>
              <a:t>Rent computing resources by the hour</a:t>
            </a:r>
          </a:p>
          <a:p>
            <a:pPr lvl="1">
              <a:defRPr/>
            </a:pPr>
            <a:r>
              <a:rPr lang="en-US" dirty="0" smtClean="0"/>
              <a:t>Basic unit of accounting = </a:t>
            </a:r>
            <a:r>
              <a:rPr lang="en-US" dirty="0" smtClean="0">
                <a:solidFill>
                  <a:schemeClr val="tx2">
                    <a:lumMod val="75000"/>
                  </a:schemeClr>
                </a:solidFill>
              </a:rPr>
              <a:t>instance-hour</a:t>
            </a:r>
          </a:p>
          <a:p>
            <a:pPr lvl="1">
              <a:defRPr/>
            </a:pPr>
            <a:r>
              <a:rPr lang="en-US" dirty="0" smtClean="0"/>
              <a:t>Additional cost for bandwidth usage</a:t>
            </a:r>
          </a:p>
          <a:p>
            <a:pPr>
              <a:defRPr/>
            </a:pPr>
            <a:r>
              <a:rPr lang="en-US" dirty="0" smtClean="0"/>
              <a:t>Simple Storage Service (S3)</a:t>
            </a:r>
          </a:p>
          <a:p>
            <a:pPr lvl="1">
              <a:defRPr/>
            </a:pPr>
            <a:r>
              <a:rPr lang="en-US" dirty="0" smtClean="0"/>
              <a:t>Persistent storage</a:t>
            </a:r>
          </a:p>
          <a:p>
            <a:pPr lvl="1">
              <a:defRPr/>
            </a:pPr>
            <a:r>
              <a:rPr lang="en-US" dirty="0" smtClean="0"/>
              <a:t>Charge by the GB/month</a:t>
            </a:r>
          </a:p>
          <a:p>
            <a:pPr lvl="1">
              <a:defRPr/>
            </a:pPr>
            <a:r>
              <a:rPr lang="en-US" dirty="0" smtClean="0"/>
              <a:t>Additional costs for bandwidth</a:t>
            </a:r>
          </a:p>
        </p:txBody>
      </p:sp>
      <p:sp>
        <p:nvSpPr>
          <p:cNvPr id="23560" name="Cloud Callout 3"/>
          <p:cNvSpPr>
            <a:spLocks noChangeArrowheads="1"/>
          </p:cNvSpPr>
          <p:nvPr/>
        </p:nvSpPr>
        <p:spPr bwMode="auto">
          <a:xfrm>
            <a:off x="7221548" y="912803"/>
            <a:ext cx="1136650" cy="966787"/>
          </a:xfrm>
          <a:prstGeom prst="cloudCallout">
            <a:avLst>
              <a:gd name="adj1" fmla="val -12787"/>
              <a:gd name="adj2" fmla="val 35472"/>
            </a:avLst>
          </a:prstGeom>
          <a:solidFill>
            <a:schemeClr val="tx1"/>
          </a:solidFill>
          <a:ln w="12700" algn="ctr">
            <a:solidFill>
              <a:srgbClr val="1C1C1C"/>
            </a:solidFill>
            <a:round/>
            <a:headEnd/>
            <a:tailEnd/>
          </a:ln>
        </p:spPr>
        <p:txBody>
          <a:bodyPr/>
          <a:lstStyle/>
          <a:p>
            <a:endParaRPr lang="en-US"/>
          </a:p>
        </p:txBody>
      </p:sp>
      <p:sp>
        <p:nvSpPr>
          <p:cNvPr id="2" name="TextBox 1"/>
          <p:cNvSpPr txBox="1"/>
          <p:nvPr/>
        </p:nvSpPr>
        <p:spPr>
          <a:xfrm>
            <a:off x="557411" y="5761545"/>
            <a:ext cx="8050024" cy="646331"/>
          </a:xfrm>
          <a:prstGeom prst="rect">
            <a:avLst/>
          </a:prstGeom>
          <a:noFill/>
        </p:spPr>
        <p:txBody>
          <a:bodyPr wrap="none" rtlCol="0">
            <a:spAutoFit/>
          </a:bodyPr>
          <a:lstStyle/>
          <a:p>
            <a:r>
              <a:rPr lang="en-US" i="1" dirty="0" smtClean="0"/>
              <a:t>(Planning a guest lecture / seminar by Engineer(s) from Amazon Data Center</a:t>
            </a:r>
            <a:br>
              <a:rPr lang="en-US" i="1" dirty="0" smtClean="0"/>
            </a:br>
            <a:r>
              <a:rPr lang="en-US" i="1" dirty="0" smtClean="0"/>
              <a:t>for both ECE &amp; CS </a:t>
            </a:r>
            <a:r>
              <a:rPr lang="en-US" i="1" dirty="0" err="1" smtClean="0"/>
              <a:t>Hons</a:t>
            </a:r>
            <a:r>
              <a:rPr lang="en-US" i="1" dirty="0" smtClean="0"/>
              <a:t> class to happen soon)</a:t>
            </a:r>
            <a:endParaRPr lang="en-US" i="1"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ZA" dirty="0" smtClean="0"/>
              <a:t>Virtualization</a:t>
            </a:r>
            <a:endParaRPr lang="en-US" dirty="0"/>
          </a:p>
        </p:txBody>
      </p:sp>
      <p:sp>
        <p:nvSpPr>
          <p:cNvPr id="5" name="Text Placeholder 4"/>
          <p:cNvSpPr>
            <a:spLocks noGrp="1"/>
          </p:cNvSpPr>
          <p:nvPr>
            <p:ph type="body" idx="1"/>
          </p:nvPr>
        </p:nvSpPr>
        <p:spPr/>
        <p:txBody>
          <a:bodyPr/>
          <a:lstStyle/>
          <a:p>
            <a:pPr>
              <a:defRPr/>
            </a:pPr>
            <a:r>
              <a:rPr lang="en-ZA" dirty="0" smtClean="0"/>
              <a:t>EEE4084F</a:t>
            </a:r>
            <a:endParaRPr lang="en-US" dirty="0"/>
          </a:p>
        </p:txBody>
      </p:sp>
      <p:pic>
        <p:nvPicPr>
          <p:cNvPr id="1026" name="Picture 2" descr="C:\Users\swinberg\Documents\ACTIVE\EEE4084F\2015\LECTURES\Lecture08\Images\virtualiz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65100" y="515938"/>
            <a:ext cx="2806700" cy="2895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946127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virtualization?</a:t>
            </a:r>
            <a:endParaRPr lang="en-US" dirty="0"/>
          </a:p>
        </p:txBody>
      </p:sp>
      <p:sp>
        <p:nvSpPr>
          <p:cNvPr id="3" name="Content Placeholder 2"/>
          <p:cNvSpPr>
            <a:spLocks noGrp="1"/>
          </p:cNvSpPr>
          <p:nvPr>
            <p:ph idx="1"/>
          </p:nvPr>
        </p:nvSpPr>
        <p:spPr>
          <a:xfrm>
            <a:off x="575733" y="1595620"/>
            <a:ext cx="7851687" cy="4519977"/>
          </a:xfrm>
        </p:spPr>
        <p:txBody>
          <a:bodyPr>
            <a:normAutofit fontScale="85000" lnSpcReduction="10000"/>
          </a:bodyPr>
          <a:lstStyle/>
          <a:p>
            <a:r>
              <a:rPr lang="en-US" dirty="0" smtClean="0"/>
              <a:t>The concept of “cloud computing” is </a:t>
            </a:r>
            <a:r>
              <a:rPr lang="en-US" dirty="0"/>
              <a:t>often </a:t>
            </a:r>
            <a:r>
              <a:rPr lang="en-US" dirty="0" smtClean="0"/>
              <a:t>used as a generalized term to refer to remotely accessing application software stored on centralized servers or a cluster where you don’t know which PC may be hosting the app.</a:t>
            </a:r>
          </a:p>
          <a:p>
            <a:r>
              <a:rPr lang="en-US" dirty="0" smtClean="0"/>
              <a:t>The term “virtualization” is sometimes confused </a:t>
            </a:r>
            <a:r>
              <a:rPr lang="en-US" dirty="0"/>
              <a:t>with </a:t>
            </a:r>
            <a:r>
              <a:rPr lang="en-US" dirty="0" smtClean="0"/>
              <a:t>“cloud computing”, typically used incorrectly in such situations (to refer to a virtual computer).</a:t>
            </a:r>
          </a:p>
          <a:p>
            <a:r>
              <a:rPr lang="en-US" dirty="0" smtClean="0"/>
              <a:t>While these technologies </a:t>
            </a:r>
            <a:r>
              <a:rPr lang="en-US" dirty="0"/>
              <a:t>are </a:t>
            </a:r>
            <a:r>
              <a:rPr lang="en-US" dirty="0" smtClean="0"/>
              <a:t>similar the terms are not interchangeable… </a:t>
            </a:r>
            <a:endParaRPr lang="en-US" dirty="0"/>
          </a:p>
        </p:txBody>
      </p:sp>
    </p:spTree>
    <p:extLst>
      <p:ext uri="{BB962C8B-B14F-4D97-AF65-F5344CB8AC3E}">
        <p14:creationId xmlns:p14="http://schemas.microsoft.com/office/powerpoint/2010/main" val="2806741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Definitions</a:t>
            </a:r>
            <a:endParaRPr lang="en-US" dirty="0"/>
          </a:p>
        </p:txBody>
      </p:sp>
      <p:sp>
        <p:nvSpPr>
          <p:cNvPr id="3" name="Content Placeholder 2"/>
          <p:cNvSpPr>
            <a:spLocks noGrp="1"/>
          </p:cNvSpPr>
          <p:nvPr>
            <p:ph idx="1"/>
          </p:nvPr>
        </p:nvSpPr>
        <p:spPr>
          <a:xfrm>
            <a:off x="355601" y="1595620"/>
            <a:ext cx="8071820" cy="4519977"/>
          </a:xfrm>
        </p:spPr>
        <p:txBody>
          <a:bodyPr>
            <a:normAutofit/>
          </a:bodyPr>
          <a:lstStyle/>
          <a:p>
            <a:r>
              <a:rPr lang="en-US" dirty="0" smtClean="0"/>
              <a:t>Definition of Cloud Computing:</a:t>
            </a:r>
          </a:p>
          <a:p>
            <a:pPr lvl="1"/>
            <a:r>
              <a:rPr lang="en-US" dirty="0"/>
              <a:t>Cloud computing is a computing term or metaphor that evolved in the late 2000s, based </a:t>
            </a:r>
            <a:r>
              <a:rPr lang="en-US" dirty="0">
                <a:solidFill>
                  <a:srgbClr val="FF0000"/>
                </a:solidFill>
              </a:rPr>
              <a:t>on utility and consumption of computing resources</a:t>
            </a:r>
            <a:r>
              <a:rPr lang="en-US" dirty="0"/>
              <a:t>. Cloud computing involves deploying groups of remote servers and software networks that allow centralized data storage and online access to computer services or resources</a:t>
            </a:r>
            <a:r>
              <a:rPr lang="en-US" dirty="0" smtClean="0"/>
              <a:t>. </a:t>
            </a:r>
            <a:r>
              <a:rPr lang="en-US" sz="1200" dirty="0" smtClean="0"/>
              <a:t>[source</a:t>
            </a:r>
            <a:r>
              <a:rPr lang="en-US" sz="1200" dirty="0"/>
              <a:t>: </a:t>
            </a:r>
            <a:r>
              <a:rPr lang="en-US" sz="1200" dirty="0" smtClean="0">
                <a:hlinkClick r:id="rId2"/>
              </a:rPr>
              <a:t>www.en.wikipedia.org/wiki/Cloud_computing</a:t>
            </a:r>
            <a:r>
              <a:rPr lang="en-US" sz="1200" dirty="0"/>
              <a:t> </a:t>
            </a:r>
            <a:r>
              <a:rPr lang="en-US" sz="1200" dirty="0" smtClean="0"/>
              <a:t>]</a:t>
            </a:r>
            <a:endParaRPr lang="en-US" dirty="0"/>
          </a:p>
        </p:txBody>
      </p:sp>
    </p:spTree>
    <p:extLst>
      <p:ext uri="{BB962C8B-B14F-4D97-AF65-F5344CB8AC3E}">
        <p14:creationId xmlns:p14="http://schemas.microsoft.com/office/powerpoint/2010/main" val="1904038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Definitions</a:t>
            </a:r>
            <a:endParaRPr lang="en-US" dirty="0"/>
          </a:p>
        </p:txBody>
      </p:sp>
      <p:sp>
        <p:nvSpPr>
          <p:cNvPr id="3" name="Content Placeholder 2"/>
          <p:cNvSpPr>
            <a:spLocks noGrp="1"/>
          </p:cNvSpPr>
          <p:nvPr>
            <p:ph idx="1"/>
          </p:nvPr>
        </p:nvSpPr>
        <p:spPr>
          <a:xfrm>
            <a:off x="533401" y="1595620"/>
            <a:ext cx="8148020" cy="4519977"/>
          </a:xfrm>
        </p:spPr>
        <p:txBody>
          <a:bodyPr>
            <a:normAutofit fontScale="85000" lnSpcReduction="20000"/>
          </a:bodyPr>
          <a:lstStyle/>
          <a:p>
            <a:r>
              <a:rPr lang="en-US" dirty="0" smtClean="0"/>
              <a:t>Definition of Virtualization:</a:t>
            </a:r>
          </a:p>
          <a:p>
            <a:pPr lvl="1"/>
            <a:r>
              <a:rPr lang="en-US" dirty="0" smtClean="0"/>
              <a:t>Virtualization (in computing) </a:t>
            </a:r>
            <a:r>
              <a:rPr lang="en-US" dirty="0"/>
              <a:t>refers to the </a:t>
            </a:r>
            <a:r>
              <a:rPr lang="en-US" dirty="0">
                <a:solidFill>
                  <a:srgbClr val="FF0000"/>
                </a:solidFill>
              </a:rPr>
              <a:t>act of creating a virtual (rather than actual) version of something</a:t>
            </a:r>
            <a:r>
              <a:rPr lang="en-US" dirty="0"/>
              <a:t>, including but not limited to a virtual computer hardware platform, operating system (OS), storage device, or computer network resources</a:t>
            </a:r>
            <a:r>
              <a:rPr lang="en-US" dirty="0" smtClean="0"/>
              <a:t>. </a:t>
            </a:r>
            <a:br>
              <a:rPr lang="en-US" dirty="0" smtClean="0"/>
            </a:br>
            <a:r>
              <a:rPr lang="en-US" sz="1500" dirty="0" smtClean="0"/>
              <a:t>[Source: </a:t>
            </a:r>
            <a:r>
              <a:rPr lang="en-US" sz="1500" dirty="0" smtClean="0">
                <a:hlinkClick r:id="rId2"/>
              </a:rPr>
              <a:t>www.en.wikipedia.org/wiki/Virtualization</a:t>
            </a:r>
            <a:r>
              <a:rPr lang="en-US" sz="1500" dirty="0" smtClean="0"/>
              <a:t>]</a:t>
            </a:r>
            <a:endParaRPr lang="en-US" sz="1500" dirty="0"/>
          </a:p>
          <a:p>
            <a:pPr lvl="1"/>
            <a:r>
              <a:rPr lang="en-US" dirty="0" smtClean="0"/>
              <a:t>It is essentially </a:t>
            </a:r>
            <a:r>
              <a:rPr lang="en-US" u="sng" dirty="0" smtClean="0"/>
              <a:t>software </a:t>
            </a:r>
            <a:r>
              <a:rPr lang="en-US" u="sng" dirty="0"/>
              <a:t>that separates physical </a:t>
            </a:r>
            <a:r>
              <a:rPr lang="en-US" u="sng" dirty="0" smtClean="0"/>
              <a:t>computing infrastructures </a:t>
            </a:r>
            <a:r>
              <a:rPr lang="en-US" u="sng" dirty="0"/>
              <a:t>to create </a:t>
            </a:r>
            <a:r>
              <a:rPr lang="en-US" u="sng" dirty="0" smtClean="0"/>
              <a:t>a variety of dedicated computing resources</a:t>
            </a:r>
            <a:r>
              <a:rPr lang="en-US" dirty="0"/>
              <a:t>. It is the fundamental technology </a:t>
            </a:r>
            <a:r>
              <a:rPr lang="en-US" dirty="0" smtClean="0"/>
              <a:t>behind cloud computing, particularly as it allows a consistent software layer for the same programs to run on different hardware.   (see next slide for elaboration…)</a:t>
            </a:r>
            <a:endParaRPr lang="en-US" dirty="0"/>
          </a:p>
        </p:txBody>
      </p:sp>
    </p:spTree>
    <p:extLst>
      <p:ext uri="{BB962C8B-B14F-4D97-AF65-F5344CB8AC3E}">
        <p14:creationId xmlns:p14="http://schemas.microsoft.com/office/powerpoint/2010/main" val="706993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Virtualization</a:t>
            </a:r>
          </a:p>
        </p:txBody>
      </p:sp>
      <p:sp>
        <p:nvSpPr>
          <p:cNvPr id="3" name="Content Placeholder 2"/>
          <p:cNvSpPr>
            <a:spLocks noGrp="1"/>
          </p:cNvSpPr>
          <p:nvPr>
            <p:ph idx="1"/>
          </p:nvPr>
        </p:nvSpPr>
        <p:spPr/>
        <p:txBody>
          <a:bodyPr>
            <a:normAutofit fontScale="92500"/>
          </a:bodyPr>
          <a:lstStyle/>
          <a:p>
            <a:r>
              <a:rPr lang="en-US" dirty="0"/>
              <a:t>Virtualization software </a:t>
            </a:r>
            <a:r>
              <a:rPr lang="en-US" dirty="0" smtClean="0"/>
              <a:t>allows </a:t>
            </a:r>
            <a:r>
              <a:rPr lang="en-US" u="sng" dirty="0" smtClean="0"/>
              <a:t>multiple </a:t>
            </a:r>
            <a:r>
              <a:rPr lang="en-US" u="sng" dirty="0"/>
              <a:t>operating systems</a:t>
            </a:r>
            <a:r>
              <a:rPr lang="en-US" dirty="0"/>
              <a:t> and multiple applications </a:t>
            </a:r>
            <a:r>
              <a:rPr lang="en-US" dirty="0" smtClean="0"/>
              <a:t>all to run at the same time on the same server.</a:t>
            </a:r>
          </a:p>
          <a:p>
            <a:r>
              <a:rPr lang="en-US" dirty="0" smtClean="0"/>
              <a:t>“It </a:t>
            </a:r>
            <a:r>
              <a:rPr lang="en-US" dirty="0"/>
              <a:t>enables businesses to reduce IT costs while increasing the efficiency, utilization and flexibility of their existing computer hardware</a:t>
            </a:r>
            <a:r>
              <a:rPr lang="en-US" dirty="0" smtClean="0"/>
              <a:t>.”  -- </a:t>
            </a:r>
            <a:r>
              <a:rPr lang="en-US" dirty="0"/>
              <a:t> </a:t>
            </a:r>
            <a:r>
              <a:rPr lang="en-US" dirty="0" smtClean="0"/>
              <a:t>Quote by Mike Adams (</a:t>
            </a:r>
            <a:r>
              <a:rPr lang="en-US" dirty="0"/>
              <a:t>VMware</a:t>
            </a:r>
            <a:r>
              <a:rPr lang="en-US" dirty="0" smtClean="0"/>
              <a:t> </a:t>
            </a:r>
            <a:r>
              <a:rPr lang="en-US" dirty="0"/>
              <a:t>director of product </a:t>
            </a:r>
            <a:r>
              <a:rPr lang="en-US" dirty="0" smtClean="0"/>
              <a:t>marketing)</a:t>
            </a:r>
            <a:endParaRPr lang="en-US" dirty="0"/>
          </a:p>
        </p:txBody>
      </p:sp>
    </p:spTree>
    <p:extLst>
      <p:ext uri="{BB962C8B-B14F-4D97-AF65-F5344CB8AC3E}">
        <p14:creationId xmlns:p14="http://schemas.microsoft.com/office/powerpoint/2010/main" val="25135551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707866"/>
            <a:ext cx="7698306" cy="692210"/>
          </a:xfrm>
        </p:spPr>
        <p:txBody>
          <a:bodyPr>
            <a:normAutofit fontScale="90000"/>
          </a:bodyPr>
          <a:lstStyle/>
          <a:p>
            <a:r>
              <a:rPr lang="en-US" dirty="0" smtClean="0"/>
              <a:t>Difference between virtualization and cloud computing</a:t>
            </a:r>
            <a:endParaRPr lang="en-US" dirty="0"/>
          </a:p>
        </p:txBody>
      </p:sp>
      <p:sp>
        <p:nvSpPr>
          <p:cNvPr id="3" name="Content Placeholder 2"/>
          <p:cNvSpPr>
            <a:spLocks noGrp="1"/>
          </p:cNvSpPr>
          <p:nvPr>
            <p:ph idx="1"/>
          </p:nvPr>
        </p:nvSpPr>
        <p:spPr>
          <a:xfrm>
            <a:off x="678985" y="1379720"/>
            <a:ext cx="7697635" cy="5313180"/>
          </a:xfrm>
        </p:spPr>
        <p:txBody>
          <a:bodyPr>
            <a:normAutofit fontScale="77500" lnSpcReduction="20000"/>
          </a:bodyPr>
          <a:lstStyle/>
          <a:p>
            <a:r>
              <a:rPr lang="en-US" dirty="0" smtClean="0"/>
              <a:t>Main fundamental difference between these:</a:t>
            </a:r>
          </a:p>
          <a:p>
            <a:pPr lvl="1"/>
            <a:r>
              <a:rPr lang="en-US" dirty="0" smtClean="0">
                <a:solidFill>
                  <a:srgbClr val="FF0000"/>
                </a:solidFill>
              </a:rPr>
              <a:t>Virtualization </a:t>
            </a:r>
            <a:r>
              <a:rPr lang="en-US" dirty="0">
                <a:solidFill>
                  <a:srgbClr val="FF0000"/>
                </a:solidFill>
              </a:rPr>
              <a:t>is software that manipulates </a:t>
            </a:r>
            <a:r>
              <a:rPr lang="en-US" dirty="0" smtClean="0">
                <a:solidFill>
                  <a:srgbClr val="FF0000"/>
                </a:solidFill>
              </a:rPr>
              <a:t>hardware </a:t>
            </a:r>
            <a:r>
              <a:rPr lang="en-US" dirty="0" smtClean="0"/>
              <a:t>and provides a layer </a:t>
            </a:r>
            <a:r>
              <a:rPr lang="en-US" dirty="0" smtClean="0">
                <a:solidFill>
                  <a:srgbClr val="FF0000"/>
                </a:solidFill>
              </a:rPr>
              <a:t>to present a consistent interface</a:t>
            </a:r>
            <a:r>
              <a:rPr lang="en-US" dirty="0" smtClean="0"/>
              <a:t>; whereas </a:t>
            </a:r>
            <a:r>
              <a:rPr lang="en-US" dirty="0" smtClean="0">
                <a:solidFill>
                  <a:srgbClr val="FF0000"/>
                </a:solidFill>
              </a:rPr>
              <a:t>cloud </a:t>
            </a:r>
            <a:r>
              <a:rPr lang="en-US" dirty="0">
                <a:solidFill>
                  <a:srgbClr val="FF0000"/>
                </a:solidFill>
              </a:rPr>
              <a:t>computing </a:t>
            </a:r>
            <a:r>
              <a:rPr lang="en-US" dirty="0" smtClean="0">
                <a:solidFill>
                  <a:srgbClr val="FF0000"/>
                </a:solidFill>
              </a:rPr>
              <a:t>is a </a:t>
            </a:r>
            <a:r>
              <a:rPr lang="en-US" dirty="0">
                <a:solidFill>
                  <a:srgbClr val="FF0000"/>
                </a:solidFill>
              </a:rPr>
              <a:t>service </a:t>
            </a:r>
            <a:r>
              <a:rPr lang="en-US" dirty="0" smtClean="0"/>
              <a:t>/ collection of services that runs on top of that layer (i.e., on the virtual machine).</a:t>
            </a:r>
          </a:p>
          <a:p>
            <a:r>
              <a:rPr lang="en-US" dirty="0" smtClean="0"/>
              <a:t>You can also argue that:</a:t>
            </a:r>
          </a:p>
          <a:p>
            <a:pPr lvl="1"/>
            <a:r>
              <a:rPr lang="en-US" dirty="0" smtClean="0"/>
              <a:t>Cloud computing is the delivery of services, using shared computing resources, software or data, on-demand through via Internet.</a:t>
            </a:r>
          </a:p>
          <a:p>
            <a:pPr lvl="1"/>
            <a:r>
              <a:rPr lang="en-US" dirty="0" smtClean="0"/>
              <a:t>Whereas virtualization is more a lower level interface unseen by the users.</a:t>
            </a:r>
          </a:p>
          <a:p>
            <a:r>
              <a:rPr lang="en-US" dirty="0" smtClean="0"/>
              <a:t>A confusion is </a:t>
            </a:r>
            <a:r>
              <a:rPr lang="en-US" dirty="0" smtClean="0">
                <a:solidFill>
                  <a:srgbClr val="FF0000"/>
                </a:solidFill>
              </a:rPr>
              <a:t>“virtualization as a service”</a:t>
            </a:r>
            <a:r>
              <a:rPr lang="en-US" dirty="0" smtClean="0"/>
              <a:t> – i.e. where the cloud basically provides virtual machines and operating system of the particular type requested that the users then writes code for. (tends to be a type of </a:t>
            </a:r>
            <a:r>
              <a:rPr lang="en-US" dirty="0" err="1" smtClean="0"/>
              <a:t>IaaS</a:t>
            </a:r>
            <a:r>
              <a:rPr lang="en-US" dirty="0" smtClean="0"/>
              <a:t>)</a:t>
            </a:r>
            <a:endParaRPr lang="en-US" dirty="0"/>
          </a:p>
        </p:txBody>
      </p:sp>
    </p:spTree>
    <p:extLst>
      <p:ext uri="{BB962C8B-B14F-4D97-AF65-F5344CB8AC3E}">
        <p14:creationId xmlns:p14="http://schemas.microsoft.com/office/powerpoint/2010/main" val="105967470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9114" y="448220"/>
            <a:ext cx="7698306" cy="1053201"/>
          </a:xfrm>
        </p:spPr>
        <p:txBody>
          <a:bodyPr>
            <a:normAutofit fontScale="90000"/>
          </a:bodyPr>
          <a:lstStyle/>
          <a:p>
            <a:r>
              <a:rPr lang="en-US" dirty="0" smtClean="0"/>
              <a:t>You don’t have to have a cloud for the virtualized environment</a:t>
            </a:r>
            <a:endParaRPr lang="en-US" dirty="0"/>
          </a:p>
        </p:txBody>
      </p:sp>
      <p:sp>
        <p:nvSpPr>
          <p:cNvPr id="3" name="Content Placeholder 2"/>
          <p:cNvSpPr>
            <a:spLocks noGrp="1"/>
          </p:cNvSpPr>
          <p:nvPr>
            <p:ph idx="1"/>
          </p:nvPr>
        </p:nvSpPr>
        <p:spPr>
          <a:xfrm>
            <a:off x="616895" y="1595620"/>
            <a:ext cx="7697635" cy="4737447"/>
          </a:xfrm>
        </p:spPr>
        <p:txBody>
          <a:bodyPr>
            <a:normAutofit lnSpcReduction="10000"/>
          </a:bodyPr>
          <a:lstStyle/>
          <a:p>
            <a:r>
              <a:rPr lang="en-US" dirty="0" smtClean="0"/>
              <a:t>A major advantage of </a:t>
            </a:r>
            <a:br>
              <a:rPr lang="en-US" dirty="0" smtClean="0"/>
            </a:br>
            <a:r>
              <a:rPr lang="en-US" dirty="0" smtClean="0"/>
              <a:t>virtualization is </a:t>
            </a:r>
            <a:r>
              <a:rPr lang="en-US" dirty="0" smtClean="0">
                <a:solidFill>
                  <a:srgbClr val="FF0000"/>
                </a:solidFill>
              </a:rPr>
              <a:t>allowing for</a:t>
            </a:r>
            <a:br>
              <a:rPr lang="en-US" dirty="0" smtClean="0">
                <a:solidFill>
                  <a:srgbClr val="FF0000"/>
                </a:solidFill>
              </a:rPr>
            </a:br>
            <a:r>
              <a:rPr lang="en-US" dirty="0" smtClean="0">
                <a:solidFill>
                  <a:srgbClr val="FF0000"/>
                </a:solidFill>
              </a:rPr>
              <a:t>sustainability</a:t>
            </a:r>
            <a:r>
              <a:rPr lang="en-US" dirty="0" smtClean="0"/>
              <a:t> (increased</a:t>
            </a:r>
            <a:br>
              <a:rPr lang="en-US" dirty="0" smtClean="0"/>
            </a:br>
            <a:r>
              <a:rPr lang="en-US" dirty="0" smtClean="0"/>
              <a:t>product lifespan) of crucial</a:t>
            </a:r>
            <a:br>
              <a:rPr lang="en-US" dirty="0" smtClean="0"/>
            </a:br>
            <a:r>
              <a:rPr lang="en-US" dirty="0" smtClean="0"/>
              <a:t>software products, such as</a:t>
            </a:r>
            <a:br>
              <a:rPr lang="en-US" dirty="0" smtClean="0"/>
            </a:br>
            <a:r>
              <a:rPr lang="en-US" dirty="0" smtClean="0"/>
              <a:t>bespoke applications developed</a:t>
            </a:r>
            <a:br>
              <a:rPr lang="en-US" dirty="0" smtClean="0"/>
            </a:br>
            <a:r>
              <a:rPr lang="en-US" dirty="0" smtClean="0"/>
              <a:t>in-house and which are very</a:t>
            </a:r>
            <a:br>
              <a:rPr lang="en-US" dirty="0" smtClean="0"/>
            </a:br>
            <a:r>
              <a:rPr lang="en-US" dirty="0" smtClean="0"/>
              <a:t>important for the business.</a:t>
            </a:r>
            <a:br>
              <a:rPr lang="en-US" dirty="0" smtClean="0"/>
            </a:br>
            <a:r>
              <a:rPr lang="en-US" dirty="0" smtClean="0"/>
              <a:t>(e.g. expert system, estimation</a:t>
            </a:r>
            <a:br>
              <a:rPr lang="en-US" dirty="0" smtClean="0"/>
            </a:br>
            <a:r>
              <a:rPr lang="en-US" dirty="0" smtClean="0"/>
              <a:t>engine, simulation modelling)</a:t>
            </a:r>
          </a:p>
        </p:txBody>
      </p:sp>
      <p:sp>
        <p:nvSpPr>
          <p:cNvPr id="4" name="Cube 3"/>
          <p:cNvSpPr/>
          <p:nvPr/>
        </p:nvSpPr>
        <p:spPr>
          <a:xfrm>
            <a:off x="6716888" y="2645811"/>
            <a:ext cx="1828800" cy="948267"/>
          </a:xfrm>
          <a:prstGeom prst="cub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739466" y="2925169"/>
            <a:ext cx="1479892" cy="646331"/>
          </a:xfrm>
          <a:prstGeom prst="rect">
            <a:avLst/>
          </a:prstGeom>
          <a:noFill/>
        </p:spPr>
        <p:txBody>
          <a:bodyPr wrap="none" rtlCol="0">
            <a:spAutoFit/>
          </a:bodyPr>
          <a:lstStyle/>
          <a:p>
            <a:pPr algn="ctr"/>
            <a:r>
              <a:rPr lang="en-US" dirty="0" smtClean="0"/>
              <a:t>Virtualized</a:t>
            </a:r>
            <a:br>
              <a:rPr lang="en-US" dirty="0" smtClean="0"/>
            </a:br>
            <a:r>
              <a:rPr lang="en-US" dirty="0" smtClean="0"/>
              <a:t>Environment</a:t>
            </a:r>
            <a:endParaRPr lang="en-US" dirty="0"/>
          </a:p>
        </p:txBody>
      </p:sp>
      <p:sp>
        <p:nvSpPr>
          <p:cNvPr id="6" name="Cloud 5"/>
          <p:cNvSpPr/>
          <p:nvPr/>
        </p:nvSpPr>
        <p:spPr>
          <a:xfrm>
            <a:off x="6603999" y="1810433"/>
            <a:ext cx="2201334" cy="1114737"/>
          </a:xfrm>
          <a:prstGeom prst="cloud">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Cube 7"/>
          <p:cNvSpPr/>
          <p:nvPr/>
        </p:nvSpPr>
        <p:spPr>
          <a:xfrm>
            <a:off x="6716888" y="5208390"/>
            <a:ext cx="1828800" cy="948267"/>
          </a:xfrm>
          <a:prstGeom prst="cube">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6739466" y="5487748"/>
            <a:ext cx="1479892" cy="646331"/>
          </a:xfrm>
          <a:prstGeom prst="rect">
            <a:avLst/>
          </a:prstGeom>
          <a:noFill/>
        </p:spPr>
        <p:txBody>
          <a:bodyPr wrap="none" rtlCol="0">
            <a:spAutoFit/>
          </a:bodyPr>
          <a:lstStyle/>
          <a:p>
            <a:pPr algn="ctr"/>
            <a:r>
              <a:rPr lang="en-US" dirty="0" smtClean="0"/>
              <a:t>Virtualized</a:t>
            </a:r>
            <a:br>
              <a:rPr lang="en-US" dirty="0" smtClean="0"/>
            </a:br>
            <a:r>
              <a:rPr lang="en-US" dirty="0" smtClean="0"/>
              <a:t>Environment</a:t>
            </a:r>
            <a:endParaRPr lang="en-US" dirty="0"/>
          </a:p>
        </p:txBody>
      </p:sp>
      <p:sp>
        <p:nvSpPr>
          <p:cNvPr id="14" name="Right Arrow 13"/>
          <p:cNvSpPr/>
          <p:nvPr/>
        </p:nvSpPr>
        <p:spPr>
          <a:xfrm rot="16200000">
            <a:off x="7323699" y="4663700"/>
            <a:ext cx="581377" cy="83251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p:nvSpPr>
        <p:spPr>
          <a:xfrm>
            <a:off x="6826891" y="3865937"/>
            <a:ext cx="1628487" cy="92333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6826891" y="2156156"/>
            <a:ext cx="539017" cy="42329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8121872" y="1931471"/>
            <a:ext cx="539017" cy="42329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rot="12528627">
            <a:off x="6240744" y="1881792"/>
            <a:ext cx="721161" cy="5226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19336346">
            <a:off x="8309778" y="1581752"/>
            <a:ext cx="702222" cy="508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8135342" y="1985429"/>
            <a:ext cx="569388" cy="369332"/>
          </a:xfrm>
          <a:prstGeom prst="rect">
            <a:avLst/>
          </a:prstGeom>
          <a:noFill/>
        </p:spPr>
        <p:txBody>
          <a:bodyPr wrap="none" rtlCol="0">
            <a:spAutoFit/>
          </a:bodyPr>
          <a:lstStyle/>
          <a:p>
            <a:pPr algn="ctr"/>
            <a:r>
              <a:rPr lang="en-US" dirty="0" smtClean="0"/>
              <a:t>app</a:t>
            </a:r>
            <a:endParaRPr lang="en-US" dirty="0"/>
          </a:p>
        </p:txBody>
      </p:sp>
      <p:sp>
        <p:nvSpPr>
          <p:cNvPr id="23" name="TextBox 22"/>
          <p:cNvSpPr txBox="1"/>
          <p:nvPr/>
        </p:nvSpPr>
        <p:spPr>
          <a:xfrm>
            <a:off x="6844432" y="2183197"/>
            <a:ext cx="569388" cy="369332"/>
          </a:xfrm>
          <a:prstGeom prst="rect">
            <a:avLst/>
          </a:prstGeom>
          <a:noFill/>
        </p:spPr>
        <p:txBody>
          <a:bodyPr wrap="none" rtlCol="0">
            <a:spAutoFit/>
          </a:bodyPr>
          <a:lstStyle/>
          <a:p>
            <a:pPr algn="ctr"/>
            <a:r>
              <a:rPr lang="en-US" dirty="0" smtClean="0"/>
              <a:t>app</a:t>
            </a:r>
            <a:endParaRPr lang="en-US" dirty="0"/>
          </a:p>
        </p:txBody>
      </p:sp>
      <p:sp>
        <p:nvSpPr>
          <p:cNvPr id="17" name="Rectangle 16"/>
          <p:cNvSpPr/>
          <p:nvPr/>
        </p:nvSpPr>
        <p:spPr>
          <a:xfrm>
            <a:off x="7150048" y="2014897"/>
            <a:ext cx="539017" cy="42329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p:cNvSpPr txBox="1"/>
          <p:nvPr/>
        </p:nvSpPr>
        <p:spPr>
          <a:xfrm>
            <a:off x="7202945" y="2041868"/>
            <a:ext cx="569388" cy="369332"/>
          </a:xfrm>
          <a:prstGeom prst="rect">
            <a:avLst/>
          </a:prstGeom>
          <a:noFill/>
        </p:spPr>
        <p:txBody>
          <a:bodyPr wrap="none" rtlCol="0">
            <a:spAutoFit/>
          </a:bodyPr>
          <a:lstStyle/>
          <a:p>
            <a:pPr algn="ctr"/>
            <a:r>
              <a:rPr lang="en-US" dirty="0" smtClean="0"/>
              <a:t>app</a:t>
            </a:r>
            <a:endParaRPr lang="en-US" dirty="0"/>
          </a:p>
        </p:txBody>
      </p:sp>
      <p:sp>
        <p:nvSpPr>
          <p:cNvPr id="11" name="Right Arrow 10"/>
          <p:cNvSpPr/>
          <p:nvPr/>
        </p:nvSpPr>
        <p:spPr>
          <a:xfrm rot="14244869">
            <a:off x="6769276" y="1633986"/>
            <a:ext cx="702222" cy="508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p:cNvSpPr/>
          <p:nvPr/>
        </p:nvSpPr>
        <p:spPr>
          <a:xfrm>
            <a:off x="7596325" y="1898042"/>
            <a:ext cx="539017" cy="42329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Arrow 11"/>
          <p:cNvSpPr/>
          <p:nvPr/>
        </p:nvSpPr>
        <p:spPr>
          <a:xfrm rot="17312316">
            <a:off x="7514723" y="1412933"/>
            <a:ext cx="702222" cy="50892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7605145" y="1906844"/>
            <a:ext cx="569388" cy="369332"/>
          </a:xfrm>
          <a:prstGeom prst="rect">
            <a:avLst/>
          </a:prstGeom>
          <a:noFill/>
        </p:spPr>
        <p:txBody>
          <a:bodyPr wrap="none" rtlCol="0">
            <a:spAutoFit/>
          </a:bodyPr>
          <a:lstStyle/>
          <a:p>
            <a:pPr algn="ctr"/>
            <a:r>
              <a:rPr lang="en-US" dirty="0" smtClean="0"/>
              <a:t>app</a:t>
            </a:r>
            <a:endParaRPr lang="en-US" dirty="0"/>
          </a:p>
        </p:txBody>
      </p:sp>
      <p:sp>
        <p:nvSpPr>
          <p:cNvPr id="7" name="TextBox 6"/>
          <p:cNvSpPr txBox="1"/>
          <p:nvPr/>
        </p:nvSpPr>
        <p:spPr>
          <a:xfrm>
            <a:off x="7286060" y="2185937"/>
            <a:ext cx="1133645" cy="646331"/>
          </a:xfrm>
          <a:prstGeom prst="rect">
            <a:avLst/>
          </a:prstGeom>
          <a:noFill/>
        </p:spPr>
        <p:txBody>
          <a:bodyPr wrap="none" rtlCol="0">
            <a:spAutoFit/>
          </a:bodyPr>
          <a:lstStyle/>
          <a:p>
            <a:pPr algn="ctr"/>
            <a:r>
              <a:rPr lang="en-US" b="1" dirty="0" smtClean="0"/>
              <a:t>Cloud</a:t>
            </a:r>
            <a:br>
              <a:rPr lang="en-US" b="1" dirty="0" smtClean="0"/>
            </a:br>
            <a:r>
              <a:rPr lang="en-US" b="1" dirty="0" smtClean="0"/>
              <a:t>Services</a:t>
            </a:r>
            <a:endParaRPr lang="en-US" b="1" dirty="0"/>
          </a:p>
        </p:txBody>
      </p:sp>
      <p:sp>
        <p:nvSpPr>
          <p:cNvPr id="24" name="TextBox 23"/>
          <p:cNvSpPr txBox="1"/>
          <p:nvPr/>
        </p:nvSpPr>
        <p:spPr>
          <a:xfrm>
            <a:off x="7036725" y="3865937"/>
            <a:ext cx="1184940" cy="923330"/>
          </a:xfrm>
          <a:prstGeom prst="rect">
            <a:avLst/>
          </a:prstGeom>
          <a:noFill/>
        </p:spPr>
        <p:txBody>
          <a:bodyPr wrap="none" rtlCol="0">
            <a:spAutoFit/>
          </a:bodyPr>
          <a:lstStyle/>
          <a:p>
            <a:pPr algn="ctr"/>
            <a:r>
              <a:rPr lang="en-US" b="1" dirty="0" smtClean="0"/>
              <a:t>Crucial</a:t>
            </a:r>
            <a:br>
              <a:rPr lang="en-US" b="1" dirty="0" smtClean="0"/>
            </a:br>
            <a:r>
              <a:rPr lang="en-US" b="1" dirty="0" smtClean="0"/>
              <a:t>Software</a:t>
            </a:r>
          </a:p>
          <a:p>
            <a:pPr algn="ctr"/>
            <a:r>
              <a:rPr lang="en-US" b="1" dirty="0" smtClean="0"/>
              <a:t>Product</a:t>
            </a:r>
            <a:endParaRPr lang="en-US" b="1" dirty="0"/>
          </a:p>
        </p:txBody>
      </p:sp>
    </p:spTree>
    <p:extLst>
      <p:ext uri="{BB962C8B-B14F-4D97-AF65-F5344CB8AC3E}">
        <p14:creationId xmlns:p14="http://schemas.microsoft.com/office/powerpoint/2010/main" val="165989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ZA" dirty="0" smtClean="0"/>
              <a:t>Example Virtualization Products</a:t>
            </a:r>
            <a:endParaRPr lang="en-US" dirty="0"/>
          </a:p>
        </p:txBody>
      </p:sp>
      <p:sp>
        <p:nvSpPr>
          <p:cNvPr id="5" name="Text Placeholder 4"/>
          <p:cNvSpPr>
            <a:spLocks noGrp="1"/>
          </p:cNvSpPr>
          <p:nvPr>
            <p:ph type="body" idx="1"/>
          </p:nvPr>
        </p:nvSpPr>
        <p:spPr/>
        <p:txBody>
          <a:bodyPr/>
          <a:lstStyle/>
          <a:p>
            <a:pPr>
              <a:defRPr/>
            </a:pPr>
            <a:r>
              <a:rPr lang="en-ZA" dirty="0" smtClean="0"/>
              <a:t>EEE4084F</a:t>
            </a:r>
            <a:endParaRPr lang="en-US" dirty="0"/>
          </a:p>
        </p:txBody>
      </p:sp>
    </p:spTree>
    <p:extLst>
      <p:ext uri="{BB962C8B-B14F-4D97-AF65-F5344CB8AC3E}">
        <p14:creationId xmlns:p14="http://schemas.microsoft.com/office/powerpoint/2010/main" val="4974602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729114" y="245019"/>
            <a:ext cx="7698306" cy="692210"/>
          </a:xfrm>
        </p:spPr>
        <p:txBody>
          <a:bodyPr>
            <a:normAutofit fontScale="90000"/>
          </a:bodyPr>
          <a:lstStyle/>
          <a:p>
            <a:r>
              <a:rPr lang="en-US" dirty="0" smtClean="0"/>
              <a:t>Common Virtualization Products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47662773"/>
              </p:ext>
            </p:extLst>
          </p:nvPr>
        </p:nvGraphicFramePr>
        <p:xfrm>
          <a:off x="417687" y="1008410"/>
          <a:ext cx="8421513" cy="5240020"/>
        </p:xfrm>
        <a:graphic>
          <a:graphicData uri="http://schemas.openxmlformats.org/drawingml/2006/table">
            <a:tbl>
              <a:tblPr firstRow="1" bandRow="1">
                <a:tableStyleId>{5C22544A-7EE6-4342-B048-85BDC9FD1C3A}</a:tableStyleId>
              </a:tblPr>
              <a:tblGrid>
                <a:gridCol w="1038580"/>
                <a:gridCol w="1117600"/>
                <a:gridCol w="1286933"/>
                <a:gridCol w="1050852"/>
                <a:gridCol w="1216394"/>
                <a:gridCol w="1345198"/>
                <a:gridCol w="1365956"/>
              </a:tblGrid>
              <a:tr h="370840">
                <a:tc>
                  <a:txBody>
                    <a:bodyPr/>
                    <a:lstStyle/>
                    <a:p>
                      <a:r>
                        <a:rPr lang="en-US" sz="1050" dirty="0" smtClean="0"/>
                        <a:t>Name</a:t>
                      </a:r>
                      <a:endParaRPr lang="en-US" sz="1050" dirty="0"/>
                    </a:p>
                  </a:txBody>
                  <a:tcPr/>
                </a:tc>
                <a:tc>
                  <a:txBody>
                    <a:bodyPr/>
                    <a:lstStyle/>
                    <a:p>
                      <a:r>
                        <a:rPr lang="en-US" sz="1050" dirty="0" smtClean="0"/>
                        <a:t>Creator</a:t>
                      </a:r>
                      <a:endParaRPr lang="en-US" sz="1050" dirty="0"/>
                    </a:p>
                  </a:txBody>
                  <a:tcPr/>
                </a:tc>
                <a:tc>
                  <a:txBody>
                    <a:bodyPr/>
                    <a:lstStyle/>
                    <a:p>
                      <a:r>
                        <a:rPr lang="en-US" sz="1050" dirty="0" smtClean="0"/>
                        <a:t>Host CPU</a:t>
                      </a:r>
                      <a:endParaRPr lang="en-US" sz="1050" dirty="0"/>
                    </a:p>
                  </a:txBody>
                  <a:tcPr/>
                </a:tc>
                <a:tc>
                  <a:txBody>
                    <a:bodyPr/>
                    <a:lstStyle/>
                    <a:p>
                      <a:r>
                        <a:rPr lang="en-US" sz="1050" dirty="0" smtClean="0"/>
                        <a:t>Guest CPU</a:t>
                      </a:r>
                      <a:endParaRPr lang="en-US" sz="1050" dirty="0"/>
                    </a:p>
                  </a:txBody>
                  <a:tcPr/>
                </a:tc>
                <a:tc>
                  <a:txBody>
                    <a:bodyPr/>
                    <a:lstStyle/>
                    <a:p>
                      <a:r>
                        <a:rPr lang="en-US" sz="1050" dirty="0" smtClean="0"/>
                        <a:t>Host OS</a:t>
                      </a:r>
                      <a:endParaRPr lang="en-US" sz="1050" dirty="0"/>
                    </a:p>
                  </a:txBody>
                  <a:tcPr/>
                </a:tc>
                <a:tc>
                  <a:txBody>
                    <a:bodyPr/>
                    <a:lstStyle/>
                    <a:p>
                      <a:r>
                        <a:rPr lang="en-US" sz="1050" dirty="0" smtClean="0"/>
                        <a:t>Guest OS</a:t>
                      </a:r>
                      <a:endParaRPr lang="en-US" sz="1050" dirty="0"/>
                    </a:p>
                  </a:txBody>
                  <a:tcPr/>
                </a:tc>
                <a:tc>
                  <a:txBody>
                    <a:bodyPr/>
                    <a:lstStyle/>
                    <a:p>
                      <a:r>
                        <a:rPr lang="en-US" sz="1050" dirty="0" smtClean="0"/>
                        <a:t>License</a:t>
                      </a:r>
                      <a:endParaRPr lang="en-US" sz="1050" dirty="0"/>
                    </a:p>
                  </a:txBody>
                  <a:tcPr/>
                </a:tc>
              </a:tr>
              <a:tr h="370840">
                <a:tc>
                  <a:txBody>
                    <a:bodyPr/>
                    <a:lstStyle/>
                    <a:p>
                      <a:r>
                        <a:rPr lang="en-US" sz="1050" dirty="0" err="1" smtClean="0">
                          <a:effectLst/>
                          <a:hlinkClick r:id="rId2" tooltip="Bhyve"/>
                        </a:rPr>
                        <a:t>bhyve</a:t>
                      </a:r>
                      <a:endParaRPr lang="en-US" sz="1050" dirty="0"/>
                    </a:p>
                  </a:txBody>
                  <a:tcPr/>
                </a:tc>
                <a:tc>
                  <a:txBody>
                    <a:bodyPr/>
                    <a:lstStyle/>
                    <a:p>
                      <a:r>
                        <a:rPr lang="en-US" sz="1050" dirty="0" smtClean="0">
                          <a:effectLst/>
                          <a:hlinkClick r:id="rId3" tooltip="FreeBSD"/>
                        </a:rPr>
                        <a:t>FreeBSD</a:t>
                      </a:r>
                      <a:endParaRPr lang="en-US" sz="1050" dirty="0"/>
                    </a:p>
                  </a:txBody>
                  <a:tcPr/>
                </a:tc>
                <a:tc>
                  <a:txBody>
                    <a:bodyPr/>
                    <a:lstStyle/>
                    <a:p>
                      <a:r>
                        <a:rPr lang="en-US" sz="1050" dirty="0" smtClean="0">
                          <a:effectLst/>
                        </a:rPr>
                        <a:t>x86-64</a:t>
                      </a:r>
                      <a:endParaRPr lang="en-US" sz="1050" dirty="0"/>
                    </a:p>
                  </a:txBody>
                  <a:tcPr/>
                </a:tc>
                <a:tc>
                  <a:txBody>
                    <a:bodyPr/>
                    <a:lstStyle/>
                    <a:p>
                      <a:r>
                        <a:rPr lang="en-US" sz="1050" dirty="0" smtClean="0">
                          <a:effectLst/>
                        </a:rPr>
                        <a:t>x86-64</a:t>
                      </a:r>
                      <a:endParaRPr lang="en-US" sz="1050" dirty="0"/>
                    </a:p>
                  </a:txBody>
                  <a:tcPr/>
                </a:tc>
                <a:tc>
                  <a:txBody>
                    <a:bodyPr/>
                    <a:lstStyle/>
                    <a:p>
                      <a:r>
                        <a:rPr lang="en-US" sz="1050" dirty="0" smtClean="0">
                          <a:effectLst/>
                          <a:hlinkClick r:id="rId3" tooltip="FreeBSD"/>
                        </a:rPr>
                        <a:t>FreeBSD</a:t>
                      </a:r>
                      <a:endParaRPr lang="en-US" sz="1050" dirty="0"/>
                    </a:p>
                  </a:txBody>
                  <a:tcPr/>
                </a:tc>
                <a:tc>
                  <a:txBody>
                    <a:bodyPr/>
                    <a:lstStyle/>
                    <a:p>
                      <a:r>
                        <a:rPr lang="en-US" sz="1050" dirty="0" smtClean="0">
                          <a:effectLst/>
                          <a:hlinkClick r:id="rId3" tooltip="FreeBSD"/>
                        </a:rPr>
                        <a:t>FreeBSD</a:t>
                      </a:r>
                      <a:r>
                        <a:rPr lang="en-US" sz="1050" dirty="0" smtClean="0">
                          <a:effectLst/>
                        </a:rPr>
                        <a:t>, </a:t>
                      </a:r>
                      <a:r>
                        <a:rPr lang="en-US" sz="1050" dirty="0" err="1" smtClean="0">
                          <a:effectLst/>
                          <a:hlinkClick r:id="rId4" tooltip="OpenBSD"/>
                        </a:rPr>
                        <a:t>OpenBSD</a:t>
                      </a:r>
                      <a:r>
                        <a:rPr lang="en-US" sz="1050" dirty="0" smtClean="0">
                          <a:effectLst/>
                        </a:rPr>
                        <a:t>, </a:t>
                      </a:r>
                      <a:r>
                        <a:rPr lang="en-US" sz="1050" dirty="0" smtClean="0">
                          <a:effectLst/>
                          <a:hlinkClick r:id="rId5" tooltip="GNU/Linux"/>
                        </a:rPr>
                        <a:t>GNU/Linux</a:t>
                      </a:r>
                      <a:r>
                        <a:rPr lang="en-US" sz="1050" dirty="0" smtClean="0">
                          <a:effectLst/>
                        </a:rPr>
                        <a:t> …</a:t>
                      </a:r>
                      <a:endParaRPr lang="en-US" sz="1050" dirty="0"/>
                    </a:p>
                  </a:txBody>
                  <a:tcPr/>
                </a:tc>
                <a:tc>
                  <a:txBody>
                    <a:bodyPr/>
                    <a:lstStyle/>
                    <a:p>
                      <a:r>
                        <a:rPr lang="en-US" sz="1050" dirty="0" smtClean="0"/>
                        <a:t>BSD</a:t>
                      </a:r>
                      <a:endParaRPr lang="en-US" sz="1050" dirty="0"/>
                    </a:p>
                  </a:txBody>
                  <a:tcPr/>
                </a:tc>
              </a:tr>
              <a:tr h="370840">
                <a:tc>
                  <a:txBody>
                    <a:bodyPr/>
                    <a:lstStyle/>
                    <a:p>
                      <a:r>
                        <a:rPr lang="en-US" sz="1050" dirty="0" err="1">
                          <a:hlinkClick r:id="rId6" tooltip="DOSBox"/>
                        </a:rPr>
                        <a:t>DOSBox</a:t>
                      </a:r>
                      <a:endParaRPr lang="en-US" sz="1050" dirty="0"/>
                    </a:p>
                  </a:txBody>
                  <a:tcPr anchor="ctr"/>
                </a:tc>
                <a:tc>
                  <a:txBody>
                    <a:bodyPr/>
                    <a:lstStyle/>
                    <a:p>
                      <a:r>
                        <a:rPr lang="en-US" sz="1050" dirty="0"/>
                        <a:t>Peter </a:t>
                      </a:r>
                      <a:r>
                        <a:rPr lang="en-US" sz="1050" dirty="0" err="1"/>
                        <a:t>Veenstra</a:t>
                      </a:r>
                      <a:r>
                        <a:rPr lang="en-US" sz="1050" dirty="0"/>
                        <a:t>, </a:t>
                      </a:r>
                      <a:r>
                        <a:rPr lang="en-US" sz="1050" dirty="0" err="1"/>
                        <a:t>Sjoerd</a:t>
                      </a:r>
                      <a:r>
                        <a:rPr lang="en-US" sz="1050" dirty="0"/>
                        <a:t>, community help</a:t>
                      </a:r>
                    </a:p>
                  </a:txBody>
                  <a:tcPr anchor="ctr"/>
                </a:tc>
                <a:tc>
                  <a:txBody>
                    <a:bodyPr/>
                    <a:lstStyle/>
                    <a:p>
                      <a:r>
                        <a:rPr lang="en-US" sz="1050"/>
                        <a:t>Any</a:t>
                      </a:r>
                    </a:p>
                  </a:txBody>
                  <a:tcPr anchor="ctr"/>
                </a:tc>
                <a:tc>
                  <a:txBody>
                    <a:bodyPr/>
                    <a:lstStyle/>
                    <a:p>
                      <a:r>
                        <a:rPr lang="en-US" sz="1050" dirty="0"/>
                        <a:t>x86, ARM</a:t>
                      </a:r>
                    </a:p>
                  </a:txBody>
                  <a:tcPr anchor="ctr"/>
                </a:tc>
                <a:tc>
                  <a:txBody>
                    <a:bodyPr/>
                    <a:lstStyle/>
                    <a:p>
                      <a:r>
                        <a:rPr lang="en-US" sz="1050" dirty="0"/>
                        <a:t>Linux, Windows, Mac OS </a:t>
                      </a:r>
                      <a:r>
                        <a:rPr lang="en-US" sz="1050" dirty="0" smtClean="0"/>
                        <a:t>X</a:t>
                      </a:r>
                      <a:r>
                        <a:rPr lang="en-US" sz="1050" dirty="0"/>
                        <a:t>, BeOS, FreeBSD, </a:t>
                      </a:r>
                      <a:r>
                        <a:rPr lang="en-US" sz="1050" dirty="0" smtClean="0"/>
                        <a:t>Solaris</a:t>
                      </a:r>
                      <a:r>
                        <a:rPr lang="en-US" sz="1050" dirty="0"/>
                        <a:t>, </a:t>
                      </a:r>
                      <a:r>
                        <a:rPr lang="en-US" sz="1050" dirty="0">
                          <a:hlinkClick r:id="rId7" tooltip="QNX"/>
                        </a:rPr>
                        <a:t>QNX</a:t>
                      </a:r>
                      <a:r>
                        <a:rPr lang="en-US" sz="1050" dirty="0"/>
                        <a:t>, IRIX, </a:t>
                      </a:r>
                      <a:r>
                        <a:rPr lang="en-US" sz="1050" dirty="0" err="1" smtClean="0"/>
                        <a:t>AmigaOSymbian</a:t>
                      </a:r>
                      <a:r>
                        <a:rPr lang="en-US" sz="1050" dirty="0" smtClean="0"/>
                        <a:t>, …</a:t>
                      </a:r>
                      <a:endParaRPr lang="en-US" sz="1050" dirty="0"/>
                    </a:p>
                  </a:txBody>
                  <a:tcPr anchor="ctr"/>
                </a:tc>
                <a:tc>
                  <a:txBody>
                    <a:bodyPr/>
                    <a:lstStyle/>
                    <a:p>
                      <a:r>
                        <a:rPr lang="en-US" sz="1050" dirty="0"/>
                        <a:t>Internally emulated DOS shell; classic </a:t>
                      </a:r>
                      <a:r>
                        <a:rPr lang="en-US" sz="1050" dirty="0">
                          <a:hlinkClick r:id="rId8" tooltip="PC booter"/>
                        </a:rPr>
                        <a:t>PC </a:t>
                      </a:r>
                      <a:r>
                        <a:rPr lang="en-US" sz="1050" dirty="0" err="1">
                          <a:hlinkClick r:id="rId8" tooltip="PC booter"/>
                        </a:rPr>
                        <a:t>booter</a:t>
                      </a:r>
                      <a:r>
                        <a:rPr lang="en-US" sz="1050" dirty="0"/>
                        <a:t> games, </a:t>
                      </a:r>
                      <a:r>
                        <a:rPr lang="en-US" sz="1050" dirty="0" smtClean="0"/>
                        <a:t>…</a:t>
                      </a:r>
                      <a:endParaRPr lang="en-US" sz="1050" dirty="0"/>
                    </a:p>
                  </a:txBody>
                  <a:tcPr anchor="ctr"/>
                </a:tc>
                <a:tc>
                  <a:txBody>
                    <a:bodyPr/>
                    <a:lstStyle/>
                    <a:p>
                      <a:pPr algn="ctr" fontAlgn="ctr"/>
                      <a:r>
                        <a:rPr lang="en-US" sz="1050" dirty="0">
                          <a:solidFill>
                            <a:srgbClr val="000000"/>
                          </a:solidFill>
                          <a:effectLst/>
                          <a:hlinkClick r:id="rId9" tooltip="GPL"/>
                        </a:rPr>
                        <a:t>GPL</a:t>
                      </a:r>
                      <a:endParaRPr lang="en-US" sz="1050" dirty="0">
                        <a:solidFill>
                          <a:srgbClr val="000000"/>
                        </a:solidFill>
                        <a:effectLst/>
                      </a:endParaRPr>
                    </a:p>
                  </a:txBody>
                  <a:tcPr anchor="ctr"/>
                </a:tc>
              </a:tr>
              <a:tr h="370840">
                <a:tc>
                  <a:txBody>
                    <a:bodyPr/>
                    <a:lstStyle/>
                    <a:p>
                      <a:r>
                        <a:rPr lang="en-US" sz="1050" dirty="0">
                          <a:hlinkClick r:id="rId10" tooltip="Hyper-V"/>
                        </a:rPr>
                        <a:t>Hyper-V</a:t>
                      </a:r>
                      <a:r>
                        <a:rPr lang="en-US" sz="1050" dirty="0"/>
                        <a:t> (2012)</a:t>
                      </a:r>
                    </a:p>
                  </a:txBody>
                  <a:tcPr anchor="ctr"/>
                </a:tc>
                <a:tc>
                  <a:txBody>
                    <a:bodyPr/>
                    <a:lstStyle/>
                    <a:p>
                      <a:r>
                        <a:rPr lang="en-US" sz="1050">
                          <a:hlinkClick r:id="rId11" tooltip="Microsoft"/>
                        </a:rPr>
                        <a:t>Microsoft</a:t>
                      </a:r>
                      <a:endParaRPr lang="en-US" sz="1050"/>
                    </a:p>
                  </a:txBody>
                  <a:tcPr anchor="ctr"/>
                </a:tc>
                <a:tc>
                  <a:txBody>
                    <a:bodyPr/>
                    <a:lstStyle/>
                    <a:p>
                      <a:r>
                        <a:rPr lang="en-US" sz="1050" dirty="0">
                          <a:hlinkClick r:id="rId12" tooltip="X86-64"/>
                        </a:rPr>
                        <a:t>x86-64</a:t>
                      </a:r>
                      <a:r>
                        <a:rPr lang="en-US" sz="1050" dirty="0"/>
                        <a:t> + hardware-assisted virtualization (</a:t>
                      </a:r>
                      <a:r>
                        <a:rPr lang="en-US" sz="1050" dirty="0">
                          <a:hlinkClick r:id="rId13" tooltip="Intel VT-x"/>
                        </a:rPr>
                        <a:t>Intel VT-x</a:t>
                      </a:r>
                      <a:r>
                        <a:rPr lang="en-US" sz="1050" dirty="0"/>
                        <a:t> or </a:t>
                      </a:r>
                      <a:r>
                        <a:rPr lang="en-US" sz="1050" dirty="0">
                          <a:hlinkClick r:id="rId14" tooltip="AMD-V"/>
                        </a:rPr>
                        <a:t>AMD-V</a:t>
                      </a:r>
                      <a:r>
                        <a:rPr lang="en-US" sz="1050" dirty="0"/>
                        <a:t> </a:t>
                      </a:r>
                      <a:r>
                        <a:rPr lang="en-US" sz="1050" dirty="0" smtClean="0"/>
                        <a:t>…</a:t>
                      </a:r>
                      <a:endParaRPr lang="en-US" sz="1050" dirty="0"/>
                    </a:p>
                  </a:txBody>
                  <a:tcPr anchor="ctr"/>
                </a:tc>
                <a:tc>
                  <a:txBody>
                    <a:bodyPr/>
                    <a:lstStyle/>
                    <a:p>
                      <a:r>
                        <a:rPr lang="en-US" sz="1050" dirty="0">
                          <a:hlinkClick r:id="rId12" tooltip="X86-64"/>
                        </a:rPr>
                        <a:t>x86-64</a:t>
                      </a:r>
                      <a:r>
                        <a:rPr lang="en-US" sz="1050" dirty="0"/>
                        <a:t>, (up to 64 physical CPUs</a:t>
                      </a:r>
                      <a:r>
                        <a:rPr lang="en-US" sz="1050" dirty="0" smtClean="0"/>
                        <a:t>)</a:t>
                      </a:r>
                      <a:endParaRPr lang="en-US" sz="1050" dirty="0"/>
                    </a:p>
                  </a:txBody>
                  <a:tcPr anchor="ctr"/>
                </a:tc>
                <a:tc>
                  <a:txBody>
                    <a:bodyPr/>
                    <a:lstStyle/>
                    <a:p>
                      <a:r>
                        <a:rPr lang="en-US" sz="1050" dirty="0">
                          <a:hlinkClick r:id="rId15" tooltip="Windows 8"/>
                        </a:rPr>
                        <a:t>Windows 8</a:t>
                      </a:r>
                      <a:r>
                        <a:rPr lang="en-US" sz="1050" dirty="0"/>
                        <a:t>/</a:t>
                      </a:r>
                      <a:r>
                        <a:rPr lang="en-US" sz="1050" dirty="0">
                          <a:hlinkClick r:id="rId16" tooltip="Windows 8.1"/>
                        </a:rPr>
                        <a:t>8.1</a:t>
                      </a:r>
                      <a:r>
                        <a:rPr lang="en-US" sz="1050" dirty="0"/>
                        <a:t> &amp; </a:t>
                      </a:r>
                      <a:r>
                        <a:rPr lang="en-US" sz="1050" dirty="0">
                          <a:hlinkClick r:id="rId17" tooltip="Windows Server 2012"/>
                        </a:rPr>
                        <a:t>Windows Server 2012</a:t>
                      </a:r>
                      <a:r>
                        <a:rPr lang="en-US" sz="1050" dirty="0"/>
                        <a:t> (</a:t>
                      </a:r>
                      <a:r>
                        <a:rPr lang="en-US" sz="1050" dirty="0">
                          <a:hlinkClick r:id="rId18" tooltip="Windows Server 2012 R2"/>
                        </a:rPr>
                        <a:t>R2</a:t>
                      </a:r>
                      <a:r>
                        <a:rPr lang="en-US" sz="1050" dirty="0"/>
                        <a:t>) w/</a:t>
                      </a:r>
                      <a:r>
                        <a:rPr lang="en-US" sz="1050" dirty="0">
                          <a:hlinkClick r:id="rId10" tooltip="Hyper-V"/>
                        </a:rPr>
                        <a:t>Hyper-V</a:t>
                      </a:r>
                      <a:r>
                        <a:rPr lang="en-US" sz="1050" dirty="0"/>
                        <a:t> role, Microsoft Hyper-V Server</a:t>
                      </a:r>
                    </a:p>
                  </a:txBody>
                  <a:tcPr anchor="ctr"/>
                </a:tc>
                <a:tc>
                  <a:txBody>
                    <a:bodyPr/>
                    <a:lstStyle/>
                    <a:p>
                      <a:r>
                        <a:rPr lang="en-US" sz="1050" dirty="0"/>
                        <a:t>supported drivers for </a:t>
                      </a:r>
                      <a:r>
                        <a:rPr lang="en-US" sz="1050" dirty="0">
                          <a:hlinkClick r:id="rId19" tooltip="Windows NT"/>
                        </a:rPr>
                        <a:t>Windows NT</a:t>
                      </a:r>
                      <a:r>
                        <a:rPr lang="en-US" sz="1050" dirty="0"/>
                        <a:t>, </a:t>
                      </a:r>
                      <a:r>
                        <a:rPr lang="en-US" sz="1050" dirty="0">
                          <a:hlinkClick r:id="rId3" tooltip="FreeBSD"/>
                        </a:rPr>
                        <a:t>FreeBSD</a:t>
                      </a:r>
                      <a:r>
                        <a:rPr lang="en-US" sz="1050" dirty="0"/>
                        <a:t>, </a:t>
                      </a:r>
                      <a:r>
                        <a:rPr lang="en-US" sz="1050" dirty="0">
                          <a:hlinkClick r:id="rId20" tooltip="Linux"/>
                        </a:rPr>
                        <a:t>Linux</a:t>
                      </a:r>
                      <a:r>
                        <a:rPr lang="en-US" sz="1050" dirty="0"/>
                        <a:t> (</a:t>
                      </a:r>
                      <a:r>
                        <a:rPr lang="en-US" sz="1050" dirty="0">
                          <a:hlinkClick r:id="rId21" tooltip="SUSE Linux distributions"/>
                        </a:rPr>
                        <a:t>SUSE</a:t>
                      </a:r>
                      <a:r>
                        <a:rPr lang="en-US" sz="1050" dirty="0"/>
                        <a:t> 10, </a:t>
                      </a:r>
                      <a:r>
                        <a:rPr lang="en-US" sz="1050" dirty="0">
                          <a:hlinkClick r:id="rId22" tooltip="Red Hat Enterprise Linux"/>
                        </a:rPr>
                        <a:t>RHEL</a:t>
                      </a:r>
                      <a:r>
                        <a:rPr lang="en-US" sz="1050" dirty="0"/>
                        <a:t> 6, </a:t>
                      </a:r>
                      <a:r>
                        <a:rPr lang="en-US" sz="1050" dirty="0">
                          <a:hlinkClick r:id="rId23" tooltip="CentOS"/>
                        </a:rPr>
                        <a:t>CentOS</a:t>
                      </a:r>
                      <a:r>
                        <a:rPr lang="en-US" sz="1050" dirty="0"/>
                        <a:t> 6</a:t>
                      </a:r>
                      <a:r>
                        <a:rPr lang="en-US" sz="1050" dirty="0" smtClean="0"/>
                        <a:t>) …</a:t>
                      </a:r>
                      <a:endParaRPr lang="en-US" sz="1050" dirty="0"/>
                    </a:p>
                  </a:txBody>
                  <a:tcPr anchor="ctr"/>
                </a:tc>
                <a:tc>
                  <a:txBody>
                    <a:bodyPr/>
                    <a:lstStyle/>
                    <a:p>
                      <a:pPr algn="ctr" fontAlgn="ctr"/>
                      <a:r>
                        <a:rPr lang="en-US" sz="1050" dirty="0">
                          <a:effectLst/>
                          <a:hlinkClick r:id="rId24" tooltip="Proprietary software"/>
                        </a:rPr>
                        <a:t>Proprietary</a:t>
                      </a:r>
                      <a:endParaRPr lang="en-US" sz="1050" dirty="0">
                        <a:effectLst/>
                      </a:endParaRPr>
                    </a:p>
                  </a:txBody>
                  <a:tcPr anchor="ctr"/>
                </a:tc>
              </a:tr>
              <a:tr h="370840">
                <a:tc>
                  <a:txBody>
                    <a:bodyPr/>
                    <a:lstStyle/>
                    <a:p>
                      <a:r>
                        <a:rPr lang="en-US" sz="1050" dirty="0" err="1">
                          <a:hlinkClick r:id="rId25" tooltip="VirtualBox"/>
                        </a:rPr>
                        <a:t>VirtualBox</a:t>
                      </a:r>
                      <a:endParaRPr lang="en-US" sz="1050" dirty="0"/>
                    </a:p>
                  </a:txBody>
                  <a:tcPr anchor="ctr"/>
                </a:tc>
                <a:tc>
                  <a:txBody>
                    <a:bodyPr/>
                    <a:lstStyle/>
                    <a:p>
                      <a:r>
                        <a:rPr lang="en-US" sz="1050"/>
                        <a:t>Innotek, acquired by </a:t>
                      </a:r>
                      <a:r>
                        <a:rPr lang="en-US" sz="1050">
                          <a:hlinkClick r:id="rId26" tooltip="Oracle Corporation"/>
                        </a:rPr>
                        <a:t>Oracle Corporation</a:t>
                      </a:r>
                      <a:endParaRPr lang="en-US" sz="1050"/>
                    </a:p>
                  </a:txBody>
                  <a:tcPr anchor="ctr"/>
                </a:tc>
                <a:tc>
                  <a:txBody>
                    <a:bodyPr/>
                    <a:lstStyle/>
                    <a:p>
                      <a:r>
                        <a:rPr lang="en-US" sz="1050" dirty="0"/>
                        <a:t>x86, x86-64, </a:t>
                      </a:r>
                      <a:r>
                        <a:rPr lang="en-US" sz="1050" dirty="0">
                          <a:hlinkClick r:id="rId13" tooltip="Intel VT-x"/>
                        </a:rPr>
                        <a:t>Intel VT-x</a:t>
                      </a:r>
                      <a:r>
                        <a:rPr lang="en-US" sz="1050" dirty="0"/>
                        <a:t>, </a:t>
                      </a:r>
                      <a:r>
                        <a:rPr lang="en-US" sz="1050" dirty="0">
                          <a:hlinkClick r:id="rId14" tooltip="AMD-V"/>
                        </a:rPr>
                        <a:t>AMD-V</a:t>
                      </a:r>
                      <a:endParaRPr lang="en-US" sz="1050" dirty="0"/>
                    </a:p>
                  </a:txBody>
                  <a:tcPr anchor="ctr"/>
                </a:tc>
                <a:tc>
                  <a:txBody>
                    <a:bodyPr/>
                    <a:lstStyle/>
                    <a:p>
                      <a:r>
                        <a:rPr lang="en-US" sz="1050" dirty="0"/>
                        <a:t>x86, </a:t>
                      </a:r>
                      <a:r>
                        <a:rPr lang="en-US" sz="1050" dirty="0" smtClean="0"/>
                        <a:t>x86-64</a:t>
                      </a:r>
                      <a:endParaRPr lang="en-US" sz="1050" dirty="0"/>
                    </a:p>
                  </a:txBody>
                  <a:tcPr anchor="ctr"/>
                </a:tc>
                <a:tc>
                  <a:txBody>
                    <a:bodyPr/>
                    <a:lstStyle/>
                    <a:p>
                      <a:r>
                        <a:rPr lang="en-US" sz="1050" dirty="0"/>
                        <a:t>Windows, Linux, Mac OS X x86, Solaris, FreeBSD, </a:t>
                      </a:r>
                      <a:r>
                        <a:rPr lang="en-US" sz="1050" dirty="0" err="1"/>
                        <a:t>eComStation</a:t>
                      </a:r>
                      <a:endParaRPr lang="en-US" sz="1050" dirty="0"/>
                    </a:p>
                  </a:txBody>
                  <a:tcPr anchor="ctr"/>
                </a:tc>
                <a:tc>
                  <a:txBody>
                    <a:bodyPr/>
                    <a:lstStyle/>
                    <a:p>
                      <a:r>
                        <a:rPr lang="en-US" sz="1050" dirty="0"/>
                        <a:t>DOS, Linux, Mac OS X </a:t>
                      </a:r>
                      <a:r>
                        <a:rPr lang="en-US" sz="1050" dirty="0" smtClean="0"/>
                        <a:t>Server, FreeBSD</a:t>
                      </a:r>
                      <a:r>
                        <a:rPr lang="en-US" sz="1050" dirty="0"/>
                        <a:t>, </a:t>
                      </a:r>
                      <a:r>
                        <a:rPr lang="en-US" sz="1050" dirty="0">
                          <a:hlinkClick r:id="rId27" tooltip="Haiku (operating system)"/>
                        </a:rPr>
                        <a:t>Haiku</a:t>
                      </a:r>
                      <a:r>
                        <a:rPr lang="en-US" sz="1050" dirty="0"/>
                        <a:t>, OS/2, Solaris, Syllable, Windows</a:t>
                      </a:r>
                      <a:r>
                        <a:rPr lang="en-US" sz="1050" dirty="0" smtClean="0"/>
                        <a:t>.,</a:t>
                      </a:r>
                      <a:endParaRPr lang="en-US" sz="1050" dirty="0"/>
                    </a:p>
                  </a:txBody>
                  <a:tcPr anchor="ctr"/>
                </a:tc>
                <a:tc>
                  <a:txBody>
                    <a:bodyPr/>
                    <a:lstStyle/>
                    <a:p>
                      <a:r>
                        <a:rPr lang="en-US" sz="1050" dirty="0"/>
                        <a:t>GPL version 2; full version with extra enterprise features is proprietary:</a:t>
                      </a:r>
                    </a:p>
                  </a:txBody>
                  <a:tcPr anchor="ctr"/>
                </a:tc>
              </a:tr>
              <a:tr h="370840">
                <a:tc>
                  <a:txBody>
                    <a:bodyPr/>
                    <a:lstStyle/>
                    <a:p>
                      <a:r>
                        <a:rPr lang="en-US" sz="1050" dirty="0">
                          <a:hlinkClick r:id="rId28" tooltip="Windows Virtual PC"/>
                        </a:rPr>
                        <a:t>Windows Virtual PC</a:t>
                      </a:r>
                      <a:endParaRPr lang="en-US" sz="1050" dirty="0"/>
                    </a:p>
                  </a:txBody>
                  <a:tcPr anchor="ctr"/>
                </a:tc>
                <a:tc>
                  <a:txBody>
                    <a:bodyPr/>
                    <a:lstStyle/>
                    <a:p>
                      <a:r>
                        <a:rPr lang="en-US" sz="1050">
                          <a:hlinkClick r:id="rId29" tooltip="Connectix"/>
                        </a:rPr>
                        <a:t>Connectix</a:t>
                      </a:r>
                      <a:r>
                        <a:rPr lang="en-US" sz="1050"/>
                        <a:t> &amp; </a:t>
                      </a:r>
                      <a:r>
                        <a:rPr lang="en-US" sz="1050">
                          <a:hlinkClick r:id="rId11" tooltip="Microsoft"/>
                        </a:rPr>
                        <a:t>Microsoft</a:t>
                      </a:r>
                      <a:endParaRPr lang="en-US" sz="1050"/>
                    </a:p>
                  </a:txBody>
                  <a:tcPr anchor="ctr"/>
                </a:tc>
                <a:tc>
                  <a:txBody>
                    <a:bodyPr/>
                    <a:lstStyle/>
                    <a:p>
                      <a:r>
                        <a:rPr lang="en-US" sz="1050" dirty="0"/>
                        <a:t>x86, x86-64 with Intel VT-x or AMD-V</a:t>
                      </a:r>
                    </a:p>
                  </a:txBody>
                  <a:tcPr anchor="ctr"/>
                </a:tc>
                <a:tc>
                  <a:txBody>
                    <a:bodyPr/>
                    <a:lstStyle/>
                    <a:p>
                      <a:r>
                        <a:rPr lang="en-US" sz="1050"/>
                        <a:t>x86</a:t>
                      </a:r>
                    </a:p>
                  </a:txBody>
                  <a:tcPr anchor="ctr"/>
                </a:tc>
                <a:tc>
                  <a:txBody>
                    <a:bodyPr/>
                    <a:lstStyle/>
                    <a:p>
                      <a:r>
                        <a:rPr lang="en-US" sz="1050"/>
                        <a:t>Windows 7</a:t>
                      </a:r>
                    </a:p>
                  </a:txBody>
                  <a:tcPr anchor="ctr"/>
                </a:tc>
                <a:tc>
                  <a:txBody>
                    <a:bodyPr/>
                    <a:lstStyle/>
                    <a:p>
                      <a:r>
                        <a:rPr lang="en-US" sz="1050" dirty="0"/>
                        <a:t>Windows XP, Windows Vista, Windows 7, </a:t>
                      </a:r>
                      <a:r>
                        <a:rPr lang="en-US" sz="1050" dirty="0" smtClean="0"/>
                        <a:t>…</a:t>
                      </a:r>
                      <a:endParaRPr lang="en-US" sz="1050" dirty="0"/>
                    </a:p>
                  </a:txBody>
                  <a:tcPr anchor="ctr"/>
                </a:tc>
                <a:tc>
                  <a:txBody>
                    <a:bodyPr/>
                    <a:lstStyle/>
                    <a:p>
                      <a:pPr algn="ctr" fontAlgn="ctr"/>
                      <a:r>
                        <a:rPr lang="en-US" sz="1050" dirty="0" smtClean="0">
                          <a:effectLst/>
                          <a:hlinkClick r:id="rId24" tooltip="Proprietary software"/>
                        </a:rPr>
                        <a:t>Proprietary</a:t>
                      </a:r>
                      <a:r>
                        <a:rPr lang="en-US" sz="1050" dirty="0" smtClean="0">
                          <a:effectLst/>
                        </a:rPr>
                        <a:t>  (generally</a:t>
                      </a:r>
                      <a:r>
                        <a:rPr lang="en-US" sz="1050" baseline="0" dirty="0" smtClean="0">
                          <a:effectLst/>
                        </a:rPr>
                        <a:t> free for non-comm.)</a:t>
                      </a:r>
                      <a:endParaRPr lang="en-US" sz="1050" dirty="0">
                        <a:effectLst/>
                      </a:endParaRPr>
                    </a:p>
                  </a:txBody>
                  <a:tcPr anchor="ctr"/>
                </a:tc>
              </a:tr>
              <a:tr h="370840">
                <a:tc>
                  <a:txBody>
                    <a:bodyPr/>
                    <a:lstStyle/>
                    <a:p>
                      <a:r>
                        <a:rPr lang="en-US" sz="1050" dirty="0">
                          <a:hlinkClick r:id="rId30" tooltip="VMware Server"/>
                        </a:rPr>
                        <a:t>VMware Server</a:t>
                      </a:r>
                      <a:endParaRPr lang="en-US" sz="1050" dirty="0"/>
                    </a:p>
                  </a:txBody>
                  <a:tcPr anchor="ctr"/>
                </a:tc>
                <a:tc>
                  <a:txBody>
                    <a:bodyPr/>
                    <a:lstStyle/>
                    <a:p>
                      <a:r>
                        <a:rPr lang="en-US" sz="1050" dirty="0">
                          <a:hlinkClick r:id="rId31" tooltip="VMware"/>
                        </a:rPr>
                        <a:t>VMware</a:t>
                      </a:r>
                      <a:endParaRPr lang="en-US" sz="1050" dirty="0"/>
                    </a:p>
                  </a:txBody>
                  <a:tcPr anchor="ctr"/>
                </a:tc>
                <a:tc>
                  <a:txBody>
                    <a:bodyPr/>
                    <a:lstStyle/>
                    <a:p>
                      <a:r>
                        <a:rPr lang="en-US" sz="1050" dirty="0"/>
                        <a:t>x86, x86-64</a:t>
                      </a:r>
                    </a:p>
                  </a:txBody>
                  <a:tcPr anchor="ctr"/>
                </a:tc>
                <a:tc>
                  <a:txBody>
                    <a:bodyPr/>
                    <a:lstStyle/>
                    <a:p>
                      <a:r>
                        <a:rPr lang="en-US" sz="1050" dirty="0"/>
                        <a:t>x86, x86-64</a:t>
                      </a:r>
                    </a:p>
                  </a:txBody>
                  <a:tcPr anchor="ctr"/>
                </a:tc>
                <a:tc>
                  <a:txBody>
                    <a:bodyPr/>
                    <a:lstStyle/>
                    <a:p>
                      <a:r>
                        <a:rPr lang="en-US" sz="1050" dirty="0"/>
                        <a:t>Windows, Linux</a:t>
                      </a:r>
                    </a:p>
                  </a:txBody>
                  <a:tcPr anchor="ctr"/>
                </a:tc>
                <a:tc>
                  <a:txBody>
                    <a:bodyPr/>
                    <a:lstStyle/>
                    <a:p>
                      <a:r>
                        <a:rPr lang="en-US" sz="1050" dirty="0"/>
                        <a:t>Same as VMware ESX Server</a:t>
                      </a:r>
                    </a:p>
                  </a:txBody>
                  <a:tcPr anchor="ctr"/>
                </a:tc>
                <a:tc>
                  <a:txBody>
                    <a:bodyPr/>
                    <a:lstStyle/>
                    <a:p>
                      <a:pPr algn="ctr" fontAlgn="ctr"/>
                      <a:r>
                        <a:rPr lang="en-US" sz="1050" dirty="0">
                          <a:effectLst/>
                          <a:hlinkClick r:id="rId24" tooltip="Proprietary software"/>
                        </a:rPr>
                        <a:t>Proprietary</a:t>
                      </a:r>
                      <a:endParaRPr lang="en-US" sz="1050" dirty="0">
                        <a:effectLst/>
                      </a:endParaRPr>
                    </a:p>
                  </a:txBody>
                  <a:tcPr anchor="ctr"/>
                </a:tc>
              </a:tr>
            </a:tbl>
          </a:graphicData>
        </a:graphic>
      </p:graphicFrame>
      <p:sp>
        <p:nvSpPr>
          <p:cNvPr id="7" name="Rectangle 6"/>
          <p:cNvSpPr/>
          <p:nvPr/>
        </p:nvSpPr>
        <p:spPr>
          <a:xfrm>
            <a:off x="2963333" y="6457567"/>
            <a:ext cx="5932311" cy="246221"/>
          </a:xfrm>
          <a:prstGeom prst="rect">
            <a:avLst/>
          </a:prstGeom>
        </p:spPr>
        <p:txBody>
          <a:bodyPr wrap="square">
            <a:spAutoFit/>
          </a:bodyPr>
          <a:lstStyle/>
          <a:p>
            <a:pPr algn="r"/>
            <a:r>
              <a:rPr lang="en-US" sz="1000" dirty="0" smtClean="0"/>
              <a:t>Adapted from: </a:t>
            </a:r>
            <a:r>
              <a:rPr lang="en-US" sz="1000" dirty="0" smtClean="0">
                <a:hlinkClick r:id="rId32"/>
              </a:rPr>
              <a:t>http</a:t>
            </a:r>
            <a:r>
              <a:rPr lang="en-US" sz="1000" dirty="0">
                <a:hlinkClick r:id="rId32"/>
              </a:rPr>
              <a:t>://</a:t>
            </a:r>
            <a:r>
              <a:rPr lang="en-US" sz="1000" dirty="0" smtClean="0">
                <a:hlinkClick r:id="rId32"/>
              </a:rPr>
              <a:t>en.wikipedia.org/wiki/Comparison_of_platform_virtualization_software</a:t>
            </a:r>
            <a:endParaRPr lang="en-US" sz="1000" dirty="0"/>
          </a:p>
        </p:txBody>
      </p:sp>
    </p:spTree>
    <p:extLst>
      <p:ext uri="{BB962C8B-B14F-4D97-AF65-F5344CB8AC3E}">
        <p14:creationId xmlns:p14="http://schemas.microsoft.com/office/powerpoint/2010/main" val="30254509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hangingPunct="1">
              <a:defRPr/>
            </a:pPr>
            <a:r>
              <a:rPr lang="en-ZA" dirty="0" smtClean="0"/>
              <a:t>Lecture Overview</a:t>
            </a:r>
            <a:endParaRPr lang="en-US" dirty="0" smtClean="0"/>
          </a:p>
        </p:txBody>
      </p:sp>
      <p:sp>
        <p:nvSpPr>
          <p:cNvPr id="3" name="Content Placeholder 2"/>
          <p:cNvSpPr>
            <a:spLocks noGrp="1"/>
          </p:cNvSpPr>
          <p:nvPr>
            <p:ph idx="1"/>
          </p:nvPr>
        </p:nvSpPr>
        <p:spPr>
          <a:xfrm>
            <a:off x="814970" y="1584331"/>
            <a:ext cx="7697635" cy="4519977"/>
          </a:xfrm>
        </p:spPr>
        <p:txBody>
          <a:bodyPr/>
          <a:lstStyle/>
          <a:p>
            <a:pPr eaLnBrk="1" hangingPunct="1">
              <a:defRPr/>
            </a:pPr>
            <a:r>
              <a:rPr lang="en-ZA" dirty="0" smtClean="0"/>
              <a:t>Cloud computing</a:t>
            </a:r>
          </a:p>
          <a:p>
            <a:pPr eaLnBrk="1" hangingPunct="1">
              <a:defRPr/>
            </a:pPr>
            <a:r>
              <a:rPr lang="en-ZA" dirty="0" smtClean="0"/>
              <a:t>Virtualization</a:t>
            </a:r>
          </a:p>
        </p:txBody>
      </p:sp>
      <p:pic>
        <p:nvPicPr>
          <p:cNvPr id="4099" name="Picture 3" descr="mosaic01.gif"/>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5326" y="3538538"/>
            <a:ext cx="4471988" cy="3101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1" name="Picture 5" descr="cloudcomp.gif"/>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53474" y="2908486"/>
            <a:ext cx="676275" cy="1114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1250"/>
                                  </p:stCondLst>
                                  <p:childTnLst>
                                    <p:set>
                                      <p:cBhvr>
                                        <p:cTn id="6" dur="1" fill="hold">
                                          <p:stCondLst>
                                            <p:cond delay="0"/>
                                          </p:stCondLst>
                                        </p:cTn>
                                        <p:tgtEl>
                                          <p:spTgt spid="4101"/>
                                        </p:tgtEl>
                                        <p:attrNameLst>
                                          <p:attrName>style.visibility</p:attrName>
                                        </p:attrNameLst>
                                      </p:cBhvr>
                                      <p:to>
                                        <p:strVal val="visible"/>
                                      </p:to>
                                    </p:set>
                                    <p:animEffect transition="in" filter="fade">
                                      <p:cBhvr>
                                        <p:cTn id="7" dur="500"/>
                                        <p:tgtEl>
                                          <p:spTgt spid="4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69580" y="261848"/>
            <a:ext cx="3169620" cy="3169620"/>
          </a:xfrm>
          <a:prstGeom prst="rect">
            <a:avLst/>
          </a:prstGeom>
        </p:spPr>
      </p:pic>
      <p:sp>
        <p:nvSpPr>
          <p:cNvPr id="2" name="Title 1"/>
          <p:cNvSpPr>
            <a:spLocks noGrp="1"/>
          </p:cNvSpPr>
          <p:nvPr>
            <p:ph type="title"/>
          </p:nvPr>
        </p:nvSpPr>
        <p:spPr>
          <a:xfrm>
            <a:off x="406400" y="725610"/>
            <a:ext cx="8021020" cy="692210"/>
          </a:xfrm>
        </p:spPr>
        <p:txBody>
          <a:bodyPr>
            <a:normAutofit fontScale="90000"/>
          </a:bodyPr>
          <a:lstStyle/>
          <a:p>
            <a:r>
              <a:rPr lang="en-ZA" dirty="0" smtClean="0"/>
              <a:t>Should you consider</a:t>
            </a:r>
            <a:br>
              <a:rPr lang="en-ZA" dirty="0" smtClean="0"/>
            </a:br>
            <a:r>
              <a:rPr lang="en-ZA" dirty="0" smtClean="0"/>
              <a:t>virtualization?</a:t>
            </a:r>
            <a:endParaRPr lang="en-ZA" dirty="0"/>
          </a:p>
        </p:txBody>
      </p:sp>
      <p:sp>
        <p:nvSpPr>
          <p:cNvPr id="3" name="Content Placeholder 2"/>
          <p:cNvSpPr>
            <a:spLocks noGrp="1"/>
          </p:cNvSpPr>
          <p:nvPr>
            <p:ph idx="1"/>
          </p:nvPr>
        </p:nvSpPr>
        <p:spPr>
          <a:xfrm>
            <a:off x="406401" y="1417820"/>
            <a:ext cx="8021020" cy="4944880"/>
          </a:xfrm>
        </p:spPr>
        <p:txBody>
          <a:bodyPr>
            <a:normAutofit fontScale="85000" lnSpcReduction="10000"/>
          </a:bodyPr>
          <a:lstStyle/>
          <a:p>
            <a:r>
              <a:rPr lang="en-ZA" dirty="0" smtClean="0"/>
              <a:t>Virtualization using a virtual</a:t>
            </a:r>
            <a:br>
              <a:rPr lang="en-ZA" dirty="0" smtClean="0"/>
            </a:br>
            <a:r>
              <a:rPr lang="en-ZA" dirty="0" smtClean="0"/>
              <a:t>computer could be an effective </a:t>
            </a:r>
            <a:br>
              <a:rPr lang="en-ZA" dirty="0" smtClean="0"/>
            </a:br>
            <a:r>
              <a:rPr lang="en-ZA" dirty="0" smtClean="0"/>
              <a:t>way to reduce risks in project</a:t>
            </a:r>
            <a:br>
              <a:rPr lang="en-ZA" dirty="0" smtClean="0"/>
            </a:br>
            <a:r>
              <a:rPr lang="en-ZA" dirty="0" smtClean="0"/>
              <a:t>development and to save setup</a:t>
            </a:r>
            <a:br>
              <a:rPr lang="en-ZA" dirty="0" smtClean="0"/>
            </a:br>
            <a:r>
              <a:rPr lang="en-ZA" dirty="0" smtClean="0"/>
              <a:t>time. For example if working on</a:t>
            </a:r>
            <a:br>
              <a:rPr lang="en-ZA" dirty="0" smtClean="0"/>
            </a:br>
            <a:r>
              <a:rPr lang="en-ZA" dirty="0" smtClean="0"/>
              <a:t>a team project one person could be responsible for configuring the computer (getting all the tool setting right etc.) and then share the computer with the rest of the team. Similarly if the physical PC is damaged the virtual computer could simply be used on an alternate PC without having to go through the process of setting up the OS, tools, libraries etc.</a:t>
            </a:r>
            <a:endParaRPr lang="en-ZA"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952640" y="785631"/>
            <a:ext cx="2603500" cy="1820416"/>
          </a:xfrm>
          <a:prstGeom prst="rect">
            <a:avLst/>
          </a:prstGeom>
        </p:spPr>
      </p:pic>
    </p:spTree>
    <p:extLst>
      <p:ext uri="{BB962C8B-B14F-4D97-AF65-F5344CB8AC3E}">
        <p14:creationId xmlns:p14="http://schemas.microsoft.com/office/powerpoint/2010/main" val="1900568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Next lecture</a:t>
            </a:r>
            <a:endParaRPr lang="en-ZA" dirty="0"/>
          </a:p>
        </p:txBody>
      </p:sp>
      <p:sp>
        <p:nvSpPr>
          <p:cNvPr id="3" name="Content Placeholder 2"/>
          <p:cNvSpPr>
            <a:spLocks noGrp="1"/>
          </p:cNvSpPr>
          <p:nvPr>
            <p:ph idx="1"/>
          </p:nvPr>
        </p:nvSpPr>
        <p:spPr/>
        <p:txBody>
          <a:bodyPr/>
          <a:lstStyle/>
          <a:p>
            <a:pPr>
              <a:defRPr/>
            </a:pPr>
            <a:r>
              <a:rPr lang="en-ZA" dirty="0" smtClean="0"/>
              <a:t>Next </a:t>
            </a:r>
            <a:r>
              <a:rPr lang="en-ZA" dirty="0" smtClean="0"/>
              <a:t>Lecture</a:t>
            </a:r>
          </a:p>
          <a:p>
            <a:pPr lvl="1">
              <a:defRPr/>
            </a:pPr>
            <a:r>
              <a:rPr lang="en-ZA" dirty="0" smtClean="0"/>
              <a:t>System Management</a:t>
            </a:r>
            <a:endParaRPr lang="en-ZA" dirty="0" smtClean="0"/>
          </a:p>
          <a:p>
            <a:pPr>
              <a:defRPr/>
            </a:pPr>
            <a:r>
              <a:rPr lang="en-ZA" dirty="0" smtClean="0"/>
              <a:t>Later Lecture</a:t>
            </a:r>
            <a:endParaRPr lang="en-ZA" dirty="0" smtClean="0"/>
          </a:p>
          <a:p>
            <a:pPr lvl="1">
              <a:defRPr/>
            </a:pPr>
            <a:r>
              <a:rPr lang="en-ZA" dirty="0" smtClean="0">
                <a:solidFill>
                  <a:srgbClr val="FF6600"/>
                </a:solidFill>
              </a:rPr>
              <a:t>MPI and </a:t>
            </a:r>
            <a:r>
              <a:rPr lang="en-ZA" dirty="0" err="1" smtClean="0">
                <a:solidFill>
                  <a:srgbClr val="FF6600"/>
                </a:solidFill>
              </a:rPr>
              <a:t>OpenMP</a:t>
            </a:r>
            <a:endParaRPr lang="en-ZA" dirty="0" smtClean="0">
              <a:solidFill>
                <a:srgbClr val="FF6600"/>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20915" y="443077"/>
            <a:ext cx="4929555" cy="369332"/>
          </a:xfrm>
          <a:prstGeom prst="rect">
            <a:avLst/>
          </a:prstGeom>
        </p:spPr>
        <p:txBody>
          <a:bodyPr wrap="none">
            <a:spAutoFit/>
          </a:bodyPr>
          <a:lstStyle/>
          <a:p>
            <a:r>
              <a:rPr lang="en-US" b="1" i="1" dirty="0" smtClean="0"/>
              <a:t>Disclaimers and copyright/licensing details</a:t>
            </a:r>
            <a:endParaRPr lang="en-US" b="1" i="1" dirty="0"/>
          </a:p>
        </p:txBody>
      </p:sp>
      <p:sp>
        <p:nvSpPr>
          <p:cNvPr id="5" name="Rectangle 4"/>
          <p:cNvSpPr/>
          <p:nvPr/>
        </p:nvSpPr>
        <p:spPr>
          <a:xfrm>
            <a:off x="420916" y="893026"/>
            <a:ext cx="8258628" cy="2554545"/>
          </a:xfrm>
          <a:prstGeom prst="rect">
            <a:avLst/>
          </a:prstGeom>
        </p:spPr>
        <p:txBody>
          <a:bodyPr wrap="square">
            <a:spAutoFit/>
          </a:bodyPr>
          <a:lstStyle/>
          <a:p>
            <a:r>
              <a:rPr lang="en-US" sz="1600" dirty="0" smtClean="0"/>
              <a:t>I have tried to follow the correct practices concerning copyright and licensing of material, particularly image sources that have been used in this presentation. I have put much effort into trying to make this material open access so that it can be of benefit to others in their teaching and learning practice. Any mistakes or omissions with regards to these issues I will correct when notified. To the best of my understanding the material in these slides can be shared according to the Creative Commons “</a:t>
            </a:r>
            <a:r>
              <a:rPr lang="en-ZA" sz="1600" dirty="0"/>
              <a:t>Attribution-</a:t>
            </a:r>
            <a:r>
              <a:rPr lang="en-ZA" sz="1600" dirty="0" err="1"/>
              <a:t>ShareAlike</a:t>
            </a:r>
            <a:r>
              <a:rPr lang="en-ZA" sz="1600" dirty="0"/>
              <a:t> 4.0 International (CC BY-SA 4.0)</a:t>
            </a:r>
            <a:r>
              <a:rPr lang="en-US" sz="1600" dirty="0" smtClean="0"/>
              <a:t>” license, and that is why I selected that license to apply to this presentation (it’s not because I particulate want my slides referenced but more to acknowledge the sources and generosity of others who have provided free material such as the images I have used).</a:t>
            </a:r>
            <a:endParaRPr lang="en-US" sz="1600" dirty="0"/>
          </a:p>
        </p:txBody>
      </p:sp>
      <p:pic>
        <p:nvPicPr>
          <p:cNvPr id="3074" name="Picture 2" descr="C:\Users\swinberg\Documents\ACTIVE\EEE4084F\Common\Images_open\CC-SA.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61944" y="6102803"/>
            <a:ext cx="1117600" cy="393700"/>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406401" y="3526966"/>
            <a:ext cx="8657594" cy="1477328"/>
          </a:xfrm>
          <a:prstGeom prst="rect">
            <a:avLst/>
          </a:prstGeom>
          <a:noFill/>
        </p:spPr>
        <p:txBody>
          <a:bodyPr wrap="square" rtlCol="0">
            <a:spAutoFit/>
          </a:bodyPr>
          <a:lstStyle/>
          <a:p>
            <a:r>
              <a:rPr lang="en-US" i="1" dirty="0" smtClean="0"/>
              <a:t>Image sources:</a:t>
            </a:r>
          </a:p>
          <a:p>
            <a:r>
              <a:rPr lang="en-US" dirty="0" smtClean="0"/>
              <a:t> Wikipedia (open commons)</a:t>
            </a:r>
          </a:p>
          <a:p>
            <a:r>
              <a:rPr lang="en-US" dirty="0" smtClean="0"/>
              <a:t> www.flickr.com (public domain images)</a:t>
            </a:r>
          </a:p>
          <a:p>
            <a:r>
              <a:rPr lang="en-US" dirty="0" smtClean="0"/>
              <a:t> Picture of running going up stairs – Wikimedia open commons</a:t>
            </a:r>
          </a:p>
          <a:p>
            <a:r>
              <a:rPr lang="en-US" dirty="0"/>
              <a:t> http://</a:t>
            </a:r>
            <a:r>
              <a:rPr lang="en-US" dirty="0" smtClean="0"/>
              <a:t>pixabay.com  open commons / public domain images</a:t>
            </a:r>
          </a:p>
        </p:txBody>
      </p:sp>
    </p:spTree>
    <p:extLst>
      <p:ext uri="{BB962C8B-B14F-4D97-AF65-F5344CB8AC3E}">
        <p14:creationId xmlns:p14="http://schemas.microsoft.com/office/powerpoint/2010/main" val="2273136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defRPr/>
            </a:pPr>
            <a:r>
              <a:rPr lang="en-ZA" dirty="0" smtClean="0"/>
              <a:t>Cloud Computing</a:t>
            </a:r>
            <a:endParaRPr lang="en-US" dirty="0"/>
          </a:p>
        </p:txBody>
      </p:sp>
      <p:sp>
        <p:nvSpPr>
          <p:cNvPr id="5" name="Text Placeholder 4"/>
          <p:cNvSpPr>
            <a:spLocks noGrp="1"/>
          </p:cNvSpPr>
          <p:nvPr>
            <p:ph type="body" idx="1"/>
          </p:nvPr>
        </p:nvSpPr>
        <p:spPr/>
        <p:txBody>
          <a:bodyPr/>
          <a:lstStyle/>
          <a:p>
            <a:pPr>
              <a:defRPr/>
            </a:pPr>
            <a:r>
              <a:rPr lang="en-ZA" dirty="0" smtClean="0"/>
              <a:t>EEE4084F</a:t>
            </a:r>
            <a:endParaRPr lang="en-US" dirty="0"/>
          </a:p>
        </p:txBody>
      </p:sp>
      <p:pic>
        <p:nvPicPr>
          <p:cNvPr id="17412" name="Picture 5" descr="digi-01.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50506" y="676777"/>
            <a:ext cx="5270500" cy="261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Cloud Computing</a:t>
            </a:r>
            <a:endParaRPr lang="en-US" dirty="0"/>
          </a:p>
        </p:txBody>
      </p:sp>
      <p:sp>
        <p:nvSpPr>
          <p:cNvPr id="5" name="Rectangle 3"/>
          <p:cNvSpPr>
            <a:spLocks noGrp="1" noChangeArrowheads="1"/>
          </p:cNvSpPr>
          <p:nvPr>
            <p:ph idx="1"/>
          </p:nvPr>
        </p:nvSpPr>
        <p:spPr>
          <a:xfrm>
            <a:off x="379413" y="1565275"/>
            <a:ext cx="8335962" cy="4191000"/>
          </a:xfrm>
        </p:spPr>
        <p:txBody>
          <a:bodyPr>
            <a:normAutofit fontScale="92500" lnSpcReduction="20000"/>
          </a:bodyPr>
          <a:lstStyle/>
          <a:p>
            <a:pPr marL="0" indent="0">
              <a:buFont typeface="Wingdings" pitchFamily="2" charset="2"/>
              <a:buNone/>
              <a:defRPr/>
            </a:pPr>
            <a:r>
              <a:rPr lang="en-US" altLang="zh-CN" b="1" dirty="0" smtClean="0">
                <a:solidFill>
                  <a:schemeClr val="tx2">
                    <a:lumMod val="75000"/>
                  </a:schemeClr>
                </a:solidFill>
              </a:rPr>
              <a:t>Cloud computing</a:t>
            </a:r>
            <a:r>
              <a:rPr lang="en-US" altLang="zh-CN" dirty="0" smtClean="0"/>
              <a:t> is a style of computing in which </a:t>
            </a:r>
            <a:r>
              <a:rPr lang="en-US" altLang="zh-CN" i="1" dirty="0" smtClean="0"/>
              <a:t>dynamically scalable</a:t>
            </a:r>
            <a:r>
              <a:rPr lang="en-US" altLang="zh-CN" dirty="0" smtClean="0"/>
              <a:t> and usually </a:t>
            </a:r>
            <a:r>
              <a:rPr lang="en-US" altLang="zh-CN" i="1" dirty="0" smtClean="0"/>
              <a:t>virtualized</a:t>
            </a:r>
            <a:r>
              <a:rPr lang="en-US" altLang="zh-CN" dirty="0" smtClean="0"/>
              <a:t> computing resources are provided as a </a:t>
            </a:r>
            <a:r>
              <a:rPr lang="en-US" altLang="zh-CN" dirty="0" smtClean="0">
                <a:solidFill>
                  <a:schemeClr val="tx2">
                    <a:lumMod val="75000"/>
                  </a:schemeClr>
                </a:solidFill>
              </a:rPr>
              <a:t>service</a:t>
            </a:r>
            <a:r>
              <a:rPr lang="en-US" altLang="zh-CN" dirty="0" smtClean="0"/>
              <a:t> over the internet.</a:t>
            </a:r>
            <a:endParaRPr lang="en-US" altLang="zh-CN" dirty="0" smtClean="0">
              <a:solidFill>
                <a:schemeClr val="hlink"/>
              </a:solidFill>
            </a:endParaRPr>
          </a:p>
          <a:p>
            <a:pPr>
              <a:buFont typeface="Wingdings" pitchFamily="2" charset="2"/>
              <a:buNone/>
              <a:defRPr/>
            </a:pPr>
            <a:r>
              <a:rPr lang="en-ZA" altLang="zh-CN" sz="1600" dirty="0" smtClean="0">
                <a:solidFill>
                  <a:schemeClr val="hlink"/>
                </a:solidFill>
              </a:rPr>
              <a:t> </a:t>
            </a:r>
            <a:endParaRPr lang="en-US" altLang="zh-CN" sz="1600" dirty="0" smtClean="0">
              <a:solidFill>
                <a:schemeClr val="hlink"/>
              </a:solidFill>
            </a:endParaRPr>
          </a:p>
          <a:p>
            <a:pPr>
              <a:buFont typeface="Wingdings" pitchFamily="2" charset="2"/>
              <a:buNone/>
              <a:defRPr/>
            </a:pPr>
            <a:r>
              <a:rPr lang="en-US" altLang="zh-CN" u="sng" dirty="0" smtClean="0">
                <a:solidFill>
                  <a:schemeClr val="tx2">
                    <a:lumMod val="75000"/>
                  </a:schemeClr>
                </a:solidFill>
              </a:rPr>
              <a:t>Cloud computing use:</a:t>
            </a:r>
          </a:p>
          <a:p>
            <a:pPr>
              <a:defRPr/>
            </a:pPr>
            <a:r>
              <a:rPr lang="en-US" altLang="zh-CN" dirty="0" smtClean="0"/>
              <a:t>Request resources or services over the internet (or intranet)</a:t>
            </a:r>
          </a:p>
          <a:p>
            <a:pPr>
              <a:defRPr/>
            </a:pPr>
            <a:r>
              <a:rPr lang="en-US" altLang="zh-CN" dirty="0" smtClean="0"/>
              <a:t>Provides scalability and reliability of a data center</a:t>
            </a:r>
            <a:endParaRPr lang="zh-CN" altLang="en-US" dirty="0" smtClean="0"/>
          </a:p>
        </p:txBody>
      </p:sp>
      <p:pic>
        <p:nvPicPr>
          <p:cNvPr id="19460" name="Picture 3" descr="cloudcomp.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9523" y="232308"/>
            <a:ext cx="817078" cy="1344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2157169" y="6181119"/>
            <a:ext cx="6558206" cy="369332"/>
          </a:xfrm>
          <a:prstGeom prst="rect">
            <a:avLst/>
          </a:prstGeom>
        </p:spPr>
        <p:txBody>
          <a:bodyPr wrap="none">
            <a:spAutoFit/>
          </a:bodyPr>
          <a:lstStyle/>
          <a:p>
            <a:r>
              <a:rPr lang="en-US" altLang="zh-CN" dirty="0" smtClean="0"/>
              <a:t>The following video presents this technology and its benefits…</a:t>
            </a:r>
            <a:endParaRPr lang="en-ZA"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2"/>
          <p:cNvSpPr txBox="1">
            <a:spLocks noChangeArrowheads="1"/>
          </p:cNvSpPr>
          <p:nvPr/>
        </p:nvSpPr>
        <p:spPr bwMode="auto">
          <a:xfrm>
            <a:off x="798513" y="1314450"/>
            <a:ext cx="7529512"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ZA" sz="4400"/>
              <a:t>Cloud Computing: a short but</a:t>
            </a:r>
            <a:br>
              <a:rPr lang="en-ZA" sz="4400"/>
            </a:br>
            <a:r>
              <a:rPr lang="en-ZA" sz="4400"/>
              <a:t> informative marketing clip…</a:t>
            </a:r>
            <a:endParaRPr lang="en-US" sz="4400"/>
          </a:p>
        </p:txBody>
      </p:sp>
      <p:pic>
        <p:nvPicPr>
          <p:cNvPr id="18435" name="Picture 3" descr="filmclip.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38208" y="3205163"/>
            <a:ext cx="1957387" cy="195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987233" y="5164138"/>
            <a:ext cx="6105208" cy="369332"/>
          </a:xfrm>
          <a:prstGeom prst="rect">
            <a:avLst/>
          </a:prstGeom>
        </p:spPr>
        <p:txBody>
          <a:bodyPr wrap="square">
            <a:spAutoFit/>
          </a:bodyPr>
          <a:lstStyle/>
          <a:p>
            <a:r>
              <a:rPr lang="en-ZA" dirty="0"/>
              <a:t>Salesforce.com </a:t>
            </a:r>
            <a:r>
              <a:rPr lang="en-ZA" dirty="0" smtClean="0"/>
              <a:t>- What </a:t>
            </a:r>
            <a:r>
              <a:rPr lang="en-ZA" dirty="0"/>
              <a:t>is Cloud </a:t>
            </a:r>
            <a:r>
              <a:rPr lang="en-ZA" dirty="0" smtClean="0"/>
              <a:t>Computing (4min)</a:t>
            </a:r>
            <a:endParaRPr lang="en-ZA" dirty="0"/>
          </a:p>
        </p:txBody>
      </p:sp>
      <p:sp>
        <p:nvSpPr>
          <p:cNvPr id="3" name="Rectangle 2"/>
          <p:cNvSpPr/>
          <p:nvPr/>
        </p:nvSpPr>
        <p:spPr>
          <a:xfrm>
            <a:off x="331471" y="6077635"/>
            <a:ext cx="7760970" cy="738664"/>
          </a:xfrm>
          <a:prstGeom prst="rect">
            <a:avLst/>
          </a:prstGeom>
        </p:spPr>
        <p:txBody>
          <a:bodyPr wrap="square">
            <a:spAutoFit/>
          </a:bodyPr>
          <a:lstStyle/>
          <a:p>
            <a:r>
              <a:rPr lang="en-ZA" sz="1400" dirty="0" smtClean="0"/>
              <a:t>Watch </a:t>
            </a:r>
            <a:r>
              <a:rPr lang="en-ZA" sz="1400" dirty="0"/>
              <a:t>on your own </a:t>
            </a:r>
            <a:r>
              <a:rPr lang="en-ZA" sz="1400" dirty="0" smtClean="0"/>
              <a:t>: Cloud </a:t>
            </a:r>
            <a:r>
              <a:rPr lang="en-ZA" sz="1400" dirty="0"/>
              <a:t>Computing- What is Cloud </a:t>
            </a:r>
            <a:r>
              <a:rPr lang="en-ZA" sz="1400" dirty="0" smtClean="0"/>
              <a:t>Computing.mp4 (less sales talk)</a:t>
            </a:r>
          </a:p>
          <a:p>
            <a:r>
              <a:rPr lang="en-ZA" sz="1400" dirty="0" smtClean="0"/>
              <a:t>                     </a:t>
            </a:r>
            <a:r>
              <a:rPr lang="en-ZA" sz="1400" dirty="0">
                <a:hlinkClick r:id="rId4"/>
              </a:rPr>
              <a:t>https://</a:t>
            </a:r>
            <a:r>
              <a:rPr lang="en-ZA" sz="1400" dirty="0" smtClean="0">
                <a:hlinkClick r:id="rId4"/>
              </a:rPr>
              <a:t>www.youtube.com/watch?v=uYGQcmZUTaw</a:t>
            </a:r>
            <a:r>
              <a:rPr lang="en-ZA" sz="1400" dirty="0" smtClean="0"/>
              <a:t> </a:t>
            </a:r>
          </a:p>
          <a:p>
            <a:r>
              <a:rPr lang="en-ZA" sz="1400" dirty="0"/>
              <a:t> </a:t>
            </a:r>
            <a:r>
              <a:rPr lang="en-ZA" sz="1400" dirty="0" smtClean="0"/>
              <a:t>  </a:t>
            </a:r>
            <a:endParaRPr lang="en-ZA"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Checking your understanding…</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Which one(s) of these are not official Cloud Computing Services as mentioned in the video?</a:t>
            </a:r>
          </a:p>
          <a:p>
            <a:pPr marL="491490" indent="-514350">
              <a:buFont typeface="+mj-lt"/>
              <a:buAutoNum type="arabicPeriod"/>
            </a:pPr>
            <a:r>
              <a:rPr lang="en-US" dirty="0" err="1" smtClean="0"/>
              <a:t>Daas</a:t>
            </a:r>
            <a:endParaRPr lang="en-US" dirty="0" smtClean="0"/>
          </a:p>
          <a:p>
            <a:pPr marL="491490" indent="-514350">
              <a:buFont typeface="+mj-lt"/>
              <a:buAutoNum type="arabicPeriod"/>
            </a:pPr>
            <a:r>
              <a:rPr lang="en-US" dirty="0" err="1" smtClean="0"/>
              <a:t>IaaS</a:t>
            </a:r>
            <a:endParaRPr lang="en-US" dirty="0" smtClean="0"/>
          </a:p>
          <a:p>
            <a:pPr marL="491490" indent="-514350">
              <a:buFont typeface="+mj-lt"/>
              <a:buAutoNum type="arabicPeriod"/>
            </a:pPr>
            <a:r>
              <a:rPr lang="en-US" dirty="0" err="1" smtClean="0"/>
              <a:t>PaaS</a:t>
            </a:r>
            <a:endParaRPr lang="en-US" dirty="0" smtClean="0"/>
          </a:p>
          <a:p>
            <a:pPr marL="491490" indent="-514350">
              <a:buFont typeface="+mj-lt"/>
              <a:buAutoNum type="arabicPeriod"/>
            </a:pPr>
            <a:r>
              <a:rPr lang="en-US" dirty="0" smtClean="0"/>
              <a:t>SaaS</a:t>
            </a:r>
          </a:p>
          <a:p>
            <a:pPr marL="491490" indent="-514350">
              <a:buFont typeface="+mj-lt"/>
              <a:buAutoNum type="arabicPeriod"/>
            </a:pPr>
            <a:r>
              <a:rPr lang="en-US" dirty="0" err="1" smtClean="0"/>
              <a:t>YaaS</a:t>
            </a:r>
            <a:endParaRPr lang="en-US" dirty="0"/>
          </a:p>
        </p:txBody>
      </p:sp>
      <p:sp>
        <p:nvSpPr>
          <p:cNvPr id="4" name="TextBox 3"/>
          <p:cNvSpPr txBox="1"/>
          <p:nvPr/>
        </p:nvSpPr>
        <p:spPr>
          <a:xfrm>
            <a:off x="3556000" y="2727867"/>
            <a:ext cx="1518364" cy="369332"/>
          </a:xfrm>
          <a:prstGeom prst="rect">
            <a:avLst/>
          </a:prstGeom>
          <a:noFill/>
        </p:spPr>
        <p:txBody>
          <a:bodyPr wrap="none" rtlCol="0">
            <a:spAutoFit/>
          </a:bodyPr>
          <a:lstStyle/>
          <a:p>
            <a:r>
              <a:rPr lang="en-US" dirty="0" smtClean="0"/>
              <a:t>… answer …</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80894" y="3257712"/>
            <a:ext cx="407461" cy="407461"/>
          </a:xfrm>
          <a:prstGeom prst="rect">
            <a:avLst/>
          </a:prstGeom>
        </p:spPr>
      </p:pic>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80894" y="5639667"/>
            <a:ext cx="407461" cy="407461"/>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3472" y="3574332"/>
            <a:ext cx="567973" cy="650351"/>
          </a:xfrm>
          <a:prstGeom prst="rect">
            <a:avLst/>
          </a:prstGeom>
        </p:spPr>
      </p:pic>
      <p:pic>
        <p:nvPicPr>
          <p:cNvPr id="8" name="Picture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3472" y="4224683"/>
            <a:ext cx="567973" cy="650351"/>
          </a:xfrm>
          <a:prstGeom prst="rect">
            <a:avLst/>
          </a:prstGeom>
        </p:spPr>
      </p:pic>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3472" y="4819025"/>
            <a:ext cx="567973" cy="650351"/>
          </a:xfrm>
          <a:prstGeom prst="rect">
            <a:avLst/>
          </a:prstGeom>
        </p:spPr>
      </p:pic>
      <p:sp>
        <p:nvSpPr>
          <p:cNvPr id="10" name="Rectangle 9"/>
          <p:cNvSpPr/>
          <p:nvPr/>
        </p:nvSpPr>
        <p:spPr>
          <a:xfrm>
            <a:off x="5890872" y="2737513"/>
            <a:ext cx="748923" cy="1200329"/>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7200" b="1" cap="none" spc="0" dirty="0" smtClean="0">
                <a:ln/>
                <a:solidFill>
                  <a:schemeClr val="accent3"/>
                </a:solidFill>
                <a:effectLst/>
              </a:rPr>
              <a:t>?</a:t>
            </a:r>
            <a:endParaRPr lang="en-US" sz="7200" b="1" cap="none" spc="0" dirty="0">
              <a:ln/>
              <a:solidFill>
                <a:schemeClr val="accent3"/>
              </a:solidFill>
              <a:effectLst/>
            </a:endParaRPr>
          </a:p>
        </p:txBody>
      </p:sp>
      <p:sp>
        <p:nvSpPr>
          <p:cNvPr id="11" name="Rectangle 10"/>
          <p:cNvSpPr/>
          <p:nvPr/>
        </p:nvSpPr>
        <p:spPr>
          <a:xfrm rot="1522372">
            <a:off x="6918161" y="3624518"/>
            <a:ext cx="748923" cy="1200329"/>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7200" b="1" cap="none" spc="0" dirty="0" smtClean="0">
                <a:ln/>
                <a:solidFill>
                  <a:schemeClr val="accent3"/>
                </a:solidFill>
                <a:effectLst/>
              </a:rPr>
              <a:t>?</a:t>
            </a:r>
            <a:endParaRPr lang="en-US" sz="7200" b="1" cap="none" spc="0" dirty="0">
              <a:ln/>
              <a:solidFill>
                <a:schemeClr val="accent3"/>
              </a:solidFill>
              <a:effectLst/>
            </a:endParaRPr>
          </a:p>
        </p:txBody>
      </p:sp>
      <p:sp>
        <p:nvSpPr>
          <p:cNvPr id="12" name="Rectangle 11"/>
          <p:cNvSpPr/>
          <p:nvPr/>
        </p:nvSpPr>
        <p:spPr>
          <a:xfrm rot="737581">
            <a:off x="5890871" y="4735582"/>
            <a:ext cx="748923" cy="1200329"/>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7200" b="1" cap="none" spc="0" dirty="0" smtClean="0">
                <a:ln/>
                <a:solidFill>
                  <a:schemeClr val="accent3"/>
                </a:solidFill>
                <a:effectLst/>
              </a:rPr>
              <a:t>?</a:t>
            </a:r>
            <a:endParaRPr lang="en-US" sz="7200" b="1" cap="none" spc="0" dirty="0">
              <a:ln/>
              <a:solidFill>
                <a:schemeClr val="accent3"/>
              </a:solidFill>
              <a:effectLst/>
            </a:endParaRPr>
          </a:p>
        </p:txBody>
      </p:sp>
      <p:sp>
        <p:nvSpPr>
          <p:cNvPr id="13" name="Rectangle 12"/>
          <p:cNvSpPr/>
          <p:nvPr/>
        </p:nvSpPr>
        <p:spPr>
          <a:xfrm>
            <a:off x="4903556" y="3552729"/>
            <a:ext cx="748923" cy="1200329"/>
          </a:xfrm>
          <a:prstGeom prst="rect">
            <a:avLst/>
          </a:prstGeom>
          <a:noFill/>
        </p:spPr>
        <p:txBody>
          <a:bodyPr wrap="non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en-US" sz="7200" b="1" cap="none" spc="0" dirty="0" smtClean="0">
                <a:ln/>
                <a:solidFill>
                  <a:schemeClr val="accent3"/>
                </a:solidFill>
                <a:effectLst/>
              </a:rPr>
              <a:t>?</a:t>
            </a:r>
            <a:endParaRPr lang="en-US" sz="7200" b="1" cap="none" spc="0" dirty="0">
              <a:ln/>
              <a:solidFill>
                <a:schemeClr val="accent3"/>
              </a:solidFill>
              <a:effectLst/>
            </a:endParaRPr>
          </a:p>
        </p:txBody>
      </p:sp>
      <p:sp>
        <p:nvSpPr>
          <p:cNvPr id="14" name="Rectangle 13"/>
          <p:cNvSpPr/>
          <p:nvPr/>
        </p:nvSpPr>
        <p:spPr>
          <a:xfrm>
            <a:off x="3005910" y="4322136"/>
            <a:ext cx="2441694" cy="369332"/>
          </a:xfrm>
          <a:prstGeom prst="rect">
            <a:avLst/>
          </a:prstGeom>
        </p:spPr>
        <p:txBody>
          <a:bodyPr wrap="none">
            <a:spAutoFit/>
          </a:bodyPr>
          <a:lstStyle/>
          <a:p>
            <a:r>
              <a:rPr lang="en-US" dirty="0"/>
              <a:t>Platform as a Service </a:t>
            </a:r>
            <a:endParaRPr lang="en-ZA" dirty="0"/>
          </a:p>
        </p:txBody>
      </p:sp>
      <p:sp>
        <p:nvSpPr>
          <p:cNvPr id="15" name="Rectangle 14"/>
          <p:cNvSpPr/>
          <p:nvPr/>
        </p:nvSpPr>
        <p:spPr>
          <a:xfrm>
            <a:off x="2980262" y="5064995"/>
            <a:ext cx="2492990" cy="369332"/>
          </a:xfrm>
          <a:prstGeom prst="rect">
            <a:avLst/>
          </a:prstGeom>
        </p:spPr>
        <p:txBody>
          <a:bodyPr wrap="none">
            <a:spAutoFit/>
          </a:bodyPr>
          <a:lstStyle/>
          <a:p>
            <a:r>
              <a:rPr lang="en-US" dirty="0"/>
              <a:t>Software as a Service </a:t>
            </a:r>
            <a:endParaRPr lang="en-ZA" dirty="0"/>
          </a:p>
        </p:txBody>
      </p:sp>
      <p:sp>
        <p:nvSpPr>
          <p:cNvPr id="17" name="Rectangle 16"/>
          <p:cNvSpPr/>
          <p:nvPr/>
        </p:nvSpPr>
        <p:spPr>
          <a:xfrm>
            <a:off x="3000507" y="3665173"/>
            <a:ext cx="2877711" cy="369332"/>
          </a:xfrm>
          <a:prstGeom prst="rect">
            <a:avLst/>
          </a:prstGeom>
        </p:spPr>
        <p:txBody>
          <a:bodyPr wrap="none">
            <a:spAutoFit/>
          </a:bodyPr>
          <a:lstStyle/>
          <a:p>
            <a:r>
              <a:rPr lang="en-ZA" dirty="0" smtClean="0"/>
              <a:t>Infrastructure as a Service</a:t>
            </a:r>
            <a:endParaRPr lang="en-ZA" dirty="0"/>
          </a:p>
        </p:txBody>
      </p:sp>
    </p:spTree>
    <p:extLst>
      <p:ext uri="{BB962C8B-B14F-4D97-AF65-F5344CB8AC3E}">
        <p14:creationId xmlns:p14="http://schemas.microsoft.com/office/powerpoint/2010/main" val="15547273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100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randombar(horizontal)">
                                      <p:cBhvr>
                                        <p:cTn id="14" dur="5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left)">
                                      <p:cBhvr>
                                        <p:cTn id="19" dur="500"/>
                                        <p:tgtEl>
                                          <p:spTgt spid="7"/>
                                        </p:tgtEl>
                                      </p:cBhvr>
                                    </p:animEffect>
                                  </p:childTnLst>
                                </p:cTn>
                              </p:par>
                            </p:childTnLst>
                          </p:cTn>
                        </p:par>
                        <p:par>
                          <p:cTn id="20" fill="hold">
                            <p:stCondLst>
                              <p:cond delay="500"/>
                            </p:stCondLst>
                            <p:childTnLst>
                              <p:par>
                                <p:cTn id="21" presetID="1" presetClass="entr" presetSubtype="0" fill="hold" grpId="0" nodeType="after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par>
                          <p:cTn id="28" fill="hold">
                            <p:stCondLst>
                              <p:cond delay="500"/>
                            </p:stCondLst>
                            <p:childTnLst>
                              <p:par>
                                <p:cTn id="29" presetID="1" presetClass="entr" presetSubtype="0" fill="hold" grpId="0" nodeType="after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Effect transition="in" filter="wipe(left)">
                                      <p:cBhvr>
                                        <p:cTn id="35" dur="500"/>
                                        <p:tgtEl>
                                          <p:spTgt spid="9"/>
                                        </p:tgtEl>
                                      </p:cBhvr>
                                    </p:animEffect>
                                  </p:childTnLst>
                                </p:cTn>
                              </p:par>
                            </p:childTnLst>
                          </p:cTn>
                        </p:par>
                        <p:par>
                          <p:cTn id="36" fill="hold">
                            <p:stCondLst>
                              <p:cond delay="500"/>
                            </p:stCondLst>
                            <p:childTnLst>
                              <p:par>
                                <p:cTn id="37" presetID="1" presetClass="entr" presetSubtype="0"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nodeType="click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randombar(horizontal)">
                                      <p:cBhvr>
                                        <p:cTn id="43"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4" grpId="0"/>
      <p:bldP spid="15"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defRPr/>
            </a:pPr>
            <a:r>
              <a:rPr lang="en-ZA" dirty="0" smtClean="0"/>
              <a:t>Characteristics</a:t>
            </a:r>
            <a:endParaRPr lang="en-US" dirty="0"/>
          </a:p>
        </p:txBody>
      </p:sp>
      <p:sp>
        <p:nvSpPr>
          <p:cNvPr id="3" name="Content Placeholder 2"/>
          <p:cNvSpPr>
            <a:spLocks noGrp="1"/>
          </p:cNvSpPr>
          <p:nvPr>
            <p:ph idx="1"/>
          </p:nvPr>
        </p:nvSpPr>
        <p:spPr>
          <a:xfrm>
            <a:off x="339725" y="1521863"/>
            <a:ext cx="8583613" cy="4191000"/>
          </a:xfrm>
        </p:spPr>
        <p:txBody>
          <a:bodyPr/>
          <a:lstStyle/>
          <a:p>
            <a:pPr>
              <a:defRPr/>
            </a:pPr>
            <a:r>
              <a:rPr lang="en-ZA" dirty="0" smtClean="0"/>
              <a:t>On demand scalability</a:t>
            </a:r>
          </a:p>
          <a:p>
            <a:pPr lvl="1">
              <a:defRPr/>
            </a:pPr>
            <a:r>
              <a:rPr lang="en-ZA" dirty="0" smtClean="0"/>
              <a:t>Add or subtract processors, memory, network bandwidth to your cluster</a:t>
            </a:r>
          </a:p>
          <a:p>
            <a:pPr lvl="1">
              <a:defRPr/>
            </a:pPr>
            <a:r>
              <a:rPr lang="en-ZA" dirty="0" smtClean="0"/>
              <a:t>(Be billed for the </a:t>
            </a:r>
            <a:r>
              <a:rPr lang="en-ZA" dirty="0" err="1" smtClean="0"/>
              <a:t>QoS</a:t>
            </a:r>
            <a:r>
              <a:rPr lang="en-ZA" dirty="0" smtClean="0"/>
              <a:t> / resource usage)</a:t>
            </a:r>
          </a:p>
          <a:p>
            <a:pPr>
              <a:defRPr/>
            </a:pPr>
            <a:r>
              <a:rPr lang="en-ZA" dirty="0" smtClean="0"/>
              <a:t>Virtualization and virtual systems &amp; services</a:t>
            </a:r>
          </a:p>
          <a:p>
            <a:pPr lvl="1">
              <a:defRPr/>
            </a:pPr>
            <a:r>
              <a:rPr lang="en-ZA" dirty="0" smtClean="0"/>
              <a:t>Request operating system, storage, databases, databases, other services</a:t>
            </a:r>
            <a:endParaRPr lang="en-US" dirty="0"/>
          </a:p>
        </p:txBody>
      </p:sp>
      <p:pic>
        <p:nvPicPr>
          <p:cNvPr id="20484" name="Picture 3" descr="puzzle.pn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49969" y="4922842"/>
            <a:ext cx="1928813" cy="1779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729114" y="752511"/>
            <a:ext cx="7698306" cy="692210"/>
          </a:xfrm>
        </p:spPr>
        <p:txBody>
          <a:bodyPr>
            <a:normAutofit fontScale="90000"/>
          </a:bodyPr>
          <a:lstStyle/>
          <a:p>
            <a:pPr>
              <a:defRPr/>
            </a:pPr>
            <a:r>
              <a:rPr lang="en-US" dirty="0" smtClean="0"/>
              <a:t>Key Technology for Cloud Computing: Virtualization</a:t>
            </a:r>
          </a:p>
        </p:txBody>
      </p:sp>
      <p:sp>
        <p:nvSpPr>
          <p:cNvPr id="21507" name="Rounded Rectangle 5"/>
          <p:cNvSpPr>
            <a:spLocks noChangeArrowheads="1"/>
          </p:cNvSpPr>
          <p:nvPr/>
        </p:nvSpPr>
        <p:spPr bwMode="auto">
          <a:xfrm>
            <a:off x="898525" y="4238625"/>
            <a:ext cx="2895600" cy="457200"/>
          </a:xfrm>
          <a:prstGeom prst="roundRect">
            <a:avLst>
              <a:gd name="adj" fmla="val 16667"/>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r>
              <a:rPr lang="en-US">
                <a:solidFill>
                  <a:schemeClr val="bg2"/>
                </a:solidFill>
              </a:rPr>
              <a:t>Hardware</a:t>
            </a:r>
          </a:p>
        </p:txBody>
      </p:sp>
      <p:sp>
        <p:nvSpPr>
          <p:cNvPr id="21508" name="Rounded Rectangle 6"/>
          <p:cNvSpPr>
            <a:spLocks noChangeArrowheads="1"/>
          </p:cNvSpPr>
          <p:nvPr/>
        </p:nvSpPr>
        <p:spPr bwMode="auto">
          <a:xfrm>
            <a:off x="898525" y="3706813"/>
            <a:ext cx="2895600" cy="455612"/>
          </a:xfrm>
          <a:prstGeom prst="roundRect">
            <a:avLst>
              <a:gd name="adj" fmla="val 16667"/>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en-US">
                <a:solidFill>
                  <a:schemeClr val="bg2"/>
                </a:solidFill>
              </a:rPr>
              <a:t>Operating System</a:t>
            </a:r>
          </a:p>
        </p:txBody>
      </p:sp>
      <p:sp>
        <p:nvSpPr>
          <p:cNvPr id="21509" name="Rounded Rectangle 7"/>
          <p:cNvSpPr>
            <a:spLocks noChangeArrowheads="1"/>
          </p:cNvSpPr>
          <p:nvPr/>
        </p:nvSpPr>
        <p:spPr bwMode="auto">
          <a:xfrm>
            <a:off x="898525" y="3173413"/>
            <a:ext cx="914400" cy="457200"/>
          </a:xfrm>
          <a:prstGeom prst="roundRect">
            <a:avLst>
              <a:gd name="adj" fmla="val 16667"/>
            </a:avLst>
          </a:prstGeom>
          <a:solidFill>
            <a:schemeClr val="accent1"/>
          </a:solidFill>
          <a:ln w="9525" algn="ctr">
            <a:solidFill>
              <a:schemeClr val="bg2"/>
            </a:solidFill>
            <a:round/>
            <a:headEnd/>
            <a:tailEnd/>
          </a:ln>
        </p:spPr>
        <p:txBody>
          <a:bodyPr anchor="ctr"/>
          <a:lstStyle/>
          <a:p>
            <a:pPr algn="ctr"/>
            <a:r>
              <a:rPr lang="en-US">
                <a:solidFill>
                  <a:schemeClr val="bg2"/>
                </a:solidFill>
              </a:rPr>
              <a:t>App</a:t>
            </a:r>
          </a:p>
        </p:txBody>
      </p:sp>
      <p:sp>
        <p:nvSpPr>
          <p:cNvPr id="21510" name="Rounded Rectangle 9"/>
          <p:cNvSpPr>
            <a:spLocks noChangeArrowheads="1"/>
          </p:cNvSpPr>
          <p:nvPr/>
        </p:nvSpPr>
        <p:spPr bwMode="auto">
          <a:xfrm>
            <a:off x="1889125" y="3173413"/>
            <a:ext cx="914400" cy="457200"/>
          </a:xfrm>
          <a:prstGeom prst="roundRect">
            <a:avLst>
              <a:gd name="adj" fmla="val 16667"/>
            </a:avLst>
          </a:prstGeom>
          <a:solidFill>
            <a:schemeClr val="accent1"/>
          </a:solidFill>
          <a:ln w="9525" algn="ctr">
            <a:solidFill>
              <a:schemeClr val="bg2"/>
            </a:solidFill>
            <a:round/>
            <a:headEnd/>
            <a:tailEnd/>
          </a:ln>
        </p:spPr>
        <p:txBody>
          <a:bodyPr anchor="ctr"/>
          <a:lstStyle/>
          <a:p>
            <a:pPr algn="ctr"/>
            <a:r>
              <a:rPr lang="en-US">
                <a:solidFill>
                  <a:schemeClr val="bg2"/>
                </a:solidFill>
              </a:rPr>
              <a:t>App</a:t>
            </a:r>
          </a:p>
        </p:txBody>
      </p:sp>
      <p:sp>
        <p:nvSpPr>
          <p:cNvPr id="21511" name="Rounded Rectangle 11"/>
          <p:cNvSpPr>
            <a:spLocks noChangeArrowheads="1"/>
          </p:cNvSpPr>
          <p:nvPr/>
        </p:nvSpPr>
        <p:spPr bwMode="auto">
          <a:xfrm>
            <a:off x="2879725" y="3173413"/>
            <a:ext cx="914400" cy="457200"/>
          </a:xfrm>
          <a:prstGeom prst="roundRect">
            <a:avLst>
              <a:gd name="adj" fmla="val 16667"/>
            </a:avLst>
          </a:prstGeom>
          <a:solidFill>
            <a:schemeClr val="accent1"/>
          </a:solidFill>
          <a:ln w="9525" algn="ctr">
            <a:solidFill>
              <a:schemeClr val="bg2"/>
            </a:solidFill>
            <a:round/>
            <a:headEnd/>
            <a:tailEnd/>
          </a:ln>
        </p:spPr>
        <p:txBody>
          <a:bodyPr anchor="ctr"/>
          <a:lstStyle/>
          <a:p>
            <a:pPr algn="ctr"/>
            <a:r>
              <a:rPr lang="en-US">
                <a:solidFill>
                  <a:schemeClr val="bg2"/>
                </a:solidFill>
              </a:rPr>
              <a:t>App</a:t>
            </a:r>
          </a:p>
        </p:txBody>
      </p:sp>
      <p:sp>
        <p:nvSpPr>
          <p:cNvPr id="21512" name="TextBox 20"/>
          <p:cNvSpPr txBox="1">
            <a:spLocks noChangeArrowheads="1"/>
          </p:cNvSpPr>
          <p:nvPr/>
        </p:nvSpPr>
        <p:spPr bwMode="auto">
          <a:xfrm>
            <a:off x="628650" y="4772025"/>
            <a:ext cx="3397250"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dirty="0"/>
              <a:t>Traditional Computing Stack</a:t>
            </a:r>
          </a:p>
        </p:txBody>
      </p:sp>
      <p:sp>
        <p:nvSpPr>
          <p:cNvPr id="21513" name="Rounded Rectangle 12"/>
          <p:cNvSpPr>
            <a:spLocks noChangeArrowheads="1"/>
          </p:cNvSpPr>
          <p:nvPr/>
        </p:nvSpPr>
        <p:spPr bwMode="auto">
          <a:xfrm>
            <a:off x="4937125" y="4238625"/>
            <a:ext cx="2895600" cy="457200"/>
          </a:xfrm>
          <a:prstGeom prst="roundRect">
            <a:avLst>
              <a:gd name="adj" fmla="val 16667"/>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a:r>
              <a:rPr lang="en-US">
                <a:solidFill>
                  <a:schemeClr val="bg2"/>
                </a:solidFill>
              </a:rPr>
              <a:t>Hardware</a:t>
            </a:r>
          </a:p>
        </p:txBody>
      </p:sp>
      <p:sp>
        <p:nvSpPr>
          <p:cNvPr id="21514" name="Rounded Rectangle 13"/>
          <p:cNvSpPr>
            <a:spLocks noChangeArrowheads="1"/>
          </p:cNvSpPr>
          <p:nvPr/>
        </p:nvSpPr>
        <p:spPr bwMode="auto">
          <a:xfrm>
            <a:off x="4937125" y="3173413"/>
            <a:ext cx="914400" cy="455612"/>
          </a:xfrm>
          <a:prstGeom prst="roundRect">
            <a:avLst>
              <a:gd name="adj" fmla="val 16667"/>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en-US">
                <a:solidFill>
                  <a:schemeClr val="bg2"/>
                </a:solidFill>
              </a:rPr>
              <a:t>OS</a:t>
            </a:r>
          </a:p>
        </p:txBody>
      </p:sp>
      <p:sp>
        <p:nvSpPr>
          <p:cNvPr id="21515" name="Rounded Rectangle 14"/>
          <p:cNvSpPr>
            <a:spLocks noChangeArrowheads="1"/>
          </p:cNvSpPr>
          <p:nvPr/>
        </p:nvSpPr>
        <p:spPr bwMode="auto">
          <a:xfrm>
            <a:off x="4937125" y="2640013"/>
            <a:ext cx="914400" cy="457200"/>
          </a:xfrm>
          <a:prstGeom prst="roundRect">
            <a:avLst>
              <a:gd name="adj" fmla="val 16667"/>
            </a:avLst>
          </a:prstGeom>
          <a:solidFill>
            <a:schemeClr val="accent1"/>
          </a:solidFill>
          <a:ln w="9525" algn="ctr">
            <a:solidFill>
              <a:schemeClr val="bg2"/>
            </a:solidFill>
            <a:round/>
            <a:headEnd/>
            <a:tailEnd/>
          </a:ln>
        </p:spPr>
        <p:txBody>
          <a:bodyPr anchor="ctr"/>
          <a:lstStyle/>
          <a:p>
            <a:pPr algn="ctr"/>
            <a:r>
              <a:rPr lang="en-US">
                <a:solidFill>
                  <a:schemeClr val="bg2"/>
                </a:solidFill>
              </a:rPr>
              <a:t>App</a:t>
            </a:r>
          </a:p>
        </p:txBody>
      </p:sp>
      <p:sp>
        <p:nvSpPr>
          <p:cNvPr id="21516" name="Rounded Rectangle 15"/>
          <p:cNvSpPr>
            <a:spLocks noChangeArrowheads="1"/>
          </p:cNvSpPr>
          <p:nvPr/>
        </p:nvSpPr>
        <p:spPr bwMode="auto">
          <a:xfrm>
            <a:off x="5927725" y="2640013"/>
            <a:ext cx="914400" cy="457200"/>
          </a:xfrm>
          <a:prstGeom prst="roundRect">
            <a:avLst>
              <a:gd name="adj" fmla="val 16667"/>
            </a:avLst>
          </a:prstGeom>
          <a:solidFill>
            <a:schemeClr val="accent1"/>
          </a:solidFill>
          <a:ln w="9525" algn="ctr">
            <a:solidFill>
              <a:schemeClr val="bg2"/>
            </a:solidFill>
            <a:round/>
            <a:headEnd/>
            <a:tailEnd/>
          </a:ln>
        </p:spPr>
        <p:txBody>
          <a:bodyPr anchor="ctr"/>
          <a:lstStyle/>
          <a:p>
            <a:pPr algn="ctr"/>
            <a:r>
              <a:rPr lang="en-US">
                <a:solidFill>
                  <a:schemeClr val="bg2"/>
                </a:solidFill>
              </a:rPr>
              <a:t>App</a:t>
            </a:r>
          </a:p>
        </p:txBody>
      </p:sp>
      <p:sp>
        <p:nvSpPr>
          <p:cNvPr id="21517" name="Rounded Rectangle 16"/>
          <p:cNvSpPr>
            <a:spLocks noChangeArrowheads="1"/>
          </p:cNvSpPr>
          <p:nvPr/>
        </p:nvSpPr>
        <p:spPr bwMode="auto">
          <a:xfrm>
            <a:off x="6918325" y="2640013"/>
            <a:ext cx="914400" cy="457200"/>
          </a:xfrm>
          <a:prstGeom prst="roundRect">
            <a:avLst>
              <a:gd name="adj" fmla="val 16667"/>
            </a:avLst>
          </a:prstGeom>
          <a:solidFill>
            <a:schemeClr val="accent1"/>
          </a:solidFill>
          <a:ln w="9525" algn="ctr">
            <a:solidFill>
              <a:schemeClr val="bg2"/>
            </a:solidFill>
            <a:round/>
            <a:headEnd/>
            <a:tailEnd/>
          </a:ln>
        </p:spPr>
        <p:txBody>
          <a:bodyPr anchor="ctr"/>
          <a:lstStyle/>
          <a:p>
            <a:pPr algn="ctr"/>
            <a:r>
              <a:rPr lang="en-US">
                <a:solidFill>
                  <a:schemeClr val="bg2"/>
                </a:solidFill>
              </a:rPr>
              <a:t>App</a:t>
            </a:r>
          </a:p>
        </p:txBody>
      </p:sp>
      <p:sp>
        <p:nvSpPr>
          <p:cNvPr id="21518" name="Rounded Rectangle 17"/>
          <p:cNvSpPr>
            <a:spLocks noChangeArrowheads="1"/>
          </p:cNvSpPr>
          <p:nvPr/>
        </p:nvSpPr>
        <p:spPr bwMode="auto">
          <a:xfrm>
            <a:off x="4937125" y="3705225"/>
            <a:ext cx="2895600" cy="457200"/>
          </a:xfrm>
          <a:prstGeom prst="roundRect">
            <a:avLst>
              <a:gd name="adj" fmla="val 16667"/>
            </a:avLst>
          </a:prstGeom>
          <a:ln>
            <a:headEnd/>
            <a:tailEnd/>
          </a:ln>
        </p:spPr>
        <p:style>
          <a:lnRef idx="3">
            <a:schemeClr val="lt1"/>
          </a:lnRef>
          <a:fillRef idx="1">
            <a:schemeClr val="dk1"/>
          </a:fillRef>
          <a:effectRef idx="1">
            <a:schemeClr val="dk1"/>
          </a:effectRef>
          <a:fontRef idx="minor">
            <a:schemeClr val="lt1"/>
          </a:fontRef>
        </p:style>
        <p:txBody>
          <a:bodyPr anchor="ctr"/>
          <a:lstStyle/>
          <a:p>
            <a:pPr algn="ctr"/>
            <a:r>
              <a:rPr lang="en-US">
                <a:solidFill>
                  <a:schemeClr val="bg2"/>
                </a:solidFill>
              </a:rPr>
              <a:t>Hypervisor</a:t>
            </a:r>
          </a:p>
        </p:txBody>
      </p:sp>
      <p:sp>
        <p:nvSpPr>
          <p:cNvPr id="21519" name="Rounded Rectangle 18"/>
          <p:cNvSpPr>
            <a:spLocks noChangeArrowheads="1"/>
          </p:cNvSpPr>
          <p:nvPr/>
        </p:nvSpPr>
        <p:spPr bwMode="auto">
          <a:xfrm>
            <a:off x="5927725" y="3173413"/>
            <a:ext cx="914400" cy="455612"/>
          </a:xfrm>
          <a:prstGeom prst="roundRect">
            <a:avLst>
              <a:gd name="adj" fmla="val 16667"/>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en-US">
                <a:solidFill>
                  <a:schemeClr val="bg2"/>
                </a:solidFill>
              </a:rPr>
              <a:t>OS</a:t>
            </a:r>
          </a:p>
        </p:txBody>
      </p:sp>
      <p:sp>
        <p:nvSpPr>
          <p:cNvPr id="21520" name="Rounded Rectangle 19"/>
          <p:cNvSpPr>
            <a:spLocks noChangeArrowheads="1"/>
          </p:cNvSpPr>
          <p:nvPr/>
        </p:nvSpPr>
        <p:spPr bwMode="auto">
          <a:xfrm>
            <a:off x="6918325" y="3173413"/>
            <a:ext cx="914400" cy="455612"/>
          </a:xfrm>
          <a:prstGeom prst="roundRect">
            <a:avLst>
              <a:gd name="adj" fmla="val 16667"/>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a:r>
              <a:rPr lang="en-US">
                <a:solidFill>
                  <a:schemeClr val="bg2"/>
                </a:solidFill>
              </a:rPr>
              <a:t>OS</a:t>
            </a:r>
          </a:p>
        </p:txBody>
      </p:sp>
      <p:sp>
        <p:nvSpPr>
          <p:cNvPr id="21521" name="TextBox 21"/>
          <p:cNvSpPr txBox="1">
            <a:spLocks noChangeArrowheads="1"/>
          </p:cNvSpPr>
          <p:nvPr/>
        </p:nvSpPr>
        <p:spPr bwMode="auto">
          <a:xfrm>
            <a:off x="4722813" y="4772025"/>
            <a:ext cx="3402012" cy="401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000"/>
              <a:t>Virtualized Computing Stack</a:t>
            </a:r>
          </a:p>
        </p:txBody>
      </p:sp>
      <p:sp>
        <p:nvSpPr>
          <p:cNvPr id="18" name="TextBox 20"/>
          <p:cNvSpPr txBox="1">
            <a:spLocks noChangeArrowheads="1"/>
          </p:cNvSpPr>
          <p:nvPr/>
        </p:nvSpPr>
        <p:spPr bwMode="auto">
          <a:xfrm>
            <a:off x="6384925" y="6032083"/>
            <a:ext cx="223651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1600" dirty="0" smtClean="0"/>
              <a:t>Discussed a bit later…</a:t>
            </a:r>
            <a:endParaRPr lang="en-US" sz="16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380983" y="224903"/>
            <a:ext cx="8791575" cy="804312"/>
          </a:xfrm>
        </p:spPr>
        <p:txBody>
          <a:bodyPr/>
          <a:lstStyle/>
          <a:p>
            <a:pPr>
              <a:defRPr/>
            </a:pPr>
            <a:r>
              <a:rPr lang="en-US" dirty="0" smtClean="0"/>
              <a:t>Cloud Computing Models</a:t>
            </a:r>
          </a:p>
        </p:txBody>
      </p:sp>
      <p:sp>
        <p:nvSpPr>
          <p:cNvPr id="18435" name="Content Placeholder 2"/>
          <p:cNvSpPr>
            <a:spLocks noGrp="1"/>
          </p:cNvSpPr>
          <p:nvPr>
            <p:ph idx="1"/>
          </p:nvPr>
        </p:nvSpPr>
        <p:spPr>
          <a:xfrm>
            <a:off x="215883" y="1920874"/>
            <a:ext cx="8783637" cy="4835526"/>
          </a:xfrm>
        </p:spPr>
        <p:txBody>
          <a:bodyPr>
            <a:normAutofit fontScale="85000" lnSpcReduction="20000"/>
          </a:bodyPr>
          <a:lstStyle/>
          <a:p>
            <a:pPr>
              <a:defRPr/>
            </a:pPr>
            <a:r>
              <a:rPr lang="en-US" dirty="0" smtClean="0"/>
              <a:t>Utility computing  (kind of </a:t>
            </a:r>
            <a:r>
              <a:rPr lang="en-US" dirty="0" err="1" smtClean="0"/>
              <a:t>IaaS</a:t>
            </a:r>
            <a:r>
              <a:rPr lang="en-US" dirty="0" smtClean="0"/>
              <a:t>)</a:t>
            </a:r>
          </a:p>
          <a:p>
            <a:pPr lvl="1">
              <a:defRPr/>
            </a:pPr>
            <a:r>
              <a:rPr lang="en-US" dirty="0" smtClean="0"/>
              <a:t>Rent cycles</a:t>
            </a:r>
          </a:p>
          <a:p>
            <a:pPr lvl="1">
              <a:defRPr/>
            </a:pPr>
            <a:r>
              <a:rPr lang="en-US" dirty="0" smtClean="0"/>
              <a:t>Examples: Amazon’s EC2, </a:t>
            </a:r>
            <a:r>
              <a:rPr lang="en-US" dirty="0" err="1" smtClean="0"/>
              <a:t>GoGrid</a:t>
            </a:r>
            <a:r>
              <a:rPr lang="en-US" dirty="0" smtClean="0"/>
              <a:t>, </a:t>
            </a:r>
            <a:r>
              <a:rPr lang="en-US" dirty="0" err="1" smtClean="0"/>
              <a:t>AppNexus</a:t>
            </a:r>
            <a:endParaRPr lang="en-US" dirty="0" smtClean="0"/>
          </a:p>
          <a:p>
            <a:pPr>
              <a:defRPr/>
            </a:pPr>
            <a:r>
              <a:rPr lang="en-US" dirty="0" smtClean="0"/>
              <a:t>Platform as a Service (</a:t>
            </a:r>
            <a:r>
              <a:rPr lang="en-US" dirty="0" err="1" smtClean="0"/>
              <a:t>PaaS</a:t>
            </a:r>
            <a:r>
              <a:rPr lang="en-US" dirty="0" smtClean="0"/>
              <a:t>)</a:t>
            </a:r>
          </a:p>
          <a:p>
            <a:pPr lvl="1">
              <a:defRPr/>
            </a:pPr>
            <a:r>
              <a:rPr lang="en-US" dirty="0" smtClean="0"/>
              <a:t>Provides user-friendly API to aid implementation</a:t>
            </a:r>
          </a:p>
          <a:p>
            <a:pPr lvl="1">
              <a:defRPr/>
            </a:pPr>
            <a:r>
              <a:rPr lang="en-US" dirty="0" smtClean="0"/>
              <a:t>Example: Google App Engine</a:t>
            </a:r>
          </a:p>
          <a:p>
            <a:pPr>
              <a:defRPr/>
            </a:pPr>
            <a:r>
              <a:rPr lang="en-US" dirty="0" smtClean="0"/>
              <a:t>Software as a Service (</a:t>
            </a:r>
            <a:r>
              <a:rPr lang="en-US" dirty="0" err="1" smtClean="0"/>
              <a:t>SaaS</a:t>
            </a:r>
            <a:r>
              <a:rPr lang="en-US" dirty="0" smtClean="0"/>
              <a:t>)</a:t>
            </a:r>
          </a:p>
          <a:p>
            <a:pPr lvl="1">
              <a:defRPr/>
            </a:pPr>
            <a:r>
              <a:rPr lang="en-US" dirty="0" smtClean="0"/>
              <a:t>Just run it for me (and make sure it keeps running)</a:t>
            </a:r>
          </a:p>
          <a:p>
            <a:pPr lvl="1">
              <a:defRPr/>
            </a:pPr>
            <a:r>
              <a:rPr lang="en-US" dirty="0" smtClean="0"/>
              <a:t>Example: Gmail</a:t>
            </a:r>
          </a:p>
          <a:p>
            <a:pPr>
              <a:defRPr/>
            </a:pPr>
            <a:r>
              <a:rPr lang="en-US" dirty="0" smtClean="0"/>
              <a:t>Infrastructure as a Service (</a:t>
            </a:r>
            <a:r>
              <a:rPr lang="en-US" dirty="0" err="1" smtClean="0"/>
              <a:t>IaaS</a:t>
            </a:r>
            <a:r>
              <a:rPr lang="en-US" dirty="0" smtClean="0"/>
              <a:t>)</a:t>
            </a:r>
          </a:p>
          <a:p>
            <a:pPr lvl="1">
              <a:defRPr/>
            </a:pPr>
            <a:r>
              <a:rPr lang="en-US" dirty="0" smtClean="0"/>
              <a:t>Just give me remote access to some machines, I’ll take care of installing and running programs on them and sort out software issues on my own.</a:t>
            </a:r>
          </a:p>
        </p:txBody>
      </p:sp>
      <p:sp>
        <p:nvSpPr>
          <p:cNvPr id="18436" name="TextBox 3"/>
          <p:cNvSpPr txBox="1">
            <a:spLocks noChangeArrowheads="1"/>
          </p:cNvSpPr>
          <p:nvPr/>
        </p:nvSpPr>
        <p:spPr bwMode="auto">
          <a:xfrm>
            <a:off x="531795" y="1003300"/>
            <a:ext cx="8174038" cy="923925"/>
          </a:xfrm>
          <a:prstGeom prst="rect">
            <a:avLst/>
          </a:prstGeom>
          <a:noFill/>
          <a:ln w="9525">
            <a:noFill/>
            <a:miter lim="800000"/>
            <a:headEnd/>
            <a:tailEnd/>
          </a:ln>
        </p:spPr>
        <p:txBody>
          <a:bodyPr wrap="none">
            <a:spAutoFit/>
          </a:bodyPr>
          <a:lstStyle/>
          <a:p>
            <a:pPr>
              <a:defRPr/>
            </a:pPr>
            <a:r>
              <a:rPr lang="en-US" b="1" i="1" dirty="0">
                <a:solidFill>
                  <a:schemeClr val="tx2">
                    <a:lumMod val="75000"/>
                  </a:schemeClr>
                </a:solidFill>
              </a:rPr>
              <a:t>Driving philosophy:</a:t>
            </a:r>
          </a:p>
          <a:p>
            <a:pPr>
              <a:defRPr/>
            </a:pPr>
            <a:r>
              <a:rPr lang="en-US" dirty="0">
                <a:solidFill>
                  <a:schemeClr val="tx2">
                    <a:lumMod val="75000"/>
                  </a:schemeClr>
                </a:solidFill>
              </a:rPr>
              <a:t>  Why buy the equipment, do the configuration and maintenance and yourself, </a:t>
            </a:r>
          </a:p>
          <a:p>
            <a:pPr>
              <a:defRPr/>
            </a:pPr>
            <a:r>
              <a:rPr lang="en-US" dirty="0">
                <a:solidFill>
                  <a:schemeClr val="tx2">
                    <a:lumMod val="75000"/>
                  </a:schemeClr>
                </a:solidFill>
              </a:rPr>
              <a:t>  if you can contract it out?  Can work out much more cost effectively.</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4084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4084 Theme.thmx</Template>
  <TotalTime>5365</TotalTime>
  <Words>1322</Words>
  <Application>Microsoft Office PowerPoint</Application>
  <PresentationFormat>On-screen Show (4:3)</PresentationFormat>
  <Paragraphs>200</Paragraphs>
  <Slides>22</Slides>
  <Notes>12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Arial Black</vt:lpstr>
      <vt:lpstr>Calibri</vt:lpstr>
      <vt:lpstr>Century Gothic</vt:lpstr>
      <vt:lpstr>Tahoma</vt:lpstr>
      <vt:lpstr>Wingdings</vt:lpstr>
      <vt:lpstr>Wingdings 2</vt:lpstr>
      <vt:lpstr>幼圆</vt:lpstr>
      <vt:lpstr>4084 Theme</vt:lpstr>
      <vt:lpstr>PowerPoint Presentation</vt:lpstr>
      <vt:lpstr>Lecture Overview</vt:lpstr>
      <vt:lpstr>Cloud Computing</vt:lpstr>
      <vt:lpstr>Cloud Computing</vt:lpstr>
      <vt:lpstr>PowerPoint Presentation</vt:lpstr>
      <vt:lpstr>Checking your understanding…</vt:lpstr>
      <vt:lpstr>Characteristics</vt:lpstr>
      <vt:lpstr>Key Technology for Cloud Computing: Virtualization</vt:lpstr>
      <vt:lpstr>Cloud Computing Models</vt:lpstr>
      <vt:lpstr>Amazon Web Services</vt:lpstr>
      <vt:lpstr>Virtualization</vt:lpstr>
      <vt:lpstr>What is virtualization?</vt:lpstr>
      <vt:lpstr>Definitions</vt:lpstr>
      <vt:lpstr>Definitions</vt:lpstr>
      <vt:lpstr>Virtualization</vt:lpstr>
      <vt:lpstr>Difference between virtualization and cloud computing</vt:lpstr>
      <vt:lpstr>You don’t have to have a cloud for the virtualized environment</vt:lpstr>
      <vt:lpstr>Example Virtualization Products</vt:lpstr>
      <vt:lpstr>Common Virtualization Products</vt:lpstr>
      <vt:lpstr>Should you consider virtualization?</vt:lpstr>
      <vt:lpstr>Next lecture</vt:lpstr>
      <vt:lpstr>PowerPoint Presentation</vt:lpstr>
    </vt:vector>
  </TitlesOfParts>
  <Company>University of Cape Town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EEE4084F Digital Systems</dc:title>
  <dc:subject>Design of Parallel Programs</dc:subject>
  <dc:creator>Simon Winberg</dc:creator>
  <cp:lastModifiedBy>SW</cp:lastModifiedBy>
  <cp:revision>413</cp:revision>
  <dcterms:created xsi:type="dcterms:W3CDTF">2009-02-10T02:25:54Z</dcterms:created>
  <dcterms:modified xsi:type="dcterms:W3CDTF">2018-03-20T19:28:11Z</dcterms:modified>
  <cp:category>Lectures</cp:category>
</cp:coreProperties>
</file>