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1" r:id="rId1"/>
  </p:sldMasterIdLst>
  <p:notesMasterIdLst>
    <p:notesMasterId r:id="rId35"/>
  </p:notesMasterIdLst>
  <p:sldIdLst>
    <p:sldId id="405" r:id="rId2"/>
    <p:sldId id="273" r:id="rId3"/>
    <p:sldId id="381" r:id="rId4"/>
    <p:sldId id="382" r:id="rId5"/>
    <p:sldId id="383" r:id="rId6"/>
    <p:sldId id="410" r:id="rId7"/>
    <p:sldId id="386" r:id="rId8"/>
    <p:sldId id="413" r:id="rId9"/>
    <p:sldId id="414" r:id="rId10"/>
    <p:sldId id="387" r:id="rId11"/>
    <p:sldId id="384" r:id="rId12"/>
    <p:sldId id="385" r:id="rId13"/>
    <p:sldId id="408" r:id="rId14"/>
    <p:sldId id="388" r:id="rId15"/>
    <p:sldId id="389" r:id="rId16"/>
    <p:sldId id="390" r:id="rId17"/>
    <p:sldId id="391" r:id="rId18"/>
    <p:sldId id="392" r:id="rId19"/>
    <p:sldId id="393" r:id="rId20"/>
    <p:sldId id="394" r:id="rId21"/>
    <p:sldId id="406" r:id="rId22"/>
    <p:sldId id="396" r:id="rId23"/>
    <p:sldId id="399" r:id="rId24"/>
    <p:sldId id="397" r:id="rId25"/>
    <p:sldId id="398" r:id="rId26"/>
    <p:sldId id="402" r:id="rId27"/>
    <p:sldId id="403" r:id="rId28"/>
    <p:sldId id="404" r:id="rId29"/>
    <p:sldId id="415" r:id="rId30"/>
    <p:sldId id="416" r:id="rId31"/>
    <p:sldId id="417" r:id="rId32"/>
    <p:sldId id="401" r:id="rId33"/>
    <p:sldId id="400"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1E8"/>
    <a:srgbClr val="3663F2"/>
    <a:srgbClr val="1C1C1C"/>
    <a:srgbClr val="FFFF00"/>
    <a:srgbClr val="3024CE"/>
    <a:srgbClr val="1008B8"/>
    <a:srgbClr val="2E8DBC"/>
    <a:srgbClr val="66FFFF"/>
    <a:srgbClr val="D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7" d="100"/>
          <a:sy n="87" d="100"/>
        </p:scale>
        <p:origin x="1308" y="60"/>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8EE29D2A-A337-4C92-80A6-11EAF04713EF}" type="datetimeFigureOut">
              <a:rPr lang="en-US"/>
              <a:pPr>
                <a:defRPr/>
              </a:pPr>
              <a:t>3/22/2018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CC5B7FC8-457B-4B62-BC8D-38CC49B15613}" type="slidenum">
              <a:rPr lang="en-US"/>
              <a:pPr>
                <a:defRPr/>
              </a:pPr>
              <a:t>‹#›</a:t>
            </a:fld>
            <a:endParaRPr lang="en-US"/>
          </a:p>
        </p:txBody>
      </p:sp>
    </p:spTree>
    <p:extLst>
      <p:ext uri="{BB962C8B-B14F-4D97-AF65-F5344CB8AC3E}">
        <p14:creationId xmlns:p14="http://schemas.microsoft.com/office/powerpoint/2010/main" val="1353383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8948075-44E6-4D23-ACBA-22633DAC02AA}" type="slidenum">
              <a:rPr lang="en-US" smtClean="0"/>
              <a:pPr/>
              <a:t>1</a:t>
            </a:fld>
            <a:endParaRPr lang="en-US"/>
          </a:p>
        </p:txBody>
      </p:sp>
    </p:spTree>
    <p:extLst>
      <p:ext uri="{BB962C8B-B14F-4D97-AF65-F5344CB8AC3E}">
        <p14:creationId xmlns:p14="http://schemas.microsoft.com/office/powerpoint/2010/main" val="344017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1FFF9F-1EF7-44EE-838E-A555B8A9C214}" type="slidenum">
              <a:rPr lang="en-US" smtClean="0"/>
              <a:pPr/>
              <a:t>2</a:t>
            </a:fld>
            <a:endParaRPr lang="en-US"/>
          </a:p>
        </p:txBody>
      </p:sp>
    </p:spTree>
    <p:extLst>
      <p:ext uri="{BB962C8B-B14F-4D97-AF65-F5344CB8AC3E}">
        <p14:creationId xmlns:p14="http://schemas.microsoft.com/office/powerpoint/2010/main" val="262416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6FAF4C-52C9-49B1-951F-2607F6B30A5A}" type="slidenum">
              <a:rPr lang="en-US" smtClean="0"/>
              <a:pPr/>
              <a:t>3</a:t>
            </a:fld>
            <a:endParaRPr lang="en-US"/>
          </a:p>
        </p:txBody>
      </p:sp>
    </p:spTree>
    <p:extLst>
      <p:ext uri="{BB962C8B-B14F-4D97-AF65-F5344CB8AC3E}">
        <p14:creationId xmlns:p14="http://schemas.microsoft.com/office/powerpoint/2010/main" val="298727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F4B2F0-0FEA-468F-B4EE-40E00E470B3A}" type="slidenum">
              <a:rPr lang="en-US" smtClean="0"/>
              <a:pPr/>
              <a:t>4</a:t>
            </a:fld>
            <a:endParaRPr lang="en-US"/>
          </a:p>
        </p:txBody>
      </p:sp>
    </p:spTree>
    <p:extLst>
      <p:ext uri="{BB962C8B-B14F-4D97-AF65-F5344CB8AC3E}">
        <p14:creationId xmlns:p14="http://schemas.microsoft.com/office/powerpoint/2010/main" val="4167397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D7EBC3-0317-4012-8A38-90D2BE52E340}" type="slidenum">
              <a:rPr lang="en-US" smtClean="0"/>
              <a:pPr/>
              <a:t>5</a:t>
            </a:fld>
            <a:endParaRPr lang="en-US"/>
          </a:p>
        </p:txBody>
      </p:sp>
    </p:spTree>
    <p:extLst>
      <p:ext uri="{BB962C8B-B14F-4D97-AF65-F5344CB8AC3E}">
        <p14:creationId xmlns:p14="http://schemas.microsoft.com/office/powerpoint/2010/main" val="3649374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15E90A-BE49-4714-801F-294DDB851888}" type="slidenum">
              <a:rPr lang="en-US" smtClean="0"/>
              <a:pPr/>
              <a:t>11</a:t>
            </a:fld>
            <a:endParaRPr lang="en-US"/>
          </a:p>
        </p:txBody>
      </p:sp>
    </p:spTree>
    <p:extLst>
      <p:ext uri="{BB962C8B-B14F-4D97-AF65-F5344CB8AC3E}">
        <p14:creationId xmlns:p14="http://schemas.microsoft.com/office/powerpoint/2010/main" val="1546519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C3CE2E-6B4F-4252-B041-8ACBD1AACA95}" type="slidenum">
              <a:rPr lang="en-US" smtClean="0"/>
              <a:pPr/>
              <a:t>12</a:t>
            </a:fld>
            <a:endParaRPr lang="en-US"/>
          </a:p>
        </p:txBody>
      </p:sp>
    </p:spTree>
    <p:extLst>
      <p:ext uri="{BB962C8B-B14F-4D97-AF65-F5344CB8AC3E}">
        <p14:creationId xmlns:p14="http://schemas.microsoft.com/office/powerpoint/2010/main" val="2571851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67E8E546-D79D-4384-B2CA-AF27FF727C30}"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6CE97AF-4E68-47C7-A495-B34BEE418A0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383B8BF7-4D53-43CE-B7A3-2AE5B795F5C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CD61EB8-1C42-45C4-93C7-4023CD69E5F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6945EC4-456C-447F-B0E1-A253488C6A0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34DFBD76-8139-4B29-9CB3-8256A5D01494}"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8DCE1244-0CAB-4BA9-BDDC-619AB2EEB0A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0747E61E-21D0-4D91-81B9-015677FF08D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994F8EDF-8323-49D0-A8B1-BC02D9D498C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029082CC-A70B-478C-803B-2745E0DEAA37}"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C17F979F-F445-4202-B65D-FA53BE60B00E}"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mpich.org/" TargetMode="External"/><Relationship Id="rId2" Type="http://schemas.openxmlformats.org/officeDocument/2006/relationships/hyperlink" Target="https://www.mpich.org/documentation/guides/" TargetMode="External"/><Relationship Id="rId1" Type="http://schemas.openxmlformats.org/officeDocument/2006/relationships/slideLayout" Target="../slideLayouts/slideLayout2.xml"/><Relationship Id="rId4" Type="http://schemas.openxmlformats.org/officeDocument/2006/relationships/hyperlink" Target="https://en.wikipedia.org/wiki/MPICH"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condor.cc.ku.edu/~grobe/docs/intro-MPI-C.s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07148"/>
            <a:ext cx="6775450" cy="1814513"/>
          </a:xfrm>
          <a:prstGeom prst="rect">
            <a:avLst/>
          </a:prstGeom>
          <a:blipFill dpi="0" rotWithShape="1">
            <a:blip r:embed="rId3"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781065" y="3606508"/>
            <a:ext cx="8164512" cy="1752600"/>
          </a:xfrm>
        </p:spPr>
        <p:txBody>
          <a:bodyPr>
            <a:normAutofit fontScale="92500" lnSpcReduction="10000"/>
          </a:bodyPr>
          <a:lstStyle/>
          <a:p>
            <a:pPr algn="ctr" eaLnBrk="1" hangingPunct="1">
              <a:buFont typeface="Wingdings" pitchFamily="2" charset="2"/>
              <a:buNone/>
              <a:defRPr/>
            </a:pPr>
            <a:r>
              <a:rPr lang="en-ZA" sz="3600" dirty="0">
                <a:solidFill>
                  <a:srgbClr val="FF6600"/>
                </a:solidFill>
              </a:rPr>
              <a:t>Lecture 14:</a:t>
            </a:r>
          </a:p>
          <a:p>
            <a:pPr algn="ctr">
              <a:buNone/>
              <a:defRPr/>
            </a:pPr>
            <a:r>
              <a:rPr lang="en-ZA" sz="3600" dirty="0">
                <a:solidFill>
                  <a:srgbClr val="FF6600"/>
                </a:solidFill>
              </a:rPr>
              <a:t>Distributed Memory Systems &amp;</a:t>
            </a:r>
          </a:p>
          <a:p>
            <a:pPr algn="ctr">
              <a:buNone/>
              <a:defRPr/>
            </a:pPr>
            <a:r>
              <a:rPr lang="en-ZA" sz="3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MPI vs. </a:t>
            </a:r>
            <a:r>
              <a:rPr lang="en-ZA" sz="3600" b="1" dirty="0" err="1">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OpenMP</a:t>
            </a:r>
            <a:endParaRPr lang="en-ZA" sz="3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3076" name="Rectangle 9"/>
          <p:cNvSpPr>
            <a:spLocks noChangeArrowheads="1"/>
          </p:cNvSpPr>
          <p:nvPr/>
        </p:nvSpPr>
        <p:spPr bwMode="auto">
          <a:xfrm>
            <a:off x="1873250" y="5401248"/>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529" y="280993"/>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7413406" y="231733"/>
            <a:ext cx="1443265" cy="147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26863"/>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grpSp>
        <p:nvGrpSpPr>
          <p:cNvPr id="15" name="Group 14"/>
          <p:cNvGrpSpPr/>
          <p:nvPr/>
        </p:nvGrpSpPr>
        <p:grpSpPr>
          <a:xfrm>
            <a:off x="1531283" y="4836883"/>
            <a:ext cx="892563" cy="892563"/>
            <a:chOff x="1939902" y="4745804"/>
            <a:chExt cx="892563" cy="892563"/>
          </a:xfrm>
        </p:grpSpPr>
        <p:pic>
          <p:nvPicPr>
            <p:cNvPr id="16" name="Picture 3" descr="C:\Users\swinberg\Documents\ACTIVE\EEE4084F\2016\LECTURES\Lecture06\Images\flag.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39902" y="4745804"/>
              <a:ext cx="892563" cy="89256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rot="21423630">
              <a:off x="2085116" y="4794184"/>
              <a:ext cx="569387" cy="369332"/>
            </a:xfrm>
            <a:prstGeom prst="rect">
              <a:avLst/>
            </a:prstGeom>
            <a:noFill/>
          </p:spPr>
          <p:txBody>
            <a:bodyPr wrap="none" rtlCol="0">
              <a:spAutoFit/>
            </a:bodyPr>
            <a:lstStyle/>
            <a:p>
              <a:r>
                <a:rPr lang="en-ZA" dirty="0">
                  <a:latin typeface="Footlight MT Light" panose="0204060206030A020304" pitchFamily="18" charset="0"/>
                </a:rPr>
                <a:t>MPI</a:t>
              </a:r>
            </a:p>
          </p:txBody>
        </p:sp>
      </p:grpSp>
      <p:grpSp>
        <p:nvGrpSpPr>
          <p:cNvPr id="18" name="Group 17"/>
          <p:cNvGrpSpPr/>
          <p:nvPr/>
        </p:nvGrpSpPr>
        <p:grpSpPr>
          <a:xfrm>
            <a:off x="7083122" y="4763144"/>
            <a:ext cx="892800" cy="959946"/>
            <a:chOff x="6577687" y="4686474"/>
            <a:chExt cx="892800" cy="959946"/>
          </a:xfrm>
        </p:grpSpPr>
        <p:pic>
          <p:nvPicPr>
            <p:cNvPr id="19" name="Picture 3" descr="C:\Users\swinberg\Documents\ACTIVE\EEE4084F\2016\LECTURES\Lecture06\Images\flag.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577687" y="4686474"/>
              <a:ext cx="892800" cy="959946"/>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rot="21423630">
              <a:off x="6590591" y="4765139"/>
              <a:ext cx="835485" cy="307777"/>
            </a:xfrm>
            <a:prstGeom prst="rect">
              <a:avLst/>
            </a:prstGeom>
            <a:noFill/>
          </p:spPr>
          <p:txBody>
            <a:bodyPr wrap="none" rtlCol="0">
              <a:spAutoFit/>
            </a:bodyPr>
            <a:lstStyle/>
            <a:p>
              <a:r>
                <a:rPr lang="en-ZA" sz="1400" dirty="0" err="1">
                  <a:latin typeface="Footlight MT Light" panose="0204060206030A020304" pitchFamily="18" charset="0"/>
                </a:rPr>
                <a:t>OpenMP</a:t>
              </a:r>
              <a:endParaRPr lang="en-ZA" sz="1400" dirty="0">
                <a:latin typeface="Footlight MT Light" panose="0204060206030A020304" pitchFamily="18" charset="0"/>
              </a:endParaRPr>
            </a:p>
          </p:txBody>
        </p:sp>
      </p:grpSp>
      <p:pic>
        <p:nvPicPr>
          <p:cNvPr id="21" name="Picture 2" descr="C:\Users\swinberg\Documents\ACTIVE\EEE4084F\2016\LECTURES\Lecture06\Images\r+j special.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0966" y="6155461"/>
            <a:ext cx="643061" cy="350761"/>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1216283" y="6235776"/>
            <a:ext cx="1801841" cy="338554"/>
          </a:xfrm>
          <a:prstGeom prst="rect">
            <a:avLst/>
          </a:prstGeom>
          <a:noFill/>
        </p:spPr>
        <p:txBody>
          <a:bodyPr wrap="square" rtlCol="0">
            <a:spAutoFit/>
          </a:bodyPr>
          <a:lstStyle/>
          <a:p>
            <a:r>
              <a:rPr lang="en-ZA" sz="800" dirty="0"/>
              <a:t>+ an observation of 8 March International </a:t>
            </a:r>
            <a:r>
              <a:rPr lang="en-ZA" sz="800" dirty="0" err="1"/>
              <a:t>Womans</a:t>
            </a:r>
            <a:r>
              <a:rPr lang="en-ZA" sz="800" dirty="0"/>
              <a:t> Day special</a:t>
            </a:r>
          </a:p>
        </p:txBody>
      </p:sp>
      <p:sp>
        <p:nvSpPr>
          <p:cNvPr id="23" name="TextBox 22"/>
          <p:cNvSpPr txBox="1"/>
          <p:nvPr/>
        </p:nvSpPr>
        <p:spPr>
          <a:xfrm>
            <a:off x="1224830" y="6118656"/>
            <a:ext cx="1210588" cy="215444"/>
          </a:xfrm>
          <a:prstGeom prst="rect">
            <a:avLst/>
          </a:prstGeom>
          <a:noFill/>
        </p:spPr>
        <p:txBody>
          <a:bodyPr wrap="none" rtlCol="0">
            <a:spAutoFit/>
          </a:bodyPr>
          <a:lstStyle/>
          <a:p>
            <a:r>
              <a:rPr lang="en-ZA" sz="800" dirty="0"/>
              <a:t>theme to help memory</a:t>
            </a:r>
          </a:p>
        </p:txBody>
      </p:sp>
      <p:sp>
        <p:nvSpPr>
          <p:cNvPr id="24" name="TextBox 23"/>
          <p:cNvSpPr txBox="1"/>
          <p:nvPr/>
        </p:nvSpPr>
        <p:spPr>
          <a:xfrm>
            <a:off x="294730" y="6104971"/>
            <a:ext cx="373820" cy="261610"/>
          </a:xfrm>
          <a:prstGeom prst="rect">
            <a:avLst/>
          </a:prstGeom>
          <a:noFill/>
        </p:spPr>
        <p:txBody>
          <a:bodyPr wrap="none" rtlCol="0">
            <a:spAutoFit/>
          </a:bodyPr>
          <a:lstStyle/>
          <a:p>
            <a:r>
              <a:rPr lang="en-ZA" sz="1100" b="1" i="1" dirty="0"/>
              <a:t>An</a:t>
            </a:r>
          </a:p>
        </p:txBody>
      </p:sp>
      <p:sp>
        <p:nvSpPr>
          <p:cNvPr id="25" name="TextBox 24"/>
          <p:cNvSpPr txBox="1"/>
          <p:nvPr/>
        </p:nvSpPr>
        <p:spPr>
          <a:xfrm>
            <a:off x="8128973" y="6422255"/>
            <a:ext cx="872355" cy="246221"/>
          </a:xfrm>
          <a:prstGeom prst="rect">
            <a:avLst/>
          </a:prstGeom>
          <a:noFill/>
        </p:spPr>
        <p:txBody>
          <a:bodyPr wrap="none" rtlCol="0">
            <a:spAutoFit/>
          </a:bodyPr>
          <a:lstStyle/>
          <a:p>
            <a:r>
              <a:rPr lang="en-ZA" sz="1000" i="1" dirty="0"/>
              <a:t>public share</a:t>
            </a:r>
          </a:p>
        </p:txBody>
      </p:sp>
      <p:sp>
        <p:nvSpPr>
          <p:cNvPr id="26" name="TextBox 25">
            <a:extLst>
              <a:ext uri="{FF2B5EF4-FFF2-40B4-BE49-F238E27FC236}">
                <a16:creationId xmlns:a16="http://schemas.microsoft.com/office/drawing/2014/main" id="{1434FFE3-D7BD-4004-8562-BFF301FF4711}"/>
              </a:ext>
            </a:extLst>
          </p:cNvPr>
          <p:cNvSpPr txBox="1"/>
          <p:nvPr/>
        </p:nvSpPr>
        <p:spPr>
          <a:xfrm>
            <a:off x="3565857" y="6437644"/>
            <a:ext cx="2622403" cy="230832"/>
          </a:xfrm>
          <a:prstGeom prst="rect">
            <a:avLst/>
          </a:prstGeom>
          <a:noFill/>
        </p:spPr>
        <p:txBody>
          <a:bodyPr wrap="square" rtlCol="0">
            <a:spAutoFit/>
          </a:bodyPr>
          <a:lstStyle/>
          <a:p>
            <a:pPr algn="ctr"/>
            <a:r>
              <a:rPr lang="en-ZA" sz="900" dirty="0"/>
              <a:t>Trimmed down version with fewer mages</a:t>
            </a:r>
          </a:p>
        </p:txBody>
      </p:sp>
    </p:spTree>
    <p:extLst>
      <p:ext uri="{BB962C8B-B14F-4D97-AF65-F5344CB8AC3E}">
        <p14:creationId xmlns:p14="http://schemas.microsoft.com/office/powerpoint/2010/main" val="7779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2816" y="562174"/>
            <a:ext cx="7697635" cy="692210"/>
          </a:xfrm>
        </p:spPr>
        <p:txBody>
          <a:bodyPr>
            <a:normAutofit fontScale="90000"/>
          </a:bodyPr>
          <a:lstStyle/>
          <a:p>
            <a:r>
              <a:rPr lang="en-ZA" dirty="0"/>
              <a:t>MPI – the first (big) ‘MP’ family</a:t>
            </a:r>
          </a:p>
        </p:txBody>
      </p:sp>
      <p:sp>
        <p:nvSpPr>
          <p:cNvPr id="5" name="Content Placeholder 4"/>
          <p:cNvSpPr>
            <a:spLocks noGrp="1"/>
          </p:cNvSpPr>
          <p:nvPr>
            <p:ph idx="1"/>
          </p:nvPr>
        </p:nvSpPr>
        <p:spPr>
          <a:xfrm>
            <a:off x="665390" y="1492590"/>
            <a:ext cx="7697635" cy="4908211"/>
          </a:xfrm>
        </p:spPr>
        <p:txBody>
          <a:bodyPr>
            <a:normAutofit fontScale="92500" lnSpcReduction="10000"/>
          </a:bodyPr>
          <a:lstStyle/>
          <a:p>
            <a:r>
              <a:rPr lang="en-ZA" dirty="0"/>
              <a:t>MPI = </a:t>
            </a:r>
            <a:r>
              <a:rPr lang="en-ZA" u="sng" dirty="0"/>
              <a:t>M</a:t>
            </a:r>
            <a:r>
              <a:rPr lang="en-ZA" dirty="0"/>
              <a:t>essage </a:t>
            </a:r>
            <a:r>
              <a:rPr lang="en-ZA" u="sng" dirty="0"/>
              <a:t>P</a:t>
            </a:r>
            <a:r>
              <a:rPr lang="en-ZA" dirty="0"/>
              <a:t>assing </a:t>
            </a:r>
            <a:r>
              <a:rPr lang="en-ZA" u="sng" dirty="0"/>
              <a:t>I</a:t>
            </a:r>
            <a:r>
              <a:rPr lang="en-ZA" dirty="0"/>
              <a:t>nterface</a:t>
            </a:r>
          </a:p>
          <a:p>
            <a:r>
              <a:rPr lang="en-ZA" dirty="0"/>
              <a:t>As you may have expected: </a:t>
            </a:r>
          </a:p>
          <a:p>
            <a:pPr lvl="1"/>
            <a:r>
              <a:rPr lang="en-ZA" dirty="0"/>
              <a:t>Yes, </a:t>
            </a:r>
            <a:r>
              <a:rPr lang="en-ZA" dirty="0">
                <a:solidFill>
                  <a:srgbClr val="FF0000"/>
                </a:solidFill>
              </a:rPr>
              <a:t>this is actually designed for application to distributed computing</a:t>
            </a:r>
            <a:r>
              <a:rPr lang="en-ZA" dirty="0"/>
              <a:t>, one PC speaking to another, setting up servers and the like</a:t>
            </a:r>
          </a:p>
          <a:p>
            <a:pPr lvl="1"/>
            <a:r>
              <a:rPr lang="en-ZA" dirty="0"/>
              <a:t>You can have multiple instances of</a:t>
            </a:r>
            <a:br>
              <a:rPr lang="en-ZA" dirty="0"/>
            </a:br>
            <a:r>
              <a:rPr lang="en-ZA" dirty="0"/>
              <a:t>an MPI program running on one</a:t>
            </a:r>
            <a:br>
              <a:rPr lang="en-ZA" dirty="0"/>
            </a:br>
            <a:r>
              <a:rPr lang="en-ZA" dirty="0"/>
              <a:t>machine (e.g. processes talking to</a:t>
            </a:r>
            <a:br>
              <a:rPr lang="en-ZA" dirty="0"/>
            </a:br>
            <a:r>
              <a:rPr lang="en-ZA" dirty="0"/>
              <a:t>each other via MPI)</a:t>
            </a:r>
          </a:p>
          <a:p>
            <a:r>
              <a:rPr lang="en-ZA" dirty="0"/>
              <a:t>MPI is a standardized API with a</a:t>
            </a:r>
            <a:br>
              <a:rPr lang="en-ZA" dirty="0"/>
            </a:br>
            <a:r>
              <a:rPr lang="en-ZA" dirty="0"/>
              <a:t>library provided.</a:t>
            </a:r>
          </a:p>
        </p:txBody>
      </p:sp>
    </p:spTree>
    <p:extLst>
      <p:ext uri="{BB962C8B-B14F-4D97-AF65-F5344CB8AC3E}">
        <p14:creationId xmlns:p14="http://schemas.microsoft.com/office/powerpoint/2010/main" val="187120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113" y="570100"/>
            <a:ext cx="8453437" cy="692210"/>
          </a:xfrm>
        </p:spPr>
        <p:txBody>
          <a:bodyPr>
            <a:normAutofit fontScale="90000"/>
          </a:bodyPr>
          <a:lstStyle/>
          <a:p>
            <a:pPr>
              <a:defRPr/>
            </a:pPr>
            <a:r>
              <a:rPr lang="en-ZA" dirty="0"/>
              <a:t>Message passing implementations</a:t>
            </a:r>
            <a:endParaRPr lang="en-US" dirty="0"/>
          </a:p>
        </p:txBody>
      </p:sp>
      <p:sp>
        <p:nvSpPr>
          <p:cNvPr id="5" name="Content Placeholder 4"/>
          <p:cNvSpPr>
            <a:spLocks noGrp="1"/>
          </p:cNvSpPr>
          <p:nvPr>
            <p:ph idx="1"/>
          </p:nvPr>
        </p:nvSpPr>
        <p:spPr>
          <a:xfrm>
            <a:off x="392113" y="1905000"/>
            <a:ext cx="8453437" cy="4191000"/>
          </a:xfrm>
        </p:spPr>
        <p:txBody>
          <a:bodyPr/>
          <a:lstStyle/>
          <a:p>
            <a:pPr>
              <a:defRPr/>
            </a:pPr>
            <a:r>
              <a:rPr lang="en-US" dirty="0"/>
              <a:t>The MPI Forum was formed in 1992, with the goal of establishing a standard interface for message passing implementations, called the “Message Passing Interface (MPI)” – first released in 1994</a:t>
            </a:r>
          </a:p>
        </p:txBody>
      </p:sp>
    </p:spTree>
    <p:extLst>
      <p:ext uri="{BB962C8B-B14F-4D97-AF65-F5344CB8AC3E}">
        <p14:creationId xmlns:p14="http://schemas.microsoft.com/office/powerpoint/2010/main" val="173686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537" y="621616"/>
            <a:ext cx="8054278" cy="692210"/>
          </a:xfrm>
        </p:spPr>
        <p:txBody>
          <a:bodyPr>
            <a:normAutofit fontScale="90000"/>
          </a:bodyPr>
          <a:lstStyle/>
          <a:p>
            <a:pPr>
              <a:defRPr/>
            </a:pPr>
            <a:r>
              <a:rPr lang="en-ZA" dirty="0"/>
              <a:t>Message passing implementations</a:t>
            </a:r>
            <a:endParaRPr lang="en-US" dirty="0"/>
          </a:p>
        </p:txBody>
      </p:sp>
      <p:sp>
        <p:nvSpPr>
          <p:cNvPr id="3" name="Content Placeholder 2"/>
          <p:cNvSpPr>
            <a:spLocks noGrp="1"/>
          </p:cNvSpPr>
          <p:nvPr>
            <p:ph idx="1"/>
          </p:nvPr>
        </p:nvSpPr>
        <p:spPr>
          <a:xfrm>
            <a:off x="301961" y="1687314"/>
            <a:ext cx="8481431" cy="4741279"/>
          </a:xfrm>
        </p:spPr>
        <p:txBody>
          <a:bodyPr>
            <a:normAutofit fontScale="92500" lnSpcReduction="20000"/>
          </a:bodyPr>
          <a:lstStyle/>
          <a:p>
            <a:pPr>
              <a:defRPr/>
            </a:pPr>
            <a:r>
              <a:rPr lang="en-US" sz="2800" dirty="0"/>
              <a:t>MPI is now </a:t>
            </a:r>
            <a:r>
              <a:rPr lang="en-US" sz="2800" dirty="0">
                <a:solidFill>
                  <a:srgbClr val="FF0000"/>
                </a:solidFill>
              </a:rPr>
              <a:t>the most common </a:t>
            </a:r>
            <a:r>
              <a:rPr lang="en-US" sz="2800" u="sng" dirty="0">
                <a:solidFill>
                  <a:srgbClr val="FF0000"/>
                </a:solidFill>
              </a:rPr>
              <a:t>industry standard</a:t>
            </a:r>
            <a:r>
              <a:rPr lang="en-US" sz="2800" dirty="0">
                <a:solidFill>
                  <a:srgbClr val="FF0000"/>
                </a:solidFill>
              </a:rPr>
              <a:t> for message passing</a:t>
            </a:r>
            <a:r>
              <a:rPr lang="en-US" sz="2800" dirty="0"/>
              <a:t>, and has replaced many of the custom-developed and obsolete standards used in legacy systems.</a:t>
            </a:r>
          </a:p>
          <a:p>
            <a:pPr>
              <a:defRPr/>
            </a:pPr>
            <a:r>
              <a:rPr lang="en-US" sz="2800" dirty="0"/>
              <a:t>Most manufacturers of (microprocessor-based) parallel computing platforms offer an implementation of MPI.</a:t>
            </a:r>
          </a:p>
          <a:p>
            <a:pPr>
              <a:defRPr/>
            </a:pPr>
            <a:r>
              <a:rPr lang="en-US" sz="2800" dirty="0"/>
              <a:t>For shared memory architectures, MPI implementations usually do not use the network for inter-task communications, but rather use shared memory (or memory copies) for better performance. Or a combination and shared and distributed memory, i.e. transfers over network if messages are sent to nodes on other platforms.</a:t>
            </a:r>
          </a:p>
        </p:txBody>
      </p:sp>
    </p:spTree>
    <p:extLst>
      <p:ext uri="{BB962C8B-B14F-4D97-AF65-F5344CB8AC3E}">
        <p14:creationId xmlns:p14="http://schemas.microsoft.com/office/powerpoint/2010/main" val="384640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99681"/>
            <a:ext cx="7698306" cy="692210"/>
          </a:xfrm>
        </p:spPr>
        <p:txBody>
          <a:bodyPr>
            <a:normAutofit fontScale="90000"/>
          </a:bodyPr>
          <a:lstStyle/>
          <a:p>
            <a:r>
              <a:rPr lang="en-ZA" dirty="0"/>
              <a:t>Using MPI or Open MPI on heterogeneous clusters</a:t>
            </a:r>
          </a:p>
        </p:txBody>
      </p:sp>
      <p:sp>
        <p:nvSpPr>
          <p:cNvPr id="3" name="Content Placeholder 2"/>
          <p:cNvSpPr>
            <a:spLocks noGrp="1"/>
          </p:cNvSpPr>
          <p:nvPr>
            <p:ph idx="1"/>
          </p:nvPr>
        </p:nvSpPr>
        <p:spPr>
          <a:xfrm>
            <a:off x="386885" y="1538470"/>
            <a:ext cx="7697635" cy="5216660"/>
          </a:xfrm>
        </p:spPr>
        <p:txBody>
          <a:bodyPr>
            <a:normAutofit fontScale="92500" lnSpcReduction="20000"/>
          </a:bodyPr>
          <a:lstStyle/>
          <a:p>
            <a:r>
              <a:rPr lang="en-ZA" dirty="0"/>
              <a:t>MPI has a significant</a:t>
            </a:r>
            <a:br>
              <a:rPr lang="en-ZA" dirty="0"/>
            </a:br>
            <a:r>
              <a:rPr lang="en-ZA" dirty="0"/>
              <a:t>advantage (over its</a:t>
            </a:r>
            <a:br>
              <a:rPr lang="en-ZA" dirty="0"/>
            </a:br>
            <a:r>
              <a:rPr lang="en-ZA" dirty="0"/>
              <a:t>competitor </a:t>
            </a:r>
            <a:r>
              <a:rPr lang="en-ZA" dirty="0" err="1"/>
              <a:t>OpenMP</a:t>
            </a:r>
            <a:r>
              <a:rPr lang="en-ZA" dirty="0"/>
              <a:t>) in</a:t>
            </a:r>
            <a:br>
              <a:rPr lang="en-ZA" dirty="0"/>
            </a:br>
            <a:r>
              <a:rPr lang="en-ZA" dirty="0"/>
              <a:t>that it accommodates</a:t>
            </a:r>
            <a:br>
              <a:rPr lang="en-ZA" dirty="0"/>
            </a:br>
            <a:r>
              <a:rPr lang="en-ZA" dirty="0"/>
              <a:t>heterogeneous computing</a:t>
            </a:r>
            <a:br>
              <a:rPr lang="en-ZA" dirty="0"/>
            </a:br>
            <a:r>
              <a:rPr lang="en-ZA" dirty="0"/>
              <a:t>systems or clusters</a:t>
            </a:r>
          </a:p>
          <a:p>
            <a:r>
              <a:rPr lang="en-ZA" dirty="0"/>
              <a:t>The processors that are involves in running an MPI program do not have to be the same type or be compiled by the same compiler.</a:t>
            </a:r>
          </a:p>
          <a:p>
            <a:r>
              <a:rPr lang="en-ZA" dirty="0"/>
              <a:t>The coordination is through messages which abstracts away the mechanisms of processing.</a:t>
            </a:r>
          </a:p>
        </p:txBody>
      </p:sp>
    </p:spTree>
    <p:extLst>
      <p:ext uri="{BB962C8B-B14F-4D97-AF65-F5344CB8AC3E}">
        <p14:creationId xmlns:p14="http://schemas.microsoft.com/office/powerpoint/2010/main" val="3390120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sp>
        <p:nvSpPr>
          <p:cNvPr id="4" name="TextBox 3"/>
          <p:cNvSpPr txBox="1"/>
          <p:nvPr/>
        </p:nvSpPr>
        <p:spPr>
          <a:xfrm>
            <a:off x="5409127" y="1539676"/>
            <a:ext cx="3284112" cy="3693319"/>
          </a:xfrm>
          <a:prstGeom prst="rect">
            <a:avLst/>
          </a:prstGeom>
          <a:noFill/>
        </p:spPr>
        <p:txBody>
          <a:bodyPr wrap="square" rtlCol="0">
            <a:spAutoFit/>
          </a:bodyPr>
          <a:lstStyle/>
          <a:p>
            <a:r>
              <a:rPr lang="en-ZA" dirty="0"/>
              <a:t>Using these few fundamental MPI commands you can quickly start developing distributable programs, especially e.g. if you use it in combination with a shared file system (e.g. NFS).</a:t>
            </a:r>
          </a:p>
          <a:p>
            <a:r>
              <a:rPr lang="en-ZA" dirty="0"/>
              <a:t>While you could do the message passing just with TCP/IP sockets it is recommendable to use the provided message passing functions instead.</a:t>
            </a:r>
          </a:p>
        </p:txBody>
      </p:sp>
      <p:sp>
        <p:nvSpPr>
          <p:cNvPr id="5" name="TextBox 4"/>
          <p:cNvSpPr txBox="1"/>
          <p:nvPr/>
        </p:nvSpPr>
        <p:spPr>
          <a:xfrm>
            <a:off x="5409127" y="5445351"/>
            <a:ext cx="3284112" cy="646331"/>
          </a:xfrm>
          <a:prstGeom prst="rect">
            <a:avLst/>
          </a:prstGeom>
          <a:noFill/>
        </p:spPr>
        <p:txBody>
          <a:bodyPr wrap="square" rtlCol="0">
            <a:spAutoFit/>
          </a:bodyPr>
          <a:lstStyle/>
          <a:p>
            <a:r>
              <a:rPr lang="en-ZA" dirty="0">
                <a:solidFill>
                  <a:schemeClr val="accent3">
                    <a:lumMod val="75000"/>
                  </a:schemeClr>
                </a:solidFill>
              </a:rPr>
              <a:t>Let’s quickly run through these basic MPI commands…</a:t>
            </a:r>
          </a:p>
        </p:txBody>
      </p:sp>
      <p:sp>
        <p:nvSpPr>
          <p:cNvPr id="6" name="TextBox 5"/>
          <p:cNvSpPr txBox="1"/>
          <p:nvPr/>
        </p:nvSpPr>
        <p:spPr>
          <a:xfrm>
            <a:off x="5215944" y="6134761"/>
            <a:ext cx="3670478" cy="523220"/>
          </a:xfrm>
          <a:prstGeom prst="rect">
            <a:avLst/>
          </a:prstGeom>
          <a:noFill/>
        </p:spPr>
        <p:txBody>
          <a:bodyPr wrap="square" rtlCol="0">
            <a:spAutoFit/>
          </a:bodyPr>
          <a:lstStyle/>
          <a:p>
            <a:r>
              <a:rPr lang="en-ZA" sz="1400" dirty="0">
                <a:solidFill>
                  <a:schemeClr val="tx1">
                    <a:lumMod val="75000"/>
                    <a:lumOff val="25000"/>
                  </a:schemeClr>
                </a:solidFill>
              </a:rPr>
              <a:t>(there will be a </a:t>
            </a:r>
            <a:r>
              <a:rPr lang="en-ZA" sz="1400" dirty="0" err="1">
                <a:solidFill>
                  <a:schemeClr val="tx1">
                    <a:lumMod val="75000"/>
                    <a:lumOff val="25000"/>
                  </a:schemeClr>
                </a:solidFill>
              </a:rPr>
              <a:t>prac</a:t>
            </a:r>
            <a:r>
              <a:rPr lang="en-ZA" sz="1400" dirty="0">
                <a:solidFill>
                  <a:schemeClr val="tx1">
                    <a:lumMod val="75000"/>
                    <a:lumOff val="25000"/>
                  </a:schemeClr>
                </a:solidFill>
              </a:rPr>
              <a:t> on MPI where you can get more into the use of the API)</a:t>
            </a:r>
          </a:p>
        </p:txBody>
      </p:sp>
    </p:spTree>
    <p:extLst>
      <p:ext uri="{BB962C8B-B14F-4D97-AF65-F5344CB8AC3E}">
        <p14:creationId xmlns:p14="http://schemas.microsoft.com/office/powerpoint/2010/main" val="396177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0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0" presetClass="entr" presetSubtype="0" fill="hold" grpId="0" nodeType="afterEffect">
                                  <p:stCondLst>
                                    <p:cond delay="50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276871" y="2164868"/>
            <a:ext cx="4150549" cy="3015399"/>
            <a:chOff x="4276871" y="2164868"/>
            <a:chExt cx="4150549" cy="3015399"/>
          </a:xfrm>
        </p:grpSpPr>
        <p:sp>
          <p:nvSpPr>
            <p:cNvPr id="4" name="TextBox 3"/>
            <p:cNvSpPr txBox="1"/>
            <p:nvPr/>
          </p:nvSpPr>
          <p:spPr>
            <a:xfrm>
              <a:off x="4932608" y="2594944"/>
              <a:ext cx="3494812" cy="2585323"/>
            </a:xfrm>
            <a:prstGeom prst="rect">
              <a:avLst/>
            </a:prstGeom>
            <a:noFill/>
          </p:spPr>
          <p:txBody>
            <a:bodyPr wrap="square" rtlCol="0">
              <a:spAutoFit/>
            </a:bodyPr>
            <a:lstStyle/>
            <a:p>
              <a:r>
                <a:rPr lang="en-ZA" dirty="0"/>
                <a:t>Initializes the MPI environment. The two parameters are technically two pointers, which could pass </a:t>
              </a:r>
              <a:r>
                <a:rPr lang="en-ZA" dirty="0" err="1"/>
                <a:t>argc</a:t>
              </a:r>
              <a:r>
                <a:rPr lang="en-ZA" dirty="0"/>
                <a:t> and </a:t>
              </a:r>
              <a:r>
                <a:rPr lang="en-ZA" dirty="0" err="1"/>
                <a:t>argv</a:t>
              </a:r>
              <a:r>
                <a:rPr lang="en-ZA" dirty="0"/>
                <a:t> from main(). It is mainly for future use and generally isn’t used.</a:t>
              </a:r>
            </a:p>
            <a:p>
              <a:r>
                <a:rPr lang="en-ZA" dirty="0"/>
                <a:t>This command does various things, waits for master to give the go-ahead to start running.</a:t>
              </a:r>
            </a:p>
          </p:txBody>
        </p:sp>
        <p:sp>
          <p:nvSpPr>
            <p:cNvPr id="7" name="Rectangle 6"/>
            <p:cNvSpPr/>
            <p:nvPr/>
          </p:nvSpPr>
          <p:spPr>
            <a:xfrm>
              <a:off x="4276871" y="2164868"/>
              <a:ext cx="3217547" cy="369332"/>
            </a:xfrm>
            <a:prstGeom prst="rect">
              <a:avLst/>
            </a:prstGeom>
          </p:spPr>
          <p:txBody>
            <a:bodyPr wrap="none">
              <a:spAutoFit/>
            </a:bodyPr>
            <a:lstStyle/>
            <a:p>
              <a:r>
                <a:rPr lang="en-ZA" dirty="0">
                  <a:latin typeface="Courier New" panose="02070309020205020404" pitchFamily="49" charset="0"/>
                  <a:cs typeface="Courier New" panose="02070309020205020404" pitchFamily="49" charset="0"/>
                </a:rPr>
                <a:t> </a:t>
              </a:r>
              <a:r>
                <a:rPr lang="en-ZA" dirty="0" err="1">
                  <a:latin typeface="Courier New" panose="02070309020205020404" pitchFamily="49" charset="0"/>
                  <a:cs typeface="Courier New" panose="02070309020205020404" pitchFamily="49" charset="0"/>
                </a:rPr>
                <a:t>MPI_Init</a:t>
              </a:r>
              <a:r>
                <a:rPr lang="en-ZA" dirty="0">
                  <a:latin typeface="Courier New" panose="02070309020205020404" pitchFamily="49" charset="0"/>
                  <a:cs typeface="Courier New" panose="02070309020205020404" pitchFamily="49" charset="0"/>
                </a:rPr>
                <a:t>(NULL, NULL);</a:t>
              </a:r>
              <a:endParaRPr lang="en-ZA" dirty="0"/>
            </a:p>
          </p:txBody>
        </p:sp>
      </p:grpSp>
      <p:cxnSp>
        <p:nvCxnSpPr>
          <p:cNvPr id="9" name="Straight Arrow Connector 8"/>
          <p:cNvCxnSpPr>
            <a:stCxn id="7" idx="1"/>
          </p:cNvCxnSpPr>
          <p:nvPr/>
        </p:nvCxnSpPr>
        <p:spPr>
          <a:xfrm flipH="1">
            <a:off x="2640169" y="2349534"/>
            <a:ext cx="1636702" cy="93457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789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431418" y="2164868"/>
            <a:ext cx="4182556" cy="2098572"/>
            <a:chOff x="4276870" y="2164868"/>
            <a:chExt cx="4182556" cy="2098572"/>
          </a:xfrm>
        </p:grpSpPr>
        <p:sp>
          <p:nvSpPr>
            <p:cNvPr id="4" name="TextBox 3"/>
            <p:cNvSpPr txBox="1"/>
            <p:nvPr/>
          </p:nvSpPr>
          <p:spPr>
            <a:xfrm>
              <a:off x="4276870" y="3063111"/>
              <a:ext cx="3823939" cy="1200329"/>
            </a:xfrm>
            <a:prstGeom prst="rect">
              <a:avLst/>
            </a:prstGeom>
            <a:noFill/>
          </p:spPr>
          <p:txBody>
            <a:bodyPr wrap="square" rtlCol="0">
              <a:spAutoFit/>
            </a:bodyPr>
            <a:lstStyle/>
            <a:p>
              <a:r>
                <a:rPr lang="en-ZA" dirty="0"/>
                <a:t>This gets the total number of nodes that are to be started. When you start an MPI program you tell it how many nodes you want to spawn.</a:t>
              </a:r>
            </a:p>
          </p:txBody>
        </p:sp>
        <p:sp>
          <p:nvSpPr>
            <p:cNvPr id="7" name="Rectangle 6"/>
            <p:cNvSpPr/>
            <p:nvPr/>
          </p:nvSpPr>
          <p:spPr>
            <a:xfrm>
              <a:off x="4276871" y="2164868"/>
              <a:ext cx="4182555" cy="923330"/>
            </a:xfrm>
            <a:prstGeom prst="rect">
              <a:avLst/>
            </a:prstGeom>
          </p:spPr>
          <p:txBody>
            <a:bodyPr wrap="none">
              <a:spAutoFit/>
            </a:bodyPr>
            <a:lstStyle/>
            <a:p>
              <a:pPr marL="0" indent="0">
                <a:spcBef>
                  <a:spcPts val="0"/>
                </a:spcBef>
                <a:buNone/>
              </a:pPr>
              <a:r>
                <a:rPr lang="en-ZA" dirty="0" err="1">
                  <a:latin typeface="Courier New" panose="02070309020205020404" pitchFamily="49" charset="0"/>
                  <a:cs typeface="Courier New" panose="02070309020205020404" pitchFamily="49" charset="0"/>
                </a:rPr>
                <a:t>int</a:t>
              </a:r>
              <a:r>
                <a:rPr lang="en-ZA" dirty="0">
                  <a:latin typeface="Courier New" panose="02070309020205020404" pitchFamily="49" charset="0"/>
                  <a:cs typeface="Courier New" panose="02070309020205020404" pitchFamily="49" charset="0"/>
                </a:rPr>
                <a:t> </a:t>
              </a:r>
              <a:r>
                <a:rPr lang="en-ZA" dirty="0" err="1">
                  <a:latin typeface="Courier New" panose="02070309020205020404" pitchFamily="49" charset="0"/>
                  <a:cs typeface="Courier New" panose="02070309020205020404" pitchFamily="49" charset="0"/>
                </a:rPr>
                <a:t>world_size</a:t>
              </a:r>
              <a:r>
                <a:rPr lang="en-ZA" dirty="0">
                  <a:latin typeface="Courier New" panose="02070309020205020404" pitchFamily="49" charset="0"/>
                  <a:cs typeface="Courier New" panose="02070309020205020404" pitchFamily="49" charset="0"/>
                </a:rPr>
                <a:t>;</a:t>
              </a:r>
            </a:p>
            <a:p>
              <a:pPr marL="0" indent="0">
                <a:spcBef>
                  <a:spcPts val="0"/>
                </a:spcBef>
                <a:buNone/>
              </a:pPr>
              <a:r>
                <a:rPr lang="en-ZA" dirty="0" err="1">
                  <a:latin typeface="Courier New" panose="02070309020205020404" pitchFamily="49" charset="0"/>
                  <a:cs typeface="Courier New" panose="02070309020205020404" pitchFamily="49" charset="0"/>
                </a:rPr>
                <a:t>MPI_Comm_size</a:t>
              </a:r>
              <a:r>
                <a:rPr lang="en-ZA" dirty="0">
                  <a:latin typeface="Courier New" panose="02070309020205020404" pitchFamily="49" charset="0"/>
                  <a:cs typeface="Courier New" panose="02070309020205020404" pitchFamily="49" charset="0"/>
                </a:rPr>
                <a:t>(MPI_COMM_WORLD,</a:t>
              </a:r>
              <a:br>
                <a:rPr lang="en-ZA" dirty="0">
                  <a:latin typeface="Courier New" panose="02070309020205020404" pitchFamily="49" charset="0"/>
                  <a:cs typeface="Courier New" panose="02070309020205020404" pitchFamily="49" charset="0"/>
                </a:rPr>
              </a:br>
              <a:r>
                <a:rPr lang="en-ZA" dirty="0">
                  <a:latin typeface="Courier New" panose="02070309020205020404" pitchFamily="49" charset="0"/>
                  <a:cs typeface="Courier New" panose="02070309020205020404" pitchFamily="49" charset="0"/>
                </a:rPr>
                <a:t>              &amp;</a:t>
              </a:r>
              <a:r>
                <a:rPr lang="en-ZA" dirty="0" err="1">
                  <a:latin typeface="Courier New" panose="02070309020205020404" pitchFamily="49" charset="0"/>
                  <a:cs typeface="Courier New" panose="02070309020205020404" pitchFamily="49" charset="0"/>
                </a:rPr>
                <a:t>world_size</a:t>
              </a:r>
              <a:r>
                <a:rPr lang="en-ZA" dirty="0">
                  <a:latin typeface="Courier New" panose="02070309020205020404" pitchFamily="49" charset="0"/>
                  <a:cs typeface="Courier New" panose="02070309020205020404" pitchFamily="49" charset="0"/>
                </a:rPr>
                <a:t>);</a:t>
              </a:r>
            </a:p>
          </p:txBody>
        </p:sp>
      </p:grpSp>
      <p:cxnSp>
        <p:nvCxnSpPr>
          <p:cNvPr id="9" name="Straight Arrow Connector 8"/>
          <p:cNvCxnSpPr/>
          <p:nvPr/>
        </p:nvCxnSpPr>
        <p:spPr>
          <a:xfrm flipH="1">
            <a:off x="2918867" y="2622240"/>
            <a:ext cx="1512552" cy="11126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097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431418" y="2164868"/>
            <a:ext cx="4182556" cy="2098572"/>
            <a:chOff x="4276870" y="2164868"/>
            <a:chExt cx="4182556" cy="2098572"/>
          </a:xfrm>
        </p:grpSpPr>
        <p:sp>
          <p:nvSpPr>
            <p:cNvPr id="4" name="TextBox 3"/>
            <p:cNvSpPr txBox="1"/>
            <p:nvPr/>
          </p:nvSpPr>
          <p:spPr>
            <a:xfrm>
              <a:off x="4276870" y="3063111"/>
              <a:ext cx="3823939" cy="1200329"/>
            </a:xfrm>
            <a:prstGeom prst="rect">
              <a:avLst/>
            </a:prstGeom>
            <a:noFill/>
          </p:spPr>
          <p:txBody>
            <a:bodyPr wrap="square" rtlCol="0">
              <a:spAutoFit/>
            </a:bodyPr>
            <a:lstStyle/>
            <a:p>
              <a:r>
                <a:rPr lang="en-ZA" dirty="0"/>
                <a:t>This gets the nodes number for this instance, and is 0 for the first or master node. This is clearly used to determine which instance is which.</a:t>
              </a:r>
            </a:p>
          </p:txBody>
        </p:sp>
        <p:sp>
          <p:nvSpPr>
            <p:cNvPr id="7" name="Rectangle 6"/>
            <p:cNvSpPr/>
            <p:nvPr/>
          </p:nvSpPr>
          <p:spPr>
            <a:xfrm>
              <a:off x="4276871" y="2164868"/>
              <a:ext cx="4182555" cy="923330"/>
            </a:xfrm>
            <a:prstGeom prst="rect">
              <a:avLst/>
            </a:prstGeom>
          </p:spPr>
          <p:txBody>
            <a:bodyPr wrap="none">
              <a:spAutoFit/>
            </a:bodyPr>
            <a:lstStyle/>
            <a:p>
              <a:pPr marL="0" indent="0">
                <a:spcBef>
                  <a:spcPts val="0"/>
                </a:spcBef>
                <a:buNone/>
              </a:pPr>
              <a:r>
                <a:rPr lang="en-ZA" dirty="0" err="1">
                  <a:latin typeface="Courier New" panose="02070309020205020404" pitchFamily="49" charset="0"/>
                  <a:cs typeface="Courier New" panose="02070309020205020404" pitchFamily="49" charset="0"/>
                </a:rPr>
                <a:t>int</a:t>
              </a:r>
              <a:r>
                <a:rPr lang="en-ZA" dirty="0">
                  <a:latin typeface="Courier New" panose="02070309020205020404" pitchFamily="49" charset="0"/>
                  <a:cs typeface="Courier New" panose="02070309020205020404" pitchFamily="49" charset="0"/>
                </a:rPr>
                <a:t> </a:t>
              </a:r>
              <a:r>
                <a:rPr lang="en-ZA" dirty="0" err="1">
                  <a:latin typeface="Courier New" panose="02070309020205020404" pitchFamily="49" charset="0"/>
                  <a:cs typeface="Courier New" panose="02070309020205020404" pitchFamily="49" charset="0"/>
                </a:rPr>
                <a:t>world_rank</a:t>
              </a:r>
              <a:r>
                <a:rPr lang="en-ZA" dirty="0">
                  <a:latin typeface="Courier New" panose="02070309020205020404" pitchFamily="49" charset="0"/>
                  <a:cs typeface="Courier New" panose="02070309020205020404" pitchFamily="49" charset="0"/>
                </a:rPr>
                <a:t>;</a:t>
              </a:r>
            </a:p>
            <a:p>
              <a:pPr marL="0" indent="0">
                <a:spcBef>
                  <a:spcPts val="0"/>
                </a:spcBef>
                <a:buNone/>
              </a:pPr>
              <a:r>
                <a:rPr lang="en-ZA" dirty="0" err="1">
                  <a:latin typeface="Courier New" panose="02070309020205020404" pitchFamily="49" charset="0"/>
                  <a:cs typeface="Courier New" panose="02070309020205020404" pitchFamily="49" charset="0"/>
                </a:rPr>
                <a:t>MPI_Comm_rank</a:t>
              </a:r>
              <a:r>
                <a:rPr lang="en-ZA" dirty="0">
                  <a:latin typeface="Courier New" panose="02070309020205020404" pitchFamily="49" charset="0"/>
                  <a:cs typeface="Courier New" panose="02070309020205020404" pitchFamily="49" charset="0"/>
                </a:rPr>
                <a:t>(MPI_COMM_WORLD,</a:t>
              </a:r>
              <a:br>
                <a:rPr lang="en-ZA" dirty="0">
                  <a:latin typeface="Courier New" panose="02070309020205020404" pitchFamily="49" charset="0"/>
                  <a:cs typeface="Courier New" panose="02070309020205020404" pitchFamily="49" charset="0"/>
                </a:rPr>
              </a:br>
              <a:r>
                <a:rPr lang="en-ZA" dirty="0">
                  <a:latin typeface="Courier New" panose="02070309020205020404" pitchFamily="49" charset="0"/>
                  <a:cs typeface="Courier New" panose="02070309020205020404" pitchFamily="49" charset="0"/>
                </a:rPr>
                <a:t>              &amp;</a:t>
              </a:r>
              <a:r>
                <a:rPr lang="en-ZA" dirty="0" err="1">
                  <a:latin typeface="Courier New" panose="02070309020205020404" pitchFamily="49" charset="0"/>
                  <a:cs typeface="Courier New" panose="02070309020205020404" pitchFamily="49" charset="0"/>
                </a:rPr>
                <a:t>world_rank</a:t>
              </a:r>
              <a:r>
                <a:rPr lang="en-ZA" dirty="0">
                  <a:latin typeface="Courier New" panose="02070309020205020404" pitchFamily="49" charset="0"/>
                  <a:cs typeface="Courier New" panose="02070309020205020404" pitchFamily="49" charset="0"/>
                </a:rPr>
                <a:t>);</a:t>
              </a:r>
            </a:p>
          </p:txBody>
        </p:sp>
      </p:grpSp>
      <p:cxnSp>
        <p:nvCxnSpPr>
          <p:cNvPr id="9" name="Straight Arrow Connector 8"/>
          <p:cNvCxnSpPr/>
          <p:nvPr/>
        </p:nvCxnSpPr>
        <p:spPr>
          <a:xfrm flipH="1">
            <a:off x="3090931" y="2421228"/>
            <a:ext cx="1340487" cy="18422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58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431418" y="2164868"/>
            <a:ext cx="3823939" cy="2098572"/>
            <a:chOff x="4276870" y="2164868"/>
            <a:chExt cx="3823939" cy="2098572"/>
          </a:xfrm>
        </p:grpSpPr>
        <p:sp>
          <p:nvSpPr>
            <p:cNvPr id="4" name="TextBox 3"/>
            <p:cNvSpPr txBox="1"/>
            <p:nvPr/>
          </p:nvSpPr>
          <p:spPr>
            <a:xfrm>
              <a:off x="4276870" y="3063111"/>
              <a:ext cx="3823939" cy="1200329"/>
            </a:xfrm>
            <a:prstGeom prst="rect">
              <a:avLst/>
            </a:prstGeom>
            <a:noFill/>
          </p:spPr>
          <p:txBody>
            <a:bodyPr wrap="square" rtlCol="0">
              <a:spAutoFit/>
            </a:bodyPr>
            <a:lstStyle/>
            <a:p>
              <a:r>
                <a:rPr lang="en-ZA" dirty="0"/>
                <a:t>This gets the full name of the node, which can be useful (e.g. for debugging) to determine which machine it is running on.</a:t>
              </a:r>
            </a:p>
          </p:txBody>
        </p:sp>
        <p:sp>
          <p:nvSpPr>
            <p:cNvPr id="7" name="Rectangle 6"/>
            <p:cNvSpPr/>
            <p:nvPr/>
          </p:nvSpPr>
          <p:spPr>
            <a:xfrm>
              <a:off x="4276871" y="2164868"/>
              <a:ext cx="3493264" cy="923330"/>
            </a:xfrm>
            <a:prstGeom prst="rect">
              <a:avLst/>
            </a:prstGeom>
          </p:spPr>
          <p:txBody>
            <a:bodyPr wrap="none">
              <a:spAutoFit/>
            </a:bodyPr>
            <a:lstStyle/>
            <a:p>
              <a:pPr marL="0" indent="0">
                <a:spcBef>
                  <a:spcPts val="0"/>
                </a:spcBef>
                <a:buNone/>
              </a:pPr>
              <a:r>
                <a:rPr lang="en-ZA" dirty="0">
                  <a:latin typeface="Courier New" panose="02070309020205020404" pitchFamily="49" charset="0"/>
                  <a:cs typeface="Courier New" panose="02070309020205020404" pitchFamily="49" charset="0"/>
                </a:rPr>
                <a:t> </a:t>
              </a:r>
              <a:r>
                <a:rPr lang="en-ZA" dirty="0" err="1">
                  <a:latin typeface="Courier New" panose="02070309020205020404" pitchFamily="49" charset="0"/>
                  <a:cs typeface="Courier New" panose="02070309020205020404" pitchFamily="49" charset="0"/>
                </a:rPr>
                <a:t>MPI_Get_processor_name</a:t>
              </a:r>
              <a:r>
                <a:rPr lang="en-ZA" dirty="0">
                  <a:latin typeface="Courier New" panose="02070309020205020404" pitchFamily="49" charset="0"/>
                  <a:cs typeface="Courier New" panose="02070309020205020404" pitchFamily="49" charset="0"/>
                </a:rPr>
                <a:t>(</a:t>
              </a:r>
            </a:p>
            <a:p>
              <a:pPr marL="0" indent="0">
                <a:spcBef>
                  <a:spcPts val="0"/>
                </a:spcBef>
                <a:buNone/>
              </a:pPr>
              <a:r>
                <a:rPr lang="en-ZA" dirty="0">
                  <a:latin typeface="Courier New" panose="02070309020205020404" pitchFamily="49" charset="0"/>
                  <a:cs typeface="Courier New" panose="02070309020205020404" pitchFamily="49" charset="0"/>
                </a:rPr>
                <a:t>        </a:t>
              </a:r>
              <a:r>
                <a:rPr lang="en-ZA" dirty="0" err="1">
                  <a:latin typeface="Courier New" panose="02070309020205020404" pitchFamily="49" charset="0"/>
                  <a:cs typeface="Courier New" panose="02070309020205020404" pitchFamily="49" charset="0"/>
                </a:rPr>
                <a:t>processor_name</a:t>
              </a:r>
              <a:r>
                <a:rPr lang="en-ZA" dirty="0">
                  <a:latin typeface="Courier New" panose="02070309020205020404" pitchFamily="49" charset="0"/>
                  <a:cs typeface="Courier New" panose="02070309020205020404" pitchFamily="49" charset="0"/>
                </a:rPr>
                <a:t>,</a:t>
              </a:r>
            </a:p>
            <a:p>
              <a:pPr marL="0" indent="0">
                <a:spcBef>
                  <a:spcPts val="0"/>
                </a:spcBef>
                <a:buNone/>
              </a:pPr>
              <a:r>
                <a:rPr lang="en-ZA" dirty="0">
                  <a:latin typeface="Courier New" panose="02070309020205020404" pitchFamily="49" charset="0"/>
                  <a:cs typeface="Courier New" panose="02070309020205020404" pitchFamily="49" charset="0"/>
                </a:rPr>
                <a:t>        &amp;</a:t>
              </a:r>
              <a:r>
                <a:rPr lang="en-ZA" dirty="0" err="1">
                  <a:latin typeface="Courier New" panose="02070309020205020404" pitchFamily="49" charset="0"/>
                  <a:cs typeface="Courier New" panose="02070309020205020404" pitchFamily="49" charset="0"/>
                </a:rPr>
                <a:t>name_len</a:t>
              </a:r>
              <a:r>
                <a:rPr lang="en-ZA" dirty="0">
                  <a:latin typeface="Courier New" panose="02070309020205020404" pitchFamily="49" charset="0"/>
                  <a:cs typeface="Courier New" panose="02070309020205020404" pitchFamily="49" charset="0"/>
                </a:rPr>
                <a:t>);</a:t>
              </a:r>
            </a:p>
          </p:txBody>
        </p:sp>
      </p:grpSp>
      <p:cxnSp>
        <p:nvCxnSpPr>
          <p:cNvPr id="9" name="Straight Arrow Connector 8"/>
          <p:cNvCxnSpPr/>
          <p:nvPr/>
        </p:nvCxnSpPr>
        <p:spPr>
          <a:xfrm flipH="1">
            <a:off x="3387144" y="2421228"/>
            <a:ext cx="1044275" cy="25113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39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920950" y="1539676"/>
            <a:ext cx="4044697" cy="4226178"/>
            <a:chOff x="4276871" y="2164868"/>
            <a:chExt cx="4044697" cy="4226178"/>
          </a:xfrm>
        </p:grpSpPr>
        <p:sp>
          <p:nvSpPr>
            <p:cNvPr id="4" name="TextBox 3"/>
            <p:cNvSpPr txBox="1"/>
            <p:nvPr/>
          </p:nvSpPr>
          <p:spPr>
            <a:xfrm>
              <a:off x="4276871" y="2697727"/>
              <a:ext cx="3823939" cy="3693319"/>
            </a:xfrm>
            <a:prstGeom prst="rect">
              <a:avLst/>
            </a:prstGeom>
            <a:noFill/>
          </p:spPr>
          <p:txBody>
            <a:bodyPr wrap="square" rtlCol="0">
              <a:spAutoFit/>
            </a:bodyPr>
            <a:lstStyle/>
            <a:p>
              <a:r>
                <a:rPr lang="en-ZA" dirty="0"/>
                <a:t>You can use </a:t>
              </a:r>
              <a:r>
                <a:rPr lang="en-ZA" dirty="0" err="1"/>
                <a:t>printf</a:t>
              </a:r>
              <a:r>
                <a:rPr lang="en-ZA" dirty="0"/>
                <a:t> in an MPI program to display info and is useful for debugging. The </a:t>
              </a:r>
              <a:r>
                <a:rPr lang="en-ZA" dirty="0" err="1"/>
                <a:t>stdout</a:t>
              </a:r>
              <a:r>
                <a:rPr lang="en-ZA" dirty="0"/>
                <a:t> is connected to the master (thread process that started the MPI program). The MPI standard doesn’t stipulate in which order printouts from nodes should appear – generally they displayed soon as possibly. So if node 2 were to start sooner than node 1 the output might show node 2’s greeting before the node 1 greeting.</a:t>
              </a:r>
            </a:p>
          </p:txBody>
        </p:sp>
        <p:sp>
          <p:nvSpPr>
            <p:cNvPr id="7" name="Rectangle 6"/>
            <p:cNvSpPr/>
            <p:nvPr/>
          </p:nvSpPr>
          <p:spPr>
            <a:xfrm>
              <a:off x="4276871" y="2164868"/>
              <a:ext cx="4044697" cy="369332"/>
            </a:xfrm>
            <a:prstGeom prst="rect">
              <a:avLst/>
            </a:prstGeom>
          </p:spPr>
          <p:txBody>
            <a:bodyPr wrap="none">
              <a:spAutoFit/>
            </a:bodyPr>
            <a:lstStyle/>
            <a:p>
              <a:pPr marL="0" indent="0">
                <a:spcBef>
                  <a:spcPts val="0"/>
                </a:spcBef>
                <a:buNone/>
              </a:pPr>
              <a:r>
                <a:rPr lang="en-ZA" dirty="0" err="1">
                  <a:latin typeface="Courier New" panose="02070309020205020404" pitchFamily="49" charset="0"/>
                  <a:cs typeface="Courier New" panose="02070309020205020404" pitchFamily="49" charset="0"/>
                </a:rPr>
                <a:t>printf</a:t>
              </a:r>
              <a:r>
                <a:rPr lang="en-ZA" dirty="0">
                  <a:latin typeface="Courier New" panose="02070309020205020404" pitchFamily="49" charset="0"/>
                  <a:cs typeface="Courier New" panose="02070309020205020404" pitchFamily="49" charset="0"/>
                </a:rPr>
                <a:t>("Hello world …\n",…);</a:t>
              </a:r>
            </a:p>
          </p:txBody>
        </p:sp>
      </p:grpSp>
      <p:cxnSp>
        <p:nvCxnSpPr>
          <p:cNvPr id="9" name="Straight Arrow Connector 8"/>
          <p:cNvCxnSpPr/>
          <p:nvPr/>
        </p:nvCxnSpPr>
        <p:spPr>
          <a:xfrm flipH="1">
            <a:off x="3281083" y="1724342"/>
            <a:ext cx="1639867" cy="38292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88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718" y="432323"/>
            <a:ext cx="7024744" cy="1143000"/>
          </a:xfrm>
        </p:spPr>
        <p:txBody>
          <a:bodyPr/>
          <a:lstStyle/>
          <a:p>
            <a:pPr eaLnBrk="1" hangingPunct="1">
              <a:defRPr/>
            </a:pPr>
            <a:r>
              <a:rPr lang="en-ZA" dirty="0"/>
              <a:t>Lecture Overview</a:t>
            </a:r>
            <a:endParaRPr lang="en-US" dirty="0"/>
          </a:p>
        </p:txBody>
      </p:sp>
      <p:sp>
        <p:nvSpPr>
          <p:cNvPr id="3" name="Content Placeholder 2"/>
          <p:cNvSpPr>
            <a:spLocks noGrp="1"/>
          </p:cNvSpPr>
          <p:nvPr>
            <p:ph idx="1"/>
          </p:nvPr>
        </p:nvSpPr>
        <p:spPr>
          <a:xfrm>
            <a:off x="382697" y="1581351"/>
            <a:ext cx="8007350" cy="4191000"/>
          </a:xfrm>
        </p:spPr>
        <p:txBody>
          <a:bodyPr/>
          <a:lstStyle/>
          <a:p>
            <a:pPr eaLnBrk="1" hangingPunct="1">
              <a:defRPr/>
            </a:pPr>
            <a:r>
              <a:rPr lang="en-ZA" dirty="0"/>
              <a:t>Data parallel</a:t>
            </a:r>
          </a:p>
          <a:p>
            <a:pPr eaLnBrk="1" hangingPunct="1">
              <a:defRPr/>
            </a:pPr>
            <a:r>
              <a:rPr lang="en-ZA" dirty="0"/>
              <a:t>Message Passing (MP) model</a:t>
            </a:r>
          </a:p>
          <a:p>
            <a:pPr eaLnBrk="1" hangingPunct="1">
              <a:defRPr/>
            </a:pPr>
            <a:r>
              <a:rPr lang="en-ZA" dirty="0"/>
              <a:t>Message passing implementations</a:t>
            </a:r>
          </a:p>
          <a:p>
            <a:pPr eaLnBrk="1" hangingPunct="1">
              <a:defRPr/>
            </a:pPr>
            <a:r>
              <a:rPr lang="en-ZA" dirty="0"/>
              <a:t>Two ‘MP’ households</a:t>
            </a:r>
          </a:p>
          <a:p>
            <a:pPr lvl="1">
              <a:defRPr/>
            </a:pPr>
            <a:r>
              <a:rPr lang="en-ZA" dirty="0"/>
              <a:t>Intro to MPI &amp; </a:t>
            </a:r>
            <a:r>
              <a:rPr lang="en-ZA" dirty="0" err="1"/>
              <a:t>OpenMPI</a:t>
            </a:r>
            <a:endParaRPr lang="en-ZA" dirty="0"/>
          </a:p>
          <a:p>
            <a:pPr lvl="1">
              <a:defRPr/>
            </a:pPr>
            <a:r>
              <a:rPr lang="en-ZA" dirty="0"/>
              <a:t>Intro to </a:t>
            </a:r>
            <a:r>
              <a:rPr lang="en-ZA" dirty="0" err="1"/>
              <a:t>OpenMP</a:t>
            </a:r>
            <a:endParaRPr lang="en-ZA" dirty="0"/>
          </a:p>
          <a:p>
            <a:pPr>
              <a:defRPr/>
            </a:pPr>
            <a:r>
              <a:rPr lang="en-ZA" dirty="0"/>
              <a:t>MPICH</a:t>
            </a:r>
          </a:p>
        </p:txBody>
      </p:sp>
      <p:pic>
        <p:nvPicPr>
          <p:cNvPr id="5123" name="Picture 3" descr="mosaic01.gif"/>
          <p:cNvPicPr>
            <a:picLocks noChangeAspect="1"/>
          </p:cNvPicPr>
          <p:nvPr/>
        </p:nvPicPr>
        <p:blipFill>
          <a:blip r:embed="rId3" cstate="print"/>
          <a:srcRect/>
          <a:stretch>
            <a:fillRect/>
          </a:stretch>
        </p:blipFill>
        <p:spPr bwMode="auto">
          <a:xfrm>
            <a:off x="5006983" y="3676851"/>
            <a:ext cx="3775201" cy="2618652"/>
          </a:xfrm>
          <a:prstGeom prst="rect">
            <a:avLst/>
          </a:prstGeom>
          <a:noFill/>
          <a:ln w="9525">
            <a:noFill/>
            <a:miter lim="800000"/>
            <a:headEnd/>
            <a:tailEnd/>
          </a:ln>
        </p:spPr>
      </p:pic>
      <p:grpSp>
        <p:nvGrpSpPr>
          <p:cNvPr id="10" name="Group 9"/>
          <p:cNvGrpSpPr/>
          <p:nvPr/>
        </p:nvGrpSpPr>
        <p:grpSpPr>
          <a:xfrm>
            <a:off x="5945538" y="546646"/>
            <a:ext cx="2705100" cy="2063382"/>
            <a:chOff x="5945538" y="546646"/>
            <a:chExt cx="2705100" cy="2063382"/>
          </a:xfrm>
        </p:grpSpPr>
        <p:sp>
          <p:nvSpPr>
            <p:cNvPr id="9" name="Cloud 8"/>
            <p:cNvSpPr/>
            <p:nvPr/>
          </p:nvSpPr>
          <p:spPr>
            <a:xfrm>
              <a:off x="5945538" y="546646"/>
              <a:ext cx="2705100" cy="2063382"/>
            </a:xfrm>
            <a:prstGeom prst="cloud">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 name="Rectangle 3"/>
            <p:cNvSpPr/>
            <p:nvPr/>
          </p:nvSpPr>
          <p:spPr>
            <a:xfrm rot="20417934">
              <a:off x="6455632" y="1618057"/>
              <a:ext cx="1435100" cy="369332"/>
            </a:xfrm>
            <a:prstGeom prst="rect">
              <a:avLst/>
            </a:prstGeom>
          </p:spPr>
          <p:txBody>
            <a:bodyPr wrap="square">
              <a:spAutoFit/>
            </a:bodyPr>
            <a:lstStyle/>
            <a:p>
              <a:r>
                <a:rPr lang="en-ZA" dirty="0" err="1"/>
                <a:t>OpenMPI</a:t>
              </a:r>
              <a:endParaRPr lang="en-ZA" dirty="0"/>
            </a:p>
          </p:txBody>
        </p:sp>
        <p:sp>
          <p:nvSpPr>
            <p:cNvPr id="5" name="Rectangle 4"/>
            <p:cNvSpPr/>
            <p:nvPr/>
          </p:nvSpPr>
          <p:spPr>
            <a:xfrm rot="2031928">
              <a:off x="7635614" y="878461"/>
              <a:ext cx="595035" cy="369332"/>
            </a:xfrm>
            <a:prstGeom prst="rect">
              <a:avLst/>
            </a:prstGeom>
          </p:spPr>
          <p:txBody>
            <a:bodyPr wrap="none">
              <a:spAutoFit/>
            </a:bodyPr>
            <a:lstStyle/>
            <a:p>
              <a:r>
                <a:rPr lang="en-ZA" dirty="0"/>
                <a:t>MPI</a:t>
              </a:r>
            </a:p>
          </p:txBody>
        </p:sp>
        <p:sp>
          <p:nvSpPr>
            <p:cNvPr id="6" name="Rectangle 5"/>
            <p:cNvSpPr/>
            <p:nvPr/>
          </p:nvSpPr>
          <p:spPr>
            <a:xfrm rot="20004850">
              <a:off x="6340379" y="1128877"/>
              <a:ext cx="928459" cy="369332"/>
            </a:xfrm>
            <a:prstGeom prst="rect">
              <a:avLst/>
            </a:prstGeom>
          </p:spPr>
          <p:txBody>
            <a:bodyPr wrap="none">
              <a:spAutoFit/>
            </a:bodyPr>
            <a:lstStyle/>
            <a:p>
              <a:r>
                <a:rPr lang="en-ZA" dirty="0"/>
                <a:t>MPICH</a:t>
              </a:r>
            </a:p>
          </p:txBody>
        </p:sp>
        <p:sp>
          <p:nvSpPr>
            <p:cNvPr id="7" name="Rectangle 6"/>
            <p:cNvSpPr/>
            <p:nvPr/>
          </p:nvSpPr>
          <p:spPr>
            <a:xfrm rot="2417272">
              <a:off x="7162708" y="1299701"/>
              <a:ext cx="1095172" cy="369332"/>
            </a:xfrm>
            <a:prstGeom prst="rect">
              <a:avLst/>
            </a:prstGeom>
          </p:spPr>
          <p:txBody>
            <a:bodyPr wrap="none">
              <a:spAutoFit/>
            </a:bodyPr>
            <a:lstStyle/>
            <a:p>
              <a:r>
                <a:rPr lang="en-ZA" dirty="0" err="1"/>
                <a:t>OpenMP</a:t>
              </a:r>
              <a:endParaRPr lang="en-ZA"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7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Short prelude to MPI</a:t>
            </a:r>
          </a:p>
        </p:txBody>
      </p:sp>
      <p:sp>
        <p:nvSpPr>
          <p:cNvPr id="3" name="Content Placeholder 2"/>
          <p:cNvSpPr>
            <a:spLocks noGrp="1"/>
          </p:cNvSpPr>
          <p:nvPr>
            <p:ph idx="1"/>
          </p:nvPr>
        </p:nvSpPr>
        <p:spPr>
          <a:xfrm>
            <a:off x="729114" y="1539676"/>
            <a:ext cx="5684565" cy="4856695"/>
          </a:xfrm>
        </p:spPr>
        <p:txBody>
          <a:bodyPr>
            <a:noAutofit/>
          </a:bodyPr>
          <a:lstStyle/>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Hello MPI - a simple starting point for</a:t>
            </a:r>
          </a:p>
          <a:p>
            <a:pPr marL="0" indent="0">
              <a:spcBef>
                <a:spcPts val="0"/>
              </a:spcBef>
              <a:buNone/>
            </a:pPr>
            <a:r>
              <a:rPr lang="en-ZA" sz="900" dirty="0">
                <a:latin typeface="Courier New" panose="02070309020205020404" pitchFamily="49" charset="0"/>
                <a:cs typeface="Courier New" panose="02070309020205020404" pitchFamily="49" charset="0"/>
              </a:rPr>
              <a:t>   MPI programmes</a:t>
            </a: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mpi.h</a:t>
            </a:r>
            <a:r>
              <a:rPr lang="en-ZA" sz="900" dirty="0">
                <a:latin typeface="Courier New" panose="02070309020205020404" pitchFamily="49" charset="0"/>
                <a:cs typeface="Courier New" panose="02070309020205020404" pitchFamily="49" charset="0"/>
              </a:rPr>
              <a:t>&gt;</a:t>
            </a:r>
          </a:p>
          <a:p>
            <a:pPr marL="0" indent="0">
              <a:spcBef>
                <a:spcPts val="0"/>
              </a:spcBef>
              <a:buNone/>
            </a:pPr>
            <a:r>
              <a:rPr lang="en-ZA" sz="900" dirty="0">
                <a:latin typeface="Courier New" panose="02070309020205020404" pitchFamily="49" charset="0"/>
                <a:cs typeface="Courier New" panose="02070309020205020404" pitchFamily="49" charset="0"/>
              </a:rPr>
              <a:t>#include &lt;</a:t>
            </a:r>
            <a:r>
              <a:rPr lang="en-ZA" sz="900" dirty="0" err="1">
                <a:latin typeface="Courier New" panose="02070309020205020404" pitchFamily="49" charset="0"/>
                <a:cs typeface="Courier New" panose="02070309020205020404" pitchFamily="49" charset="0"/>
              </a:rPr>
              <a:t>stdio.h</a:t>
            </a:r>
            <a:r>
              <a:rPr lang="en-ZA" sz="900" dirty="0">
                <a:latin typeface="Courier New" panose="02070309020205020404" pitchFamily="49" charset="0"/>
                <a:cs typeface="Courier New" panose="02070309020205020404" pitchFamily="49" charset="0"/>
              </a:rPr>
              <a:t>&gt;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main(</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argc</a:t>
            </a: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argv</a:t>
            </a:r>
            <a:r>
              <a:rPr lang="en-ZA" sz="900" dirty="0">
                <a:latin typeface="Courier New" panose="02070309020205020404" pitchFamily="49" charset="0"/>
                <a:cs typeface="Courier New" panose="02070309020205020404" pitchFamily="49" charset="0"/>
              </a:rPr>
              <a:t>) {</a:t>
            </a:r>
          </a:p>
          <a:p>
            <a:pPr marL="0" indent="0">
              <a:spcBef>
                <a:spcPts val="0"/>
              </a:spcBef>
              <a:buNone/>
            </a:pPr>
            <a:r>
              <a:rPr lang="en-ZA" sz="900" dirty="0">
                <a:latin typeface="Courier New" panose="02070309020205020404" pitchFamily="49" charset="0"/>
                <a:cs typeface="Courier New" panose="02070309020205020404" pitchFamily="49" charset="0"/>
              </a:rPr>
              <a:t>    // Initialize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MPI_Init</a:t>
            </a:r>
            <a:r>
              <a:rPr lang="en-ZA" sz="900" dirty="0">
                <a:latin typeface="Courier New" panose="02070309020205020404" pitchFamily="49" charset="0"/>
                <a:cs typeface="Courier New" panose="02070309020205020404" pitchFamily="49" charset="0"/>
              </a:rPr>
              <a:t>(NULL, NULL);</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Determine number of processes started</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MPI_Comm_size</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rank of this process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MPI_Comm_rank</a:t>
            </a:r>
            <a:r>
              <a:rPr lang="en-ZA" sz="900" dirty="0">
                <a:latin typeface="Courier New" panose="02070309020205020404" pitchFamily="49" charset="0"/>
                <a:cs typeface="Courier New" panose="02070309020205020404" pitchFamily="49" charset="0"/>
              </a:rPr>
              <a:t>(MPI_COMM_WORLD, &amp;</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Get the name of this processor</a:t>
            </a:r>
          </a:p>
          <a:p>
            <a:pPr marL="0" indent="0">
              <a:spcBef>
                <a:spcPts val="0"/>
              </a:spcBef>
              <a:buNone/>
            </a:pPr>
            <a:r>
              <a:rPr lang="en-ZA" sz="900" dirty="0">
                <a:latin typeface="Courier New" panose="02070309020205020404" pitchFamily="49" charset="0"/>
                <a:cs typeface="Courier New" panose="02070309020205020404" pitchFamily="49" charset="0"/>
              </a:rPr>
              <a:t>    char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[MPI_MAX_PROCESSOR_NAME];</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int</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MPI_Get_processor_name</a:t>
            </a:r>
            <a:r>
              <a:rPr lang="en-ZA" sz="900" dirty="0">
                <a:latin typeface="Courier New" panose="02070309020205020404" pitchFamily="49" charset="0"/>
                <a:cs typeface="Courier New" panose="02070309020205020404" pitchFamily="49" charset="0"/>
              </a:rPr>
              <a:t>(</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&amp;</a:t>
            </a:r>
            <a:r>
              <a:rPr lang="en-ZA" sz="900" dirty="0" err="1">
                <a:latin typeface="Courier New" panose="02070309020205020404" pitchFamily="49" charset="0"/>
                <a:cs typeface="Courier New" panose="02070309020205020404" pitchFamily="49" charset="0"/>
              </a:rPr>
              <a:t>name_len</a:t>
            </a:r>
            <a:r>
              <a:rPr lang="en-ZA" sz="900" dirty="0">
                <a:latin typeface="Courier New" panose="02070309020205020404" pitchFamily="49" charset="0"/>
                <a:cs typeface="Courier New" panose="02070309020205020404" pitchFamily="49" charset="0"/>
              </a:rPr>
              <a:t>);</a:t>
            </a:r>
          </a:p>
          <a:p>
            <a:pPr marL="0" indent="0">
              <a:spcBef>
                <a:spcPts val="0"/>
              </a:spcBef>
              <a:buNone/>
            </a:pPr>
            <a:endParaRPr lang="en-ZA" sz="900" dirty="0">
              <a:latin typeface="Courier New" panose="02070309020205020404" pitchFamily="49" charset="0"/>
              <a:cs typeface="Courier New" panose="02070309020205020404" pitchFamily="49" charset="0"/>
            </a:endParaRPr>
          </a:p>
          <a:p>
            <a:pPr marL="0" indent="0">
              <a:spcBef>
                <a:spcPts val="0"/>
              </a:spcBef>
              <a:buNone/>
            </a:pPr>
            <a:r>
              <a:rPr lang="en-ZA" sz="900" dirty="0">
                <a:latin typeface="Courier New" panose="02070309020205020404" pitchFamily="49" charset="0"/>
                <a:cs typeface="Courier New" panose="02070309020205020404" pitchFamily="49" charset="0"/>
              </a:rPr>
              <a:t>    // Display 'hello world' message and which processor</a:t>
            </a:r>
          </a:p>
          <a:p>
            <a:pPr marL="0" indent="0">
              <a:spcBef>
                <a:spcPts val="0"/>
              </a:spcBef>
              <a:buNone/>
            </a:pPr>
            <a:r>
              <a:rPr lang="en-ZA" sz="900" dirty="0">
                <a:latin typeface="Courier New" panose="02070309020205020404" pitchFamily="49" charset="0"/>
                <a:cs typeface="Courier New" panose="02070309020205020404" pitchFamily="49" charset="0"/>
              </a:rPr>
              <a:t>    //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this is out of the total </a:t>
            </a:r>
            <a:r>
              <a:rPr lang="en-ZA" sz="900" dirty="0" err="1">
                <a:latin typeface="Courier New" panose="02070309020205020404" pitchFamily="49" charset="0"/>
                <a:cs typeface="Courier New" panose="02070309020205020404" pitchFamily="49" charset="0"/>
              </a:rPr>
              <a:t>num</a:t>
            </a:r>
            <a:r>
              <a:rPr lang="en-ZA" sz="900" dirty="0">
                <a:latin typeface="Courier New" panose="02070309020205020404" pitchFamily="49" charset="0"/>
                <a:cs typeface="Courier New" panose="02070309020205020404" pitchFamily="49" charset="0"/>
              </a:rPr>
              <a:t> available processors.</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printf</a:t>
            </a:r>
            <a:r>
              <a:rPr lang="en-ZA" sz="900" dirty="0">
                <a:latin typeface="Courier New" panose="02070309020205020404" pitchFamily="49" charset="0"/>
                <a:cs typeface="Courier New" panose="02070309020205020404" pitchFamily="49" charset="0"/>
              </a:rPr>
              <a:t>("Hello world from node %s, rank %d"</a:t>
            </a:r>
          </a:p>
          <a:p>
            <a:pPr marL="0" indent="0">
              <a:spcBef>
                <a:spcPts val="0"/>
              </a:spcBef>
              <a:buNone/>
            </a:pPr>
            <a:r>
              <a:rPr lang="en-ZA" sz="900" dirty="0">
                <a:latin typeface="Courier New" panose="02070309020205020404" pitchFamily="49" charset="0"/>
                <a:cs typeface="Courier New" panose="02070309020205020404" pitchFamily="49" charset="0"/>
              </a:rPr>
              <a:t>           " out of %d nodes\n",</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processor_name</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world_rank</a:t>
            </a: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world_size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    // Finalize the MPI environment.</a:t>
            </a:r>
          </a:p>
          <a:p>
            <a:pPr marL="0" indent="0">
              <a:spcBef>
                <a:spcPts val="0"/>
              </a:spcBef>
              <a:buNone/>
            </a:pPr>
            <a:r>
              <a:rPr lang="en-ZA" sz="900" dirty="0">
                <a:latin typeface="Courier New" panose="02070309020205020404" pitchFamily="49" charset="0"/>
                <a:cs typeface="Courier New" panose="02070309020205020404" pitchFamily="49" charset="0"/>
              </a:rPr>
              <a:t>    </a:t>
            </a:r>
            <a:r>
              <a:rPr lang="en-ZA" sz="900" dirty="0" err="1">
                <a:latin typeface="Courier New" panose="02070309020205020404" pitchFamily="49" charset="0"/>
                <a:cs typeface="Courier New" panose="02070309020205020404" pitchFamily="49" charset="0"/>
              </a:rPr>
              <a:t>MPI_Finalize</a:t>
            </a:r>
            <a:r>
              <a:rPr lang="en-ZA" sz="900" dirty="0">
                <a:latin typeface="Courier New" panose="02070309020205020404" pitchFamily="49" charset="0"/>
                <a:cs typeface="Courier New" panose="02070309020205020404" pitchFamily="49" charset="0"/>
              </a:rPr>
              <a:t>();</a:t>
            </a:r>
          </a:p>
          <a:p>
            <a:pPr marL="0" indent="0">
              <a:spcBef>
                <a:spcPts val="0"/>
              </a:spcBef>
              <a:buNone/>
            </a:pPr>
            <a:r>
              <a:rPr lang="en-ZA" sz="900" dirty="0">
                <a:latin typeface="Courier New" panose="02070309020205020404" pitchFamily="49" charset="0"/>
                <a:cs typeface="Courier New" panose="02070309020205020404" pitchFamily="49" charset="0"/>
              </a:rPr>
              <a:t>}</a:t>
            </a:r>
          </a:p>
        </p:txBody>
      </p:sp>
      <p:grpSp>
        <p:nvGrpSpPr>
          <p:cNvPr id="11" name="Group 10"/>
          <p:cNvGrpSpPr/>
          <p:nvPr/>
        </p:nvGrpSpPr>
        <p:grpSpPr>
          <a:xfrm>
            <a:off x="4701874" y="2250093"/>
            <a:ext cx="3823939" cy="2380018"/>
            <a:chOff x="4276870" y="2164868"/>
            <a:chExt cx="3823939" cy="2380018"/>
          </a:xfrm>
        </p:grpSpPr>
        <p:sp>
          <p:nvSpPr>
            <p:cNvPr id="4" name="TextBox 3"/>
            <p:cNvSpPr txBox="1"/>
            <p:nvPr/>
          </p:nvSpPr>
          <p:spPr>
            <a:xfrm>
              <a:off x="4276870" y="2790560"/>
              <a:ext cx="3823939" cy="1754326"/>
            </a:xfrm>
            <a:prstGeom prst="rect">
              <a:avLst/>
            </a:prstGeom>
            <a:noFill/>
          </p:spPr>
          <p:txBody>
            <a:bodyPr wrap="square" rtlCol="0">
              <a:spAutoFit/>
            </a:bodyPr>
            <a:lstStyle/>
            <a:p>
              <a:r>
                <a:rPr lang="en-ZA" dirty="0"/>
                <a:t>This closes the MPI application, essentially joins the threads and shuts down each thread running on the various node elegantly. Also flushes IO buffers). Master (node 0) shuts down last.</a:t>
              </a:r>
            </a:p>
          </p:txBody>
        </p:sp>
        <p:sp>
          <p:nvSpPr>
            <p:cNvPr id="7" name="Rectangle 6"/>
            <p:cNvSpPr/>
            <p:nvPr/>
          </p:nvSpPr>
          <p:spPr>
            <a:xfrm>
              <a:off x="4276871" y="2164868"/>
              <a:ext cx="2252540" cy="369332"/>
            </a:xfrm>
            <a:prstGeom prst="rect">
              <a:avLst/>
            </a:prstGeom>
          </p:spPr>
          <p:txBody>
            <a:bodyPr wrap="none">
              <a:spAutoFit/>
            </a:bodyPr>
            <a:lstStyle/>
            <a:p>
              <a:pPr marL="0" indent="0">
                <a:spcBef>
                  <a:spcPts val="0"/>
                </a:spcBef>
                <a:buNone/>
              </a:pPr>
              <a:r>
                <a:rPr lang="en-ZA" dirty="0" err="1">
                  <a:latin typeface="Courier New" panose="02070309020205020404" pitchFamily="49" charset="0"/>
                  <a:cs typeface="Courier New" panose="02070309020205020404" pitchFamily="49" charset="0"/>
                </a:rPr>
                <a:t>MPI_Finalize</a:t>
              </a:r>
              <a:r>
                <a:rPr lang="en-ZA" dirty="0">
                  <a:latin typeface="Courier New" panose="02070309020205020404" pitchFamily="49" charset="0"/>
                  <a:cs typeface="Courier New" panose="02070309020205020404" pitchFamily="49" charset="0"/>
                </a:rPr>
                <a:t>();</a:t>
              </a:r>
            </a:p>
          </p:txBody>
        </p:sp>
      </p:grpSp>
      <p:cxnSp>
        <p:nvCxnSpPr>
          <p:cNvPr id="9" name="Straight Arrow Connector 8"/>
          <p:cNvCxnSpPr/>
          <p:nvPr/>
        </p:nvCxnSpPr>
        <p:spPr>
          <a:xfrm flipH="1">
            <a:off x="3271234" y="2434759"/>
            <a:ext cx="1430640" cy="360587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5049603" y="5275167"/>
            <a:ext cx="3984571" cy="1418775"/>
            <a:chOff x="5049603" y="5275167"/>
            <a:chExt cx="3984571" cy="1418775"/>
          </a:xfrm>
        </p:grpSpPr>
        <p:sp>
          <p:nvSpPr>
            <p:cNvPr id="6" name="Rectangle 1"/>
            <p:cNvSpPr>
              <a:spLocks noChangeArrowheads="1"/>
            </p:cNvSpPr>
            <p:nvPr/>
          </p:nvSpPr>
          <p:spPr bwMode="auto">
            <a:xfrm>
              <a:off x="5506002" y="5631620"/>
              <a:ext cx="341386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sz="1400" b="1" dirty="0" err="1">
                  <a:solidFill>
                    <a:srgbClr val="000000"/>
                  </a:solidFill>
                  <a:latin typeface="Courier New" panose="02070309020205020404" pitchFamily="49" charset="0"/>
                  <a:cs typeface="Courier New" panose="02070309020205020404" pitchFamily="49" charset="0"/>
                </a:rPr>
                <a:t>mpicc</a:t>
              </a:r>
              <a:r>
                <a:rPr lang="en-US" altLang="en-US" sz="1400" b="1" dirty="0">
                  <a:solidFill>
                    <a:srgbClr val="000000"/>
                  </a:solidFill>
                  <a:latin typeface="Courier New" panose="02070309020205020404" pitchFamily="49" charset="0"/>
                  <a:cs typeface="Courier New" panose="02070309020205020404" pitchFamily="49" charset="0"/>
                </a:rPr>
                <a:t> </a:t>
              </a:r>
              <a:r>
                <a:rPr lang="en-US" altLang="en-US" sz="1400" b="1" dirty="0" err="1">
                  <a:solidFill>
                    <a:srgbClr val="000000"/>
                  </a:solidFill>
                  <a:latin typeface="Courier New" panose="02070309020205020404" pitchFamily="49" charset="0"/>
                  <a:cs typeface="Courier New" panose="02070309020205020404" pitchFamily="49" charset="0"/>
                </a:rPr>
                <a:t>hellompi.c</a:t>
              </a:r>
              <a:r>
                <a:rPr lang="en-US" altLang="en-US" sz="1400" b="1" dirty="0">
                  <a:solidFill>
                    <a:srgbClr val="000000"/>
                  </a:solidFill>
                  <a:latin typeface="Courier New" panose="02070309020205020404" pitchFamily="49" charset="0"/>
                  <a:cs typeface="Courier New" panose="02070309020205020404" pitchFamily="49" charset="0"/>
                </a:rPr>
                <a:t> -o </a:t>
              </a:r>
              <a:r>
                <a:rPr lang="en-US" altLang="en-US" sz="1400" b="1" dirty="0" err="1">
                  <a:solidFill>
                    <a:srgbClr val="000000"/>
                  </a:solidFill>
                  <a:latin typeface="Courier New" panose="02070309020205020404" pitchFamily="49" charset="0"/>
                  <a:cs typeface="Courier New" panose="02070309020205020404" pitchFamily="49" charset="0"/>
                </a:rPr>
                <a:t>hellompi</a:t>
              </a:r>
              <a:endParaRPr lang="en-US" altLang="en-US" sz="1400" b="1" dirty="0">
                <a:solidFill>
                  <a:srgbClr val="000000"/>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mpirun</a:t>
              </a:r>
              <a:r>
                <a:rPr kumimoji="0" lang="en-US" altLang="en-US" sz="1400" b="1"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-np 4 </a:t>
              </a:r>
              <a:r>
                <a:rPr kumimoji="0" lang="en-US" altLang="en-US" sz="1400" b="1"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hellompi</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
          <p:nvSpPr>
            <p:cNvPr id="10" name="Rectangle 9"/>
            <p:cNvSpPr/>
            <p:nvPr/>
          </p:nvSpPr>
          <p:spPr>
            <a:xfrm>
              <a:off x="5071378" y="5275167"/>
              <a:ext cx="3531736" cy="369332"/>
            </a:xfrm>
            <a:prstGeom prst="rect">
              <a:avLst/>
            </a:prstGeom>
          </p:spPr>
          <p:txBody>
            <a:bodyPr wrap="none">
              <a:spAutoFit/>
            </a:bodyPr>
            <a:lstStyle/>
            <a:p>
              <a:r>
                <a:rPr lang="en-ZA" dirty="0"/>
                <a:t>Compiling &amp; running?... usually:</a:t>
              </a:r>
            </a:p>
          </p:txBody>
        </p:sp>
        <p:sp>
          <p:nvSpPr>
            <p:cNvPr id="12" name="Rectangle 11"/>
            <p:cNvSpPr/>
            <p:nvPr/>
          </p:nvSpPr>
          <p:spPr>
            <a:xfrm>
              <a:off x="5049603" y="6093778"/>
              <a:ext cx="3984571" cy="600164"/>
            </a:xfrm>
            <a:prstGeom prst="rect">
              <a:avLst/>
            </a:prstGeom>
          </p:spPr>
          <p:txBody>
            <a:bodyPr wrap="square">
              <a:spAutoFit/>
            </a:bodyPr>
            <a:lstStyle/>
            <a:p>
              <a:r>
                <a:rPr lang="en-ZA" sz="1100" dirty="0"/>
                <a:t>(starts total of 4 processes; note cannot be guaranteed it will start given number of processes, you need to check how many started in your code and report errors if needed.)</a:t>
              </a:r>
            </a:p>
          </p:txBody>
        </p:sp>
      </p:grpSp>
    </p:spTree>
    <p:extLst>
      <p:ext uri="{BB962C8B-B14F-4D97-AF65-F5344CB8AC3E}">
        <p14:creationId xmlns:p14="http://schemas.microsoft.com/office/powerpoint/2010/main" val="205097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par>
                          <p:cTn id="14" fill="hold">
                            <p:stCondLst>
                              <p:cond delay="1000"/>
                            </p:stCondLst>
                            <p:childTnLst>
                              <p:par>
                                <p:cTn id="15" presetID="42" presetClass="entr" presetSubtype="0" fill="hold" nodeType="afterEffect">
                                  <p:stCondLst>
                                    <p:cond delay="1000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2291" y="1062335"/>
            <a:ext cx="8394210" cy="2431435"/>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Now you’re prepared and ready to take on </a:t>
            </a:r>
            <a:r>
              <a:rPr lang="en-US" sz="5400" dirty="0">
                <a:ln w="0"/>
                <a:effectLst>
                  <a:outerShdw blurRad="38100" dist="19050" dir="2700000" algn="tl" rotWithShape="0">
                    <a:schemeClr val="dk1">
                      <a:alpha val="40000"/>
                    </a:schemeClr>
                  </a:outerShdw>
                </a:effectLst>
              </a:rPr>
              <a:t>Prac4 !</a:t>
            </a:r>
          </a:p>
          <a:p>
            <a:pPr algn="ctr"/>
            <a:r>
              <a:rPr lang="en-US" sz="4400" b="0" cap="none" spc="0" dirty="0">
                <a:ln w="0"/>
                <a:solidFill>
                  <a:schemeClr val="tx1"/>
                </a:solidFill>
                <a:effectLst>
                  <a:outerShdw blurRad="38100" dist="19050" dir="2700000" algn="tl" rotWithShape="0">
                    <a:schemeClr val="dk1">
                      <a:alpha val="40000"/>
                    </a:schemeClr>
                  </a:outerShdw>
                </a:effectLst>
              </a:rPr>
              <a:t>Which is about MPI</a:t>
            </a:r>
          </a:p>
        </p:txBody>
      </p:sp>
    </p:spTree>
    <p:extLst>
      <p:ext uri="{BB962C8B-B14F-4D97-AF65-F5344CB8AC3E}">
        <p14:creationId xmlns:p14="http://schemas.microsoft.com/office/powerpoint/2010/main" val="4077101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3640" y="800380"/>
            <a:ext cx="8525814" cy="692210"/>
          </a:xfrm>
        </p:spPr>
        <p:txBody>
          <a:bodyPr>
            <a:normAutofit fontScale="90000"/>
          </a:bodyPr>
          <a:lstStyle/>
          <a:p>
            <a:r>
              <a:rPr lang="en-ZA" dirty="0" err="1"/>
              <a:t>OpenMP</a:t>
            </a:r>
            <a:r>
              <a:rPr lang="en-ZA" dirty="0"/>
              <a:t> – the other ‘family’ with ‘MP’ in its name</a:t>
            </a:r>
          </a:p>
        </p:txBody>
      </p:sp>
      <p:sp>
        <p:nvSpPr>
          <p:cNvPr id="5" name="Content Placeholder 4"/>
          <p:cNvSpPr>
            <a:spLocks noGrp="1"/>
          </p:cNvSpPr>
          <p:nvPr>
            <p:ph idx="1"/>
          </p:nvPr>
        </p:nvSpPr>
        <p:spPr>
          <a:xfrm>
            <a:off x="665390" y="1492590"/>
            <a:ext cx="7697635" cy="4908211"/>
          </a:xfrm>
        </p:spPr>
        <p:txBody>
          <a:bodyPr>
            <a:normAutofit/>
          </a:bodyPr>
          <a:lstStyle/>
          <a:p>
            <a:r>
              <a:rPr lang="en-ZA" dirty="0" err="1"/>
              <a:t>OpenMP</a:t>
            </a:r>
            <a:r>
              <a:rPr lang="en-ZA" dirty="0"/>
              <a:t> = Open </a:t>
            </a:r>
            <a:r>
              <a:rPr lang="en-ZA" u="sng" dirty="0" err="1"/>
              <a:t>M</a:t>
            </a:r>
            <a:r>
              <a:rPr lang="en-ZA" dirty="0" err="1"/>
              <a:t>ulti</a:t>
            </a:r>
            <a:r>
              <a:rPr lang="en-ZA" u="sng" dirty="0" err="1"/>
              <a:t>P</a:t>
            </a:r>
            <a:r>
              <a:rPr lang="en-ZA" dirty="0" err="1"/>
              <a:t>rocessing</a:t>
            </a:r>
            <a:endParaRPr lang="en-ZA" dirty="0"/>
          </a:p>
          <a:p>
            <a:r>
              <a:rPr lang="en-ZA" dirty="0"/>
              <a:t>It is not (really) planned around being a message passing framework!</a:t>
            </a:r>
          </a:p>
          <a:p>
            <a:r>
              <a:rPr lang="en-ZA" dirty="0" err="1"/>
              <a:t>OpenMP</a:t>
            </a:r>
            <a:r>
              <a:rPr lang="en-ZA" dirty="0"/>
              <a:t> is a </a:t>
            </a:r>
            <a:r>
              <a:rPr lang="en-ZA" u="sng" dirty="0"/>
              <a:t>shared memory system</a:t>
            </a:r>
          </a:p>
          <a:p>
            <a:r>
              <a:rPr lang="en-ZA" dirty="0"/>
              <a:t>It needs to be compiled using a specialized compiler</a:t>
            </a:r>
          </a:p>
          <a:p>
            <a:endParaRPr lang="en-ZA"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3323" y="5114213"/>
            <a:ext cx="2107477" cy="1433394"/>
          </a:xfrm>
          <a:prstGeom prst="rect">
            <a:avLst/>
          </a:prstGeom>
        </p:spPr>
      </p:pic>
      <p:sp>
        <p:nvSpPr>
          <p:cNvPr id="3" name="TextBox 2"/>
          <p:cNvSpPr txBox="1"/>
          <p:nvPr/>
        </p:nvSpPr>
        <p:spPr>
          <a:xfrm>
            <a:off x="3570543" y="4967407"/>
            <a:ext cx="5225728" cy="1815882"/>
          </a:xfrm>
          <a:prstGeom prst="rect">
            <a:avLst/>
          </a:prstGeom>
          <a:solidFill>
            <a:srgbClr val="A0C1E8"/>
          </a:solidFill>
        </p:spPr>
        <p:txBody>
          <a:bodyPr wrap="square" rtlCol="0">
            <a:spAutoFit/>
          </a:bodyPr>
          <a:lstStyle/>
          <a:p>
            <a:r>
              <a:rPr lang="en-ZA" sz="1600" dirty="0"/>
              <a:t>A nice thing (and an major purpose of </a:t>
            </a:r>
            <a:r>
              <a:rPr lang="en-ZA" sz="1600" dirty="0" err="1"/>
              <a:t>OpenMP</a:t>
            </a:r>
            <a:r>
              <a:rPr lang="en-ZA" sz="1600" dirty="0"/>
              <a:t>) is that it does much of the parallelization for you. It provides pragmas (compiler directives) to tell the compiler how to treat certain blocks of code. It has much scope for increasing development speed without the developer necessarily needing to know much about developing parallel software.</a:t>
            </a:r>
          </a:p>
        </p:txBody>
      </p:sp>
      <p:sp>
        <p:nvSpPr>
          <p:cNvPr id="9" name="Rectangle 8"/>
          <p:cNvSpPr/>
          <p:nvPr/>
        </p:nvSpPr>
        <p:spPr>
          <a:xfrm rot="418957">
            <a:off x="2272530" y="5499886"/>
            <a:ext cx="994183" cy="584775"/>
          </a:xfrm>
          <a:prstGeom prst="rect">
            <a:avLst/>
          </a:prstGeom>
        </p:spPr>
        <p:txBody>
          <a:bodyPr wrap="none">
            <a:spAutoFit/>
          </a:bodyPr>
          <a:lstStyle/>
          <a:p>
            <a:pPr algn="ctr"/>
            <a:r>
              <a:rPr lang="en-ZA" sz="1600" dirty="0" err="1"/>
              <a:t>OpenMP</a:t>
            </a:r>
            <a:br>
              <a:rPr lang="en-ZA" sz="1600" dirty="0"/>
            </a:br>
            <a:r>
              <a:rPr lang="en-ZA" sz="1600" dirty="0"/>
              <a:t>Rocks</a:t>
            </a:r>
          </a:p>
        </p:txBody>
      </p:sp>
    </p:spTree>
    <p:extLst>
      <p:ext uri="{BB962C8B-B14F-4D97-AF65-F5344CB8AC3E}">
        <p14:creationId xmlns:p14="http://schemas.microsoft.com/office/powerpoint/2010/main" val="2198618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a:t>OpenMP</a:t>
            </a:r>
            <a:r>
              <a:rPr lang="en-ZA" dirty="0"/>
              <a:t> – simple example</a:t>
            </a:r>
          </a:p>
        </p:txBody>
      </p:sp>
      <p:sp>
        <p:nvSpPr>
          <p:cNvPr id="3" name="Content Placeholder 2"/>
          <p:cNvSpPr>
            <a:spLocks noGrp="1"/>
          </p:cNvSpPr>
          <p:nvPr>
            <p:ph idx="1"/>
          </p:nvPr>
        </p:nvSpPr>
        <p:spPr>
          <a:xfrm>
            <a:off x="613204" y="1320735"/>
            <a:ext cx="7697635" cy="4519977"/>
          </a:xfrm>
        </p:spPr>
        <p:txBody>
          <a:bodyPr>
            <a:noAutofit/>
          </a:bodyPr>
          <a:lstStyle/>
          <a:p>
            <a:pPr marL="0" indent="0">
              <a:spcBef>
                <a:spcPts val="0"/>
              </a:spcBef>
              <a:buNone/>
            </a:pP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OpenMP</a:t>
            </a:r>
            <a:r>
              <a:rPr lang="en-ZA" sz="1050" dirty="0">
                <a:latin typeface="Courier New" panose="02070309020205020404" pitchFamily="49" charset="0"/>
                <a:cs typeface="Courier New" panose="02070309020205020404" pitchFamily="49" charset="0"/>
              </a:rPr>
              <a:t> Example</a:t>
            </a:r>
          </a:p>
          <a:p>
            <a:pPr marL="0" indent="0">
              <a:spcBef>
                <a:spcPts val="0"/>
              </a:spcBef>
              <a:buNone/>
            </a:pPr>
            <a:r>
              <a:rPr lang="en-ZA" sz="1050" dirty="0">
                <a:latin typeface="Courier New" panose="02070309020205020404" pitchFamily="49" charset="0"/>
                <a:cs typeface="Courier New" panose="02070309020205020404" pitchFamily="49" charset="0"/>
              </a:rPr>
              <a:t> ************************************************/</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#include &lt;</a:t>
            </a:r>
            <a:r>
              <a:rPr lang="en-ZA" sz="1050" dirty="0" err="1">
                <a:latin typeface="Courier New" panose="02070309020205020404" pitchFamily="49" charset="0"/>
                <a:cs typeface="Courier New" panose="02070309020205020404" pitchFamily="49" charset="0"/>
              </a:rPr>
              <a:t>omp.h</a:t>
            </a:r>
            <a:r>
              <a:rPr lang="en-ZA" sz="1050" dirty="0">
                <a:latin typeface="Courier New" panose="02070309020205020404" pitchFamily="49" charset="0"/>
                <a:cs typeface="Courier New" panose="02070309020205020404" pitchFamily="49" charset="0"/>
              </a:rPr>
              <a:t>&gt;</a:t>
            </a:r>
          </a:p>
          <a:p>
            <a:pPr marL="0" indent="0">
              <a:spcBef>
                <a:spcPts val="0"/>
              </a:spcBef>
              <a:buNone/>
            </a:pPr>
            <a:r>
              <a:rPr lang="en-ZA" sz="1050" dirty="0">
                <a:latin typeface="Courier New" panose="02070309020205020404" pitchFamily="49" charset="0"/>
                <a:cs typeface="Courier New" panose="02070309020205020404" pitchFamily="49" charset="0"/>
              </a:rPr>
              <a:t>#include &lt;</a:t>
            </a:r>
            <a:r>
              <a:rPr lang="en-ZA" sz="1050" dirty="0" err="1">
                <a:latin typeface="Courier New" panose="02070309020205020404" pitchFamily="49" charset="0"/>
                <a:cs typeface="Courier New" panose="02070309020205020404" pitchFamily="49" charset="0"/>
              </a:rPr>
              <a:t>stdio.h</a:t>
            </a:r>
            <a:r>
              <a:rPr lang="en-ZA" sz="1050" dirty="0">
                <a:latin typeface="Courier New" panose="02070309020205020404" pitchFamily="49" charset="0"/>
                <a:cs typeface="Courier New" panose="02070309020205020404" pitchFamily="49" charset="0"/>
              </a:rPr>
              <a:t>&gt;</a:t>
            </a:r>
          </a:p>
          <a:p>
            <a:pPr marL="0" indent="0">
              <a:spcBef>
                <a:spcPts val="0"/>
              </a:spcBef>
              <a:buNone/>
            </a:pPr>
            <a:r>
              <a:rPr lang="en-ZA" sz="1050" dirty="0">
                <a:latin typeface="Courier New" panose="02070309020205020404" pitchFamily="49" charset="0"/>
                <a:cs typeface="Courier New" panose="02070309020205020404" pitchFamily="49" charset="0"/>
              </a:rPr>
              <a:t>#include &lt;</a:t>
            </a:r>
            <a:r>
              <a:rPr lang="en-ZA" sz="1050" dirty="0" err="1">
                <a:latin typeface="Courier New" panose="02070309020205020404" pitchFamily="49" charset="0"/>
                <a:cs typeface="Courier New" panose="02070309020205020404" pitchFamily="49" charset="0"/>
              </a:rPr>
              <a:t>stdlib.h</a:t>
            </a:r>
            <a:r>
              <a:rPr lang="en-ZA" sz="1050" dirty="0">
                <a:latin typeface="Courier New" panose="02070309020205020404" pitchFamily="49" charset="0"/>
                <a:cs typeface="Courier New" panose="02070309020205020404" pitchFamily="49" charset="0"/>
              </a:rPr>
              <a:t>&gt;</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err="1">
                <a:latin typeface="Courier New" panose="02070309020205020404" pitchFamily="49" charset="0"/>
                <a:cs typeface="Courier New" panose="02070309020205020404" pitchFamily="49" charset="0"/>
              </a:rPr>
              <a:t>int</a:t>
            </a:r>
            <a:r>
              <a:rPr lang="en-ZA" sz="1050" dirty="0">
                <a:latin typeface="Courier New" panose="02070309020205020404" pitchFamily="49" charset="0"/>
                <a:cs typeface="Courier New" panose="02070309020205020404" pitchFamily="49" charset="0"/>
              </a:rPr>
              <a:t> main (</a:t>
            </a:r>
            <a:r>
              <a:rPr lang="en-ZA" sz="1050" dirty="0" err="1">
                <a:latin typeface="Courier New" panose="02070309020205020404" pitchFamily="49" charset="0"/>
                <a:cs typeface="Courier New" panose="02070309020205020404" pitchFamily="49" charset="0"/>
              </a:rPr>
              <a:t>int</a:t>
            </a: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argc</a:t>
            </a:r>
            <a:r>
              <a:rPr lang="en-ZA" sz="1050" dirty="0">
                <a:latin typeface="Courier New" panose="02070309020205020404" pitchFamily="49" charset="0"/>
                <a:cs typeface="Courier New" panose="02070309020205020404" pitchFamily="49" charset="0"/>
              </a:rPr>
              <a:t>, char *</a:t>
            </a:r>
            <a:r>
              <a:rPr lang="en-ZA" sz="1050" dirty="0" err="1">
                <a:latin typeface="Courier New" panose="02070309020205020404" pitchFamily="49" charset="0"/>
                <a:cs typeface="Courier New" panose="02070309020205020404" pitchFamily="49" charset="0"/>
              </a:rPr>
              <a:t>argv</a:t>
            </a:r>
            <a:r>
              <a:rPr lang="en-ZA" sz="1050" dirty="0">
                <a:latin typeface="Courier New" panose="02070309020205020404" pitchFamily="49" charset="0"/>
                <a:cs typeface="Courier New" panose="02070309020205020404" pitchFamily="49" charset="0"/>
              </a:rPr>
              <a:t>[]) </a:t>
            </a:r>
          </a:p>
          <a:p>
            <a:pPr marL="0" indent="0">
              <a:spcBef>
                <a:spcPts val="0"/>
              </a:spcBef>
              <a:buNone/>
            </a:pP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int</a:t>
            </a: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nthreads</a:t>
            </a: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tid</a:t>
            </a: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 Fork a team of threads giving them their own copies of variables */</a:t>
            </a:r>
          </a:p>
          <a:p>
            <a:pPr marL="0" indent="0">
              <a:spcBef>
                <a:spcPts val="0"/>
              </a:spcBef>
              <a:buNone/>
            </a:pPr>
            <a:r>
              <a:rPr lang="en-ZA" sz="1050" dirty="0">
                <a:latin typeface="Courier New" panose="02070309020205020404" pitchFamily="49" charset="0"/>
                <a:cs typeface="Courier New" panose="02070309020205020404" pitchFamily="49" charset="0"/>
              </a:rPr>
              <a:t> #pragma </a:t>
            </a:r>
            <a:r>
              <a:rPr lang="en-ZA" sz="1050" dirty="0" err="1">
                <a:latin typeface="Courier New" panose="02070309020205020404" pitchFamily="49" charset="0"/>
                <a:cs typeface="Courier New" panose="02070309020205020404" pitchFamily="49" charset="0"/>
              </a:rPr>
              <a:t>omp</a:t>
            </a:r>
            <a:r>
              <a:rPr lang="en-ZA" sz="1050" dirty="0">
                <a:latin typeface="Courier New" panose="02070309020205020404" pitchFamily="49" charset="0"/>
                <a:cs typeface="Courier New" panose="02070309020205020404" pitchFamily="49" charset="0"/>
              </a:rPr>
              <a:t> parallel private(</a:t>
            </a:r>
            <a:r>
              <a:rPr lang="en-ZA" sz="1050" dirty="0" err="1">
                <a:latin typeface="Courier New" panose="02070309020205020404" pitchFamily="49" charset="0"/>
                <a:cs typeface="Courier New" panose="02070309020205020404" pitchFamily="49" charset="0"/>
              </a:rPr>
              <a:t>nthreads</a:t>
            </a: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tid</a:t>
            </a: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 /* &gt;&gt;&gt; the thread starts here... */</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   /* Obtain thread number */</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tid</a:t>
            </a:r>
            <a:r>
              <a:rPr lang="en-ZA" sz="1050" dirty="0">
                <a:latin typeface="Courier New" panose="02070309020205020404" pitchFamily="49" charset="0"/>
                <a:cs typeface="Courier New" panose="02070309020205020404" pitchFamily="49" charset="0"/>
              </a:rPr>
              <a:t> = </a:t>
            </a:r>
            <a:r>
              <a:rPr lang="en-ZA" sz="1050" dirty="0" err="1">
                <a:latin typeface="Courier New" panose="02070309020205020404" pitchFamily="49" charset="0"/>
                <a:cs typeface="Courier New" panose="02070309020205020404" pitchFamily="49" charset="0"/>
              </a:rPr>
              <a:t>omp_get_thread_num</a:t>
            </a: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printf</a:t>
            </a:r>
            <a:r>
              <a:rPr lang="en-ZA" sz="1050" dirty="0">
                <a:latin typeface="Courier New" panose="02070309020205020404" pitchFamily="49" charset="0"/>
                <a:cs typeface="Courier New" panose="02070309020205020404" pitchFamily="49" charset="0"/>
              </a:rPr>
              <a:t>("Hello World from thread = %d\n", </a:t>
            </a:r>
            <a:r>
              <a:rPr lang="en-ZA" sz="1050" dirty="0" err="1">
                <a:latin typeface="Courier New" panose="02070309020205020404" pitchFamily="49" charset="0"/>
                <a:cs typeface="Courier New" panose="02070309020205020404" pitchFamily="49" charset="0"/>
              </a:rPr>
              <a:t>tid</a:t>
            </a:r>
            <a:r>
              <a:rPr lang="en-ZA" sz="1050" dirty="0">
                <a:latin typeface="Courier New" panose="02070309020205020404" pitchFamily="49" charset="0"/>
                <a:cs typeface="Courier New" panose="02070309020205020404" pitchFamily="49" charset="0"/>
              </a:rPr>
              <a:t>);</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   /* Only master thread does this */</a:t>
            </a:r>
          </a:p>
          <a:p>
            <a:pPr marL="0" indent="0">
              <a:spcBef>
                <a:spcPts val="0"/>
              </a:spcBef>
              <a:buNone/>
            </a:pPr>
            <a:r>
              <a:rPr lang="en-ZA" sz="1050" dirty="0">
                <a:latin typeface="Courier New" panose="02070309020205020404" pitchFamily="49" charset="0"/>
                <a:cs typeface="Courier New" panose="02070309020205020404" pitchFamily="49" charset="0"/>
              </a:rPr>
              <a:t>   if (</a:t>
            </a:r>
            <a:r>
              <a:rPr lang="en-ZA" sz="1050" dirty="0" err="1">
                <a:latin typeface="Courier New" panose="02070309020205020404" pitchFamily="49" charset="0"/>
                <a:cs typeface="Courier New" panose="02070309020205020404" pitchFamily="49" charset="0"/>
              </a:rPr>
              <a:t>tid</a:t>
            </a:r>
            <a:r>
              <a:rPr lang="en-ZA" sz="1050" dirty="0">
                <a:latin typeface="Courier New" panose="02070309020205020404" pitchFamily="49" charset="0"/>
                <a:cs typeface="Courier New" panose="02070309020205020404" pitchFamily="49" charset="0"/>
              </a:rPr>
              <a:t> == 0) </a:t>
            </a:r>
          </a:p>
          <a:p>
            <a:pPr marL="0" indent="0">
              <a:spcBef>
                <a:spcPts val="0"/>
              </a:spcBef>
              <a:buNone/>
            </a:pPr>
            <a:r>
              <a:rPr lang="en-ZA" sz="1050" dirty="0">
                <a:latin typeface="Courier New" panose="02070309020205020404" pitchFamily="49" charset="0"/>
                <a:cs typeface="Courier New" panose="02070309020205020404" pitchFamily="49" charset="0"/>
              </a:rPr>
              <a:t>     {</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nthreads</a:t>
            </a:r>
            <a:r>
              <a:rPr lang="en-ZA" sz="1050" dirty="0">
                <a:latin typeface="Courier New" panose="02070309020205020404" pitchFamily="49" charset="0"/>
                <a:cs typeface="Courier New" panose="02070309020205020404" pitchFamily="49" charset="0"/>
              </a:rPr>
              <a:t> = </a:t>
            </a:r>
            <a:r>
              <a:rPr lang="en-ZA" sz="1050" dirty="0" err="1">
                <a:latin typeface="Courier New" panose="02070309020205020404" pitchFamily="49" charset="0"/>
                <a:cs typeface="Courier New" panose="02070309020205020404" pitchFamily="49" charset="0"/>
              </a:rPr>
              <a:t>omp_get_num_threads</a:t>
            </a: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a:t>
            </a:r>
            <a:r>
              <a:rPr lang="en-ZA" sz="1050" dirty="0" err="1">
                <a:latin typeface="Courier New" panose="02070309020205020404" pitchFamily="49" charset="0"/>
                <a:cs typeface="Courier New" panose="02070309020205020404" pitchFamily="49" charset="0"/>
              </a:rPr>
              <a:t>printf</a:t>
            </a:r>
            <a:r>
              <a:rPr lang="en-ZA" sz="1050" dirty="0">
                <a:latin typeface="Courier New" panose="02070309020205020404" pitchFamily="49" charset="0"/>
                <a:cs typeface="Courier New" panose="02070309020205020404" pitchFamily="49" charset="0"/>
              </a:rPr>
              <a:t>("Number of threads = %d\n", </a:t>
            </a:r>
            <a:r>
              <a:rPr lang="en-ZA" sz="1050" dirty="0" err="1">
                <a:latin typeface="Courier New" panose="02070309020205020404" pitchFamily="49" charset="0"/>
                <a:cs typeface="Courier New" panose="02070309020205020404" pitchFamily="49" charset="0"/>
              </a:rPr>
              <a:t>nthreads</a:t>
            </a:r>
            <a:r>
              <a:rPr lang="en-ZA" sz="1050" dirty="0">
                <a:latin typeface="Courier New" panose="02070309020205020404" pitchFamily="49" charset="0"/>
                <a:cs typeface="Courier New" panose="02070309020205020404" pitchFamily="49" charset="0"/>
              </a:rPr>
              <a:t>);</a:t>
            </a:r>
          </a:p>
          <a:p>
            <a:pPr marL="0" indent="0">
              <a:spcBef>
                <a:spcPts val="0"/>
              </a:spcBef>
              <a:buNone/>
            </a:pPr>
            <a:r>
              <a:rPr lang="en-ZA" sz="1050" dirty="0">
                <a:latin typeface="Courier New" panose="02070309020205020404" pitchFamily="49" charset="0"/>
                <a:cs typeface="Courier New" panose="02070309020205020404" pitchFamily="49" charset="0"/>
              </a:rPr>
              <a:t>     }</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     /* the thread ends here... &lt;&lt;&lt;&lt; */</a:t>
            </a:r>
          </a:p>
          <a:p>
            <a:pPr marL="0" indent="0">
              <a:spcBef>
                <a:spcPts val="0"/>
              </a:spcBef>
              <a:buNone/>
            </a:pPr>
            <a:r>
              <a:rPr lang="en-ZA" sz="1050" dirty="0">
                <a:latin typeface="Courier New" panose="02070309020205020404" pitchFamily="49" charset="0"/>
                <a:cs typeface="Courier New" panose="02070309020205020404" pitchFamily="49" charset="0"/>
              </a:rPr>
              <a:t>   } /* The threads all join at this point */</a:t>
            </a:r>
          </a:p>
          <a:p>
            <a:pPr marL="0" indent="0">
              <a:spcBef>
                <a:spcPts val="0"/>
              </a:spcBef>
              <a:buNone/>
            </a:pPr>
            <a:endParaRPr lang="en-ZA" sz="1050" dirty="0">
              <a:latin typeface="Courier New" panose="02070309020205020404" pitchFamily="49" charset="0"/>
              <a:cs typeface="Courier New" panose="02070309020205020404" pitchFamily="49" charset="0"/>
            </a:endParaRPr>
          </a:p>
          <a:p>
            <a:pPr marL="0" indent="0">
              <a:spcBef>
                <a:spcPts val="0"/>
              </a:spcBef>
              <a:buNone/>
            </a:pPr>
            <a:r>
              <a:rPr lang="en-ZA" sz="1050" dirty="0">
                <a:latin typeface="Courier New" panose="02070309020205020404" pitchFamily="49" charset="0"/>
                <a:cs typeface="Courier New" panose="02070309020205020404" pitchFamily="49" charset="0"/>
              </a:rPr>
              <a:t>}</a:t>
            </a:r>
          </a:p>
        </p:txBody>
      </p:sp>
      <p:sp>
        <p:nvSpPr>
          <p:cNvPr id="4" name="TextBox 3"/>
          <p:cNvSpPr txBox="1"/>
          <p:nvPr/>
        </p:nvSpPr>
        <p:spPr>
          <a:xfrm>
            <a:off x="5383850" y="5344177"/>
            <a:ext cx="3307222" cy="1200329"/>
          </a:xfrm>
          <a:prstGeom prst="rect">
            <a:avLst/>
          </a:prstGeom>
          <a:noFill/>
        </p:spPr>
        <p:txBody>
          <a:bodyPr wrap="square" rtlCol="0">
            <a:spAutoFit/>
          </a:bodyPr>
          <a:lstStyle/>
          <a:p>
            <a:r>
              <a:rPr lang="en-ZA" sz="1200" dirty="0"/>
              <a:t>The </a:t>
            </a:r>
            <a:r>
              <a:rPr lang="en-ZA" sz="1200" dirty="0" err="1"/>
              <a:t>OpenMP</a:t>
            </a:r>
            <a:r>
              <a:rPr lang="en-ZA" sz="1200" dirty="0"/>
              <a:t> code may look a whole lot nicer and easier. And it has many powerful features that can produce very efficient code and at the same time save a lot of time in coding. But there can be quite a lot of documentation and coding practice to get through to do so.</a:t>
            </a:r>
          </a:p>
        </p:txBody>
      </p:sp>
    </p:spTree>
    <p:extLst>
      <p:ext uri="{BB962C8B-B14F-4D97-AF65-F5344CB8AC3E}">
        <p14:creationId xmlns:p14="http://schemas.microsoft.com/office/powerpoint/2010/main" val="192129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MPI vs. </a:t>
            </a:r>
            <a:r>
              <a:rPr lang="en-ZA" dirty="0" err="1"/>
              <a:t>OpenMP</a:t>
            </a:r>
            <a:endParaRPr lang="en-ZA" dirty="0"/>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2339505557"/>
              </p:ext>
            </p:extLst>
          </p:nvPr>
        </p:nvGraphicFramePr>
        <p:xfrm>
          <a:off x="566668" y="1234830"/>
          <a:ext cx="7997782" cy="5217160"/>
        </p:xfrm>
        <a:graphic>
          <a:graphicData uri="http://schemas.openxmlformats.org/drawingml/2006/table">
            <a:tbl>
              <a:tblPr firstRow="1" bandRow="1">
                <a:tableStyleId>{5C22544A-7EE6-4342-B048-85BDC9FD1C3A}</a:tableStyleId>
              </a:tblPr>
              <a:tblGrid>
                <a:gridCol w="3998891">
                  <a:extLst>
                    <a:ext uri="{9D8B030D-6E8A-4147-A177-3AD203B41FA5}">
                      <a16:colId xmlns:a16="http://schemas.microsoft.com/office/drawing/2014/main" val="20000"/>
                    </a:ext>
                  </a:extLst>
                </a:gridCol>
                <a:gridCol w="3998891">
                  <a:extLst>
                    <a:ext uri="{9D8B030D-6E8A-4147-A177-3AD203B41FA5}">
                      <a16:colId xmlns:a16="http://schemas.microsoft.com/office/drawing/2014/main" val="20001"/>
                    </a:ext>
                  </a:extLst>
                </a:gridCol>
              </a:tblGrid>
              <a:tr h="370840">
                <a:tc>
                  <a:txBody>
                    <a:bodyPr/>
                    <a:lstStyle/>
                    <a:p>
                      <a:r>
                        <a:rPr lang="en-ZA" sz="1600" dirty="0"/>
                        <a:t>MPI</a:t>
                      </a:r>
                    </a:p>
                  </a:txBody>
                  <a:tcPr/>
                </a:tc>
                <a:tc>
                  <a:txBody>
                    <a:bodyPr/>
                    <a:lstStyle/>
                    <a:p>
                      <a:r>
                        <a:rPr lang="en-ZA" sz="1600" dirty="0" err="1"/>
                        <a:t>OpenMP</a:t>
                      </a:r>
                      <a:endParaRPr lang="en-ZA" sz="1600" dirty="0"/>
                    </a:p>
                  </a:txBody>
                  <a:tcPr/>
                </a:tc>
                <a:extLst>
                  <a:ext uri="{0D108BD9-81ED-4DB2-BD59-A6C34878D82A}">
                    <a16:rowId xmlns:a16="http://schemas.microsoft.com/office/drawing/2014/main" val="10000"/>
                  </a:ext>
                </a:extLst>
              </a:tr>
              <a:tr h="370840">
                <a:tc>
                  <a:txBody>
                    <a:bodyPr/>
                    <a:lstStyle/>
                    <a:p>
                      <a:r>
                        <a:rPr lang="en-ZA" sz="1600" dirty="0"/>
                        <a:t>Defines</a:t>
                      </a:r>
                      <a:r>
                        <a:rPr lang="en-ZA" sz="1600" baseline="0" dirty="0"/>
                        <a:t> an API, vendors provide an optimized (usually binary) library implementation that is linked in using your choice of compiler.</a:t>
                      </a:r>
                      <a:endParaRPr lang="en-ZA" sz="1600" dirty="0"/>
                    </a:p>
                  </a:txBody>
                  <a:tcPr/>
                </a:tc>
                <a:tc>
                  <a:txBody>
                    <a:bodyPr/>
                    <a:lstStyle/>
                    <a:p>
                      <a:r>
                        <a:rPr lang="en-ZA" sz="1600" dirty="0" err="1"/>
                        <a:t>OpenMP</a:t>
                      </a:r>
                      <a:r>
                        <a:rPr lang="en-ZA" sz="1600" dirty="0"/>
                        <a:t> has its own compiler or is hooked in to a compiler</a:t>
                      </a:r>
                      <a:r>
                        <a:rPr lang="en-ZA" sz="1600" baseline="0" dirty="0"/>
                        <a:t> (e.g. </a:t>
                      </a:r>
                      <a:r>
                        <a:rPr lang="en-ZA" sz="1600" baseline="0" dirty="0" err="1"/>
                        <a:t>gcc</a:t>
                      </a:r>
                      <a:r>
                        <a:rPr lang="en-ZA" sz="1600" baseline="0" dirty="0"/>
                        <a:t>)</a:t>
                      </a:r>
                      <a:r>
                        <a:rPr lang="en-ZA" sz="1600" dirty="0"/>
                        <a:t>. User not have much option in changing compiler and OS unless a </a:t>
                      </a:r>
                      <a:r>
                        <a:rPr lang="en-ZA" sz="1600" dirty="0" err="1"/>
                        <a:t>OpenMP</a:t>
                      </a:r>
                      <a:r>
                        <a:rPr lang="en-ZA" sz="1600" baseline="0" dirty="0"/>
                        <a:t> compiler exists for platform to use</a:t>
                      </a:r>
                      <a:r>
                        <a:rPr lang="en-ZA" sz="1600" dirty="0"/>
                        <a:t>.</a:t>
                      </a:r>
                    </a:p>
                  </a:txBody>
                  <a:tcPr/>
                </a:tc>
                <a:extLst>
                  <a:ext uri="{0D108BD9-81ED-4DB2-BD59-A6C34878D82A}">
                    <a16:rowId xmlns:a16="http://schemas.microsoft.com/office/drawing/2014/main" val="10001"/>
                  </a:ext>
                </a:extLst>
              </a:tr>
              <a:tr h="370840">
                <a:tc>
                  <a:txBody>
                    <a:bodyPr/>
                    <a:lstStyle/>
                    <a:p>
                      <a:r>
                        <a:rPr lang="en-ZA" sz="1600" dirty="0"/>
                        <a:t>Has support</a:t>
                      </a:r>
                      <a:r>
                        <a:rPr lang="en-ZA" sz="1600" baseline="0" dirty="0"/>
                        <a:t> for C, C++, Fortran, many others. (Not so difficult to port, just need to at least develop a wrapper API interface for a pre-compiled MPI implementation in a different language)</a:t>
                      </a:r>
                      <a:endParaRPr lang="en-ZA" sz="1600" dirty="0"/>
                    </a:p>
                  </a:txBody>
                  <a:tcPr/>
                </a:tc>
                <a:tc>
                  <a:txBody>
                    <a:bodyPr/>
                    <a:lstStyle/>
                    <a:p>
                      <a:r>
                        <a:rPr lang="en-ZA" sz="1600" dirty="0"/>
                        <a:t>Has support for C, C++ and Fortran</a:t>
                      </a:r>
                      <a:r>
                        <a:rPr lang="en-ZA" sz="1600" baseline="0" dirty="0"/>
                        <a:t> but probably not many other options.</a:t>
                      </a:r>
                      <a:endParaRPr lang="en-ZA" sz="1600" dirty="0"/>
                    </a:p>
                  </a:txBody>
                  <a:tcPr/>
                </a:tc>
                <a:extLst>
                  <a:ext uri="{0D108BD9-81ED-4DB2-BD59-A6C34878D82A}">
                    <a16:rowId xmlns:a16="http://schemas.microsoft.com/office/drawing/2014/main" val="10002"/>
                  </a:ext>
                </a:extLst>
              </a:tr>
              <a:tr h="370840">
                <a:tc>
                  <a:txBody>
                    <a:bodyPr/>
                    <a:lstStyle/>
                    <a:p>
                      <a:r>
                        <a:rPr lang="en-ZA" sz="1600" dirty="0"/>
                        <a:t>Can be used for distributed and shared memory (e.g. SMP) systems</a:t>
                      </a:r>
                    </a:p>
                  </a:txBody>
                  <a:tcPr/>
                </a:tc>
                <a:tc>
                  <a:txBody>
                    <a:bodyPr/>
                    <a:lstStyle/>
                    <a:p>
                      <a:r>
                        <a:rPr lang="en-ZA" sz="1600" dirty="0"/>
                        <a:t>Can only be used for</a:t>
                      </a:r>
                      <a:r>
                        <a:rPr lang="en-ZA" sz="1600" baseline="0" dirty="0"/>
                        <a:t> shared memory system.</a:t>
                      </a:r>
                      <a:endParaRPr lang="en-ZA" sz="1600" dirty="0"/>
                    </a:p>
                  </a:txBody>
                  <a:tcPr/>
                </a:tc>
                <a:extLst>
                  <a:ext uri="{0D108BD9-81ED-4DB2-BD59-A6C34878D82A}">
                    <a16:rowId xmlns:a16="http://schemas.microsoft.com/office/drawing/2014/main" val="10003"/>
                  </a:ext>
                </a:extLst>
              </a:tr>
              <a:tr h="370840">
                <a:tc>
                  <a:txBody>
                    <a:bodyPr/>
                    <a:lstStyle/>
                    <a:p>
                      <a:r>
                        <a:rPr lang="en-ZA" sz="1600" dirty="0"/>
                        <a:t>Processes and thread based parallelism.</a:t>
                      </a:r>
                    </a:p>
                  </a:txBody>
                  <a:tcPr/>
                </a:tc>
                <a:tc>
                  <a:txBody>
                    <a:bodyPr/>
                    <a:lstStyle/>
                    <a:p>
                      <a:r>
                        <a:rPr lang="en-ZA" sz="1600" dirty="0"/>
                        <a:t>Only</a:t>
                      </a:r>
                      <a:r>
                        <a:rPr lang="en-ZA" sz="1600" baseline="0" dirty="0"/>
                        <a:t> thread based parallelism.</a:t>
                      </a:r>
                      <a:endParaRPr lang="en-ZA" sz="1600" dirty="0"/>
                    </a:p>
                  </a:txBody>
                  <a:tcPr/>
                </a:tc>
                <a:extLst>
                  <a:ext uri="{0D108BD9-81ED-4DB2-BD59-A6C34878D82A}">
                    <a16:rowId xmlns:a16="http://schemas.microsoft.com/office/drawing/2014/main" val="10004"/>
                  </a:ext>
                </a:extLst>
              </a:tr>
              <a:tr h="370840">
                <a:tc>
                  <a:txBody>
                    <a:bodyPr/>
                    <a:lstStyle/>
                    <a:p>
                      <a:r>
                        <a:rPr lang="en-ZA" sz="1600" dirty="0"/>
                        <a:t>Potentially high cost in creating process/thread</a:t>
                      </a:r>
                      <a:r>
                        <a:rPr lang="en-ZA" sz="1600" baseline="0" dirty="0"/>
                        <a:t> instance and </a:t>
                      </a:r>
                      <a:r>
                        <a:rPr lang="en-ZA" sz="1600" baseline="0" dirty="0" err="1"/>
                        <a:t>comms</a:t>
                      </a:r>
                      <a:endParaRPr lang="en-ZA" sz="1600" dirty="0"/>
                    </a:p>
                  </a:txBody>
                  <a:tcPr/>
                </a:tc>
                <a:tc>
                  <a:txBody>
                    <a:bodyPr/>
                    <a:lstStyle/>
                    <a:p>
                      <a:r>
                        <a:rPr lang="en-ZA" sz="1600" dirty="0"/>
                        <a:t>Lower</a:t>
                      </a:r>
                      <a:r>
                        <a:rPr lang="en-ZA" sz="1600" baseline="0" dirty="0"/>
                        <a:t> overheads, very little as inter-process </a:t>
                      </a:r>
                      <a:r>
                        <a:rPr lang="en-ZA" sz="1600" baseline="0" dirty="0" err="1"/>
                        <a:t>comms</a:t>
                      </a:r>
                      <a:r>
                        <a:rPr lang="en-ZA" sz="1600" baseline="0" dirty="0"/>
                        <a:t> done by shared mem</a:t>
                      </a:r>
                      <a:endParaRPr lang="en-ZA"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15522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a:t>OpenMPI</a:t>
            </a:r>
            <a:r>
              <a:rPr lang="en-ZA" dirty="0"/>
              <a:t> vs. </a:t>
            </a:r>
            <a:r>
              <a:rPr lang="en-ZA" dirty="0" err="1"/>
              <a:t>OpenMP</a:t>
            </a:r>
            <a:r>
              <a:rPr lang="en-ZA" dirty="0"/>
              <a:t> ?</a:t>
            </a:r>
          </a:p>
        </p:txBody>
      </p:sp>
      <p:sp>
        <p:nvSpPr>
          <p:cNvPr id="3" name="Content Placeholder 2"/>
          <p:cNvSpPr>
            <a:spLocks noGrp="1"/>
          </p:cNvSpPr>
          <p:nvPr>
            <p:ph idx="1"/>
          </p:nvPr>
        </p:nvSpPr>
        <p:spPr/>
        <p:txBody>
          <a:bodyPr/>
          <a:lstStyle/>
          <a:p>
            <a:r>
              <a:rPr lang="en-ZA" dirty="0" err="1"/>
              <a:t>OpenMPI</a:t>
            </a:r>
            <a:r>
              <a:rPr lang="en-ZA" dirty="0"/>
              <a:t> is simply an open implementation of the MPI framework</a:t>
            </a:r>
          </a:p>
          <a:p>
            <a:r>
              <a:rPr lang="en-ZA" dirty="0" err="1"/>
              <a:t>OpenMP</a:t>
            </a:r>
            <a:r>
              <a:rPr lang="en-ZA" dirty="0"/>
              <a:t> is not </a:t>
            </a:r>
            <a:r>
              <a:rPr lang="en-ZA" dirty="0" err="1"/>
              <a:t>OpenMPI</a:t>
            </a:r>
            <a:endParaRPr lang="en-ZA" dirty="0"/>
          </a:p>
        </p:txBody>
      </p:sp>
    </p:spTree>
    <p:extLst>
      <p:ext uri="{BB962C8B-B14F-4D97-AF65-F5344CB8AC3E}">
        <p14:creationId xmlns:p14="http://schemas.microsoft.com/office/powerpoint/2010/main" val="2301595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MPICH</a:t>
            </a:r>
          </a:p>
        </p:txBody>
      </p:sp>
      <p:sp>
        <p:nvSpPr>
          <p:cNvPr id="3" name="Content Placeholder 2"/>
          <p:cNvSpPr>
            <a:spLocks noGrp="1"/>
          </p:cNvSpPr>
          <p:nvPr>
            <p:ph idx="1"/>
          </p:nvPr>
        </p:nvSpPr>
        <p:spPr/>
        <p:txBody>
          <a:bodyPr>
            <a:normAutofit lnSpcReduction="10000"/>
          </a:bodyPr>
          <a:lstStyle/>
          <a:p>
            <a:r>
              <a:rPr lang="en-ZA" dirty="0">
                <a:solidFill>
                  <a:srgbClr val="FF0000"/>
                </a:solidFill>
              </a:rPr>
              <a:t>MPICH is probably the most commonly used form of MPI</a:t>
            </a:r>
          </a:p>
          <a:p>
            <a:r>
              <a:rPr lang="en-ZA" dirty="0"/>
              <a:t>Initially developed (and many still maintained) by US governmental organisations</a:t>
            </a:r>
          </a:p>
          <a:p>
            <a:r>
              <a:rPr lang="en-ZA" dirty="0"/>
              <a:t>The standard (and many versions are) public domain/free software</a:t>
            </a:r>
          </a:p>
          <a:p>
            <a:r>
              <a:rPr lang="en-ZA" dirty="0"/>
              <a:t>What is the relevant of ‘CH’ in the name?...</a:t>
            </a:r>
          </a:p>
        </p:txBody>
      </p:sp>
    </p:spTree>
    <p:extLst>
      <p:ext uri="{BB962C8B-B14F-4D97-AF65-F5344CB8AC3E}">
        <p14:creationId xmlns:p14="http://schemas.microsoft.com/office/powerpoint/2010/main" val="1732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MPICH</a:t>
            </a:r>
          </a:p>
        </p:txBody>
      </p:sp>
      <p:sp>
        <p:nvSpPr>
          <p:cNvPr id="3" name="Content Placeholder 2"/>
          <p:cNvSpPr>
            <a:spLocks noGrp="1"/>
          </p:cNvSpPr>
          <p:nvPr>
            <p:ph idx="1"/>
          </p:nvPr>
        </p:nvSpPr>
        <p:spPr/>
        <p:txBody>
          <a:bodyPr>
            <a:normAutofit fontScale="92500" lnSpcReduction="20000"/>
          </a:bodyPr>
          <a:lstStyle/>
          <a:p>
            <a:r>
              <a:rPr lang="en-ZA" dirty="0"/>
              <a:t>Historical aspect of MPICH</a:t>
            </a:r>
          </a:p>
          <a:p>
            <a:pPr lvl="1"/>
            <a:r>
              <a:rPr lang="en-ZA" dirty="0"/>
              <a:t>Original version (MPICH-1) developed (starting in 1992) by the Argonne National Laboratory as public domain software.</a:t>
            </a:r>
          </a:p>
          <a:p>
            <a:pPr lvl="1"/>
            <a:r>
              <a:rPr lang="en-ZA" dirty="0"/>
              <a:t>The ‘CH’ part stands for "Chameleon", referring to the </a:t>
            </a:r>
            <a:r>
              <a:rPr lang="en-ZA" u="sng" dirty="0"/>
              <a:t>portable parallel programming</a:t>
            </a:r>
            <a:r>
              <a:rPr lang="en-ZA" dirty="0"/>
              <a:t> library incorporated into MPICH (Chameleon was developed by William </a:t>
            </a:r>
            <a:r>
              <a:rPr lang="en-ZA" dirty="0" err="1"/>
              <a:t>Gropp</a:t>
            </a:r>
            <a:r>
              <a:rPr lang="en-ZA" dirty="0"/>
              <a:t>, a MPICH founder)</a:t>
            </a:r>
          </a:p>
          <a:p>
            <a:r>
              <a:rPr lang="en-ZA" dirty="0"/>
              <a:t>Good support and lots of documentation available</a:t>
            </a:r>
          </a:p>
          <a:p>
            <a:pPr lvl="1"/>
            <a:r>
              <a:rPr lang="en-ZA" dirty="0"/>
              <a:t>See: </a:t>
            </a:r>
            <a:r>
              <a:rPr lang="en-ZA" sz="1900" dirty="0">
                <a:hlinkClick r:id="rId2"/>
              </a:rPr>
              <a:t>https://www.mpich.org/documentation/guides/</a:t>
            </a:r>
            <a:endParaRPr lang="en-ZA" dirty="0"/>
          </a:p>
        </p:txBody>
      </p:sp>
      <p:sp>
        <p:nvSpPr>
          <p:cNvPr id="4" name="Rectangle 3"/>
          <p:cNvSpPr/>
          <p:nvPr/>
        </p:nvSpPr>
        <p:spPr>
          <a:xfrm>
            <a:off x="279646" y="6386120"/>
            <a:ext cx="6793591" cy="307777"/>
          </a:xfrm>
          <a:prstGeom prst="rect">
            <a:avLst/>
          </a:prstGeom>
        </p:spPr>
        <p:txBody>
          <a:bodyPr wrap="none">
            <a:spAutoFit/>
          </a:bodyPr>
          <a:lstStyle/>
          <a:p>
            <a:r>
              <a:rPr lang="en-ZA" sz="1400" dirty="0"/>
              <a:t>Sources and more info: </a:t>
            </a:r>
            <a:r>
              <a:rPr lang="en-ZA" sz="1400" dirty="0">
                <a:hlinkClick r:id="rId3"/>
              </a:rPr>
              <a:t>https://www.mpich.org/</a:t>
            </a:r>
            <a:r>
              <a:rPr lang="en-ZA" sz="1400" dirty="0"/>
              <a:t>, </a:t>
            </a:r>
            <a:r>
              <a:rPr lang="en-ZA" sz="1400" dirty="0">
                <a:hlinkClick r:id="rId4"/>
              </a:rPr>
              <a:t>https://en.wikipedia.org/wiki/MPICH</a:t>
            </a:r>
            <a:endParaRPr lang="en-ZA" sz="1400" dirty="0"/>
          </a:p>
        </p:txBody>
      </p:sp>
    </p:spTree>
    <p:extLst>
      <p:ext uri="{BB962C8B-B14F-4D97-AF65-F5344CB8AC3E}">
        <p14:creationId xmlns:p14="http://schemas.microsoft.com/office/powerpoint/2010/main" val="265626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Conclusion of the MPI vs </a:t>
            </a:r>
            <a:r>
              <a:rPr lang="en-ZA" dirty="0" err="1"/>
              <a:t>OpenMP</a:t>
            </a:r>
            <a:endParaRPr lang="en-ZA" dirty="0"/>
          </a:p>
        </p:txBody>
      </p:sp>
      <p:sp>
        <p:nvSpPr>
          <p:cNvPr id="3" name="Content Placeholder 2"/>
          <p:cNvSpPr>
            <a:spLocks noGrp="1"/>
          </p:cNvSpPr>
          <p:nvPr>
            <p:ph idx="1"/>
          </p:nvPr>
        </p:nvSpPr>
        <p:spPr>
          <a:xfrm>
            <a:off x="549481" y="1317548"/>
            <a:ext cx="8058245" cy="4980220"/>
          </a:xfrm>
        </p:spPr>
        <p:txBody>
          <a:bodyPr>
            <a:normAutofit/>
          </a:bodyPr>
          <a:lstStyle/>
          <a:p>
            <a:r>
              <a:rPr lang="en-ZA" dirty="0"/>
              <a:t>So, it is commonly a confusion of acronyms… one that you’re now unlikely to forget!</a:t>
            </a:r>
          </a:p>
        </p:txBody>
      </p:sp>
      <p:sp>
        <p:nvSpPr>
          <p:cNvPr id="7" name="Rectangle 6"/>
          <p:cNvSpPr/>
          <p:nvPr/>
        </p:nvSpPr>
        <p:spPr>
          <a:xfrm>
            <a:off x="365080" y="2899283"/>
            <a:ext cx="4886992" cy="3785652"/>
          </a:xfrm>
          <a:prstGeom prst="rect">
            <a:avLst/>
          </a:prstGeom>
        </p:spPr>
        <p:txBody>
          <a:bodyPr wrap="square">
            <a:spAutoFit/>
          </a:bodyPr>
          <a:lstStyle/>
          <a:p>
            <a:r>
              <a:rPr lang="en-ZA" sz="2400" dirty="0"/>
              <a:t>The metaphors aside, it may nevertheless be advisable to try some </a:t>
            </a:r>
            <a:r>
              <a:rPr lang="en-ZA" sz="2400" dirty="0" err="1"/>
              <a:t>OpenMP</a:t>
            </a:r>
            <a:r>
              <a:rPr lang="en-ZA" sz="2400" dirty="0"/>
              <a:t> programming as well as some MPI, especially if you are planning a career in parallel computing, as they have dissimilar benefits and drawbacks – and indeed it does happen that some people find the one approach preferably to the other.</a:t>
            </a:r>
          </a:p>
        </p:txBody>
      </p:sp>
    </p:spTree>
    <p:extLst>
      <p:ext uri="{BB962C8B-B14F-4D97-AF65-F5344CB8AC3E}">
        <p14:creationId xmlns:p14="http://schemas.microsoft.com/office/powerpoint/2010/main" val="3564265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C63B1-BD70-45BC-9867-67971A694399}"/>
              </a:ext>
            </a:extLst>
          </p:cNvPr>
          <p:cNvSpPr>
            <a:spLocks noGrp="1"/>
          </p:cNvSpPr>
          <p:nvPr>
            <p:ph type="title"/>
          </p:nvPr>
        </p:nvSpPr>
        <p:spPr/>
        <p:txBody>
          <a:bodyPr>
            <a:normAutofit fontScale="90000"/>
          </a:bodyPr>
          <a:lstStyle/>
          <a:p>
            <a:r>
              <a:rPr lang="en-ZA" dirty="0"/>
              <a:t>Combining OpenMP and MPI ?!</a:t>
            </a:r>
          </a:p>
        </p:txBody>
      </p:sp>
      <p:sp>
        <p:nvSpPr>
          <p:cNvPr id="6" name="TextBox 5">
            <a:extLst>
              <a:ext uri="{FF2B5EF4-FFF2-40B4-BE49-F238E27FC236}">
                <a16:creationId xmlns:a16="http://schemas.microsoft.com/office/drawing/2014/main" id="{52732130-B42E-44B9-9FEB-0AA9609D84D1}"/>
              </a:ext>
            </a:extLst>
          </p:cNvPr>
          <p:cNvSpPr txBox="1"/>
          <p:nvPr/>
        </p:nvSpPr>
        <p:spPr>
          <a:xfrm>
            <a:off x="2307597" y="1615025"/>
            <a:ext cx="4528804" cy="461665"/>
          </a:xfrm>
          <a:prstGeom prst="rect">
            <a:avLst/>
          </a:prstGeom>
          <a:noFill/>
        </p:spPr>
        <p:txBody>
          <a:bodyPr wrap="none" rtlCol="0">
            <a:spAutoFit/>
          </a:bodyPr>
          <a:lstStyle/>
          <a:p>
            <a:r>
              <a:rPr lang="en-ZA" sz="2400" dirty="0"/>
              <a:t>Why not have the best of both?!</a:t>
            </a:r>
          </a:p>
        </p:txBody>
      </p:sp>
      <p:sp>
        <p:nvSpPr>
          <p:cNvPr id="8" name="Content Placeholder 7">
            <a:extLst>
              <a:ext uri="{FF2B5EF4-FFF2-40B4-BE49-F238E27FC236}">
                <a16:creationId xmlns:a16="http://schemas.microsoft.com/office/drawing/2014/main" id="{081DB635-6EB0-4809-A0FE-3E4D4D487BA1}"/>
              </a:ext>
            </a:extLst>
          </p:cNvPr>
          <p:cNvSpPr>
            <a:spLocks noGrp="1"/>
          </p:cNvSpPr>
          <p:nvPr>
            <p:ph idx="1"/>
          </p:nvPr>
        </p:nvSpPr>
        <p:spPr/>
        <p:txBody>
          <a:bodyPr/>
          <a:lstStyle/>
          <a:p>
            <a:endParaRPr lang="en-ZA"/>
          </a:p>
        </p:txBody>
      </p:sp>
    </p:spTree>
    <p:extLst>
      <p:ext uri="{BB962C8B-B14F-4D97-AF65-F5344CB8AC3E}">
        <p14:creationId xmlns:p14="http://schemas.microsoft.com/office/powerpoint/2010/main" val="322706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a:t>Data parallel characteristics</a:t>
            </a:r>
            <a:endParaRPr lang="en-US" dirty="0"/>
          </a:p>
        </p:txBody>
      </p:sp>
      <p:sp>
        <p:nvSpPr>
          <p:cNvPr id="3" name="Content Placeholder 2"/>
          <p:cNvSpPr>
            <a:spLocks noGrp="1"/>
          </p:cNvSpPr>
          <p:nvPr>
            <p:ph idx="1"/>
          </p:nvPr>
        </p:nvSpPr>
        <p:spPr>
          <a:xfrm>
            <a:off x="574592" y="1579563"/>
            <a:ext cx="8007350" cy="4646612"/>
          </a:xfrm>
        </p:spPr>
        <p:txBody>
          <a:bodyPr/>
          <a:lstStyle/>
          <a:p>
            <a:pPr>
              <a:defRPr/>
            </a:pPr>
            <a:r>
              <a:rPr lang="en-US" dirty="0"/>
              <a:t>For </a:t>
            </a:r>
            <a:r>
              <a:rPr lang="en-US" i="1" dirty="0"/>
              <a:t>shared memory</a:t>
            </a:r>
            <a:r>
              <a:rPr lang="en-US" dirty="0"/>
              <a:t> architectures, all tasks often have access to the same data structure through </a:t>
            </a:r>
            <a:r>
              <a:rPr lang="en-US" i="1" dirty="0"/>
              <a:t>global memory</a:t>
            </a:r>
            <a:r>
              <a:rPr lang="en-US" dirty="0"/>
              <a:t>. </a:t>
            </a:r>
            <a:br>
              <a:rPr lang="en-US" dirty="0"/>
            </a:br>
            <a:r>
              <a:rPr lang="en-US" sz="2400" dirty="0"/>
              <a:t>(you probably did this with </a:t>
            </a:r>
            <a:r>
              <a:rPr lang="en-US" sz="2400" dirty="0" err="1"/>
              <a:t>Pthreads</a:t>
            </a:r>
            <a:r>
              <a:rPr lang="en-US" sz="2400" dirty="0"/>
              <a:t> in Prac2!!)</a:t>
            </a:r>
          </a:p>
          <a:p>
            <a:pPr>
              <a:defRPr/>
            </a:pPr>
            <a:r>
              <a:rPr lang="en-US" dirty="0"/>
              <a:t>For </a:t>
            </a:r>
            <a:r>
              <a:rPr lang="en-US" i="1" dirty="0"/>
              <a:t>distributed memory</a:t>
            </a:r>
            <a:r>
              <a:rPr lang="en-US" dirty="0"/>
              <a:t> architectures the data structure is split up and resides as ‘chunks’ in local task/machines </a:t>
            </a:r>
            <a:br>
              <a:rPr lang="en-US" dirty="0"/>
            </a:br>
            <a:r>
              <a:rPr lang="en-US" sz="2400" dirty="0"/>
              <a:t>(MPI and </a:t>
            </a:r>
            <a:r>
              <a:rPr lang="en-US" sz="2400" dirty="0" err="1"/>
              <a:t>OpenMPI</a:t>
            </a:r>
            <a:r>
              <a:rPr lang="en-US" sz="2400" dirty="0"/>
              <a:t> programs tends to use this method together with messages indicating which data to use)</a:t>
            </a:r>
          </a:p>
        </p:txBody>
      </p:sp>
    </p:spTree>
    <p:extLst>
      <p:ext uri="{BB962C8B-B14F-4D97-AF65-F5344CB8AC3E}">
        <p14:creationId xmlns:p14="http://schemas.microsoft.com/office/powerpoint/2010/main" val="14802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22613-2557-4E8E-9708-F53B5A1D4C52}"/>
              </a:ext>
            </a:extLst>
          </p:cNvPr>
          <p:cNvSpPr>
            <a:spLocks noGrp="1"/>
          </p:cNvSpPr>
          <p:nvPr>
            <p:ph type="title"/>
          </p:nvPr>
        </p:nvSpPr>
        <p:spPr/>
        <p:txBody>
          <a:bodyPr>
            <a:normAutofit fontScale="90000"/>
          </a:bodyPr>
          <a:lstStyle/>
          <a:p>
            <a:r>
              <a:rPr lang="en-ZA" dirty="0"/>
              <a:t>Combining OpenMP and MPI ?!</a:t>
            </a:r>
          </a:p>
        </p:txBody>
      </p:sp>
      <p:sp>
        <p:nvSpPr>
          <p:cNvPr id="3" name="Content Placeholder 2">
            <a:extLst>
              <a:ext uri="{FF2B5EF4-FFF2-40B4-BE49-F238E27FC236}">
                <a16:creationId xmlns:a16="http://schemas.microsoft.com/office/drawing/2014/main" id="{766339A4-C9CD-4F8F-8E0C-EA2E16F87EFA}"/>
              </a:ext>
            </a:extLst>
          </p:cNvPr>
          <p:cNvSpPr>
            <a:spLocks noGrp="1"/>
          </p:cNvSpPr>
          <p:nvPr>
            <p:ph idx="1"/>
          </p:nvPr>
        </p:nvSpPr>
        <p:spPr/>
        <p:txBody>
          <a:bodyPr>
            <a:normAutofit fontScale="85000" lnSpcReduction="10000"/>
          </a:bodyPr>
          <a:lstStyle/>
          <a:p>
            <a:r>
              <a:rPr lang="en-ZA" dirty="0"/>
              <a:t>Parts of your processing could use OpenMP, using shared memory without copies of data structures</a:t>
            </a:r>
          </a:p>
          <a:p>
            <a:r>
              <a:rPr lang="en-ZA" dirty="0"/>
              <a:t>Designs that overlap computation and communication</a:t>
            </a:r>
          </a:p>
          <a:p>
            <a:r>
              <a:rPr lang="en-ZA" dirty="0"/>
              <a:t>Groups of co-located processors on different machines working together on a common task</a:t>
            </a:r>
          </a:p>
          <a:p>
            <a:r>
              <a:rPr lang="en-ZA" dirty="0"/>
              <a:t>Could have combinations like 5x2 where you have 5 groups (5 OpenMP instances on different machines) of two processors (the groups communicating via MPI)</a:t>
            </a:r>
          </a:p>
        </p:txBody>
      </p:sp>
    </p:spTree>
    <p:extLst>
      <p:ext uri="{BB962C8B-B14F-4D97-AF65-F5344CB8AC3E}">
        <p14:creationId xmlns:p14="http://schemas.microsoft.com/office/powerpoint/2010/main" val="464000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05B91-635A-4E93-8D0D-5CBBE4B70402}"/>
              </a:ext>
            </a:extLst>
          </p:cNvPr>
          <p:cNvSpPr>
            <a:spLocks noGrp="1"/>
          </p:cNvSpPr>
          <p:nvPr>
            <p:ph type="title"/>
          </p:nvPr>
        </p:nvSpPr>
        <p:spPr/>
        <p:txBody>
          <a:bodyPr>
            <a:normAutofit fontScale="90000"/>
          </a:bodyPr>
          <a:lstStyle/>
          <a:p>
            <a:r>
              <a:rPr lang="en-ZA" dirty="0"/>
              <a:t>Optional Extensions to Prac4</a:t>
            </a:r>
          </a:p>
        </p:txBody>
      </p:sp>
      <p:sp>
        <p:nvSpPr>
          <p:cNvPr id="3" name="Content Placeholder 2">
            <a:extLst>
              <a:ext uri="{FF2B5EF4-FFF2-40B4-BE49-F238E27FC236}">
                <a16:creationId xmlns:a16="http://schemas.microsoft.com/office/drawing/2014/main" id="{CD189EB0-C589-4BB9-B004-7F47F99B0986}"/>
              </a:ext>
            </a:extLst>
          </p:cNvPr>
          <p:cNvSpPr>
            <a:spLocks noGrp="1"/>
          </p:cNvSpPr>
          <p:nvPr>
            <p:ph idx="1"/>
          </p:nvPr>
        </p:nvSpPr>
        <p:spPr/>
        <p:txBody>
          <a:bodyPr>
            <a:normAutofit lnSpcReduction="10000"/>
          </a:bodyPr>
          <a:lstStyle/>
          <a:p>
            <a:r>
              <a:rPr lang="en-ZA" dirty="0"/>
              <a:t>Setting up the </a:t>
            </a:r>
            <a:r>
              <a:rPr lang="en-ZA" dirty="0" err="1"/>
              <a:t>prac</a:t>
            </a:r>
            <a:r>
              <a:rPr lang="en-ZA" dirty="0"/>
              <a:t> on </a:t>
            </a:r>
            <a:r>
              <a:rPr lang="en-ZA" i="1" dirty="0"/>
              <a:t>multiple</a:t>
            </a:r>
            <a:r>
              <a:rPr lang="en-ZA" dirty="0"/>
              <a:t> machines (you might combine forces with another </a:t>
            </a:r>
            <a:r>
              <a:rPr lang="en-ZA" dirty="0" err="1"/>
              <a:t>prac</a:t>
            </a:r>
            <a:r>
              <a:rPr lang="en-ZA" dirty="0"/>
              <a:t> group for this part – you want to have the image files tested copied to all PCs)</a:t>
            </a:r>
          </a:p>
          <a:p>
            <a:r>
              <a:rPr lang="en-ZA" dirty="0"/>
              <a:t>Combine MPI and OpenMP to see how much better a hybrid </a:t>
            </a:r>
            <a:r>
              <a:rPr lang="en-ZA" dirty="0" err="1"/>
              <a:t>MPI+OpenMP</a:t>
            </a:r>
            <a:r>
              <a:rPr lang="en-ZA" dirty="0"/>
              <a:t> system could work compared to standard MPI on a cluster</a:t>
            </a:r>
          </a:p>
        </p:txBody>
      </p:sp>
    </p:spTree>
    <p:extLst>
      <p:ext uri="{BB962C8B-B14F-4D97-AF65-F5344CB8AC3E}">
        <p14:creationId xmlns:p14="http://schemas.microsoft.com/office/powerpoint/2010/main" val="4226000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Suggested further reading</a:t>
            </a:r>
          </a:p>
        </p:txBody>
      </p:sp>
      <p:sp>
        <p:nvSpPr>
          <p:cNvPr id="3" name="Content Placeholder 2"/>
          <p:cNvSpPr>
            <a:spLocks noGrp="1"/>
          </p:cNvSpPr>
          <p:nvPr>
            <p:ph idx="1"/>
          </p:nvPr>
        </p:nvSpPr>
        <p:spPr/>
        <p:txBody>
          <a:bodyPr/>
          <a:lstStyle/>
          <a:p>
            <a:r>
              <a:rPr lang="en-ZA" dirty="0"/>
              <a:t>Have a look at MPI examples, e.g.</a:t>
            </a:r>
          </a:p>
          <a:p>
            <a:pPr lvl="1"/>
            <a:r>
              <a:rPr lang="en-ZA" dirty="0">
                <a:hlinkClick r:id="rId2"/>
              </a:rPr>
              <a:t>http://condor.cc.ku.edu/~grobe/docs/intro-MPI-C.shtml</a:t>
            </a:r>
            <a:endParaRPr lang="en-ZA" dirty="0"/>
          </a:p>
        </p:txBody>
      </p:sp>
    </p:spTree>
    <p:extLst>
      <p:ext uri="{BB962C8B-B14F-4D97-AF65-F5344CB8AC3E}">
        <p14:creationId xmlns:p14="http://schemas.microsoft.com/office/powerpoint/2010/main" val="3730046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4924" y="2722637"/>
            <a:ext cx="4294765" cy="830997"/>
          </a:xfrm>
          <a:prstGeom prst="rect">
            <a:avLst/>
          </a:prstGeom>
          <a:noFill/>
        </p:spPr>
        <p:txBody>
          <a:bodyPr wrap="none" lIns="91440" tIns="45720" rIns="91440" bIns="45720">
            <a:spAutoFit/>
          </a:bodyPr>
          <a:lstStyle/>
          <a:p>
            <a:pPr algn="ctr"/>
            <a:r>
              <a:rPr lang="en-US" sz="4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End of lecture</a:t>
            </a:r>
          </a:p>
        </p:txBody>
      </p:sp>
      <p:sp>
        <p:nvSpPr>
          <p:cNvPr id="2" name="TextBox 1"/>
          <p:cNvSpPr txBox="1"/>
          <p:nvPr/>
        </p:nvSpPr>
        <p:spPr>
          <a:xfrm>
            <a:off x="3017520" y="5200650"/>
            <a:ext cx="3211135" cy="461665"/>
          </a:xfrm>
          <a:prstGeom prst="rect">
            <a:avLst/>
          </a:prstGeom>
          <a:noFill/>
        </p:spPr>
        <p:txBody>
          <a:bodyPr wrap="none" rtlCol="0">
            <a:spAutoFit/>
          </a:bodyPr>
          <a:lstStyle/>
          <a:p>
            <a:r>
              <a:rPr lang="en-ZA" sz="2400" dirty="0">
                <a:latin typeface="Britannic Bold" panose="020B0903060703020204" pitchFamily="34" charset="0"/>
              </a:rPr>
              <a:t>Have a go at Prac4 !!!</a:t>
            </a:r>
          </a:p>
        </p:txBody>
      </p:sp>
    </p:spTree>
    <p:extLst>
      <p:ext uri="{BB962C8B-B14F-4D97-AF65-F5344CB8AC3E}">
        <p14:creationId xmlns:p14="http://schemas.microsoft.com/office/powerpoint/2010/main" val="211976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a:t>Message Passing (MP) model</a:t>
            </a:r>
            <a:endParaRPr lang="en-US" dirty="0"/>
          </a:p>
        </p:txBody>
      </p:sp>
      <p:sp>
        <p:nvSpPr>
          <p:cNvPr id="3" name="Content Placeholder 2"/>
          <p:cNvSpPr>
            <a:spLocks noGrp="1"/>
          </p:cNvSpPr>
          <p:nvPr>
            <p:ph idx="1"/>
          </p:nvPr>
        </p:nvSpPr>
        <p:spPr>
          <a:xfrm>
            <a:off x="733425" y="1577975"/>
            <a:ext cx="8007350" cy="4191000"/>
          </a:xfrm>
        </p:spPr>
        <p:txBody>
          <a:bodyPr>
            <a:normAutofit fontScale="92500" lnSpcReduction="20000"/>
          </a:bodyPr>
          <a:lstStyle/>
          <a:p>
            <a:pPr>
              <a:defRPr/>
            </a:pPr>
            <a:r>
              <a:rPr lang="en-US" sz="2800" dirty="0"/>
              <a:t>Involves a set of tasks that use their </a:t>
            </a:r>
            <a:r>
              <a:rPr lang="en-US" sz="2800" dirty="0">
                <a:solidFill>
                  <a:srgbClr val="FF0000"/>
                </a:solidFill>
              </a:rPr>
              <a:t>own local memory</a:t>
            </a:r>
            <a:r>
              <a:rPr lang="en-US" sz="2800" dirty="0"/>
              <a:t> during computations</a:t>
            </a:r>
          </a:p>
          <a:p>
            <a:pPr>
              <a:defRPr/>
            </a:pPr>
            <a:r>
              <a:rPr lang="en-US" sz="2800" dirty="0"/>
              <a:t>Multiple tasks can run on the same physical machine, or they could run across multiple machines</a:t>
            </a:r>
          </a:p>
          <a:p>
            <a:pPr>
              <a:defRPr/>
            </a:pPr>
            <a:r>
              <a:rPr lang="en-US" sz="2800" dirty="0">
                <a:solidFill>
                  <a:srgbClr val="FF0000"/>
                </a:solidFill>
              </a:rPr>
              <a:t>Tasks exchange data by </a:t>
            </a:r>
            <a:r>
              <a:rPr lang="en-US" sz="2800" dirty="0"/>
              <a:t>sending and receiving communication </a:t>
            </a:r>
            <a:r>
              <a:rPr lang="en-US" sz="2800" dirty="0">
                <a:solidFill>
                  <a:srgbClr val="FF0000"/>
                </a:solidFill>
              </a:rPr>
              <a:t>messages</a:t>
            </a:r>
          </a:p>
          <a:p>
            <a:pPr>
              <a:defRPr/>
            </a:pPr>
            <a:r>
              <a:rPr lang="en-US" sz="2800" dirty="0"/>
              <a:t>Transfer of data usually needs cooperative or synchronization operations to be performed by each process, i.e., </a:t>
            </a:r>
            <a:r>
              <a:rPr lang="en-US" sz="2800" dirty="0">
                <a:solidFill>
                  <a:srgbClr val="FF0000"/>
                </a:solidFill>
              </a:rPr>
              <a:t>each send</a:t>
            </a:r>
            <a:br>
              <a:rPr lang="en-US" sz="2800" dirty="0">
                <a:solidFill>
                  <a:srgbClr val="FF0000"/>
                </a:solidFill>
              </a:rPr>
            </a:br>
            <a:r>
              <a:rPr lang="en-US" sz="2800" dirty="0">
                <a:solidFill>
                  <a:srgbClr val="FF0000"/>
                </a:solidFill>
              </a:rPr>
              <a:t>operation needs a corresponding</a:t>
            </a:r>
            <a:br>
              <a:rPr lang="en-US" sz="2800" dirty="0">
                <a:solidFill>
                  <a:srgbClr val="FF0000"/>
                </a:solidFill>
              </a:rPr>
            </a:br>
            <a:r>
              <a:rPr lang="en-US" sz="2800" dirty="0">
                <a:solidFill>
                  <a:srgbClr val="FF0000"/>
                </a:solidFill>
              </a:rPr>
              <a:t>receive operation</a:t>
            </a:r>
            <a:r>
              <a:rPr lang="en-US" sz="2800" dirty="0"/>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8895" y="4879340"/>
            <a:ext cx="2341880" cy="1756410"/>
          </a:xfrm>
          <a:prstGeom prst="rect">
            <a:avLst/>
          </a:prstGeom>
        </p:spPr>
      </p:pic>
      <p:sp>
        <p:nvSpPr>
          <p:cNvPr id="5" name="TextBox 4"/>
          <p:cNvSpPr txBox="1"/>
          <p:nvPr/>
        </p:nvSpPr>
        <p:spPr>
          <a:xfrm rot="19956157">
            <a:off x="7728350" y="4721010"/>
            <a:ext cx="1398140" cy="307777"/>
          </a:xfrm>
          <a:prstGeom prst="rect">
            <a:avLst/>
          </a:prstGeom>
          <a:noFill/>
        </p:spPr>
        <p:txBody>
          <a:bodyPr wrap="none" rtlCol="0">
            <a:spAutoFit/>
          </a:bodyPr>
          <a:lstStyle/>
          <a:p>
            <a:r>
              <a:rPr lang="en-ZA" sz="1400" dirty="0" err="1"/>
              <a:t>send_message</a:t>
            </a:r>
            <a:endParaRPr lang="en-ZA" sz="1400" dirty="0"/>
          </a:p>
        </p:txBody>
      </p:sp>
      <p:sp>
        <p:nvSpPr>
          <p:cNvPr id="6" name="TextBox 5"/>
          <p:cNvSpPr txBox="1"/>
          <p:nvPr/>
        </p:nvSpPr>
        <p:spPr>
          <a:xfrm rot="19956157">
            <a:off x="6518381" y="5642074"/>
            <a:ext cx="1348446" cy="307777"/>
          </a:xfrm>
          <a:prstGeom prst="rect">
            <a:avLst/>
          </a:prstGeom>
          <a:noFill/>
        </p:spPr>
        <p:txBody>
          <a:bodyPr wrap="none" rtlCol="0">
            <a:spAutoFit/>
          </a:bodyPr>
          <a:lstStyle/>
          <a:p>
            <a:r>
              <a:rPr lang="en-ZA" sz="1400" dirty="0" err="1"/>
              <a:t>recv_message</a:t>
            </a:r>
            <a:endParaRPr lang="en-ZA" sz="1400" dirty="0"/>
          </a:p>
        </p:txBody>
      </p:sp>
      <p:cxnSp>
        <p:nvCxnSpPr>
          <p:cNvPr id="8" name="Straight Arrow Connector 7"/>
          <p:cNvCxnSpPr/>
          <p:nvPr/>
        </p:nvCxnSpPr>
        <p:spPr>
          <a:xfrm flipH="1">
            <a:off x="7713227" y="5172990"/>
            <a:ext cx="99695" cy="3521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26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a:t>Message Passing (MP) model</a:t>
            </a:r>
            <a:endParaRPr lang="en-US" dirty="0"/>
          </a:p>
        </p:txBody>
      </p:sp>
      <p:sp>
        <p:nvSpPr>
          <p:cNvPr id="3" name="Content Placeholder 2"/>
          <p:cNvSpPr>
            <a:spLocks noGrp="1"/>
          </p:cNvSpPr>
          <p:nvPr>
            <p:ph idx="1"/>
          </p:nvPr>
        </p:nvSpPr>
        <p:spPr>
          <a:xfrm>
            <a:off x="693738" y="1682750"/>
            <a:ext cx="8007350" cy="4191000"/>
          </a:xfrm>
        </p:spPr>
        <p:txBody>
          <a:bodyPr>
            <a:normAutofit lnSpcReduction="10000"/>
          </a:bodyPr>
          <a:lstStyle/>
          <a:p>
            <a:pPr>
              <a:defRPr/>
            </a:pPr>
            <a:r>
              <a:rPr lang="en-US" sz="2800" dirty="0"/>
              <a:t>Parallelized software applications using MP usually make use of a </a:t>
            </a:r>
            <a:r>
              <a:rPr lang="en-US" sz="2800" dirty="0">
                <a:solidFill>
                  <a:srgbClr val="FF0000"/>
                </a:solidFill>
              </a:rPr>
              <a:t>specialized library of subroutines</a:t>
            </a:r>
            <a:r>
              <a:rPr lang="en-US" sz="2800" dirty="0"/>
              <a:t>, linked with the application code.</a:t>
            </a:r>
          </a:p>
          <a:p>
            <a:pPr>
              <a:defRPr/>
            </a:pPr>
            <a:r>
              <a:rPr lang="en-US" sz="2800" dirty="0"/>
              <a:t>Programmer is entirely responsible for deciding and implementing all the parallelism.</a:t>
            </a:r>
          </a:p>
          <a:p>
            <a:pPr>
              <a:defRPr/>
            </a:pPr>
            <a:r>
              <a:rPr lang="en-US" sz="2800" dirty="0"/>
              <a:t>Historically, a variety of message passing libraries have been available since the 1980s. These implementations differed substantially from each other making it difficult for programmers to develop portable applications.</a:t>
            </a:r>
          </a:p>
        </p:txBody>
      </p:sp>
    </p:spTree>
    <p:extLst>
      <p:ext uri="{BB962C8B-B14F-4D97-AF65-F5344CB8AC3E}">
        <p14:creationId xmlns:p14="http://schemas.microsoft.com/office/powerpoint/2010/main" val="1552862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097" y="503187"/>
            <a:ext cx="7318174" cy="2769989"/>
          </a:xfrm>
          <a:prstGeom prst="rect">
            <a:avLst/>
          </a:prstGeom>
        </p:spPr>
        <p:txBody>
          <a:bodyPr wrap="square">
            <a:spAutoFit/>
          </a:bodyPr>
          <a:lstStyle/>
          <a:p>
            <a:r>
              <a:rPr lang="en-US" dirty="0"/>
              <a:t>But let’s look at the more exciting aspect of today’s typical alternatives that tends to be considering if one should go for:</a:t>
            </a:r>
          </a:p>
          <a:p>
            <a:endParaRPr lang="en-US" dirty="0"/>
          </a:p>
          <a:p>
            <a:endParaRPr lang="en-US" dirty="0"/>
          </a:p>
          <a:p>
            <a:r>
              <a:rPr lang="en-US" sz="2400" dirty="0"/>
              <a:t>     MPI   (or an open source alternative)</a:t>
            </a:r>
          </a:p>
          <a:p>
            <a:endParaRPr lang="en-US" dirty="0"/>
          </a:p>
          <a:p>
            <a:r>
              <a:rPr lang="en-US" dirty="0"/>
              <a:t> or </a:t>
            </a:r>
          </a:p>
          <a:p>
            <a:endParaRPr lang="en-US" dirty="0"/>
          </a:p>
          <a:p>
            <a:r>
              <a:rPr lang="en-US" sz="2400" dirty="0"/>
              <a:t>     </a:t>
            </a:r>
            <a:r>
              <a:rPr lang="en-US" sz="2400" dirty="0" err="1"/>
              <a:t>OpenMP</a:t>
            </a:r>
            <a:endParaRPr lang="en-ZA" sz="2400" dirty="0"/>
          </a:p>
        </p:txBody>
      </p:sp>
      <p:sp>
        <p:nvSpPr>
          <p:cNvPr id="5" name="Rectangle 4"/>
          <p:cNvSpPr/>
          <p:nvPr/>
        </p:nvSpPr>
        <p:spPr>
          <a:xfrm>
            <a:off x="788735" y="4604504"/>
            <a:ext cx="7340536" cy="369332"/>
          </a:xfrm>
          <a:prstGeom prst="rect">
            <a:avLst/>
          </a:prstGeom>
        </p:spPr>
        <p:txBody>
          <a:bodyPr wrap="none">
            <a:spAutoFit/>
          </a:bodyPr>
          <a:lstStyle/>
          <a:p>
            <a:r>
              <a:rPr lang="en-US" dirty="0"/>
              <a:t>They sound similar… but the approaches are actually quite dissimilar!</a:t>
            </a:r>
            <a:endParaRPr lang="en-ZA" dirty="0"/>
          </a:p>
        </p:txBody>
      </p:sp>
    </p:spTree>
    <p:extLst>
      <p:ext uri="{BB962C8B-B14F-4D97-AF65-F5344CB8AC3E}">
        <p14:creationId xmlns:p14="http://schemas.microsoft.com/office/powerpoint/2010/main" val="3530360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58645" y="2420402"/>
            <a:ext cx="6637468" cy="1362075"/>
          </a:xfrm>
        </p:spPr>
        <p:txBody>
          <a:bodyPr/>
          <a:lstStyle/>
          <a:p>
            <a:r>
              <a:rPr lang="en-ZA" b="1" dirty="0">
                <a:solidFill>
                  <a:srgbClr val="FF0000"/>
                </a:solidFill>
              </a:rPr>
              <a:t>The ‘MP’ households : determinately different</a:t>
            </a:r>
          </a:p>
        </p:txBody>
      </p:sp>
      <p:sp>
        <p:nvSpPr>
          <p:cNvPr id="5" name="Text Placeholder 4"/>
          <p:cNvSpPr>
            <a:spLocks noGrp="1"/>
          </p:cNvSpPr>
          <p:nvPr>
            <p:ph type="body" idx="1"/>
          </p:nvPr>
        </p:nvSpPr>
        <p:spPr>
          <a:xfrm>
            <a:off x="1258645" y="3786773"/>
            <a:ext cx="6637467" cy="1520413"/>
          </a:xfrm>
        </p:spPr>
        <p:txBody>
          <a:bodyPr/>
          <a:lstStyle/>
          <a:p>
            <a:r>
              <a:rPr lang="en-ZA" dirty="0"/>
              <a:t>EEE4084F</a:t>
            </a:r>
          </a:p>
        </p:txBody>
      </p:sp>
      <p:sp>
        <p:nvSpPr>
          <p:cNvPr id="9" name="Rectangle 8"/>
          <p:cNvSpPr/>
          <p:nvPr/>
        </p:nvSpPr>
        <p:spPr>
          <a:xfrm>
            <a:off x="855483" y="4635500"/>
            <a:ext cx="7481900" cy="67168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i="1" dirty="0">
                <a:solidFill>
                  <a:schemeClr val="tx1"/>
                </a:solidFill>
                <a:latin typeface="Calibri Light" panose="020F0302020204030204" pitchFamily="34" charset="0"/>
              </a:rPr>
              <a:t>Two households, both alike in dignity… but beware to anyone who moves from one family to the other as much contestation may befall any doing so unprepared… </a:t>
            </a:r>
          </a:p>
        </p:txBody>
      </p:sp>
    </p:spTree>
    <p:extLst>
      <p:ext uri="{BB962C8B-B14F-4D97-AF65-F5344CB8AC3E}">
        <p14:creationId xmlns:p14="http://schemas.microsoft.com/office/powerpoint/2010/main" val="326305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45292" y="244924"/>
            <a:ext cx="3717108" cy="523220"/>
          </a:xfrm>
          <a:prstGeom prst="rect">
            <a:avLst/>
          </a:prstGeom>
        </p:spPr>
        <p:txBody>
          <a:bodyPr wrap="none">
            <a:spAutoFit/>
          </a:bodyPr>
          <a:lstStyle/>
          <a:p>
            <a:r>
              <a:rPr lang="en-ZA" sz="2800" b="1" dirty="0"/>
              <a:t>The big ‘MP’ families</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25006" y="1414045"/>
            <a:ext cx="2617470" cy="1308735"/>
          </a:xfrm>
          <a:prstGeom prst="rect">
            <a:avLst/>
          </a:prstGeom>
        </p:spPr>
      </p:pic>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225006" y="3595746"/>
            <a:ext cx="2617470" cy="1308735"/>
          </a:xfrm>
          <a:prstGeom prst="rect">
            <a:avLst/>
          </a:prstGeom>
        </p:spPr>
      </p:pic>
      <p:grpSp>
        <p:nvGrpSpPr>
          <p:cNvPr id="51" name="Group 50"/>
          <p:cNvGrpSpPr/>
          <p:nvPr/>
        </p:nvGrpSpPr>
        <p:grpSpPr>
          <a:xfrm>
            <a:off x="5417820" y="590966"/>
            <a:ext cx="3463291" cy="4606397"/>
            <a:chOff x="5417820" y="876716"/>
            <a:chExt cx="3463291" cy="4606397"/>
          </a:xfrm>
        </p:grpSpPr>
        <p:sp>
          <p:nvSpPr>
            <p:cNvPr id="6" name="Rectangle 5"/>
            <p:cNvSpPr/>
            <p:nvPr/>
          </p:nvSpPr>
          <p:spPr>
            <a:xfrm>
              <a:off x="6245562" y="876716"/>
              <a:ext cx="1641796" cy="523220"/>
            </a:xfrm>
            <a:prstGeom prst="rect">
              <a:avLst/>
            </a:prstGeom>
          </p:spPr>
          <p:txBody>
            <a:bodyPr wrap="none">
              <a:spAutoFit/>
            </a:bodyPr>
            <a:lstStyle/>
            <a:p>
              <a:r>
                <a:rPr lang="en-ZA" sz="2800" b="1" dirty="0" err="1">
                  <a:ln>
                    <a:solidFill>
                      <a:schemeClr val="tx1">
                        <a:lumMod val="95000"/>
                        <a:lumOff val="5000"/>
                      </a:schemeClr>
                    </a:solidFill>
                  </a:ln>
                  <a:solidFill>
                    <a:schemeClr val="tx2">
                      <a:lumMod val="60000"/>
                      <a:lumOff val="40000"/>
                    </a:schemeClr>
                  </a:solidFill>
                </a:rPr>
                <a:t>OpenMP</a:t>
              </a:r>
              <a:endParaRPr lang="en-ZA" sz="2800" b="1" dirty="0">
                <a:ln>
                  <a:solidFill>
                    <a:schemeClr val="tx1">
                      <a:lumMod val="95000"/>
                      <a:lumOff val="5000"/>
                    </a:schemeClr>
                  </a:solidFill>
                </a:ln>
                <a:solidFill>
                  <a:schemeClr val="tx2">
                    <a:lumMod val="60000"/>
                    <a:lumOff val="40000"/>
                  </a:schemeClr>
                </a:solidFill>
              </a:endParaRPr>
            </a:p>
          </p:txBody>
        </p:sp>
        <p:sp>
          <p:nvSpPr>
            <p:cNvPr id="7" name="Rectangle 6"/>
            <p:cNvSpPr/>
            <p:nvPr/>
          </p:nvSpPr>
          <p:spPr>
            <a:xfrm>
              <a:off x="5613979" y="1385768"/>
              <a:ext cx="2904962" cy="707886"/>
            </a:xfrm>
            <a:prstGeom prst="rect">
              <a:avLst/>
            </a:prstGeom>
          </p:spPr>
          <p:txBody>
            <a:bodyPr wrap="none">
              <a:spAutoFit/>
            </a:bodyPr>
            <a:lstStyle/>
            <a:p>
              <a:r>
                <a:rPr lang="en-ZA" sz="2000" dirty="0" err="1"/>
                <a:t>OpenMP</a:t>
              </a:r>
              <a:r>
                <a:rPr lang="en-ZA" sz="2000" dirty="0"/>
                <a:t> =</a:t>
              </a:r>
            </a:p>
            <a:p>
              <a:r>
                <a:rPr lang="en-ZA" sz="2000" dirty="0"/>
                <a:t>   Open </a:t>
              </a:r>
              <a:r>
                <a:rPr lang="en-ZA" sz="2000" u="sng" dirty="0" err="1"/>
                <a:t>M</a:t>
              </a:r>
              <a:r>
                <a:rPr lang="en-ZA" sz="2000" dirty="0" err="1"/>
                <a:t>ulti</a:t>
              </a:r>
              <a:r>
                <a:rPr lang="en-ZA" sz="2000" u="sng" dirty="0" err="1"/>
                <a:t>P</a:t>
              </a:r>
              <a:r>
                <a:rPr lang="en-ZA" sz="2000" dirty="0" err="1"/>
                <a:t>rocessing</a:t>
              </a:r>
              <a:endParaRPr lang="en-ZA" sz="2000" dirty="0"/>
            </a:p>
          </p:txBody>
        </p:sp>
        <p:sp>
          <p:nvSpPr>
            <p:cNvPr id="12" name="TextBox 11"/>
            <p:cNvSpPr txBox="1"/>
            <p:nvPr/>
          </p:nvSpPr>
          <p:spPr>
            <a:xfrm>
              <a:off x="5417820" y="2197593"/>
              <a:ext cx="3463291" cy="1200329"/>
            </a:xfrm>
            <a:prstGeom prst="rect">
              <a:avLst/>
            </a:prstGeom>
            <a:noFill/>
          </p:spPr>
          <p:txBody>
            <a:bodyPr wrap="square" rtlCol="0">
              <a:spAutoFit/>
            </a:bodyPr>
            <a:lstStyle/>
            <a:p>
              <a:pPr marL="285750" indent="-285750">
                <a:buFont typeface="Arial" panose="020B0604020202020204" pitchFamily="34" charset="0"/>
                <a:buChar char="•"/>
              </a:pPr>
              <a:r>
                <a:rPr lang="en-ZA" dirty="0"/>
                <a:t>Language embellishments / </a:t>
              </a:r>
              <a:br>
                <a:rPr lang="en-ZA" dirty="0"/>
              </a:br>
              <a:r>
                <a:rPr lang="en-ZA" dirty="0"/>
                <a:t>Pragmas galore</a:t>
              </a:r>
            </a:p>
            <a:p>
              <a:pPr marL="285750" indent="-285750">
                <a:buFont typeface="Arial" panose="020B0604020202020204" pitchFamily="34" charset="0"/>
                <a:buChar char="•"/>
              </a:pPr>
              <a:r>
                <a:rPr lang="en-ZA" dirty="0"/>
                <a:t>More for one computer; homogeneous architecture</a:t>
              </a: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57993" y="3555031"/>
              <a:ext cx="2214457" cy="1921169"/>
            </a:xfrm>
            <a:prstGeom prst="rect">
              <a:avLst/>
            </a:prstGeom>
          </p:spPr>
        </p:pic>
        <p:sp>
          <p:nvSpPr>
            <p:cNvPr id="15" name="Frame 14"/>
            <p:cNvSpPr/>
            <p:nvPr/>
          </p:nvSpPr>
          <p:spPr>
            <a:xfrm>
              <a:off x="5636838" y="3478338"/>
              <a:ext cx="2787071" cy="2004775"/>
            </a:xfrm>
            <a:prstGeom prst="frame">
              <a:avLst>
                <a:gd name="adj1" fmla="val 10445"/>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grpSp>
      <p:grpSp>
        <p:nvGrpSpPr>
          <p:cNvPr id="50" name="Group 49"/>
          <p:cNvGrpSpPr/>
          <p:nvPr/>
        </p:nvGrpSpPr>
        <p:grpSpPr>
          <a:xfrm>
            <a:off x="569199" y="611088"/>
            <a:ext cx="3376453" cy="4682684"/>
            <a:chOff x="569199" y="896838"/>
            <a:chExt cx="3376453" cy="4682684"/>
          </a:xfrm>
        </p:grpSpPr>
        <p:sp>
          <p:nvSpPr>
            <p:cNvPr id="4" name="Rectangle 3"/>
            <p:cNvSpPr/>
            <p:nvPr/>
          </p:nvSpPr>
          <p:spPr>
            <a:xfrm>
              <a:off x="1444962" y="896838"/>
              <a:ext cx="822661" cy="523220"/>
            </a:xfrm>
            <a:prstGeom prst="rect">
              <a:avLst/>
            </a:prstGeom>
          </p:spPr>
          <p:txBody>
            <a:bodyPr wrap="none">
              <a:spAutoFit/>
            </a:bodyPr>
            <a:lstStyle/>
            <a:p>
              <a:r>
                <a:rPr lang="en-ZA" sz="2800" b="1" dirty="0">
                  <a:ln>
                    <a:solidFill>
                      <a:schemeClr val="tx1"/>
                    </a:solidFill>
                  </a:ln>
                  <a:solidFill>
                    <a:srgbClr val="FF0000"/>
                  </a:solidFill>
                </a:rPr>
                <a:t>MPI</a:t>
              </a:r>
            </a:p>
          </p:txBody>
        </p:sp>
        <p:sp>
          <p:nvSpPr>
            <p:cNvPr id="8" name="Rectangle 7"/>
            <p:cNvSpPr/>
            <p:nvPr/>
          </p:nvSpPr>
          <p:spPr>
            <a:xfrm>
              <a:off x="593452" y="1385768"/>
              <a:ext cx="3352200" cy="646331"/>
            </a:xfrm>
            <a:prstGeom prst="rect">
              <a:avLst/>
            </a:prstGeom>
          </p:spPr>
          <p:txBody>
            <a:bodyPr wrap="none">
              <a:spAutoFit/>
            </a:bodyPr>
            <a:lstStyle/>
            <a:p>
              <a:r>
                <a:rPr lang="en-ZA" dirty="0"/>
                <a:t>MPI =</a:t>
              </a:r>
            </a:p>
            <a:p>
              <a:r>
                <a:rPr lang="en-ZA" dirty="0"/>
                <a:t>      </a:t>
              </a:r>
              <a:r>
                <a:rPr lang="en-ZA" u="sng" dirty="0"/>
                <a:t>M</a:t>
              </a:r>
              <a:r>
                <a:rPr lang="en-ZA" dirty="0"/>
                <a:t>essage </a:t>
              </a:r>
              <a:r>
                <a:rPr lang="en-ZA" u="sng" dirty="0"/>
                <a:t>P</a:t>
              </a:r>
              <a:r>
                <a:rPr lang="en-ZA" dirty="0"/>
                <a:t>assing </a:t>
              </a:r>
              <a:r>
                <a:rPr lang="en-ZA" u="sng" dirty="0"/>
                <a:t>I</a:t>
              </a:r>
              <a:r>
                <a:rPr lang="en-ZA" dirty="0"/>
                <a:t>nterface</a:t>
              </a:r>
            </a:p>
          </p:txBody>
        </p:sp>
        <p:sp>
          <p:nvSpPr>
            <p:cNvPr id="14" name="TextBox 13"/>
            <p:cNvSpPr txBox="1"/>
            <p:nvPr/>
          </p:nvSpPr>
          <p:spPr>
            <a:xfrm>
              <a:off x="569199" y="2197593"/>
              <a:ext cx="3376453" cy="1200329"/>
            </a:xfrm>
            <a:prstGeom prst="rect">
              <a:avLst/>
            </a:prstGeom>
            <a:noFill/>
          </p:spPr>
          <p:txBody>
            <a:bodyPr wrap="square" rtlCol="0">
              <a:spAutoFit/>
            </a:bodyPr>
            <a:lstStyle/>
            <a:p>
              <a:pPr marL="285750" indent="-285750">
                <a:buFont typeface="Arial" panose="020B0604020202020204" pitchFamily="34" charset="0"/>
                <a:buChar char="•"/>
              </a:pPr>
              <a:r>
                <a:rPr lang="en-ZA" dirty="0"/>
                <a:t>Standard language (e.g. pure C) no embellishments</a:t>
              </a:r>
            </a:p>
            <a:p>
              <a:pPr marL="285750" indent="-285750">
                <a:buFont typeface="Arial" panose="020B0604020202020204" pitchFamily="34" charset="0"/>
                <a:buChar char="•"/>
              </a:pPr>
              <a:r>
                <a:rPr lang="en-ZA" dirty="0"/>
                <a:t>Designed around heterogeneous clusters</a:t>
              </a:r>
            </a:p>
          </p:txBody>
        </p:sp>
        <p:sp>
          <p:nvSpPr>
            <p:cNvPr id="16" name="Frame 15"/>
            <p:cNvSpPr/>
            <p:nvPr/>
          </p:nvSpPr>
          <p:spPr>
            <a:xfrm>
              <a:off x="689662" y="3475021"/>
              <a:ext cx="1236741" cy="889603"/>
            </a:xfrm>
            <a:prstGeom prst="frame">
              <a:avLst>
                <a:gd name="adj1" fmla="val 759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17" name="Frame 16"/>
            <p:cNvSpPr/>
            <p:nvPr/>
          </p:nvSpPr>
          <p:spPr>
            <a:xfrm>
              <a:off x="2049558" y="3712967"/>
              <a:ext cx="741759" cy="569562"/>
            </a:xfrm>
            <a:prstGeom prst="frame">
              <a:avLst>
                <a:gd name="adj1" fmla="val 759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18" name="Frame 17"/>
            <p:cNvSpPr/>
            <p:nvPr/>
          </p:nvSpPr>
          <p:spPr>
            <a:xfrm>
              <a:off x="2160270" y="4461319"/>
              <a:ext cx="1489391" cy="1118203"/>
            </a:xfrm>
            <a:prstGeom prst="frame">
              <a:avLst>
                <a:gd name="adj1" fmla="val 759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
          <p:nvSpPr>
            <p:cNvPr id="19" name="Frame 18"/>
            <p:cNvSpPr/>
            <p:nvPr/>
          </p:nvSpPr>
          <p:spPr>
            <a:xfrm>
              <a:off x="1004376" y="4502070"/>
              <a:ext cx="1041038" cy="843883"/>
            </a:xfrm>
            <a:prstGeom prst="frame">
              <a:avLst>
                <a:gd name="adj1" fmla="val 7594"/>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grpSp>
          <p:nvGrpSpPr>
            <p:cNvPr id="27" name="Group 26"/>
            <p:cNvGrpSpPr/>
            <p:nvPr/>
          </p:nvGrpSpPr>
          <p:grpSpPr>
            <a:xfrm>
              <a:off x="807578" y="3615499"/>
              <a:ext cx="1035129" cy="640080"/>
              <a:chOff x="555006" y="2560319"/>
              <a:chExt cx="1371397" cy="780323"/>
            </a:xfrm>
          </p:grpSpPr>
          <p:sp>
            <p:nvSpPr>
              <p:cNvPr id="22" name="Oval 21"/>
              <p:cNvSpPr/>
              <p:nvPr/>
            </p:nvSpPr>
            <p:spPr>
              <a:xfrm>
                <a:off x="569199" y="2560320"/>
                <a:ext cx="288051" cy="3429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3" name="Oval 22"/>
              <p:cNvSpPr/>
              <p:nvPr/>
            </p:nvSpPr>
            <p:spPr>
              <a:xfrm>
                <a:off x="928228" y="2743141"/>
                <a:ext cx="516734" cy="35056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4" name="Oval 23"/>
              <p:cNvSpPr/>
              <p:nvPr/>
            </p:nvSpPr>
            <p:spPr>
              <a:xfrm>
                <a:off x="555006" y="2948881"/>
                <a:ext cx="336534" cy="31748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5" name="Oval 24"/>
              <p:cNvSpPr/>
              <p:nvPr/>
            </p:nvSpPr>
            <p:spPr>
              <a:xfrm>
                <a:off x="1481650" y="2560319"/>
                <a:ext cx="444753" cy="38856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6" name="Oval 25"/>
              <p:cNvSpPr/>
              <p:nvPr/>
            </p:nvSpPr>
            <p:spPr>
              <a:xfrm>
                <a:off x="1399062" y="3036871"/>
                <a:ext cx="275612" cy="30377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34" name="Group 33"/>
            <p:cNvGrpSpPr/>
            <p:nvPr/>
          </p:nvGrpSpPr>
          <p:grpSpPr>
            <a:xfrm>
              <a:off x="1121617" y="4632769"/>
              <a:ext cx="798623" cy="594360"/>
              <a:chOff x="435058" y="5463540"/>
              <a:chExt cx="692435" cy="756750"/>
            </a:xfrm>
          </p:grpSpPr>
          <p:sp>
            <p:nvSpPr>
              <p:cNvPr id="28" name="Rectangle 27"/>
              <p:cNvSpPr/>
              <p:nvPr/>
            </p:nvSpPr>
            <p:spPr>
              <a:xfrm>
                <a:off x="445771" y="5463540"/>
                <a:ext cx="240030" cy="2171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9" name="Rectangle 28"/>
              <p:cNvSpPr/>
              <p:nvPr/>
            </p:nvSpPr>
            <p:spPr>
              <a:xfrm>
                <a:off x="445771" y="5777404"/>
                <a:ext cx="361090" cy="2233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0" name="Rectangle 29"/>
              <p:cNvSpPr/>
              <p:nvPr/>
            </p:nvSpPr>
            <p:spPr>
              <a:xfrm>
                <a:off x="766403" y="5468232"/>
                <a:ext cx="361090" cy="2233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1" name="Rectangle 30"/>
              <p:cNvSpPr/>
              <p:nvPr/>
            </p:nvSpPr>
            <p:spPr>
              <a:xfrm>
                <a:off x="435058" y="6097443"/>
                <a:ext cx="250743" cy="1090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2" name="Rectangle 31"/>
              <p:cNvSpPr/>
              <p:nvPr/>
            </p:nvSpPr>
            <p:spPr>
              <a:xfrm>
                <a:off x="881401" y="5777403"/>
                <a:ext cx="244035" cy="2233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3" name="Rectangle 32"/>
              <p:cNvSpPr/>
              <p:nvPr/>
            </p:nvSpPr>
            <p:spPr>
              <a:xfrm>
                <a:off x="752917" y="6085359"/>
                <a:ext cx="358753" cy="1349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40" name="Group 39"/>
            <p:cNvGrpSpPr/>
            <p:nvPr/>
          </p:nvGrpSpPr>
          <p:grpSpPr>
            <a:xfrm>
              <a:off x="2130741" y="3783205"/>
              <a:ext cx="578169" cy="403794"/>
              <a:chOff x="-779248" y="4652009"/>
              <a:chExt cx="1139407" cy="835597"/>
            </a:xfrm>
          </p:grpSpPr>
          <p:sp>
            <p:nvSpPr>
              <p:cNvPr id="35" name="Isosceles Triangle 34"/>
              <p:cNvSpPr/>
              <p:nvPr/>
            </p:nvSpPr>
            <p:spPr>
              <a:xfrm>
                <a:off x="-697230" y="4652010"/>
                <a:ext cx="502920" cy="45720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6" name="Isosceles Triangle 35"/>
              <p:cNvSpPr/>
              <p:nvPr/>
            </p:nvSpPr>
            <p:spPr>
              <a:xfrm>
                <a:off x="-171507" y="4652009"/>
                <a:ext cx="435300" cy="318727"/>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7" name="Isosceles Triangle 36"/>
              <p:cNvSpPr/>
              <p:nvPr/>
            </p:nvSpPr>
            <p:spPr>
              <a:xfrm>
                <a:off x="-140796" y="5066980"/>
                <a:ext cx="500955" cy="420626"/>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8" name="Isosceles Triangle 37"/>
              <p:cNvSpPr/>
              <p:nvPr/>
            </p:nvSpPr>
            <p:spPr>
              <a:xfrm>
                <a:off x="-779248" y="5210981"/>
                <a:ext cx="318015" cy="259020"/>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9" name="Isosceles Triangle 38"/>
              <p:cNvSpPr/>
              <p:nvPr/>
            </p:nvSpPr>
            <p:spPr>
              <a:xfrm>
                <a:off x="-423802" y="5233841"/>
                <a:ext cx="263722" cy="155864"/>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49" name="Group 48"/>
            <p:cNvGrpSpPr/>
            <p:nvPr/>
          </p:nvGrpSpPr>
          <p:grpSpPr>
            <a:xfrm>
              <a:off x="2318925" y="4613182"/>
              <a:ext cx="1166946" cy="823598"/>
              <a:chOff x="-997368" y="4303887"/>
              <a:chExt cx="1585948" cy="1092415"/>
            </a:xfrm>
          </p:grpSpPr>
          <p:sp>
            <p:nvSpPr>
              <p:cNvPr id="41" name="Hexagon 40"/>
              <p:cNvSpPr/>
              <p:nvPr/>
            </p:nvSpPr>
            <p:spPr>
              <a:xfrm>
                <a:off x="-571500" y="4309289"/>
                <a:ext cx="651510" cy="586605"/>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2" name="Hexagon 41"/>
              <p:cNvSpPr/>
              <p:nvPr/>
            </p:nvSpPr>
            <p:spPr>
              <a:xfrm>
                <a:off x="135543" y="4321099"/>
                <a:ext cx="401667" cy="278174"/>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3" name="Hexagon 42"/>
              <p:cNvSpPr/>
              <p:nvPr/>
            </p:nvSpPr>
            <p:spPr>
              <a:xfrm>
                <a:off x="22495" y="4720032"/>
                <a:ext cx="566085" cy="346560"/>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4" name="Hexagon 43"/>
              <p:cNvSpPr/>
              <p:nvPr/>
            </p:nvSpPr>
            <p:spPr>
              <a:xfrm>
                <a:off x="-524989" y="4979040"/>
                <a:ext cx="524989" cy="387805"/>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5" name="Hexagon 44"/>
              <p:cNvSpPr/>
              <p:nvPr/>
            </p:nvSpPr>
            <p:spPr>
              <a:xfrm>
                <a:off x="-987262" y="4303887"/>
                <a:ext cx="360229" cy="328962"/>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6" name="Hexagon 45"/>
              <p:cNvSpPr/>
              <p:nvPr/>
            </p:nvSpPr>
            <p:spPr>
              <a:xfrm>
                <a:off x="-997368" y="4737629"/>
                <a:ext cx="460808" cy="328962"/>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7" name="Hexagon 46"/>
              <p:cNvSpPr/>
              <p:nvPr/>
            </p:nvSpPr>
            <p:spPr>
              <a:xfrm>
                <a:off x="-938176" y="5118128"/>
                <a:ext cx="353957" cy="278174"/>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8" name="Hexagon 47"/>
              <p:cNvSpPr/>
              <p:nvPr/>
            </p:nvSpPr>
            <p:spPr>
              <a:xfrm>
                <a:off x="46682" y="5141911"/>
                <a:ext cx="490528" cy="207329"/>
              </a:xfrm>
              <a:prstGeom prst="hexag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sp>
        <p:nvSpPr>
          <p:cNvPr id="52" name="Rectangle 51"/>
          <p:cNvSpPr/>
          <p:nvPr/>
        </p:nvSpPr>
        <p:spPr>
          <a:xfrm>
            <a:off x="171450" y="5495332"/>
            <a:ext cx="8869679" cy="1415772"/>
          </a:xfrm>
          <a:prstGeom prst="rect">
            <a:avLst/>
          </a:prstGeom>
          <a:solidFill>
            <a:schemeClr val="accent3">
              <a:lumMod val="20000"/>
              <a:lumOff val="80000"/>
            </a:schemeClr>
          </a:solidFill>
        </p:spPr>
        <p:txBody>
          <a:bodyPr wrap="square">
            <a:spAutoFit/>
          </a:bodyPr>
          <a:lstStyle/>
          <a:p>
            <a:r>
              <a:rPr lang="en-ZA" dirty="0">
                <a:solidFill>
                  <a:schemeClr val="tx1">
                    <a:lumMod val="75000"/>
                    <a:lumOff val="25000"/>
                  </a:schemeClr>
                </a:solidFill>
              </a:rPr>
              <a:t>Indeed my slides are set up as a bit of a play on the Romeo and Juliette, where the Montagues (MPIs) and Capulets (</a:t>
            </a:r>
            <a:r>
              <a:rPr lang="en-ZA" dirty="0" err="1">
                <a:solidFill>
                  <a:schemeClr val="tx1">
                    <a:lumMod val="75000"/>
                    <a:lumOff val="25000"/>
                  </a:schemeClr>
                </a:solidFill>
              </a:rPr>
              <a:t>OpenMP</a:t>
            </a:r>
            <a:r>
              <a:rPr lang="en-ZA" dirty="0">
                <a:solidFill>
                  <a:schemeClr val="tx1">
                    <a:lumMod val="75000"/>
                    <a:lumOff val="25000"/>
                  </a:schemeClr>
                </a:solidFill>
              </a:rPr>
              <a:t>) are 'alike in dignity' but are opposing force to one another ... the two 'houses' of thought have quite different paradigms. </a:t>
            </a:r>
          </a:p>
          <a:p>
            <a:pPr algn="ctr"/>
            <a:r>
              <a:rPr lang="en-ZA" sz="1600" dirty="0">
                <a:solidFill>
                  <a:schemeClr val="tx1">
                    <a:lumMod val="75000"/>
                    <a:lumOff val="25000"/>
                  </a:schemeClr>
                </a:solidFill>
              </a:rPr>
              <a:t>Basically the decision about which to use depends what you want to do and the system architecture you have, whether to use </a:t>
            </a:r>
            <a:r>
              <a:rPr lang="en-ZA" sz="1600" dirty="0" err="1">
                <a:solidFill>
                  <a:schemeClr val="tx1">
                    <a:lumMod val="75000"/>
                    <a:lumOff val="25000"/>
                  </a:schemeClr>
                </a:solidFill>
              </a:rPr>
              <a:t>OpenMP</a:t>
            </a:r>
            <a:r>
              <a:rPr lang="en-ZA" sz="1600" dirty="0">
                <a:solidFill>
                  <a:schemeClr val="tx1">
                    <a:lumMod val="75000"/>
                    <a:lumOff val="25000"/>
                  </a:schemeClr>
                </a:solidFill>
              </a:rPr>
              <a:t> or MPI (or Open MPI)</a:t>
            </a:r>
          </a:p>
        </p:txBody>
      </p:sp>
    </p:spTree>
    <p:extLst>
      <p:ext uri="{BB962C8B-B14F-4D97-AF65-F5344CB8AC3E}">
        <p14:creationId xmlns:p14="http://schemas.microsoft.com/office/powerpoint/2010/main" val="369001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up)">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down)">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9034" y="1550015"/>
            <a:ext cx="4685898" cy="923330"/>
          </a:xfrm>
          <a:prstGeom prst="rect">
            <a:avLst/>
          </a:prstGeom>
          <a:noFill/>
        </p:spPr>
        <p:txBody>
          <a:bodyPr wrap="none" lIns="91440" tIns="45720" rIns="91440" bIns="45720">
            <a:spAutoFit/>
          </a:bodyPr>
          <a:lstStyle/>
          <a:p>
            <a:pPr algn="ctr"/>
            <a:r>
              <a:rPr lang="en-US" sz="5400" b="1" cap="none" spc="0" dirty="0">
                <a:ln w="13462">
                  <a:solidFill>
                    <a:srgbClr val="FF0000"/>
                  </a:solidFill>
                  <a:prstDash val="solid"/>
                </a:ln>
                <a:solidFill>
                  <a:schemeClr val="accent2">
                    <a:lumMod val="50000"/>
                  </a:schemeClr>
                </a:solidFill>
                <a:effectLst>
                  <a:outerShdw dist="38100" dir="2700000" algn="bl" rotWithShape="0">
                    <a:schemeClr val="tx2"/>
                  </a:outerShdw>
                </a:effectLst>
              </a:rPr>
              <a:t>BRING IT ON!</a:t>
            </a:r>
          </a:p>
        </p:txBody>
      </p:sp>
      <p:sp>
        <p:nvSpPr>
          <p:cNvPr id="3" name="Rectangle 2"/>
          <p:cNvSpPr/>
          <p:nvPr/>
        </p:nvSpPr>
        <p:spPr>
          <a:xfrm>
            <a:off x="3640009" y="523815"/>
            <a:ext cx="1543948" cy="923330"/>
          </a:xfrm>
          <a:prstGeom prst="rect">
            <a:avLst/>
          </a:prstGeom>
          <a:noFill/>
        </p:spPr>
        <p:txBody>
          <a:bodyPr wrap="none" lIns="91440" tIns="45720" rIns="91440" bIns="45720">
            <a:spAutoFit/>
          </a:bodyPr>
          <a:lstStyle/>
          <a:p>
            <a:pPr algn="ctr"/>
            <a:r>
              <a:rPr lang="en-US" sz="5400" b="1" cap="none" spc="0" dirty="0">
                <a:ln w="13462">
                  <a:solidFill>
                    <a:srgbClr val="FF0000"/>
                  </a:solidFill>
                  <a:prstDash val="solid"/>
                </a:ln>
                <a:solidFill>
                  <a:schemeClr val="accent2">
                    <a:lumMod val="50000"/>
                  </a:schemeClr>
                </a:solidFill>
                <a:effectLst>
                  <a:outerShdw dist="38100" dir="2700000" algn="bl" rotWithShape="0">
                    <a:schemeClr val="tx2"/>
                  </a:outerShdw>
                </a:effectLst>
              </a:rPr>
              <a:t>let’s</a:t>
            </a:r>
          </a:p>
        </p:txBody>
      </p:sp>
      <p:sp>
        <p:nvSpPr>
          <p:cNvPr id="4" name="Rectangle 3"/>
          <p:cNvSpPr/>
          <p:nvPr/>
        </p:nvSpPr>
        <p:spPr>
          <a:xfrm rot="20180661">
            <a:off x="629423" y="2901462"/>
            <a:ext cx="1415772" cy="923330"/>
          </a:xfrm>
          <a:prstGeom prst="rect">
            <a:avLst/>
          </a:prstGeom>
          <a:noFill/>
        </p:spPr>
        <p:txBody>
          <a:bodyPr wrap="none" lIns="91440" tIns="45720" rIns="91440" bIns="45720">
            <a:spAutoFit/>
          </a:bodyPr>
          <a:lstStyle/>
          <a:p>
            <a:pPr algn="ctr"/>
            <a:r>
              <a:rPr lang="en-US" sz="5400" b="0" cap="none" spc="0" dirty="0">
                <a:ln w="0">
                  <a:solidFill>
                    <a:schemeClr val="tx1"/>
                  </a:solidFill>
                </a:ln>
                <a:solidFill>
                  <a:srgbClr val="FF0000"/>
                </a:solidFill>
                <a:effectLst>
                  <a:outerShdw blurRad="38100" dist="25400" dir="5400000" algn="ctr" rotWithShape="0">
                    <a:srgbClr val="6E747A">
                      <a:alpha val="43000"/>
                    </a:srgbClr>
                  </a:outerShdw>
                </a:effectLst>
              </a:rPr>
              <a:t>MPI</a:t>
            </a:r>
          </a:p>
        </p:txBody>
      </p:sp>
      <p:sp>
        <p:nvSpPr>
          <p:cNvPr id="5" name="Rectangle 4"/>
          <p:cNvSpPr/>
          <p:nvPr/>
        </p:nvSpPr>
        <p:spPr>
          <a:xfrm rot="1252236">
            <a:off x="6348810" y="3060779"/>
            <a:ext cx="2412840" cy="769441"/>
          </a:xfrm>
          <a:prstGeom prst="rect">
            <a:avLst/>
          </a:prstGeom>
          <a:noFill/>
        </p:spPr>
        <p:txBody>
          <a:bodyPr wrap="none" lIns="91440" tIns="45720" rIns="91440" bIns="45720">
            <a:spAutoFit/>
          </a:bodyPr>
          <a:lstStyle/>
          <a:p>
            <a:pPr algn="ctr"/>
            <a:r>
              <a:rPr lang="en-US" sz="4400" dirty="0" err="1">
                <a:ln w="0">
                  <a:solidFill>
                    <a:schemeClr val="tx1"/>
                  </a:solidFill>
                </a:ln>
                <a:solidFill>
                  <a:schemeClr val="accent1"/>
                </a:solidFill>
                <a:effectLst>
                  <a:outerShdw blurRad="38100" dist="25400" dir="5400000" algn="ctr" rotWithShape="0">
                    <a:srgbClr val="6E747A">
                      <a:alpha val="43000"/>
                    </a:srgbClr>
                  </a:outerShdw>
                </a:effectLst>
              </a:rPr>
              <a:t>OpenMP</a:t>
            </a:r>
            <a:endParaRPr lang="en-US" sz="4400" b="0" cap="none" spc="0" dirty="0">
              <a:ln w="0">
                <a:solidFill>
                  <a:schemeClr val="tx1"/>
                </a:solidFill>
              </a:ln>
              <a:solidFill>
                <a:schemeClr val="accent1"/>
              </a:solidFill>
              <a:effectLst>
                <a:outerShdw blurRad="38100" dist="25400" dir="5400000" algn="ctr" rotWithShape="0">
                  <a:srgbClr val="6E747A">
                    <a:alpha val="43000"/>
                  </a:srgbClr>
                </a:outerShdw>
              </a:effectLst>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4197" y="2718586"/>
            <a:ext cx="3353464" cy="2702892"/>
          </a:xfrm>
          <a:prstGeom prst="rect">
            <a:avLst/>
          </a:prstGeom>
        </p:spPr>
      </p:pic>
      <p:sp>
        <p:nvSpPr>
          <p:cNvPr id="12" name="TextBox 11"/>
          <p:cNvSpPr txBox="1"/>
          <p:nvPr/>
        </p:nvSpPr>
        <p:spPr>
          <a:xfrm>
            <a:off x="1859266" y="6111624"/>
            <a:ext cx="4839786" cy="369332"/>
          </a:xfrm>
          <a:prstGeom prst="rect">
            <a:avLst/>
          </a:prstGeom>
          <a:noFill/>
        </p:spPr>
        <p:txBody>
          <a:bodyPr wrap="none" rtlCol="0">
            <a:spAutoFit/>
          </a:bodyPr>
          <a:lstStyle/>
          <a:p>
            <a:r>
              <a:rPr lang="en-ZA" b="1" dirty="0"/>
              <a:t>Starting with the Montagues … I mean MPI</a:t>
            </a:r>
          </a:p>
        </p:txBody>
      </p:sp>
    </p:spTree>
    <p:extLst>
      <p:ext uri="{BB962C8B-B14F-4D97-AF65-F5344CB8AC3E}">
        <p14:creationId xmlns:p14="http://schemas.microsoft.com/office/powerpoint/2010/main" val="215915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50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3288</TotalTime>
  <Words>3768</Words>
  <Application>Microsoft Office PowerPoint</Application>
  <PresentationFormat>On-screen Show (4:3)</PresentationFormat>
  <Paragraphs>459</Paragraphs>
  <Slides>33</Slides>
  <Notes>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33</vt:i4>
      </vt:variant>
    </vt:vector>
  </HeadingPairs>
  <TitlesOfParts>
    <vt:vector size="46" baseType="lpstr">
      <vt:lpstr>Arial</vt:lpstr>
      <vt:lpstr>Arial Black</vt:lpstr>
      <vt:lpstr>Britannic Bold</vt:lpstr>
      <vt:lpstr>Calibri</vt:lpstr>
      <vt:lpstr>Calibri Light</vt:lpstr>
      <vt:lpstr>Century Gothic</vt:lpstr>
      <vt:lpstr>Courier New</vt:lpstr>
      <vt:lpstr>Footlight MT Light</vt:lpstr>
      <vt:lpstr>Tahoma</vt:lpstr>
      <vt:lpstr>Verdana</vt:lpstr>
      <vt:lpstr>Wingdings</vt:lpstr>
      <vt:lpstr>Wingdings 2</vt:lpstr>
      <vt:lpstr>4084 Theme</vt:lpstr>
      <vt:lpstr>PowerPoint Presentation</vt:lpstr>
      <vt:lpstr>Lecture Overview</vt:lpstr>
      <vt:lpstr>Data parallel characteristics</vt:lpstr>
      <vt:lpstr>Message Passing (MP) model</vt:lpstr>
      <vt:lpstr>Message Passing (MP) model</vt:lpstr>
      <vt:lpstr>PowerPoint Presentation</vt:lpstr>
      <vt:lpstr>The ‘MP’ households : determinately different</vt:lpstr>
      <vt:lpstr>PowerPoint Presentation</vt:lpstr>
      <vt:lpstr>PowerPoint Presentation</vt:lpstr>
      <vt:lpstr>MPI – the first (big) ‘MP’ family</vt:lpstr>
      <vt:lpstr>Message passing implementations</vt:lpstr>
      <vt:lpstr>Message passing implementations</vt:lpstr>
      <vt:lpstr>Using MPI or Open MPI on heterogeneous clusters</vt:lpstr>
      <vt:lpstr>Short prelude to MPI</vt:lpstr>
      <vt:lpstr>Short prelude to MPI</vt:lpstr>
      <vt:lpstr>Short prelude to MPI</vt:lpstr>
      <vt:lpstr>Short prelude to MPI</vt:lpstr>
      <vt:lpstr>Short prelude to MPI</vt:lpstr>
      <vt:lpstr>Short prelude to MPI</vt:lpstr>
      <vt:lpstr>Short prelude to MPI</vt:lpstr>
      <vt:lpstr>PowerPoint Presentation</vt:lpstr>
      <vt:lpstr>OpenMP – the other ‘family’ with ‘MP’ in its name</vt:lpstr>
      <vt:lpstr>OpenMP – simple example</vt:lpstr>
      <vt:lpstr>MPI vs. OpenMP</vt:lpstr>
      <vt:lpstr>OpenMPI vs. OpenMP ?</vt:lpstr>
      <vt:lpstr>MPICH</vt:lpstr>
      <vt:lpstr>MPICH</vt:lpstr>
      <vt:lpstr>Conclusion of the MPI vs OpenMP</vt:lpstr>
      <vt:lpstr>Combining OpenMP and MPI ?!</vt:lpstr>
      <vt:lpstr>Combining OpenMP and MPI ?!</vt:lpstr>
      <vt:lpstr>Optional Extensions to Prac4</vt:lpstr>
      <vt:lpstr>Suggested further reading</vt:lpstr>
      <vt:lpstr>PowerPoint Presentation</vt:lpstr>
    </vt:vector>
  </TitlesOfParts>
  <Company>University of Cape Town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Automatic Parallelism</dc:subject>
  <dc:creator>Simon Winberg</dc:creator>
  <cp:lastModifiedBy>Simon Winberg</cp:lastModifiedBy>
  <cp:revision>326</cp:revision>
  <dcterms:created xsi:type="dcterms:W3CDTF">2009-02-10T02:25:54Z</dcterms:created>
  <dcterms:modified xsi:type="dcterms:W3CDTF">2018-03-22T05:57:39Z</dcterms:modified>
  <cp:category>Lectures</cp:category>
</cp:coreProperties>
</file>