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Lst>
  <p:notesMasterIdLst>
    <p:notesMasterId r:id="rId28"/>
  </p:notesMasterIdLst>
  <p:sldIdLst>
    <p:sldId id="406" r:id="rId2"/>
    <p:sldId id="273" r:id="rId3"/>
    <p:sldId id="407" r:id="rId4"/>
    <p:sldId id="420" r:id="rId5"/>
    <p:sldId id="381" r:id="rId6"/>
    <p:sldId id="408" r:id="rId7"/>
    <p:sldId id="409" r:id="rId8"/>
    <p:sldId id="410" r:id="rId9"/>
    <p:sldId id="415" r:id="rId10"/>
    <p:sldId id="416" r:id="rId11"/>
    <p:sldId id="417" r:id="rId12"/>
    <p:sldId id="418" r:id="rId13"/>
    <p:sldId id="414" r:id="rId14"/>
    <p:sldId id="419" r:id="rId15"/>
    <p:sldId id="421" r:id="rId16"/>
    <p:sldId id="423" r:id="rId17"/>
    <p:sldId id="422" r:id="rId18"/>
    <p:sldId id="429" r:id="rId19"/>
    <p:sldId id="430" r:id="rId20"/>
    <p:sldId id="431" r:id="rId21"/>
    <p:sldId id="424" r:id="rId22"/>
    <p:sldId id="425" r:id="rId23"/>
    <p:sldId id="426" r:id="rId24"/>
    <p:sldId id="427" r:id="rId25"/>
    <p:sldId id="428" r:id="rId26"/>
    <p:sldId id="40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E8"/>
    <a:srgbClr val="3663F2"/>
    <a:srgbClr val="1C1C1C"/>
    <a:srgbClr val="FFFF00"/>
    <a:srgbClr val="3024CE"/>
    <a:srgbClr val="1008B8"/>
    <a:srgbClr val="2E8DBC"/>
    <a:srgbClr val="66FFFF"/>
    <a:srgbClr val="D9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snapToGrid="0">
      <p:cViewPr varScale="1">
        <p:scale>
          <a:sx n="84" d="100"/>
          <a:sy n="84" d="100"/>
        </p:scale>
        <p:origin x="1434" y="78"/>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EE29D2A-A337-4C92-80A6-11EAF04713EF}" type="datetimeFigureOut">
              <a:rPr lang="en-US"/>
              <a:pPr>
                <a:defRPr/>
              </a:pPr>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C5B7FC8-457B-4B62-BC8D-38CC49B15613}" type="slidenum">
              <a:rPr lang="en-US"/>
              <a:pPr>
                <a:defRPr/>
              </a:pPr>
              <a:t>‹#›</a:t>
            </a:fld>
            <a:endParaRPr lang="en-US"/>
          </a:p>
        </p:txBody>
      </p:sp>
    </p:spTree>
    <p:extLst>
      <p:ext uri="{BB962C8B-B14F-4D97-AF65-F5344CB8AC3E}">
        <p14:creationId xmlns:p14="http://schemas.microsoft.com/office/powerpoint/2010/main" val="1353383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246885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1FFF9F-1EF7-44EE-838E-A555B8A9C214}" type="slidenum">
              <a:rPr lang="en-US" smtClean="0"/>
              <a:pPr/>
              <a:t>2</a:t>
            </a:fld>
            <a:endParaRPr lang="en-US"/>
          </a:p>
        </p:txBody>
      </p:sp>
    </p:spTree>
    <p:extLst>
      <p:ext uri="{BB962C8B-B14F-4D97-AF65-F5344CB8AC3E}">
        <p14:creationId xmlns:p14="http://schemas.microsoft.com/office/powerpoint/2010/main" val="262416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6FAF4C-52C9-49B1-951F-2607F6B30A5A}" type="slidenum">
              <a:rPr lang="en-US" smtClean="0"/>
              <a:pPr/>
              <a:t>5</a:t>
            </a:fld>
            <a:endParaRPr lang="en-US"/>
          </a:p>
        </p:txBody>
      </p:sp>
    </p:spTree>
    <p:extLst>
      <p:ext uri="{BB962C8B-B14F-4D97-AF65-F5344CB8AC3E}">
        <p14:creationId xmlns:p14="http://schemas.microsoft.com/office/powerpoint/2010/main" val="298727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67E8E546-D79D-4384-B2CA-AF27FF727C30}"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6CE97AF-4E68-47C7-A495-B34BEE418A0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83B8BF7-4D53-43CE-B7A3-2AE5B795F5C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CD61EB8-1C42-45C4-93C7-4023CD69E5F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6945EC4-456C-447F-B0E1-A253488C6A0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34DFBD76-8139-4B29-9CB3-8256A5D01494}"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8DCE1244-0CAB-4BA9-BDDC-619AB2EEB0A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0747E61E-21D0-4D91-81B9-015677FF08D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994F8EDF-8323-49D0-A8B1-BC02D9D498C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029082CC-A70B-478C-803B-2745E0DEAA37}"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C17F979F-F445-4202-B65D-FA53BE60B00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V48rVjh2ADA" TargetMode="External"/><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4" y="3270621"/>
            <a:ext cx="8428945" cy="1637672"/>
          </a:xfrm>
        </p:spPr>
        <p:txBody>
          <a:bodyPr>
            <a:normAutofit lnSpcReduction="10000"/>
          </a:bodyPr>
          <a:lstStyle/>
          <a:p>
            <a:pPr algn="ctr">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15:</a:t>
            </a:r>
          </a:p>
          <a:p>
            <a:pPr algn="ctr">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Development Environment &amp;</a:t>
            </a:r>
          </a:p>
          <a:p>
            <a:pPr algn="ctr">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Productivity Tools</a:t>
            </a:r>
          </a:p>
        </p:txBody>
      </p:sp>
      <p:sp>
        <p:nvSpPr>
          <p:cNvPr id="3076" name="Rectangle 9"/>
          <p:cNvSpPr>
            <a:spLocks noChangeArrowheads="1"/>
          </p:cNvSpPr>
          <p:nvPr/>
        </p:nvSpPr>
        <p:spPr bwMode="auto">
          <a:xfrm>
            <a:off x="1873250" y="5157788"/>
            <a:ext cx="5832475" cy="958850"/>
          </a:xfrm>
          <a:prstGeom prst="rect">
            <a:avLst/>
          </a:prstGeom>
          <a:noFill/>
          <a:ln w="9525" algn="ctr">
            <a:noFill/>
            <a:round/>
            <a:headEnd/>
            <a:tailEnd/>
          </a:ln>
        </p:spPr>
        <p:txBody>
          <a:bodyPr/>
          <a:lstStyle/>
          <a:p>
            <a:pPr algn="ctr"/>
            <a:r>
              <a:rPr lang="en-ZA" sz="1600" i="1"/>
              <a:t>Presented by</a:t>
            </a:r>
          </a:p>
          <a:p>
            <a:pPr algn="ctr"/>
            <a:r>
              <a:rPr lang="en-ZA" sz="2400"/>
              <a:t>Simon Winberg</a:t>
            </a:r>
            <a:endParaRPr lang="en-US" sz="2400"/>
          </a:p>
        </p:txBody>
      </p:sp>
      <p:pic>
        <p:nvPicPr>
          <p:cNvPr id="3077" name="Picture 9" descr="EEE4084F_logo.jpg"/>
          <p:cNvPicPr>
            <a:picLocks noChangeAspect="1"/>
          </p:cNvPicPr>
          <p:nvPr/>
        </p:nvPicPr>
        <p:blipFill>
          <a:blip r:embed="rId4" cstate="print"/>
          <a:srcRect/>
          <a:stretch>
            <a:fillRect/>
          </a:stretch>
        </p:blipFill>
        <p:spPr bwMode="auto">
          <a:xfrm>
            <a:off x="490037" y="375820"/>
            <a:ext cx="1439862" cy="1436688"/>
          </a:xfrm>
          <a:prstGeom prst="rect">
            <a:avLst/>
          </a:prstGeom>
          <a:noFill/>
          <a:ln w="9525">
            <a:noFill/>
            <a:miter lim="800000"/>
            <a:headEnd/>
            <a:tailEnd/>
          </a:ln>
        </p:spPr>
      </p:pic>
      <p:sp>
        <p:nvSpPr>
          <p:cNvPr id="9" name="Rectangle 8"/>
          <p:cNvSpPr/>
          <p:nvPr/>
        </p:nvSpPr>
        <p:spPr>
          <a:xfrm>
            <a:off x="1394108" y="2333071"/>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376892" y="561822"/>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11" descr="uctlogo.png"/>
          <p:cNvPicPr>
            <a:picLocks noChangeAspect="1"/>
          </p:cNvPicPr>
          <p:nvPr/>
        </p:nvPicPr>
        <p:blipFill>
          <a:blip r:embed="rId5"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235" y="4505931"/>
            <a:ext cx="1557745" cy="1542322"/>
          </a:xfrm>
          <a:prstGeom prst="rect">
            <a:avLst/>
          </a:prstGeom>
        </p:spPr>
      </p:pic>
      <p:pic>
        <p:nvPicPr>
          <p:cNvPr id="3" name="Picture 2">
            <a:extLst>
              <a:ext uri="{FF2B5EF4-FFF2-40B4-BE49-F238E27FC236}">
                <a16:creationId xmlns:a16="http://schemas.microsoft.com/office/drawing/2014/main" xmlns="" id="{ABA74179-A65E-437A-B023-E4E6B743B2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3225" y="4601473"/>
            <a:ext cx="1753569" cy="1464018"/>
          </a:xfrm>
          <a:prstGeom prst="rect">
            <a:avLst/>
          </a:prstGeom>
        </p:spPr>
      </p:pic>
    </p:spTree>
    <p:extLst>
      <p:ext uri="{BB962C8B-B14F-4D97-AF65-F5344CB8AC3E}">
        <p14:creationId xmlns:p14="http://schemas.microsoft.com/office/powerpoint/2010/main" val="200584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9652"/>
            <a:ext cx="9144000" cy="4048348"/>
          </a:xfrm>
          <a:prstGeom prst="rect">
            <a:avLst/>
          </a:prstGeom>
        </p:spPr>
      </p:pic>
      <p:sp>
        <p:nvSpPr>
          <p:cNvPr id="3" name="TextBox 2"/>
          <p:cNvSpPr txBox="1"/>
          <p:nvPr/>
        </p:nvSpPr>
        <p:spPr>
          <a:xfrm>
            <a:off x="411480" y="1177290"/>
            <a:ext cx="8149590" cy="1200329"/>
          </a:xfrm>
          <a:prstGeom prst="rect">
            <a:avLst/>
          </a:prstGeom>
          <a:noFill/>
        </p:spPr>
        <p:txBody>
          <a:bodyPr wrap="square" rtlCol="0">
            <a:spAutoFit/>
          </a:bodyPr>
          <a:lstStyle/>
          <a:p>
            <a:r>
              <a:rPr lang="en-ZA" dirty="0"/>
              <a:t>This screenshot is an example from a fairly small project in which slack was used to form a team of students who were working on separate but related projects. They could quickly post interesting points or requirement needs, it was easier to keep track of the messages and data than e.g. just using emails.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 y="318254"/>
            <a:ext cx="2475420" cy="710446"/>
          </a:xfrm>
          <a:prstGeom prst="rect">
            <a:avLst/>
          </a:prstGeom>
        </p:spPr>
      </p:pic>
    </p:spTree>
    <p:extLst>
      <p:ext uri="{BB962C8B-B14F-4D97-AF65-F5344CB8AC3E}">
        <p14:creationId xmlns:p14="http://schemas.microsoft.com/office/powerpoint/2010/main" val="24859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 y="1565910"/>
            <a:ext cx="8149590" cy="2554545"/>
          </a:xfrm>
          <a:prstGeom prst="rect">
            <a:avLst/>
          </a:prstGeom>
          <a:noFill/>
        </p:spPr>
        <p:txBody>
          <a:bodyPr wrap="square" rtlCol="0">
            <a:spAutoFit/>
          </a:bodyPr>
          <a:lstStyle/>
          <a:p>
            <a:r>
              <a:rPr lang="en-ZA" sz="2000" dirty="0"/>
              <a:t>Slack allows you to form a ‘toolkit’, essentially a list of online tools that the team is using. These tools can work somewhat together, e.g. sharing one google drive with the whole team, with draw.io accessing one of the subfolders.</a:t>
            </a:r>
          </a:p>
          <a:p>
            <a:endParaRPr lang="en-ZA" sz="2000" dirty="0"/>
          </a:p>
          <a:p>
            <a:r>
              <a:rPr lang="en-ZA" sz="2000" dirty="0"/>
              <a:t>Slack also allows for VoIP calls, but doesn’t unfortunately allow for recording of the calls (which would be very useful). However you can use a screen recorded for this purpose and then share the recording.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 y="318254"/>
            <a:ext cx="2475420" cy="710446"/>
          </a:xfrm>
          <a:prstGeom prst="rect">
            <a:avLst/>
          </a:prstGeom>
        </p:spPr>
      </p:pic>
    </p:spTree>
    <p:extLst>
      <p:ext uri="{BB962C8B-B14F-4D97-AF65-F5344CB8AC3E}">
        <p14:creationId xmlns:p14="http://schemas.microsoft.com/office/powerpoint/2010/main" val="230708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54" y="475671"/>
            <a:ext cx="1624161" cy="1266078"/>
          </a:xfrm>
          <a:prstGeom prst="rect">
            <a:avLst/>
          </a:prstGeom>
        </p:spPr>
      </p:pic>
      <p:sp>
        <p:nvSpPr>
          <p:cNvPr id="3" name="TextBox 2"/>
          <p:cNvSpPr txBox="1"/>
          <p:nvPr/>
        </p:nvSpPr>
        <p:spPr>
          <a:xfrm>
            <a:off x="468630" y="1988820"/>
            <a:ext cx="8149590" cy="2862322"/>
          </a:xfrm>
          <a:prstGeom prst="rect">
            <a:avLst/>
          </a:prstGeom>
          <a:noFill/>
        </p:spPr>
        <p:txBody>
          <a:bodyPr wrap="square" rtlCol="0">
            <a:spAutoFit/>
          </a:bodyPr>
          <a:lstStyle/>
          <a:p>
            <a:r>
              <a:rPr lang="en-ZA" sz="2000" dirty="0"/>
              <a:t>I hardly need to mention this one.</a:t>
            </a:r>
          </a:p>
          <a:p>
            <a:r>
              <a:rPr lang="en-ZA" sz="2000" dirty="0"/>
              <a:t>While Drive can technically keep track of prior versions and allow deleted files to be recovered, it does not really provide the level of code handing and </a:t>
            </a:r>
            <a:r>
              <a:rPr lang="en-ZA" sz="2000" dirty="0" err="1"/>
              <a:t>techiques</a:t>
            </a:r>
            <a:r>
              <a:rPr lang="en-ZA" sz="2000" dirty="0"/>
              <a:t> for dealing with the programming language files as Git allows.</a:t>
            </a:r>
          </a:p>
          <a:p>
            <a:endParaRPr lang="en-ZA" sz="2000" dirty="0"/>
          </a:p>
          <a:p>
            <a:r>
              <a:rPr lang="en-ZA" sz="2000" dirty="0"/>
              <a:t>It is extremely useful especially in constructing requirements and (draft) documents. Usually you’d probably want to write the final report or user manual for the system in Latex or Word. *</a:t>
            </a:r>
          </a:p>
        </p:txBody>
      </p:sp>
      <p:sp>
        <p:nvSpPr>
          <p:cNvPr id="4" name="TextBox 3"/>
          <p:cNvSpPr txBox="1"/>
          <p:nvPr/>
        </p:nvSpPr>
        <p:spPr>
          <a:xfrm>
            <a:off x="331470" y="6124502"/>
            <a:ext cx="8149590" cy="523220"/>
          </a:xfrm>
          <a:prstGeom prst="rect">
            <a:avLst/>
          </a:prstGeom>
          <a:noFill/>
        </p:spPr>
        <p:txBody>
          <a:bodyPr wrap="square" rtlCol="0">
            <a:spAutoFit/>
          </a:bodyPr>
          <a:lstStyle/>
          <a:p>
            <a:r>
              <a:rPr lang="en-ZA" sz="1400" dirty="0"/>
              <a:t>* The main reason being that Drive tends not to manage so well with sophisticated layouts and images as Latex or Word allows.</a:t>
            </a:r>
          </a:p>
        </p:txBody>
      </p:sp>
    </p:spTree>
    <p:extLst>
      <p:ext uri="{BB962C8B-B14F-4D97-AF65-F5344CB8AC3E}">
        <p14:creationId xmlns:p14="http://schemas.microsoft.com/office/powerpoint/2010/main" val="16696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4097842"/>
            <a:ext cx="7029450" cy="24352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 y="445770"/>
            <a:ext cx="2162175" cy="1066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37" y="1292382"/>
            <a:ext cx="2181226" cy="490977"/>
          </a:xfrm>
          <a:prstGeom prst="rect">
            <a:avLst/>
          </a:prstGeom>
        </p:spPr>
      </p:pic>
      <p:sp>
        <p:nvSpPr>
          <p:cNvPr id="6" name="TextBox 5"/>
          <p:cNvSpPr txBox="1"/>
          <p:nvPr/>
        </p:nvSpPr>
        <p:spPr>
          <a:xfrm>
            <a:off x="468630" y="1988820"/>
            <a:ext cx="8149590" cy="1631216"/>
          </a:xfrm>
          <a:prstGeom prst="rect">
            <a:avLst/>
          </a:prstGeom>
          <a:noFill/>
        </p:spPr>
        <p:txBody>
          <a:bodyPr wrap="square" rtlCol="0">
            <a:spAutoFit/>
          </a:bodyPr>
          <a:lstStyle/>
          <a:p>
            <a:r>
              <a:rPr lang="en-ZA" sz="2000" dirty="0" err="1"/>
              <a:t>Rplan</a:t>
            </a:r>
            <a:r>
              <a:rPr lang="en-ZA" sz="2000" dirty="0"/>
              <a:t> is essentially a nice user-friendly online Gantt chart planning application. Basically all you planning can be done through the Gantt chart. You can add team members, allocate their responsibilities, etc.</a:t>
            </a:r>
          </a:p>
          <a:p>
            <a:r>
              <a:rPr lang="en-ZA" sz="2000" dirty="0" err="1"/>
              <a:t>Rplan</a:t>
            </a:r>
            <a:r>
              <a:rPr lang="en-ZA" sz="2000" dirty="0"/>
              <a:t> integrates with Slack (all members of the slack team can log into the same </a:t>
            </a:r>
            <a:r>
              <a:rPr lang="en-ZA" sz="2000" dirty="0" err="1"/>
              <a:t>Rplan</a:t>
            </a:r>
            <a:r>
              <a:rPr lang="en-ZA" sz="2000" dirty="0"/>
              <a:t> project).</a:t>
            </a:r>
          </a:p>
        </p:txBody>
      </p:sp>
    </p:spTree>
    <p:extLst>
      <p:ext uri="{BB962C8B-B14F-4D97-AF65-F5344CB8AC3E}">
        <p14:creationId xmlns:p14="http://schemas.microsoft.com/office/powerpoint/2010/main" val="83637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89" y="313404"/>
            <a:ext cx="1395571" cy="2023578"/>
          </a:xfrm>
          <a:prstGeom prst="rect">
            <a:avLst/>
          </a:prstGeom>
        </p:spPr>
      </p:pic>
      <p:sp>
        <p:nvSpPr>
          <p:cNvPr id="8" name="TextBox 7"/>
          <p:cNvSpPr txBox="1"/>
          <p:nvPr/>
        </p:nvSpPr>
        <p:spPr>
          <a:xfrm>
            <a:off x="948691" y="2686050"/>
            <a:ext cx="7429500" cy="646331"/>
          </a:xfrm>
          <a:prstGeom prst="rect">
            <a:avLst/>
          </a:prstGeom>
          <a:noFill/>
        </p:spPr>
        <p:txBody>
          <a:bodyPr wrap="square" rtlCol="0">
            <a:spAutoFit/>
          </a:bodyPr>
          <a:lstStyle/>
          <a:p>
            <a:r>
              <a:rPr lang="en-ZA" dirty="0" err="1"/>
              <a:t>GitLab</a:t>
            </a:r>
            <a:r>
              <a:rPr lang="en-ZA" dirty="0"/>
              <a:t> (in my view) is a more desirable Git facility. But lets see what the difference is between </a:t>
            </a:r>
            <a:r>
              <a:rPr lang="en-ZA" dirty="0" err="1"/>
              <a:t>GitLab</a:t>
            </a:r>
            <a:r>
              <a:rPr lang="en-ZA" dirty="0"/>
              <a:t> and the better known GitHub…</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 y="5025390"/>
            <a:ext cx="3263265" cy="725170"/>
          </a:xfrm>
          <a:prstGeom prst="rect">
            <a:avLst/>
          </a:prstGeom>
        </p:spPr>
      </p:pic>
      <p:sp>
        <p:nvSpPr>
          <p:cNvPr id="10" name="Rectangle 9"/>
          <p:cNvSpPr/>
          <p:nvPr/>
        </p:nvSpPr>
        <p:spPr>
          <a:xfrm>
            <a:off x="3738654" y="5083529"/>
            <a:ext cx="5051016" cy="1200329"/>
          </a:xfrm>
          <a:prstGeom prst="rect">
            <a:avLst/>
          </a:prstGeom>
        </p:spPr>
        <p:txBody>
          <a:bodyPr wrap="square">
            <a:spAutoFit/>
          </a:bodyPr>
          <a:lstStyle/>
          <a:p>
            <a:r>
              <a:rPr lang="en-ZA" dirty="0"/>
              <a:t>I tend to use Subversion (SVN) more commonly for smaller projects or projects you don’t necessarily want to share with more than a small number of people.</a:t>
            </a:r>
          </a:p>
        </p:txBody>
      </p:sp>
    </p:spTree>
    <p:extLst>
      <p:ext uri="{BB962C8B-B14F-4D97-AF65-F5344CB8AC3E}">
        <p14:creationId xmlns:p14="http://schemas.microsoft.com/office/powerpoint/2010/main" val="33925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GitHub vs. </a:t>
            </a:r>
            <a:r>
              <a:rPr lang="en-ZA" dirty="0" err="1"/>
              <a:t>GitLab</a:t>
            </a:r>
            <a:endParaRPr lang="en-ZA" dirty="0"/>
          </a:p>
        </p:txBody>
      </p:sp>
      <p:sp>
        <p:nvSpPr>
          <p:cNvPr id="3" name="Content Placeholder 2"/>
          <p:cNvSpPr>
            <a:spLocks noGrp="1"/>
          </p:cNvSpPr>
          <p:nvPr>
            <p:ph idx="1"/>
          </p:nvPr>
        </p:nvSpPr>
        <p:spPr/>
        <p:txBody>
          <a:bodyPr/>
          <a:lstStyle/>
          <a:p>
            <a:r>
              <a:rPr lang="en-ZA" dirty="0"/>
              <a:t>Git aims to manage a software dev. project and its files as these changing over time</a:t>
            </a:r>
          </a:p>
          <a:p>
            <a:pPr lvl="1"/>
            <a:r>
              <a:rPr lang="en-ZA" dirty="0"/>
              <a:t>It comprises commit objects (e.g. code file) and references to commit objects</a:t>
            </a:r>
          </a:p>
          <a:p>
            <a:r>
              <a:rPr lang="en-ZA" dirty="0" err="1"/>
              <a:t>GitLab</a:t>
            </a:r>
            <a:r>
              <a:rPr lang="en-ZA" dirty="0"/>
              <a:t> and GitHub are both web-based Git repositories.</a:t>
            </a:r>
          </a:p>
        </p:txBody>
      </p:sp>
    </p:spTree>
    <p:extLst>
      <p:ext uri="{BB962C8B-B14F-4D97-AF65-F5344CB8AC3E}">
        <p14:creationId xmlns:p14="http://schemas.microsoft.com/office/powerpoint/2010/main" val="152869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Git Inventor</a:t>
            </a:r>
          </a:p>
        </p:txBody>
      </p:sp>
      <p:sp>
        <p:nvSpPr>
          <p:cNvPr id="3" name="Content Placeholder 2"/>
          <p:cNvSpPr>
            <a:spLocks noGrp="1"/>
          </p:cNvSpPr>
          <p:nvPr>
            <p:ph idx="1"/>
          </p:nvPr>
        </p:nvSpPr>
        <p:spPr>
          <a:xfrm>
            <a:off x="752645" y="1561330"/>
            <a:ext cx="7697635" cy="4519977"/>
          </a:xfrm>
        </p:spPr>
        <p:txBody>
          <a:bodyPr/>
          <a:lstStyle/>
          <a:p>
            <a:r>
              <a:rPr lang="en-ZA" dirty="0"/>
              <a:t>Who invented Git?!</a:t>
            </a:r>
          </a:p>
        </p:txBody>
      </p:sp>
      <p:sp>
        <p:nvSpPr>
          <p:cNvPr id="4" name="TextBox 3"/>
          <p:cNvSpPr txBox="1"/>
          <p:nvPr/>
        </p:nvSpPr>
        <p:spPr>
          <a:xfrm>
            <a:off x="1497330" y="2491740"/>
            <a:ext cx="2872902" cy="584775"/>
          </a:xfrm>
          <a:prstGeom prst="rect">
            <a:avLst/>
          </a:prstGeom>
          <a:noFill/>
        </p:spPr>
        <p:txBody>
          <a:bodyPr wrap="none" rtlCol="0">
            <a:spAutoFit/>
          </a:bodyPr>
          <a:lstStyle/>
          <a:p>
            <a:r>
              <a:rPr lang="en-ZA" sz="3200" dirty="0"/>
              <a:t>Any guesses? </a:t>
            </a:r>
          </a:p>
        </p:txBody>
      </p:sp>
      <p:sp>
        <p:nvSpPr>
          <p:cNvPr id="5" name="TextBox 4"/>
          <p:cNvSpPr txBox="1"/>
          <p:nvPr/>
        </p:nvSpPr>
        <p:spPr>
          <a:xfrm>
            <a:off x="2000250" y="3311760"/>
            <a:ext cx="3567002" cy="1569660"/>
          </a:xfrm>
          <a:prstGeom prst="rect">
            <a:avLst/>
          </a:prstGeom>
          <a:noFill/>
        </p:spPr>
        <p:txBody>
          <a:bodyPr wrap="none" rtlCol="0">
            <a:spAutoFit/>
          </a:bodyPr>
          <a:lstStyle/>
          <a:p>
            <a:r>
              <a:rPr lang="en-ZA" sz="3200" dirty="0"/>
              <a:t>It was</a:t>
            </a:r>
          </a:p>
          <a:p>
            <a:endParaRPr lang="en-ZA" sz="3200" dirty="0"/>
          </a:p>
          <a:p>
            <a:r>
              <a:rPr lang="en-ZA" sz="3200" dirty="0"/>
              <a:t> </a:t>
            </a:r>
            <a:r>
              <a:rPr lang="en-ZA" sz="3200" b="1" dirty="0"/>
              <a:t>Linus Torvalds !!</a:t>
            </a:r>
            <a:endParaRPr lang="en-ZA" sz="3200" dirty="0"/>
          </a:p>
        </p:txBody>
      </p:sp>
      <p:sp>
        <p:nvSpPr>
          <p:cNvPr id="6" name="TextBox 5"/>
          <p:cNvSpPr txBox="1"/>
          <p:nvPr/>
        </p:nvSpPr>
        <p:spPr>
          <a:xfrm>
            <a:off x="2132497" y="5116665"/>
            <a:ext cx="6437981" cy="461665"/>
          </a:xfrm>
          <a:prstGeom prst="rect">
            <a:avLst/>
          </a:prstGeom>
          <a:noFill/>
        </p:spPr>
        <p:txBody>
          <a:bodyPr wrap="none" rtlCol="0">
            <a:spAutoFit/>
          </a:bodyPr>
          <a:lstStyle/>
          <a:p>
            <a:r>
              <a:rPr lang="en-ZA" sz="2400" dirty="0"/>
              <a:t>He also invented Linux as you should know </a:t>
            </a:r>
            <a:r>
              <a:rPr lang="en-ZA" sz="2400" dirty="0">
                <a:sym typeface="Wingdings" panose="05000000000000000000" pitchFamily="2" charset="2"/>
              </a:rPr>
              <a:t></a:t>
            </a:r>
            <a:endParaRPr lang="en-ZA" sz="2400" dirty="0"/>
          </a:p>
        </p:txBody>
      </p:sp>
    </p:spTree>
    <p:extLst>
      <p:ext uri="{BB962C8B-B14F-4D97-AF65-F5344CB8AC3E}">
        <p14:creationId xmlns:p14="http://schemas.microsoft.com/office/powerpoint/2010/main" val="270022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GitHub vs. </a:t>
            </a:r>
            <a:r>
              <a:rPr lang="en-ZA" dirty="0" err="1"/>
              <a:t>GitLab</a:t>
            </a:r>
            <a:endParaRPr lang="en-ZA" dirty="0"/>
          </a:p>
        </p:txBody>
      </p:sp>
      <p:sp>
        <p:nvSpPr>
          <p:cNvPr id="3" name="Content Placeholder 2"/>
          <p:cNvSpPr>
            <a:spLocks noGrp="1"/>
          </p:cNvSpPr>
          <p:nvPr>
            <p:ph idx="1"/>
          </p:nvPr>
        </p:nvSpPr>
        <p:spPr>
          <a:xfrm>
            <a:off x="438851" y="1405890"/>
            <a:ext cx="8278831" cy="5189767"/>
          </a:xfrm>
        </p:spPr>
        <p:txBody>
          <a:bodyPr>
            <a:normAutofit fontScale="70000" lnSpcReduction="20000"/>
          </a:bodyPr>
          <a:lstStyle/>
          <a:p>
            <a:r>
              <a:rPr lang="en-ZA" dirty="0"/>
              <a:t>GitHub</a:t>
            </a:r>
          </a:p>
          <a:p>
            <a:pPr lvl="1"/>
            <a:r>
              <a:rPr lang="en-ZA" dirty="0"/>
              <a:t>Since 2008  </a:t>
            </a:r>
            <a:r>
              <a:rPr lang="en-ZA" sz="1800" dirty="0"/>
              <a:t>(by the GitHub founders: Tom Preston-Werner, Chris </a:t>
            </a:r>
            <a:r>
              <a:rPr lang="en-ZA" sz="1800" dirty="0" err="1"/>
              <a:t>Wanstrath</a:t>
            </a:r>
            <a:r>
              <a:rPr lang="en-ZA" sz="1800" dirty="0"/>
              <a:t>, and PJ </a:t>
            </a:r>
            <a:r>
              <a:rPr lang="en-ZA" sz="1800" dirty="0" err="1"/>
              <a:t>Hyett</a:t>
            </a:r>
            <a:r>
              <a:rPr lang="en-ZA" sz="1800" dirty="0"/>
              <a:t>)</a:t>
            </a:r>
            <a:endParaRPr lang="en-ZA" dirty="0"/>
          </a:p>
          <a:p>
            <a:pPr lvl="1"/>
            <a:r>
              <a:rPr lang="en-ZA" dirty="0"/>
              <a:t>~ 25 million users, 67 million repositories</a:t>
            </a:r>
          </a:p>
          <a:p>
            <a:pPr lvl="1"/>
            <a:r>
              <a:rPr lang="en-ZA" dirty="0"/>
              <a:t>Free for public repositories only</a:t>
            </a:r>
          </a:p>
          <a:p>
            <a:pPr lvl="1"/>
            <a:r>
              <a:rPr lang="en-ZA" dirty="0"/>
              <a:t>Permissions by user</a:t>
            </a:r>
          </a:p>
          <a:p>
            <a:pPr lvl="1"/>
            <a:r>
              <a:rPr lang="en-ZA" dirty="0"/>
              <a:t>Contiguous integration has to be added separately</a:t>
            </a:r>
          </a:p>
          <a:p>
            <a:r>
              <a:rPr lang="en-ZA" dirty="0" err="1"/>
              <a:t>GitLab</a:t>
            </a:r>
            <a:endParaRPr lang="en-ZA" dirty="0"/>
          </a:p>
          <a:p>
            <a:pPr lvl="1"/>
            <a:r>
              <a:rPr lang="en-ZA" dirty="0"/>
              <a:t>Since 2011 </a:t>
            </a:r>
            <a:r>
              <a:rPr lang="en-ZA" sz="1800" dirty="0"/>
              <a:t>(by founders: </a:t>
            </a:r>
            <a:r>
              <a:rPr lang="en-ZA" sz="1800" dirty="0" err="1"/>
              <a:t>Dmitriy</a:t>
            </a:r>
            <a:r>
              <a:rPr lang="en-ZA" sz="1800" dirty="0"/>
              <a:t> </a:t>
            </a:r>
            <a:r>
              <a:rPr lang="en-ZA" sz="1800" dirty="0" err="1"/>
              <a:t>Zaporozhets</a:t>
            </a:r>
            <a:r>
              <a:rPr lang="en-ZA" sz="1800" dirty="0"/>
              <a:t> and Valery </a:t>
            </a:r>
            <a:r>
              <a:rPr lang="en-ZA" sz="1800" dirty="0" err="1"/>
              <a:t>Sizov</a:t>
            </a:r>
            <a:r>
              <a:rPr lang="en-ZA" sz="1800" dirty="0"/>
              <a:t>)</a:t>
            </a:r>
            <a:endParaRPr lang="en-ZA" dirty="0"/>
          </a:p>
          <a:p>
            <a:pPr lvl="1"/>
            <a:r>
              <a:rPr lang="en-ZA" dirty="0"/>
              <a:t>Unlimited public and private repositories!!</a:t>
            </a:r>
          </a:p>
          <a:p>
            <a:pPr lvl="1"/>
            <a:r>
              <a:rPr lang="en-ZA" dirty="0"/>
              <a:t>Permission by user &amp; by role</a:t>
            </a:r>
          </a:p>
          <a:p>
            <a:pPr lvl="1"/>
            <a:r>
              <a:rPr lang="en-ZA" dirty="0"/>
              <a:t>Operations Dashboard</a:t>
            </a:r>
          </a:p>
          <a:p>
            <a:pPr lvl="1"/>
            <a:r>
              <a:rPr lang="en-ZA" dirty="0"/>
              <a:t>Continuous integration included – basically tells rest of team a new push has occurred and would they like to update the code</a:t>
            </a:r>
          </a:p>
          <a:p>
            <a:r>
              <a:rPr lang="en-ZA" dirty="0"/>
              <a:t>Both:</a:t>
            </a:r>
          </a:p>
          <a:p>
            <a:pPr lvl="1"/>
            <a:r>
              <a:rPr lang="en-ZA" dirty="0"/>
              <a:t>Issue trackers</a:t>
            </a:r>
          </a:p>
          <a:p>
            <a:pPr lvl="1"/>
            <a:r>
              <a:rPr lang="en-ZA" dirty="0"/>
              <a:t>Import and export features</a:t>
            </a:r>
          </a:p>
        </p:txBody>
      </p:sp>
    </p:spTree>
    <p:extLst>
      <p:ext uri="{BB962C8B-B14F-4D97-AF65-F5344CB8AC3E}">
        <p14:creationId xmlns:p14="http://schemas.microsoft.com/office/powerpoint/2010/main" val="286265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CD7EB-0EAB-463F-9AA2-68FE0A754069}"/>
              </a:ext>
            </a:extLst>
          </p:cNvPr>
          <p:cNvSpPr>
            <a:spLocks noGrp="1"/>
          </p:cNvSpPr>
          <p:nvPr>
            <p:ph type="title"/>
          </p:nvPr>
        </p:nvSpPr>
        <p:spPr/>
        <p:txBody>
          <a:bodyPr>
            <a:normAutofit fontScale="90000"/>
          </a:bodyPr>
          <a:lstStyle/>
          <a:p>
            <a:r>
              <a:rPr lang="en-ZA" dirty="0" err="1"/>
              <a:t>SysML</a:t>
            </a:r>
            <a:endParaRPr lang="en-ZA" dirty="0"/>
          </a:p>
        </p:txBody>
      </p:sp>
      <p:sp>
        <p:nvSpPr>
          <p:cNvPr id="3" name="Content Placeholder 2">
            <a:extLst>
              <a:ext uri="{FF2B5EF4-FFF2-40B4-BE49-F238E27FC236}">
                <a16:creationId xmlns:a16="http://schemas.microsoft.com/office/drawing/2014/main" xmlns="" id="{2353DB1C-D548-40F3-BD76-AB8116528264}"/>
              </a:ext>
            </a:extLst>
          </p:cNvPr>
          <p:cNvSpPr>
            <a:spLocks noGrp="1"/>
          </p:cNvSpPr>
          <p:nvPr>
            <p:ph idx="1"/>
          </p:nvPr>
        </p:nvSpPr>
        <p:spPr/>
        <p:txBody>
          <a:bodyPr>
            <a:normAutofit lnSpcReduction="10000"/>
          </a:bodyPr>
          <a:lstStyle/>
          <a:p>
            <a:r>
              <a:rPr lang="en-ZA" dirty="0" err="1"/>
              <a:t>SysML</a:t>
            </a:r>
            <a:r>
              <a:rPr lang="en-ZA" dirty="0"/>
              <a:t> = System </a:t>
            </a:r>
            <a:r>
              <a:rPr lang="en-ZA" dirty="0" err="1"/>
              <a:t>Modeling</a:t>
            </a:r>
            <a:r>
              <a:rPr lang="en-ZA" dirty="0"/>
              <a:t> Language</a:t>
            </a:r>
          </a:p>
          <a:p>
            <a:r>
              <a:rPr lang="en-ZA" dirty="0"/>
              <a:t>A modelling language that is possibly better suited to HPEC and digital accelerator design than standard UML</a:t>
            </a:r>
          </a:p>
          <a:p>
            <a:r>
              <a:rPr lang="en-ZA" dirty="0" err="1"/>
              <a:t>SysML</a:t>
            </a:r>
            <a:r>
              <a:rPr lang="en-ZA" dirty="0"/>
              <a:t> main difference to UML</a:t>
            </a:r>
          </a:p>
          <a:p>
            <a:pPr lvl="1"/>
            <a:r>
              <a:rPr lang="en-ZA" dirty="0"/>
              <a:t>More about modelling blocks/parts instead of modelling classes</a:t>
            </a:r>
          </a:p>
          <a:p>
            <a:pPr lvl="1"/>
            <a:r>
              <a:rPr lang="en-ZA" dirty="0"/>
              <a:t>Has 9 instead of 13 diagrams in UML2</a:t>
            </a:r>
          </a:p>
          <a:p>
            <a:r>
              <a:rPr lang="en-ZA" dirty="0" err="1"/>
              <a:t>SysML</a:t>
            </a:r>
            <a:r>
              <a:rPr lang="en-ZA" dirty="0"/>
              <a:t> involves…</a:t>
            </a:r>
          </a:p>
        </p:txBody>
      </p:sp>
    </p:spTree>
    <p:extLst>
      <p:ext uri="{BB962C8B-B14F-4D97-AF65-F5344CB8AC3E}">
        <p14:creationId xmlns:p14="http://schemas.microsoft.com/office/powerpoint/2010/main" val="248521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F425D-1AE1-4738-B210-D9C6E4147431}"/>
              </a:ext>
            </a:extLst>
          </p:cNvPr>
          <p:cNvSpPr>
            <a:spLocks noGrp="1"/>
          </p:cNvSpPr>
          <p:nvPr>
            <p:ph type="title"/>
          </p:nvPr>
        </p:nvSpPr>
        <p:spPr/>
        <p:txBody>
          <a:bodyPr>
            <a:normAutofit fontScale="90000"/>
          </a:bodyPr>
          <a:lstStyle/>
          <a:p>
            <a:r>
              <a:rPr lang="en-ZA" dirty="0" err="1"/>
              <a:t>SySML</a:t>
            </a:r>
            <a:endParaRPr lang="en-ZA" dirty="0"/>
          </a:p>
        </p:txBody>
      </p:sp>
      <p:sp>
        <p:nvSpPr>
          <p:cNvPr id="3" name="Content Placeholder 2">
            <a:extLst>
              <a:ext uri="{FF2B5EF4-FFF2-40B4-BE49-F238E27FC236}">
                <a16:creationId xmlns:a16="http://schemas.microsoft.com/office/drawing/2014/main" xmlns="" id="{BB0F809C-012E-48D4-8652-5BDC886371EB}"/>
              </a:ext>
            </a:extLst>
          </p:cNvPr>
          <p:cNvSpPr>
            <a:spLocks noGrp="1"/>
          </p:cNvSpPr>
          <p:nvPr>
            <p:ph idx="1"/>
          </p:nvPr>
        </p:nvSpPr>
        <p:spPr>
          <a:xfrm>
            <a:off x="729785" y="1595620"/>
            <a:ext cx="8006591" cy="4519977"/>
          </a:xfrm>
        </p:spPr>
        <p:txBody>
          <a:bodyPr/>
          <a:lstStyle/>
          <a:p>
            <a:r>
              <a:rPr lang="en-ZA" dirty="0"/>
              <a:t>It is both a subset and extension of UML</a:t>
            </a:r>
          </a:p>
        </p:txBody>
      </p:sp>
      <p:pic>
        <p:nvPicPr>
          <p:cNvPr id="5" name="Picture 4" descr="A picture containing clipart&#10;&#10;Description generated with very high confidence">
            <a:extLst>
              <a:ext uri="{FF2B5EF4-FFF2-40B4-BE49-F238E27FC236}">
                <a16:creationId xmlns:a16="http://schemas.microsoft.com/office/drawing/2014/main" xmlns="" id="{A398AAD7-580A-4984-A762-AD66FB29A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837" y="2448269"/>
            <a:ext cx="5648325" cy="2247900"/>
          </a:xfrm>
          <a:prstGeom prst="rect">
            <a:avLst/>
          </a:prstGeom>
        </p:spPr>
      </p:pic>
      <p:sp>
        <p:nvSpPr>
          <p:cNvPr id="6" name="Rectangle 5">
            <a:extLst>
              <a:ext uri="{FF2B5EF4-FFF2-40B4-BE49-F238E27FC236}">
                <a16:creationId xmlns:a16="http://schemas.microsoft.com/office/drawing/2014/main" xmlns="" id="{4F1AF6AD-07B3-4640-8FC3-50C59654F392}"/>
              </a:ext>
            </a:extLst>
          </p:cNvPr>
          <p:cNvSpPr/>
          <p:nvPr/>
        </p:nvSpPr>
        <p:spPr>
          <a:xfrm>
            <a:off x="568704" y="5855814"/>
            <a:ext cx="8006590" cy="646331"/>
          </a:xfrm>
          <a:prstGeom prst="rect">
            <a:avLst/>
          </a:prstGeom>
        </p:spPr>
        <p:txBody>
          <a:bodyPr wrap="square">
            <a:spAutoFit/>
          </a:bodyPr>
          <a:lstStyle/>
          <a:p>
            <a:r>
              <a:rPr lang="en-ZA" i="1" dirty="0"/>
              <a:t>Essentially both a visual language and a machine interoperable language (i.e. representation in XML) allowing for model checking etc. of the language.</a:t>
            </a:r>
            <a:endParaRPr lang="en-ZA" dirty="0"/>
          </a:p>
        </p:txBody>
      </p:sp>
    </p:spTree>
    <p:extLst>
      <p:ext uri="{BB962C8B-B14F-4D97-AF65-F5344CB8AC3E}">
        <p14:creationId xmlns:p14="http://schemas.microsoft.com/office/powerpoint/2010/main" val="294355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000" y="134868"/>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382697" y="1581351"/>
            <a:ext cx="8007350" cy="4191000"/>
          </a:xfrm>
        </p:spPr>
        <p:txBody>
          <a:bodyPr/>
          <a:lstStyle/>
          <a:p>
            <a:pPr eaLnBrk="1" hangingPunct="1">
              <a:defRPr/>
            </a:pPr>
            <a:r>
              <a:rPr lang="en-ZA" dirty="0"/>
              <a:t>Development Environment</a:t>
            </a:r>
          </a:p>
          <a:p>
            <a:pPr eaLnBrk="1" hangingPunct="1">
              <a:defRPr/>
            </a:pPr>
            <a:r>
              <a:rPr lang="en-ZA" dirty="0"/>
              <a:t>What are productivity tools?</a:t>
            </a:r>
          </a:p>
          <a:p>
            <a:pPr>
              <a:defRPr/>
            </a:pPr>
            <a:r>
              <a:rPr lang="en-ZA" dirty="0"/>
              <a:t>Some productivity tools I use</a:t>
            </a:r>
          </a:p>
        </p:txBody>
      </p:sp>
      <p:pic>
        <p:nvPicPr>
          <p:cNvPr id="5123" name="Picture 3" descr="mosaic01.gif"/>
          <p:cNvPicPr>
            <a:picLocks noChangeAspect="1"/>
          </p:cNvPicPr>
          <p:nvPr/>
        </p:nvPicPr>
        <p:blipFill>
          <a:blip r:embed="rId3" cstate="print"/>
          <a:srcRect/>
          <a:stretch>
            <a:fillRect/>
          </a:stretch>
        </p:blipFill>
        <p:spPr bwMode="auto">
          <a:xfrm>
            <a:off x="5006983" y="3676851"/>
            <a:ext cx="3775201" cy="261865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E934B-5AF6-422C-8EB1-DE0183F1C46A}"/>
              </a:ext>
            </a:extLst>
          </p:cNvPr>
          <p:cNvSpPr>
            <a:spLocks noGrp="1"/>
          </p:cNvSpPr>
          <p:nvPr>
            <p:ph type="title"/>
          </p:nvPr>
        </p:nvSpPr>
        <p:spPr/>
        <p:txBody>
          <a:bodyPr>
            <a:normAutofit fontScale="90000"/>
          </a:bodyPr>
          <a:lstStyle/>
          <a:p>
            <a:r>
              <a:rPr lang="en-ZA" dirty="0" err="1"/>
              <a:t>SysML</a:t>
            </a:r>
            <a:endParaRPr lang="en-ZA" dirty="0"/>
          </a:p>
        </p:txBody>
      </p:sp>
      <p:pic>
        <p:nvPicPr>
          <p:cNvPr id="5" name="Content Placeholder 4" descr="A screenshot of a cell phone&#10;&#10;Description generated with very high confidence">
            <a:extLst>
              <a:ext uri="{FF2B5EF4-FFF2-40B4-BE49-F238E27FC236}">
                <a16:creationId xmlns:a16="http://schemas.microsoft.com/office/drawing/2014/main" xmlns="" id="{405A2202-9046-411E-9D71-B95391BFAE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444" y="1694847"/>
            <a:ext cx="5867400" cy="4276725"/>
          </a:xfrm>
        </p:spPr>
      </p:pic>
      <p:sp>
        <p:nvSpPr>
          <p:cNvPr id="6" name="TextBox 5">
            <a:extLst>
              <a:ext uri="{FF2B5EF4-FFF2-40B4-BE49-F238E27FC236}">
                <a16:creationId xmlns:a16="http://schemas.microsoft.com/office/drawing/2014/main" xmlns="" id="{80984E2C-4EDA-49BB-8E84-78839A0E9FCE}"/>
              </a:ext>
            </a:extLst>
          </p:cNvPr>
          <p:cNvSpPr txBox="1"/>
          <p:nvPr/>
        </p:nvSpPr>
        <p:spPr>
          <a:xfrm>
            <a:off x="377930" y="6240502"/>
            <a:ext cx="8402428" cy="338554"/>
          </a:xfrm>
          <a:prstGeom prst="rect">
            <a:avLst/>
          </a:prstGeom>
          <a:noFill/>
        </p:spPr>
        <p:txBody>
          <a:bodyPr wrap="none" rtlCol="0">
            <a:spAutoFit/>
          </a:bodyPr>
          <a:lstStyle/>
          <a:p>
            <a:r>
              <a:rPr lang="en-ZA" sz="1600" dirty="0"/>
              <a:t>You basically need to have a reasonable understanding of UML before starting with </a:t>
            </a:r>
            <a:r>
              <a:rPr lang="en-ZA" sz="1600" dirty="0" err="1"/>
              <a:t>SysML</a:t>
            </a:r>
            <a:endParaRPr lang="en-ZA" sz="1600" dirty="0"/>
          </a:p>
        </p:txBody>
      </p:sp>
      <p:cxnSp>
        <p:nvCxnSpPr>
          <p:cNvPr id="8" name="Straight Connector 7">
            <a:extLst>
              <a:ext uri="{FF2B5EF4-FFF2-40B4-BE49-F238E27FC236}">
                <a16:creationId xmlns:a16="http://schemas.microsoft.com/office/drawing/2014/main" xmlns="" id="{80CC71F5-0ECB-4C84-A508-7BCCD4DBBD69}"/>
              </a:ext>
            </a:extLst>
          </p:cNvPr>
          <p:cNvCxnSpPr>
            <a:cxnSpLocks/>
          </p:cNvCxnSpPr>
          <p:nvPr/>
        </p:nvCxnSpPr>
        <p:spPr>
          <a:xfrm flipH="1">
            <a:off x="4770303" y="4553212"/>
            <a:ext cx="1112704" cy="385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2B878604-E396-4439-A73D-8F5CC3F46928}"/>
              </a:ext>
            </a:extLst>
          </p:cNvPr>
          <p:cNvSpPr/>
          <p:nvPr/>
        </p:nvSpPr>
        <p:spPr>
          <a:xfrm>
            <a:off x="4208358" y="4880472"/>
            <a:ext cx="4572000" cy="1200329"/>
          </a:xfrm>
          <a:prstGeom prst="rect">
            <a:avLst/>
          </a:prstGeom>
        </p:spPr>
        <p:txBody>
          <a:bodyPr>
            <a:spAutoFit/>
          </a:bodyPr>
          <a:lstStyle/>
          <a:p>
            <a:r>
              <a:rPr lang="en-ZA" dirty="0">
                <a:solidFill>
                  <a:srgbClr val="323232"/>
                </a:solidFill>
                <a:latin typeface="ibm-plex-sans"/>
              </a:rPr>
              <a:t>Composed of related </a:t>
            </a:r>
            <a:r>
              <a:rPr lang="en-ZA" i="1" dirty="0">
                <a:solidFill>
                  <a:srgbClr val="323232"/>
                </a:solidFill>
                <a:latin typeface="ibm-plex-sans"/>
              </a:rPr>
              <a:t>constraint blocks</a:t>
            </a:r>
            <a:r>
              <a:rPr lang="en-ZA" dirty="0">
                <a:solidFill>
                  <a:srgbClr val="323232"/>
                </a:solidFill>
                <a:latin typeface="ibm-plex-sans"/>
              </a:rPr>
              <a:t> that define generic or basic mathematical formulas on how items are related. E.g. how volume of a box relates to its weight. </a:t>
            </a:r>
            <a:endParaRPr lang="en-ZA" dirty="0"/>
          </a:p>
        </p:txBody>
      </p:sp>
      <p:sp>
        <p:nvSpPr>
          <p:cNvPr id="12" name="Rectangle 11">
            <a:extLst>
              <a:ext uri="{FF2B5EF4-FFF2-40B4-BE49-F238E27FC236}">
                <a16:creationId xmlns:a16="http://schemas.microsoft.com/office/drawing/2014/main" xmlns="" id="{8C09F533-1DCF-4D6F-9D03-3B035AAB02E0}"/>
              </a:ext>
            </a:extLst>
          </p:cNvPr>
          <p:cNvSpPr/>
          <p:nvPr/>
        </p:nvSpPr>
        <p:spPr>
          <a:xfrm>
            <a:off x="5486400" y="1094682"/>
            <a:ext cx="3095740" cy="923330"/>
          </a:xfrm>
          <a:prstGeom prst="rect">
            <a:avLst/>
          </a:prstGeom>
        </p:spPr>
        <p:txBody>
          <a:bodyPr wrap="square">
            <a:spAutoFit/>
          </a:bodyPr>
          <a:lstStyle/>
          <a:p>
            <a:r>
              <a:rPr lang="en-ZA" i="1" dirty="0"/>
              <a:t>Adds</a:t>
            </a:r>
            <a:r>
              <a:rPr lang="en-ZA" dirty="0"/>
              <a:t> derive, satisfy, verify, refine.  (also allows for visual </a:t>
            </a:r>
            <a:r>
              <a:rPr lang="en-ZA" dirty="0" err="1"/>
              <a:t>desciption</a:t>
            </a:r>
            <a:r>
              <a:rPr lang="en-ZA" dirty="0"/>
              <a:t> of </a:t>
            </a:r>
            <a:r>
              <a:rPr lang="en-ZA" dirty="0" err="1"/>
              <a:t>req’s</a:t>
            </a:r>
            <a:r>
              <a:rPr lang="en-ZA" dirty="0"/>
              <a:t>.)</a:t>
            </a:r>
          </a:p>
        </p:txBody>
      </p:sp>
      <p:cxnSp>
        <p:nvCxnSpPr>
          <p:cNvPr id="13" name="Straight Connector 12">
            <a:extLst>
              <a:ext uri="{FF2B5EF4-FFF2-40B4-BE49-F238E27FC236}">
                <a16:creationId xmlns:a16="http://schemas.microsoft.com/office/drawing/2014/main" xmlns="" id="{CD2FC88A-4152-476D-8769-22FD5FEB2260}"/>
              </a:ext>
            </a:extLst>
          </p:cNvPr>
          <p:cNvCxnSpPr>
            <a:cxnSpLocks/>
          </p:cNvCxnSpPr>
          <p:nvPr/>
        </p:nvCxnSpPr>
        <p:spPr>
          <a:xfrm flipH="1">
            <a:off x="5133860" y="1682683"/>
            <a:ext cx="352540" cy="11933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93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Class Activity</a:t>
            </a:r>
          </a:p>
        </p:txBody>
      </p:sp>
      <p:sp>
        <p:nvSpPr>
          <p:cNvPr id="3" name="Content Placeholder 2"/>
          <p:cNvSpPr>
            <a:spLocks noGrp="1"/>
          </p:cNvSpPr>
          <p:nvPr>
            <p:ph idx="1"/>
          </p:nvPr>
        </p:nvSpPr>
        <p:spPr>
          <a:xfrm>
            <a:off x="400602" y="1561330"/>
            <a:ext cx="8355330" cy="4519977"/>
          </a:xfrm>
        </p:spPr>
        <p:txBody>
          <a:bodyPr/>
          <a:lstStyle/>
          <a:p>
            <a:r>
              <a:rPr lang="en-ZA" dirty="0"/>
              <a:t>Discuss briefly with classmates in terms of any productivity tools you are particularly fond of and what uses they are.</a:t>
            </a:r>
          </a:p>
          <a:p>
            <a:pPr lvl="1"/>
            <a:r>
              <a:rPr lang="en-ZA" dirty="0"/>
              <a:t>Welcome to share these with the lecture and the rest of the class</a:t>
            </a:r>
          </a:p>
          <a:p>
            <a:r>
              <a:rPr lang="en-ZA" dirty="0"/>
              <a:t>Suggest starting thinking what will be in the arsenal of tools for your Development Environment</a:t>
            </a:r>
          </a:p>
        </p:txBody>
      </p:sp>
    </p:spTree>
    <p:extLst>
      <p:ext uri="{BB962C8B-B14F-4D97-AF65-F5344CB8AC3E}">
        <p14:creationId xmlns:p14="http://schemas.microsoft.com/office/powerpoint/2010/main" val="289611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85" y="676821"/>
            <a:ext cx="7698306" cy="692210"/>
          </a:xfrm>
        </p:spPr>
        <p:txBody>
          <a:bodyPr>
            <a:normAutofit fontScale="90000"/>
          </a:bodyPr>
          <a:lstStyle/>
          <a:p>
            <a:r>
              <a:rPr lang="en-ZA" dirty="0"/>
              <a:t>Some other useful methods and tools</a:t>
            </a:r>
          </a:p>
        </p:txBody>
      </p:sp>
      <p:sp>
        <p:nvSpPr>
          <p:cNvPr id="3" name="Content Placeholder 2"/>
          <p:cNvSpPr>
            <a:spLocks noGrp="1"/>
          </p:cNvSpPr>
          <p:nvPr>
            <p:ph idx="1"/>
          </p:nvPr>
        </p:nvSpPr>
        <p:spPr>
          <a:xfrm>
            <a:off x="729785" y="1595620"/>
            <a:ext cx="7934155" cy="4519977"/>
          </a:xfrm>
        </p:spPr>
        <p:txBody>
          <a:bodyPr>
            <a:normAutofit fontScale="92500" lnSpcReduction="10000"/>
          </a:bodyPr>
          <a:lstStyle/>
          <a:p>
            <a:r>
              <a:rPr lang="en-ZA" dirty="0"/>
              <a:t>Google Test</a:t>
            </a:r>
          </a:p>
          <a:p>
            <a:pPr lvl="1"/>
            <a:r>
              <a:rPr lang="en-ZA" dirty="0"/>
              <a:t>C++ code testing framework</a:t>
            </a:r>
          </a:p>
          <a:p>
            <a:pPr lvl="1"/>
            <a:r>
              <a:rPr lang="en-ZA" dirty="0"/>
              <a:t>https://github.com/google/googletest/blob/master/googletest/docs/Primer.md</a:t>
            </a:r>
          </a:p>
          <a:p>
            <a:r>
              <a:rPr lang="en-ZA" dirty="0"/>
              <a:t>BOUML</a:t>
            </a:r>
          </a:p>
          <a:p>
            <a:pPr lvl="1"/>
            <a:r>
              <a:rPr lang="en-ZA" dirty="0"/>
              <a:t>Draw UML diagrams, allows code generation</a:t>
            </a:r>
          </a:p>
          <a:p>
            <a:r>
              <a:rPr lang="en-ZA" dirty="0"/>
              <a:t>Agile methodology with</a:t>
            </a:r>
          </a:p>
          <a:p>
            <a:pPr lvl="1"/>
            <a:r>
              <a:rPr lang="en-ZA" dirty="0"/>
              <a:t>Sprints - focused work and</a:t>
            </a:r>
          </a:p>
          <a:p>
            <a:pPr lvl="1"/>
            <a:r>
              <a:rPr lang="en-ZA" dirty="0"/>
              <a:t>Scrums - stand-up short to review progress and further plans (usually at a whiteboard)</a:t>
            </a:r>
          </a:p>
        </p:txBody>
      </p:sp>
    </p:spTree>
    <p:extLst>
      <p:ext uri="{BB962C8B-B14F-4D97-AF65-F5344CB8AC3E}">
        <p14:creationId xmlns:p14="http://schemas.microsoft.com/office/powerpoint/2010/main" val="28681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Any other ideas??</a:t>
            </a:r>
          </a:p>
        </p:txBody>
      </p:sp>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val="4106671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2674620"/>
            <a:ext cx="5631514" cy="3888164"/>
          </a:xfrm>
          <a:prstGeom prst="rect">
            <a:avLst/>
          </a:prstGeom>
        </p:spPr>
      </p:pic>
      <p:grpSp>
        <p:nvGrpSpPr>
          <p:cNvPr id="10" name="Group 9"/>
          <p:cNvGrpSpPr/>
          <p:nvPr/>
        </p:nvGrpSpPr>
        <p:grpSpPr>
          <a:xfrm>
            <a:off x="323485" y="727865"/>
            <a:ext cx="8250487" cy="923330"/>
            <a:chOff x="323485" y="727865"/>
            <a:chExt cx="8250487" cy="923330"/>
          </a:xfrm>
        </p:grpSpPr>
        <p:sp>
          <p:nvSpPr>
            <p:cNvPr id="7" name="Rectangle 6"/>
            <p:cNvSpPr/>
            <p:nvPr/>
          </p:nvSpPr>
          <p:spPr>
            <a:xfrm>
              <a:off x="1195029" y="727865"/>
              <a:ext cx="737894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Productive team work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85" y="824096"/>
              <a:ext cx="730868" cy="730868"/>
            </a:xfrm>
            <a:prstGeom prst="rect">
              <a:avLst/>
            </a:prstGeom>
          </p:spPr>
        </p:pic>
      </p:grpSp>
      <p:grpSp>
        <p:nvGrpSpPr>
          <p:cNvPr id="11" name="Group 10"/>
          <p:cNvGrpSpPr/>
          <p:nvPr/>
        </p:nvGrpSpPr>
        <p:grpSpPr>
          <a:xfrm>
            <a:off x="323485" y="1651195"/>
            <a:ext cx="6570476" cy="923330"/>
            <a:chOff x="323485" y="1651195"/>
            <a:chExt cx="6570476" cy="923330"/>
          </a:xfrm>
        </p:grpSpPr>
        <p:sp>
          <p:nvSpPr>
            <p:cNvPr id="6" name="Rectangle 5"/>
            <p:cNvSpPr/>
            <p:nvPr/>
          </p:nvSpPr>
          <p:spPr>
            <a:xfrm>
              <a:off x="1195029" y="1651195"/>
              <a:ext cx="569893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Ready for Action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85" y="1747426"/>
              <a:ext cx="730868" cy="730868"/>
            </a:xfrm>
            <a:prstGeom prst="rect">
              <a:avLst/>
            </a:prstGeom>
          </p:spPr>
        </p:pic>
      </p:grpSp>
    </p:spTree>
    <p:extLst>
      <p:ext uri="{BB962C8B-B14F-4D97-AF65-F5344CB8AC3E}">
        <p14:creationId xmlns:p14="http://schemas.microsoft.com/office/powerpoint/2010/main" val="22016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14" presetClass="entr" presetSubtype="10" fill="hold"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681" y="336126"/>
            <a:ext cx="6324167" cy="1200329"/>
          </a:xfrm>
          <a:prstGeom prst="rect">
            <a:avLst/>
          </a:prstGeom>
          <a:noFill/>
        </p:spPr>
        <p:txBody>
          <a:bodyPr wrap="none" lIns="91440" tIns="45720" rIns="91440" bIns="45720">
            <a:spAutoFit/>
          </a:bodyPr>
          <a:lstStyle/>
          <a:p>
            <a:pPr algn="ctr"/>
            <a:r>
              <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Intermission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764" y="1649730"/>
            <a:ext cx="6096000" cy="3810000"/>
          </a:xfrm>
          <a:prstGeom prst="rect">
            <a:avLst/>
          </a:prstGeom>
        </p:spPr>
      </p:pic>
      <p:sp>
        <p:nvSpPr>
          <p:cNvPr id="4" name="TextBox 3"/>
          <p:cNvSpPr txBox="1"/>
          <p:nvPr/>
        </p:nvSpPr>
        <p:spPr>
          <a:xfrm>
            <a:off x="1525764" y="5692140"/>
            <a:ext cx="4367093" cy="707886"/>
          </a:xfrm>
          <a:prstGeom prst="rect">
            <a:avLst/>
          </a:prstGeom>
          <a:noFill/>
        </p:spPr>
        <p:txBody>
          <a:bodyPr wrap="none" rtlCol="0">
            <a:spAutoFit/>
          </a:bodyPr>
          <a:lstStyle/>
          <a:p>
            <a:r>
              <a:rPr lang="en-ZA" sz="2000" i="1" dirty="0"/>
              <a:t>Your Next Mission:</a:t>
            </a:r>
          </a:p>
          <a:p>
            <a:r>
              <a:rPr lang="en-ZA" sz="2000" dirty="0"/>
              <a:t>Prepare for briefing on Project YODA</a:t>
            </a:r>
          </a:p>
        </p:txBody>
      </p:sp>
      <p:sp>
        <p:nvSpPr>
          <p:cNvPr id="5" name="Rectangle 4"/>
          <p:cNvSpPr/>
          <p:nvPr/>
        </p:nvSpPr>
        <p:spPr>
          <a:xfrm>
            <a:off x="6764191" y="6146110"/>
            <a:ext cx="2217633" cy="507831"/>
          </a:xfrm>
          <a:prstGeom prst="rect">
            <a:avLst/>
          </a:prstGeom>
        </p:spPr>
        <p:txBody>
          <a:bodyPr wrap="square">
            <a:spAutoFit/>
          </a:bodyPr>
          <a:lstStyle/>
          <a:p>
            <a:r>
              <a:rPr lang="en-ZA" sz="1050" b="1" dirty="0">
                <a:solidFill>
                  <a:srgbClr val="FF6600"/>
                </a:solidFill>
                <a:latin typeface="Open Sans"/>
              </a:rPr>
              <a:t>Calm Ambient Mix by </a:t>
            </a:r>
            <a:r>
              <a:rPr lang="en-ZA" sz="1050" b="1" dirty="0" err="1">
                <a:solidFill>
                  <a:srgbClr val="FF6600"/>
                </a:solidFill>
                <a:latin typeface="Open Sans"/>
              </a:rPr>
              <a:t>Syneptic</a:t>
            </a:r>
            <a:endParaRPr lang="en-ZA" sz="1050" b="1" dirty="0">
              <a:solidFill>
                <a:srgbClr val="FF6600"/>
              </a:solidFill>
              <a:latin typeface="Open Sans"/>
            </a:endParaRPr>
          </a:p>
          <a:p>
            <a:r>
              <a:rPr lang="en-ZA" sz="1050" b="1" i="0" dirty="0">
                <a:solidFill>
                  <a:schemeClr val="tx1">
                    <a:lumMod val="50000"/>
                    <a:lumOff val="50000"/>
                  </a:schemeClr>
                </a:solidFill>
                <a:effectLst/>
                <a:latin typeface="Open Sans"/>
              </a:rPr>
              <a:t>Share Alike instrumental</a:t>
            </a:r>
          </a:p>
          <a:p>
            <a:r>
              <a:rPr lang="en-ZA" sz="600" b="1" dirty="0">
                <a:solidFill>
                  <a:schemeClr val="tx1">
                    <a:lumMod val="50000"/>
                    <a:lumOff val="50000"/>
                  </a:schemeClr>
                </a:solidFill>
                <a:latin typeface="Open Sans"/>
                <a:hlinkClick r:id="rId3"/>
              </a:rPr>
              <a:t>https://www.youtube.com/watch?v=V48rVjh2ADA</a:t>
            </a:r>
            <a:r>
              <a:rPr lang="en-ZA" sz="600" b="1" dirty="0">
                <a:solidFill>
                  <a:schemeClr val="tx1">
                    <a:lumMod val="50000"/>
                    <a:lumOff val="50000"/>
                  </a:schemeClr>
                </a:solidFill>
                <a:latin typeface="Open Sans"/>
              </a:rPr>
              <a:t> </a:t>
            </a:r>
            <a:endParaRPr lang="en-ZA" sz="600" b="1" i="0" dirty="0">
              <a:solidFill>
                <a:schemeClr val="tx1">
                  <a:lumMod val="50000"/>
                  <a:lumOff val="50000"/>
                </a:schemeClr>
              </a:solidFill>
              <a:effectLst/>
              <a:latin typeface="Open Sans"/>
            </a:endParaRPr>
          </a:p>
        </p:txBody>
      </p:sp>
    </p:spTree>
    <p:extLst>
      <p:ext uri="{BB962C8B-B14F-4D97-AF65-F5344CB8AC3E}">
        <p14:creationId xmlns:p14="http://schemas.microsoft.com/office/powerpoint/2010/main" val="1418008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4924" y="2722637"/>
            <a:ext cx="4294765"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End of lecture</a:t>
            </a:r>
          </a:p>
        </p:txBody>
      </p:sp>
      <p:sp>
        <p:nvSpPr>
          <p:cNvPr id="2" name="TextBox 1"/>
          <p:cNvSpPr txBox="1"/>
          <p:nvPr/>
        </p:nvSpPr>
        <p:spPr>
          <a:xfrm>
            <a:off x="2937510" y="5314950"/>
            <a:ext cx="3392275" cy="461665"/>
          </a:xfrm>
          <a:prstGeom prst="rect">
            <a:avLst/>
          </a:prstGeom>
          <a:noFill/>
        </p:spPr>
        <p:txBody>
          <a:bodyPr wrap="none" rtlCol="0">
            <a:spAutoFit/>
          </a:bodyPr>
          <a:lstStyle/>
          <a:p>
            <a:r>
              <a:rPr lang="en-ZA" sz="2400" dirty="0">
                <a:latin typeface="Britannic Bold" panose="020B0903060703020204" pitchFamily="34" charset="0"/>
              </a:rPr>
              <a:t>Ready for YODO project</a:t>
            </a:r>
          </a:p>
        </p:txBody>
      </p:sp>
    </p:spTree>
    <p:extLst>
      <p:ext uri="{BB962C8B-B14F-4D97-AF65-F5344CB8AC3E}">
        <p14:creationId xmlns:p14="http://schemas.microsoft.com/office/powerpoint/2010/main" val="211976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A0F27-CB6F-485E-8CD0-E45516132B8C}"/>
              </a:ext>
            </a:extLst>
          </p:cNvPr>
          <p:cNvSpPr>
            <a:spLocks noGrp="1"/>
          </p:cNvSpPr>
          <p:nvPr>
            <p:ph type="title"/>
          </p:nvPr>
        </p:nvSpPr>
        <p:spPr/>
        <p:txBody>
          <a:bodyPr>
            <a:normAutofit fontScale="90000"/>
          </a:bodyPr>
          <a:lstStyle/>
          <a:p>
            <a:r>
              <a:rPr lang="en-ZA" dirty="0"/>
              <a:t>Development Environment</a:t>
            </a:r>
          </a:p>
        </p:txBody>
      </p:sp>
      <p:sp>
        <p:nvSpPr>
          <p:cNvPr id="3" name="Content Placeholder 2">
            <a:extLst>
              <a:ext uri="{FF2B5EF4-FFF2-40B4-BE49-F238E27FC236}">
                <a16:creationId xmlns:a16="http://schemas.microsoft.com/office/drawing/2014/main" xmlns="" id="{CABB553C-8BC1-49EE-8AAE-D5D10775B1E0}"/>
              </a:ext>
            </a:extLst>
          </p:cNvPr>
          <p:cNvSpPr>
            <a:spLocks noGrp="1"/>
          </p:cNvSpPr>
          <p:nvPr>
            <p:ph idx="1"/>
          </p:nvPr>
        </p:nvSpPr>
        <p:spPr>
          <a:xfrm>
            <a:off x="729785" y="1344058"/>
            <a:ext cx="7697635" cy="5226728"/>
          </a:xfrm>
        </p:spPr>
        <p:txBody>
          <a:bodyPr>
            <a:normAutofit/>
          </a:bodyPr>
          <a:lstStyle/>
          <a:p>
            <a:r>
              <a:rPr lang="en-ZA" dirty="0"/>
              <a:t>The development environment is where the development happens</a:t>
            </a:r>
          </a:p>
          <a:p>
            <a:r>
              <a:rPr lang="en-ZA" dirty="0"/>
              <a:t>It comprises the software and hardware tools and equipment that are used to construct the desired system</a:t>
            </a:r>
          </a:p>
          <a:p>
            <a:r>
              <a:rPr lang="en-ZA" dirty="0"/>
              <a:t>Nowadays an effective </a:t>
            </a:r>
            <a:br>
              <a:rPr lang="en-ZA" dirty="0"/>
            </a:br>
            <a:r>
              <a:rPr lang="en-ZA" dirty="0"/>
              <a:t>selection of productivity</a:t>
            </a:r>
            <a:br>
              <a:rPr lang="en-ZA" dirty="0"/>
            </a:br>
            <a:r>
              <a:rPr lang="en-ZA" dirty="0"/>
              <a:t>tools is an essential </a:t>
            </a:r>
            <a:br>
              <a:rPr lang="en-ZA" dirty="0"/>
            </a:br>
            <a:r>
              <a:rPr lang="en-ZA" dirty="0"/>
              <a:t>ingredient for efficient </a:t>
            </a:r>
            <a:br>
              <a:rPr lang="en-ZA" dirty="0"/>
            </a:br>
            <a:r>
              <a:rPr lang="en-ZA" dirty="0"/>
              <a:t>and secure work</a:t>
            </a:r>
          </a:p>
        </p:txBody>
      </p:sp>
      <p:pic>
        <p:nvPicPr>
          <p:cNvPr id="5" name="Picture 4" descr="A person standing in front of a computer&#10;&#10;Description generated with very high confidence">
            <a:extLst>
              <a:ext uri="{FF2B5EF4-FFF2-40B4-BE49-F238E27FC236}">
                <a16:creationId xmlns:a16="http://schemas.microsoft.com/office/drawing/2014/main" xmlns="" id="{C196BB0D-2B67-4395-A993-FDEEDB1A4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365" y="4376922"/>
            <a:ext cx="3314930" cy="2207937"/>
          </a:xfrm>
          <a:prstGeom prst="rect">
            <a:avLst/>
          </a:prstGeom>
        </p:spPr>
      </p:pic>
      <p:sp>
        <p:nvSpPr>
          <p:cNvPr id="6" name="Speech Bubble: Rectangle with Corners Rounded 5">
            <a:extLst>
              <a:ext uri="{FF2B5EF4-FFF2-40B4-BE49-F238E27FC236}">
                <a16:creationId xmlns:a16="http://schemas.microsoft.com/office/drawing/2014/main" xmlns="" id="{288D9921-BA5C-4B0D-8D45-33218229CC0D}"/>
              </a:ext>
            </a:extLst>
          </p:cNvPr>
          <p:cNvSpPr/>
          <p:nvPr/>
        </p:nvSpPr>
        <p:spPr>
          <a:xfrm>
            <a:off x="6789420" y="3874770"/>
            <a:ext cx="2112208" cy="994410"/>
          </a:xfrm>
          <a:prstGeom prst="wedgeRoundRectCallout">
            <a:avLst>
              <a:gd name="adj1" fmla="val -59251"/>
              <a:gd name="adj2" fmla="val 791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xmlns="" id="{066FD04F-9589-4D0D-B568-E6C01886688D}"/>
              </a:ext>
            </a:extLst>
          </p:cNvPr>
          <p:cNvSpPr/>
          <p:nvPr/>
        </p:nvSpPr>
        <p:spPr>
          <a:xfrm>
            <a:off x="6741998" y="3874770"/>
            <a:ext cx="2253411" cy="954107"/>
          </a:xfrm>
          <a:prstGeom prst="rect">
            <a:avLst/>
          </a:prstGeom>
        </p:spPr>
        <p:txBody>
          <a:bodyPr wrap="square">
            <a:spAutoFit/>
          </a:bodyPr>
          <a:lstStyle/>
          <a:p>
            <a:r>
              <a:rPr lang="en-ZA" sz="1400" dirty="0"/>
              <a:t>The physical side of my development environment may look messy but with SVN my software is safe.</a:t>
            </a:r>
          </a:p>
        </p:txBody>
      </p:sp>
    </p:spTree>
    <p:extLst>
      <p:ext uri="{BB962C8B-B14F-4D97-AF65-F5344CB8AC3E}">
        <p14:creationId xmlns:p14="http://schemas.microsoft.com/office/powerpoint/2010/main" val="360640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006C0BD-986F-4DDB-B39E-FB0C28CB27E8}"/>
              </a:ext>
            </a:extLst>
          </p:cNvPr>
          <p:cNvGrpSpPr/>
          <p:nvPr/>
        </p:nvGrpSpPr>
        <p:grpSpPr>
          <a:xfrm>
            <a:off x="1795747" y="1410158"/>
            <a:ext cx="5927077" cy="4998131"/>
            <a:chOff x="1465242" y="793214"/>
            <a:chExt cx="4913524" cy="4373697"/>
          </a:xfrm>
        </p:grpSpPr>
        <p:sp>
          <p:nvSpPr>
            <p:cNvPr id="2" name="Oval 1">
              <a:extLst>
                <a:ext uri="{FF2B5EF4-FFF2-40B4-BE49-F238E27FC236}">
                  <a16:creationId xmlns:a16="http://schemas.microsoft.com/office/drawing/2014/main" xmlns="" id="{2275C07D-E47C-4445-A3B8-ABBD01B16E16}"/>
                </a:ext>
              </a:extLst>
            </p:cNvPr>
            <p:cNvSpPr/>
            <p:nvPr/>
          </p:nvSpPr>
          <p:spPr>
            <a:xfrm>
              <a:off x="1465242" y="793214"/>
              <a:ext cx="2897437" cy="289743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Oval 3">
              <a:extLst>
                <a:ext uri="{FF2B5EF4-FFF2-40B4-BE49-F238E27FC236}">
                  <a16:creationId xmlns:a16="http://schemas.microsoft.com/office/drawing/2014/main" xmlns="" id="{FE55498E-F6CA-4F3D-AA75-D7DC7DCFBD67}"/>
                </a:ext>
              </a:extLst>
            </p:cNvPr>
            <p:cNvSpPr/>
            <p:nvPr/>
          </p:nvSpPr>
          <p:spPr>
            <a:xfrm>
              <a:off x="2170322" y="2269474"/>
              <a:ext cx="2897437" cy="289743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Oval 2">
              <a:extLst>
                <a:ext uri="{FF2B5EF4-FFF2-40B4-BE49-F238E27FC236}">
                  <a16:creationId xmlns:a16="http://schemas.microsoft.com/office/drawing/2014/main" xmlns="" id="{54C27287-77CB-4132-AFD8-270DA63D36B8}"/>
                </a:ext>
              </a:extLst>
            </p:cNvPr>
            <p:cNvSpPr/>
            <p:nvPr/>
          </p:nvSpPr>
          <p:spPr>
            <a:xfrm>
              <a:off x="3481329" y="793214"/>
              <a:ext cx="2897437" cy="289743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6" name="Rectangle 5">
            <a:extLst>
              <a:ext uri="{FF2B5EF4-FFF2-40B4-BE49-F238E27FC236}">
                <a16:creationId xmlns:a16="http://schemas.microsoft.com/office/drawing/2014/main" xmlns="" id="{33DC43E0-AFA4-4B89-9B75-6CF34EA3E14F}"/>
              </a:ext>
            </a:extLst>
          </p:cNvPr>
          <p:cNvSpPr/>
          <p:nvPr/>
        </p:nvSpPr>
        <p:spPr>
          <a:xfrm>
            <a:off x="576355" y="213119"/>
            <a:ext cx="7991290"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Development Environment</a:t>
            </a:r>
          </a:p>
        </p:txBody>
      </p:sp>
      <p:sp>
        <p:nvSpPr>
          <p:cNvPr id="7" name="TextBox 6">
            <a:extLst>
              <a:ext uri="{FF2B5EF4-FFF2-40B4-BE49-F238E27FC236}">
                <a16:creationId xmlns:a16="http://schemas.microsoft.com/office/drawing/2014/main" xmlns="" id="{EC542069-AEC3-40CB-8A1E-68E1E03A8412}"/>
              </a:ext>
            </a:extLst>
          </p:cNvPr>
          <p:cNvSpPr txBox="1"/>
          <p:nvPr/>
        </p:nvSpPr>
        <p:spPr>
          <a:xfrm>
            <a:off x="2130726" y="2266187"/>
            <a:ext cx="1984839" cy="830997"/>
          </a:xfrm>
          <a:prstGeom prst="rect">
            <a:avLst/>
          </a:prstGeom>
          <a:noFill/>
        </p:spPr>
        <p:txBody>
          <a:bodyPr wrap="none" rtlCol="0">
            <a:spAutoFit/>
          </a:bodyPr>
          <a:lstStyle/>
          <a:p>
            <a:r>
              <a:rPr lang="en-ZA" sz="2400" dirty="0">
                <a:solidFill>
                  <a:srgbClr val="7030A0"/>
                </a:solidFill>
              </a:rPr>
              <a:t>Social/</a:t>
            </a:r>
          </a:p>
          <a:p>
            <a:r>
              <a:rPr lang="en-ZA" sz="2400" dirty="0">
                <a:solidFill>
                  <a:srgbClr val="7030A0"/>
                </a:solidFill>
              </a:rPr>
              <a:t>Collaborative</a:t>
            </a:r>
          </a:p>
        </p:txBody>
      </p:sp>
      <p:sp>
        <p:nvSpPr>
          <p:cNvPr id="8" name="TextBox 7">
            <a:extLst>
              <a:ext uri="{FF2B5EF4-FFF2-40B4-BE49-F238E27FC236}">
                <a16:creationId xmlns:a16="http://schemas.microsoft.com/office/drawing/2014/main" xmlns="" id="{CF8D923C-347D-4064-B2C7-15D1202FB3BE}"/>
              </a:ext>
            </a:extLst>
          </p:cNvPr>
          <p:cNvSpPr txBox="1"/>
          <p:nvPr/>
        </p:nvSpPr>
        <p:spPr>
          <a:xfrm>
            <a:off x="5262923" y="2560788"/>
            <a:ext cx="2477768" cy="830997"/>
          </a:xfrm>
          <a:prstGeom prst="rect">
            <a:avLst/>
          </a:prstGeom>
          <a:noFill/>
        </p:spPr>
        <p:txBody>
          <a:bodyPr wrap="square" rtlCol="0">
            <a:spAutoFit/>
          </a:bodyPr>
          <a:lstStyle/>
          <a:p>
            <a:r>
              <a:rPr lang="en-ZA" sz="2400" dirty="0">
                <a:solidFill>
                  <a:srgbClr val="00B050"/>
                </a:solidFill>
              </a:rPr>
              <a:t>Implementation / Design</a:t>
            </a:r>
          </a:p>
        </p:txBody>
      </p:sp>
      <p:sp>
        <p:nvSpPr>
          <p:cNvPr id="9" name="TextBox 8">
            <a:extLst>
              <a:ext uri="{FF2B5EF4-FFF2-40B4-BE49-F238E27FC236}">
                <a16:creationId xmlns:a16="http://schemas.microsoft.com/office/drawing/2014/main" xmlns="" id="{D2DCB988-E94B-44A3-9805-4CAA58271AC3}"/>
              </a:ext>
            </a:extLst>
          </p:cNvPr>
          <p:cNvSpPr txBox="1"/>
          <p:nvPr/>
        </p:nvSpPr>
        <p:spPr>
          <a:xfrm>
            <a:off x="3123145" y="4792013"/>
            <a:ext cx="2547492" cy="1200329"/>
          </a:xfrm>
          <a:prstGeom prst="rect">
            <a:avLst/>
          </a:prstGeom>
          <a:noFill/>
        </p:spPr>
        <p:txBody>
          <a:bodyPr wrap="none" rtlCol="0">
            <a:spAutoFit/>
          </a:bodyPr>
          <a:lstStyle/>
          <a:p>
            <a:pPr algn="ctr"/>
            <a:r>
              <a:rPr lang="en-ZA" sz="2400" dirty="0">
                <a:solidFill>
                  <a:schemeClr val="tx2">
                    <a:lumMod val="60000"/>
                    <a:lumOff val="40000"/>
                  </a:schemeClr>
                </a:solidFill>
              </a:rPr>
              <a:t>Documentation &amp;</a:t>
            </a:r>
          </a:p>
          <a:p>
            <a:pPr algn="ctr"/>
            <a:r>
              <a:rPr lang="en-ZA" sz="2400" dirty="0">
                <a:solidFill>
                  <a:schemeClr val="tx2">
                    <a:lumMod val="60000"/>
                    <a:lumOff val="40000"/>
                  </a:schemeClr>
                </a:solidFill>
              </a:rPr>
              <a:t>Repository</a:t>
            </a:r>
          </a:p>
          <a:p>
            <a:pPr algn="ctr"/>
            <a:r>
              <a:rPr lang="en-ZA" sz="2400" dirty="0">
                <a:solidFill>
                  <a:schemeClr val="tx2">
                    <a:lumMod val="60000"/>
                    <a:lumOff val="40000"/>
                  </a:schemeClr>
                </a:solidFill>
              </a:rPr>
              <a:t>Management</a:t>
            </a:r>
          </a:p>
        </p:txBody>
      </p:sp>
      <p:sp>
        <p:nvSpPr>
          <p:cNvPr id="10" name="Freeform 9"/>
          <p:cNvSpPr/>
          <p:nvPr/>
        </p:nvSpPr>
        <p:spPr>
          <a:xfrm>
            <a:off x="4250016" y="3100172"/>
            <a:ext cx="1001434" cy="1141627"/>
          </a:xfrm>
          <a:custGeom>
            <a:avLst/>
            <a:gdLst>
              <a:gd name="connsiteX0" fmla="*/ 0 w 1041400"/>
              <a:gd name="connsiteY0" fmla="*/ 31750 h 1162050"/>
              <a:gd name="connsiteX1" fmla="*/ 234950 w 1041400"/>
              <a:gd name="connsiteY1" fmla="*/ 0 h 1162050"/>
              <a:gd name="connsiteX2" fmla="*/ 438150 w 1041400"/>
              <a:gd name="connsiteY2" fmla="*/ 44450 h 1162050"/>
              <a:gd name="connsiteX3" fmla="*/ 590550 w 1041400"/>
              <a:gd name="connsiteY3" fmla="*/ 69850 h 1162050"/>
              <a:gd name="connsiteX4" fmla="*/ 768350 w 1041400"/>
              <a:gd name="connsiteY4" fmla="*/ 107950 h 1162050"/>
              <a:gd name="connsiteX5" fmla="*/ 876300 w 1041400"/>
              <a:gd name="connsiteY5" fmla="*/ 158750 h 1162050"/>
              <a:gd name="connsiteX6" fmla="*/ 984250 w 1041400"/>
              <a:gd name="connsiteY6" fmla="*/ 209550 h 1162050"/>
              <a:gd name="connsiteX7" fmla="*/ 1041400 w 1041400"/>
              <a:gd name="connsiteY7" fmla="*/ 234950 h 1162050"/>
              <a:gd name="connsiteX8" fmla="*/ 1016000 w 1041400"/>
              <a:gd name="connsiteY8" fmla="*/ 361950 h 1162050"/>
              <a:gd name="connsiteX9" fmla="*/ 971550 w 1041400"/>
              <a:gd name="connsiteY9" fmla="*/ 514350 h 1162050"/>
              <a:gd name="connsiteX10" fmla="*/ 920750 w 1041400"/>
              <a:gd name="connsiteY10" fmla="*/ 635000 h 1162050"/>
              <a:gd name="connsiteX11" fmla="*/ 844550 w 1041400"/>
              <a:gd name="connsiteY11" fmla="*/ 793750 h 1162050"/>
              <a:gd name="connsiteX12" fmla="*/ 755650 w 1041400"/>
              <a:gd name="connsiteY12" fmla="*/ 920750 h 1162050"/>
              <a:gd name="connsiteX13" fmla="*/ 685800 w 1041400"/>
              <a:gd name="connsiteY13" fmla="*/ 996950 h 1162050"/>
              <a:gd name="connsiteX14" fmla="*/ 577850 w 1041400"/>
              <a:gd name="connsiteY14" fmla="*/ 1143000 h 1162050"/>
              <a:gd name="connsiteX15" fmla="*/ 533400 w 1041400"/>
              <a:gd name="connsiteY15" fmla="*/ 1162050 h 1162050"/>
              <a:gd name="connsiteX16" fmla="*/ 476250 w 1041400"/>
              <a:gd name="connsiteY16" fmla="*/ 1130300 h 1162050"/>
              <a:gd name="connsiteX17" fmla="*/ 355600 w 1041400"/>
              <a:gd name="connsiteY17" fmla="*/ 984250 h 1162050"/>
              <a:gd name="connsiteX18" fmla="*/ 196850 w 1041400"/>
              <a:gd name="connsiteY18" fmla="*/ 762000 h 1162050"/>
              <a:gd name="connsiteX19" fmla="*/ 127000 w 1041400"/>
              <a:gd name="connsiteY19" fmla="*/ 609600 h 1162050"/>
              <a:gd name="connsiteX20" fmla="*/ 44450 w 1041400"/>
              <a:gd name="connsiteY20" fmla="*/ 431800 h 1162050"/>
              <a:gd name="connsiteX21" fmla="*/ 6350 w 1041400"/>
              <a:gd name="connsiteY21" fmla="*/ 222250 h 1162050"/>
              <a:gd name="connsiteX22" fmla="*/ 0 w 1041400"/>
              <a:gd name="connsiteY22" fmla="*/ 120650 h 1162050"/>
              <a:gd name="connsiteX23" fmla="*/ 0 w 1041400"/>
              <a:gd name="connsiteY23" fmla="*/ 3175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1400" h="1162050">
                <a:moveTo>
                  <a:pt x="0" y="31750"/>
                </a:moveTo>
                <a:lnTo>
                  <a:pt x="234950" y="0"/>
                </a:lnTo>
                <a:lnTo>
                  <a:pt x="438150" y="44450"/>
                </a:lnTo>
                <a:lnTo>
                  <a:pt x="590550" y="69850"/>
                </a:lnTo>
                <a:lnTo>
                  <a:pt x="768350" y="107950"/>
                </a:lnTo>
                <a:lnTo>
                  <a:pt x="876300" y="158750"/>
                </a:lnTo>
                <a:lnTo>
                  <a:pt x="984250" y="209550"/>
                </a:lnTo>
                <a:lnTo>
                  <a:pt x="1041400" y="234950"/>
                </a:lnTo>
                <a:lnTo>
                  <a:pt x="1016000" y="361950"/>
                </a:lnTo>
                <a:lnTo>
                  <a:pt x="971550" y="514350"/>
                </a:lnTo>
                <a:lnTo>
                  <a:pt x="920750" y="635000"/>
                </a:lnTo>
                <a:lnTo>
                  <a:pt x="844550" y="793750"/>
                </a:lnTo>
                <a:lnTo>
                  <a:pt x="755650" y="920750"/>
                </a:lnTo>
                <a:lnTo>
                  <a:pt x="685800" y="996950"/>
                </a:lnTo>
                <a:lnTo>
                  <a:pt x="577850" y="1143000"/>
                </a:lnTo>
                <a:lnTo>
                  <a:pt x="533400" y="1162050"/>
                </a:lnTo>
                <a:lnTo>
                  <a:pt x="476250" y="1130300"/>
                </a:lnTo>
                <a:lnTo>
                  <a:pt x="355600" y="984250"/>
                </a:lnTo>
                <a:lnTo>
                  <a:pt x="196850" y="762000"/>
                </a:lnTo>
                <a:lnTo>
                  <a:pt x="127000" y="609600"/>
                </a:lnTo>
                <a:lnTo>
                  <a:pt x="44450" y="431800"/>
                </a:lnTo>
                <a:lnTo>
                  <a:pt x="6350" y="222250"/>
                </a:lnTo>
                <a:lnTo>
                  <a:pt x="0" y="120650"/>
                </a:lnTo>
                <a:lnTo>
                  <a:pt x="0" y="31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 name="Straight Arrow Connector 11"/>
          <p:cNvCxnSpPr/>
          <p:nvPr/>
        </p:nvCxnSpPr>
        <p:spPr>
          <a:xfrm flipH="1" flipV="1">
            <a:off x="4834890" y="3670985"/>
            <a:ext cx="1943100" cy="14839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D2DCB988-E94B-44A3-9805-4CAA58271AC3}"/>
              </a:ext>
            </a:extLst>
          </p:cNvPr>
          <p:cNvSpPr txBox="1"/>
          <p:nvPr/>
        </p:nvSpPr>
        <p:spPr>
          <a:xfrm>
            <a:off x="6141384" y="5111971"/>
            <a:ext cx="2591135" cy="1477328"/>
          </a:xfrm>
          <a:prstGeom prst="rect">
            <a:avLst/>
          </a:prstGeom>
          <a:noFill/>
        </p:spPr>
        <p:txBody>
          <a:bodyPr wrap="square" rtlCol="0">
            <a:spAutoFit/>
          </a:bodyPr>
          <a:lstStyle/>
          <a:p>
            <a:r>
              <a:rPr lang="en-ZA" dirty="0"/>
              <a:t>You development environment should combines (and be planned around) all these areas</a:t>
            </a:r>
          </a:p>
        </p:txBody>
      </p:sp>
    </p:spTree>
    <p:extLst>
      <p:ext uri="{BB962C8B-B14F-4D97-AF65-F5344CB8AC3E}">
        <p14:creationId xmlns:p14="http://schemas.microsoft.com/office/powerpoint/2010/main" val="381749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Productivity Tools</a:t>
            </a:r>
            <a:endParaRPr lang="en-US" dirty="0"/>
          </a:p>
        </p:txBody>
      </p:sp>
      <p:sp>
        <p:nvSpPr>
          <p:cNvPr id="3" name="Content Placeholder 2"/>
          <p:cNvSpPr>
            <a:spLocks noGrp="1"/>
          </p:cNvSpPr>
          <p:nvPr>
            <p:ph idx="1"/>
          </p:nvPr>
        </p:nvSpPr>
        <p:spPr>
          <a:xfrm>
            <a:off x="568325" y="1601596"/>
            <a:ext cx="8007350" cy="4646612"/>
          </a:xfrm>
        </p:spPr>
        <p:txBody>
          <a:bodyPr/>
          <a:lstStyle/>
          <a:p>
            <a:pPr>
              <a:defRPr/>
            </a:pPr>
            <a:r>
              <a:rPr lang="en-US" sz="2400" dirty="0"/>
              <a:t>Productivity tools (in terms of computer system development) are planned around facilitating and integrating development practices.</a:t>
            </a:r>
          </a:p>
          <a:p>
            <a:pPr>
              <a:defRPr/>
            </a:pPr>
            <a:r>
              <a:rPr lang="en-US" sz="2400" dirty="0"/>
              <a:t>These include</a:t>
            </a:r>
          </a:p>
          <a:p>
            <a:pPr lvl="1">
              <a:defRPr/>
            </a:pPr>
            <a:r>
              <a:rPr lang="en-US" sz="2000" dirty="0"/>
              <a:t>Planning Tools</a:t>
            </a:r>
          </a:p>
          <a:p>
            <a:pPr lvl="1">
              <a:defRPr/>
            </a:pPr>
            <a:r>
              <a:rPr lang="en-US" sz="2000" dirty="0"/>
              <a:t>Online Collaboration tools</a:t>
            </a:r>
          </a:p>
          <a:p>
            <a:pPr lvl="1">
              <a:defRPr/>
            </a:pPr>
            <a:r>
              <a:rPr lang="en-US" sz="2000" dirty="0"/>
              <a:t>Version Control Software</a:t>
            </a:r>
          </a:p>
          <a:p>
            <a:pPr lvl="1">
              <a:defRPr/>
            </a:pPr>
            <a:r>
              <a:rPr lang="en-US" sz="2000" dirty="0"/>
              <a:t>Repository Managers</a:t>
            </a:r>
          </a:p>
          <a:p>
            <a:pPr lvl="1">
              <a:defRPr/>
            </a:pPr>
            <a:r>
              <a:rPr lang="en-US" sz="2000" dirty="0"/>
              <a:t>Synchronization tools</a:t>
            </a:r>
          </a:p>
          <a:p>
            <a:pPr lvl="1">
              <a:defRPr/>
            </a:pPr>
            <a:r>
              <a:rPr lang="en-US" sz="2000" dirty="0"/>
              <a:t>Backup tools*</a:t>
            </a:r>
          </a:p>
        </p:txBody>
      </p:sp>
      <p:sp>
        <p:nvSpPr>
          <p:cNvPr id="4" name="TextBox 3">
            <a:extLst>
              <a:ext uri="{FF2B5EF4-FFF2-40B4-BE49-F238E27FC236}">
                <a16:creationId xmlns:a16="http://schemas.microsoft.com/office/drawing/2014/main" xmlns="" id="{5951E55F-287E-4FD3-82E9-560E4528CA6D}"/>
              </a:ext>
            </a:extLst>
          </p:cNvPr>
          <p:cNvSpPr txBox="1"/>
          <p:nvPr/>
        </p:nvSpPr>
        <p:spPr>
          <a:xfrm>
            <a:off x="306069" y="6409779"/>
            <a:ext cx="8531862" cy="276999"/>
          </a:xfrm>
          <a:prstGeom prst="rect">
            <a:avLst/>
          </a:prstGeom>
          <a:noFill/>
        </p:spPr>
        <p:txBody>
          <a:bodyPr wrap="square" rtlCol="0">
            <a:spAutoFit/>
          </a:bodyPr>
          <a:lstStyle/>
          <a:p>
            <a:r>
              <a:rPr lang="en-ZA" sz="1200" dirty="0"/>
              <a:t>* You might think backup is redundant with synchronization, but this is not really the case especially for high-stakes projects</a:t>
            </a:r>
          </a:p>
        </p:txBody>
      </p:sp>
    </p:spTree>
    <p:extLst>
      <p:ext uri="{BB962C8B-B14F-4D97-AF65-F5344CB8AC3E}">
        <p14:creationId xmlns:p14="http://schemas.microsoft.com/office/powerpoint/2010/main" val="1480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7FFD5-0CA1-4E02-B03C-F5A41C865EF9}"/>
              </a:ext>
            </a:extLst>
          </p:cNvPr>
          <p:cNvSpPr>
            <a:spLocks noGrp="1"/>
          </p:cNvSpPr>
          <p:nvPr>
            <p:ph type="title"/>
          </p:nvPr>
        </p:nvSpPr>
        <p:spPr/>
        <p:txBody>
          <a:bodyPr>
            <a:normAutofit fontScale="90000"/>
          </a:bodyPr>
          <a:lstStyle/>
          <a:p>
            <a:r>
              <a:rPr lang="en-ZA" dirty="0"/>
              <a:t>Working Efficiently</a:t>
            </a:r>
          </a:p>
        </p:txBody>
      </p:sp>
      <p:sp>
        <p:nvSpPr>
          <p:cNvPr id="3" name="Content Placeholder 2">
            <a:extLst>
              <a:ext uri="{FF2B5EF4-FFF2-40B4-BE49-F238E27FC236}">
                <a16:creationId xmlns:a16="http://schemas.microsoft.com/office/drawing/2014/main" xmlns="" id="{59EF4B1E-1400-40C9-831A-202FB24A35EF}"/>
              </a:ext>
            </a:extLst>
          </p:cNvPr>
          <p:cNvSpPr>
            <a:spLocks noGrp="1"/>
          </p:cNvSpPr>
          <p:nvPr>
            <p:ph idx="1"/>
          </p:nvPr>
        </p:nvSpPr>
        <p:spPr>
          <a:xfrm>
            <a:off x="627782" y="1424170"/>
            <a:ext cx="7888435" cy="4985609"/>
          </a:xfrm>
        </p:spPr>
        <p:txBody>
          <a:bodyPr>
            <a:normAutofit fontScale="85000" lnSpcReduction="20000"/>
          </a:bodyPr>
          <a:lstStyle/>
          <a:p>
            <a:r>
              <a:rPr lang="en-ZA" dirty="0"/>
              <a:t>Complex projects have lots of things going on, and becomes more challenging with bigger teams. In these cases it is easy …</a:t>
            </a:r>
          </a:p>
          <a:p>
            <a:pPr lvl="1"/>
            <a:r>
              <a:rPr lang="en-ZA" dirty="0"/>
              <a:t>For workspaces to become disorganized </a:t>
            </a:r>
          </a:p>
          <a:p>
            <a:pPr lvl="1"/>
            <a:r>
              <a:rPr lang="en-ZA" dirty="0"/>
              <a:t>To loose things</a:t>
            </a:r>
          </a:p>
          <a:p>
            <a:pPr lvl="1"/>
            <a:r>
              <a:rPr lang="en-ZA" dirty="0"/>
              <a:t>For file and folders to become haphazard</a:t>
            </a:r>
          </a:p>
          <a:p>
            <a:pPr lvl="1"/>
            <a:r>
              <a:rPr lang="en-ZA" dirty="0"/>
              <a:t>To overwrite code</a:t>
            </a:r>
          </a:p>
          <a:p>
            <a:pPr lvl="1"/>
            <a:r>
              <a:rPr lang="en-ZA" dirty="0"/>
              <a:t>To confuse versions or pieces of different versions</a:t>
            </a:r>
          </a:p>
          <a:p>
            <a:pPr lvl="1"/>
            <a:r>
              <a:rPr lang="en-ZA" dirty="0"/>
              <a:t>To waste time find/recover things you did already</a:t>
            </a:r>
          </a:p>
          <a:p>
            <a:r>
              <a:rPr lang="en-ZA" dirty="0"/>
              <a:t>Thus, it is essential to have a well-structured and effective work environment from the start…</a:t>
            </a:r>
          </a:p>
          <a:p>
            <a:pPr lvl="1"/>
            <a:r>
              <a:rPr lang="en-ZA" dirty="0"/>
              <a:t>This can be eliminated, or significantly reduce, the problems above, ensuring projects can better achieve their objectives.</a:t>
            </a:r>
          </a:p>
        </p:txBody>
      </p:sp>
    </p:spTree>
    <p:extLst>
      <p:ext uri="{BB962C8B-B14F-4D97-AF65-F5344CB8AC3E}">
        <p14:creationId xmlns:p14="http://schemas.microsoft.com/office/powerpoint/2010/main" val="254605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8AD58D2-E82F-4C6F-8A51-C5F88FA98F18}"/>
              </a:ext>
            </a:extLst>
          </p:cNvPr>
          <p:cNvSpPr/>
          <p:nvPr/>
        </p:nvSpPr>
        <p:spPr>
          <a:xfrm>
            <a:off x="3537101" y="1061417"/>
            <a:ext cx="206979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Why?</a:t>
            </a:r>
          </a:p>
        </p:txBody>
      </p:sp>
      <p:sp>
        <p:nvSpPr>
          <p:cNvPr id="5" name="TextBox 4">
            <a:extLst>
              <a:ext uri="{FF2B5EF4-FFF2-40B4-BE49-F238E27FC236}">
                <a16:creationId xmlns:a16="http://schemas.microsoft.com/office/drawing/2014/main" xmlns="" id="{71A3FE94-A117-46F2-9FB3-E0322F254FBC}"/>
              </a:ext>
            </a:extLst>
          </p:cNvPr>
          <p:cNvSpPr txBox="1"/>
          <p:nvPr/>
        </p:nvSpPr>
        <p:spPr>
          <a:xfrm>
            <a:off x="936434" y="2272229"/>
            <a:ext cx="7345857" cy="1200329"/>
          </a:xfrm>
          <a:prstGeom prst="rect">
            <a:avLst/>
          </a:prstGeom>
          <a:noFill/>
        </p:spPr>
        <p:txBody>
          <a:bodyPr wrap="none" rtlCol="0">
            <a:spAutoFit/>
          </a:bodyPr>
          <a:lstStyle/>
          <a:p>
            <a:r>
              <a:rPr lang="en-ZA" sz="2400" dirty="0"/>
              <a:t>Why am I boring you with these things? </a:t>
            </a:r>
          </a:p>
          <a:p>
            <a:r>
              <a:rPr lang="en-ZA" sz="2400" dirty="0"/>
              <a:t>You’re not going to work on big projects yet are you?</a:t>
            </a:r>
          </a:p>
          <a:p>
            <a:r>
              <a:rPr lang="en-ZA" sz="2400" dirty="0"/>
              <a:t>…</a:t>
            </a:r>
          </a:p>
        </p:txBody>
      </p:sp>
      <p:sp>
        <p:nvSpPr>
          <p:cNvPr id="6" name="TextBox 5">
            <a:extLst>
              <a:ext uri="{FF2B5EF4-FFF2-40B4-BE49-F238E27FC236}">
                <a16:creationId xmlns:a16="http://schemas.microsoft.com/office/drawing/2014/main" xmlns="" id="{84CB2E8A-D10D-41DA-9AE6-541FE93FC6A3}"/>
              </a:ext>
            </a:extLst>
          </p:cNvPr>
          <p:cNvSpPr txBox="1"/>
          <p:nvPr/>
        </p:nvSpPr>
        <p:spPr>
          <a:xfrm>
            <a:off x="936435" y="3858658"/>
            <a:ext cx="7744858" cy="2308324"/>
          </a:xfrm>
          <a:prstGeom prst="rect">
            <a:avLst/>
          </a:prstGeom>
          <a:noFill/>
        </p:spPr>
        <p:txBody>
          <a:bodyPr wrap="square" rtlCol="0">
            <a:spAutoFit/>
          </a:bodyPr>
          <a:lstStyle/>
          <a:p>
            <a:r>
              <a:rPr lang="en-ZA" sz="2400" dirty="0"/>
              <a:t>Actually we are leading in to the YODA project soon.</a:t>
            </a:r>
          </a:p>
          <a:p>
            <a:endParaRPr lang="en-ZA" sz="2400" dirty="0"/>
          </a:p>
          <a:p>
            <a:r>
              <a:rPr lang="en-ZA" sz="2400" dirty="0"/>
              <a:t>It attempts to simulate aspects of an industry project.</a:t>
            </a:r>
          </a:p>
          <a:p>
            <a:endParaRPr lang="en-ZA" sz="2400" dirty="0"/>
          </a:p>
          <a:p>
            <a:r>
              <a:rPr lang="en-ZA" sz="2400" dirty="0"/>
              <a:t>As one of the aspects is to gain experience in setting up a development environment for effective team work.</a:t>
            </a:r>
          </a:p>
        </p:txBody>
      </p:sp>
    </p:spTree>
    <p:extLst>
      <p:ext uri="{BB962C8B-B14F-4D97-AF65-F5344CB8AC3E}">
        <p14:creationId xmlns:p14="http://schemas.microsoft.com/office/powerpoint/2010/main" val="26300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188" y="2965412"/>
            <a:ext cx="1400823" cy="1623434"/>
          </a:xfrm>
          <a:prstGeom prst="rect">
            <a:avLst/>
          </a:prstGeom>
        </p:spPr>
      </p:pic>
      <p:sp>
        <p:nvSpPr>
          <p:cNvPr id="2" name="Rectangle 1">
            <a:extLst>
              <a:ext uri="{FF2B5EF4-FFF2-40B4-BE49-F238E27FC236}">
                <a16:creationId xmlns:a16="http://schemas.microsoft.com/office/drawing/2014/main" xmlns="" id="{FE4A8E97-FB19-4AF3-87B2-9C0CDF0D2E09}"/>
              </a:ext>
            </a:extLst>
          </p:cNvPr>
          <p:cNvSpPr/>
          <p:nvPr/>
        </p:nvSpPr>
        <p:spPr>
          <a:xfrm>
            <a:off x="180420" y="208048"/>
            <a:ext cx="8783174"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Some productivity tools I use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30" y="1499616"/>
            <a:ext cx="3108960" cy="8922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794" y="2578791"/>
            <a:ext cx="1624161" cy="1266078"/>
          </a:xfrm>
          <a:prstGeom prst="rect">
            <a:avLst/>
          </a:prstGeom>
        </p:spPr>
      </p:pic>
      <p:sp>
        <p:nvSpPr>
          <p:cNvPr id="7" name="Freeform 6"/>
          <p:cNvSpPr/>
          <p:nvPr/>
        </p:nvSpPr>
        <p:spPr>
          <a:xfrm>
            <a:off x="914400" y="2423160"/>
            <a:ext cx="543059" cy="788670"/>
          </a:xfrm>
          <a:custGeom>
            <a:avLst/>
            <a:gdLst>
              <a:gd name="connsiteX0" fmla="*/ 0 w 720090"/>
              <a:gd name="connsiteY0" fmla="*/ 0 h 788670"/>
              <a:gd name="connsiteX1" fmla="*/ 0 w 720090"/>
              <a:gd name="connsiteY1" fmla="*/ 788670 h 788670"/>
              <a:gd name="connsiteX2" fmla="*/ 720090 w 720090"/>
              <a:gd name="connsiteY2" fmla="*/ 788670 h 788670"/>
            </a:gdLst>
            <a:ahLst/>
            <a:cxnLst>
              <a:cxn ang="0">
                <a:pos x="connsiteX0" y="connsiteY0"/>
              </a:cxn>
              <a:cxn ang="0">
                <a:pos x="connsiteX1" y="connsiteY1"/>
              </a:cxn>
              <a:cxn ang="0">
                <a:pos x="connsiteX2" y="connsiteY2"/>
              </a:cxn>
            </a:cxnLst>
            <a:rect l="l" t="t" r="r" b="b"/>
            <a:pathLst>
              <a:path w="720090" h="788670">
                <a:moveTo>
                  <a:pt x="0" y="0"/>
                </a:moveTo>
                <a:lnTo>
                  <a:pt x="0" y="788670"/>
                </a:lnTo>
                <a:lnTo>
                  <a:pt x="720090" y="78867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rot="18900000">
            <a:off x="854278" y="2448064"/>
            <a:ext cx="120243" cy="1202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Freeform 10"/>
          <p:cNvSpPr/>
          <p:nvPr/>
        </p:nvSpPr>
        <p:spPr>
          <a:xfrm>
            <a:off x="914400" y="3180558"/>
            <a:ext cx="720090" cy="1337823"/>
          </a:xfrm>
          <a:custGeom>
            <a:avLst/>
            <a:gdLst>
              <a:gd name="connsiteX0" fmla="*/ 0 w 720090"/>
              <a:gd name="connsiteY0" fmla="*/ 0 h 788670"/>
              <a:gd name="connsiteX1" fmla="*/ 0 w 720090"/>
              <a:gd name="connsiteY1" fmla="*/ 788670 h 788670"/>
              <a:gd name="connsiteX2" fmla="*/ 720090 w 720090"/>
              <a:gd name="connsiteY2" fmla="*/ 788670 h 788670"/>
            </a:gdLst>
            <a:ahLst/>
            <a:cxnLst>
              <a:cxn ang="0">
                <a:pos x="connsiteX0" y="connsiteY0"/>
              </a:cxn>
              <a:cxn ang="0">
                <a:pos x="connsiteX1" y="connsiteY1"/>
              </a:cxn>
              <a:cxn ang="0">
                <a:pos x="connsiteX2" y="connsiteY2"/>
              </a:cxn>
            </a:cxnLst>
            <a:rect l="l" t="t" r="r" b="b"/>
            <a:pathLst>
              <a:path w="720090" h="788670">
                <a:moveTo>
                  <a:pt x="0" y="0"/>
                </a:moveTo>
                <a:lnTo>
                  <a:pt x="0" y="788670"/>
                </a:lnTo>
                <a:lnTo>
                  <a:pt x="720090" y="78867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4445" y="4000500"/>
            <a:ext cx="2162175" cy="10668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4037" y="4847112"/>
            <a:ext cx="2181226" cy="490977"/>
          </a:xfrm>
          <a:prstGeom prst="rect">
            <a:avLst/>
          </a:prstGeom>
        </p:spPr>
      </p:pic>
      <p:sp>
        <p:nvSpPr>
          <p:cNvPr id="12" name="Freeform 11"/>
          <p:cNvSpPr/>
          <p:nvPr/>
        </p:nvSpPr>
        <p:spPr>
          <a:xfrm>
            <a:off x="914400" y="4451236"/>
            <a:ext cx="720090" cy="1337823"/>
          </a:xfrm>
          <a:custGeom>
            <a:avLst/>
            <a:gdLst>
              <a:gd name="connsiteX0" fmla="*/ 0 w 720090"/>
              <a:gd name="connsiteY0" fmla="*/ 0 h 788670"/>
              <a:gd name="connsiteX1" fmla="*/ 0 w 720090"/>
              <a:gd name="connsiteY1" fmla="*/ 788670 h 788670"/>
              <a:gd name="connsiteX2" fmla="*/ 720090 w 720090"/>
              <a:gd name="connsiteY2" fmla="*/ 788670 h 788670"/>
            </a:gdLst>
            <a:ahLst/>
            <a:cxnLst>
              <a:cxn ang="0">
                <a:pos x="connsiteX0" y="connsiteY0"/>
              </a:cxn>
              <a:cxn ang="0">
                <a:pos x="connsiteX1" y="connsiteY1"/>
              </a:cxn>
              <a:cxn ang="0">
                <a:pos x="connsiteX2" y="connsiteY2"/>
              </a:cxn>
            </a:cxnLst>
            <a:rect l="l" t="t" r="r" b="b"/>
            <a:pathLst>
              <a:path w="720090" h="788670">
                <a:moveTo>
                  <a:pt x="0" y="0"/>
                </a:moveTo>
                <a:lnTo>
                  <a:pt x="0" y="788670"/>
                </a:lnTo>
                <a:lnTo>
                  <a:pt x="720090" y="78867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p:cNvSpPr txBox="1"/>
          <p:nvPr/>
        </p:nvSpPr>
        <p:spPr>
          <a:xfrm>
            <a:off x="1623060" y="5343204"/>
            <a:ext cx="2468880" cy="923330"/>
          </a:xfrm>
          <a:prstGeom prst="rect">
            <a:avLst/>
          </a:prstGeom>
          <a:noFill/>
        </p:spPr>
        <p:txBody>
          <a:bodyPr wrap="square" rtlCol="0">
            <a:spAutoFit/>
          </a:bodyPr>
          <a:lstStyle/>
          <a:p>
            <a:pPr marL="285750" indent="-285750">
              <a:buFont typeface="Arial" panose="020B0604020202020204" pitchFamily="34" charset="0"/>
              <a:buChar char="•"/>
            </a:pPr>
            <a:r>
              <a:rPr lang="en-ZA" dirty="0">
                <a:solidFill>
                  <a:schemeClr val="accent3">
                    <a:lumMod val="50000"/>
                  </a:schemeClr>
                </a:solidFill>
                <a:latin typeface="David" panose="020E0502060401010101" pitchFamily="34" charset="-79"/>
                <a:cs typeface="David" panose="020E0502060401010101" pitchFamily="34" charset="-79"/>
              </a:rPr>
              <a:t>Slack #Threads</a:t>
            </a:r>
          </a:p>
          <a:p>
            <a:pPr marL="285750" indent="-285750">
              <a:buFont typeface="Arial" panose="020B0604020202020204" pitchFamily="34" charset="0"/>
              <a:buChar char="•"/>
            </a:pPr>
            <a:r>
              <a:rPr lang="en-ZA" dirty="0" err="1">
                <a:solidFill>
                  <a:schemeClr val="accent3">
                    <a:lumMod val="50000"/>
                  </a:schemeClr>
                </a:solidFill>
                <a:latin typeface="David" panose="020E0502060401010101" pitchFamily="34" charset="-79"/>
                <a:cs typeface="David" panose="020E0502060401010101" pitchFamily="34" charset="-79"/>
              </a:rPr>
              <a:t>VoiP</a:t>
            </a:r>
            <a:r>
              <a:rPr lang="en-ZA" dirty="0">
                <a:solidFill>
                  <a:schemeClr val="accent3">
                    <a:lumMod val="50000"/>
                  </a:schemeClr>
                </a:solidFill>
                <a:latin typeface="David" panose="020E0502060401010101" pitchFamily="34" charset="-79"/>
                <a:cs typeface="David" panose="020E0502060401010101" pitchFamily="34" charset="-79"/>
              </a:rPr>
              <a:t> Call</a:t>
            </a:r>
          </a:p>
          <a:p>
            <a:pPr marL="285750" indent="-285750">
              <a:buFont typeface="Arial" panose="020B0604020202020204" pitchFamily="34" charset="0"/>
              <a:buChar char="•"/>
            </a:pPr>
            <a:r>
              <a:rPr lang="en-ZA" dirty="0">
                <a:solidFill>
                  <a:schemeClr val="accent3">
                    <a:lumMod val="50000"/>
                  </a:schemeClr>
                </a:solidFill>
                <a:latin typeface="David" panose="020E0502060401010101" pitchFamily="34" charset="-79"/>
                <a:cs typeface="David" panose="020E0502060401010101" pitchFamily="34" charset="-79"/>
              </a:rPr>
              <a:t>Search</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0899" y="1124934"/>
            <a:ext cx="1395571" cy="202357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1218" y="4490085"/>
            <a:ext cx="3219450" cy="1057275"/>
          </a:xfrm>
          <a:prstGeom prst="rect">
            <a:avLst/>
          </a:prstGeom>
        </p:spPr>
      </p:pic>
      <p:sp>
        <p:nvSpPr>
          <p:cNvPr id="16" name="Rectangle 15"/>
          <p:cNvSpPr/>
          <p:nvPr/>
        </p:nvSpPr>
        <p:spPr>
          <a:xfrm rot="18900000">
            <a:off x="6103924" y="1831146"/>
            <a:ext cx="120243" cy="1202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Freeform 16"/>
          <p:cNvSpPr/>
          <p:nvPr/>
        </p:nvSpPr>
        <p:spPr>
          <a:xfrm>
            <a:off x="6423659" y="1888278"/>
            <a:ext cx="475983" cy="788670"/>
          </a:xfrm>
          <a:custGeom>
            <a:avLst/>
            <a:gdLst>
              <a:gd name="connsiteX0" fmla="*/ 0 w 720090"/>
              <a:gd name="connsiteY0" fmla="*/ 0 h 788670"/>
              <a:gd name="connsiteX1" fmla="*/ 0 w 720090"/>
              <a:gd name="connsiteY1" fmla="*/ 788670 h 788670"/>
              <a:gd name="connsiteX2" fmla="*/ 720090 w 720090"/>
              <a:gd name="connsiteY2" fmla="*/ 788670 h 788670"/>
            </a:gdLst>
            <a:ahLst/>
            <a:cxnLst>
              <a:cxn ang="0">
                <a:pos x="connsiteX0" y="connsiteY0"/>
              </a:cxn>
              <a:cxn ang="0">
                <a:pos x="connsiteX1" y="connsiteY1"/>
              </a:cxn>
              <a:cxn ang="0">
                <a:pos x="connsiteX2" y="connsiteY2"/>
              </a:cxn>
            </a:cxnLst>
            <a:rect l="l" t="t" r="r" b="b"/>
            <a:pathLst>
              <a:path w="720090" h="788670">
                <a:moveTo>
                  <a:pt x="0" y="0"/>
                </a:moveTo>
                <a:lnTo>
                  <a:pt x="0" y="788670"/>
                </a:lnTo>
                <a:lnTo>
                  <a:pt x="720090" y="78867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9" name="Straight Connector 18"/>
          <p:cNvCxnSpPr/>
          <p:nvPr/>
        </p:nvCxnSpPr>
        <p:spPr>
          <a:xfrm>
            <a:off x="6175476" y="1888278"/>
            <a:ext cx="7241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84668" y="1695176"/>
            <a:ext cx="1774845" cy="646331"/>
          </a:xfrm>
          <a:prstGeom prst="rect">
            <a:avLst/>
          </a:prstGeom>
          <a:noFill/>
        </p:spPr>
        <p:txBody>
          <a:bodyPr wrap="none" rtlCol="0">
            <a:spAutoFit/>
          </a:bodyPr>
          <a:lstStyle/>
          <a:p>
            <a:r>
              <a:rPr lang="en-ZA" dirty="0"/>
              <a:t>Code sharing &amp;</a:t>
            </a:r>
          </a:p>
          <a:p>
            <a:r>
              <a:rPr lang="en-ZA" dirty="0"/>
              <a:t>version control</a:t>
            </a:r>
          </a:p>
        </p:txBody>
      </p:sp>
      <p:sp>
        <p:nvSpPr>
          <p:cNvPr id="21" name="TextBox 20"/>
          <p:cNvSpPr txBox="1"/>
          <p:nvPr/>
        </p:nvSpPr>
        <p:spPr>
          <a:xfrm>
            <a:off x="6984668" y="2542607"/>
            <a:ext cx="1060931" cy="369332"/>
          </a:xfrm>
          <a:prstGeom prst="rect">
            <a:avLst/>
          </a:prstGeom>
          <a:noFill/>
        </p:spPr>
        <p:txBody>
          <a:bodyPr wrap="none" rtlCol="0">
            <a:spAutoFit/>
          </a:bodyPr>
          <a:lstStyle/>
          <a:p>
            <a:r>
              <a:rPr lang="en-ZA" dirty="0"/>
              <a:t>Tracking</a:t>
            </a:r>
          </a:p>
        </p:txBody>
      </p:sp>
      <p:sp>
        <p:nvSpPr>
          <p:cNvPr id="23" name="Rectangle 22"/>
          <p:cNvSpPr/>
          <p:nvPr/>
        </p:nvSpPr>
        <p:spPr>
          <a:xfrm rot="18900000">
            <a:off x="5392370" y="5572634"/>
            <a:ext cx="120243" cy="1202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Freeform 23"/>
          <p:cNvSpPr/>
          <p:nvPr/>
        </p:nvSpPr>
        <p:spPr>
          <a:xfrm>
            <a:off x="5455386" y="5579450"/>
            <a:ext cx="720090" cy="275160"/>
          </a:xfrm>
          <a:custGeom>
            <a:avLst/>
            <a:gdLst>
              <a:gd name="connsiteX0" fmla="*/ 0 w 720090"/>
              <a:gd name="connsiteY0" fmla="*/ 0 h 788670"/>
              <a:gd name="connsiteX1" fmla="*/ 0 w 720090"/>
              <a:gd name="connsiteY1" fmla="*/ 788670 h 788670"/>
              <a:gd name="connsiteX2" fmla="*/ 720090 w 720090"/>
              <a:gd name="connsiteY2" fmla="*/ 788670 h 788670"/>
            </a:gdLst>
            <a:ahLst/>
            <a:cxnLst>
              <a:cxn ang="0">
                <a:pos x="connsiteX0" y="connsiteY0"/>
              </a:cxn>
              <a:cxn ang="0">
                <a:pos x="connsiteX1" y="connsiteY1"/>
              </a:cxn>
              <a:cxn ang="0">
                <a:pos x="connsiteX2" y="connsiteY2"/>
              </a:cxn>
            </a:cxnLst>
            <a:rect l="l" t="t" r="r" b="b"/>
            <a:pathLst>
              <a:path w="720090" h="788670">
                <a:moveTo>
                  <a:pt x="0" y="0"/>
                </a:moveTo>
                <a:lnTo>
                  <a:pt x="0" y="788670"/>
                </a:lnTo>
                <a:lnTo>
                  <a:pt x="720090" y="78867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TextBox 24"/>
          <p:cNvSpPr txBox="1"/>
          <p:nvPr/>
        </p:nvSpPr>
        <p:spPr>
          <a:xfrm>
            <a:off x="6175476" y="5494983"/>
            <a:ext cx="2566901" cy="646331"/>
          </a:xfrm>
          <a:prstGeom prst="rect">
            <a:avLst/>
          </a:prstGeom>
          <a:noFill/>
        </p:spPr>
        <p:txBody>
          <a:bodyPr wrap="square" rtlCol="0">
            <a:spAutoFit/>
          </a:bodyPr>
          <a:lstStyle/>
          <a:p>
            <a:r>
              <a:rPr lang="en-ZA" dirty="0"/>
              <a:t>Saving internet (i.e. synch files on campus)</a:t>
            </a:r>
          </a:p>
        </p:txBody>
      </p:sp>
      <p:sp>
        <p:nvSpPr>
          <p:cNvPr id="26" name="Freeform 25"/>
          <p:cNvSpPr/>
          <p:nvPr/>
        </p:nvSpPr>
        <p:spPr>
          <a:xfrm>
            <a:off x="5455386" y="5749501"/>
            <a:ext cx="720090" cy="571868"/>
          </a:xfrm>
          <a:custGeom>
            <a:avLst/>
            <a:gdLst>
              <a:gd name="connsiteX0" fmla="*/ 0 w 720090"/>
              <a:gd name="connsiteY0" fmla="*/ 0 h 788670"/>
              <a:gd name="connsiteX1" fmla="*/ 0 w 720090"/>
              <a:gd name="connsiteY1" fmla="*/ 788670 h 788670"/>
              <a:gd name="connsiteX2" fmla="*/ 720090 w 720090"/>
              <a:gd name="connsiteY2" fmla="*/ 788670 h 788670"/>
            </a:gdLst>
            <a:ahLst/>
            <a:cxnLst>
              <a:cxn ang="0">
                <a:pos x="connsiteX0" y="connsiteY0"/>
              </a:cxn>
              <a:cxn ang="0">
                <a:pos x="connsiteX1" y="connsiteY1"/>
              </a:cxn>
              <a:cxn ang="0">
                <a:pos x="connsiteX2" y="connsiteY2"/>
              </a:cxn>
            </a:cxnLst>
            <a:rect l="l" t="t" r="r" b="b"/>
            <a:pathLst>
              <a:path w="720090" h="788670">
                <a:moveTo>
                  <a:pt x="0" y="0"/>
                </a:moveTo>
                <a:lnTo>
                  <a:pt x="0" y="788670"/>
                </a:lnTo>
                <a:lnTo>
                  <a:pt x="720090" y="78867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p:cNvSpPr txBox="1"/>
          <p:nvPr/>
        </p:nvSpPr>
        <p:spPr>
          <a:xfrm>
            <a:off x="6175476" y="6091268"/>
            <a:ext cx="2774214" cy="646331"/>
          </a:xfrm>
          <a:prstGeom prst="rect">
            <a:avLst/>
          </a:prstGeom>
          <a:noFill/>
        </p:spPr>
        <p:txBody>
          <a:bodyPr wrap="square" rtlCol="0">
            <a:spAutoFit/>
          </a:bodyPr>
          <a:lstStyle/>
          <a:p>
            <a:r>
              <a:rPr lang="en-ZA" dirty="0"/>
              <a:t>Backups (could auto schedule local backups)</a:t>
            </a:r>
          </a:p>
        </p:txBody>
      </p:sp>
      <p:sp>
        <p:nvSpPr>
          <p:cNvPr id="34" name="Rectangle 33"/>
          <p:cNvSpPr/>
          <p:nvPr/>
        </p:nvSpPr>
        <p:spPr>
          <a:xfrm rot="18900000">
            <a:off x="2535289" y="2908280"/>
            <a:ext cx="120243" cy="1202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5" name="Straight Connector 34"/>
          <p:cNvCxnSpPr/>
          <p:nvPr/>
        </p:nvCxnSpPr>
        <p:spPr>
          <a:xfrm>
            <a:off x="2606841" y="2965412"/>
            <a:ext cx="4335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39736" y="2476223"/>
            <a:ext cx="1454448" cy="1015663"/>
          </a:xfrm>
          <a:prstGeom prst="rect">
            <a:avLst/>
          </a:prstGeom>
          <a:noFill/>
        </p:spPr>
        <p:txBody>
          <a:bodyPr wrap="square" rtlCol="0">
            <a:spAutoFit/>
          </a:bodyPr>
          <a:lstStyle/>
          <a:p>
            <a:r>
              <a:rPr lang="en-ZA" sz="1200" dirty="0"/>
              <a:t>Requirements &amp; design docs, parts lists, etc. Generally not code sharing.</a:t>
            </a:r>
          </a:p>
        </p:txBody>
      </p:sp>
      <p:sp>
        <p:nvSpPr>
          <p:cNvPr id="38" name="Rectangle 37"/>
          <p:cNvSpPr/>
          <p:nvPr/>
        </p:nvSpPr>
        <p:spPr>
          <a:xfrm rot="18900000">
            <a:off x="5918568" y="3422720"/>
            <a:ext cx="120243" cy="1202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9" name="Straight Connector 38"/>
          <p:cNvCxnSpPr/>
          <p:nvPr/>
        </p:nvCxnSpPr>
        <p:spPr>
          <a:xfrm>
            <a:off x="5990120" y="3479852"/>
            <a:ext cx="4335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04403" y="3274864"/>
            <a:ext cx="1454244" cy="369332"/>
          </a:xfrm>
          <a:prstGeom prst="rect">
            <a:avLst/>
          </a:prstGeom>
          <a:noFill/>
        </p:spPr>
        <p:txBody>
          <a:bodyPr wrap="none" rtlCol="0">
            <a:spAutoFit/>
          </a:bodyPr>
          <a:lstStyle/>
          <a:p>
            <a:r>
              <a:rPr lang="en-ZA" dirty="0"/>
              <a:t>Design docs</a:t>
            </a:r>
          </a:p>
        </p:txBody>
      </p:sp>
      <p:sp>
        <p:nvSpPr>
          <p:cNvPr id="41" name="TextBox 40"/>
          <p:cNvSpPr txBox="1"/>
          <p:nvPr/>
        </p:nvSpPr>
        <p:spPr>
          <a:xfrm>
            <a:off x="6404403" y="3710920"/>
            <a:ext cx="2337974" cy="646331"/>
          </a:xfrm>
          <a:prstGeom prst="rect">
            <a:avLst/>
          </a:prstGeom>
          <a:noFill/>
        </p:spPr>
        <p:txBody>
          <a:bodyPr wrap="square" rtlCol="0">
            <a:spAutoFit/>
          </a:bodyPr>
          <a:lstStyle/>
          <a:p>
            <a:r>
              <a:rPr lang="en-ZA" dirty="0"/>
              <a:t>Concept sketches, GUI displays</a:t>
            </a:r>
          </a:p>
        </p:txBody>
      </p:sp>
      <p:sp>
        <p:nvSpPr>
          <p:cNvPr id="42" name="Freeform 41"/>
          <p:cNvSpPr/>
          <p:nvPr/>
        </p:nvSpPr>
        <p:spPr>
          <a:xfrm>
            <a:off x="6174301" y="3491425"/>
            <a:ext cx="249358" cy="406205"/>
          </a:xfrm>
          <a:custGeom>
            <a:avLst/>
            <a:gdLst>
              <a:gd name="connsiteX0" fmla="*/ 0 w 720090"/>
              <a:gd name="connsiteY0" fmla="*/ 0 h 788670"/>
              <a:gd name="connsiteX1" fmla="*/ 0 w 720090"/>
              <a:gd name="connsiteY1" fmla="*/ 788670 h 788670"/>
              <a:gd name="connsiteX2" fmla="*/ 720090 w 720090"/>
              <a:gd name="connsiteY2" fmla="*/ 788670 h 788670"/>
            </a:gdLst>
            <a:ahLst/>
            <a:cxnLst>
              <a:cxn ang="0">
                <a:pos x="connsiteX0" y="connsiteY0"/>
              </a:cxn>
              <a:cxn ang="0">
                <a:pos x="connsiteX1" y="connsiteY1"/>
              </a:cxn>
              <a:cxn ang="0">
                <a:pos x="connsiteX2" y="connsiteY2"/>
              </a:cxn>
            </a:cxnLst>
            <a:rect l="l" t="t" r="r" b="b"/>
            <a:pathLst>
              <a:path w="720090" h="788670">
                <a:moveTo>
                  <a:pt x="0" y="0"/>
                </a:moveTo>
                <a:lnTo>
                  <a:pt x="0" y="788670"/>
                </a:lnTo>
                <a:lnTo>
                  <a:pt x="720090" y="78867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3759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 y="1177290"/>
            <a:ext cx="8149590" cy="1631216"/>
          </a:xfrm>
          <a:prstGeom prst="rect">
            <a:avLst/>
          </a:prstGeom>
          <a:noFill/>
        </p:spPr>
        <p:txBody>
          <a:bodyPr wrap="square" rtlCol="0">
            <a:spAutoFit/>
          </a:bodyPr>
          <a:lstStyle/>
          <a:p>
            <a:r>
              <a:rPr lang="en-ZA" sz="2000" dirty="0"/>
              <a:t>Slack is mainly useful for sharing info among team members in a largely “chat” or email forum way. Images or code snippets and other files can be added at well. Slack as multiple discussion/information threads where members basically dump useful information or answer questions.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 y="318254"/>
            <a:ext cx="2475420" cy="710446"/>
          </a:xfrm>
          <a:prstGeom prst="rect">
            <a:avLst/>
          </a:prstGeom>
        </p:spPr>
      </p:pic>
    </p:spTree>
    <p:extLst>
      <p:ext uri="{BB962C8B-B14F-4D97-AF65-F5344CB8AC3E}">
        <p14:creationId xmlns:p14="http://schemas.microsoft.com/office/powerpoint/2010/main" val="1469111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4037</TotalTime>
  <Words>1189</Words>
  <Application>Microsoft Office PowerPoint</Application>
  <PresentationFormat>On-screen Show (4:3)</PresentationFormat>
  <Paragraphs>148</Paragraphs>
  <Slides>26</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Arabic Typesetting</vt:lpstr>
      <vt:lpstr>Arial</vt:lpstr>
      <vt:lpstr>Arial Black</vt:lpstr>
      <vt:lpstr>Britannic Bold</vt:lpstr>
      <vt:lpstr>Calibri</vt:lpstr>
      <vt:lpstr>Century Gothic</vt:lpstr>
      <vt:lpstr>Century Schoolbook</vt:lpstr>
      <vt:lpstr>David</vt:lpstr>
      <vt:lpstr>ibm-plex-sans</vt:lpstr>
      <vt:lpstr>Open Sans</vt:lpstr>
      <vt:lpstr>Tahoma</vt:lpstr>
      <vt:lpstr>Wingdings</vt:lpstr>
      <vt:lpstr>Wingdings 2</vt:lpstr>
      <vt:lpstr>4084 Theme</vt:lpstr>
      <vt:lpstr>PowerPoint Presentation</vt:lpstr>
      <vt:lpstr>Lecture Overview</vt:lpstr>
      <vt:lpstr>Development Environment</vt:lpstr>
      <vt:lpstr>PowerPoint Presentation</vt:lpstr>
      <vt:lpstr>Productivity Tools</vt:lpstr>
      <vt:lpstr>Working Efficiently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GitHub vs. GitLab</vt:lpstr>
      <vt:lpstr>Git Inventor</vt:lpstr>
      <vt:lpstr>GitHub vs. GitLab</vt:lpstr>
      <vt:lpstr>SysML</vt:lpstr>
      <vt:lpstr>SySML</vt:lpstr>
      <vt:lpstr>SysML</vt:lpstr>
      <vt:lpstr>Class Activity</vt:lpstr>
      <vt:lpstr>Some other useful methods and tools</vt:lpstr>
      <vt:lpstr>Any other ideas??</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Automatic Parallelism</dc:subject>
  <dc:creator>Simon Winberg</dc:creator>
  <cp:lastModifiedBy>SW</cp:lastModifiedBy>
  <cp:revision>375</cp:revision>
  <dcterms:created xsi:type="dcterms:W3CDTF">2009-02-10T02:25:54Z</dcterms:created>
  <dcterms:modified xsi:type="dcterms:W3CDTF">2018-03-27T17:13:45Z</dcterms:modified>
  <cp:category>Lectures</cp:category>
</cp:coreProperties>
</file>