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35"/>
  </p:notesMasterIdLst>
  <p:sldIdLst>
    <p:sldId id="394" r:id="rId2"/>
    <p:sldId id="273" r:id="rId3"/>
    <p:sldId id="353" r:id="rId4"/>
    <p:sldId id="355" r:id="rId5"/>
    <p:sldId id="356" r:id="rId6"/>
    <p:sldId id="357" r:id="rId7"/>
    <p:sldId id="358" r:id="rId8"/>
    <p:sldId id="359" r:id="rId9"/>
    <p:sldId id="360" r:id="rId10"/>
    <p:sldId id="362" r:id="rId11"/>
    <p:sldId id="363" r:id="rId12"/>
    <p:sldId id="370" r:id="rId13"/>
    <p:sldId id="371" r:id="rId14"/>
    <p:sldId id="369" r:id="rId15"/>
    <p:sldId id="313" r:id="rId16"/>
    <p:sldId id="375" r:id="rId17"/>
    <p:sldId id="309" r:id="rId18"/>
    <p:sldId id="376" r:id="rId19"/>
    <p:sldId id="346" r:id="rId20"/>
    <p:sldId id="386" r:id="rId21"/>
    <p:sldId id="387" r:id="rId22"/>
    <p:sldId id="372" r:id="rId23"/>
    <p:sldId id="304" r:id="rId24"/>
    <p:sldId id="334" r:id="rId25"/>
    <p:sldId id="308" r:id="rId26"/>
    <p:sldId id="392" r:id="rId27"/>
    <p:sldId id="393" r:id="rId28"/>
    <p:sldId id="347" r:id="rId29"/>
    <p:sldId id="385" r:id="rId30"/>
    <p:sldId id="388" r:id="rId31"/>
    <p:sldId id="389" r:id="rId32"/>
    <p:sldId id="390" r:id="rId33"/>
    <p:sldId id="391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008B8"/>
    <a:srgbClr val="1C1C1C"/>
    <a:srgbClr val="000099"/>
    <a:srgbClr val="CCFFFF"/>
    <a:srgbClr val="CCECFF"/>
    <a:srgbClr val="FFFF99"/>
    <a:srgbClr val="D9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 autoAdjust="0"/>
    <p:restoredTop sz="94703" autoAdjust="0"/>
  </p:normalViewPr>
  <p:slideViewPr>
    <p:cSldViewPr snapToGrid="0">
      <p:cViewPr varScale="1">
        <p:scale>
          <a:sx n="87" d="100"/>
          <a:sy n="87" d="100"/>
        </p:scale>
        <p:origin x="6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F3465A-0DD1-402D-B81F-4176D818DCB1}" type="datetimeFigureOut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C551BA-1CC4-4099-9E12-9438D4EF9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70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844785-57CF-423B-9BD3-439C568A7E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63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34B8C-5900-4E41-B252-9EB0D44D1A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85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79AE3B-D095-467F-AE7A-E06AAE9F4B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32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79AE3B-D095-467F-AE7A-E06AAE9F4B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7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79AE3B-D095-467F-AE7A-E06AAE9F4B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60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33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EEB768-AA56-43BD-98D0-042FC21088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38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1F57C-B1AD-42CE-8A45-D61EF6A43D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6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AD3C01-AD99-4C23-BA52-56EE89160F0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4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15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2932C1-E684-4666-86F2-77A0E744317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4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0AE34E-0793-41F5-ACC9-2D4F114B77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29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2932C1-E684-4666-86F2-77A0E744317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91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ECEA5C-C4A5-49C9-B48B-33C81431687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70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373AD3-6C95-4FD3-8899-14F2F4D648D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68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6A15D7-2B6D-40BE-8FDD-6EE2D896411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17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D20284-EB5C-4120-BF99-4778D7386C2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5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E84931-D34F-44FA-BA57-9B12A4E85C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73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D6415D-7D7B-4035-9EB2-6103197D65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5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A1B4DE-E20D-4515-9993-D7D558C3EE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98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5BD237-F001-481E-BC50-EB562F59DD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60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D39E71-4E7A-4DFB-998C-466E3D8735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95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964776-8C45-457A-8469-ECB9C20EDC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15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E13381-6D8C-4E07-AB33-77E25CF26F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3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F0D8A37-C3A8-49EE-8EAA-4A6F0130AB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05C730-1DB4-471D-B19D-B94542C3D8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6A608F-5873-4E37-9C1F-3E753349B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solidFill>
                  <a:srgbClr val="1D875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26249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0D2CE3-A1CB-45EE-BBFD-C19D2EBB4F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ECE1F6A-29EA-4FAB-A19C-8B1CDE10AD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254D2E-986A-4C1A-A47C-E2A14B82BA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9E4611-D595-4CFF-929E-41B69296D0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BABD55-8A6B-4D6D-A6AC-501F5BFC5A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857910-A8A5-4259-8927-FB742B0161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CA689A-F721-4693-AD5A-7026F57F96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E6C528-BBE6-4108-A022-D17289AB5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400"/>
            </a:gs>
            <a:gs pos="62000">
              <a:srgbClr val="0099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275030" y="195195"/>
            <a:ext cx="8632664" cy="648300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9114" y="448221"/>
            <a:ext cx="7698306" cy="692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785" y="1595620"/>
            <a:ext cx="7697635" cy="4519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55" y="624642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6576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2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800" kern="1200">
          <a:solidFill>
            <a:srgbClr val="188463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800" kern="1200">
          <a:solidFill>
            <a:srgbClr val="1558BB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-sa/4.0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igilentinc.com/Products/Detail.cfm?NavPath=2,400,789&amp;Prod=NEXYS2" TargetMode="Externa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lentinc.com/Products/Detail.cfm?NavPath=2,400,897&amp;Prod=NEXYS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hyperlink" Target="http://www.digilentinc.com/Products/Detail.cfm?NavPath=2,400,1184&amp;Prod=NEXYS4" TargetMode="External"/><Relationship Id="rId4" Type="http://schemas.openxmlformats.org/officeDocument/2006/relationships/hyperlink" Target="http://www.digilentinc.com/Products/Detail.cfm?NavPath=2,400,1288&amp;Prod=BASYS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openxmlformats.org/officeDocument/2006/relationships/notesSlide" Target="../notesSlides/notesSlide4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openxmlformats.org/officeDocument/2006/relationships/audio" Target="../media/media3.mp3"/><Relationship Id="rId10" Type="http://schemas.openxmlformats.org/officeDocument/2006/relationships/image" Target="../media/image11.png"/><Relationship Id="rId4" Type="http://schemas.microsoft.com/office/2007/relationships/media" Target="../media/media3.mp3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H2ftVPk-WZw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1398504" y="2006934"/>
            <a:ext cx="6775450" cy="1814513"/>
          </a:xfrm>
          <a:prstGeom prst="rect">
            <a:avLst/>
          </a:prstGeom>
          <a:blipFill dpi="0" rotWithShape="1">
            <a:blip r:embed="rId3" cstate="print">
              <a:alphaModFix amt="28000"/>
            </a:blip>
            <a:srcRect/>
            <a:tile tx="0" ty="0" sx="100000" sy="100000" flip="none" algn="tl"/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4294967295"/>
          </p:nvPr>
        </p:nvSpPr>
        <p:spPr>
          <a:xfrm>
            <a:off x="372154" y="3270621"/>
            <a:ext cx="8428945" cy="1637672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en-ZA" dirty="0">
                <a:ln>
                  <a:solidFill>
                    <a:schemeClr val="tx1"/>
                  </a:solidFill>
                </a:ln>
                <a:solidFill>
                  <a:srgbClr val="16684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Lecture 16</a:t>
            </a:r>
          </a:p>
          <a:p>
            <a:pPr algn="ctr">
              <a:buNone/>
              <a:defRPr/>
            </a:pPr>
            <a:r>
              <a:rPr lang="en-ZA" dirty="0">
                <a:ln>
                  <a:solidFill>
                    <a:schemeClr val="tx1"/>
                  </a:solidFill>
                </a:ln>
                <a:solidFill>
                  <a:srgbClr val="16684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YODA Project &amp;</a:t>
            </a:r>
          </a:p>
          <a:p>
            <a:pPr algn="ctr">
              <a:buNone/>
              <a:defRPr/>
            </a:pPr>
            <a:r>
              <a:rPr lang="en-ZA" dirty="0">
                <a:ln>
                  <a:solidFill>
                    <a:schemeClr val="tx1"/>
                  </a:solidFill>
                </a:ln>
                <a:solidFill>
                  <a:srgbClr val="16684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Discussion of Digital Accelerators</a:t>
            </a: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1873250" y="5157788"/>
            <a:ext cx="5832475" cy="9588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ZA" sz="1600" i="1"/>
              <a:t>Presented by</a:t>
            </a:r>
          </a:p>
          <a:p>
            <a:pPr algn="ctr"/>
            <a:r>
              <a:rPr lang="en-ZA" sz="2400"/>
              <a:t>Simon Winberg</a:t>
            </a:r>
            <a:endParaRPr lang="en-US" sz="2400"/>
          </a:p>
        </p:txBody>
      </p:sp>
      <p:pic>
        <p:nvPicPr>
          <p:cNvPr id="3077" name="Picture 9" descr="EEE4084F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37" y="375820"/>
            <a:ext cx="143986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94108" y="2333071"/>
            <a:ext cx="676659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Digital Systems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76892" y="561822"/>
            <a:ext cx="441819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EEE4084F</a:t>
            </a:r>
          </a:p>
        </p:txBody>
      </p:sp>
      <p:pic>
        <p:nvPicPr>
          <p:cNvPr id="3081" name="Picture 11" descr="uct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3600" y="413418"/>
            <a:ext cx="14335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swinberg\Documents\ACTIVE\EEE4084F\Common\Images_open\CC-SA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0" y="6363938"/>
            <a:ext cx="776741" cy="2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37552" y="641802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900" dirty="0"/>
              <a:t>Attribution-</a:t>
            </a:r>
            <a:r>
              <a:rPr lang="en-ZA" sz="900" dirty="0" err="1"/>
              <a:t>ShareAlike</a:t>
            </a:r>
            <a:r>
              <a:rPr lang="en-ZA" sz="900" dirty="0"/>
              <a:t> 4.0 International (CC BY-SA 4.0)</a:t>
            </a:r>
          </a:p>
        </p:txBody>
      </p:sp>
      <p:pic>
        <p:nvPicPr>
          <p:cNvPr id="14" name="Picture 13" descr="yoda.jpg">
            <a:extLst>
              <a:ext uri="{FF2B5EF4-FFF2-40B4-BE49-F238E27FC236}">
                <a16:creationId xmlns:a16="http://schemas.microsoft.com/office/drawing/2014/main" id="{8BFB81A6-A608-4894-B91B-4FB955FB042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3600" y="5139217"/>
            <a:ext cx="1065670" cy="127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picture containing monitor, sitting, table&#10;&#10;Description generated with high confidence">
            <a:extLst>
              <a:ext uri="{FF2B5EF4-FFF2-40B4-BE49-F238E27FC236}">
                <a16:creationId xmlns:a16="http://schemas.microsoft.com/office/drawing/2014/main" id="{59170A70-3D06-4F4A-A92A-9BF78380F8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1" y="4962376"/>
            <a:ext cx="1163342" cy="130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dirty="0"/>
              <a:t>Evaluation Kit: Nexys2 or Nexys3 or </a:t>
            </a:r>
            <a:r>
              <a:rPr lang="en-ZA" dirty="0" err="1"/>
              <a:t>Nexys</a:t>
            </a:r>
            <a:r>
              <a:rPr lang="en-ZA" dirty="0"/>
              <a:t> 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dirty="0"/>
              <a:t>Reconfigurable Computing EEE4084F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3275" y="2642840"/>
            <a:ext cx="422423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ready for your “doorstop”… 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275" y="5959475"/>
            <a:ext cx="67437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brief overview of Reconfigurable Computing operation…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swinberg\Documents\ACTIVE\EEE4084F\2012\LECTURES\EEE4084F-Lecture13\NEXYS3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83001"/>
            <a:ext cx="4170680" cy="3534652"/>
          </a:xfrm>
          <a:prstGeom prst="rect">
            <a:avLst/>
          </a:prstGeom>
          <a:noFill/>
        </p:spPr>
      </p:pic>
      <p:sp>
        <p:nvSpPr>
          <p:cNvPr id="17413" name="TextBox 45"/>
          <p:cNvSpPr txBox="1">
            <a:spLocks noChangeArrowheads="1"/>
          </p:cNvSpPr>
          <p:nvPr/>
        </p:nvSpPr>
        <p:spPr bwMode="auto">
          <a:xfrm>
            <a:off x="3089275" y="159068"/>
            <a:ext cx="57864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800" dirty="0"/>
              <a:t>Nexys2:</a:t>
            </a:r>
            <a:br>
              <a:rPr lang="en-ZA" sz="2800" dirty="0"/>
            </a:br>
            <a:r>
              <a:rPr lang="en-ZA" sz="2800" dirty="0"/>
              <a:t>The evaluation board to be used</a:t>
            </a:r>
          </a:p>
          <a:p>
            <a:r>
              <a:rPr lang="en-ZA" sz="2800" dirty="0"/>
              <a:t>in the laboratories…</a:t>
            </a:r>
            <a:endParaRPr lang="en-US" sz="2800" dirty="0"/>
          </a:p>
        </p:txBody>
      </p:sp>
      <p:pic>
        <p:nvPicPr>
          <p:cNvPr id="64515" name="Picture 3" descr="C:\Users\swinberg\Documents\ACTIVE\EEE4084F\2012\LECTURES\EEE4084F-Lecture13\TILE_Nexys2_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265" y="201930"/>
            <a:ext cx="1782172" cy="1245870"/>
          </a:xfrm>
          <a:prstGeom prst="rect">
            <a:avLst/>
          </a:prstGeom>
          <a:noFill/>
        </p:spPr>
      </p:pic>
      <p:pic>
        <p:nvPicPr>
          <p:cNvPr id="64516" name="Picture 4" descr="C:\Users\swinberg\Documents\ACTIVE\EEE4084F\2012\LECTURES\EEE4084F-Lecture13\NEXYS2_block3_4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2880" y="1925003"/>
            <a:ext cx="5074920" cy="3235262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4027140" y="6258795"/>
            <a:ext cx="4922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6"/>
              </a:rPr>
              <a:t>http://www.digilentinc.com/Products/Detail.cfm?NavPath=2,400,789&amp;Prod=NEXYS2</a:t>
            </a:r>
            <a:r>
              <a:rPr lang="en-GB" sz="1000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swinberg\Documents\ACTIVE\EEE4084F\2012\LECTURES\EEE4084F-Lecture13\NEXYS3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351" y="3550082"/>
            <a:ext cx="1836838" cy="1556721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 bwMode="auto">
          <a:xfrm>
            <a:off x="2457974" y="1870674"/>
            <a:ext cx="6530452" cy="47984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275315" y="2070748"/>
            <a:ext cx="7290666" cy="4665332"/>
            <a:chOff x="-876098" y="-53535"/>
            <a:chExt cx="10826539" cy="6926999"/>
          </a:xfrm>
        </p:grpSpPr>
        <p:sp>
          <p:nvSpPr>
            <p:cNvPr id="17416" name="Rectangle 4"/>
            <p:cNvSpPr>
              <a:spLocks noChangeArrowheads="1"/>
            </p:cNvSpPr>
            <p:nvPr/>
          </p:nvSpPr>
          <p:spPr bwMode="auto">
            <a:xfrm>
              <a:off x="1928813" y="1466850"/>
              <a:ext cx="4757737" cy="35052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Text Box 5"/>
            <p:cNvSpPr txBox="1">
              <a:spLocks noChangeArrowheads="1"/>
            </p:cNvSpPr>
            <p:nvPr/>
          </p:nvSpPr>
          <p:spPr bwMode="auto">
            <a:xfrm>
              <a:off x="3802063" y="2965450"/>
              <a:ext cx="1030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1C1C1C"/>
                  </a:solidFill>
                </a:rPr>
                <a:t>FPGA</a:t>
              </a:r>
            </a:p>
          </p:txBody>
        </p:sp>
        <p:sp>
          <p:nvSpPr>
            <p:cNvPr id="17418" name="Oval 11"/>
            <p:cNvSpPr>
              <a:spLocks noChangeArrowheads="1"/>
            </p:cNvSpPr>
            <p:nvPr/>
          </p:nvSpPr>
          <p:spPr bwMode="auto">
            <a:xfrm>
              <a:off x="6654800" y="1773238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Oval 12"/>
            <p:cNvSpPr>
              <a:spLocks noChangeArrowheads="1"/>
            </p:cNvSpPr>
            <p:nvPr/>
          </p:nvSpPr>
          <p:spPr bwMode="auto">
            <a:xfrm>
              <a:off x="6654800" y="2093913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14"/>
            <p:cNvSpPr>
              <a:spLocks noChangeArrowheads="1"/>
            </p:cNvSpPr>
            <p:nvPr/>
          </p:nvSpPr>
          <p:spPr bwMode="auto">
            <a:xfrm>
              <a:off x="6654800" y="2414588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15"/>
            <p:cNvSpPr>
              <a:spLocks noChangeArrowheads="1"/>
            </p:cNvSpPr>
            <p:nvPr/>
          </p:nvSpPr>
          <p:spPr bwMode="auto">
            <a:xfrm>
              <a:off x="6654800" y="2735263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16"/>
            <p:cNvSpPr>
              <a:spLocks noChangeArrowheads="1"/>
            </p:cNvSpPr>
            <p:nvPr/>
          </p:nvSpPr>
          <p:spPr bwMode="auto">
            <a:xfrm>
              <a:off x="6654800" y="3095625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7"/>
            <p:cNvSpPr>
              <a:spLocks noChangeArrowheads="1"/>
            </p:cNvSpPr>
            <p:nvPr/>
          </p:nvSpPr>
          <p:spPr bwMode="auto">
            <a:xfrm>
              <a:off x="6654800" y="341630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Oval 18"/>
            <p:cNvSpPr>
              <a:spLocks noChangeArrowheads="1"/>
            </p:cNvSpPr>
            <p:nvPr/>
          </p:nvSpPr>
          <p:spPr bwMode="auto">
            <a:xfrm>
              <a:off x="6654800" y="3787775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Oval 19"/>
            <p:cNvSpPr>
              <a:spLocks noChangeArrowheads="1"/>
            </p:cNvSpPr>
            <p:nvPr/>
          </p:nvSpPr>
          <p:spPr bwMode="auto">
            <a:xfrm>
              <a:off x="6654800" y="410845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Oval 20"/>
            <p:cNvSpPr>
              <a:spLocks noChangeArrowheads="1"/>
            </p:cNvSpPr>
            <p:nvPr/>
          </p:nvSpPr>
          <p:spPr bwMode="auto">
            <a:xfrm>
              <a:off x="6637338" y="4483100"/>
              <a:ext cx="169862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Oval 21"/>
            <p:cNvSpPr>
              <a:spLocks noChangeArrowheads="1"/>
            </p:cNvSpPr>
            <p:nvPr/>
          </p:nvSpPr>
          <p:spPr bwMode="auto">
            <a:xfrm>
              <a:off x="6637338" y="4803775"/>
              <a:ext cx="169862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Oval 22"/>
            <p:cNvSpPr>
              <a:spLocks noChangeArrowheads="1"/>
            </p:cNvSpPr>
            <p:nvPr/>
          </p:nvSpPr>
          <p:spPr bwMode="auto">
            <a:xfrm>
              <a:off x="6654800" y="146685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Oval 23"/>
            <p:cNvSpPr>
              <a:spLocks noChangeArrowheads="1"/>
            </p:cNvSpPr>
            <p:nvPr/>
          </p:nvSpPr>
          <p:spPr bwMode="auto">
            <a:xfrm>
              <a:off x="1860550" y="1773238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Oval 24"/>
            <p:cNvSpPr>
              <a:spLocks noChangeArrowheads="1"/>
            </p:cNvSpPr>
            <p:nvPr/>
          </p:nvSpPr>
          <p:spPr bwMode="auto">
            <a:xfrm>
              <a:off x="1860550" y="2093913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Oval 25"/>
            <p:cNvSpPr>
              <a:spLocks noChangeArrowheads="1"/>
            </p:cNvSpPr>
            <p:nvPr/>
          </p:nvSpPr>
          <p:spPr bwMode="auto">
            <a:xfrm>
              <a:off x="1860550" y="2414588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Oval 26"/>
            <p:cNvSpPr>
              <a:spLocks noChangeArrowheads="1"/>
            </p:cNvSpPr>
            <p:nvPr/>
          </p:nvSpPr>
          <p:spPr bwMode="auto">
            <a:xfrm>
              <a:off x="1860550" y="2735263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Oval 27"/>
            <p:cNvSpPr>
              <a:spLocks noChangeArrowheads="1"/>
            </p:cNvSpPr>
            <p:nvPr/>
          </p:nvSpPr>
          <p:spPr bwMode="auto">
            <a:xfrm>
              <a:off x="1860550" y="3095625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Oval 28"/>
            <p:cNvSpPr>
              <a:spLocks noChangeArrowheads="1"/>
            </p:cNvSpPr>
            <p:nvPr/>
          </p:nvSpPr>
          <p:spPr bwMode="auto">
            <a:xfrm>
              <a:off x="1860550" y="341630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Oval 29"/>
            <p:cNvSpPr>
              <a:spLocks noChangeArrowheads="1"/>
            </p:cNvSpPr>
            <p:nvPr/>
          </p:nvSpPr>
          <p:spPr bwMode="auto">
            <a:xfrm>
              <a:off x="1860550" y="3787775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Oval 30"/>
            <p:cNvSpPr>
              <a:spLocks noChangeArrowheads="1"/>
            </p:cNvSpPr>
            <p:nvPr/>
          </p:nvSpPr>
          <p:spPr bwMode="auto">
            <a:xfrm>
              <a:off x="1860550" y="410845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Oval 31"/>
            <p:cNvSpPr>
              <a:spLocks noChangeArrowheads="1"/>
            </p:cNvSpPr>
            <p:nvPr/>
          </p:nvSpPr>
          <p:spPr bwMode="auto">
            <a:xfrm>
              <a:off x="1843088" y="4483100"/>
              <a:ext cx="169862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Oval 32"/>
            <p:cNvSpPr>
              <a:spLocks noChangeArrowheads="1"/>
            </p:cNvSpPr>
            <p:nvPr/>
          </p:nvSpPr>
          <p:spPr bwMode="auto">
            <a:xfrm>
              <a:off x="1843088" y="4803775"/>
              <a:ext cx="169862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Oval 33"/>
            <p:cNvSpPr>
              <a:spLocks noChangeArrowheads="1"/>
            </p:cNvSpPr>
            <p:nvPr/>
          </p:nvSpPr>
          <p:spPr bwMode="auto">
            <a:xfrm>
              <a:off x="1860550" y="146685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34"/>
            <p:cNvSpPr>
              <a:spLocks noChangeShapeType="1"/>
            </p:cNvSpPr>
            <p:nvPr/>
          </p:nvSpPr>
          <p:spPr bwMode="auto">
            <a:xfrm>
              <a:off x="1267101" y="2008429"/>
              <a:ext cx="28299" cy="2963622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1" name="Rectangle 35"/>
            <p:cNvSpPr>
              <a:spLocks noChangeArrowheads="1"/>
            </p:cNvSpPr>
            <p:nvPr/>
          </p:nvSpPr>
          <p:spPr bwMode="auto">
            <a:xfrm>
              <a:off x="2876550" y="127000"/>
              <a:ext cx="3522663" cy="914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Text Box 37"/>
            <p:cNvSpPr txBox="1">
              <a:spLocks noChangeArrowheads="1"/>
            </p:cNvSpPr>
            <p:nvPr/>
          </p:nvSpPr>
          <p:spPr bwMode="auto">
            <a:xfrm>
              <a:off x="2851184" y="369888"/>
              <a:ext cx="3475915" cy="685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1C1C1C"/>
                  </a:solidFill>
                </a:rPr>
                <a:t>Flash 16MByte</a:t>
              </a:r>
            </a:p>
          </p:txBody>
        </p:sp>
        <p:sp>
          <p:nvSpPr>
            <p:cNvPr id="17443" name="Rectangle 38"/>
            <p:cNvSpPr>
              <a:spLocks noChangeArrowheads="1"/>
            </p:cNvSpPr>
            <p:nvPr/>
          </p:nvSpPr>
          <p:spPr bwMode="auto">
            <a:xfrm>
              <a:off x="6074561" y="5472088"/>
              <a:ext cx="2819399" cy="91439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Text Box 39"/>
            <p:cNvSpPr txBox="1">
              <a:spLocks noChangeArrowheads="1"/>
            </p:cNvSpPr>
            <p:nvPr/>
          </p:nvSpPr>
          <p:spPr bwMode="auto">
            <a:xfrm>
              <a:off x="6760361" y="5700688"/>
              <a:ext cx="1082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1C1C1C"/>
                  </a:solidFill>
                </a:rPr>
                <a:t>SRAM</a:t>
              </a:r>
            </a:p>
          </p:txBody>
        </p:sp>
        <p:sp>
          <p:nvSpPr>
            <p:cNvPr id="17447" name="Line 42"/>
            <p:cNvSpPr>
              <a:spLocks noChangeShapeType="1"/>
            </p:cNvSpPr>
            <p:nvPr/>
          </p:nvSpPr>
          <p:spPr bwMode="auto">
            <a:xfrm flipH="1">
              <a:off x="7762253" y="1406525"/>
              <a:ext cx="10147" cy="4018741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9" name="Line 44"/>
            <p:cNvSpPr>
              <a:spLocks noChangeShapeType="1"/>
            </p:cNvSpPr>
            <p:nvPr/>
          </p:nvSpPr>
          <p:spPr bwMode="auto">
            <a:xfrm flipH="1" flipV="1">
              <a:off x="6399213" y="609600"/>
              <a:ext cx="1373187" cy="796925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0" name="Text Box 45"/>
            <p:cNvSpPr txBox="1">
              <a:spLocks noChangeArrowheads="1"/>
            </p:cNvSpPr>
            <p:nvPr/>
          </p:nvSpPr>
          <p:spPr bwMode="auto">
            <a:xfrm>
              <a:off x="6391086" y="2142856"/>
              <a:ext cx="3559355" cy="1508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45 bit memory ADDRESS </a:t>
              </a:r>
            </a:p>
            <a:p>
              <a:pPr algn="ctr"/>
              <a:r>
                <a:rPr lang="en-US" sz="20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BUS</a:t>
              </a:r>
            </a:p>
          </p:txBody>
        </p:sp>
        <p:sp>
          <p:nvSpPr>
            <p:cNvPr id="17451" name="Text Box 46"/>
            <p:cNvSpPr txBox="1">
              <a:spLocks noChangeArrowheads="1"/>
            </p:cNvSpPr>
            <p:nvPr/>
          </p:nvSpPr>
          <p:spPr bwMode="auto">
            <a:xfrm>
              <a:off x="-853467" y="2164017"/>
              <a:ext cx="2460036" cy="21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DATA </a:t>
              </a:r>
            </a:p>
            <a:p>
              <a:pPr algn="ctr"/>
              <a:r>
                <a:rPr lang="en-US" sz="24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PORT BUS</a:t>
              </a:r>
            </a:p>
            <a:p>
              <a:pPr algn="ctr"/>
              <a:r>
                <a:rPr lang="en-US" sz="14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(USB, JTAG)</a:t>
              </a:r>
            </a:p>
          </p:txBody>
        </p:sp>
        <p:sp>
          <p:nvSpPr>
            <p:cNvPr id="17452" name="Line 61"/>
            <p:cNvSpPr>
              <a:spLocks noChangeShapeType="1"/>
            </p:cNvSpPr>
            <p:nvPr/>
          </p:nvSpPr>
          <p:spPr bwMode="auto">
            <a:xfrm>
              <a:off x="1295400" y="3179763"/>
              <a:ext cx="650875" cy="0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3" name="Line 62"/>
            <p:cNvSpPr>
              <a:spLocks noChangeShapeType="1"/>
            </p:cNvSpPr>
            <p:nvPr/>
          </p:nvSpPr>
          <p:spPr bwMode="auto">
            <a:xfrm>
              <a:off x="6745288" y="3516313"/>
              <a:ext cx="1027112" cy="0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62"/>
            <p:cNvSpPr>
              <a:spLocks noChangeShapeType="1"/>
            </p:cNvSpPr>
            <p:nvPr/>
          </p:nvSpPr>
          <p:spPr bwMode="auto">
            <a:xfrm flipH="1">
              <a:off x="2172348" y="4941880"/>
              <a:ext cx="1439" cy="732294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67649" y="5639615"/>
              <a:ext cx="2964686" cy="123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32 bit LEDs, PB PIO</a:t>
              </a:r>
              <a:endParaRPr lang="en-US" sz="14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</p:txBody>
        </p:sp>
        <p:sp>
          <p:nvSpPr>
            <p:cNvPr id="51" name="Line 62"/>
            <p:cNvSpPr>
              <a:spLocks noChangeShapeType="1"/>
            </p:cNvSpPr>
            <p:nvPr/>
          </p:nvSpPr>
          <p:spPr bwMode="auto">
            <a:xfrm flipH="1">
              <a:off x="4842829" y="4941880"/>
              <a:ext cx="1439" cy="732294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 Box 46"/>
            <p:cNvSpPr txBox="1">
              <a:spLocks noChangeArrowheads="1"/>
            </p:cNvSpPr>
            <p:nvPr/>
          </p:nvSpPr>
          <p:spPr bwMode="auto">
            <a:xfrm>
              <a:off x="2971204" y="5377203"/>
              <a:ext cx="2460036" cy="123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43 bit extra IO</a:t>
              </a:r>
              <a:endParaRPr lang="en-US" sz="14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>
              <a:off x="1159612" y="1256375"/>
              <a:ext cx="876948" cy="525772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 Box 46"/>
            <p:cNvSpPr txBox="1">
              <a:spLocks noChangeArrowheads="1"/>
            </p:cNvSpPr>
            <p:nvPr/>
          </p:nvSpPr>
          <p:spPr bwMode="auto">
            <a:xfrm>
              <a:off x="-876098" y="-53535"/>
              <a:ext cx="3591595" cy="123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16 bit </a:t>
              </a:r>
              <a:r>
                <a:rPr lang="en-US" sz="2400" b="1" dirty="0" err="1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Pmods</a:t>
              </a:r>
              <a:r>
                <a:rPr lang="en-US" sz="24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 (4x)</a:t>
              </a:r>
              <a:endParaRPr lang="en-US" sz="14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</p:txBody>
        </p:sp>
        <p:sp>
          <p:nvSpPr>
            <p:cNvPr id="55" name="Line 61"/>
            <p:cNvSpPr>
              <a:spLocks noChangeShapeType="1"/>
            </p:cNvSpPr>
            <p:nvPr/>
          </p:nvSpPr>
          <p:spPr bwMode="auto">
            <a:xfrm>
              <a:off x="2104455" y="673372"/>
              <a:ext cx="475254" cy="769353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61"/>
            <p:cNvSpPr>
              <a:spLocks noChangeShapeType="1"/>
            </p:cNvSpPr>
            <p:nvPr/>
          </p:nvSpPr>
          <p:spPr bwMode="auto">
            <a:xfrm>
              <a:off x="1810251" y="809142"/>
              <a:ext cx="407361" cy="656214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61"/>
            <p:cNvSpPr>
              <a:spLocks noChangeShapeType="1"/>
            </p:cNvSpPr>
            <p:nvPr/>
          </p:nvSpPr>
          <p:spPr bwMode="auto">
            <a:xfrm>
              <a:off x="1334995" y="990165"/>
              <a:ext cx="678934" cy="588328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413" name="TextBox 45"/>
          <p:cNvSpPr txBox="1">
            <a:spLocks noChangeArrowheads="1"/>
          </p:cNvSpPr>
          <p:nvPr/>
        </p:nvSpPr>
        <p:spPr bwMode="auto">
          <a:xfrm>
            <a:off x="3089275" y="159068"/>
            <a:ext cx="57864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800" dirty="0"/>
              <a:t>Nexys2:</a:t>
            </a:r>
            <a:br>
              <a:rPr lang="en-ZA" sz="2800" dirty="0"/>
            </a:br>
            <a:r>
              <a:rPr lang="en-ZA" sz="2800" dirty="0"/>
              <a:t>The evaluation board to be used</a:t>
            </a:r>
          </a:p>
          <a:p>
            <a:r>
              <a:rPr lang="en-ZA" sz="2800" dirty="0"/>
              <a:t>in the laboratories…</a:t>
            </a:r>
            <a:endParaRPr lang="en-US" sz="2800" dirty="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370388" y="1419225"/>
            <a:ext cx="2824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800" dirty="0"/>
              <a:t>Simplified Model</a:t>
            </a:r>
            <a:endParaRPr lang="en-US" sz="2800" dirty="0"/>
          </a:p>
        </p:txBody>
      </p:sp>
      <p:pic>
        <p:nvPicPr>
          <p:cNvPr id="64515" name="Picture 3" descr="C:\Users\swinberg\Documents\ACTIVE\EEE4084F\2012\LECTURES\EEE4084F-Lecture13\TILE_Nexys2_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265" y="201930"/>
            <a:ext cx="1782172" cy="1245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1048068" y="1511299"/>
            <a:ext cx="6783789" cy="50264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781795" y="1689748"/>
            <a:ext cx="7801045" cy="4909172"/>
            <a:chOff x="-876098" y="-53535"/>
            <a:chExt cx="11009042" cy="6926999"/>
          </a:xfrm>
        </p:grpSpPr>
        <p:sp>
          <p:nvSpPr>
            <p:cNvPr id="17416" name="Rectangle 4"/>
            <p:cNvSpPr>
              <a:spLocks noChangeArrowheads="1"/>
            </p:cNvSpPr>
            <p:nvPr/>
          </p:nvSpPr>
          <p:spPr bwMode="auto">
            <a:xfrm>
              <a:off x="1928813" y="1466850"/>
              <a:ext cx="4757737" cy="35052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Text Box 5"/>
            <p:cNvSpPr txBox="1">
              <a:spLocks noChangeArrowheads="1"/>
            </p:cNvSpPr>
            <p:nvPr/>
          </p:nvSpPr>
          <p:spPr bwMode="auto">
            <a:xfrm>
              <a:off x="3802063" y="2965450"/>
              <a:ext cx="1030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1C1C1C"/>
                  </a:solidFill>
                </a:rPr>
                <a:t>FPGA</a:t>
              </a:r>
            </a:p>
          </p:txBody>
        </p:sp>
        <p:sp>
          <p:nvSpPr>
            <p:cNvPr id="17418" name="Oval 11"/>
            <p:cNvSpPr>
              <a:spLocks noChangeArrowheads="1"/>
            </p:cNvSpPr>
            <p:nvPr/>
          </p:nvSpPr>
          <p:spPr bwMode="auto">
            <a:xfrm>
              <a:off x="6654800" y="1773238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Oval 12"/>
            <p:cNvSpPr>
              <a:spLocks noChangeArrowheads="1"/>
            </p:cNvSpPr>
            <p:nvPr/>
          </p:nvSpPr>
          <p:spPr bwMode="auto">
            <a:xfrm>
              <a:off x="6654800" y="2093913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14"/>
            <p:cNvSpPr>
              <a:spLocks noChangeArrowheads="1"/>
            </p:cNvSpPr>
            <p:nvPr/>
          </p:nvSpPr>
          <p:spPr bwMode="auto">
            <a:xfrm>
              <a:off x="6654800" y="2414588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15"/>
            <p:cNvSpPr>
              <a:spLocks noChangeArrowheads="1"/>
            </p:cNvSpPr>
            <p:nvPr/>
          </p:nvSpPr>
          <p:spPr bwMode="auto">
            <a:xfrm>
              <a:off x="6654800" y="2735263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16"/>
            <p:cNvSpPr>
              <a:spLocks noChangeArrowheads="1"/>
            </p:cNvSpPr>
            <p:nvPr/>
          </p:nvSpPr>
          <p:spPr bwMode="auto">
            <a:xfrm>
              <a:off x="6654800" y="3095625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7"/>
            <p:cNvSpPr>
              <a:spLocks noChangeArrowheads="1"/>
            </p:cNvSpPr>
            <p:nvPr/>
          </p:nvSpPr>
          <p:spPr bwMode="auto">
            <a:xfrm>
              <a:off x="6654800" y="341630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Oval 18"/>
            <p:cNvSpPr>
              <a:spLocks noChangeArrowheads="1"/>
            </p:cNvSpPr>
            <p:nvPr/>
          </p:nvSpPr>
          <p:spPr bwMode="auto">
            <a:xfrm>
              <a:off x="6654800" y="3787775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Oval 19"/>
            <p:cNvSpPr>
              <a:spLocks noChangeArrowheads="1"/>
            </p:cNvSpPr>
            <p:nvPr/>
          </p:nvSpPr>
          <p:spPr bwMode="auto">
            <a:xfrm>
              <a:off x="6654800" y="410845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Oval 20"/>
            <p:cNvSpPr>
              <a:spLocks noChangeArrowheads="1"/>
            </p:cNvSpPr>
            <p:nvPr/>
          </p:nvSpPr>
          <p:spPr bwMode="auto">
            <a:xfrm>
              <a:off x="6637338" y="4483100"/>
              <a:ext cx="169862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Oval 21"/>
            <p:cNvSpPr>
              <a:spLocks noChangeArrowheads="1"/>
            </p:cNvSpPr>
            <p:nvPr/>
          </p:nvSpPr>
          <p:spPr bwMode="auto">
            <a:xfrm>
              <a:off x="6637338" y="4803775"/>
              <a:ext cx="169862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Oval 22"/>
            <p:cNvSpPr>
              <a:spLocks noChangeArrowheads="1"/>
            </p:cNvSpPr>
            <p:nvPr/>
          </p:nvSpPr>
          <p:spPr bwMode="auto">
            <a:xfrm>
              <a:off x="6654800" y="146685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Oval 23"/>
            <p:cNvSpPr>
              <a:spLocks noChangeArrowheads="1"/>
            </p:cNvSpPr>
            <p:nvPr/>
          </p:nvSpPr>
          <p:spPr bwMode="auto">
            <a:xfrm>
              <a:off x="1860550" y="1773238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Oval 24"/>
            <p:cNvSpPr>
              <a:spLocks noChangeArrowheads="1"/>
            </p:cNvSpPr>
            <p:nvPr/>
          </p:nvSpPr>
          <p:spPr bwMode="auto">
            <a:xfrm>
              <a:off x="1860550" y="2093913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Oval 25"/>
            <p:cNvSpPr>
              <a:spLocks noChangeArrowheads="1"/>
            </p:cNvSpPr>
            <p:nvPr/>
          </p:nvSpPr>
          <p:spPr bwMode="auto">
            <a:xfrm>
              <a:off x="1860550" y="2414588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Oval 26"/>
            <p:cNvSpPr>
              <a:spLocks noChangeArrowheads="1"/>
            </p:cNvSpPr>
            <p:nvPr/>
          </p:nvSpPr>
          <p:spPr bwMode="auto">
            <a:xfrm>
              <a:off x="1860550" y="2735263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Oval 27"/>
            <p:cNvSpPr>
              <a:spLocks noChangeArrowheads="1"/>
            </p:cNvSpPr>
            <p:nvPr/>
          </p:nvSpPr>
          <p:spPr bwMode="auto">
            <a:xfrm>
              <a:off x="1860550" y="3095625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Oval 28"/>
            <p:cNvSpPr>
              <a:spLocks noChangeArrowheads="1"/>
            </p:cNvSpPr>
            <p:nvPr/>
          </p:nvSpPr>
          <p:spPr bwMode="auto">
            <a:xfrm>
              <a:off x="1860550" y="341630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Oval 29"/>
            <p:cNvSpPr>
              <a:spLocks noChangeArrowheads="1"/>
            </p:cNvSpPr>
            <p:nvPr/>
          </p:nvSpPr>
          <p:spPr bwMode="auto">
            <a:xfrm>
              <a:off x="1860550" y="3787775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Oval 30"/>
            <p:cNvSpPr>
              <a:spLocks noChangeArrowheads="1"/>
            </p:cNvSpPr>
            <p:nvPr/>
          </p:nvSpPr>
          <p:spPr bwMode="auto">
            <a:xfrm>
              <a:off x="1860550" y="410845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Oval 31"/>
            <p:cNvSpPr>
              <a:spLocks noChangeArrowheads="1"/>
            </p:cNvSpPr>
            <p:nvPr/>
          </p:nvSpPr>
          <p:spPr bwMode="auto">
            <a:xfrm>
              <a:off x="1843088" y="4483100"/>
              <a:ext cx="169862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Oval 32"/>
            <p:cNvSpPr>
              <a:spLocks noChangeArrowheads="1"/>
            </p:cNvSpPr>
            <p:nvPr/>
          </p:nvSpPr>
          <p:spPr bwMode="auto">
            <a:xfrm>
              <a:off x="1843088" y="4803775"/>
              <a:ext cx="169862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Oval 33"/>
            <p:cNvSpPr>
              <a:spLocks noChangeArrowheads="1"/>
            </p:cNvSpPr>
            <p:nvPr/>
          </p:nvSpPr>
          <p:spPr bwMode="auto">
            <a:xfrm>
              <a:off x="1860550" y="1466850"/>
              <a:ext cx="169863" cy="168275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34"/>
            <p:cNvSpPr>
              <a:spLocks noChangeShapeType="1"/>
            </p:cNvSpPr>
            <p:nvPr/>
          </p:nvSpPr>
          <p:spPr bwMode="auto">
            <a:xfrm>
              <a:off x="1267101" y="2008429"/>
              <a:ext cx="28299" cy="2963622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1" name="Rectangle 35"/>
            <p:cNvSpPr>
              <a:spLocks noChangeArrowheads="1"/>
            </p:cNvSpPr>
            <p:nvPr/>
          </p:nvSpPr>
          <p:spPr bwMode="auto">
            <a:xfrm>
              <a:off x="2876550" y="127000"/>
              <a:ext cx="3522663" cy="914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Text Box 37"/>
            <p:cNvSpPr txBox="1">
              <a:spLocks noChangeArrowheads="1"/>
            </p:cNvSpPr>
            <p:nvPr/>
          </p:nvSpPr>
          <p:spPr bwMode="auto">
            <a:xfrm>
              <a:off x="2851184" y="369888"/>
              <a:ext cx="3475915" cy="685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1C1C1C"/>
                  </a:solidFill>
                </a:rPr>
                <a:t>Flash 16MByte</a:t>
              </a:r>
            </a:p>
          </p:txBody>
        </p:sp>
        <p:sp>
          <p:nvSpPr>
            <p:cNvPr id="17443" name="Rectangle 38"/>
            <p:cNvSpPr>
              <a:spLocks noChangeArrowheads="1"/>
            </p:cNvSpPr>
            <p:nvPr/>
          </p:nvSpPr>
          <p:spPr bwMode="auto">
            <a:xfrm>
              <a:off x="6074561" y="5472088"/>
              <a:ext cx="2819399" cy="91439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Text Box 39"/>
            <p:cNvSpPr txBox="1">
              <a:spLocks noChangeArrowheads="1"/>
            </p:cNvSpPr>
            <p:nvPr/>
          </p:nvSpPr>
          <p:spPr bwMode="auto">
            <a:xfrm>
              <a:off x="6760361" y="5700688"/>
              <a:ext cx="1082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1C1C1C"/>
                  </a:solidFill>
                </a:rPr>
                <a:t>SRAM</a:t>
              </a:r>
            </a:p>
          </p:txBody>
        </p:sp>
        <p:sp>
          <p:nvSpPr>
            <p:cNvPr id="17447" name="Line 42"/>
            <p:cNvSpPr>
              <a:spLocks noChangeShapeType="1"/>
            </p:cNvSpPr>
            <p:nvPr/>
          </p:nvSpPr>
          <p:spPr bwMode="auto">
            <a:xfrm flipH="1">
              <a:off x="7762253" y="1406525"/>
              <a:ext cx="10147" cy="4018741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9" name="Line 44"/>
            <p:cNvSpPr>
              <a:spLocks noChangeShapeType="1"/>
            </p:cNvSpPr>
            <p:nvPr/>
          </p:nvSpPr>
          <p:spPr bwMode="auto">
            <a:xfrm flipH="1" flipV="1">
              <a:off x="6399213" y="609600"/>
              <a:ext cx="1373187" cy="796925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0" name="Text Box 45"/>
            <p:cNvSpPr txBox="1">
              <a:spLocks noChangeArrowheads="1"/>
            </p:cNvSpPr>
            <p:nvPr/>
          </p:nvSpPr>
          <p:spPr bwMode="auto">
            <a:xfrm>
              <a:off x="5974388" y="1960390"/>
              <a:ext cx="4158556" cy="1508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45 bit memory ADDRESS </a:t>
              </a:r>
            </a:p>
            <a:p>
              <a:pPr algn="ctr"/>
              <a:r>
                <a:rPr lang="en-US" sz="20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BUS</a:t>
              </a:r>
            </a:p>
          </p:txBody>
        </p:sp>
        <p:sp>
          <p:nvSpPr>
            <p:cNvPr id="17451" name="Text Box 46"/>
            <p:cNvSpPr txBox="1">
              <a:spLocks noChangeArrowheads="1"/>
            </p:cNvSpPr>
            <p:nvPr/>
          </p:nvSpPr>
          <p:spPr bwMode="auto">
            <a:xfrm>
              <a:off x="-853467" y="2164017"/>
              <a:ext cx="2460036" cy="21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DATA </a:t>
              </a:r>
            </a:p>
            <a:p>
              <a:pPr algn="ctr"/>
              <a:r>
                <a:rPr lang="en-US" sz="24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PORT BUS</a:t>
              </a:r>
            </a:p>
            <a:p>
              <a:pPr algn="ctr"/>
              <a:r>
                <a:rPr lang="en-US" sz="14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(USB, JTAG)</a:t>
              </a:r>
            </a:p>
          </p:txBody>
        </p:sp>
        <p:sp>
          <p:nvSpPr>
            <p:cNvPr id="17452" name="Line 61"/>
            <p:cNvSpPr>
              <a:spLocks noChangeShapeType="1"/>
            </p:cNvSpPr>
            <p:nvPr/>
          </p:nvSpPr>
          <p:spPr bwMode="auto">
            <a:xfrm>
              <a:off x="1295400" y="3179763"/>
              <a:ext cx="650875" cy="0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3" name="Line 62"/>
            <p:cNvSpPr>
              <a:spLocks noChangeShapeType="1"/>
            </p:cNvSpPr>
            <p:nvPr/>
          </p:nvSpPr>
          <p:spPr bwMode="auto">
            <a:xfrm>
              <a:off x="6745288" y="3516313"/>
              <a:ext cx="1027112" cy="0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62"/>
            <p:cNvSpPr>
              <a:spLocks noChangeShapeType="1"/>
            </p:cNvSpPr>
            <p:nvPr/>
          </p:nvSpPr>
          <p:spPr bwMode="auto">
            <a:xfrm flipH="1">
              <a:off x="2172348" y="4941880"/>
              <a:ext cx="1439" cy="732294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67649" y="5639615"/>
              <a:ext cx="2964686" cy="123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32 bit LEDs, PB PIO</a:t>
              </a:r>
              <a:endParaRPr lang="en-US" sz="14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</p:txBody>
        </p:sp>
        <p:sp>
          <p:nvSpPr>
            <p:cNvPr id="51" name="Line 62"/>
            <p:cNvSpPr>
              <a:spLocks noChangeShapeType="1"/>
            </p:cNvSpPr>
            <p:nvPr/>
          </p:nvSpPr>
          <p:spPr bwMode="auto">
            <a:xfrm flipH="1">
              <a:off x="4842829" y="4941880"/>
              <a:ext cx="1439" cy="732294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 Box 46"/>
            <p:cNvSpPr txBox="1">
              <a:spLocks noChangeArrowheads="1"/>
            </p:cNvSpPr>
            <p:nvPr/>
          </p:nvSpPr>
          <p:spPr bwMode="auto">
            <a:xfrm>
              <a:off x="2971204" y="5377203"/>
              <a:ext cx="2460036" cy="123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43 bit extra IO</a:t>
              </a:r>
              <a:endParaRPr lang="en-US" sz="14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>
              <a:off x="1159612" y="1256375"/>
              <a:ext cx="876948" cy="525772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 Box 46"/>
            <p:cNvSpPr txBox="1">
              <a:spLocks noChangeArrowheads="1"/>
            </p:cNvSpPr>
            <p:nvPr/>
          </p:nvSpPr>
          <p:spPr bwMode="auto">
            <a:xfrm>
              <a:off x="-876098" y="-53535"/>
              <a:ext cx="3591595" cy="123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16 bit </a:t>
              </a:r>
              <a:r>
                <a:rPr lang="en-US" sz="2400" b="1" dirty="0" err="1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Pmods</a:t>
              </a:r>
              <a:r>
                <a:rPr lang="en-US" sz="2400" b="1" dirty="0">
                  <a:ln>
                    <a:solidFill>
                      <a:schemeClr val="accent4">
                        <a:lumMod val="10000"/>
                      </a:schemeClr>
                    </a:solidFill>
                  </a:ln>
                </a:rPr>
                <a:t> (4x)</a:t>
              </a:r>
              <a:endParaRPr lang="en-US" sz="1400" b="1" dirty="0">
                <a:ln>
                  <a:solidFill>
                    <a:schemeClr val="accent4">
                      <a:lumMod val="10000"/>
                    </a:schemeClr>
                  </a:solidFill>
                </a:ln>
              </a:endParaRPr>
            </a:p>
          </p:txBody>
        </p:sp>
        <p:sp>
          <p:nvSpPr>
            <p:cNvPr id="55" name="Line 61"/>
            <p:cNvSpPr>
              <a:spLocks noChangeShapeType="1"/>
            </p:cNvSpPr>
            <p:nvPr/>
          </p:nvSpPr>
          <p:spPr bwMode="auto">
            <a:xfrm>
              <a:off x="2104455" y="673372"/>
              <a:ext cx="475254" cy="769353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61"/>
            <p:cNvSpPr>
              <a:spLocks noChangeShapeType="1"/>
            </p:cNvSpPr>
            <p:nvPr/>
          </p:nvSpPr>
          <p:spPr bwMode="auto">
            <a:xfrm>
              <a:off x="1810251" y="809142"/>
              <a:ext cx="407361" cy="656214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61"/>
            <p:cNvSpPr>
              <a:spLocks noChangeShapeType="1"/>
            </p:cNvSpPr>
            <p:nvPr/>
          </p:nvSpPr>
          <p:spPr bwMode="auto">
            <a:xfrm>
              <a:off x="1334995" y="990165"/>
              <a:ext cx="678934" cy="588328"/>
            </a:xfrm>
            <a:prstGeom prst="line">
              <a:avLst/>
            </a:prstGeom>
            <a:noFill/>
            <a:ln w="762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413" name="TextBox 45"/>
          <p:cNvSpPr txBox="1">
            <a:spLocks noChangeArrowheads="1"/>
          </p:cNvSpPr>
          <p:nvPr/>
        </p:nvSpPr>
        <p:spPr bwMode="auto">
          <a:xfrm>
            <a:off x="3089275" y="159069"/>
            <a:ext cx="5786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2800" dirty="0"/>
              <a:t>Nexys2:</a:t>
            </a:r>
            <a:br>
              <a:rPr lang="en-ZA" sz="2800" dirty="0"/>
            </a:br>
            <a:endParaRPr lang="en-US" sz="2800" dirty="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166428" y="626745"/>
            <a:ext cx="2824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800" dirty="0"/>
              <a:t>Simplified Model</a:t>
            </a:r>
            <a:endParaRPr lang="en-US" sz="2800" dirty="0"/>
          </a:p>
        </p:txBody>
      </p:sp>
      <p:sp>
        <p:nvSpPr>
          <p:cNvPr id="17415" name="Rectangle 35"/>
          <p:cNvSpPr>
            <a:spLocks noChangeArrowheads="1"/>
          </p:cNvSpPr>
          <p:nvPr/>
        </p:nvSpPr>
        <p:spPr bwMode="auto">
          <a:xfrm>
            <a:off x="2873693" y="4335462"/>
            <a:ext cx="1347787" cy="70897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ZA" sz="2000" b="1" dirty="0">
                <a:solidFill>
                  <a:srgbClr val="1C1C1C"/>
                </a:solidFill>
              </a:rPr>
              <a:t>BLOCK</a:t>
            </a:r>
            <a:br>
              <a:rPr lang="en-ZA" sz="2000" b="1" dirty="0">
                <a:solidFill>
                  <a:srgbClr val="1C1C1C"/>
                </a:solidFill>
              </a:rPr>
            </a:br>
            <a:r>
              <a:rPr lang="en-ZA" sz="2000" b="1" dirty="0">
                <a:solidFill>
                  <a:srgbClr val="1C1C1C"/>
                </a:solidFill>
              </a:rPr>
              <a:t>RAM</a:t>
            </a:r>
            <a:endParaRPr lang="en-US" sz="2000" b="1" dirty="0">
              <a:solidFill>
                <a:srgbClr val="1C1C1C"/>
              </a:solidFill>
            </a:endParaRPr>
          </a:p>
        </p:txBody>
      </p:sp>
      <p:pic>
        <p:nvPicPr>
          <p:cNvPr id="64515" name="Picture 3" descr="C:\Users\swinberg\Documents\ACTIVE\EEE4084F\2012\LECTURES\EEE4084F-Lecture13\TILE_Nexys2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265" y="201930"/>
            <a:ext cx="1782172" cy="1245870"/>
          </a:xfrm>
          <a:prstGeom prst="rect">
            <a:avLst/>
          </a:prstGeom>
          <a:noFill/>
        </p:spPr>
      </p:pic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4454889" y="2871153"/>
            <a:ext cx="1420766" cy="90836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Soft     </a:t>
            </a:r>
          </a:p>
          <a:p>
            <a:pPr algn="ctr"/>
            <a:r>
              <a:rPr lang="en-ZA" sz="2000" b="1" dirty="0">
                <a:solidFill>
                  <a:srgbClr val="FFFF00"/>
                </a:solidFill>
              </a:rPr>
              <a:t>Processor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394959" y="1779588"/>
            <a:ext cx="2724151" cy="1494472"/>
            <a:chOff x="5394959" y="1779588"/>
            <a:chExt cx="2724151" cy="1494472"/>
          </a:xfrm>
        </p:grpSpPr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6823710" y="1779588"/>
              <a:ext cx="1295400" cy="6858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USB </a:t>
              </a:r>
            </a:p>
            <a:p>
              <a:pPr algn="ctr"/>
              <a:r>
                <a:rPr lang="en-US" b="1">
                  <a:solidFill>
                    <a:srgbClr val="0000FF"/>
                  </a:solidFill>
                </a:rPr>
                <a:t>DEVICE</a:t>
              </a:r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5394959" y="2899410"/>
              <a:ext cx="421005" cy="3746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>
                  <a:solidFill>
                    <a:srgbClr val="FFFF00"/>
                  </a:solidFill>
                </a:rPr>
                <a:t>USB</a:t>
              </a: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 rot="10800000" flipV="1">
              <a:off x="5699760" y="2316480"/>
              <a:ext cx="121920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4" name="Rectangle 50"/>
          <p:cNvSpPr>
            <a:spLocks noChangeArrowheads="1"/>
          </p:cNvSpPr>
          <p:nvPr/>
        </p:nvSpPr>
        <p:spPr bwMode="auto">
          <a:xfrm>
            <a:off x="3063875" y="3011170"/>
            <a:ext cx="974725" cy="7667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Logic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04470" y="2407920"/>
            <a:ext cx="2910840" cy="922020"/>
            <a:chOff x="7092950" y="4648200"/>
            <a:chExt cx="2910840" cy="922020"/>
          </a:xfrm>
        </p:grpSpPr>
        <p:sp>
          <p:nvSpPr>
            <p:cNvPr id="65" name="Rectangle 49"/>
            <p:cNvSpPr>
              <a:spLocks noChangeArrowheads="1"/>
            </p:cNvSpPr>
            <p:nvPr/>
          </p:nvSpPr>
          <p:spPr bwMode="auto">
            <a:xfrm>
              <a:off x="7092950" y="4648200"/>
              <a:ext cx="1663700" cy="6858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ETHERNET </a:t>
              </a:r>
            </a:p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DEVICE</a:t>
              </a:r>
            </a:p>
          </p:txBody>
        </p:sp>
        <p:cxnSp>
          <p:nvCxnSpPr>
            <p:cNvPr id="67" name="Straight Connector 66"/>
            <p:cNvCxnSpPr/>
            <p:nvPr/>
          </p:nvCxnSpPr>
          <p:spPr bwMode="auto">
            <a:xfrm>
              <a:off x="8763000" y="5135880"/>
              <a:ext cx="1240790" cy="434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4" name="Group 73"/>
          <p:cNvGrpSpPr/>
          <p:nvPr/>
        </p:nvGrpSpPr>
        <p:grpSpPr>
          <a:xfrm>
            <a:off x="2209800" y="2621280"/>
            <a:ext cx="1036320" cy="731520"/>
            <a:chOff x="2209800" y="2621280"/>
            <a:chExt cx="1036320" cy="73152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3032760" y="3048000"/>
              <a:ext cx="213360" cy="304800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>
              <a:off x="2209800" y="2621280"/>
              <a:ext cx="914400" cy="50292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5" name="Rectangle 51"/>
          <p:cNvSpPr>
            <a:spLocks noChangeArrowheads="1"/>
          </p:cNvSpPr>
          <p:nvPr/>
        </p:nvSpPr>
        <p:spPr bwMode="auto">
          <a:xfrm>
            <a:off x="4358640" y="4214495"/>
            <a:ext cx="1676401" cy="96710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Your own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peripheral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58" grpId="0" animBg="1"/>
      <p:bldP spid="64" grpId="0" animBg="1"/>
      <p:bldP spid="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244475"/>
            <a:ext cx="8385175" cy="1431925"/>
          </a:xfrm>
        </p:spPr>
        <p:txBody>
          <a:bodyPr/>
          <a:lstStyle/>
          <a:p>
            <a:r>
              <a:rPr lang="en-ZA" dirty="0"/>
              <a:t>Want your own </a:t>
            </a:r>
            <a:r>
              <a:rPr lang="en-ZA" dirty="0" err="1"/>
              <a:t>Nexys</a:t>
            </a:r>
            <a:r>
              <a:rPr lang="en-ZA" dirty="0"/>
              <a:t>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80852" y="5999095"/>
            <a:ext cx="8884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http://www.digilentinc.com/Products/Detail.cfm?NavPath=2,400,897&amp;Prod=NEXYS3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79095" y="1935480"/>
            <a:ext cx="783150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If you want your own </a:t>
            </a:r>
            <a:r>
              <a:rPr lang="en-ZA" sz="2000" dirty="0" err="1"/>
              <a:t>Nexys</a:t>
            </a:r>
            <a:r>
              <a:rPr lang="en-ZA" sz="2000" dirty="0"/>
              <a:t> you can order one from the </a:t>
            </a:r>
            <a:r>
              <a:rPr lang="en-ZA" sz="2000" dirty="0" err="1"/>
              <a:t>DigilentInc</a:t>
            </a:r>
            <a:r>
              <a:rPr lang="en-ZA" sz="2000" dirty="0"/>
              <a:t> website. The Nexys4 is somewhat pricier than the Nexys3 (of which stock may be limited). Nexys4 about $179 with education discount. Nexys3 about $189 USD. The lower cost (and simpler) option is the Basys™3 Artix-7 FPGA Board, about $79; it has much of the peripherals as the Nexys4 has but cut down in other aspects.</a:t>
            </a:r>
          </a:p>
          <a:p>
            <a:endParaRPr lang="en-ZA" sz="2000" dirty="0"/>
          </a:p>
          <a:p>
            <a:r>
              <a:rPr lang="en-ZA" sz="1600" dirty="0"/>
              <a:t>There are enough to go round for labs if working as teams. If enough students would like their own </a:t>
            </a:r>
            <a:r>
              <a:rPr lang="en-ZA" sz="1600" dirty="0" err="1"/>
              <a:t>Nexys</a:t>
            </a:r>
            <a:r>
              <a:rPr lang="en-ZA" sz="1600" dirty="0"/>
              <a:t> board it’s a good idea to group all into one order to save on the postage costs (the postage is about $50 or R500, only courier options are available).</a:t>
            </a:r>
          </a:p>
          <a:p>
            <a:endParaRPr lang="en-ZA" sz="1600" dirty="0"/>
          </a:p>
          <a:p>
            <a:r>
              <a:rPr lang="en-ZA" sz="1600" dirty="0"/>
              <a:t>If you do decide to get your own </a:t>
            </a:r>
            <a:r>
              <a:rPr lang="en-ZA" sz="1600" dirty="0" err="1"/>
              <a:t>Nexys</a:t>
            </a:r>
            <a:r>
              <a:rPr lang="en-ZA" sz="1600" dirty="0"/>
              <a:t>, I recommend getting the Nexys4 if you can afford it since it has the bigger and more fancy FPGA of these options.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285206" y="6335769"/>
            <a:ext cx="8869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http://www.digilentinc.com/Products/Detail.cfm?NavPath=2,400,1288&amp;Prod=BASYS3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63433" y="5686815"/>
            <a:ext cx="88696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http://www.digilentinc.com/Products/Detail.cfm?NavPath=2,400,1184&amp;Prod=NEXYS4</a:t>
            </a:r>
            <a:endParaRPr lang="en-US" sz="1600" dirty="0"/>
          </a:p>
        </p:txBody>
      </p:sp>
      <p:pic>
        <p:nvPicPr>
          <p:cNvPr id="61443" name="Picture 3" descr="C:\Users\swinberg\Documents\ACTIVE\EEE4084F\2015\LECTURES\Lecture13\nexys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0709"/>
            <a:ext cx="1905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489" y="3151350"/>
            <a:ext cx="6637468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/>
              <a:t>YODA Project:</a:t>
            </a:r>
            <a:br>
              <a:rPr lang="en-ZA" dirty="0"/>
            </a:br>
            <a:r>
              <a:rPr lang="en-ZA" dirty="0"/>
              <a:t>Your Own Digital Accelerator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489" y="4517721"/>
            <a:ext cx="6637467" cy="1520413"/>
          </a:xfrm>
        </p:spPr>
        <p:txBody>
          <a:bodyPr/>
          <a:lstStyle/>
          <a:p>
            <a:pPr>
              <a:defRPr/>
            </a:pPr>
            <a:r>
              <a:rPr lang="en-ZA" dirty="0"/>
              <a:t>Reconfigurable Computing</a:t>
            </a:r>
            <a:endParaRPr lang="en-US" dirty="0"/>
          </a:p>
        </p:txBody>
      </p:sp>
      <p:pic>
        <p:nvPicPr>
          <p:cNvPr id="6148" name="Picture 3" descr="Yod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070" y="350154"/>
            <a:ext cx="2231540" cy="247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632634" y="6247130"/>
            <a:ext cx="5096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dirty="0"/>
              <a:t>Final Hand-in date: 20 May (last day of lectures)</a:t>
            </a:r>
            <a:endParaRPr lang="en-US" dirty="0"/>
          </a:p>
        </p:txBody>
      </p:sp>
      <p:pic>
        <p:nvPicPr>
          <p:cNvPr id="6150" name="Picture 6" descr="C:\Users\swinberg\Documents\ACTIVE\EEE4084F\2012\LECTURES\EEE4084F-Lecture13\abou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3167" y="493078"/>
            <a:ext cx="1057276" cy="10572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22520" y="640080"/>
            <a:ext cx="2353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/>
              <a:t>About YODA</a:t>
            </a:r>
            <a:endParaRPr lang="en-GB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114" y="707666"/>
            <a:ext cx="7698306" cy="692210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A Digital Application Accelerator?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905000"/>
            <a:ext cx="8266430" cy="4191000"/>
          </a:xfrm>
        </p:spPr>
        <p:txBody>
          <a:bodyPr/>
          <a:lstStyle/>
          <a:p>
            <a:r>
              <a:rPr lang="en-US" dirty="0"/>
              <a:t>An add-on card (or reconfigurable co-processor) used to speed up processing for a particular solution</a:t>
            </a:r>
          </a:p>
          <a:p>
            <a:r>
              <a:rPr lang="en-US" dirty="0"/>
              <a:t>‘Digital’ - comprises digital logic/circuitry to speed-up computation</a:t>
            </a:r>
          </a:p>
          <a:p>
            <a:r>
              <a:rPr lang="en-US" dirty="0"/>
              <a:t>A GPU could be considered an example (except GPUs often have analogue circuitry as well to connect to monitors)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65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/>
              <a:t>YODA Example and Scenario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1905000"/>
            <a:ext cx="8480425" cy="4191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ZA" dirty="0"/>
              <a:t>Delta modulator that grabs set of 8 bytes and outputs 1 byte</a:t>
            </a:r>
          </a:p>
          <a:p>
            <a:pPr lvl="1">
              <a:defRPr/>
            </a:pPr>
            <a:r>
              <a:rPr lang="en-ZA" dirty="0"/>
              <a:t>128 | 200 | 220 | 201 | 201 | 201 | 127 | 108</a:t>
            </a:r>
          </a:p>
          <a:p>
            <a:pPr lvl="1">
              <a:defRPr/>
            </a:pPr>
            <a:r>
              <a:rPr lang="en-ZA" dirty="0"/>
              <a:t>=&gt; 100   =   01100100</a:t>
            </a:r>
            <a:r>
              <a:rPr lang="en-ZA" baseline="-25000" dirty="0"/>
              <a:t>2</a:t>
            </a:r>
            <a:r>
              <a:rPr lang="en-ZA" dirty="0"/>
              <a:t>  </a:t>
            </a:r>
          </a:p>
          <a:p>
            <a:pPr>
              <a:defRPr/>
            </a:pPr>
            <a:r>
              <a:rPr lang="en-ZA" dirty="0"/>
              <a:t>Application 1</a:t>
            </a:r>
          </a:p>
          <a:p>
            <a:pPr lvl="1">
              <a:defRPr/>
            </a:pPr>
            <a:r>
              <a:rPr lang="en-ZA" dirty="0"/>
              <a:t>Flash </a:t>
            </a:r>
            <a:r>
              <a:rPr lang="en-ZA" dirty="0" err="1"/>
              <a:t>LEDs</a:t>
            </a:r>
            <a:r>
              <a:rPr lang="en-ZA" dirty="0"/>
              <a:t> according to data send from PC</a:t>
            </a:r>
            <a:endParaRPr lang="en-US" dirty="0"/>
          </a:p>
          <a:p>
            <a:pPr>
              <a:defRPr/>
            </a:pPr>
            <a:r>
              <a:rPr lang="en-ZA" dirty="0"/>
              <a:t>Application 2</a:t>
            </a:r>
          </a:p>
          <a:p>
            <a:pPr lvl="1">
              <a:defRPr/>
            </a:pPr>
            <a:r>
              <a:rPr lang="en-ZA" dirty="0"/>
              <a:t>Perform delta compression on data sent from PC, send compressed steam back to PC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5175" cy="1040415"/>
          </a:xfrm>
        </p:spPr>
        <p:txBody>
          <a:bodyPr/>
          <a:lstStyle/>
          <a:p>
            <a:r>
              <a:rPr lang="en-ZA" dirty="0"/>
              <a:t>YODA Project Structure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02080" y="1533873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 err="1"/>
              <a:t>Blog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2080" y="2326353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/>
              <a:t>Design Review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02080" y="3821160"/>
            <a:ext cx="7348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/>
              <a:t>Presentation ‘YODA Conference’</a:t>
            </a:r>
            <a:endParaRPr lang="en-GB" sz="36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979565" y="1107196"/>
            <a:ext cx="1378439" cy="1344612"/>
            <a:chOff x="2979565" y="1261428"/>
            <a:chExt cx="1378439" cy="1344612"/>
          </a:xfrm>
        </p:grpSpPr>
        <p:pic>
          <p:nvPicPr>
            <p:cNvPr id="65538" name="Picture 2" descr="C:\Users\swinberg\Documents\ACTIVE\EEE4084F\2012\LECTURES\EEE4084F-Lecture13\bloggi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9565" y="1261428"/>
              <a:ext cx="1378439" cy="134461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185160" y="2042160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>
                  <a:solidFill>
                    <a:srgbClr val="FF0000"/>
                  </a:solidFill>
                  <a:latin typeface="Square721 BT" pitchFamily="34" charset="0"/>
                </a:rPr>
                <a:t>blogging</a:t>
              </a:r>
              <a:endParaRPr lang="en-GB" dirty="0">
                <a:solidFill>
                  <a:srgbClr val="FF0000"/>
                </a:solidFill>
                <a:latin typeface="Square721 BT" pitchFamily="34" charset="0"/>
              </a:endParaRPr>
            </a:p>
          </p:txBody>
        </p:sp>
      </p:grpSp>
      <p:pic>
        <p:nvPicPr>
          <p:cNvPr id="65539" name="Picture 3" descr="C:\Users\swinberg\Documents\ACTIVE\Publication\Completed\UCT-TandL\Images\mee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6725" y="1629638"/>
            <a:ext cx="2473377" cy="169759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136609" y="4977133"/>
            <a:ext cx="4099393" cy="1594120"/>
            <a:chOff x="1136609" y="5017987"/>
            <a:chExt cx="4099393" cy="1594120"/>
          </a:xfrm>
        </p:grpSpPr>
        <p:pic>
          <p:nvPicPr>
            <p:cNvPr id="65540" name="Picture 4" descr="C:\Users\swinberg\Documents\ACTIVE\Supervision\Presentation\Methodology\Images\beer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54361" y="5017987"/>
              <a:ext cx="1194620" cy="159412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136609" y="5344816"/>
              <a:ext cx="2441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3600" b="1" dirty="0"/>
                <a:t>(Celebrate</a:t>
              </a:r>
              <a:endParaRPr lang="en-GB" sz="3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97448" y="5344816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3600" b="1" dirty="0"/>
                <a:t>)</a:t>
              </a:r>
              <a:endParaRPr lang="en-GB" sz="36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58004" y="1003809"/>
            <a:ext cx="3717049" cy="615553"/>
            <a:chOff x="4358004" y="1390176"/>
            <a:chExt cx="3717049" cy="61555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358004" y="1661375"/>
              <a:ext cx="708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040967" y="1390176"/>
              <a:ext cx="3034086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ZA" dirty="0"/>
                <a:t>YODA Feature List</a:t>
              </a:r>
            </a:p>
            <a:p>
              <a:r>
                <a:rPr lang="en-ZA" sz="1600" dirty="0"/>
                <a:t>Due: 19-May-2017 11:55pm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02080" y="4469981"/>
            <a:ext cx="4958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/>
              <a:t>Code/Resource Submission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02080" y="3064956"/>
            <a:ext cx="444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/>
              <a:t>Final Paper (report)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7" grpId="0"/>
      <p:bldP spid="19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/>
              <a:t>Project Teams &amp; Marking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136" y="1326696"/>
            <a:ext cx="8313964" cy="443910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ZA" dirty="0"/>
              <a:t>Projects done as </a:t>
            </a:r>
            <a:r>
              <a:rPr lang="en-ZA" dirty="0">
                <a:solidFill>
                  <a:schemeClr val="tx2">
                    <a:lumMod val="75000"/>
                  </a:schemeClr>
                </a:solidFill>
              </a:rPr>
              <a:t>teams of 2 or 3 members</a:t>
            </a:r>
          </a:p>
          <a:p>
            <a:pPr lvl="1">
              <a:defRPr/>
            </a:pPr>
            <a:r>
              <a:rPr lang="en-ZA" dirty="0"/>
              <a:t>(confirm team of 4 members with lecturer)</a:t>
            </a:r>
          </a:p>
          <a:p>
            <a:pPr>
              <a:defRPr/>
            </a:pPr>
            <a:r>
              <a:rPr lang="en-ZA" dirty="0"/>
              <a:t>Milestone Dates – </a:t>
            </a:r>
            <a:r>
              <a:rPr lang="en-ZA" sz="2200" dirty="0"/>
              <a:t>leading-up to ‘YODA Conference’</a:t>
            </a:r>
            <a:endParaRPr lang="en-ZA" dirty="0"/>
          </a:p>
          <a:p>
            <a:pPr lvl="1">
              <a:defRPr/>
            </a:pPr>
            <a:r>
              <a:rPr lang="en-ZA" dirty="0"/>
              <a:t>Blog (</a:t>
            </a:r>
            <a:r>
              <a:rPr lang="en-ZA" dirty="0">
                <a:solidFill>
                  <a:schemeClr val="tx2">
                    <a:lumMod val="90000"/>
                  </a:schemeClr>
                </a:solidFill>
              </a:rPr>
              <a:t>due 17 April</a:t>
            </a:r>
            <a:r>
              <a:rPr lang="en-ZA" dirty="0"/>
              <a:t>)</a:t>
            </a:r>
          </a:p>
          <a:p>
            <a:pPr lvl="1">
              <a:defRPr/>
            </a:pPr>
            <a:r>
              <a:rPr lang="en-ZA" dirty="0"/>
              <a:t>Conceptual Design (</a:t>
            </a:r>
            <a:r>
              <a:rPr lang="en-ZA" dirty="0">
                <a:solidFill>
                  <a:schemeClr val="tx2">
                    <a:lumMod val="90000"/>
                  </a:schemeClr>
                </a:solidFill>
              </a:rPr>
              <a:t>by 3 May</a:t>
            </a:r>
            <a:r>
              <a:rPr lang="en-ZA" sz="2200" dirty="0">
                <a:solidFill>
                  <a:schemeClr val="tx2">
                    <a:lumMod val="90000"/>
                  </a:schemeClr>
                </a:solidFill>
              </a:rPr>
              <a:t> + progress evidence*</a:t>
            </a:r>
            <a:r>
              <a:rPr lang="en-ZA" dirty="0"/>
              <a:t>)</a:t>
            </a:r>
          </a:p>
          <a:p>
            <a:pPr lvl="1">
              <a:defRPr/>
            </a:pPr>
            <a:r>
              <a:rPr lang="en-ZA" dirty="0"/>
              <a:t>Status update (post on blog </a:t>
            </a:r>
            <a:r>
              <a:rPr lang="en-ZA" dirty="0">
                <a:solidFill>
                  <a:schemeClr val="tx2">
                    <a:lumMod val="90000"/>
                  </a:schemeClr>
                </a:solidFill>
              </a:rPr>
              <a:t>by 8 May</a:t>
            </a:r>
            <a:r>
              <a:rPr lang="en-ZA" dirty="0"/>
              <a:t>)</a:t>
            </a:r>
          </a:p>
          <a:p>
            <a:pPr lvl="1">
              <a:defRPr/>
            </a:pPr>
            <a:r>
              <a:rPr lang="en-ZA" dirty="0"/>
              <a:t>Draft YODA Paper (17</a:t>
            </a:r>
            <a:r>
              <a:rPr lang="en-ZA" dirty="0">
                <a:solidFill>
                  <a:schemeClr val="tx2">
                    <a:lumMod val="90000"/>
                  </a:schemeClr>
                </a:solidFill>
              </a:rPr>
              <a:t> May</a:t>
            </a:r>
            <a:r>
              <a:rPr lang="en-ZA" dirty="0"/>
              <a:t>)</a:t>
            </a:r>
          </a:p>
          <a:p>
            <a:pPr lvl="1">
              <a:defRPr/>
            </a:pPr>
            <a:r>
              <a:rPr lang="en-ZA" dirty="0"/>
              <a:t>Final paper (</a:t>
            </a:r>
            <a:r>
              <a:rPr lang="en-ZA" dirty="0">
                <a:solidFill>
                  <a:schemeClr val="tx2">
                    <a:lumMod val="90000"/>
                  </a:schemeClr>
                </a:solidFill>
              </a:rPr>
              <a:t>25 May</a:t>
            </a:r>
            <a:r>
              <a:rPr lang="en-ZA" dirty="0"/>
              <a:t>)</a:t>
            </a:r>
          </a:p>
          <a:p>
            <a:pPr lvl="1">
              <a:defRPr/>
            </a:pPr>
            <a:r>
              <a:rPr lang="en-ZA" dirty="0"/>
              <a:t>Presentation ‘YODA Conference’ (</a:t>
            </a:r>
            <a:r>
              <a:rPr lang="en-ZA" dirty="0">
                <a:solidFill>
                  <a:schemeClr val="tx2">
                    <a:lumMod val="90000"/>
                  </a:schemeClr>
                </a:solidFill>
              </a:rPr>
              <a:t>22,24 May</a:t>
            </a:r>
            <a:r>
              <a:rPr lang="en-ZA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93656" y="6161706"/>
            <a:ext cx="786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chemeClr val="tx2">
                    <a:lumMod val="90000"/>
                  </a:schemeClr>
                </a:solidFill>
              </a:rPr>
              <a:t>* Need to actually have something to show beyond just discussion of plans.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ZA" dirty="0"/>
              <a:t>Lecture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YODA Project</a:t>
            </a:r>
          </a:p>
          <a:p>
            <a:pPr>
              <a:defRPr/>
            </a:pPr>
            <a:r>
              <a:rPr lang="en-US" dirty="0"/>
              <a:t>Digital accelerators</a:t>
            </a:r>
          </a:p>
          <a:p>
            <a:pPr eaLnBrk="1" hangingPunct="1">
              <a:defRPr/>
            </a:pPr>
            <a:r>
              <a:rPr lang="en-US" dirty="0"/>
              <a:t>Project Milestones</a:t>
            </a:r>
          </a:p>
          <a:p>
            <a:pPr eaLnBrk="1" hangingPunct="1">
              <a:defRPr/>
            </a:pPr>
            <a:r>
              <a:rPr lang="en-US" dirty="0"/>
              <a:t>YODA ‘Conference’</a:t>
            </a:r>
          </a:p>
        </p:txBody>
      </p:sp>
      <p:pic>
        <p:nvPicPr>
          <p:cNvPr id="4099" name="Picture 3" descr="mosaic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725" y="3538538"/>
            <a:ext cx="4471988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68" y="448221"/>
            <a:ext cx="8044352" cy="692210"/>
          </a:xfrm>
        </p:spPr>
        <p:txBody>
          <a:bodyPr>
            <a:normAutofit fontScale="90000"/>
          </a:bodyPr>
          <a:lstStyle/>
          <a:p>
            <a:r>
              <a:rPr lang="en-ZA" dirty="0"/>
              <a:t>The ‘YODA Conference’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27" y="1441993"/>
            <a:ext cx="7697635" cy="4519977"/>
          </a:xfrm>
        </p:spPr>
        <p:txBody>
          <a:bodyPr/>
          <a:lstStyle/>
          <a:p>
            <a:r>
              <a:rPr lang="en-ZA" dirty="0"/>
              <a:t>Why?</a:t>
            </a:r>
          </a:p>
          <a:p>
            <a:pPr lvl="1"/>
            <a:r>
              <a:rPr lang="en-ZA" dirty="0"/>
              <a:t>It is essentially planned around being a small scale experience of the typical ‘academic R&amp;D progress’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061" y="3670942"/>
            <a:ext cx="617348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ZA" dirty="0"/>
              <a:t>The usual Research &amp; Development process </a:t>
            </a:r>
            <a:r>
              <a:rPr lang="en-ZA" i="1" dirty="0"/>
              <a:t>(simplified)</a:t>
            </a:r>
            <a:r>
              <a:rPr lang="en-ZA" dirty="0"/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1" y="5394369"/>
            <a:ext cx="2212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Take on board the feedback to help decide what else to do with the solution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3068" y="4128479"/>
            <a:ext cx="2958488" cy="923330"/>
            <a:chOff x="383068" y="4128479"/>
            <a:chExt cx="2958488" cy="923330"/>
          </a:xfrm>
        </p:grpSpPr>
        <p:sp>
          <p:nvSpPr>
            <p:cNvPr id="5" name="Rectangle 4"/>
            <p:cNvSpPr/>
            <p:nvPr/>
          </p:nvSpPr>
          <p:spPr>
            <a:xfrm>
              <a:off x="383068" y="4128479"/>
              <a:ext cx="242689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dirty="0"/>
                <a:t>Come up with an idea (or discover a problem to solve)</a:t>
              </a:r>
            </a:p>
          </p:txBody>
        </p:sp>
        <p:cxnSp>
          <p:nvCxnSpPr>
            <p:cNvPr id="12" name="Straight Arrow Connector 11"/>
            <p:cNvCxnSpPr>
              <a:stCxn id="5" idx="3"/>
              <a:endCxn id="6" idx="1"/>
            </p:cNvCxnSpPr>
            <p:nvPr/>
          </p:nvCxnSpPr>
          <p:spPr>
            <a:xfrm>
              <a:off x="2809961" y="4590144"/>
              <a:ext cx="531595" cy="46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341556" y="4128479"/>
            <a:ext cx="2658971" cy="1015663"/>
            <a:chOff x="3341556" y="4128479"/>
            <a:chExt cx="2658971" cy="1015663"/>
          </a:xfrm>
        </p:grpSpPr>
        <p:sp>
          <p:nvSpPr>
            <p:cNvPr id="6" name="Rectangle 5"/>
            <p:cNvSpPr/>
            <p:nvPr/>
          </p:nvSpPr>
          <p:spPr>
            <a:xfrm>
              <a:off x="3341556" y="4128479"/>
              <a:ext cx="242689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200" dirty="0"/>
                <a:t>[do research to see if the problem has been solved perfectly already, lets assume you’re taking the opinion your team wants to do it regardless]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560671" y="4541630"/>
              <a:ext cx="4398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181497" y="5400995"/>
            <a:ext cx="3413593" cy="1200329"/>
            <a:chOff x="2181497" y="5400995"/>
            <a:chExt cx="3413593" cy="1200329"/>
          </a:xfrm>
        </p:grpSpPr>
        <p:sp>
          <p:nvSpPr>
            <p:cNvPr id="9" name="Rectangle 8"/>
            <p:cNvSpPr/>
            <p:nvPr/>
          </p:nvSpPr>
          <p:spPr>
            <a:xfrm>
              <a:off x="2608037" y="5400995"/>
              <a:ext cx="298705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dirty="0"/>
                <a:t>Write about and present what you have achieved to see what others in the feel think of it (peer review)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2181497" y="5865223"/>
              <a:ext cx="395219" cy="13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440364" y="5539495"/>
            <a:ext cx="2754978" cy="923330"/>
            <a:chOff x="5440364" y="5539495"/>
            <a:chExt cx="2754978" cy="923330"/>
          </a:xfrm>
        </p:grpSpPr>
        <p:sp>
          <p:nvSpPr>
            <p:cNvPr id="8" name="Rectangle 7"/>
            <p:cNvSpPr/>
            <p:nvPr/>
          </p:nvSpPr>
          <p:spPr>
            <a:xfrm>
              <a:off x="5768449" y="5539495"/>
              <a:ext cx="242689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dirty="0"/>
                <a:t>Prepare a prototype of the solution to test it out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5440364" y="5961970"/>
              <a:ext cx="346135" cy="22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000527" y="4059007"/>
            <a:ext cx="2426893" cy="1480488"/>
            <a:chOff x="6000527" y="4059007"/>
            <a:chExt cx="2426893" cy="1480488"/>
          </a:xfrm>
        </p:grpSpPr>
        <p:sp>
          <p:nvSpPr>
            <p:cNvPr id="7" name="Rectangle 6"/>
            <p:cNvSpPr/>
            <p:nvPr/>
          </p:nvSpPr>
          <p:spPr>
            <a:xfrm>
              <a:off x="6000527" y="4059007"/>
              <a:ext cx="24268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dirty="0"/>
                <a:t>Elucidate the problem and propose a solution (e.g. a conceptual design)</a:t>
              </a:r>
            </a:p>
          </p:txBody>
        </p:sp>
        <p:cxnSp>
          <p:nvCxnSpPr>
            <p:cNvPr id="20" name="Straight Arrow Connector 19"/>
            <p:cNvCxnSpPr>
              <a:endCxn id="8" idx="0"/>
            </p:cNvCxnSpPr>
            <p:nvPr/>
          </p:nvCxnSpPr>
          <p:spPr>
            <a:xfrm>
              <a:off x="6975566" y="5225143"/>
              <a:ext cx="6330" cy="3143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608037" y="5382319"/>
            <a:ext cx="4246257" cy="1305131"/>
            <a:chOff x="2608037" y="5382319"/>
            <a:chExt cx="4246257" cy="1305131"/>
          </a:xfrm>
        </p:grpSpPr>
        <p:sp>
          <p:nvSpPr>
            <p:cNvPr id="32" name="Rectangle 31"/>
            <p:cNvSpPr/>
            <p:nvPr/>
          </p:nvSpPr>
          <p:spPr>
            <a:xfrm>
              <a:off x="2608037" y="5382319"/>
              <a:ext cx="2832327" cy="121900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06910" y="6410451"/>
              <a:ext cx="1447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200" dirty="0">
                  <a:solidFill>
                    <a:schemeClr val="accent2">
                      <a:lumMod val="50000"/>
                    </a:schemeClr>
                  </a:solidFill>
                </a:rPr>
                <a:t>YODA 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005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32" y="273410"/>
            <a:ext cx="7698306" cy="692210"/>
          </a:xfrm>
        </p:spPr>
        <p:txBody>
          <a:bodyPr>
            <a:normAutofit fontScale="90000"/>
          </a:bodyPr>
          <a:lstStyle/>
          <a:p>
            <a:r>
              <a:rPr lang="en-ZA" dirty="0"/>
              <a:t>Yoda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14" y="1098081"/>
            <a:ext cx="8431306" cy="5060674"/>
          </a:xfrm>
        </p:spPr>
        <p:txBody>
          <a:bodyPr>
            <a:noAutofit/>
          </a:bodyPr>
          <a:lstStyle/>
          <a:p>
            <a:r>
              <a:rPr lang="en-ZA" sz="2000" dirty="0"/>
              <a:t>The usual process is as follows.</a:t>
            </a:r>
          </a:p>
          <a:p>
            <a:r>
              <a:rPr lang="en-ZA" sz="2000" dirty="0"/>
              <a:t>Prepare and submit an initial paper</a:t>
            </a:r>
          </a:p>
          <a:p>
            <a:pPr lvl="1"/>
            <a:r>
              <a:rPr lang="en-ZA" sz="1800" dirty="0"/>
              <a:t>Usually around 4-6 pages double column</a:t>
            </a:r>
          </a:p>
          <a:p>
            <a:pPr lvl="1"/>
            <a:r>
              <a:rPr lang="en-ZA" sz="1800" dirty="0"/>
              <a:t>Explain the solution, incl. some background.</a:t>
            </a:r>
          </a:p>
          <a:p>
            <a:pPr lvl="1"/>
            <a:r>
              <a:rPr lang="en-ZA" sz="1800" dirty="0"/>
              <a:t>Give sufficient explanation, but not too much detail</a:t>
            </a:r>
          </a:p>
          <a:p>
            <a:r>
              <a:rPr lang="en-ZA" sz="2000" dirty="0"/>
              <a:t>Get feedback from reviewers</a:t>
            </a:r>
          </a:p>
          <a:p>
            <a:pPr lvl="1"/>
            <a:r>
              <a:rPr lang="en-ZA" sz="1800" dirty="0"/>
              <a:t>Reviewers give feedback on what they think, any aspects they found unclear, if it is it useful / sufficiently novel, appropriateness of topic for conference, etc.</a:t>
            </a:r>
          </a:p>
          <a:p>
            <a:r>
              <a:rPr lang="en-ZA" sz="2000" dirty="0"/>
              <a:t>Revise the paper</a:t>
            </a:r>
          </a:p>
          <a:p>
            <a:pPr lvl="1"/>
            <a:r>
              <a:rPr lang="en-ZA" sz="1800" dirty="0"/>
              <a:t>Respond to reviewer requests</a:t>
            </a:r>
          </a:p>
          <a:p>
            <a:pPr lvl="1"/>
            <a:r>
              <a:rPr lang="en-ZA" sz="1800" dirty="0"/>
              <a:t>Submit revised paper + brief report describing responses made to reviewers’ comments</a:t>
            </a:r>
          </a:p>
          <a:p>
            <a:r>
              <a:rPr lang="en-ZA" sz="2000" dirty="0"/>
              <a:t>Present the paper</a:t>
            </a:r>
          </a:p>
          <a:p>
            <a:pPr lvl="1"/>
            <a:r>
              <a:rPr lang="en-ZA" sz="1800" dirty="0"/>
              <a:t>Usually 8-15 minutes for an engineering conference presentation.</a:t>
            </a:r>
          </a:p>
          <a:p>
            <a:pPr lvl="1"/>
            <a:r>
              <a:rPr lang="en-ZA" sz="1800" dirty="0"/>
              <a:t>This larger audience (i.e. more than the reviewers) ask questions and give further insights beyond what was gained from the reviewers.</a:t>
            </a:r>
          </a:p>
        </p:txBody>
      </p:sp>
    </p:spTree>
    <p:extLst>
      <p:ext uri="{BB962C8B-B14F-4D97-AF65-F5344CB8AC3E}">
        <p14:creationId xmlns:p14="http://schemas.microsoft.com/office/powerpoint/2010/main" val="2106864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/>
              <a:t>Project Teams &amp; Marking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1050" y="2026919"/>
            <a:ext cx="8007350" cy="3634105"/>
          </a:xfrm>
        </p:spPr>
        <p:txBody>
          <a:bodyPr/>
          <a:lstStyle/>
          <a:p>
            <a:pPr>
              <a:defRPr/>
            </a:pPr>
            <a:r>
              <a:rPr lang="en-ZA" dirty="0"/>
              <a:t>Important: final report counts the most !</a:t>
            </a:r>
          </a:p>
          <a:p>
            <a:pPr>
              <a:defRPr/>
            </a:pPr>
            <a:r>
              <a:rPr lang="en-ZA" dirty="0"/>
              <a:t>Breakdown of marking</a:t>
            </a:r>
          </a:p>
          <a:p>
            <a:pPr lvl="1">
              <a:defRPr/>
            </a:pPr>
            <a:r>
              <a:rPr lang="en-ZA" dirty="0"/>
              <a:t>Blog:			10%</a:t>
            </a:r>
          </a:p>
          <a:p>
            <a:pPr lvl="1">
              <a:defRPr/>
            </a:pPr>
            <a:r>
              <a:rPr lang="en-ZA" dirty="0"/>
              <a:t>Design Review:	10%  (can post on blog)</a:t>
            </a:r>
          </a:p>
          <a:p>
            <a:pPr lvl="1">
              <a:defRPr/>
            </a:pPr>
            <a:r>
              <a:rPr lang="en-ZA" dirty="0"/>
              <a:t>Presentation:		30%  (i.e. YODA conf.)</a:t>
            </a:r>
          </a:p>
          <a:p>
            <a:pPr lvl="1">
              <a:defRPr/>
            </a:pPr>
            <a:r>
              <a:rPr lang="en-ZA" dirty="0"/>
              <a:t>Report &amp; Code:	50%</a:t>
            </a:r>
            <a:endParaRPr lang="en-US" dirty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4320446" y="6343195"/>
            <a:ext cx="44679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dirty="0"/>
              <a:t>YODA Project counts 20% of course mark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/>
              <a:t>YODA – Purpose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5588" y="1827212"/>
            <a:ext cx="8699500" cy="3887788"/>
          </a:xfrm>
        </p:spPr>
        <p:txBody>
          <a:bodyPr/>
          <a:lstStyle/>
          <a:p>
            <a:pPr>
              <a:defRPr/>
            </a:pPr>
            <a:r>
              <a:rPr lang="en-ZA" dirty="0"/>
              <a:t>At the end of the course you should have developed an FPGA-based application  accelerator for a PC using either a Xilinx-based </a:t>
            </a:r>
            <a:r>
              <a:rPr lang="en-ZA" dirty="0" err="1"/>
              <a:t>Digilent</a:t>
            </a:r>
            <a:r>
              <a:rPr lang="en-ZA" dirty="0"/>
              <a:t> </a:t>
            </a:r>
            <a:r>
              <a:rPr lang="en-ZA" dirty="0" err="1"/>
              <a:t>Nexys</a:t>
            </a:r>
            <a:r>
              <a:rPr lang="en-ZA" dirty="0"/>
              <a:t> or other evaluation board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/>
              <a:t>YODA Design Strategy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5588" y="1558925"/>
            <a:ext cx="8699500" cy="5030788"/>
          </a:xfrm>
        </p:spPr>
        <p:txBody>
          <a:bodyPr/>
          <a:lstStyle/>
          <a:p>
            <a:pPr>
              <a:defRPr/>
            </a:pPr>
            <a:r>
              <a:rPr lang="en-ZA" dirty="0"/>
              <a:t>In order to trial the reconfigurable aspect, your YODA prototype should support two applications</a:t>
            </a:r>
          </a:p>
          <a:p>
            <a:pPr lvl="1">
              <a:defRPr/>
            </a:pPr>
            <a:r>
              <a:rPr lang="en-ZA" dirty="0"/>
              <a:t>Application 1: something very simple (i.e., for testing your setup, send/receive data)</a:t>
            </a:r>
          </a:p>
          <a:p>
            <a:pPr lvl="1">
              <a:defRPr/>
            </a:pPr>
            <a:r>
              <a:rPr lang="en-ZA" dirty="0"/>
              <a:t>Application 2: more sophisticated / meaningful application (e.g., parallel pattern searches)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/>
              <a:t>YODA Plan</a:t>
            </a:r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200400" y="1401763"/>
            <a:ext cx="2536825" cy="154781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 b="1"/>
              <a:t>YODA</a:t>
            </a:r>
          </a:p>
          <a:p>
            <a:pPr algn="ctr"/>
            <a:r>
              <a:rPr lang="en-ZA"/>
              <a:t>Your Own</a:t>
            </a:r>
          </a:p>
          <a:p>
            <a:pPr algn="ctr"/>
            <a:r>
              <a:rPr lang="en-ZA"/>
              <a:t>Digital Accelerator</a:t>
            </a:r>
            <a:endParaRPr lang="en-US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60388" y="3317875"/>
            <a:ext cx="1549400" cy="7667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 b="1"/>
              <a:t>YODA</a:t>
            </a:r>
          </a:p>
          <a:p>
            <a:pPr algn="ctr"/>
            <a:r>
              <a:rPr lang="en-ZA" b="1"/>
              <a:t>Form 1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7478713" y="3317875"/>
            <a:ext cx="1306512" cy="7667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 b="1"/>
              <a:t>YODA</a:t>
            </a:r>
            <a:br>
              <a:rPr lang="en-ZA" b="1"/>
            </a:br>
            <a:r>
              <a:rPr lang="en-ZA" b="1"/>
              <a:t>Form 2</a:t>
            </a:r>
          </a:p>
        </p:txBody>
      </p:sp>
      <p:sp>
        <p:nvSpPr>
          <p:cNvPr id="11270" name="Isosceles Triangle 8"/>
          <p:cNvSpPr>
            <a:spLocks noChangeArrowheads="1"/>
          </p:cNvSpPr>
          <p:nvPr/>
        </p:nvSpPr>
        <p:spPr bwMode="auto">
          <a:xfrm>
            <a:off x="2182813" y="2316163"/>
            <a:ext cx="471487" cy="427037"/>
          </a:xfrm>
          <a:prstGeom prst="triangle">
            <a:avLst>
              <a:gd name="adj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Isosceles Triangle 12"/>
          <p:cNvSpPr>
            <a:spLocks noChangeArrowheads="1"/>
          </p:cNvSpPr>
          <p:nvPr/>
        </p:nvSpPr>
        <p:spPr bwMode="auto">
          <a:xfrm>
            <a:off x="6769100" y="2316163"/>
            <a:ext cx="473075" cy="427037"/>
          </a:xfrm>
          <a:prstGeom prst="triangle">
            <a:avLst>
              <a:gd name="adj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Rectangle 18"/>
          <p:cNvSpPr>
            <a:spLocks noChangeArrowheads="1"/>
          </p:cNvSpPr>
          <p:nvPr/>
        </p:nvSpPr>
        <p:spPr bwMode="auto">
          <a:xfrm>
            <a:off x="3221038" y="3317875"/>
            <a:ext cx="1798637" cy="7667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 b="1"/>
              <a:t>Application 1</a:t>
            </a:r>
          </a:p>
        </p:txBody>
      </p:sp>
      <p:cxnSp>
        <p:nvCxnSpPr>
          <p:cNvPr id="11273" name="Straight Connector 20"/>
          <p:cNvCxnSpPr>
            <a:cxnSpLocks noChangeShapeType="1"/>
            <a:stCxn id="11268" idx="3"/>
            <a:endCxn id="11272" idx="1"/>
          </p:cNvCxnSpPr>
          <p:nvPr/>
        </p:nvCxnSpPr>
        <p:spPr bwMode="auto">
          <a:xfrm>
            <a:off x="2109788" y="3702050"/>
            <a:ext cx="11112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274" name="TextBox 21"/>
          <p:cNvSpPr txBox="1">
            <a:spLocks noChangeArrowheads="1"/>
          </p:cNvSpPr>
          <p:nvPr/>
        </p:nvSpPr>
        <p:spPr bwMode="auto">
          <a:xfrm>
            <a:off x="2124075" y="370205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/>
              <a:t>Supports</a:t>
            </a:r>
            <a:endParaRPr lang="en-US"/>
          </a:p>
        </p:txBody>
      </p:sp>
      <p:sp>
        <p:nvSpPr>
          <p:cNvPr id="11275" name="Rectangle 27"/>
          <p:cNvSpPr>
            <a:spLocks noChangeArrowheads="1"/>
          </p:cNvSpPr>
          <p:nvPr/>
        </p:nvSpPr>
        <p:spPr bwMode="auto">
          <a:xfrm>
            <a:off x="5475288" y="3736975"/>
            <a:ext cx="1800225" cy="7683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 b="1"/>
              <a:t>Application 2</a:t>
            </a:r>
          </a:p>
        </p:txBody>
      </p:sp>
      <p:sp>
        <p:nvSpPr>
          <p:cNvPr id="11276" name="TextBox 28"/>
          <p:cNvSpPr txBox="1">
            <a:spLocks noChangeArrowheads="1"/>
          </p:cNvSpPr>
          <p:nvPr/>
        </p:nvSpPr>
        <p:spPr bwMode="auto">
          <a:xfrm>
            <a:off x="5707063" y="3362325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/>
              <a:t>Supports</a:t>
            </a:r>
            <a:endParaRPr lang="en-US"/>
          </a:p>
        </p:txBody>
      </p:sp>
      <p:sp>
        <p:nvSpPr>
          <p:cNvPr id="11277" name="Rectangle 35"/>
          <p:cNvSpPr>
            <a:spLocks noChangeArrowheads="1"/>
          </p:cNvSpPr>
          <p:nvPr/>
        </p:nvSpPr>
        <p:spPr bwMode="auto">
          <a:xfrm>
            <a:off x="855663" y="4984750"/>
            <a:ext cx="1754187" cy="12985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/>
              <a:t>Peripherals</a:t>
            </a:r>
          </a:p>
          <a:p>
            <a:pPr algn="ctr"/>
            <a:r>
              <a:rPr lang="en-ZA"/>
              <a:t>(e.g. Ethernet device)</a:t>
            </a:r>
            <a:endParaRPr lang="en-US"/>
          </a:p>
        </p:txBody>
      </p:sp>
      <p:cxnSp>
        <p:nvCxnSpPr>
          <p:cNvPr id="11278" name="Elbow Connector 39"/>
          <p:cNvCxnSpPr>
            <a:cxnSpLocks noChangeShapeType="1"/>
            <a:stCxn id="11270" idx="3"/>
            <a:endCxn id="11268" idx="0"/>
          </p:cNvCxnSpPr>
          <p:nvPr/>
        </p:nvCxnSpPr>
        <p:spPr bwMode="auto">
          <a:xfrm rot="5400000">
            <a:off x="1589881" y="2488407"/>
            <a:ext cx="574675" cy="108426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79" name="Shape 41"/>
          <p:cNvCxnSpPr>
            <a:cxnSpLocks noChangeShapeType="1"/>
            <a:stCxn id="11270" idx="0"/>
            <a:endCxn id="11267" idx="1"/>
          </p:cNvCxnSpPr>
          <p:nvPr/>
        </p:nvCxnSpPr>
        <p:spPr bwMode="auto">
          <a:xfrm rot="5400000" flipH="1" flipV="1">
            <a:off x="2739231" y="1854994"/>
            <a:ext cx="141288" cy="78105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80" name="Elbow Connector 42"/>
          <p:cNvCxnSpPr>
            <a:cxnSpLocks noChangeShapeType="1"/>
            <a:stCxn id="11271" idx="3"/>
            <a:endCxn id="11269" idx="0"/>
          </p:cNvCxnSpPr>
          <p:nvPr/>
        </p:nvCxnSpPr>
        <p:spPr bwMode="auto">
          <a:xfrm rot="16200000" flipH="1">
            <a:off x="7281069" y="2467769"/>
            <a:ext cx="574675" cy="11255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81" name="Shape 45"/>
          <p:cNvCxnSpPr>
            <a:cxnSpLocks noChangeShapeType="1"/>
            <a:stCxn id="11267" idx="3"/>
            <a:endCxn id="11271" idx="0"/>
          </p:cNvCxnSpPr>
          <p:nvPr/>
        </p:nvCxnSpPr>
        <p:spPr bwMode="auto">
          <a:xfrm>
            <a:off x="5737225" y="2174875"/>
            <a:ext cx="1268413" cy="141288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82" name="Elbow Connector 48"/>
          <p:cNvCxnSpPr>
            <a:cxnSpLocks noChangeShapeType="1"/>
            <a:stCxn id="11275" idx="3"/>
            <a:endCxn id="11269" idx="1"/>
          </p:cNvCxnSpPr>
          <p:nvPr/>
        </p:nvCxnSpPr>
        <p:spPr bwMode="auto">
          <a:xfrm flipV="1">
            <a:off x="7275513" y="3702050"/>
            <a:ext cx="203200" cy="4191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283" name="Rectangle 56"/>
          <p:cNvSpPr>
            <a:spLocks noChangeArrowheads="1"/>
          </p:cNvSpPr>
          <p:nvPr/>
        </p:nvSpPr>
        <p:spPr bwMode="auto">
          <a:xfrm>
            <a:off x="88900" y="1533525"/>
            <a:ext cx="2093913" cy="8699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 b="1"/>
              <a:t>Soft processor</a:t>
            </a:r>
            <a:endParaRPr lang="en-ZA"/>
          </a:p>
        </p:txBody>
      </p:sp>
      <p:cxnSp>
        <p:nvCxnSpPr>
          <p:cNvPr id="11284" name="Elbow Connector 58"/>
          <p:cNvCxnSpPr>
            <a:cxnSpLocks noChangeShapeType="1"/>
            <a:stCxn id="11283" idx="3"/>
          </p:cNvCxnSpPr>
          <p:nvPr/>
        </p:nvCxnSpPr>
        <p:spPr bwMode="auto">
          <a:xfrm flipV="1">
            <a:off x="2182813" y="1770063"/>
            <a:ext cx="1017587" cy="198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285" name="Flowchart: Decision 59"/>
          <p:cNvSpPr>
            <a:spLocks noChangeArrowheads="1"/>
          </p:cNvSpPr>
          <p:nvPr/>
        </p:nvSpPr>
        <p:spPr bwMode="auto">
          <a:xfrm>
            <a:off x="2963863" y="1695450"/>
            <a:ext cx="222250" cy="149225"/>
          </a:xfrm>
          <a:prstGeom prst="flowChartDecision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Rectangle 60"/>
          <p:cNvSpPr>
            <a:spLocks noChangeArrowheads="1"/>
          </p:cNvSpPr>
          <p:nvPr/>
        </p:nvSpPr>
        <p:spPr bwMode="auto">
          <a:xfrm>
            <a:off x="6777038" y="652463"/>
            <a:ext cx="2093912" cy="8699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 b="1"/>
              <a:t>PC</a:t>
            </a:r>
          </a:p>
          <a:p>
            <a:pPr algn="ctr"/>
            <a:r>
              <a:rPr lang="en-ZA"/>
              <a:t>(Lab computer)</a:t>
            </a:r>
          </a:p>
          <a:p>
            <a:pPr algn="ctr"/>
            <a:r>
              <a:rPr lang="en-ZA"/>
              <a:t>Windows / Ubuntu</a:t>
            </a:r>
          </a:p>
        </p:txBody>
      </p:sp>
      <p:cxnSp>
        <p:nvCxnSpPr>
          <p:cNvPr id="11287" name="Elbow Connector 71"/>
          <p:cNvCxnSpPr>
            <a:cxnSpLocks noChangeShapeType="1"/>
            <a:endCxn id="11277" idx="1"/>
          </p:cNvCxnSpPr>
          <p:nvPr/>
        </p:nvCxnSpPr>
        <p:spPr bwMode="auto">
          <a:xfrm rot="16200000" flipH="1">
            <a:off x="-1054100" y="3724275"/>
            <a:ext cx="3214688" cy="604838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288" name="Flowchart: Decision 74"/>
          <p:cNvSpPr>
            <a:spLocks noChangeArrowheads="1"/>
          </p:cNvSpPr>
          <p:nvPr/>
        </p:nvSpPr>
        <p:spPr bwMode="auto">
          <a:xfrm>
            <a:off x="147638" y="2419350"/>
            <a:ext cx="220662" cy="147638"/>
          </a:xfrm>
          <a:prstGeom prst="flowChartDecision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Rectangle 76"/>
          <p:cNvSpPr>
            <a:spLocks noChangeArrowheads="1"/>
          </p:cNvSpPr>
          <p:nvPr/>
        </p:nvSpPr>
        <p:spPr bwMode="auto">
          <a:xfrm>
            <a:off x="4321175" y="5249863"/>
            <a:ext cx="1755775" cy="1092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/>
              <a:t>Your VHDL or Verilog HDL code</a:t>
            </a:r>
            <a:endParaRPr lang="en-US"/>
          </a:p>
        </p:txBody>
      </p:sp>
      <p:sp>
        <p:nvSpPr>
          <p:cNvPr id="11290" name="TextBox 81"/>
          <p:cNvSpPr txBox="1">
            <a:spLocks noChangeArrowheads="1"/>
          </p:cNvSpPr>
          <p:nvPr/>
        </p:nvSpPr>
        <p:spPr bwMode="auto">
          <a:xfrm>
            <a:off x="3622675" y="4497388"/>
            <a:ext cx="2287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ZA"/>
              <a:t>Custom logic defined using</a:t>
            </a:r>
            <a:endParaRPr lang="en-US"/>
          </a:p>
        </p:txBody>
      </p:sp>
      <p:sp>
        <p:nvSpPr>
          <p:cNvPr id="11291" name="Rectangle 84"/>
          <p:cNvSpPr>
            <a:spLocks noChangeArrowheads="1"/>
          </p:cNvSpPr>
          <p:nvPr/>
        </p:nvSpPr>
        <p:spPr bwMode="auto">
          <a:xfrm>
            <a:off x="7242175" y="4660900"/>
            <a:ext cx="1754188" cy="126841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ZA"/>
              <a:t>Public / freely available VHDL or Verilog HDL code</a:t>
            </a:r>
            <a:endParaRPr lang="en-US"/>
          </a:p>
        </p:txBody>
      </p:sp>
      <p:cxnSp>
        <p:nvCxnSpPr>
          <p:cNvPr id="11292" name="Elbow Connector 86"/>
          <p:cNvCxnSpPr>
            <a:cxnSpLocks noChangeShapeType="1"/>
            <a:stCxn id="11291" idx="1"/>
            <a:endCxn id="11289" idx="3"/>
          </p:cNvCxnSpPr>
          <p:nvPr/>
        </p:nvCxnSpPr>
        <p:spPr bwMode="auto">
          <a:xfrm rot="10800000" flipV="1">
            <a:off x="6076950" y="5294313"/>
            <a:ext cx="1165225" cy="50165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293" name="TextBox 87"/>
          <p:cNvSpPr txBox="1">
            <a:spLocks noChangeArrowheads="1"/>
          </p:cNvSpPr>
          <p:nvPr/>
        </p:nvSpPr>
        <p:spPr bwMode="auto">
          <a:xfrm>
            <a:off x="6105525" y="5826125"/>
            <a:ext cx="1044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/>
              <a:t>Adapted</a:t>
            </a:r>
          </a:p>
          <a:p>
            <a:r>
              <a:rPr lang="en-ZA"/>
              <a:t>from</a:t>
            </a:r>
            <a:endParaRPr lang="en-US"/>
          </a:p>
        </p:txBody>
      </p:sp>
      <p:cxnSp>
        <p:nvCxnSpPr>
          <p:cNvPr id="11294" name="Straight Connector 20"/>
          <p:cNvCxnSpPr>
            <a:cxnSpLocks noChangeShapeType="1"/>
            <a:endCxn id="11272" idx="2"/>
          </p:cNvCxnSpPr>
          <p:nvPr/>
        </p:nvCxnSpPr>
        <p:spPr bwMode="auto">
          <a:xfrm rot="16200000" flipV="1">
            <a:off x="3740944" y="4464844"/>
            <a:ext cx="1169987" cy="4095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95" name="Straight Connector 20"/>
          <p:cNvCxnSpPr>
            <a:cxnSpLocks noChangeShapeType="1"/>
            <a:endCxn id="11275" idx="2"/>
          </p:cNvCxnSpPr>
          <p:nvPr/>
        </p:nvCxnSpPr>
        <p:spPr bwMode="auto">
          <a:xfrm flipV="1">
            <a:off x="5540375" y="4505325"/>
            <a:ext cx="835025" cy="7493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96" name="Straight Connector 20"/>
          <p:cNvCxnSpPr>
            <a:cxnSpLocks noChangeShapeType="1"/>
            <a:endCxn id="11286" idx="1"/>
          </p:cNvCxnSpPr>
          <p:nvPr/>
        </p:nvCxnSpPr>
        <p:spPr bwMode="auto">
          <a:xfrm flipV="1">
            <a:off x="5732463" y="1087438"/>
            <a:ext cx="1044575" cy="795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297" name="TextBox 81"/>
          <p:cNvSpPr txBox="1">
            <a:spLocks noChangeArrowheads="1"/>
          </p:cNvSpPr>
          <p:nvPr/>
        </p:nvSpPr>
        <p:spPr bwMode="auto">
          <a:xfrm>
            <a:off x="4484688" y="582613"/>
            <a:ext cx="2287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ZA"/>
              <a:t>Offloads</a:t>
            </a:r>
          </a:p>
          <a:p>
            <a:pPr algn="r"/>
            <a:r>
              <a:rPr lang="en-ZA"/>
              <a:t>processing to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8517" y="2427008"/>
            <a:ext cx="53269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YODA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 A &amp; Plan 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758536" y="4665518"/>
            <a:ext cx="6962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Plan A = </a:t>
            </a:r>
            <a:r>
              <a:rPr lang="en-ZA" u="sng" dirty="0"/>
              <a:t>A</a:t>
            </a:r>
            <a:r>
              <a:rPr lang="en-ZA" dirty="0"/>
              <a:t>ll the bells and whistles, may not be sufficient time to do</a:t>
            </a:r>
          </a:p>
          <a:p>
            <a:r>
              <a:rPr lang="en-ZA" dirty="0"/>
              <a:t>Plan B = </a:t>
            </a:r>
            <a:r>
              <a:rPr lang="en-ZA" u="sng" dirty="0"/>
              <a:t>B</a:t>
            </a:r>
            <a:r>
              <a:rPr lang="en-ZA" dirty="0"/>
              <a:t>ackup / fall-back design more achievable in a short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536" y="5694218"/>
            <a:ext cx="329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Let’s see possible examples…</a:t>
            </a:r>
          </a:p>
        </p:txBody>
      </p:sp>
    </p:spTree>
    <p:extLst>
      <p:ext uri="{BB962C8B-B14F-4D97-AF65-F5344CB8AC3E}">
        <p14:creationId xmlns:p14="http://schemas.microsoft.com/office/powerpoint/2010/main" val="2739822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Example Scenario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2055" y="1797627"/>
            <a:ext cx="6987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Plan A = Music synthesizer that can play MIDI files (or similar type)</a:t>
            </a:r>
            <a:br>
              <a:rPr lang="en-ZA" dirty="0"/>
            </a:br>
            <a:r>
              <a:rPr lang="en-ZA" dirty="0"/>
              <a:t>              and allows for multiple concurrent instruments, able to</a:t>
            </a:r>
          </a:p>
          <a:p>
            <a:r>
              <a:rPr lang="en-ZA" dirty="0"/>
              <a:t>              provide smooth sounds with a wide dynamic range.</a:t>
            </a:r>
          </a:p>
        </p:txBody>
      </p:sp>
      <p:sp>
        <p:nvSpPr>
          <p:cNvPr id="4" name="Rectangle 3"/>
          <p:cNvSpPr/>
          <p:nvPr/>
        </p:nvSpPr>
        <p:spPr>
          <a:xfrm>
            <a:off x="852054" y="3216856"/>
            <a:ext cx="6987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/>
          </a:p>
          <a:p>
            <a:r>
              <a:rPr lang="en-ZA" dirty="0"/>
              <a:t>Plan B = Music Beep Box, has a hard-coded tune sequence</a:t>
            </a:r>
          </a:p>
          <a:p>
            <a:r>
              <a:rPr lang="en-ZA" dirty="0"/>
              <a:t>              (stored in an array in BRAM) that specifies tone and</a:t>
            </a:r>
          </a:p>
          <a:p>
            <a:r>
              <a:rPr lang="en-ZA" dirty="0"/>
              <a:t>               duration. Can play one tone at a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3936" y="2733718"/>
            <a:ext cx="2338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/>
              <a:t>FPGA Full Synth demo (A).mp4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3936" y="4424929"/>
            <a:ext cx="2338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/>
              <a:t>FPGA Music Beep Box (B).mp4</a:t>
            </a:r>
          </a:p>
        </p:txBody>
      </p:sp>
    </p:spTree>
    <p:extLst>
      <p:ext uri="{BB962C8B-B14F-4D97-AF65-F5344CB8AC3E}">
        <p14:creationId xmlns:p14="http://schemas.microsoft.com/office/powerpoint/2010/main" val="641793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/>
              <a:t>YODA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68" y="1478054"/>
            <a:ext cx="7697635" cy="488355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ZA" dirty="0"/>
              <a:t>The presentation gives a clear impression of what was done</a:t>
            </a:r>
          </a:p>
          <a:p>
            <a:pPr>
              <a:defRPr/>
            </a:pPr>
            <a:r>
              <a:rPr lang="en-ZA" dirty="0"/>
              <a:t>You choose what to showcase (in the short time available)</a:t>
            </a:r>
          </a:p>
          <a:p>
            <a:pPr>
              <a:defRPr/>
            </a:pPr>
            <a:r>
              <a:rPr lang="en-ZA" dirty="0"/>
              <a:t>Should be </a:t>
            </a:r>
            <a:r>
              <a:rPr lang="en-ZA" dirty="0">
                <a:solidFill>
                  <a:schemeClr val="tx2">
                    <a:lumMod val="75000"/>
                  </a:schemeClr>
                </a:solidFill>
              </a:rPr>
              <a:t>close to the final version (the resources of which are submitted to provide evidence of having completed the work)</a:t>
            </a:r>
            <a:r>
              <a:rPr lang="en-ZA" dirty="0"/>
              <a:t>, but doesn’t necessarily need to be the </a:t>
            </a:r>
            <a:r>
              <a:rPr lang="en-ZA" i="1" dirty="0"/>
              <a:t>final</a:t>
            </a:r>
            <a:r>
              <a:rPr lang="en-ZA" dirty="0"/>
              <a:t> </a:t>
            </a:r>
            <a:r>
              <a:rPr lang="en-ZA" dirty="0" err="1"/>
              <a:t>final</a:t>
            </a:r>
            <a:r>
              <a:rPr lang="en-ZA" dirty="0"/>
              <a:t> version.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733818"/>
            <a:ext cx="7698306" cy="692210"/>
          </a:xfrm>
        </p:spPr>
        <p:txBody>
          <a:bodyPr>
            <a:normAutofit fontScale="90000"/>
          </a:bodyPr>
          <a:lstStyle/>
          <a:p>
            <a:r>
              <a:rPr lang="en-US" dirty="0"/>
              <a:t>YODA Report</a:t>
            </a:r>
            <a:br>
              <a:rPr lang="en-US" dirty="0"/>
            </a:br>
            <a:r>
              <a:rPr lang="en-US" sz="3100" dirty="0"/>
              <a:t> (‘YODA conference paper’)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1635033"/>
            <a:ext cx="8007350" cy="472657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Use the paper template, and follow the guidelines for the sections (some flexibility in the headings)</a:t>
            </a:r>
          </a:p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Brief indication of background / context</a:t>
            </a:r>
          </a:p>
          <a:p>
            <a:pPr lvl="1"/>
            <a:r>
              <a:rPr lang="en-US" dirty="0"/>
              <a:t>Recap your topic and purpose of the solution</a:t>
            </a:r>
          </a:p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Procedure followed to design, implement and test the system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dirty="0"/>
              <a:t>High level design</a:t>
            </a:r>
          </a:p>
          <a:p>
            <a:pPr lvl="1"/>
            <a:r>
              <a:rPr lang="en-US" dirty="0"/>
              <a:t>Finite State Machine (FSM) documenting your digital accelerator operation</a:t>
            </a:r>
          </a:p>
          <a:p>
            <a:pPr lvl="1"/>
            <a:r>
              <a:rPr lang="en-US" dirty="0"/>
              <a:t>Pseudo code (if relevant)</a:t>
            </a:r>
          </a:p>
          <a:p>
            <a:pPr lvl="1"/>
            <a:r>
              <a:rPr lang="en-US" dirty="0"/>
              <a:t>VHDL / Verilog snippets (indicating how your FSM was implemented)</a:t>
            </a:r>
          </a:p>
          <a:p>
            <a:r>
              <a:rPr lang="en-US" dirty="0"/>
              <a:t>Experimentation and Testing procedure</a:t>
            </a:r>
          </a:p>
          <a:p>
            <a:r>
              <a:rPr lang="en-US" dirty="0"/>
              <a:t>Conclusion and discussion  (+ suggested future work, e.g. if another student group were to build upon the work next year)</a:t>
            </a:r>
          </a:p>
        </p:txBody>
      </p:sp>
      <p:pic>
        <p:nvPicPr>
          <p:cNvPr id="61442" name="Picture 2" descr="C:\Users\swinberg\Documents\ACTIVE\EEE4084F\2012\LECTURES\EEE4084F-Lecture13\Images\re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1" y="278946"/>
            <a:ext cx="1169081" cy="11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7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/>
              <a:t>Reconfigurable Computing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/>
              <a:t>EEE4084F</a:t>
            </a:r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 bwMode="auto">
          <a:xfrm>
            <a:off x="2481444" y="2181860"/>
            <a:ext cx="5212579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800" b="1" i="0" u="none" strike="noStrike" kern="0" cap="all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A Scenario…</a:t>
            </a:r>
            <a:endParaRPr kumimoji="0" lang="en-US" sz="4800" b="1" i="0" u="none" strike="noStrike" kern="0" cap="all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2343150"/>
            <a:ext cx="2114550" cy="2171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8639" y="4622859"/>
            <a:ext cx="7686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you need to do…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1453" y="5654198"/>
            <a:ext cx="6218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 the first two steps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3834439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First step on the YODA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dirty="0"/>
              <a:t>After the lecture please start trying to form a YODA team</a:t>
            </a:r>
          </a:p>
          <a:p>
            <a:r>
              <a:rPr lang="en-ZA" dirty="0"/>
              <a:t>Teams need to be 2 members (check with lecture if 1 or 3 members)</a:t>
            </a:r>
          </a:p>
          <a:p>
            <a:r>
              <a:rPr lang="en-ZA" dirty="0"/>
              <a:t>Don’t need to choose a topic yet.. can start thinking about it in your teams</a:t>
            </a:r>
          </a:p>
          <a:p>
            <a:r>
              <a:rPr lang="en-ZA" dirty="0"/>
              <a:t>Later on</a:t>
            </a:r>
          </a:p>
          <a:p>
            <a:pPr lvl="1"/>
            <a:r>
              <a:rPr lang="en-ZA" dirty="0"/>
              <a:t>If you’ve chosen your team, please update the YODA team list on the </a:t>
            </a:r>
            <a:r>
              <a:rPr lang="en-ZA" dirty="0" err="1"/>
              <a:t>Vula</a:t>
            </a:r>
            <a:r>
              <a:rPr lang="en-ZA" dirty="0"/>
              <a:t> Wiki for this course</a:t>
            </a:r>
          </a:p>
          <a:p>
            <a:pPr lvl="1"/>
            <a:r>
              <a:rPr lang="en-ZA" dirty="0"/>
              <a:t>Can use the rest of the lecture to continue finding team mates or start discussing possible topics (you might need a smartphone/laptop to visit the website to facilitate this)</a:t>
            </a:r>
          </a:p>
        </p:txBody>
      </p:sp>
    </p:spTree>
    <p:extLst>
      <p:ext uri="{BB962C8B-B14F-4D97-AF65-F5344CB8AC3E}">
        <p14:creationId xmlns:p14="http://schemas.microsoft.com/office/powerpoint/2010/main" val="2858118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The second step – Milestone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114" y="1140431"/>
            <a:ext cx="803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Once you’re formed a team you need to get together a conceptual design description and add a blog entry to the </a:t>
            </a:r>
            <a:r>
              <a:rPr lang="en-ZA" dirty="0" err="1"/>
              <a:t>Vula</a:t>
            </a:r>
            <a:r>
              <a:rPr lang="en-ZA" dirty="0"/>
              <a:t> site for this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792" y="6270796"/>
            <a:ext cx="513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Example of a blog entry showing what is needed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1" y="2371632"/>
            <a:ext cx="7302500" cy="32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05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Conclusion of</a:t>
            </a:r>
            <a:br>
              <a:rPr lang="en-ZA" dirty="0"/>
            </a:br>
            <a:r>
              <a:rPr lang="en-ZA" dirty="0"/>
              <a:t>YODA Project Intro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EEE4084F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044F1D-627E-47C6-9F74-CA7CEC0DC952}"/>
              </a:ext>
            </a:extLst>
          </p:cNvPr>
          <p:cNvSpPr/>
          <p:nvPr/>
        </p:nvSpPr>
        <p:spPr>
          <a:xfrm>
            <a:off x="122647" y="5203759"/>
            <a:ext cx="88987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Start choosing a topic and getting together your YODA teams</a:t>
            </a:r>
          </a:p>
        </p:txBody>
      </p:sp>
    </p:spTree>
    <p:extLst>
      <p:ext uri="{BB962C8B-B14F-4D97-AF65-F5344CB8AC3E}">
        <p14:creationId xmlns:p14="http://schemas.microsoft.com/office/powerpoint/2010/main" val="76125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swinberg\Documents\ACTIVE\EEE4084F\2012\LECTURES\EEE4084F-Lecture13\plane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26720" y="0"/>
            <a:ext cx="10990576" cy="6858000"/>
          </a:xfrm>
          <a:prstGeom prst="rect">
            <a:avLst/>
          </a:prstGeom>
          <a:noFill/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36538" y="6772275"/>
            <a:ext cx="8672512" cy="16271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 Black" pitchFamily="34" charset="0"/>
              </a:rPr>
              <a:t>In  the not too distant future,	</a:t>
            </a: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36538" y="7343775"/>
            <a:ext cx="8672512" cy="892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 Black" pitchFamily="34" charset="0"/>
              </a:rPr>
              <a:t>In a galaxy	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36538" y="7024688"/>
            <a:ext cx="8672512" cy="892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 Black" pitchFamily="34" charset="0"/>
              </a:rPr>
              <a:t>Very close to home…	</a:t>
            </a: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36538" y="6985000"/>
            <a:ext cx="8672512" cy="16271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 Black" pitchFamily="34" charset="0"/>
              </a:rPr>
              <a:t>Indeed, your own galaxy…</a:t>
            </a: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236538" y="6805613"/>
            <a:ext cx="8672512" cy="892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 Black" pitchFamily="34" charset="0"/>
              </a:rPr>
              <a:t>There was a device…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465617">
            <a:off x="5748973" y="1720851"/>
            <a:ext cx="1840547" cy="2973070"/>
          </a:xfrm>
          <a:prstGeom prst="cube">
            <a:avLst>
              <a:gd name="adj" fmla="val 11798"/>
            </a:avLst>
          </a:prstGeom>
          <a:gradFill flip="none" rotWithShape="1">
            <a:gsLst>
              <a:gs pos="0">
                <a:schemeClr val="accent4">
                  <a:lumMod val="25000"/>
                </a:schemeClr>
              </a:gs>
              <a:gs pos="100000">
                <a:schemeClr val="accent4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02429" y="4726623"/>
            <a:ext cx="68355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Reconfigurable Hardware Platform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079623" y="5182553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More colloquially, at the start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of the mission: “The Doorstop”</a:t>
            </a:r>
          </a:p>
        </p:txBody>
      </p:sp>
      <p:pic>
        <p:nvPicPr>
          <p:cNvPr id="3" name="starwars_full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943.6735"/>
                  <p14:fade in="250" out="3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4543" y="5780314"/>
            <a:ext cx="609600" cy="609600"/>
          </a:xfrm>
          <a:prstGeom prst="rect">
            <a:avLst/>
          </a:prstGeom>
        </p:spPr>
      </p:pic>
      <p:pic>
        <p:nvPicPr>
          <p:cNvPr id="4" name="scifi07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800.5852"/>
                  <p14:fade in="750" out="1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56657" y="5780314"/>
            <a:ext cx="609600" cy="609600"/>
          </a:xfrm>
          <a:prstGeom prst="rect">
            <a:avLst/>
          </a:prstGeom>
        </p:spPr>
      </p:pic>
      <p:pic>
        <p:nvPicPr>
          <p:cNvPr id="2" name="Ping(Idee)!">
            <a:hlinkClick r:id="" action="ppaction://media"/>
            <a:extLst>
              <a:ext uri="{FF2B5EF4-FFF2-40B4-BE49-F238E27FC236}">
                <a16:creationId xmlns:a16="http://schemas.microsoft.com/office/drawing/2014/main" id="{423F4A2A-8061-4538-8AA4-780276960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07538" y="61245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78035E-7 L -4.44444E-6 -0.62844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6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E-6 3.58382E-6 L 5E-6 -0.71353 " pathEditMode="relative" rAng="0" ptsTypes="AA">
                                      <p:cBhvr>
                                        <p:cTn id="15" dur="6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Scale>
                                      <p:cBhvr>
                                        <p:cTn id="17" dur="6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6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2.22222E-6 -2.42775E-6 L 2.22222E-6 -0.66266 " pathEditMode="relative" rAng="0" ptsTypes="AA">
                                      <p:cBhvr>
                                        <p:cTn id="22" dur="6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9400"/>
                                  </p:stCondLst>
                                  <p:childTnLst>
                                    <p:animScale>
                                      <p:cBhvr>
                                        <p:cTn id="24" dur="6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9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6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animMotion origin="layout" path="M -4.44444E-6 -2.08092E-6 L -4.44444E-6 -0.63607 " pathEditMode="relative" rAng="0" ptsTypes="AA">
                                      <p:cBhvr>
                                        <p:cTn id="32" dur="6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12800"/>
                                  </p:stCondLst>
                                  <p:childTnLst>
                                    <p:animScale>
                                      <p:cBhvr>
                                        <p:cTn id="34" dur="6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1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6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0" nodeType="withEffect">
                                  <p:stCondLst>
                                    <p:cond delay="12900"/>
                                  </p:stCondLst>
                                  <p:childTnLst>
                                    <p:animMotion origin="layout" path="M -1.11111E-6 -4.91329E-6 L -1.11111E-6 -0.61895 " pathEditMode="relative" rAng="0" ptsTypes="AA">
                                      <p:cBhvr>
                                        <p:cTn id="39" dur="6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12900"/>
                                  </p:stCondLst>
                                  <p:childTnLst>
                                    <p:animScale>
                                      <p:cBhvr>
                                        <p:cTn id="41" dur="6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1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6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999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714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8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714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2" grpId="0"/>
      <p:bldP spid="2052" grpId="1"/>
      <p:bldP spid="2052" grpId="2"/>
      <p:bldP spid="2053" grpId="0"/>
      <p:bldP spid="2053" grpId="1"/>
      <p:bldP spid="2053" grpId="2"/>
      <p:bldP spid="2054" grpId="0"/>
      <p:bldP spid="2054" grpId="1"/>
      <p:bldP spid="2054" grpId="2"/>
      <p:bldP spid="2055" grpId="0"/>
      <p:bldP spid="2055" grpId="1"/>
      <p:bldP spid="2055" grpId="2"/>
      <p:bldP spid="2056" grpId="0"/>
      <p:bldP spid="2056" grpId="1"/>
      <p:bldP spid="2056" grpId="2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798253" y="425450"/>
            <a:ext cx="1840547" cy="2973070"/>
          </a:xfrm>
          <a:prstGeom prst="cube">
            <a:avLst>
              <a:gd name="adj" fmla="val 11798"/>
            </a:avLst>
          </a:prstGeom>
          <a:gradFill flip="none" rotWithShape="1">
            <a:gsLst>
              <a:gs pos="0">
                <a:schemeClr val="accent4">
                  <a:lumMod val="25000"/>
                </a:schemeClr>
              </a:gs>
              <a:gs pos="100000">
                <a:schemeClr val="accent4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831340" y="3766503"/>
            <a:ext cx="5878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Reconfigurable Hardware Platform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90825" y="4176713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More colloquially, at the start</a:t>
            </a:r>
          </a:p>
          <a:p>
            <a:pPr>
              <a:defRPr/>
            </a:pPr>
            <a:r>
              <a:rPr lang="en-US" sz="2000" b="1" dirty="0"/>
              <a:t>of the mission: </a:t>
            </a:r>
            <a:r>
              <a:rPr lang="en-US" sz="2000" b="1" dirty="0">
                <a:solidFill>
                  <a:srgbClr val="FF6600"/>
                </a:solidFill>
              </a:rPr>
              <a:t>“The Doorstop”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850708" y="5151438"/>
            <a:ext cx="54553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Like most doorstops, this one starts out being a</a:t>
            </a:r>
          </a:p>
          <a:p>
            <a:r>
              <a:rPr lang="en-US" b="1" dirty="0"/>
              <a:t>lump that is in the way; although it may have</a:t>
            </a:r>
          </a:p>
          <a:p>
            <a:r>
              <a:rPr lang="en-ZA" b="1" dirty="0"/>
              <a:t>all sorts of potential if you…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46208" y="6003925"/>
            <a:ext cx="3493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FF6600"/>
                </a:solidFill>
              </a:rPr>
              <a:t>… apply your mind, you must!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9" name="Picture 8" descr="yod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8225" y="476885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9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19504622"/>
              </p:ext>
            </p:extLst>
          </p:nvPr>
        </p:nvGraphicFramePr>
        <p:xfrm>
          <a:off x="0" y="5181600"/>
          <a:ext cx="23733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4" name="Bitmap Image" r:id="rId4" imgW="1123810" imgH="685714" progId="PBrush">
                  <p:embed/>
                </p:oleObj>
              </mc:Choice>
              <mc:Fallback>
                <p:oleObj name="Bitmap Image" r:id="rId4" imgW="1123810" imgH="685714" progId="PBrush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81600"/>
                        <a:ext cx="237331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2812131" y="3216255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24189" y="2179315"/>
            <a:ext cx="2514600" cy="2686110"/>
            <a:chOff x="228600" y="2206050"/>
            <a:chExt cx="2514600" cy="2686110"/>
          </a:xfrm>
          <a:solidFill>
            <a:schemeClr val="accent4">
              <a:lumMod val="25000"/>
            </a:schemeClr>
          </a:solidFill>
        </p:grpSpPr>
        <p:sp>
          <p:nvSpPr>
            <p:cNvPr id="1046" name="AutoShape 4"/>
            <p:cNvSpPr>
              <a:spLocks noChangeArrowheads="1"/>
            </p:cNvSpPr>
            <p:nvPr/>
          </p:nvSpPr>
          <p:spPr bwMode="auto">
            <a:xfrm>
              <a:off x="228600" y="2206050"/>
              <a:ext cx="2514600" cy="2133600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47" name="Rectangle 5"/>
            <p:cNvSpPr>
              <a:spLocks noChangeArrowheads="1"/>
            </p:cNvSpPr>
            <p:nvPr/>
          </p:nvSpPr>
          <p:spPr bwMode="auto">
            <a:xfrm>
              <a:off x="609600" y="3196650"/>
              <a:ext cx="1143000" cy="6858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/>
                <a:t>LCD</a:t>
              </a:r>
            </a:p>
          </p:txBody>
        </p:sp>
        <p:sp>
          <p:nvSpPr>
            <p:cNvPr id="1048" name="Text Box 6"/>
            <p:cNvSpPr txBox="1">
              <a:spLocks noChangeArrowheads="1"/>
            </p:cNvSpPr>
            <p:nvPr/>
          </p:nvSpPr>
          <p:spPr bwMode="auto">
            <a:xfrm>
              <a:off x="457200" y="4492050"/>
              <a:ext cx="1202573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tx1"/>
                  </a:solidFill>
                </a:rPr>
                <a:t>Doorstop</a:t>
              </a:r>
              <a:endParaRPr lang="en-US" sz="20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172200" y="2206625"/>
            <a:ext cx="2514600" cy="2133600"/>
            <a:chOff x="6172200" y="2206050"/>
            <a:chExt cx="2514600" cy="2133600"/>
          </a:xfrm>
          <a:solidFill>
            <a:schemeClr val="accent4">
              <a:lumMod val="25000"/>
            </a:schemeClr>
          </a:solidFill>
        </p:grpSpPr>
        <p:sp>
          <p:nvSpPr>
            <p:cNvPr id="1043" name="AutoShape 13"/>
            <p:cNvSpPr>
              <a:spLocks noChangeArrowheads="1"/>
            </p:cNvSpPr>
            <p:nvPr/>
          </p:nvSpPr>
          <p:spPr bwMode="auto">
            <a:xfrm>
              <a:off x="6172200" y="2206050"/>
              <a:ext cx="2514600" cy="2133600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44" name="Rectangle 14"/>
            <p:cNvSpPr>
              <a:spLocks noChangeArrowheads="1"/>
            </p:cNvSpPr>
            <p:nvPr/>
          </p:nvSpPr>
          <p:spPr bwMode="auto">
            <a:xfrm>
              <a:off x="6629400" y="3120450"/>
              <a:ext cx="1143000" cy="6858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/>
                <a:t>MP3</a:t>
              </a:r>
            </a:p>
            <a:p>
              <a:pPr algn="ctr"/>
              <a:r>
                <a:rPr lang="en-US" sz="2000" b="1" dirty="0"/>
                <a:t>player</a:t>
              </a:r>
            </a:p>
          </p:txBody>
        </p:sp>
        <p:sp>
          <p:nvSpPr>
            <p:cNvPr id="1045" name="Oval 18"/>
            <p:cNvSpPr>
              <a:spLocks noChangeArrowheads="1"/>
            </p:cNvSpPr>
            <p:nvPr/>
          </p:nvSpPr>
          <p:spPr bwMode="auto">
            <a:xfrm>
              <a:off x="6248400" y="4111050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302308" y="4355334"/>
            <a:ext cx="2819088" cy="1303338"/>
            <a:chOff x="3072983" y="2323475"/>
            <a:chExt cx="2820388" cy="1304144"/>
          </a:xfrm>
          <a:solidFill>
            <a:schemeClr val="bg1">
              <a:lumMod val="95000"/>
            </a:schemeClr>
          </a:solidFill>
        </p:grpSpPr>
        <p:sp>
          <p:nvSpPr>
            <p:cNvPr id="1041" name="TextBox 19"/>
            <p:cNvSpPr txBox="1">
              <a:spLocks noChangeArrowheads="1"/>
            </p:cNvSpPr>
            <p:nvPr/>
          </p:nvSpPr>
          <p:spPr bwMode="auto">
            <a:xfrm>
              <a:off x="3177915" y="2323475"/>
              <a:ext cx="2715456" cy="400357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ZA" sz="2000" i="1" dirty="0">
                  <a:solidFill>
                    <a:schemeClr val="tx1"/>
                  </a:solidFill>
                </a:rPr>
                <a:t>Jabba the Hutt says:</a:t>
              </a:r>
              <a:endParaRPr lang="en-US" sz="2000" i="1" dirty="0">
                <a:solidFill>
                  <a:schemeClr val="tx1"/>
                </a:solidFill>
              </a:endParaRPr>
            </a:p>
          </p:txBody>
        </p:sp>
        <p:sp>
          <p:nvSpPr>
            <p:cNvPr id="1042" name="Oval Callout 20"/>
            <p:cNvSpPr>
              <a:spLocks noChangeArrowheads="1"/>
            </p:cNvSpPr>
            <p:nvPr/>
          </p:nvSpPr>
          <p:spPr bwMode="auto">
            <a:xfrm>
              <a:off x="3072983" y="2758189"/>
              <a:ext cx="2428407" cy="869430"/>
            </a:xfrm>
            <a:prstGeom prst="wedgeEllipseCallout">
              <a:avLst>
                <a:gd name="adj1" fmla="val -69550"/>
                <a:gd name="adj2" fmla="val 28535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000" dirty="0">
                  <a:solidFill>
                    <a:srgbClr val="1C1C1C"/>
                  </a:solidFill>
                </a:rPr>
                <a:t>I need a </a:t>
              </a:r>
            </a:p>
            <a:p>
              <a:pPr algn="ctr"/>
              <a:r>
                <a:rPr lang="en-US" sz="2000" dirty="0">
                  <a:solidFill>
                    <a:srgbClr val="1C1C1C"/>
                  </a:solidFill>
                </a:rPr>
                <a:t>MP3 player!</a:t>
              </a:r>
            </a:p>
            <a:p>
              <a:endParaRPr lang="en-US" sz="2000" dirty="0">
                <a:solidFill>
                  <a:srgbClr val="1C1C1C"/>
                </a:solidFill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81613" y="5903913"/>
            <a:ext cx="34544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/>
              <a:t>(you may need some  additional</a:t>
            </a:r>
          </a:p>
          <a:p>
            <a:r>
              <a:rPr lang="en-ZA"/>
              <a:t>external  items in order to make</a:t>
            </a:r>
          </a:p>
          <a:p>
            <a:r>
              <a:rPr lang="en-ZA"/>
              <a:t>use of the reconfigured system)</a:t>
            </a:r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224399" y="4166553"/>
            <a:ext cx="1827401" cy="1610734"/>
            <a:chOff x="6224399" y="4166553"/>
            <a:chExt cx="1827401" cy="1610734"/>
          </a:xfrm>
        </p:grpSpPr>
        <p:pic>
          <p:nvPicPr>
            <p:cNvPr id="60420" name="Picture 4" descr="C:\Users\swinberg\Documents\ACTIVE\EEE4084F\2012\LECTURES\EEE4084F-Lecture13\earphones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04673" y="4166553"/>
              <a:ext cx="913447" cy="1595124"/>
            </a:xfrm>
            <a:prstGeom prst="rect">
              <a:avLst/>
            </a:prstGeom>
            <a:noFill/>
          </p:spPr>
        </p:pic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6829425" y="4755198"/>
              <a:ext cx="1222375" cy="989012"/>
              <a:chOff x="6906326" y="4922263"/>
              <a:chExt cx="1222375" cy="989012"/>
            </a:xfrm>
          </p:grpSpPr>
          <p:sp>
            <p:nvSpPr>
              <p:cNvPr id="8225" name="Music"/>
              <p:cNvSpPr>
                <a:spLocks noEditPoints="1" noChangeArrowheads="1"/>
              </p:cNvSpPr>
              <p:nvPr/>
            </p:nvSpPr>
            <p:spPr bwMode="auto">
              <a:xfrm rot="1999072">
                <a:off x="6906326" y="4922263"/>
                <a:ext cx="334963" cy="334962"/>
              </a:xfrm>
              <a:custGeom>
                <a:avLst/>
                <a:gdLst>
                  <a:gd name="T0" fmla="*/ 7352 w 21600"/>
                  <a:gd name="T1" fmla="*/ 46 h 21600"/>
                  <a:gd name="T2" fmla="*/ 7373 w 21600"/>
                  <a:gd name="T3" fmla="*/ 9900 h 21600"/>
                  <a:gd name="T4" fmla="*/ 21683 w 21600"/>
                  <a:gd name="T5" fmla="*/ 10061 h 21600"/>
                  <a:gd name="T6" fmla="*/ 7352 w 21600"/>
                  <a:gd name="T7" fmla="*/ 46 h 21600"/>
                  <a:gd name="T8" fmla="*/ 21600 w 21600"/>
                  <a:gd name="T9" fmla="*/ 0 h 21600"/>
                  <a:gd name="T10" fmla="*/ 7975 w 21600"/>
                  <a:gd name="T11" fmla="*/ 923 h 21600"/>
                  <a:gd name="T12" fmla="*/ 20935 w 21600"/>
                  <a:gd name="T13" fmla="*/ 535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1600" h="21600">
                    <a:moveTo>
                      <a:pt x="7352" y="46"/>
                    </a:moveTo>
                    <a:lnTo>
                      <a:pt x="7373" y="9900"/>
                    </a:lnTo>
                    <a:lnTo>
                      <a:pt x="7352" y="16107"/>
                    </a:lnTo>
                    <a:lnTo>
                      <a:pt x="7103" y="15969"/>
                    </a:lnTo>
                    <a:lnTo>
                      <a:pt x="6729" y="15692"/>
                    </a:lnTo>
                    <a:lnTo>
                      <a:pt x="6355" y="15553"/>
                    </a:lnTo>
                    <a:lnTo>
                      <a:pt x="5981" y="15415"/>
                    </a:lnTo>
                    <a:lnTo>
                      <a:pt x="5607" y="15276"/>
                    </a:lnTo>
                    <a:lnTo>
                      <a:pt x="5109" y="15138"/>
                    </a:lnTo>
                    <a:lnTo>
                      <a:pt x="4735" y="15138"/>
                    </a:lnTo>
                    <a:lnTo>
                      <a:pt x="4236" y="15138"/>
                    </a:lnTo>
                    <a:lnTo>
                      <a:pt x="3364" y="15138"/>
                    </a:lnTo>
                    <a:lnTo>
                      <a:pt x="2616" y="15276"/>
                    </a:lnTo>
                    <a:lnTo>
                      <a:pt x="1869" y="15692"/>
                    </a:lnTo>
                    <a:lnTo>
                      <a:pt x="1246" y="15969"/>
                    </a:lnTo>
                    <a:lnTo>
                      <a:pt x="747" y="16523"/>
                    </a:lnTo>
                    <a:lnTo>
                      <a:pt x="373" y="17076"/>
                    </a:lnTo>
                    <a:lnTo>
                      <a:pt x="124" y="17630"/>
                    </a:lnTo>
                    <a:lnTo>
                      <a:pt x="0" y="18323"/>
                    </a:lnTo>
                    <a:lnTo>
                      <a:pt x="124" y="19015"/>
                    </a:lnTo>
                    <a:lnTo>
                      <a:pt x="373" y="19569"/>
                    </a:lnTo>
                    <a:lnTo>
                      <a:pt x="747" y="20123"/>
                    </a:lnTo>
                    <a:lnTo>
                      <a:pt x="1246" y="20676"/>
                    </a:lnTo>
                    <a:lnTo>
                      <a:pt x="1869" y="21092"/>
                    </a:lnTo>
                    <a:lnTo>
                      <a:pt x="2616" y="21369"/>
                    </a:lnTo>
                    <a:lnTo>
                      <a:pt x="3364" y="21507"/>
                    </a:lnTo>
                    <a:lnTo>
                      <a:pt x="4236" y="21646"/>
                    </a:lnTo>
                    <a:lnTo>
                      <a:pt x="5109" y="21507"/>
                    </a:lnTo>
                    <a:lnTo>
                      <a:pt x="5856" y="21369"/>
                    </a:lnTo>
                    <a:lnTo>
                      <a:pt x="6604" y="21092"/>
                    </a:lnTo>
                    <a:lnTo>
                      <a:pt x="7227" y="20676"/>
                    </a:lnTo>
                    <a:lnTo>
                      <a:pt x="7726" y="20123"/>
                    </a:lnTo>
                    <a:lnTo>
                      <a:pt x="8100" y="19569"/>
                    </a:lnTo>
                    <a:lnTo>
                      <a:pt x="8349" y="19015"/>
                    </a:lnTo>
                    <a:lnTo>
                      <a:pt x="8473" y="18323"/>
                    </a:lnTo>
                    <a:lnTo>
                      <a:pt x="8473" y="6276"/>
                    </a:lnTo>
                    <a:lnTo>
                      <a:pt x="20561" y="6276"/>
                    </a:lnTo>
                    <a:lnTo>
                      <a:pt x="20561" y="16107"/>
                    </a:lnTo>
                    <a:lnTo>
                      <a:pt x="20187" y="15830"/>
                    </a:lnTo>
                    <a:lnTo>
                      <a:pt x="19938" y="15692"/>
                    </a:lnTo>
                    <a:lnTo>
                      <a:pt x="19564" y="15553"/>
                    </a:lnTo>
                    <a:lnTo>
                      <a:pt x="19190" y="15415"/>
                    </a:lnTo>
                    <a:lnTo>
                      <a:pt x="18692" y="15276"/>
                    </a:lnTo>
                    <a:lnTo>
                      <a:pt x="18318" y="15138"/>
                    </a:lnTo>
                    <a:lnTo>
                      <a:pt x="17944" y="15138"/>
                    </a:lnTo>
                    <a:lnTo>
                      <a:pt x="17446" y="15138"/>
                    </a:lnTo>
                    <a:lnTo>
                      <a:pt x="16573" y="15138"/>
                    </a:lnTo>
                    <a:lnTo>
                      <a:pt x="15826" y="15276"/>
                    </a:lnTo>
                    <a:lnTo>
                      <a:pt x="15078" y="15692"/>
                    </a:lnTo>
                    <a:lnTo>
                      <a:pt x="14455" y="15969"/>
                    </a:lnTo>
                    <a:lnTo>
                      <a:pt x="13956" y="16523"/>
                    </a:lnTo>
                    <a:lnTo>
                      <a:pt x="13583" y="17076"/>
                    </a:lnTo>
                    <a:lnTo>
                      <a:pt x="13333" y="17630"/>
                    </a:lnTo>
                    <a:lnTo>
                      <a:pt x="13209" y="18323"/>
                    </a:lnTo>
                    <a:lnTo>
                      <a:pt x="13333" y="19015"/>
                    </a:lnTo>
                    <a:lnTo>
                      <a:pt x="13583" y="19569"/>
                    </a:lnTo>
                    <a:lnTo>
                      <a:pt x="13956" y="20123"/>
                    </a:lnTo>
                    <a:lnTo>
                      <a:pt x="14455" y="20676"/>
                    </a:lnTo>
                    <a:lnTo>
                      <a:pt x="15078" y="21092"/>
                    </a:lnTo>
                    <a:lnTo>
                      <a:pt x="15826" y="21369"/>
                    </a:lnTo>
                    <a:lnTo>
                      <a:pt x="16573" y="21507"/>
                    </a:lnTo>
                    <a:lnTo>
                      <a:pt x="17446" y="21646"/>
                    </a:lnTo>
                    <a:lnTo>
                      <a:pt x="18318" y="21507"/>
                    </a:lnTo>
                    <a:lnTo>
                      <a:pt x="19066" y="21369"/>
                    </a:lnTo>
                    <a:lnTo>
                      <a:pt x="19813" y="21092"/>
                    </a:lnTo>
                    <a:lnTo>
                      <a:pt x="20436" y="20676"/>
                    </a:lnTo>
                    <a:lnTo>
                      <a:pt x="20935" y="20123"/>
                    </a:lnTo>
                    <a:lnTo>
                      <a:pt x="21309" y="19569"/>
                    </a:lnTo>
                    <a:lnTo>
                      <a:pt x="21558" y="19015"/>
                    </a:lnTo>
                    <a:lnTo>
                      <a:pt x="21683" y="18323"/>
                    </a:lnTo>
                    <a:lnTo>
                      <a:pt x="21683" y="10061"/>
                    </a:lnTo>
                    <a:lnTo>
                      <a:pt x="21683" y="46"/>
                    </a:lnTo>
                    <a:lnTo>
                      <a:pt x="7352" y="46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26" name="Music"/>
              <p:cNvSpPr>
                <a:spLocks noEditPoints="1" noChangeArrowheads="1"/>
              </p:cNvSpPr>
              <p:nvPr/>
            </p:nvSpPr>
            <p:spPr bwMode="auto">
              <a:xfrm rot="19489535">
                <a:off x="7485764" y="5266750"/>
                <a:ext cx="642937" cy="644525"/>
              </a:xfrm>
              <a:custGeom>
                <a:avLst/>
                <a:gdLst>
                  <a:gd name="T0" fmla="*/ 7352 w 21600"/>
                  <a:gd name="T1" fmla="*/ 46 h 21600"/>
                  <a:gd name="T2" fmla="*/ 7373 w 21600"/>
                  <a:gd name="T3" fmla="*/ 9900 h 21600"/>
                  <a:gd name="T4" fmla="*/ 21683 w 21600"/>
                  <a:gd name="T5" fmla="*/ 10061 h 21600"/>
                  <a:gd name="T6" fmla="*/ 7352 w 21600"/>
                  <a:gd name="T7" fmla="*/ 46 h 21600"/>
                  <a:gd name="T8" fmla="*/ 21600 w 21600"/>
                  <a:gd name="T9" fmla="*/ 0 h 21600"/>
                  <a:gd name="T10" fmla="*/ 7975 w 21600"/>
                  <a:gd name="T11" fmla="*/ 923 h 21600"/>
                  <a:gd name="T12" fmla="*/ 20935 w 21600"/>
                  <a:gd name="T13" fmla="*/ 535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1600" h="21600">
                    <a:moveTo>
                      <a:pt x="7352" y="46"/>
                    </a:moveTo>
                    <a:lnTo>
                      <a:pt x="7373" y="9900"/>
                    </a:lnTo>
                    <a:lnTo>
                      <a:pt x="7352" y="16107"/>
                    </a:lnTo>
                    <a:lnTo>
                      <a:pt x="7103" y="15969"/>
                    </a:lnTo>
                    <a:lnTo>
                      <a:pt x="6729" y="15692"/>
                    </a:lnTo>
                    <a:lnTo>
                      <a:pt x="6355" y="15553"/>
                    </a:lnTo>
                    <a:lnTo>
                      <a:pt x="5981" y="15415"/>
                    </a:lnTo>
                    <a:lnTo>
                      <a:pt x="5607" y="15276"/>
                    </a:lnTo>
                    <a:lnTo>
                      <a:pt x="5109" y="15138"/>
                    </a:lnTo>
                    <a:lnTo>
                      <a:pt x="4735" y="15138"/>
                    </a:lnTo>
                    <a:lnTo>
                      <a:pt x="4236" y="15138"/>
                    </a:lnTo>
                    <a:lnTo>
                      <a:pt x="3364" y="15138"/>
                    </a:lnTo>
                    <a:lnTo>
                      <a:pt x="2616" y="15276"/>
                    </a:lnTo>
                    <a:lnTo>
                      <a:pt x="1869" y="15692"/>
                    </a:lnTo>
                    <a:lnTo>
                      <a:pt x="1246" y="15969"/>
                    </a:lnTo>
                    <a:lnTo>
                      <a:pt x="747" y="16523"/>
                    </a:lnTo>
                    <a:lnTo>
                      <a:pt x="373" y="17076"/>
                    </a:lnTo>
                    <a:lnTo>
                      <a:pt x="124" y="17630"/>
                    </a:lnTo>
                    <a:lnTo>
                      <a:pt x="0" y="18323"/>
                    </a:lnTo>
                    <a:lnTo>
                      <a:pt x="124" y="19015"/>
                    </a:lnTo>
                    <a:lnTo>
                      <a:pt x="373" y="19569"/>
                    </a:lnTo>
                    <a:lnTo>
                      <a:pt x="747" y="20123"/>
                    </a:lnTo>
                    <a:lnTo>
                      <a:pt x="1246" y="20676"/>
                    </a:lnTo>
                    <a:lnTo>
                      <a:pt x="1869" y="21092"/>
                    </a:lnTo>
                    <a:lnTo>
                      <a:pt x="2616" y="21369"/>
                    </a:lnTo>
                    <a:lnTo>
                      <a:pt x="3364" y="21507"/>
                    </a:lnTo>
                    <a:lnTo>
                      <a:pt x="4236" y="21646"/>
                    </a:lnTo>
                    <a:lnTo>
                      <a:pt x="5109" y="21507"/>
                    </a:lnTo>
                    <a:lnTo>
                      <a:pt x="5856" y="21369"/>
                    </a:lnTo>
                    <a:lnTo>
                      <a:pt x="6604" y="21092"/>
                    </a:lnTo>
                    <a:lnTo>
                      <a:pt x="7227" y="20676"/>
                    </a:lnTo>
                    <a:lnTo>
                      <a:pt x="7726" y="20123"/>
                    </a:lnTo>
                    <a:lnTo>
                      <a:pt x="8100" y="19569"/>
                    </a:lnTo>
                    <a:lnTo>
                      <a:pt x="8349" y="19015"/>
                    </a:lnTo>
                    <a:lnTo>
                      <a:pt x="8473" y="18323"/>
                    </a:lnTo>
                    <a:lnTo>
                      <a:pt x="8473" y="6276"/>
                    </a:lnTo>
                    <a:lnTo>
                      <a:pt x="20561" y="6276"/>
                    </a:lnTo>
                    <a:lnTo>
                      <a:pt x="20561" y="16107"/>
                    </a:lnTo>
                    <a:lnTo>
                      <a:pt x="20187" y="15830"/>
                    </a:lnTo>
                    <a:lnTo>
                      <a:pt x="19938" y="15692"/>
                    </a:lnTo>
                    <a:lnTo>
                      <a:pt x="19564" y="15553"/>
                    </a:lnTo>
                    <a:lnTo>
                      <a:pt x="19190" y="15415"/>
                    </a:lnTo>
                    <a:lnTo>
                      <a:pt x="18692" y="15276"/>
                    </a:lnTo>
                    <a:lnTo>
                      <a:pt x="18318" y="15138"/>
                    </a:lnTo>
                    <a:lnTo>
                      <a:pt x="17944" y="15138"/>
                    </a:lnTo>
                    <a:lnTo>
                      <a:pt x="17446" y="15138"/>
                    </a:lnTo>
                    <a:lnTo>
                      <a:pt x="16573" y="15138"/>
                    </a:lnTo>
                    <a:lnTo>
                      <a:pt x="15826" y="15276"/>
                    </a:lnTo>
                    <a:lnTo>
                      <a:pt x="15078" y="15692"/>
                    </a:lnTo>
                    <a:lnTo>
                      <a:pt x="14455" y="15969"/>
                    </a:lnTo>
                    <a:lnTo>
                      <a:pt x="13956" y="16523"/>
                    </a:lnTo>
                    <a:lnTo>
                      <a:pt x="13583" y="17076"/>
                    </a:lnTo>
                    <a:lnTo>
                      <a:pt x="13333" y="17630"/>
                    </a:lnTo>
                    <a:lnTo>
                      <a:pt x="13209" y="18323"/>
                    </a:lnTo>
                    <a:lnTo>
                      <a:pt x="13333" y="19015"/>
                    </a:lnTo>
                    <a:lnTo>
                      <a:pt x="13583" y="19569"/>
                    </a:lnTo>
                    <a:lnTo>
                      <a:pt x="13956" y="20123"/>
                    </a:lnTo>
                    <a:lnTo>
                      <a:pt x="14455" y="20676"/>
                    </a:lnTo>
                    <a:lnTo>
                      <a:pt x="15078" y="21092"/>
                    </a:lnTo>
                    <a:lnTo>
                      <a:pt x="15826" y="21369"/>
                    </a:lnTo>
                    <a:lnTo>
                      <a:pt x="16573" y="21507"/>
                    </a:lnTo>
                    <a:lnTo>
                      <a:pt x="17446" y="21646"/>
                    </a:lnTo>
                    <a:lnTo>
                      <a:pt x="18318" y="21507"/>
                    </a:lnTo>
                    <a:lnTo>
                      <a:pt x="19066" y="21369"/>
                    </a:lnTo>
                    <a:lnTo>
                      <a:pt x="19813" y="21092"/>
                    </a:lnTo>
                    <a:lnTo>
                      <a:pt x="20436" y="20676"/>
                    </a:lnTo>
                    <a:lnTo>
                      <a:pt x="20935" y="20123"/>
                    </a:lnTo>
                    <a:lnTo>
                      <a:pt x="21309" y="19569"/>
                    </a:lnTo>
                    <a:lnTo>
                      <a:pt x="21558" y="19015"/>
                    </a:lnTo>
                    <a:lnTo>
                      <a:pt x="21683" y="18323"/>
                    </a:lnTo>
                    <a:lnTo>
                      <a:pt x="21683" y="10061"/>
                    </a:lnTo>
                    <a:lnTo>
                      <a:pt x="21683" y="46"/>
                    </a:lnTo>
                    <a:lnTo>
                      <a:pt x="7352" y="46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6" name="Freeform 25"/>
            <p:cNvSpPr/>
            <p:nvPr/>
          </p:nvSpPr>
          <p:spPr bwMode="auto">
            <a:xfrm>
              <a:off x="6224399" y="4236720"/>
              <a:ext cx="755521" cy="1540567"/>
            </a:xfrm>
            <a:custGeom>
              <a:avLst/>
              <a:gdLst>
                <a:gd name="connsiteX0" fmla="*/ 130681 w 755521"/>
                <a:gd name="connsiteY0" fmla="*/ 0 h 1540567"/>
                <a:gd name="connsiteX1" fmla="*/ 84961 w 755521"/>
                <a:gd name="connsiteY1" fmla="*/ 45720 h 1540567"/>
                <a:gd name="connsiteX2" fmla="*/ 39241 w 755521"/>
                <a:gd name="connsiteY2" fmla="*/ 198120 h 1540567"/>
                <a:gd name="connsiteX3" fmla="*/ 24001 w 755521"/>
                <a:gd name="connsiteY3" fmla="*/ 243840 h 1540567"/>
                <a:gd name="connsiteX4" fmla="*/ 24001 w 755521"/>
                <a:gd name="connsiteY4" fmla="*/ 533400 h 1540567"/>
                <a:gd name="connsiteX5" fmla="*/ 39241 w 755521"/>
                <a:gd name="connsiteY5" fmla="*/ 579120 h 1540567"/>
                <a:gd name="connsiteX6" fmla="*/ 115441 w 755521"/>
                <a:gd name="connsiteY6" fmla="*/ 685800 h 1540567"/>
                <a:gd name="connsiteX7" fmla="*/ 176401 w 755521"/>
                <a:gd name="connsiteY7" fmla="*/ 731520 h 1540567"/>
                <a:gd name="connsiteX8" fmla="*/ 222121 w 755521"/>
                <a:gd name="connsiteY8" fmla="*/ 822960 h 1540567"/>
                <a:gd name="connsiteX9" fmla="*/ 191641 w 755521"/>
                <a:gd name="connsiteY9" fmla="*/ 1082040 h 1540567"/>
                <a:gd name="connsiteX10" fmla="*/ 145921 w 755521"/>
                <a:gd name="connsiteY10" fmla="*/ 1173480 h 1540567"/>
                <a:gd name="connsiteX11" fmla="*/ 145921 w 755521"/>
                <a:gd name="connsiteY11" fmla="*/ 1432560 h 1540567"/>
                <a:gd name="connsiteX12" fmla="*/ 161161 w 755521"/>
                <a:gd name="connsiteY12" fmla="*/ 1493520 h 1540567"/>
                <a:gd name="connsiteX13" fmla="*/ 206881 w 755521"/>
                <a:gd name="connsiteY13" fmla="*/ 1539240 h 1540567"/>
                <a:gd name="connsiteX14" fmla="*/ 435481 w 755521"/>
                <a:gd name="connsiteY14" fmla="*/ 1524000 h 1540567"/>
                <a:gd name="connsiteX15" fmla="*/ 496441 w 755521"/>
                <a:gd name="connsiteY15" fmla="*/ 1432560 h 1540567"/>
                <a:gd name="connsiteX16" fmla="*/ 542161 w 755521"/>
                <a:gd name="connsiteY16" fmla="*/ 1386840 h 1540567"/>
                <a:gd name="connsiteX17" fmla="*/ 725041 w 755521"/>
                <a:gd name="connsiteY17" fmla="*/ 1325880 h 1540567"/>
                <a:gd name="connsiteX18" fmla="*/ 755521 w 755521"/>
                <a:gd name="connsiteY18" fmla="*/ 1249680 h 154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5521" h="1540567">
                  <a:moveTo>
                    <a:pt x="130681" y="0"/>
                  </a:moveTo>
                  <a:cubicBezTo>
                    <a:pt x="115441" y="15240"/>
                    <a:pt x="96384" y="27443"/>
                    <a:pt x="84961" y="45720"/>
                  </a:cubicBezTo>
                  <a:cubicBezTo>
                    <a:pt x="50831" y="100328"/>
                    <a:pt x="54193" y="138312"/>
                    <a:pt x="39241" y="198120"/>
                  </a:cubicBezTo>
                  <a:cubicBezTo>
                    <a:pt x="35345" y="213705"/>
                    <a:pt x="29081" y="228600"/>
                    <a:pt x="24001" y="243840"/>
                  </a:cubicBezTo>
                  <a:cubicBezTo>
                    <a:pt x="5490" y="391932"/>
                    <a:pt x="0" y="365394"/>
                    <a:pt x="24001" y="533400"/>
                  </a:cubicBezTo>
                  <a:cubicBezTo>
                    <a:pt x="26273" y="549303"/>
                    <a:pt x="32057" y="564752"/>
                    <a:pt x="39241" y="579120"/>
                  </a:cubicBezTo>
                  <a:cubicBezTo>
                    <a:pt x="47894" y="596427"/>
                    <a:pt x="108538" y="678897"/>
                    <a:pt x="115441" y="685800"/>
                  </a:cubicBezTo>
                  <a:cubicBezTo>
                    <a:pt x="133402" y="703761"/>
                    <a:pt x="158440" y="713559"/>
                    <a:pt x="176401" y="731520"/>
                  </a:cubicBezTo>
                  <a:cubicBezTo>
                    <a:pt x="205944" y="761063"/>
                    <a:pt x="209726" y="785775"/>
                    <a:pt x="222121" y="822960"/>
                  </a:cubicBezTo>
                  <a:cubicBezTo>
                    <a:pt x="220375" y="843906"/>
                    <a:pt x="212253" y="1025358"/>
                    <a:pt x="191641" y="1082040"/>
                  </a:cubicBezTo>
                  <a:cubicBezTo>
                    <a:pt x="179995" y="1114066"/>
                    <a:pt x="161161" y="1143000"/>
                    <a:pt x="145921" y="1173480"/>
                  </a:cubicBezTo>
                  <a:cubicBezTo>
                    <a:pt x="124032" y="1304815"/>
                    <a:pt x="123207" y="1262205"/>
                    <a:pt x="145921" y="1432560"/>
                  </a:cubicBezTo>
                  <a:cubicBezTo>
                    <a:pt x="148689" y="1453322"/>
                    <a:pt x="150769" y="1475334"/>
                    <a:pt x="161161" y="1493520"/>
                  </a:cubicBezTo>
                  <a:cubicBezTo>
                    <a:pt x="171854" y="1512233"/>
                    <a:pt x="191641" y="1524000"/>
                    <a:pt x="206881" y="1539240"/>
                  </a:cubicBezTo>
                  <a:cubicBezTo>
                    <a:pt x="283081" y="1534160"/>
                    <a:pt x="360930" y="1540567"/>
                    <a:pt x="435481" y="1524000"/>
                  </a:cubicBezTo>
                  <a:cubicBezTo>
                    <a:pt x="492553" y="1511317"/>
                    <a:pt x="474391" y="1465635"/>
                    <a:pt x="496441" y="1432560"/>
                  </a:cubicBezTo>
                  <a:cubicBezTo>
                    <a:pt x="508396" y="1414627"/>
                    <a:pt x="524919" y="1399772"/>
                    <a:pt x="542161" y="1386840"/>
                  </a:cubicBezTo>
                  <a:cubicBezTo>
                    <a:pt x="622727" y="1326415"/>
                    <a:pt x="621096" y="1340729"/>
                    <a:pt x="725041" y="1325880"/>
                  </a:cubicBezTo>
                  <a:cubicBezTo>
                    <a:pt x="743873" y="1269384"/>
                    <a:pt x="733097" y="1294528"/>
                    <a:pt x="755521" y="1249680"/>
                  </a:cubicBezTo>
                </a:path>
              </a:pathLst>
            </a:custGeom>
            <a:noFill/>
            <a:ln w="190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200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0320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Scenario:</a:t>
            </a:r>
            <a:br>
              <a:rPr lang="en-US" dirty="0"/>
            </a:br>
            <a:r>
              <a:rPr lang="en-US" dirty="0"/>
              <a:t> Reconfigurable platform</a:t>
            </a: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5486400" y="3216255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79372" y="30531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reconfigure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3" grpId="0"/>
      <p:bldP spid="25" grpId="0" animBg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66738" y="1592263"/>
            <a:ext cx="2514600" cy="2133600"/>
            <a:chOff x="261938" y="1592263"/>
            <a:chExt cx="2514600" cy="2133600"/>
          </a:xfrm>
          <a:solidFill>
            <a:schemeClr val="accent4">
              <a:lumMod val="10000"/>
            </a:schemeClr>
          </a:solidFill>
        </p:grpSpPr>
        <p:sp>
          <p:nvSpPr>
            <p:cNvPr id="2068" name="AutoShape 4"/>
            <p:cNvSpPr>
              <a:spLocks noChangeArrowheads="1"/>
            </p:cNvSpPr>
            <p:nvPr/>
          </p:nvSpPr>
          <p:spPr bwMode="auto">
            <a:xfrm>
              <a:off x="261938" y="1592263"/>
              <a:ext cx="2514600" cy="2133600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9" name="Rectangle 5"/>
            <p:cNvSpPr>
              <a:spLocks noChangeArrowheads="1"/>
            </p:cNvSpPr>
            <p:nvPr/>
          </p:nvSpPr>
          <p:spPr bwMode="auto">
            <a:xfrm>
              <a:off x="719138" y="2430463"/>
              <a:ext cx="1143000" cy="6858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/>
                <a:t>MP3</a:t>
              </a:r>
            </a:p>
            <a:p>
              <a:pPr algn="ctr"/>
              <a:r>
                <a:rPr lang="en-US" sz="2000" b="1" dirty="0"/>
                <a:t>player</a:t>
              </a:r>
            </a:p>
          </p:txBody>
        </p:sp>
      </p:grpSp>
      <p:sp>
        <p:nvSpPr>
          <p:cNvPr id="2052" name="Line 8"/>
          <p:cNvSpPr>
            <a:spLocks noChangeShapeType="1"/>
          </p:cNvSpPr>
          <p:nvPr/>
        </p:nvSpPr>
        <p:spPr bwMode="auto">
          <a:xfrm>
            <a:off x="3040373" y="2506663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2053" name="Picture 28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929981"/>
            <a:ext cx="2306638" cy="1674813"/>
          </a:xfrm>
          <a:noFill/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282902" y="1515741"/>
            <a:ext cx="3438525" cy="3253802"/>
            <a:chOff x="5738813" y="1543050"/>
            <a:chExt cx="3438525" cy="3253802"/>
          </a:xfrm>
        </p:grpSpPr>
        <p:sp>
          <p:nvSpPr>
            <p:cNvPr id="2059" name="Line 20"/>
            <p:cNvSpPr>
              <a:spLocks noChangeShapeType="1"/>
            </p:cNvSpPr>
            <p:nvPr/>
          </p:nvSpPr>
          <p:spPr bwMode="auto">
            <a:xfrm>
              <a:off x="5738813" y="2549525"/>
              <a:ext cx="6858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" name="AutoShape 21"/>
            <p:cNvSpPr>
              <a:spLocks noChangeArrowheads="1"/>
            </p:cNvSpPr>
            <p:nvPr/>
          </p:nvSpPr>
          <p:spPr bwMode="auto">
            <a:xfrm>
              <a:off x="6424613" y="1543050"/>
              <a:ext cx="2514600" cy="2133600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1" name="Oval 23"/>
            <p:cNvSpPr>
              <a:spLocks noChangeArrowheads="1"/>
            </p:cNvSpPr>
            <p:nvPr/>
          </p:nvSpPr>
          <p:spPr bwMode="auto">
            <a:xfrm>
              <a:off x="6500813" y="3463925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Rectangle 12"/>
            <p:cNvSpPr>
              <a:spLocks noChangeArrowheads="1"/>
            </p:cNvSpPr>
            <p:nvPr/>
          </p:nvSpPr>
          <p:spPr bwMode="auto">
            <a:xfrm>
              <a:off x="6838950" y="2516188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/>
                <a:t>IP phone</a:t>
              </a:r>
            </a:p>
          </p:txBody>
        </p:sp>
        <p:sp>
          <p:nvSpPr>
            <p:cNvPr id="2063" name="Oval 26"/>
            <p:cNvSpPr>
              <a:spLocks noChangeArrowheads="1"/>
            </p:cNvSpPr>
            <p:nvPr/>
          </p:nvSpPr>
          <p:spPr bwMode="auto">
            <a:xfrm>
              <a:off x="8567738" y="3014663"/>
              <a:ext cx="134937" cy="18573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" name="Line 27"/>
            <p:cNvSpPr>
              <a:spLocks noChangeShapeType="1"/>
            </p:cNvSpPr>
            <p:nvPr/>
          </p:nvSpPr>
          <p:spPr bwMode="auto">
            <a:xfrm>
              <a:off x="8651875" y="3098800"/>
              <a:ext cx="525463" cy="0"/>
            </a:xfrm>
            <a:prstGeom prst="line">
              <a:avLst/>
            </a:prstGeom>
            <a:noFill/>
            <a:ln w="381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6203430" y="3445847"/>
              <a:ext cx="679673" cy="1351005"/>
              <a:chOff x="6203430" y="3445847"/>
              <a:chExt cx="679673" cy="1351005"/>
            </a:xfrm>
          </p:grpSpPr>
          <p:sp>
            <p:nvSpPr>
              <p:cNvPr id="2066" name="Oval 23"/>
              <p:cNvSpPr>
                <a:spLocks noChangeArrowheads="1"/>
              </p:cNvSpPr>
              <p:nvPr/>
            </p:nvSpPr>
            <p:spPr bwMode="auto">
              <a:xfrm>
                <a:off x="6730703" y="3445847"/>
                <a:ext cx="152400" cy="1524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6203950" y="3565525"/>
                <a:ext cx="608013" cy="1231900"/>
              </a:xfrm>
              <a:custGeom>
                <a:avLst/>
                <a:gdLst>
                  <a:gd name="connsiteX0" fmla="*/ 557134 w 572124"/>
                  <a:gd name="connsiteY0" fmla="*/ 0 h 1079292"/>
                  <a:gd name="connsiteX1" fmla="*/ 2498 w 572124"/>
                  <a:gd name="connsiteY1" fmla="*/ 809469 h 1079292"/>
                  <a:gd name="connsiteX2" fmla="*/ 572124 w 572124"/>
                  <a:gd name="connsiteY2" fmla="*/ 1079292 h 107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2124" h="1079292">
                    <a:moveTo>
                      <a:pt x="557134" y="0"/>
                    </a:moveTo>
                    <a:cubicBezTo>
                      <a:pt x="278567" y="314793"/>
                      <a:pt x="0" y="629587"/>
                      <a:pt x="2498" y="809469"/>
                    </a:cubicBezTo>
                    <a:cubicBezTo>
                      <a:pt x="4996" y="989351"/>
                      <a:pt x="288560" y="1034321"/>
                      <a:pt x="572124" y="1079292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411260" y="3933736"/>
            <a:ext cx="3070937" cy="2204329"/>
            <a:chOff x="3072983" y="2226612"/>
            <a:chExt cx="3021089" cy="1401007"/>
          </a:xfrm>
        </p:grpSpPr>
        <p:sp>
          <p:nvSpPr>
            <p:cNvPr id="2057" name="TextBox 20"/>
            <p:cNvSpPr txBox="1">
              <a:spLocks noChangeArrowheads="1"/>
            </p:cNvSpPr>
            <p:nvPr/>
          </p:nvSpPr>
          <p:spPr bwMode="auto">
            <a:xfrm>
              <a:off x="3177915" y="2226612"/>
              <a:ext cx="2916157" cy="4499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ZA" sz="2000" i="1" dirty="0">
                  <a:solidFill>
                    <a:schemeClr val="tx1"/>
                  </a:solidFill>
                </a:rPr>
                <a:t>The Hutt is satisfied.</a:t>
              </a:r>
            </a:p>
            <a:p>
              <a:r>
                <a:rPr lang="en-ZA" sz="2000" i="1" dirty="0">
                  <a:solidFill>
                    <a:schemeClr val="tx1"/>
                  </a:solidFill>
                </a:rPr>
                <a:t>But now wants more…</a:t>
              </a:r>
              <a:endParaRPr lang="en-US" sz="2000" i="1" dirty="0">
                <a:solidFill>
                  <a:schemeClr val="tx1"/>
                </a:solidFill>
              </a:endParaRPr>
            </a:p>
          </p:txBody>
        </p:sp>
        <p:sp>
          <p:nvSpPr>
            <p:cNvPr id="2058" name="Oval Callout 21"/>
            <p:cNvSpPr>
              <a:spLocks noChangeArrowheads="1"/>
            </p:cNvSpPr>
            <p:nvPr/>
          </p:nvSpPr>
          <p:spPr bwMode="auto">
            <a:xfrm>
              <a:off x="3072983" y="2758189"/>
              <a:ext cx="2428407" cy="869430"/>
            </a:xfrm>
            <a:prstGeom prst="wedgeEllipseCallout">
              <a:avLst>
                <a:gd name="adj1" fmla="val -63435"/>
                <a:gd name="adj2" fmla="val 11701"/>
              </a:avLst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Now I need a</a:t>
              </a:r>
              <a:r>
                <a:rPr lang="en-ZA" sz="2000">
                  <a:solidFill>
                    <a:schemeClr val="tx1"/>
                  </a:solidFill>
                </a:rPr>
                <a:t>n IP phone!</a:t>
              </a:r>
              <a:endParaRPr lang="en-US" sz="2000">
                <a:solidFill>
                  <a:schemeClr val="tx1"/>
                </a:solidFill>
              </a:endParaRPr>
            </a:p>
            <a:p>
              <a:endParaRPr lang="en-US" sz="200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934537" y="4745038"/>
            <a:ext cx="1142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1C1C1C"/>
                </a:solidFill>
              </a:rPr>
              <a:t>Yak </a:t>
            </a:r>
            <a:r>
              <a:rPr lang="en-ZA" dirty="0" err="1">
                <a:solidFill>
                  <a:srgbClr val="1C1C1C"/>
                </a:solidFill>
              </a:rPr>
              <a:t>yak</a:t>
            </a:r>
            <a:r>
              <a:rPr lang="en-ZA" dirty="0">
                <a:solidFill>
                  <a:srgbClr val="1C1C1C"/>
                </a:solidFill>
              </a:rPr>
              <a:t> *</a:t>
            </a:r>
            <a:endParaRPr lang="en-US" dirty="0">
              <a:solidFill>
                <a:srgbClr val="1C1C1C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207305" y="3739833"/>
            <a:ext cx="944402" cy="1595124"/>
            <a:chOff x="6629878" y="3739833"/>
            <a:chExt cx="944402" cy="1595124"/>
          </a:xfrm>
        </p:grpSpPr>
        <p:pic>
          <p:nvPicPr>
            <p:cNvPr id="24" name="Picture 4" descr="C:\Users\swinberg\Documents\ACTIVE\EEE4084F\2012\LECTURES\EEE4084F-Lecture13\earphones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0833" y="3739833"/>
              <a:ext cx="913447" cy="1595124"/>
            </a:xfrm>
            <a:prstGeom prst="rect">
              <a:avLst/>
            </a:prstGeom>
            <a:noFill/>
          </p:spPr>
        </p:pic>
        <p:cxnSp>
          <p:nvCxnSpPr>
            <p:cNvPr id="30" name="Straight Connector 29"/>
            <p:cNvCxnSpPr/>
            <p:nvPr/>
          </p:nvCxnSpPr>
          <p:spPr bwMode="auto">
            <a:xfrm rot="10800000" flipV="1">
              <a:off x="6629878" y="5227319"/>
              <a:ext cx="517683" cy="1076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3692284" y="23978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reconfigure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1606" y="6240590"/>
            <a:ext cx="6449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/>
              <a:t>In case you’re wondering what sort of client Jabber is like, especially if he had an MP3 player, you could watch this amusing skit: </a:t>
            </a:r>
            <a:r>
              <a:rPr lang="en-ZA" sz="1200" dirty="0">
                <a:hlinkClick r:id="rId6"/>
              </a:rPr>
              <a:t>https://www.youtube.com/watch?v=H2ftVPk-WZw</a:t>
            </a:r>
            <a:endParaRPr lang="en-ZA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ab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3" grpId="0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Line 12"/>
          <p:cNvSpPr>
            <a:spLocks noChangeShapeType="1"/>
          </p:cNvSpPr>
          <p:nvPr/>
        </p:nvSpPr>
        <p:spPr bwMode="auto">
          <a:xfrm>
            <a:off x="2957184" y="2497366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36" name="Line 14"/>
          <p:cNvSpPr>
            <a:spLocks noChangeShapeType="1"/>
          </p:cNvSpPr>
          <p:nvPr/>
        </p:nvSpPr>
        <p:spPr bwMode="auto">
          <a:xfrm>
            <a:off x="5492813" y="2566988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41375" y="1593850"/>
            <a:ext cx="2752725" cy="2874963"/>
            <a:chOff x="0" y="1593850"/>
            <a:chExt cx="2752725" cy="2874963"/>
          </a:xfrm>
        </p:grpSpPr>
        <p:sp>
          <p:nvSpPr>
            <p:cNvPr id="13328" name="AutoShape 21"/>
            <p:cNvSpPr>
              <a:spLocks noChangeArrowheads="1"/>
            </p:cNvSpPr>
            <p:nvPr/>
          </p:nvSpPr>
          <p:spPr bwMode="auto">
            <a:xfrm>
              <a:off x="0" y="1593850"/>
              <a:ext cx="2514600" cy="2133600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29" name="Oval 22"/>
            <p:cNvSpPr>
              <a:spLocks noChangeArrowheads="1"/>
            </p:cNvSpPr>
            <p:nvPr/>
          </p:nvSpPr>
          <p:spPr bwMode="auto">
            <a:xfrm>
              <a:off x="76200" y="3514725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Rectangle 23"/>
            <p:cNvSpPr>
              <a:spLocks noChangeArrowheads="1"/>
            </p:cNvSpPr>
            <p:nvPr/>
          </p:nvSpPr>
          <p:spPr bwMode="auto">
            <a:xfrm>
              <a:off x="414338" y="2566988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chemeClr val="accent4">
                      <a:lumMod val="10000"/>
                    </a:schemeClr>
                  </a:solidFill>
                </a:rPr>
                <a:t>IP phone</a:t>
              </a:r>
            </a:p>
          </p:txBody>
        </p:sp>
        <p:sp>
          <p:nvSpPr>
            <p:cNvPr id="13331" name="Oval 24"/>
            <p:cNvSpPr>
              <a:spLocks noChangeArrowheads="1"/>
            </p:cNvSpPr>
            <p:nvPr/>
          </p:nvSpPr>
          <p:spPr bwMode="auto">
            <a:xfrm>
              <a:off x="2143125" y="3065463"/>
              <a:ext cx="134938" cy="18573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Line 25"/>
            <p:cNvSpPr>
              <a:spLocks noChangeShapeType="1"/>
            </p:cNvSpPr>
            <p:nvPr/>
          </p:nvSpPr>
          <p:spPr bwMode="auto">
            <a:xfrm>
              <a:off x="2227263" y="3149600"/>
              <a:ext cx="525462" cy="0"/>
            </a:xfrm>
            <a:prstGeom prst="line">
              <a:avLst/>
            </a:prstGeom>
            <a:noFill/>
            <a:ln w="38100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33" name="Line 26"/>
            <p:cNvSpPr>
              <a:spLocks noChangeShapeType="1"/>
            </p:cNvSpPr>
            <p:nvPr/>
          </p:nvSpPr>
          <p:spPr bwMode="auto">
            <a:xfrm>
              <a:off x="2743200" y="3132138"/>
              <a:ext cx="0" cy="1320800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34" name="Line 28"/>
            <p:cNvSpPr>
              <a:spLocks noChangeShapeType="1"/>
            </p:cNvSpPr>
            <p:nvPr/>
          </p:nvSpPr>
          <p:spPr bwMode="auto">
            <a:xfrm flipH="1">
              <a:off x="0" y="4468813"/>
              <a:ext cx="2743200" cy="0"/>
            </a:xfrm>
            <a:prstGeom prst="line">
              <a:avLst/>
            </a:prstGeom>
            <a:noFill/>
            <a:ln w="28575">
              <a:solidFill>
                <a:srgbClr val="1C1C1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213538" y="1543050"/>
            <a:ext cx="2514600" cy="2133600"/>
            <a:chOff x="5872558" y="1543050"/>
            <a:chExt cx="2514798" cy="2133421"/>
          </a:xfrm>
          <a:solidFill>
            <a:schemeClr val="accent4">
              <a:lumMod val="25000"/>
            </a:schemeClr>
          </a:solidFill>
        </p:grpSpPr>
        <p:sp>
          <p:nvSpPr>
            <p:cNvPr id="13324" name="AutoShape 15"/>
            <p:cNvSpPr>
              <a:spLocks noChangeArrowheads="1"/>
            </p:cNvSpPr>
            <p:nvPr/>
          </p:nvSpPr>
          <p:spPr bwMode="auto">
            <a:xfrm>
              <a:off x="5872558" y="1543050"/>
              <a:ext cx="2514798" cy="2133421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25" name="Rectangle 17"/>
            <p:cNvSpPr>
              <a:spLocks noChangeArrowheads="1"/>
            </p:cNvSpPr>
            <p:nvPr/>
          </p:nvSpPr>
          <p:spPr bwMode="auto">
            <a:xfrm>
              <a:off x="6067835" y="2516107"/>
              <a:ext cx="1530470" cy="60954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/>
                <a:t>Compressor</a:t>
              </a:r>
            </a:p>
          </p:txBody>
        </p:sp>
        <p:sp>
          <p:nvSpPr>
            <p:cNvPr id="13326" name="Oval 18"/>
            <p:cNvSpPr>
              <a:spLocks noChangeArrowheads="1"/>
            </p:cNvSpPr>
            <p:nvPr/>
          </p:nvSpPr>
          <p:spPr bwMode="auto">
            <a:xfrm>
              <a:off x="8015851" y="3014540"/>
              <a:ext cx="134948" cy="1857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Oval 29"/>
            <p:cNvSpPr>
              <a:spLocks noChangeArrowheads="1"/>
            </p:cNvSpPr>
            <p:nvPr/>
          </p:nvSpPr>
          <p:spPr bwMode="auto">
            <a:xfrm>
              <a:off x="6058966" y="3431415"/>
              <a:ext cx="134949" cy="1857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2" name="TextBox 26"/>
          <p:cNvSpPr txBox="1">
            <a:spLocks noChangeArrowheads="1"/>
          </p:cNvSpPr>
          <p:nvPr/>
        </p:nvSpPr>
        <p:spPr bwMode="auto">
          <a:xfrm>
            <a:off x="6153364" y="4185897"/>
            <a:ext cx="1009650" cy="923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ZA">
                <a:solidFill>
                  <a:srgbClr val="1C1C1C"/>
                </a:solidFill>
              </a:rPr>
              <a:t>110111001101</a:t>
            </a:r>
          </a:p>
          <a:p>
            <a:endParaRPr lang="en-US">
              <a:solidFill>
                <a:srgbClr val="1C1C1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3306" y="3170238"/>
            <a:ext cx="3669507" cy="3261179"/>
            <a:chOff x="1823306" y="3170238"/>
            <a:chExt cx="3669507" cy="3261179"/>
          </a:xfrm>
        </p:grpSpPr>
        <p:pic>
          <p:nvPicPr>
            <p:cNvPr id="13318" name="Picture 23" descr="r2d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19613" y="3170238"/>
              <a:ext cx="1473200" cy="18415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25" name="Rectangular Callout 24"/>
            <p:cNvSpPr/>
            <p:nvPr/>
          </p:nvSpPr>
          <p:spPr bwMode="auto">
            <a:xfrm>
              <a:off x="1823306" y="4791529"/>
              <a:ext cx="2065338" cy="1639888"/>
            </a:xfrm>
            <a:prstGeom prst="wedgeRectCallout">
              <a:avLst>
                <a:gd name="adj1" fmla="val 50811"/>
                <a:gd name="adj2" fmla="val -95368"/>
              </a:avLst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But I (beep </a:t>
              </a:r>
              <a:r>
                <a:rPr lang="en-US" sz="2000" dirty="0" err="1">
                  <a:solidFill>
                    <a:schemeClr val="tx1"/>
                  </a:solidFill>
                </a:rPr>
                <a:t>beep</a:t>
              </a:r>
              <a:r>
                <a:rPr lang="en-US" sz="2000" dirty="0">
                  <a:solidFill>
                    <a:schemeClr val="tx1"/>
                  </a:solidFill>
                </a:rPr>
                <a:t>) need a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data stream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compressor</a:t>
              </a:r>
            </a:p>
            <a:p>
              <a:pPr algn="ctr">
                <a:defRPr/>
              </a:pPr>
              <a:r>
                <a:rPr lang="en-ZA" sz="2000" dirty="0">
                  <a:solidFill>
                    <a:schemeClr val="tx1"/>
                  </a:solidFill>
                </a:rPr>
                <a:t>(click squeak)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4756213" y="3578225"/>
            <a:ext cx="1701800" cy="869950"/>
          </a:xfrm>
          <a:custGeom>
            <a:avLst/>
            <a:gdLst>
              <a:gd name="T0" fmla="*/ 0 w 1702676"/>
              <a:gd name="T1" fmla="*/ 868853 h 869731"/>
              <a:gd name="T2" fmla="*/ 1224658 w 1702676"/>
              <a:gd name="T3" fmla="*/ 726678 h 869731"/>
              <a:gd name="T4" fmla="*/ 1695680 w 1702676"/>
              <a:gd name="T5" fmla="*/ 0 h 869731"/>
              <a:gd name="T6" fmla="*/ 0 60000 65536"/>
              <a:gd name="T7" fmla="*/ 0 60000 65536"/>
              <a:gd name="T8" fmla="*/ 0 60000 65536"/>
              <a:gd name="T9" fmla="*/ 0 w 1702676"/>
              <a:gd name="T10" fmla="*/ 0 h 869731"/>
              <a:gd name="T11" fmla="*/ 1702676 w 1702676"/>
              <a:gd name="T12" fmla="*/ 869731 h 869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2676" h="869731">
                <a:moveTo>
                  <a:pt x="0" y="867104"/>
                </a:moveTo>
                <a:cubicBezTo>
                  <a:pt x="472965" y="868417"/>
                  <a:pt x="945931" y="869731"/>
                  <a:pt x="1229710" y="725214"/>
                </a:cubicBezTo>
                <a:cubicBezTo>
                  <a:pt x="1513489" y="580697"/>
                  <a:pt x="1608082" y="290348"/>
                  <a:pt x="1702676" y="0"/>
                </a:cubicBezTo>
              </a:path>
            </a:pathLst>
          </a:custGeom>
          <a:noFill/>
          <a:ln w="25400" algn="ctr">
            <a:solidFill>
              <a:srgbClr val="0070C0"/>
            </a:solidFill>
            <a:round/>
            <a:headEnd type="oval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3" name="TextBox 25"/>
          <p:cNvSpPr txBox="1">
            <a:spLocks noChangeArrowheads="1"/>
          </p:cNvSpPr>
          <p:nvPr/>
        </p:nvSpPr>
        <p:spPr bwMode="auto">
          <a:xfrm>
            <a:off x="7851850" y="4185897"/>
            <a:ext cx="1009623" cy="6461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ZA" dirty="0">
                <a:solidFill>
                  <a:srgbClr val="1C1C1C"/>
                </a:solidFill>
              </a:rPr>
              <a:t>110100</a:t>
            </a:r>
          </a:p>
          <a:p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6" name="Freeform 25"/>
          <p:cNvSpPr>
            <a:spLocks noChangeArrowheads="1"/>
          </p:cNvSpPr>
          <p:nvPr/>
        </p:nvSpPr>
        <p:spPr bwMode="auto">
          <a:xfrm flipV="1">
            <a:off x="8491599" y="3125789"/>
            <a:ext cx="45719" cy="1042080"/>
          </a:xfrm>
          <a:custGeom>
            <a:avLst/>
            <a:gdLst>
              <a:gd name="T0" fmla="*/ 0 w 1702676"/>
              <a:gd name="T1" fmla="*/ 868853 h 869731"/>
              <a:gd name="T2" fmla="*/ 1224658 w 1702676"/>
              <a:gd name="T3" fmla="*/ 726678 h 869731"/>
              <a:gd name="T4" fmla="*/ 1695680 w 1702676"/>
              <a:gd name="T5" fmla="*/ 0 h 869731"/>
              <a:gd name="T6" fmla="*/ 0 60000 65536"/>
              <a:gd name="T7" fmla="*/ 0 60000 65536"/>
              <a:gd name="T8" fmla="*/ 0 60000 65536"/>
              <a:gd name="T9" fmla="*/ 0 w 1702676"/>
              <a:gd name="T10" fmla="*/ 0 h 869731"/>
              <a:gd name="T11" fmla="*/ 1702676 w 1702676"/>
              <a:gd name="T12" fmla="*/ 869731 h 869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2676" h="869731">
                <a:moveTo>
                  <a:pt x="0" y="867104"/>
                </a:moveTo>
                <a:cubicBezTo>
                  <a:pt x="472965" y="868417"/>
                  <a:pt x="945931" y="869731"/>
                  <a:pt x="1229710" y="725214"/>
                </a:cubicBezTo>
                <a:cubicBezTo>
                  <a:pt x="1513489" y="580697"/>
                  <a:pt x="1608082" y="290348"/>
                  <a:pt x="1702676" y="0"/>
                </a:cubicBezTo>
              </a:path>
            </a:pathLst>
          </a:custGeom>
          <a:noFill/>
          <a:ln w="25400" algn="ctr">
            <a:solidFill>
              <a:srgbClr val="0070C0"/>
            </a:solidFill>
            <a:round/>
            <a:headEnd type="oval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17576" y="264081"/>
            <a:ext cx="8443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 the expanding product line your RC development firm is likely to get more and more (and even more unlikely) clients… such as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2D2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 animBg="1"/>
      <p:bldP spid="13335" grpId="1" animBg="1"/>
      <p:bldP spid="13336" grpId="0" animBg="1"/>
      <p:bldP spid="4112" grpId="0" animBg="1"/>
      <p:bldP spid="28" grpId="0" animBg="1"/>
      <p:bldP spid="133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08483" y="5773738"/>
            <a:ext cx="81259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400" i="1" dirty="0"/>
              <a:t>But first: patience you must have as this knowledge will be</a:t>
            </a:r>
          </a:p>
          <a:p>
            <a:r>
              <a:rPr lang="en-ZA" sz="2400" i="1" dirty="0"/>
              <a:t>revealed once you are ready…</a:t>
            </a:r>
            <a:endParaRPr lang="en-US" sz="2400" i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1363" y="4965700"/>
            <a:ext cx="799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400" i="1" dirty="0"/>
              <a:t>A “doorstop” for your </a:t>
            </a:r>
            <a:r>
              <a:rPr lang="en-ZA" sz="2400" i="1" dirty="0">
                <a:solidFill>
                  <a:srgbClr val="0000FF"/>
                </a:solidFill>
              </a:rPr>
              <a:t>enlightenment</a:t>
            </a:r>
            <a:r>
              <a:rPr lang="en-ZA" sz="2400" i="1" dirty="0"/>
              <a:t> and </a:t>
            </a:r>
            <a:r>
              <a:rPr lang="en-ZA" sz="2400" i="1" dirty="0">
                <a:solidFill>
                  <a:srgbClr val="0000FF"/>
                </a:solidFill>
              </a:rPr>
              <a:t>education</a:t>
            </a:r>
            <a:r>
              <a:rPr lang="en-ZA" sz="2400" i="1" dirty="0"/>
              <a:t>…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90900" y="1120775"/>
            <a:ext cx="5035550" cy="3783013"/>
            <a:chOff x="3390900" y="1120139"/>
            <a:chExt cx="5036116" cy="3782936"/>
          </a:xfrm>
        </p:grpSpPr>
        <p:sp>
          <p:nvSpPr>
            <p:cNvPr id="14342" name="AutoShape 4"/>
            <p:cNvSpPr>
              <a:spLocks noChangeArrowheads="1"/>
            </p:cNvSpPr>
            <p:nvPr/>
          </p:nvSpPr>
          <p:spPr bwMode="auto">
            <a:xfrm>
              <a:off x="3390900" y="1368698"/>
              <a:ext cx="2514600" cy="2133600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43" name="Text Box 6"/>
            <p:cNvSpPr txBox="1">
              <a:spLocks noChangeArrowheads="1"/>
            </p:cNvSpPr>
            <p:nvPr/>
          </p:nvSpPr>
          <p:spPr bwMode="auto">
            <a:xfrm>
              <a:off x="3619500" y="3654698"/>
              <a:ext cx="1963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Your Doorstop</a:t>
              </a:r>
            </a:p>
          </p:txBody>
        </p:sp>
        <p:pic>
          <p:nvPicPr>
            <p:cNvPr id="14344" name="Picture 5" descr="Skywalker_1bg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1904" y="1120139"/>
              <a:ext cx="3015112" cy="378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741363" y="331788"/>
            <a:ext cx="79930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800" i="1"/>
              <a:t>But what is this “doorstop” of which you speak?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084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3693</TotalTime>
  <Words>1885</Words>
  <Application>Microsoft Office PowerPoint</Application>
  <PresentationFormat>On-screen Show (4:3)</PresentationFormat>
  <Paragraphs>292</Paragraphs>
  <Slides>33</Slides>
  <Notes>24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Arial Rounded MT Bold</vt:lpstr>
      <vt:lpstr>Calibri</vt:lpstr>
      <vt:lpstr>Century Gothic</vt:lpstr>
      <vt:lpstr>Square721 BT</vt:lpstr>
      <vt:lpstr>Tahoma</vt:lpstr>
      <vt:lpstr>Wingdings 2</vt:lpstr>
      <vt:lpstr>4084 Theme</vt:lpstr>
      <vt:lpstr>Bitmap Image</vt:lpstr>
      <vt:lpstr>PowerPoint Presentation</vt:lpstr>
      <vt:lpstr>Lecture Overview</vt:lpstr>
      <vt:lpstr>Reconfigurable Computing</vt:lpstr>
      <vt:lpstr>PowerPoint Presentation</vt:lpstr>
      <vt:lpstr>PowerPoint Presentation</vt:lpstr>
      <vt:lpstr>Scenario:  Reconfigurable platform</vt:lpstr>
      <vt:lpstr>PowerPoint Presentation</vt:lpstr>
      <vt:lpstr>PowerPoint Presentation</vt:lpstr>
      <vt:lpstr>PowerPoint Presentation</vt:lpstr>
      <vt:lpstr>Evaluation Kit: Nexys2 or Nexys3 or Nexys 4</vt:lpstr>
      <vt:lpstr>PowerPoint Presentation</vt:lpstr>
      <vt:lpstr>PowerPoint Presentation</vt:lpstr>
      <vt:lpstr>PowerPoint Presentation</vt:lpstr>
      <vt:lpstr>Want your own Nexys?</vt:lpstr>
      <vt:lpstr>YODA Project: Your Own Digital Accelerator</vt:lpstr>
      <vt:lpstr>What’s A Digital Application Accelerator?</vt:lpstr>
      <vt:lpstr>YODA Example and Scenario</vt:lpstr>
      <vt:lpstr>YODA Project Structure</vt:lpstr>
      <vt:lpstr>Project Teams &amp; Marking</vt:lpstr>
      <vt:lpstr>The ‘YODA Conference’ approach</vt:lpstr>
      <vt:lpstr>Yoda Conference</vt:lpstr>
      <vt:lpstr>Project Teams &amp; Marking</vt:lpstr>
      <vt:lpstr>YODA – Purpose</vt:lpstr>
      <vt:lpstr>YODA Design Strategy</vt:lpstr>
      <vt:lpstr>YODA Plan</vt:lpstr>
      <vt:lpstr>PowerPoint Presentation</vt:lpstr>
      <vt:lpstr>Example Scenario</vt:lpstr>
      <vt:lpstr>YODA Presentation</vt:lpstr>
      <vt:lpstr>YODA Report  (‘YODA conference paper’)</vt:lpstr>
      <vt:lpstr>PowerPoint Presentation</vt:lpstr>
      <vt:lpstr>First step on the YODA project</vt:lpstr>
      <vt:lpstr>The second step – Milestone 1</vt:lpstr>
      <vt:lpstr>Conclusion of YODA Project Intro</vt:lpstr>
    </vt:vector>
  </TitlesOfParts>
  <Company>University of Cape 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EEE4084F Digital Systems</dc:title>
  <dc:subject>RC Basics and the YODA Project cont</dc:subject>
  <dc:creator>Simon Winberg</dc:creator>
  <cp:lastModifiedBy>Simon Winberg</cp:lastModifiedBy>
  <cp:revision>297</cp:revision>
  <dcterms:created xsi:type="dcterms:W3CDTF">2009-02-10T02:25:54Z</dcterms:created>
  <dcterms:modified xsi:type="dcterms:W3CDTF">2018-03-27T11:44:20Z</dcterms:modified>
  <cp:category>Lectures</cp:category>
</cp:coreProperties>
</file>