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notesMasterIdLst>
    <p:notesMasterId r:id="rId27"/>
  </p:notesMasterIdLst>
  <p:sldIdLst>
    <p:sldId id="335" r:id="rId2"/>
    <p:sldId id="387" r:id="rId3"/>
    <p:sldId id="388" r:id="rId4"/>
    <p:sldId id="389" r:id="rId5"/>
    <p:sldId id="390" r:id="rId6"/>
    <p:sldId id="391" r:id="rId7"/>
    <p:sldId id="392" r:id="rId8"/>
    <p:sldId id="393" r:id="rId9"/>
    <p:sldId id="394" r:id="rId10"/>
    <p:sldId id="395" r:id="rId11"/>
    <p:sldId id="396" r:id="rId12"/>
    <p:sldId id="384" r:id="rId13"/>
    <p:sldId id="367" r:id="rId14"/>
    <p:sldId id="368" r:id="rId15"/>
    <p:sldId id="369" r:id="rId16"/>
    <p:sldId id="370" r:id="rId17"/>
    <p:sldId id="371" r:id="rId18"/>
    <p:sldId id="372" r:id="rId19"/>
    <p:sldId id="373" r:id="rId20"/>
    <p:sldId id="374" r:id="rId21"/>
    <p:sldId id="375" r:id="rId22"/>
    <p:sldId id="398" r:id="rId23"/>
    <p:sldId id="376" r:id="rId24"/>
    <p:sldId id="377" r:id="rId25"/>
    <p:sldId id="397"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66FF"/>
    <a:srgbClr val="1C1C1C"/>
    <a:srgbClr val="CCECFF"/>
    <a:srgbClr val="0000FF"/>
    <a:srgbClr val="1008B8"/>
    <a:srgbClr val="CCFFFF"/>
    <a:srgbClr val="D9FFD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57" autoAdjust="0"/>
    <p:restoredTop sz="94703" autoAdjust="0"/>
  </p:normalViewPr>
  <p:slideViewPr>
    <p:cSldViewPr snapToGrid="0">
      <p:cViewPr varScale="1">
        <p:scale>
          <a:sx n="87" d="100"/>
          <a:sy n="87" d="100"/>
        </p:scale>
        <p:origin x="1206" y="60"/>
      </p:cViewPr>
      <p:guideLst>
        <p:guide orient="horz" pos="2160"/>
        <p:guide pos="2880"/>
      </p:guideLst>
    </p:cSldViewPr>
  </p:slideViewPr>
  <p:outlineViewPr>
    <p:cViewPr>
      <p:scale>
        <a:sx n="33" d="100"/>
        <a:sy n="33" d="100"/>
      </p:scale>
      <p:origin x="0" y="173"/>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0F3465A-0DD1-402D-B81F-4176D818DCB1}" type="datetimeFigureOut">
              <a:rPr lang="en-US"/>
              <a:pPr>
                <a:defRPr/>
              </a:pPr>
              <a:t>4/10/2018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1C551BA-1CC4-4099-9E12-9438D4EF993B}" type="slidenum">
              <a:rPr lang="en-US"/>
              <a:pPr>
                <a:defRPr/>
              </a:pPr>
              <a:t>‹#›</a:t>
            </a:fld>
            <a:endParaRPr lang="en-US"/>
          </a:p>
        </p:txBody>
      </p:sp>
    </p:spTree>
    <p:extLst>
      <p:ext uri="{BB962C8B-B14F-4D97-AF65-F5344CB8AC3E}">
        <p14:creationId xmlns:p14="http://schemas.microsoft.com/office/powerpoint/2010/main" val="2437310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5CE98C-24CF-4151-8932-628FB9F01F9B}" type="slidenum">
              <a:rPr lang="en-US" smtClean="0"/>
              <a:pPr/>
              <a:t>1</a:t>
            </a:fld>
            <a:endParaRPr lang="en-US"/>
          </a:p>
        </p:txBody>
      </p:sp>
    </p:spTree>
    <p:extLst>
      <p:ext uri="{BB962C8B-B14F-4D97-AF65-F5344CB8AC3E}">
        <p14:creationId xmlns:p14="http://schemas.microsoft.com/office/powerpoint/2010/main" val="3369845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31FDFEC-78BE-42FC-85BF-B69910832E02}" type="slidenum">
              <a:rPr lang="en-US" smtClean="0"/>
              <a:pPr/>
              <a:t>15</a:t>
            </a:fld>
            <a:endParaRPr lang="en-US"/>
          </a:p>
        </p:txBody>
      </p:sp>
    </p:spTree>
    <p:extLst>
      <p:ext uri="{BB962C8B-B14F-4D97-AF65-F5344CB8AC3E}">
        <p14:creationId xmlns:p14="http://schemas.microsoft.com/office/powerpoint/2010/main" val="1133708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36C9E6C-FFC4-4078-BAF2-A945C0716EE2}" type="slidenum">
              <a:rPr lang="en-US" smtClean="0"/>
              <a:pPr/>
              <a:t>16</a:t>
            </a:fld>
            <a:endParaRPr lang="en-US"/>
          </a:p>
        </p:txBody>
      </p:sp>
    </p:spTree>
    <p:extLst>
      <p:ext uri="{BB962C8B-B14F-4D97-AF65-F5344CB8AC3E}">
        <p14:creationId xmlns:p14="http://schemas.microsoft.com/office/powerpoint/2010/main" val="2099487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57C70AC-F78E-4EC1-97E8-AAB70EB3EDFA}" type="slidenum">
              <a:rPr lang="en-US" smtClean="0"/>
              <a:pPr/>
              <a:t>17</a:t>
            </a:fld>
            <a:endParaRPr lang="en-US"/>
          </a:p>
        </p:txBody>
      </p:sp>
    </p:spTree>
    <p:extLst>
      <p:ext uri="{BB962C8B-B14F-4D97-AF65-F5344CB8AC3E}">
        <p14:creationId xmlns:p14="http://schemas.microsoft.com/office/powerpoint/2010/main" val="3328874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B8D15E9-9BBA-4D9A-81F0-E6FFCAC0DC2C}" type="slidenum">
              <a:rPr lang="en-US" smtClean="0"/>
              <a:pPr/>
              <a:t>18</a:t>
            </a:fld>
            <a:endParaRPr lang="en-US"/>
          </a:p>
        </p:txBody>
      </p:sp>
    </p:spTree>
    <p:extLst>
      <p:ext uri="{BB962C8B-B14F-4D97-AF65-F5344CB8AC3E}">
        <p14:creationId xmlns:p14="http://schemas.microsoft.com/office/powerpoint/2010/main" val="2603906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A4F9E54-9017-43FA-AE09-CB53E263C740}" type="slidenum">
              <a:rPr lang="en-US" smtClean="0"/>
              <a:pPr/>
              <a:t>19</a:t>
            </a:fld>
            <a:endParaRPr lang="en-US"/>
          </a:p>
        </p:txBody>
      </p:sp>
    </p:spTree>
    <p:extLst>
      <p:ext uri="{BB962C8B-B14F-4D97-AF65-F5344CB8AC3E}">
        <p14:creationId xmlns:p14="http://schemas.microsoft.com/office/powerpoint/2010/main" val="855669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C1515CE-3ABA-4960-8F4E-BCA6CC54B59D}" type="slidenum">
              <a:rPr lang="en-US" smtClean="0"/>
              <a:pPr/>
              <a:t>20</a:t>
            </a:fld>
            <a:endParaRPr lang="en-US"/>
          </a:p>
        </p:txBody>
      </p:sp>
    </p:spTree>
    <p:extLst>
      <p:ext uri="{BB962C8B-B14F-4D97-AF65-F5344CB8AC3E}">
        <p14:creationId xmlns:p14="http://schemas.microsoft.com/office/powerpoint/2010/main" val="20754189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428D03A-6F1C-40F3-A018-BAC1BDBE32F0}" type="slidenum">
              <a:rPr lang="en-US" smtClean="0"/>
              <a:pPr/>
              <a:t>21</a:t>
            </a:fld>
            <a:endParaRPr lang="en-US"/>
          </a:p>
        </p:txBody>
      </p:sp>
    </p:spTree>
    <p:extLst>
      <p:ext uri="{BB962C8B-B14F-4D97-AF65-F5344CB8AC3E}">
        <p14:creationId xmlns:p14="http://schemas.microsoft.com/office/powerpoint/2010/main" val="140527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3714B99-8FA8-45BA-AE1E-ED19E5D0B7CF}" type="slidenum">
              <a:rPr lang="en-US" smtClean="0"/>
              <a:pPr/>
              <a:t>22</a:t>
            </a:fld>
            <a:endParaRPr lang="en-US"/>
          </a:p>
        </p:txBody>
      </p:sp>
    </p:spTree>
    <p:extLst>
      <p:ext uri="{BB962C8B-B14F-4D97-AF65-F5344CB8AC3E}">
        <p14:creationId xmlns:p14="http://schemas.microsoft.com/office/powerpoint/2010/main" val="3867707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986FAC4-0883-46E5-BDB4-E90F983FBF3B}" type="slidenum">
              <a:rPr lang="en-US" smtClean="0"/>
              <a:pPr/>
              <a:t>23</a:t>
            </a:fld>
            <a:endParaRPr lang="en-US"/>
          </a:p>
        </p:txBody>
      </p:sp>
    </p:spTree>
    <p:extLst>
      <p:ext uri="{BB962C8B-B14F-4D97-AF65-F5344CB8AC3E}">
        <p14:creationId xmlns:p14="http://schemas.microsoft.com/office/powerpoint/2010/main" val="266896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630D625-67A8-4DB5-B2E4-6305EBE38A1B}" type="slidenum">
              <a:rPr lang="en-US" smtClean="0"/>
              <a:pPr/>
              <a:t>24</a:t>
            </a:fld>
            <a:endParaRPr lang="en-US"/>
          </a:p>
        </p:txBody>
      </p:sp>
    </p:spTree>
    <p:extLst>
      <p:ext uri="{BB962C8B-B14F-4D97-AF65-F5344CB8AC3E}">
        <p14:creationId xmlns:p14="http://schemas.microsoft.com/office/powerpoint/2010/main" val="3070797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4</a:t>
            </a:fld>
            <a:endParaRPr lang="en-US"/>
          </a:p>
        </p:txBody>
      </p:sp>
    </p:spTree>
    <p:extLst>
      <p:ext uri="{BB962C8B-B14F-4D97-AF65-F5344CB8AC3E}">
        <p14:creationId xmlns:p14="http://schemas.microsoft.com/office/powerpoint/2010/main" val="818482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5</a:t>
            </a:fld>
            <a:endParaRPr lang="en-US"/>
          </a:p>
        </p:txBody>
      </p:sp>
    </p:spTree>
    <p:extLst>
      <p:ext uri="{BB962C8B-B14F-4D97-AF65-F5344CB8AC3E}">
        <p14:creationId xmlns:p14="http://schemas.microsoft.com/office/powerpoint/2010/main" val="69618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6</a:t>
            </a:fld>
            <a:endParaRPr lang="en-US"/>
          </a:p>
        </p:txBody>
      </p:sp>
    </p:spTree>
    <p:extLst>
      <p:ext uri="{BB962C8B-B14F-4D97-AF65-F5344CB8AC3E}">
        <p14:creationId xmlns:p14="http://schemas.microsoft.com/office/powerpoint/2010/main" val="2786790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8</a:t>
            </a:fld>
            <a:endParaRPr lang="en-US"/>
          </a:p>
        </p:txBody>
      </p:sp>
    </p:spTree>
    <p:extLst>
      <p:ext uri="{BB962C8B-B14F-4D97-AF65-F5344CB8AC3E}">
        <p14:creationId xmlns:p14="http://schemas.microsoft.com/office/powerpoint/2010/main" val="2052765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9</a:t>
            </a:fld>
            <a:endParaRPr lang="en-US"/>
          </a:p>
        </p:txBody>
      </p:sp>
    </p:spTree>
    <p:extLst>
      <p:ext uri="{BB962C8B-B14F-4D97-AF65-F5344CB8AC3E}">
        <p14:creationId xmlns:p14="http://schemas.microsoft.com/office/powerpoint/2010/main" val="3796321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11</a:t>
            </a:fld>
            <a:endParaRPr lang="en-US"/>
          </a:p>
        </p:txBody>
      </p:sp>
    </p:spTree>
    <p:extLst>
      <p:ext uri="{BB962C8B-B14F-4D97-AF65-F5344CB8AC3E}">
        <p14:creationId xmlns:p14="http://schemas.microsoft.com/office/powerpoint/2010/main" val="900009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3714B99-8FA8-45BA-AE1E-ED19E5D0B7CF}" type="slidenum">
              <a:rPr lang="en-US" smtClean="0"/>
              <a:pPr/>
              <a:t>13</a:t>
            </a:fld>
            <a:endParaRPr lang="en-US"/>
          </a:p>
        </p:txBody>
      </p:sp>
    </p:spTree>
    <p:extLst>
      <p:ext uri="{BB962C8B-B14F-4D97-AF65-F5344CB8AC3E}">
        <p14:creationId xmlns:p14="http://schemas.microsoft.com/office/powerpoint/2010/main" val="4182828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885E933-E06D-4ED8-AE12-157EADF997B3}" type="slidenum">
              <a:rPr lang="en-US" smtClean="0"/>
              <a:pPr/>
              <a:t>14</a:t>
            </a:fld>
            <a:endParaRPr lang="en-US"/>
          </a:p>
        </p:txBody>
      </p:sp>
    </p:spTree>
    <p:extLst>
      <p:ext uri="{BB962C8B-B14F-4D97-AF65-F5344CB8AC3E}">
        <p14:creationId xmlns:p14="http://schemas.microsoft.com/office/powerpoint/2010/main" val="2970736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2F0D8A37-C3A8-49EE-8EAA-4A6F0130AB16}"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105C730-1DB4-471D-B19D-B94542C3D89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936A608F-5873-4E37-9C1F-3E753349BA0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00D2CE3-A1CB-45EE-BBFD-C19D2EBB4F9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BECE1F6A-29EA-4FAB-A19C-8B1CDE10AD7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F4254D2E-986A-4C1A-A47C-E2A14B82BA0E}"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0D9E4611-D595-4CFF-929E-41B69296D0A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4EBABD55-8A6B-4D6D-A6AC-501F5BFC5A7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CA857910-A8A5-4259-8927-FB742B01615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CCA689A-F721-4693-AD5A-7026F57F9643}"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88E6C528-BBE6-4108-A022-D17289AB5C0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gif"/><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18.e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xilinx.com/support/documentation/user_guides/ug364.pdf"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 Id="rId5" Type="http://schemas.openxmlformats.org/officeDocument/2006/relationships/image" Target="../media/image23.png"/><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ixabay.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1.jpeg"/><Relationship Id="rId7" Type="http://schemas.openxmlformats.org/officeDocument/2006/relationships/image" Target="../media/image14.jpeg"/><Relationship Id="rId2" Type="http://schemas.openxmlformats.org/officeDocument/2006/relationships/image" Target="../media/image12.jpeg"/><Relationship Id="rId1" Type="http://schemas.openxmlformats.org/officeDocument/2006/relationships/slideLayout" Target="../slideLayouts/slideLayout6.xml"/><Relationship Id="rId6" Type="http://schemas.openxmlformats.org/officeDocument/2006/relationships/image" Target="../media/image13.jpe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51478"/>
            <a:ext cx="6775450" cy="1814513"/>
          </a:xfrm>
          <a:prstGeom prst="rect">
            <a:avLst/>
          </a:prstGeom>
          <a:blipFill dpi="0" rotWithShape="1">
            <a:blip r:embed="rId3" cstate="print">
              <a:alphaModFix amt="28000"/>
            </a:blip>
            <a:srcRect/>
            <a:tile tx="0" ty="0" sx="100000" sy="100000" flip="none" algn="tl"/>
          </a:blipFill>
          <a:ln w="9525" algn="ctr">
            <a:noFill/>
            <a:round/>
            <a:headEnd/>
            <a:tailEnd/>
          </a:ln>
        </p:spPr>
        <p:txBody>
          <a:bodyPr/>
          <a:lstStyle/>
          <a:p>
            <a:endParaRPr lang="en-US"/>
          </a:p>
        </p:txBody>
      </p:sp>
      <p:sp>
        <p:nvSpPr>
          <p:cNvPr id="5" name="Subtitle 4"/>
          <p:cNvSpPr>
            <a:spLocks noGrp="1"/>
          </p:cNvSpPr>
          <p:nvPr>
            <p:ph type="subTitle" sz="quarter" idx="4294967295"/>
          </p:nvPr>
        </p:nvSpPr>
        <p:spPr>
          <a:xfrm>
            <a:off x="374563" y="3601001"/>
            <a:ext cx="8359775" cy="1752600"/>
          </a:xfrm>
        </p:spPr>
        <p:txBody>
          <a:bodyPr>
            <a:normAutofit lnSpcReduction="10000"/>
          </a:bodyPr>
          <a:lstStyle/>
          <a:p>
            <a:pPr algn="ctr" eaLnBrk="1" hangingPunct="1">
              <a:buFont typeface="Wingdings" pitchFamily="2" charset="2"/>
              <a:buNone/>
              <a:defRPr/>
            </a:pPr>
            <a:r>
              <a:rPr lang="en-ZA" sz="3600" dirty="0">
                <a:solidFill>
                  <a:srgbClr val="FF6600"/>
                </a:solidFill>
              </a:rPr>
              <a:t>Lecture 17</a:t>
            </a:r>
          </a:p>
          <a:p>
            <a:pPr algn="ctr">
              <a:buNone/>
              <a:defRPr/>
            </a:pPr>
            <a:r>
              <a:rPr lang="en-ZA" dirty="0">
                <a:solidFill>
                  <a:srgbClr val="FF6600"/>
                </a:solidFill>
              </a:rPr>
              <a:t>Programmable Logics &amp; FPGAs</a:t>
            </a:r>
          </a:p>
          <a:p>
            <a:pPr algn="ctr">
              <a:buNone/>
              <a:defRPr/>
            </a:pPr>
            <a:r>
              <a:rPr lang="en-ZA" dirty="0">
                <a:solidFill>
                  <a:srgbClr val="FF6600"/>
                </a:solidFill>
              </a:rPr>
              <a:t>FPGA Interns</a:t>
            </a:r>
            <a:endParaRPr lang="en-US" dirty="0">
              <a:solidFill>
                <a:srgbClr val="FF6600"/>
              </a:solidFill>
            </a:endParaRPr>
          </a:p>
        </p:txBody>
      </p:sp>
      <p:sp>
        <p:nvSpPr>
          <p:cNvPr id="3076" name="Rectangle 9"/>
          <p:cNvSpPr>
            <a:spLocks noChangeArrowheads="1"/>
          </p:cNvSpPr>
          <p:nvPr/>
        </p:nvSpPr>
        <p:spPr bwMode="auto">
          <a:xfrm>
            <a:off x="1755684" y="5501387"/>
            <a:ext cx="5832475" cy="914400"/>
          </a:xfrm>
          <a:prstGeom prst="rect">
            <a:avLst/>
          </a:prstGeom>
          <a:noFill/>
          <a:ln w="9525" algn="ctr">
            <a:noFill/>
            <a:round/>
            <a:headEnd/>
            <a:tailEnd/>
          </a:ln>
        </p:spPr>
        <p:txBody>
          <a:bodyPr/>
          <a:lstStyle/>
          <a:p>
            <a:pPr algn="ctr"/>
            <a:r>
              <a:rPr lang="en-ZA" sz="2400" dirty="0"/>
              <a:t>Lecturer:</a:t>
            </a:r>
          </a:p>
          <a:p>
            <a:pPr algn="ctr"/>
            <a:r>
              <a:rPr lang="en-ZA" sz="2400" dirty="0"/>
              <a:t>Simon Winberg</a:t>
            </a:r>
            <a:endParaRPr lang="en-US" sz="2400" dirty="0"/>
          </a:p>
        </p:txBody>
      </p:sp>
      <p:pic>
        <p:nvPicPr>
          <p:cNvPr id="3077" name="Picture 9" descr="EEE4084F_logo.jpg"/>
          <p:cNvPicPr>
            <a:picLocks noChangeAspect="1"/>
          </p:cNvPicPr>
          <p:nvPr/>
        </p:nvPicPr>
        <p:blipFill>
          <a:blip r:embed="rId4" cstate="print"/>
          <a:srcRect/>
          <a:stretch>
            <a:fillRect/>
          </a:stretch>
        </p:blipFill>
        <p:spPr bwMode="auto">
          <a:xfrm>
            <a:off x="360084" y="257507"/>
            <a:ext cx="1439862" cy="1436688"/>
          </a:xfrm>
          <a:prstGeom prst="rect">
            <a:avLst/>
          </a:prstGeom>
          <a:noFill/>
          <a:ln w="9525">
            <a:noFill/>
            <a:miter lim="800000"/>
            <a:headEnd/>
            <a:tailEnd/>
          </a:ln>
        </p:spPr>
      </p:pic>
      <p:sp>
        <p:nvSpPr>
          <p:cNvPr id="9" name="Rectangle 8"/>
          <p:cNvSpPr/>
          <p:nvPr/>
        </p:nvSpPr>
        <p:spPr>
          <a:xfrm>
            <a:off x="1554529" y="2064716"/>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3081" name="Picture 9" descr="C:\Users\swinberg\Documents\ACTIVE\EEE4084F\Common\Images\uctlogo_sm.gif"/>
          <p:cNvPicPr>
            <a:picLocks noChangeAspect="1" noChangeArrowheads="1"/>
          </p:cNvPicPr>
          <p:nvPr/>
        </p:nvPicPr>
        <p:blipFill>
          <a:blip r:embed="rId5" cstate="print"/>
          <a:srcRect/>
          <a:stretch>
            <a:fillRect/>
          </a:stretch>
        </p:blipFill>
        <p:spPr bwMode="auto">
          <a:xfrm>
            <a:off x="7390022" y="228577"/>
            <a:ext cx="1465263" cy="1495165"/>
          </a:xfrm>
          <a:prstGeom prst="rect">
            <a:avLst/>
          </a:prstGeom>
          <a:noFill/>
        </p:spPr>
      </p:pic>
      <p:pic>
        <p:nvPicPr>
          <p:cNvPr id="12" name="Picture 3" descr="C:\Users\swinberg\Documents\ACTIVE\EEE4084F\Common\Images_open\CC-SA.pn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1830" y="6364681"/>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1013488" y="6466892"/>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grpSp>
        <p:nvGrpSpPr>
          <p:cNvPr id="14" name="Group 7"/>
          <p:cNvGrpSpPr>
            <a:grpSpLocks/>
          </p:cNvGrpSpPr>
          <p:nvPr/>
        </p:nvGrpSpPr>
        <p:grpSpPr bwMode="auto">
          <a:xfrm>
            <a:off x="6537302" y="4867822"/>
            <a:ext cx="1221083" cy="1589933"/>
            <a:chOff x="1433145" y="3859093"/>
            <a:chExt cx="2149622" cy="2798501"/>
          </a:xfrm>
        </p:grpSpPr>
        <p:pic>
          <p:nvPicPr>
            <p:cNvPr id="15" name="Picture 5" descr="spartan-6fpga.jp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019298">
              <a:off x="1547089" y="5043291"/>
              <a:ext cx="1612906" cy="1614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6" descr="cap.gif"/>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2430557">
              <a:off x="1433145" y="3859093"/>
              <a:ext cx="2149622" cy="1914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7" name="Picture 3" descr="C:\Users\swinberg\Documents\ACTIVE\EEE4084F\Common\Images_open\Programmable_logic_array-woc.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88571" y="4677071"/>
            <a:ext cx="1813392" cy="156397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500"/>
                                  </p:stCondLst>
                                  <p:childTnLst>
                                    <p:set>
                                      <p:cBhvr>
                                        <p:cTn id="6" dur="1" fill="hold">
                                          <p:stCondLst>
                                            <p:cond delay="0"/>
                                          </p:stCondLst>
                                        </p:cTn>
                                        <p:tgtEl>
                                          <p:spTgt spid="14"/>
                                        </p:tgtEl>
                                        <p:attrNameLst>
                                          <p:attrName>style.visibility</p:attrName>
                                        </p:attrNameLst>
                                      </p:cBhvr>
                                      <p:to>
                                        <p:strVal val="visible"/>
                                      </p:to>
                                    </p:set>
                                    <p:animScale>
                                      <p:cBhvr>
                                        <p:cTn id="7"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4"/>
                                        </p:tgtEl>
                                        <p:attrNameLst>
                                          <p:attrName>ppt_x</p:attrName>
                                          <p:attrName>ppt_y</p:attrName>
                                        </p:attrNameLst>
                                      </p:cBhvr>
                                    </p:animMotion>
                                    <p:animEffect transition="in" filter="fade">
                                      <p:cBhvr>
                                        <p:cTn id="9"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46671"/>
            <a:ext cx="7698306" cy="692210"/>
          </a:xfrm>
        </p:spPr>
        <p:txBody>
          <a:bodyPr>
            <a:normAutofit fontScale="90000"/>
          </a:bodyPr>
          <a:lstStyle/>
          <a:p>
            <a:r>
              <a:rPr lang="en-US" dirty="0"/>
              <a:t>FPGAs –</a:t>
            </a:r>
            <a:br>
              <a:rPr lang="en-US" dirty="0"/>
            </a:br>
            <a:r>
              <a:rPr lang="en-US" dirty="0"/>
              <a:t>“A sea of possibilities”</a:t>
            </a:r>
          </a:p>
        </p:txBody>
      </p:sp>
      <p:sp>
        <p:nvSpPr>
          <p:cNvPr id="3" name="Content Placeholder 2"/>
          <p:cNvSpPr>
            <a:spLocks noGrp="1"/>
          </p:cNvSpPr>
          <p:nvPr>
            <p:ph idx="1"/>
          </p:nvPr>
        </p:nvSpPr>
        <p:spPr>
          <a:xfrm>
            <a:off x="378822" y="1500052"/>
            <a:ext cx="8323036" cy="4809308"/>
          </a:xfrm>
        </p:spPr>
        <p:txBody>
          <a:bodyPr>
            <a:normAutofit/>
          </a:bodyPr>
          <a:lstStyle/>
          <a:p>
            <a:r>
              <a:rPr lang="en-US" sz="2800" dirty="0"/>
              <a:t>The huge number of logic elements (LEs) within these chips, and their many PIO pins, makes it possible to implement large &amp; complex digital systems in them.</a:t>
            </a:r>
          </a:p>
          <a:p>
            <a:r>
              <a:rPr lang="en-US" sz="2800" dirty="0"/>
              <a:t>The ease and speed of programming them provides the ability to rapidly change the hardware (within </a:t>
            </a:r>
            <a:r>
              <a:rPr lang="en-US" sz="2800" dirty="0" err="1"/>
              <a:t>ms</a:t>
            </a:r>
            <a:r>
              <a:rPr lang="en-US" sz="2800" dirty="0"/>
              <a:t> timing) to adapt to application needs.</a:t>
            </a:r>
          </a:p>
          <a:p>
            <a:r>
              <a:rPr lang="en-US" sz="2800" dirty="0"/>
              <a:t>Greater potential for testing and tweaking designs before fabricating them as ICs</a:t>
            </a:r>
          </a:p>
        </p:txBody>
      </p:sp>
    </p:spTree>
    <p:extLst>
      <p:ext uri="{BB962C8B-B14F-4D97-AF65-F5344CB8AC3E}">
        <p14:creationId xmlns:p14="http://schemas.microsoft.com/office/powerpoint/2010/main" val="1627105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9499"/>
            <a:ext cx="8385175" cy="677826"/>
          </a:xfrm>
        </p:spPr>
        <p:txBody>
          <a:bodyPr>
            <a:normAutofit fontScale="90000"/>
          </a:bodyPr>
          <a:lstStyle/>
          <a:p>
            <a:r>
              <a:rPr lang="en-ZA" dirty="0"/>
              <a:t>Any Drawbacks?</a:t>
            </a:r>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05055" y="3200159"/>
            <a:ext cx="3177105" cy="2118070"/>
          </a:xfrm>
          <a:prstGeom prst="rect">
            <a:avLst/>
          </a:prstGeom>
        </p:spPr>
      </p:pic>
      <p:sp>
        <p:nvSpPr>
          <p:cNvPr id="4" name="TextBox 3"/>
          <p:cNvSpPr txBox="1"/>
          <p:nvPr/>
        </p:nvSpPr>
        <p:spPr>
          <a:xfrm>
            <a:off x="2737049" y="5441370"/>
            <a:ext cx="5401109" cy="523220"/>
          </a:xfrm>
          <a:prstGeom prst="rect">
            <a:avLst/>
          </a:prstGeom>
          <a:noFill/>
        </p:spPr>
        <p:txBody>
          <a:bodyPr wrap="square" rtlCol="0">
            <a:spAutoFit/>
          </a:bodyPr>
          <a:lstStyle/>
          <a:p>
            <a:r>
              <a:rPr lang="en-ZA" sz="2800" dirty="0"/>
              <a:t>Things can get rather… muddy!</a:t>
            </a:r>
            <a:endParaRPr lang="en-US" sz="2800" dirty="0"/>
          </a:p>
        </p:txBody>
      </p:sp>
      <p:sp>
        <p:nvSpPr>
          <p:cNvPr id="5" name="TextBox 4"/>
          <p:cNvSpPr txBox="1"/>
          <p:nvPr/>
        </p:nvSpPr>
        <p:spPr>
          <a:xfrm>
            <a:off x="347766" y="1282324"/>
            <a:ext cx="3532617" cy="1200329"/>
          </a:xfrm>
          <a:prstGeom prst="rect">
            <a:avLst/>
          </a:prstGeom>
          <a:noFill/>
        </p:spPr>
        <p:txBody>
          <a:bodyPr wrap="square" rtlCol="0">
            <a:spAutoFit/>
          </a:bodyPr>
          <a:lstStyle/>
          <a:p>
            <a:pPr>
              <a:buFont typeface="Arial" pitchFamily="34" charset="0"/>
              <a:buChar char="•"/>
            </a:pPr>
            <a:r>
              <a:rPr lang="en-ZA" dirty="0"/>
              <a:t> Only does the </a:t>
            </a:r>
            <a:r>
              <a:rPr lang="en-ZA" dirty="0">
                <a:solidFill>
                  <a:schemeClr val="tx2">
                    <a:lumMod val="75000"/>
                  </a:schemeClr>
                </a:solidFill>
              </a:rPr>
              <a:t>digital part</a:t>
            </a:r>
            <a:r>
              <a:rPr lang="en-ZA" dirty="0"/>
              <a:t> – still need analogue components, user interface, and circuitry that interacts with the outside world.</a:t>
            </a:r>
            <a:endParaRPr lang="en-US" dirty="0"/>
          </a:p>
        </p:txBody>
      </p:sp>
      <p:sp>
        <p:nvSpPr>
          <p:cNvPr id="6" name="TextBox 5"/>
          <p:cNvSpPr txBox="1"/>
          <p:nvPr/>
        </p:nvSpPr>
        <p:spPr>
          <a:xfrm>
            <a:off x="4075611" y="1261463"/>
            <a:ext cx="4990011" cy="646331"/>
          </a:xfrm>
          <a:prstGeom prst="rect">
            <a:avLst/>
          </a:prstGeom>
          <a:noFill/>
        </p:spPr>
        <p:txBody>
          <a:bodyPr wrap="square" rIns="0" rtlCol="0">
            <a:spAutoFit/>
          </a:bodyPr>
          <a:lstStyle/>
          <a:p>
            <a:pPr>
              <a:buFont typeface="Arial" pitchFamily="34" charset="0"/>
              <a:buChar char="•"/>
            </a:pPr>
            <a:r>
              <a:rPr lang="en-ZA" dirty="0"/>
              <a:t> Has a </a:t>
            </a:r>
            <a:r>
              <a:rPr lang="en-ZA" dirty="0">
                <a:solidFill>
                  <a:schemeClr val="tx2">
                    <a:lumMod val="75000"/>
                  </a:schemeClr>
                </a:solidFill>
              </a:rPr>
              <a:t>limited number of IO</a:t>
            </a:r>
            <a:br>
              <a:rPr lang="en-ZA" dirty="0">
                <a:solidFill>
                  <a:schemeClr val="tx2">
                    <a:lumMod val="75000"/>
                  </a:schemeClr>
                </a:solidFill>
              </a:rPr>
            </a:br>
            <a:r>
              <a:rPr lang="en-ZA" dirty="0">
                <a:solidFill>
                  <a:schemeClr val="tx2">
                    <a:lumMod val="75000"/>
                  </a:schemeClr>
                </a:solidFill>
              </a:rPr>
              <a:t> pins</a:t>
            </a:r>
            <a:r>
              <a:rPr lang="en-ZA" dirty="0"/>
              <a:t> that can connect up with external  signals.</a:t>
            </a:r>
          </a:p>
        </p:txBody>
      </p:sp>
      <p:sp>
        <p:nvSpPr>
          <p:cNvPr id="7" name="TextBox 6"/>
          <p:cNvSpPr txBox="1"/>
          <p:nvPr/>
        </p:nvSpPr>
        <p:spPr>
          <a:xfrm>
            <a:off x="4348984" y="1913890"/>
            <a:ext cx="4687511" cy="1200329"/>
          </a:xfrm>
          <a:prstGeom prst="rect">
            <a:avLst/>
          </a:prstGeom>
          <a:noFill/>
        </p:spPr>
        <p:txBody>
          <a:bodyPr wrap="square" rtlCol="0">
            <a:spAutoFit/>
          </a:bodyPr>
          <a:lstStyle/>
          <a:p>
            <a:pPr>
              <a:buFont typeface="Arial" pitchFamily="34" charset="0"/>
              <a:buChar char="•"/>
            </a:pPr>
            <a:r>
              <a:rPr lang="en-ZA" dirty="0"/>
              <a:t>Susceptible to </a:t>
            </a:r>
            <a:r>
              <a:rPr lang="en-ZA" dirty="0">
                <a:solidFill>
                  <a:schemeClr val="tx2">
                    <a:lumMod val="75000"/>
                  </a:schemeClr>
                </a:solidFill>
              </a:rPr>
              <a:t>EM disturbances</a:t>
            </a:r>
            <a:r>
              <a:rPr lang="en-ZA" dirty="0"/>
              <a:t>, PCB and other components needs to be suitably placed to avoid interfering with functioning of FPGA.</a:t>
            </a:r>
          </a:p>
        </p:txBody>
      </p:sp>
      <p:sp>
        <p:nvSpPr>
          <p:cNvPr id="8" name="TextBox 7"/>
          <p:cNvSpPr txBox="1"/>
          <p:nvPr/>
        </p:nvSpPr>
        <p:spPr>
          <a:xfrm>
            <a:off x="402222" y="2553555"/>
            <a:ext cx="2513593" cy="1200329"/>
          </a:xfrm>
          <a:prstGeom prst="rect">
            <a:avLst/>
          </a:prstGeom>
          <a:noFill/>
        </p:spPr>
        <p:txBody>
          <a:bodyPr wrap="square" rtlCol="0">
            <a:spAutoFit/>
          </a:bodyPr>
          <a:lstStyle/>
          <a:p>
            <a:pPr>
              <a:buFont typeface="Arial" pitchFamily="34" charset="0"/>
              <a:buChar char="•"/>
            </a:pPr>
            <a:r>
              <a:rPr lang="en-ZA" dirty="0"/>
              <a:t> Typically a </a:t>
            </a:r>
            <a:r>
              <a:rPr lang="en-ZA" dirty="0">
                <a:solidFill>
                  <a:schemeClr val="tx2">
                    <a:lumMod val="75000"/>
                  </a:schemeClr>
                </a:solidFill>
              </a:rPr>
              <a:t>slower clock</a:t>
            </a:r>
            <a:r>
              <a:rPr lang="en-ZA" dirty="0"/>
              <a:t> than most fast CPUs nowadays (e.g. 100MHz clock speed).</a:t>
            </a:r>
            <a:endParaRPr lang="en-US" dirty="0"/>
          </a:p>
        </p:txBody>
      </p:sp>
      <p:sp>
        <p:nvSpPr>
          <p:cNvPr id="9" name="TextBox 8"/>
          <p:cNvSpPr txBox="1"/>
          <p:nvPr/>
        </p:nvSpPr>
        <p:spPr>
          <a:xfrm>
            <a:off x="326020" y="3755728"/>
            <a:ext cx="2513593" cy="1477328"/>
          </a:xfrm>
          <a:prstGeom prst="rect">
            <a:avLst/>
          </a:prstGeom>
          <a:noFill/>
        </p:spPr>
        <p:txBody>
          <a:bodyPr wrap="square" rtlCol="0">
            <a:spAutoFit/>
          </a:bodyPr>
          <a:lstStyle/>
          <a:p>
            <a:pPr>
              <a:buFont typeface="Arial" pitchFamily="34" charset="0"/>
              <a:buChar char="•"/>
            </a:pPr>
            <a:r>
              <a:rPr lang="en-ZA" dirty="0"/>
              <a:t> Typically has </a:t>
            </a:r>
            <a:r>
              <a:rPr lang="en-ZA" dirty="0">
                <a:solidFill>
                  <a:schemeClr val="tx2">
                    <a:lumMod val="75000"/>
                  </a:schemeClr>
                </a:solidFill>
              </a:rPr>
              <a:t>lots of pins</a:t>
            </a:r>
            <a:r>
              <a:rPr lang="en-ZA" dirty="0"/>
              <a:t> that need to be soldered on, needing small track width and multilayer PCBs</a:t>
            </a:r>
            <a:endParaRPr lang="en-US" dirty="0"/>
          </a:p>
        </p:txBody>
      </p:sp>
      <p:sp>
        <p:nvSpPr>
          <p:cNvPr id="10" name="TextBox 9"/>
          <p:cNvSpPr txBox="1"/>
          <p:nvPr/>
        </p:nvSpPr>
        <p:spPr>
          <a:xfrm>
            <a:off x="6777064" y="2996952"/>
            <a:ext cx="2241853" cy="923330"/>
          </a:xfrm>
          <a:prstGeom prst="rect">
            <a:avLst/>
          </a:prstGeom>
          <a:noFill/>
        </p:spPr>
        <p:txBody>
          <a:bodyPr wrap="square" rtlCol="0">
            <a:spAutoFit/>
          </a:bodyPr>
          <a:lstStyle/>
          <a:p>
            <a:pPr>
              <a:buFont typeface="Arial" pitchFamily="34" charset="0"/>
              <a:buChar char="•"/>
            </a:pPr>
            <a:r>
              <a:rPr lang="en-ZA" dirty="0"/>
              <a:t> Often can’t achieve full </a:t>
            </a:r>
            <a:r>
              <a:rPr lang="en-ZA" dirty="0">
                <a:solidFill>
                  <a:schemeClr val="tx2">
                    <a:lumMod val="75000"/>
                  </a:schemeClr>
                </a:solidFill>
              </a:rPr>
              <a:t>utilization</a:t>
            </a:r>
            <a:r>
              <a:rPr lang="en-ZA" dirty="0"/>
              <a:t> of </a:t>
            </a:r>
            <a:r>
              <a:rPr lang="en-ZA" dirty="0" err="1"/>
              <a:t>PLBs</a:t>
            </a:r>
            <a:endParaRPr lang="en-US" dirty="0"/>
          </a:p>
        </p:txBody>
      </p:sp>
      <p:sp>
        <p:nvSpPr>
          <p:cNvPr id="11" name="TextBox 10"/>
          <p:cNvSpPr txBox="1"/>
          <p:nvPr/>
        </p:nvSpPr>
        <p:spPr>
          <a:xfrm>
            <a:off x="6777064" y="4528553"/>
            <a:ext cx="2241853" cy="923330"/>
          </a:xfrm>
          <a:prstGeom prst="rect">
            <a:avLst/>
          </a:prstGeom>
          <a:noFill/>
        </p:spPr>
        <p:txBody>
          <a:bodyPr wrap="square" rtlCol="0">
            <a:spAutoFit/>
          </a:bodyPr>
          <a:lstStyle/>
          <a:p>
            <a:pPr>
              <a:buFont typeface="Arial" pitchFamily="34" charset="0"/>
              <a:buChar char="•"/>
            </a:pPr>
            <a:r>
              <a:rPr lang="en-ZA" dirty="0"/>
              <a:t> Place &amp; route can take a </a:t>
            </a:r>
            <a:r>
              <a:rPr lang="en-ZA" dirty="0">
                <a:solidFill>
                  <a:schemeClr val="tx2">
                    <a:lumMod val="75000"/>
                  </a:schemeClr>
                </a:solidFill>
              </a:rPr>
              <a:t>long time</a:t>
            </a:r>
            <a:r>
              <a:rPr lang="en-ZA" dirty="0"/>
              <a:t> to complete</a:t>
            </a:r>
            <a:endParaRPr lang="en-US" dirty="0"/>
          </a:p>
        </p:txBody>
      </p:sp>
      <p:sp>
        <p:nvSpPr>
          <p:cNvPr id="12" name="TextBox 11"/>
          <p:cNvSpPr txBox="1"/>
          <p:nvPr/>
        </p:nvSpPr>
        <p:spPr>
          <a:xfrm>
            <a:off x="6777064" y="3756221"/>
            <a:ext cx="2241853" cy="923330"/>
          </a:xfrm>
          <a:prstGeom prst="rect">
            <a:avLst/>
          </a:prstGeom>
          <a:noFill/>
        </p:spPr>
        <p:txBody>
          <a:bodyPr wrap="square" rtlCol="0">
            <a:spAutoFit/>
          </a:bodyPr>
          <a:lstStyle/>
          <a:p>
            <a:pPr>
              <a:buFont typeface="Arial" pitchFamily="34" charset="0"/>
              <a:buChar char="•"/>
            </a:pPr>
            <a:r>
              <a:rPr lang="en-ZA" dirty="0"/>
              <a:t> Limitations of internal </a:t>
            </a:r>
            <a:r>
              <a:rPr lang="en-ZA" dirty="0">
                <a:solidFill>
                  <a:schemeClr val="tx2">
                    <a:lumMod val="75000"/>
                  </a:schemeClr>
                </a:solidFill>
              </a:rPr>
              <a:t>interconnects</a:t>
            </a:r>
            <a:endParaRPr lang="en-US" dirty="0">
              <a:solidFill>
                <a:schemeClr val="tx2">
                  <a:lumMod val="75000"/>
                </a:schemeClr>
              </a:solidFill>
            </a:endParaRPr>
          </a:p>
        </p:txBody>
      </p:sp>
      <p:sp>
        <p:nvSpPr>
          <p:cNvPr id="13" name="Rectangle 12"/>
          <p:cNvSpPr/>
          <p:nvPr/>
        </p:nvSpPr>
        <p:spPr>
          <a:xfrm rot="19792676">
            <a:off x="7204197" y="211399"/>
            <a:ext cx="1529907" cy="1200329"/>
          </a:xfrm>
          <a:prstGeom prst="rect">
            <a:avLst/>
          </a:prstGeom>
        </p:spPr>
        <p:txBody>
          <a:bodyPr wrap="none">
            <a:spAutoFit/>
          </a:bodyPr>
          <a:lstStyle/>
          <a:p>
            <a:pPr algn="ctr"/>
            <a:r>
              <a:rPr lang="en-ZA" sz="2400" i="1" dirty="0"/>
              <a:t>Here’s</a:t>
            </a:r>
            <a:br>
              <a:rPr lang="en-ZA" sz="2400" i="1" dirty="0"/>
            </a:br>
            <a:r>
              <a:rPr lang="en-ZA" sz="2400" i="1" dirty="0"/>
              <a:t>just a few</a:t>
            </a:r>
            <a:br>
              <a:rPr lang="en-ZA" sz="2400" i="1" dirty="0"/>
            </a:br>
            <a:r>
              <a:rPr lang="en-ZA" sz="2400" i="1" dirty="0"/>
              <a:t>drawbacks</a:t>
            </a:r>
            <a:endParaRPr lang="en-US" sz="2400" i="1" dirty="0"/>
          </a:p>
        </p:txBody>
      </p:sp>
      <p:sp>
        <p:nvSpPr>
          <p:cNvPr id="14" name="TextBox 13"/>
          <p:cNvSpPr txBox="1"/>
          <p:nvPr/>
        </p:nvSpPr>
        <p:spPr>
          <a:xfrm>
            <a:off x="304248" y="5232266"/>
            <a:ext cx="2513593" cy="1477328"/>
          </a:xfrm>
          <a:prstGeom prst="rect">
            <a:avLst/>
          </a:prstGeom>
          <a:noFill/>
        </p:spPr>
        <p:txBody>
          <a:bodyPr wrap="square" rtlCol="0">
            <a:spAutoFit/>
          </a:bodyPr>
          <a:lstStyle/>
          <a:p>
            <a:pPr>
              <a:buFont typeface="Arial" pitchFamily="34" charset="0"/>
              <a:buChar char="•"/>
            </a:pPr>
            <a:r>
              <a:rPr lang="en-ZA" dirty="0"/>
              <a:t> A specialized form of development,  combines the  challenges of both s/w and h/w</a:t>
            </a:r>
            <a:endParaRPr lang="en-US" dirty="0"/>
          </a:p>
        </p:txBody>
      </p:sp>
      <p:sp>
        <p:nvSpPr>
          <p:cNvPr id="15" name="Oval Callout 14"/>
          <p:cNvSpPr/>
          <p:nvPr/>
        </p:nvSpPr>
        <p:spPr>
          <a:xfrm>
            <a:off x="5218844" y="3122212"/>
            <a:ext cx="988161" cy="486166"/>
          </a:xfrm>
          <a:prstGeom prst="wedgeEllipseCallout">
            <a:avLst>
              <a:gd name="adj1" fmla="val -62468"/>
              <a:gd name="adj2" fmla="val 130900"/>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ZA" dirty="0" err="1">
                <a:solidFill>
                  <a:schemeClr val="tx1">
                    <a:lumMod val="95000"/>
                    <a:lumOff val="5000"/>
                  </a:schemeClr>
                </a:solidFill>
              </a:rPr>
              <a:t>Eeek</a:t>
            </a:r>
            <a:r>
              <a:rPr lang="en-ZA" dirty="0">
                <a:solidFill>
                  <a:schemeClr val="tx1">
                    <a:lumMod val="95000"/>
                    <a:lumOff val="5000"/>
                  </a:schemeClr>
                </a:solidFill>
              </a:rPr>
              <a:t>!</a:t>
            </a:r>
            <a:endParaRPr lang="en-US" dirty="0">
              <a:solidFill>
                <a:schemeClr val="tx1">
                  <a:lumMod val="95000"/>
                  <a:lumOff val="5000"/>
                </a:schemeClr>
              </a:solidFill>
            </a:endParaRPr>
          </a:p>
        </p:txBody>
      </p:sp>
    </p:spTree>
    <p:extLst>
      <p:ext uri="{BB962C8B-B14F-4D97-AF65-F5344CB8AC3E}">
        <p14:creationId xmlns:p14="http://schemas.microsoft.com/office/powerpoint/2010/main" val="2058654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1000"/>
                            </p:stCondLst>
                            <p:childTnLst>
                              <p:par>
                                <p:cTn id="14" presetID="49" presetClass="entr" presetSubtype="0" decel="100000" fill="hold" grpId="0" nodeType="afterEffect">
                                  <p:stCondLst>
                                    <p:cond delay="200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 calcmode="lin" valueType="num">
                                      <p:cBhvr>
                                        <p:cTn id="18" dur="500" fill="hold"/>
                                        <p:tgtEl>
                                          <p:spTgt spid="13"/>
                                        </p:tgtEl>
                                        <p:attrNameLst>
                                          <p:attrName>style.rotation</p:attrName>
                                        </p:attrNameLst>
                                      </p:cBhvr>
                                      <p:tavLst>
                                        <p:tav tm="0">
                                          <p:val>
                                            <p:fltVal val="360"/>
                                          </p:val>
                                        </p:tav>
                                        <p:tav tm="100000">
                                          <p:val>
                                            <p:fltVal val="0"/>
                                          </p:val>
                                        </p:tav>
                                      </p:tavLst>
                                    </p:anim>
                                    <p:animEffect transition="in" filter="fade">
                                      <p:cBhvr>
                                        <p:cTn id="19" dur="500"/>
                                        <p:tgtEl>
                                          <p:spTgt spid="13"/>
                                        </p:tgtEl>
                                      </p:cBhvr>
                                    </p:animEffect>
                                  </p:childTnLst>
                                </p:cTn>
                              </p:par>
                            </p:childTnLst>
                          </p:cTn>
                        </p:par>
                        <p:par>
                          <p:cTn id="20" fill="hold">
                            <p:stCondLst>
                              <p:cond delay="3500"/>
                            </p:stCondLst>
                            <p:childTnLst>
                              <p:par>
                                <p:cTn id="21" presetID="23" presetClass="entr" presetSubtype="16" fill="hold" grpId="0" nodeType="afterEffect">
                                  <p:stCondLst>
                                    <p:cond delay="50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500" fill="hold"/>
                                        <p:tgtEl>
                                          <p:spTgt spid="6"/>
                                        </p:tgtEl>
                                        <p:attrNameLst>
                                          <p:attrName>ppt_w</p:attrName>
                                        </p:attrNameLst>
                                      </p:cBhvr>
                                      <p:tavLst>
                                        <p:tav tm="0">
                                          <p:val>
                                            <p:fltVal val="0"/>
                                          </p:val>
                                        </p:tav>
                                        <p:tav tm="100000">
                                          <p:val>
                                            <p:strVal val="#ppt_w"/>
                                          </p:val>
                                        </p:tav>
                                      </p:tavLst>
                                    </p:anim>
                                    <p:anim calcmode="lin" valueType="num">
                                      <p:cBhvr>
                                        <p:cTn id="40" dur="500" fill="hold"/>
                                        <p:tgtEl>
                                          <p:spTgt spid="6"/>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p:cTn id="47" dur="500" fill="hold"/>
                                        <p:tgtEl>
                                          <p:spTgt spid="10"/>
                                        </p:tgtEl>
                                        <p:attrNameLst>
                                          <p:attrName>ppt_w</p:attrName>
                                        </p:attrNameLst>
                                      </p:cBhvr>
                                      <p:tavLst>
                                        <p:tav tm="0">
                                          <p:val>
                                            <p:fltVal val="0"/>
                                          </p:val>
                                        </p:tav>
                                        <p:tav tm="100000">
                                          <p:val>
                                            <p:strVal val="#ppt_w"/>
                                          </p:val>
                                        </p:tav>
                                      </p:tavLst>
                                    </p:anim>
                                    <p:anim calcmode="lin" valueType="num">
                                      <p:cBhvr>
                                        <p:cTn id="48" dur="500" fill="hold"/>
                                        <p:tgtEl>
                                          <p:spTgt spid="10"/>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500" fill="hold"/>
                                        <p:tgtEl>
                                          <p:spTgt spid="12"/>
                                        </p:tgtEl>
                                        <p:attrNameLst>
                                          <p:attrName>ppt_w</p:attrName>
                                        </p:attrNameLst>
                                      </p:cBhvr>
                                      <p:tavLst>
                                        <p:tav tm="0">
                                          <p:val>
                                            <p:fltVal val="0"/>
                                          </p:val>
                                        </p:tav>
                                        <p:tav tm="100000">
                                          <p:val>
                                            <p:strVal val="#ppt_w"/>
                                          </p:val>
                                        </p:tav>
                                      </p:tavLst>
                                    </p:anim>
                                    <p:anim calcmode="lin" valueType="num">
                                      <p:cBhvr>
                                        <p:cTn id="52" dur="500" fill="hold"/>
                                        <p:tgtEl>
                                          <p:spTgt spid="12"/>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childTnLst>
                                </p:cTn>
                              </p:par>
                            </p:childTnLst>
                          </p:cTn>
                        </p:par>
                        <p:par>
                          <p:cTn id="57" fill="hold">
                            <p:stCondLst>
                              <p:cond delay="4500"/>
                            </p:stCondLst>
                            <p:childTnLst>
                              <p:par>
                                <p:cTn id="58" presetID="1" presetClass="entr" presetSubtype="0" fill="hold" grpId="0" nodeType="afterEffect">
                                  <p:stCondLst>
                                    <p:cond delay="5000"/>
                                  </p:stCondLst>
                                  <p:childTnLst>
                                    <p:set>
                                      <p:cBhvr>
                                        <p:cTn id="59"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Structure of FPGA</a:t>
            </a:r>
          </a:p>
        </p:txBody>
      </p:sp>
      <p:sp>
        <p:nvSpPr>
          <p:cNvPr id="5" name="Content Placeholder 4"/>
          <p:cNvSpPr>
            <a:spLocks noGrp="1"/>
          </p:cNvSpPr>
          <p:nvPr>
            <p:ph idx="1"/>
          </p:nvPr>
        </p:nvSpPr>
        <p:spPr>
          <a:xfrm>
            <a:off x="729785" y="1303520"/>
            <a:ext cx="7697635" cy="5249680"/>
          </a:xfrm>
        </p:spPr>
        <p:txBody>
          <a:bodyPr>
            <a:normAutofit fontScale="92500" lnSpcReduction="20000"/>
          </a:bodyPr>
          <a:lstStyle/>
          <a:p>
            <a:r>
              <a:rPr lang="en-ZA" dirty="0"/>
              <a:t>A  completely  different  architecture for PLAs was  introduced  in  the  mid-1980’s  that  uses </a:t>
            </a:r>
            <a:r>
              <a:rPr lang="en-ZA" dirty="0">
                <a:solidFill>
                  <a:srgbClr val="FF0000"/>
                </a:solidFill>
              </a:rPr>
              <a:t>RAM-based lookup tables </a:t>
            </a:r>
            <a:r>
              <a:rPr lang="en-ZA" dirty="0"/>
              <a:t>instead of AND-OR gates to implement combinational logic</a:t>
            </a:r>
          </a:p>
          <a:p>
            <a:r>
              <a:rPr lang="en-ZA" dirty="0"/>
              <a:t>These devices are called field programmable gate arrays (FPGAs).</a:t>
            </a:r>
          </a:p>
          <a:p>
            <a:r>
              <a:rPr lang="en-ZA" dirty="0"/>
              <a:t>The device consists of  an  array  of  configurable  logic  blocks  (CLBs)  surrounded  by  an  array  of  I/O  blocks</a:t>
            </a:r>
          </a:p>
          <a:p>
            <a:r>
              <a:rPr lang="en-ZA" dirty="0"/>
              <a:t>FPGAs really don’t have AND </a:t>
            </a:r>
            <a:r>
              <a:rPr lang="en-ZA" dirty="0" err="1"/>
              <a:t>and</a:t>
            </a:r>
            <a:r>
              <a:rPr lang="en-ZA" dirty="0"/>
              <a:t> OR gates, (they have a few) but rather just RAM look-up tables.</a:t>
            </a:r>
          </a:p>
        </p:txBody>
      </p:sp>
    </p:spTree>
    <p:extLst>
      <p:ext uri="{BB962C8B-B14F-4D97-AF65-F5344CB8AC3E}">
        <p14:creationId xmlns:p14="http://schemas.microsoft.com/office/powerpoint/2010/main" val="3223140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235123"/>
            <a:ext cx="7772400" cy="1362075"/>
          </a:xfrm>
        </p:spPr>
        <p:txBody>
          <a:bodyPr/>
          <a:lstStyle/>
          <a:p>
            <a:pPr>
              <a:defRPr/>
            </a:pPr>
            <a:r>
              <a:rPr lang="en-US" dirty="0"/>
              <a:t>FPGA Interns</a:t>
            </a:r>
          </a:p>
        </p:txBody>
      </p:sp>
      <p:sp>
        <p:nvSpPr>
          <p:cNvPr id="5" name="Text Placeholder 4"/>
          <p:cNvSpPr>
            <a:spLocks noGrp="1"/>
          </p:cNvSpPr>
          <p:nvPr>
            <p:ph type="body" idx="1"/>
          </p:nvPr>
        </p:nvSpPr>
        <p:spPr>
          <a:xfrm>
            <a:off x="722313" y="1965325"/>
            <a:ext cx="7772400" cy="1500188"/>
          </a:xfrm>
        </p:spPr>
        <p:txBody>
          <a:bodyPr/>
          <a:lstStyle/>
          <a:p>
            <a:pPr>
              <a:defRPr/>
            </a:pPr>
            <a:r>
              <a:rPr lang="en-US" dirty="0"/>
              <a:t>EEE4084F</a:t>
            </a:r>
          </a:p>
        </p:txBody>
      </p:sp>
      <p:grpSp>
        <p:nvGrpSpPr>
          <p:cNvPr id="2" name="Group 7"/>
          <p:cNvGrpSpPr>
            <a:grpSpLocks/>
          </p:cNvGrpSpPr>
          <p:nvPr/>
        </p:nvGrpSpPr>
        <p:grpSpPr bwMode="auto">
          <a:xfrm>
            <a:off x="2811463" y="3621073"/>
            <a:ext cx="2149475" cy="2798762"/>
            <a:chOff x="1433145" y="3859093"/>
            <a:chExt cx="2149622" cy="2798501"/>
          </a:xfrm>
        </p:grpSpPr>
        <p:pic>
          <p:nvPicPr>
            <p:cNvPr id="12293" name="Picture 5" descr="spartan-6fpg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19298">
              <a:off x="1547089" y="5043291"/>
              <a:ext cx="1612906" cy="1614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6" descr="cap.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2430557">
              <a:off x="1433145" y="3859093"/>
              <a:ext cx="2149622" cy="1914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extBox 2"/>
          <p:cNvSpPr txBox="1"/>
          <p:nvPr/>
        </p:nvSpPr>
        <p:spPr>
          <a:xfrm>
            <a:off x="5061856" y="5416022"/>
            <a:ext cx="3788230" cy="1200329"/>
          </a:xfrm>
          <a:prstGeom prst="rect">
            <a:avLst/>
          </a:prstGeom>
          <a:noFill/>
        </p:spPr>
        <p:txBody>
          <a:bodyPr wrap="square" rtlCol="0">
            <a:spAutoFit/>
          </a:bodyPr>
          <a:lstStyle/>
          <a:p>
            <a:r>
              <a:rPr lang="en-US" dirty="0"/>
              <a:t>Skip to </a:t>
            </a:r>
            <a:r>
              <a:rPr lang="en-US" u="sng" dirty="0"/>
              <a:t>slide 22</a:t>
            </a:r>
            <a:r>
              <a:rPr lang="en-US" dirty="0"/>
              <a:t>; already covered in text book but scan through these slides to ensure you are well versed in these issues.</a:t>
            </a:r>
          </a:p>
        </p:txBody>
      </p:sp>
    </p:spTree>
    <p:extLst>
      <p:ext uri="{BB962C8B-B14F-4D97-AF65-F5344CB8AC3E}">
        <p14:creationId xmlns:p14="http://schemas.microsoft.com/office/powerpoint/2010/main" val="26681038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nodeType="afterEffect">
                                  <p:stCondLst>
                                    <p:cond delay="50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496888" y="224903"/>
            <a:ext cx="8385175" cy="994282"/>
          </a:xfrm>
        </p:spPr>
        <p:txBody>
          <a:bodyPr/>
          <a:lstStyle/>
          <a:p>
            <a:pPr>
              <a:defRPr/>
            </a:pPr>
            <a:r>
              <a:rPr lang="en-US" sz="4000" dirty="0"/>
              <a:t>FPGA internal structure</a:t>
            </a:r>
          </a:p>
        </p:txBody>
      </p:sp>
      <p:graphicFrame>
        <p:nvGraphicFramePr>
          <p:cNvPr id="1026" name="Object 2"/>
          <p:cNvGraphicFramePr>
            <a:graphicFrameLocks noGrp="1" noChangeAspect="1"/>
          </p:cNvGraphicFramePr>
          <p:nvPr>
            <p:ph sz="quarter" idx="13"/>
          </p:nvPr>
        </p:nvGraphicFramePr>
        <p:xfrm>
          <a:off x="742950" y="1306513"/>
          <a:ext cx="7183438" cy="3592512"/>
        </p:xfrm>
        <a:graphic>
          <a:graphicData uri="http://schemas.openxmlformats.org/presentationml/2006/ole">
            <mc:AlternateContent xmlns:mc="http://schemas.openxmlformats.org/markup-compatibility/2006">
              <mc:Choice xmlns:v="urn:schemas-microsoft-com:vml" Requires="v">
                <p:oleObj spid="_x0000_s1054" name="Visio" r:id="rId4" imgW="4168978" imgH="2084489" progId="Visio.Drawing.6">
                  <p:embed/>
                </p:oleObj>
              </mc:Choice>
              <mc:Fallback>
                <p:oleObj name="Visio" r:id="rId4" imgW="4168978" imgH="2084489" progId="Visio.Drawing.6">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950" y="1306513"/>
                        <a:ext cx="7183438" cy="3592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extBox 10"/>
          <p:cNvSpPr txBox="1">
            <a:spLocks noChangeArrowheads="1"/>
          </p:cNvSpPr>
          <p:nvPr/>
        </p:nvSpPr>
        <p:spPr bwMode="auto">
          <a:xfrm>
            <a:off x="1184275" y="4935538"/>
            <a:ext cx="27178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a:t>Image adapted from Maxfield (2004)</a:t>
            </a:r>
          </a:p>
        </p:txBody>
      </p:sp>
      <p:grpSp>
        <p:nvGrpSpPr>
          <p:cNvPr id="1029" name="Group 69"/>
          <p:cNvGrpSpPr>
            <a:grpSpLocks/>
          </p:cNvGrpSpPr>
          <p:nvPr/>
        </p:nvGrpSpPr>
        <p:grpSpPr bwMode="auto">
          <a:xfrm>
            <a:off x="1214438" y="1765300"/>
            <a:ext cx="4551362" cy="2662238"/>
            <a:chOff x="1526177" y="2121853"/>
            <a:chExt cx="4343400" cy="2541587"/>
          </a:xfrm>
        </p:grpSpPr>
        <p:grpSp>
          <p:nvGrpSpPr>
            <p:cNvPr id="1035" name="Group 21"/>
            <p:cNvGrpSpPr>
              <a:grpSpLocks/>
            </p:cNvGrpSpPr>
            <p:nvPr/>
          </p:nvGrpSpPr>
          <p:grpSpPr bwMode="auto">
            <a:xfrm>
              <a:off x="5259977" y="2134553"/>
              <a:ext cx="609600" cy="685800"/>
              <a:chOff x="5638800" y="1600200"/>
              <a:chExt cx="609600" cy="685800"/>
            </a:xfrm>
          </p:grpSpPr>
          <p:sp>
            <p:nvSpPr>
              <p:cNvPr id="1086" name="Rectangle 12"/>
              <p:cNvSpPr>
                <a:spLocks noChangeArrowheads="1"/>
              </p:cNvSpPr>
              <p:nvPr/>
            </p:nvSpPr>
            <p:spPr bwMode="auto">
              <a:xfrm>
                <a:off x="5638800" y="1600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87" name="Rectangle 13"/>
              <p:cNvSpPr>
                <a:spLocks noChangeArrowheads="1"/>
              </p:cNvSpPr>
              <p:nvPr/>
            </p:nvSpPr>
            <p:spPr bwMode="auto">
              <a:xfrm>
                <a:off x="5638800" y="1676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88" name="Rectangle 14"/>
              <p:cNvSpPr>
                <a:spLocks noChangeArrowheads="1"/>
              </p:cNvSpPr>
              <p:nvPr/>
            </p:nvSpPr>
            <p:spPr bwMode="auto">
              <a:xfrm>
                <a:off x="5638800" y="1752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89" name="Rectangle 15"/>
              <p:cNvSpPr>
                <a:spLocks noChangeArrowheads="1"/>
              </p:cNvSpPr>
              <p:nvPr/>
            </p:nvSpPr>
            <p:spPr bwMode="auto">
              <a:xfrm>
                <a:off x="5638800" y="1828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90" name="Rectangle 16"/>
              <p:cNvSpPr>
                <a:spLocks noChangeArrowheads="1"/>
              </p:cNvSpPr>
              <p:nvPr/>
            </p:nvSpPr>
            <p:spPr bwMode="auto">
              <a:xfrm>
                <a:off x="5638800" y="19050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91" name="Rectangle 17"/>
              <p:cNvSpPr>
                <a:spLocks noChangeArrowheads="1"/>
              </p:cNvSpPr>
              <p:nvPr/>
            </p:nvSpPr>
            <p:spPr bwMode="auto">
              <a:xfrm>
                <a:off x="5638800" y="1981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92" name="Rectangle 18"/>
              <p:cNvSpPr>
                <a:spLocks noChangeArrowheads="1"/>
              </p:cNvSpPr>
              <p:nvPr/>
            </p:nvSpPr>
            <p:spPr bwMode="auto">
              <a:xfrm>
                <a:off x="5638800" y="2057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93" name="Rectangle 19"/>
              <p:cNvSpPr>
                <a:spLocks noChangeArrowheads="1"/>
              </p:cNvSpPr>
              <p:nvPr/>
            </p:nvSpPr>
            <p:spPr bwMode="auto">
              <a:xfrm>
                <a:off x="5638800" y="2133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94" name="Rectangle 20"/>
              <p:cNvSpPr>
                <a:spLocks noChangeArrowheads="1"/>
              </p:cNvSpPr>
              <p:nvPr/>
            </p:nvSpPr>
            <p:spPr bwMode="auto">
              <a:xfrm>
                <a:off x="5638800" y="2209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036" name="Group 22"/>
            <p:cNvGrpSpPr>
              <a:grpSpLocks/>
            </p:cNvGrpSpPr>
            <p:nvPr/>
          </p:nvGrpSpPr>
          <p:grpSpPr bwMode="auto">
            <a:xfrm>
              <a:off x="5259977" y="3977640"/>
              <a:ext cx="609600" cy="685800"/>
              <a:chOff x="5638800" y="1600200"/>
              <a:chExt cx="609600" cy="685800"/>
            </a:xfrm>
          </p:grpSpPr>
          <p:sp>
            <p:nvSpPr>
              <p:cNvPr id="1077" name="Rectangle 23"/>
              <p:cNvSpPr>
                <a:spLocks noChangeArrowheads="1"/>
              </p:cNvSpPr>
              <p:nvPr/>
            </p:nvSpPr>
            <p:spPr bwMode="auto">
              <a:xfrm>
                <a:off x="5638800" y="1600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8" name="Rectangle 24"/>
              <p:cNvSpPr>
                <a:spLocks noChangeArrowheads="1"/>
              </p:cNvSpPr>
              <p:nvPr/>
            </p:nvSpPr>
            <p:spPr bwMode="auto">
              <a:xfrm>
                <a:off x="5638800" y="1676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9" name="Rectangle 25"/>
              <p:cNvSpPr>
                <a:spLocks noChangeArrowheads="1"/>
              </p:cNvSpPr>
              <p:nvPr/>
            </p:nvSpPr>
            <p:spPr bwMode="auto">
              <a:xfrm>
                <a:off x="5638800" y="1752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80" name="Rectangle 26"/>
              <p:cNvSpPr>
                <a:spLocks noChangeArrowheads="1"/>
              </p:cNvSpPr>
              <p:nvPr/>
            </p:nvSpPr>
            <p:spPr bwMode="auto">
              <a:xfrm>
                <a:off x="5638800" y="1828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81" name="Rectangle 27"/>
              <p:cNvSpPr>
                <a:spLocks noChangeArrowheads="1"/>
              </p:cNvSpPr>
              <p:nvPr/>
            </p:nvSpPr>
            <p:spPr bwMode="auto">
              <a:xfrm>
                <a:off x="5638800" y="19050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82" name="Rectangle 28"/>
              <p:cNvSpPr>
                <a:spLocks noChangeArrowheads="1"/>
              </p:cNvSpPr>
              <p:nvPr/>
            </p:nvSpPr>
            <p:spPr bwMode="auto">
              <a:xfrm>
                <a:off x="5638800" y="1981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83" name="Rectangle 29"/>
              <p:cNvSpPr>
                <a:spLocks noChangeArrowheads="1"/>
              </p:cNvSpPr>
              <p:nvPr/>
            </p:nvSpPr>
            <p:spPr bwMode="auto">
              <a:xfrm>
                <a:off x="5638800" y="2057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84" name="Rectangle 30"/>
              <p:cNvSpPr>
                <a:spLocks noChangeArrowheads="1"/>
              </p:cNvSpPr>
              <p:nvPr/>
            </p:nvSpPr>
            <p:spPr bwMode="auto">
              <a:xfrm>
                <a:off x="5638800" y="2133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85" name="Rectangle 31"/>
              <p:cNvSpPr>
                <a:spLocks noChangeArrowheads="1"/>
              </p:cNvSpPr>
              <p:nvPr/>
            </p:nvSpPr>
            <p:spPr bwMode="auto">
              <a:xfrm>
                <a:off x="5638800" y="2209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 name="Group 32"/>
            <p:cNvGrpSpPr>
              <a:grpSpLocks/>
            </p:cNvGrpSpPr>
            <p:nvPr/>
          </p:nvGrpSpPr>
          <p:grpSpPr bwMode="auto">
            <a:xfrm>
              <a:off x="3431177" y="3977640"/>
              <a:ext cx="609600" cy="685800"/>
              <a:chOff x="5638800" y="1600200"/>
              <a:chExt cx="609600" cy="685800"/>
            </a:xfrm>
          </p:grpSpPr>
          <p:sp>
            <p:nvSpPr>
              <p:cNvPr id="1068" name="Rectangle 33"/>
              <p:cNvSpPr>
                <a:spLocks noChangeArrowheads="1"/>
              </p:cNvSpPr>
              <p:nvPr/>
            </p:nvSpPr>
            <p:spPr bwMode="auto">
              <a:xfrm>
                <a:off x="5638800" y="1600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9" name="Rectangle 34"/>
              <p:cNvSpPr>
                <a:spLocks noChangeArrowheads="1"/>
              </p:cNvSpPr>
              <p:nvPr/>
            </p:nvSpPr>
            <p:spPr bwMode="auto">
              <a:xfrm>
                <a:off x="5638800" y="1676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0" name="Rectangle 35"/>
              <p:cNvSpPr>
                <a:spLocks noChangeArrowheads="1"/>
              </p:cNvSpPr>
              <p:nvPr/>
            </p:nvSpPr>
            <p:spPr bwMode="auto">
              <a:xfrm>
                <a:off x="5638800" y="1752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1" name="Rectangle 36"/>
              <p:cNvSpPr>
                <a:spLocks noChangeArrowheads="1"/>
              </p:cNvSpPr>
              <p:nvPr/>
            </p:nvSpPr>
            <p:spPr bwMode="auto">
              <a:xfrm>
                <a:off x="5638800" y="1828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2" name="Rectangle 37"/>
              <p:cNvSpPr>
                <a:spLocks noChangeArrowheads="1"/>
              </p:cNvSpPr>
              <p:nvPr/>
            </p:nvSpPr>
            <p:spPr bwMode="auto">
              <a:xfrm>
                <a:off x="5638800" y="19050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3" name="Rectangle 38"/>
              <p:cNvSpPr>
                <a:spLocks noChangeArrowheads="1"/>
              </p:cNvSpPr>
              <p:nvPr/>
            </p:nvSpPr>
            <p:spPr bwMode="auto">
              <a:xfrm>
                <a:off x="5638800" y="1981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4" name="Rectangle 39"/>
              <p:cNvSpPr>
                <a:spLocks noChangeArrowheads="1"/>
              </p:cNvSpPr>
              <p:nvPr/>
            </p:nvSpPr>
            <p:spPr bwMode="auto">
              <a:xfrm>
                <a:off x="5638800" y="2057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5" name="Rectangle 40"/>
              <p:cNvSpPr>
                <a:spLocks noChangeArrowheads="1"/>
              </p:cNvSpPr>
              <p:nvPr/>
            </p:nvSpPr>
            <p:spPr bwMode="auto">
              <a:xfrm>
                <a:off x="5638800" y="2133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6" name="Rectangle 41"/>
              <p:cNvSpPr>
                <a:spLocks noChangeArrowheads="1"/>
              </p:cNvSpPr>
              <p:nvPr/>
            </p:nvSpPr>
            <p:spPr bwMode="auto">
              <a:xfrm>
                <a:off x="5638800" y="2209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038" name="Group 42"/>
            <p:cNvGrpSpPr>
              <a:grpSpLocks/>
            </p:cNvGrpSpPr>
            <p:nvPr/>
          </p:nvGrpSpPr>
          <p:grpSpPr bwMode="auto">
            <a:xfrm>
              <a:off x="3369265" y="2121853"/>
              <a:ext cx="609600" cy="685800"/>
              <a:chOff x="5638800" y="1600200"/>
              <a:chExt cx="609600" cy="685800"/>
            </a:xfrm>
          </p:grpSpPr>
          <p:sp>
            <p:nvSpPr>
              <p:cNvPr id="1059" name="Rectangle 43"/>
              <p:cNvSpPr>
                <a:spLocks noChangeArrowheads="1"/>
              </p:cNvSpPr>
              <p:nvPr/>
            </p:nvSpPr>
            <p:spPr bwMode="auto">
              <a:xfrm>
                <a:off x="5638800" y="1600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0" name="Rectangle 44"/>
              <p:cNvSpPr>
                <a:spLocks noChangeArrowheads="1"/>
              </p:cNvSpPr>
              <p:nvPr/>
            </p:nvSpPr>
            <p:spPr bwMode="auto">
              <a:xfrm>
                <a:off x="5638800" y="1676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1" name="Rectangle 45"/>
              <p:cNvSpPr>
                <a:spLocks noChangeArrowheads="1"/>
              </p:cNvSpPr>
              <p:nvPr/>
            </p:nvSpPr>
            <p:spPr bwMode="auto">
              <a:xfrm>
                <a:off x="5638800" y="1752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2" name="Rectangle 46"/>
              <p:cNvSpPr>
                <a:spLocks noChangeArrowheads="1"/>
              </p:cNvSpPr>
              <p:nvPr/>
            </p:nvSpPr>
            <p:spPr bwMode="auto">
              <a:xfrm>
                <a:off x="5638800" y="1828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3" name="Rectangle 47"/>
              <p:cNvSpPr>
                <a:spLocks noChangeArrowheads="1"/>
              </p:cNvSpPr>
              <p:nvPr/>
            </p:nvSpPr>
            <p:spPr bwMode="auto">
              <a:xfrm>
                <a:off x="5638800" y="19050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4" name="Rectangle 48"/>
              <p:cNvSpPr>
                <a:spLocks noChangeArrowheads="1"/>
              </p:cNvSpPr>
              <p:nvPr/>
            </p:nvSpPr>
            <p:spPr bwMode="auto">
              <a:xfrm>
                <a:off x="5638800" y="1981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5" name="Rectangle 49"/>
              <p:cNvSpPr>
                <a:spLocks noChangeArrowheads="1"/>
              </p:cNvSpPr>
              <p:nvPr/>
            </p:nvSpPr>
            <p:spPr bwMode="auto">
              <a:xfrm>
                <a:off x="5638800" y="2057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6" name="Rectangle 50"/>
              <p:cNvSpPr>
                <a:spLocks noChangeArrowheads="1"/>
              </p:cNvSpPr>
              <p:nvPr/>
            </p:nvSpPr>
            <p:spPr bwMode="auto">
              <a:xfrm>
                <a:off x="5638800" y="2133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7" name="Rectangle 51"/>
              <p:cNvSpPr>
                <a:spLocks noChangeArrowheads="1"/>
              </p:cNvSpPr>
              <p:nvPr/>
            </p:nvSpPr>
            <p:spPr bwMode="auto">
              <a:xfrm>
                <a:off x="5638800" y="2209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039" name="Group 52"/>
            <p:cNvGrpSpPr>
              <a:grpSpLocks/>
            </p:cNvGrpSpPr>
            <p:nvPr/>
          </p:nvGrpSpPr>
          <p:grpSpPr bwMode="auto">
            <a:xfrm>
              <a:off x="1526177" y="2148840"/>
              <a:ext cx="609600" cy="685800"/>
              <a:chOff x="5638800" y="1600200"/>
              <a:chExt cx="609600" cy="685800"/>
            </a:xfrm>
          </p:grpSpPr>
          <p:sp>
            <p:nvSpPr>
              <p:cNvPr id="1050" name="Rectangle 53"/>
              <p:cNvSpPr>
                <a:spLocks noChangeArrowheads="1"/>
              </p:cNvSpPr>
              <p:nvPr/>
            </p:nvSpPr>
            <p:spPr bwMode="auto">
              <a:xfrm>
                <a:off x="5638800" y="1600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51" name="Rectangle 54"/>
              <p:cNvSpPr>
                <a:spLocks noChangeArrowheads="1"/>
              </p:cNvSpPr>
              <p:nvPr/>
            </p:nvSpPr>
            <p:spPr bwMode="auto">
              <a:xfrm>
                <a:off x="5638800" y="1676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52" name="Rectangle 55"/>
              <p:cNvSpPr>
                <a:spLocks noChangeArrowheads="1"/>
              </p:cNvSpPr>
              <p:nvPr/>
            </p:nvSpPr>
            <p:spPr bwMode="auto">
              <a:xfrm>
                <a:off x="5638800" y="1752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53" name="Rectangle 56"/>
              <p:cNvSpPr>
                <a:spLocks noChangeArrowheads="1"/>
              </p:cNvSpPr>
              <p:nvPr/>
            </p:nvSpPr>
            <p:spPr bwMode="auto">
              <a:xfrm>
                <a:off x="5638800" y="1828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54" name="Rectangle 57"/>
              <p:cNvSpPr>
                <a:spLocks noChangeArrowheads="1"/>
              </p:cNvSpPr>
              <p:nvPr/>
            </p:nvSpPr>
            <p:spPr bwMode="auto">
              <a:xfrm>
                <a:off x="5638800" y="19050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55" name="Rectangle 58"/>
              <p:cNvSpPr>
                <a:spLocks noChangeArrowheads="1"/>
              </p:cNvSpPr>
              <p:nvPr/>
            </p:nvSpPr>
            <p:spPr bwMode="auto">
              <a:xfrm>
                <a:off x="5638800" y="1981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56" name="Rectangle 59"/>
              <p:cNvSpPr>
                <a:spLocks noChangeArrowheads="1"/>
              </p:cNvSpPr>
              <p:nvPr/>
            </p:nvSpPr>
            <p:spPr bwMode="auto">
              <a:xfrm>
                <a:off x="5638800" y="2057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57" name="Rectangle 60"/>
              <p:cNvSpPr>
                <a:spLocks noChangeArrowheads="1"/>
              </p:cNvSpPr>
              <p:nvPr/>
            </p:nvSpPr>
            <p:spPr bwMode="auto">
              <a:xfrm>
                <a:off x="5638800" y="2133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58" name="Rectangle 61"/>
              <p:cNvSpPr>
                <a:spLocks noChangeArrowheads="1"/>
              </p:cNvSpPr>
              <p:nvPr/>
            </p:nvSpPr>
            <p:spPr bwMode="auto">
              <a:xfrm>
                <a:off x="5638800" y="2209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040" name="Group 62"/>
            <p:cNvGrpSpPr>
              <a:grpSpLocks/>
            </p:cNvGrpSpPr>
            <p:nvPr/>
          </p:nvGrpSpPr>
          <p:grpSpPr bwMode="auto">
            <a:xfrm>
              <a:off x="1526177" y="3977640"/>
              <a:ext cx="609600" cy="685800"/>
              <a:chOff x="5638800" y="1600200"/>
              <a:chExt cx="609600" cy="685800"/>
            </a:xfrm>
          </p:grpSpPr>
          <p:sp>
            <p:nvSpPr>
              <p:cNvPr id="1041" name="Rectangle 63"/>
              <p:cNvSpPr>
                <a:spLocks noChangeArrowheads="1"/>
              </p:cNvSpPr>
              <p:nvPr/>
            </p:nvSpPr>
            <p:spPr bwMode="auto">
              <a:xfrm>
                <a:off x="5638800" y="1600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2" name="Rectangle 64"/>
              <p:cNvSpPr>
                <a:spLocks noChangeArrowheads="1"/>
              </p:cNvSpPr>
              <p:nvPr/>
            </p:nvSpPr>
            <p:spPr bwMode="auto">
              <a:xfrm>
                <a:off x="5638800" y="1676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3" name="Rectangle 65"/>
              <p:cNvSpPr>
                <a:spLocks noChangeArrowheads="1"/>
              </p:cNvSpPr>
              <p:nvPr/>
            </p:nvSpPr>
            <p:spPr bwMode="auto">
              <a:xfrm>
                <a:off x="5638800" y="1752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4" name="Rectangle 66"/>
              <p:cNvSpPr>
                <a:spLocks noChangeArrowheads="1"/>
              </p:cNvSpPr>
              <p:nvPr/>
            </p:nvSpPr>
            <p:spPr bwMode="auto">
              <a:xfrm>
                <a:off x="5638800" y="1828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5" name="Rectangle 67"/>
              <p:cNvSpPr>
                <a:spLocks noChangeArrowheads="1"/>
              </p:cNvSpPr>
              <p:nvPr/>
            </p:nvSpPr>
            <p:spPr bwMode="auto">
              <a:xfrm>
                <a:off x="5638800" y="19050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6" name="Rectangle 68"/>
              <p:cNvSpPr>
                <a:spLocks noChangeArrowheads="1"/>
              </p:cNvSpPr>
              <p:nvPr/>
            </p:nvSpPr>
            <p:spPr bwMode="auto">
              <a:xfrm>
                <a:off x="5638800" y="19812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7" name="Rectangle 69"/>
              <p:cNvSpPr>
                <a:spLocks noChangeArrowheads="1"/>
              </p:cNvSpPr>
              <p:nvPr/>
            </p:nvSpPr>
            <p:spPr bwMode="auto">
              <a:xfrm>
                <a:off x="5638800" y="20574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8" name="Rectangle 70"/>
              <p:cNvSpPr>
                <a:spLocks noChangeArrowheads="1"/>
              </p:cNvSpPr>
              <p:nvPr/>
            </p:nvSpPr>
            <p:spPr bwMode="auto">
              <a:xfrm>
                <a:off x="5638800" y="21336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9" name="Rectangle 71"/>
              <p:cNvSpPr>
                <a:spLocks noChangeArrowheads="1"/>
              </p:cNvSpPr>
              <p:nvPr/>
            </p:nvSpPr>
            <p:spPr bwMode="auto">
              <a:xfrm>
                <a:off x="5638800" y="2209800"/>
                <a:ext cx="609600" cy="76200"/>
              </a:xfrm>
              <a:prstGeom prst="rect">
                <a:avLst/>
              </a:prstGeom>
              <a:noFill/>
              <a:ln w="254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cxnSp>
        <p:nvCxnSpPr>
          <p:cNvPr id="1037" name="Straight Arrow Connector 73"/>
          <p:cNvCxnSpPr>
            <a:cxnSpLocks noChangeShapeType="1"/>
          </p:cNvCxnSpPr>
          <p:nvPr/>
        </p:nvCxnSpPr>
        <p:spPr bwMode="auto">
          <a:xfrm rot="10800000">
            <a:off x="5564188" y="4137025"/>
            <a:ext cx="758825" cy="277813"/>
          </a:xfrm>
          <a:prstGeom prst="straightConnector1">
            <a:avLst/>
          </a:prstGeom>
          <a:noFill/>
          <a:ln w="25400" algn="ctr">
            <a:solidFill>
              <a:schemeClr val="accent4">
                <a:lumMod val="10000"/>
              </a:schemeClr>
            </a:solidFill>
            <a:round/>
            <a:headEnd/>
            <a:tailEnd type="arrow" w="med" len="med"/>
          </a:ln>
        </p:spPr>
      </p:cxnSp>
      <p:sp>
        <p:nvSpPr>
          <p:cNvPr id="1031" name="TextBox 74"/>
          <p:cNvSpPr txBox="1">
            <a:spLocks noChangeArrowheads="1"/>
          </p:cNvSpPr>
          <p:nvPr/>
        </p:nvSpPr>
        <p:spPr bwMode="auto">
          <a:xfrm>
            <a:off x="6291263" y="4268788"/>
            <a:ext cx="228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solidFill>
                  <a:srgbClr val="1C1C1C"/>
                </a:solidFill>
              </a:rPr>
              <a:t>Programmable logic element (PLE)</a:t>
            </a:r>
            <a:br>
              <a:rPr lang="en-US">
                <a:solidFill>
                  <a:srgbClr val="1C1C1C"/>
                </a:solidFill>
              </a:rPr>
            </a:br>
            <a:r>
              <a:rPr lang="en-US">
                <a:solidFill>
                  <a:srgbClr val="1C1C1C"/>
                </a:solidFill>
              </a:rPr>
              <a:t>(or FPLE*)</a:t>
            </a:r>
          </a:p>
        </p:txBody>
      </p:sp>
      <p:sp>
        <p:nvSpPr>
          <p:cNvPr id="1032" name="Rectangle 70"/>
          <p:cNvSpPr>
            <a:spLocks noChangeArrowheads="1"/>
          </p:cNvSpPr>
          <p:nvPr/>
        </p:nvSpPr>
        <p:spPr bwMode="auto">
          <a:xfrm>
            <a:off x="5145775" y="6421889"/>
            <a:ext cx="3752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olidFill>
                  <a:srgbClr val="1C1C1C"/>
                </a:solidFill>
              </a:rPr>
              <a:t>* FPLE = Field Programmable Logic Element</a:t>
            </a:r>
            <a:endParaRPr lang="en-US" sz="1400"/>
          </a:p>
        </p:txBody>
      </p:sp>
      <p:sp>
        <p:nvSpPr>
          <p:cNvPr id="1033" name="Rectangle 71"/>
          <p:cNvSpPr>
            <a:spLocks noChangeArrowheads="1"/>
          </p:cNvSpPr>
          <p:nvPr/>
        </p:nvSpPr>
        <p:spPr bwMode="auto">
          <a:xfrm>
            <a:off x="541338" y="5308600"/>
            <a:ext cx="6369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u="sng"/>
              <a:t>Note:</a:t>
            </a:r>
            <a:r>
              <a:rPr lang="en-US" sz="1600"/>
              <a:t> one programmable logic block (PLB) may contain a complex  arrangement of programmable logic elements (PLE).</a:t>
            </a:r>
          </a:p>
        </p:txBody>
      </p:sp>
      <p:sp>
        <p:nvSpPr>
          <p:cNvPr id="1034" name="Rectangle 72"/>
          <p:cNvSpPr>
            <a:spLocks noChangeArrowheads="1"/>
          </p:cNvSpPr>
          <p:nvPr/>
        </p:nvSpPr>
        <p:spPr bwMode="auto">
          <a:xfrm>
            <a:off x="541338" y="5935663"/>
            <a:ext cx="822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t>The size of a FPGA or programmable logic device (PLD) is measured in the number of LEs (i.e., Logic Elements) that it has.</a:t>
            </a:r>
          </a:p>
        </p:txBody>
      </p:sp>
    </p:spTree>
    <p:extLst>
      <p:ext uri="{BB962C8B-B14F-4D97-AF65-F5344CB8AC3E}">
        <p14:creationId xmlns:p14="http://schemas.microsoft.com/office/powerpoint/2010/main" val="1360503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646" y="172973"/>
            <a:ext cx="8863012" cy="1054599"/>
          </a:xfrm>
        </p:spPr>
        <p:txBody>
          <a:bodyPr>
            <a:normAutofit fontScale="90000"/>
          </a:bodyPr>
          <a:lstStyle/>
          <a:p>
            <a:pPr>
              <a:defRPr/>
            </a:pPr>
            <a:r>
              <a:rPr lang="en-US" dirty="0"/>
              <a:t>Logic Elements</a:t>
            </a:r>
            <a:br>
              <a:rPr lang="en-US" dirty="0"/>
            </a:br>
            <a:r>
              <a:rPr lang="en-US" sz="2800" dirty="0"/>
              <a:t>– Remember  your logic primitives</a:t>
            </a:r>
          </a:p>
        </p:txBody>
      </p:sp>
      <p:sp>
        <p:nvSpPr>
          <p:cNvPr id="3" name="Content Placeholder 2"/>
          <p:cNvSpPr>
            <a:spLocks noGrp="1"/>
          </p:cNvSpPr>
          <p:nvPr>
            <p:ph idx="1"/>
          </p:nvPr>
        </p:nvSpPr>
        <p:spPr>
          <a:xfrm>
            <a:off x="309336" y="1339283"/>
            <a:ext cx="8845550" cy="5262562"/>
          </a:xfrm>
        </p:spPr>
        <p:txBody>
          <a:bodyPr>
            <a:normAutofit lnSpcReduction="10000"/>
          </a:bodyPr>
          <a:lstStyle/>
          <a:p>
            <a:pPr>
              <a:defRPr/>
            </a:pPr>
            <a:r>
              <a:rPr lang="en-ZA" dirty="0"/>
              <a:t>You already know all your logic primitives…</a:t>
            </a:r>
          </a:p>
          <a:p>
            <a:pPr lvl="1">
              <a:defRPr/>
            </a:pPr>
            <a:r>
              <a:rPr lang="en-ZA" dirty="0"/>
              <a:t>The primitive logic gates</a:t>
            </a:r>
          </a:p>
          <a:p>
            <a:pPr lvl="2">
              <a:defRPr/>
            </a:pPr>
            <a:r>
              <a:rPr lang="en-ZA" dirty="0"/>
              <a:t>AND, OR, NOR, NOT, NOR, NAND, XOR</a:t>
            </a:r>
          </a:p>
          <a:p>
            <a:pPr lvl="2">
              <a:defRPr/>
            </a:pPr>
            <a:r>
              <a:rPr lang="en-ZA" dirty="0"/>
              <a:t>AND3, OR4, etc (for multiple inputs).</a:t>
            </a:r>
          </a:p>
          <a:p>
            <a:pPr lvl="1">
              <a:defRPr/>
            </a:pPr>
            <a:r>
              <a:rPr lang="en-ZA" dirty="0"/>
              <a:t>Pins / sources / terminators</a:t>
            </a:r>
          </a:p>
          <a:p>
            <a:pPr lvl="2">
              <a:defRPr/>
            </a:pPr>
            <a:r>
              <a:rPr lang="en-ZA" dirty="0"/>
              <a:t>Ground, VCC</a:t>
            </a:r>
          </a:p>
          <a:p>
            <a:pPr lvl="2">
              <a:defRPr/>
            </a:pPr>
            <a:r>
              <a:rPr lang="en-ZA" dirty="0"/>
              <a:t>Input, output</a:t>
            </a:r>
          </a:p>
          <a:p>
            <a:pPr lvl="1">
              <a:defRPr/>
            </a:pPr>
            <a:r>
              <a:rPr lang="en-ZA" dirty="0"/>
              <a:t>Storage elements</a:t>
            </a:r>
          </a:p>
          <a:p>
            <a:pPr lvl="2">
              <a:defRPr/>
            </a:pPr>
            <a:r>
              <a:rPr lang="en-ZA" dirty="0"/>
              <a:t>JK Flip Flops</a:t>
            </a:r>
          </a:p>
          <a:p>
            <a:pPr lvl="2">
              <a:defRPr/>
            </a:pPr>
            <a:r>
              <a:rPr lang="en-ZA" dirty="0"/>
              <a:t>Latches</a:t>
            </a:r>
          </a:p>
          <a:p>
            <a:pPr lvl="1">
              <a:defRPr/>
            </a:pPr>
            <a:r>
              <a:rPr lang="en-ZA" dirty="0"/>
              <a:t>Others items: delay, </a:t>
            </a:r>
            <a:r>
              <a:rPr lang="en-ZA" dirty="0" err="1"/>
              <a:t>mux</a:t>
            </a:r>
            <a:endParaRPr lang="en-ZA" dirty="0"/>
          </a:p>
        </p:txBody>
      </p:sp>
      <p:grpSp>
        <p:nvGrpSpPr>
          <p:cNvPr id="4" name="Group 8"/>
          <p:cNvGrpSpPr>
            <a:grpSpLocks/>
          </p:cNvGrpSpPr>
          <p:nvPr/>
        </p:nvGrpSpPr>
        <p:grpSpPr bwMode="auto">
          <a:xfrm>
            <a:off x="7366453" y="2734585"/>
            <a:ext cx="1411288" cy="574675"/>
            <a:chOff x="5707626" y="4630994"/>
            <a:chExt cx="1410932" cy="575187"/>
          </a:xfrm>
          <a:solidFill>
            <a:schemeClr val="tx1"/>
          </a:solidFill>
        </p:grpSpPr>
        <p:cxnSp>
          <p:nvCxnSpPr>
            <p:cNvPr id="18445" name="Straight Connector 5"/>
            <p:cNvCxnSpPr>
              <a:cxnSpLocks noChangeShapeType="1"/>
            </p:cNvCxnSpPr>
            <p:nvPr/>
          </p:nvCxnSpPr>
          <p:spPr bwMode="auto">
            <a:xfrm>
              <a:off x="5707626" y="4734232"/>
              <a:ext cx="398206" cy="1588"/>
            </a:xfrm>
            <a:prstGeom prst="line">
              <a:avLst/>
            </a:prstGeom>
            <a:grpFill/>
            <a:ln w="19050" algn="ctr">
              <a:solidFill>
                <a:schemeClr val="tx1"/>
              </a:solidFill>
              <a:round/>
              <a:headEnd/>
              <a:tailEnd/>
            </a:ln>
          </p:spPr>
        </p:cxnSp>
        <p:cxnSp>
          <p:nvCxnSpPr>
            <p:cNvPr id="18446" name="Straight Connector 6"/>
            <p:cNvCxnSpPr>
              <a:cxnSpLocks noChangeShapeType="1"/>
            </p:cNvCxnSpPr>
            <p:nvPr/>
          </p:nvCxnSpPr>
          <p:spPr bwMode="auto">
            <a:xfrm>
              <a:off x="5727294" y="5048860"/>
              <a:ext cx="398206" cy="1588"/>
            </a:xfrm>
            <a:prstGeom prst="line">
              <a:avLst/>
            </a:prstGeom>
            <a:grpFill/>
            <a:ln w="19050" algn="ctr">
              <a:solidFill>
                <a:schemeClr val="tx1"/>
              </a:solidFill>
              <a:round/>
              <a:headEnd/>
              <a:tailEnd/>
            </a:ln>
          </p:spPr>
        </p:cxnSp>
        <p:cxnSp>
          <p:nvCxnSpPr>
            <p:cNvPr id="18447" name="Straight Connector 7"/>
            <p:cNvCxnSpPr>
              <a:cxnSpLocks noChangeShapeType="1"/>
            </p:cNvCxnSpPr>
            <p:nvPr/>
          </p:nvCxnSpPr>
          <p:spPr bwMode="auto">
            <a:xfrm>
              <a:off x="6720352" y="4906292"/>
              <a:ext cx="398206" cy="1588"/>
            </a:xfrm>
            <a:prstGeom prst="line">
              <a:avLst/>
            </a:prstGeom>
            <a:grpFill/>
            <a:ln w="19050" algn="ctr">
              <a:solidFill>
                <a:schemeClr val="tx1"/>
              </a:solidFill>
              <a:round/>
              <a:headEnd/>
              <a:tailEnd/>
            </a:ln>
          </p:spPr>
        </p:cxnSp>
        <p:sp>
          <p:nvSpPr>
            <p:cNvPr id="18444" name="Flowchart: Delay 3"/>
            <p:cNvSpPr>
              <a:spLocks noChangeArrowheads="1"/>
            </p:cNvSpPr>
            <p:nvPr/>
          </p:nvSpPr>
          <p:spPr bwMode="auto">
            <a:xfrm>
              <a:off x="6105833" y="4630994"/>
              <a:ext cx="619432" cy="575187"/>
            </a:xfrm>
            <a:prstGeom prst="flowChartDelay">
              <a:avLst/>
            </a:prstGeom>
            <a:solidFill>
              <a:schemeClr val="bg1"/>
            </a:solidFill>
            <a:ln w="19050" algn="ctr">
              <a:solidFill>
                <a:schemeClr val="tx1"/>
              </a:solidFill>
              <a:round/>
              <a:headEnd/>
              <a:tailEnd/>
            </a:ln>
          </p:spPr>
          <p:txBody>
            <a:bodyPr/>
            <a:lstStyle/>
            <a:p>
              <a:pPr>
                <a:defRPr/>
              </a:pPr>
              <a:endParaRPr lang="en-US"/>
            </a:p>
          </p:txBody>
        </p:sp>
      </p:grpSp>
      <p:sp>
        <p:nvSpPr>
          <p:cNvPr id="13317" name="Rectangle 9"/>
          <p:cNvSpPr>
            <a:spLocks noChangeArrowheads="1"/>
          </p:cNvSpPr>
          <p:nvPr/>
        </p:nvSpPr>
        <p:spPr bwMode="auto">
          <a:xfrm>
            <a:off x="7839528" y="3367998"/>
            <a:ext cx="530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OR</a:t>
            </a:r>
            <a:endParaRPr lang="en-US" b="1"/>
          </a:p>
        </p:txBody>
      </p:sp>
      <p:sp>
        <p:nvSpPr>
          <p:cNvPr id="9222" name="Pentagon 10"/>
          <p:cNvSpPr>
            <a:spLocks noChangeArrowheads="1"/>
          </p:cNvSpPr>
          <p:nvPr/>
        </p:nvSpPr>
        <p:spPr bwMode="auto">
          <a:xfrm>
            <a:off x="6726237" y="4189413"/>
            <a:ext cx="1165225" cy="323850"/>
          </a:xfrm>
          <a:prstGeom prst="homePlate">
            <a:avLst>
              <a:gd name="adj" fmla="val 50106"/>
            </a:avLst>
          </a:prstGeom>
          <a:solidFill>
            <a:schemeClr val="bg1"/>
          </a:solidFill>
          <a:ln w="19050" algn="ctr">
            <a:solidFill>
              <a:schemeClr val="tx1"/>
            </a:solidFill>
            <a:round/>
            <a:headEnd/>
            <a:tailEnd/>
          </a:ln>
        </p:spPr>
        <p:txBody>
          <a:bodyPr/>
          <a:lstStyle/>
          <a:p>
            <a:pPr>
              <a:defRPr/>
            </a:pPr>
            <a:endParaRPr lang="en-US"/>
          </a:p>
        </p:txBody>
      </p:sp>
      <p:cxnSp>
        <p:nvCxnSpPr>
          <p:cNvPr id="9223" name="Straight Connector 12"/>
          <p:cNvCxnSpPr>
            <a:cxnSpLocks noChangeShapeType="1"/>
            <a:stCxn id="9222" idx="3"/>
          </p:cNvCxnSpPr>
          <p:nvPr/>
        </p:nvCxnSpPr>
        <p:spPr bwMode="auto">
          <a:xfrm flipV="1">
            <a:off x="7891462" y="4337051"/>
            <a:ext cx="369888" cy="14287"/>
          </a:xfrm>
          <a:prstGeom prst="line">
            <a:avLst/>
          </a:prstGeom>
          <a:noFill/>
          <a:ln w="9525" algn="ctr">
            <a:solidFill>
              <a:schemeClr val="tx1"/>
            </a:solidFill>
            <a:round/>
            <a:headEnd/>
            <a:tailEnd/>
          </a:ln>
        </p:spPr>
      </p:cxnSp>
      <p:sp>
        <p:nvSpPr>
          <p:cNvPr id="13320" name="Rectangle 15"/>
          <p:cNvSpPr>
            <a:spLocks noChangeArrowheads="1"/>
          </p:cNvSpPr>
          <p:nvPr/>
        </p:nvSpPr>
        <p:spPr bwMode="auto">
          <a:xfrm>
            <a:off x="5576887" y="4173538"/>
            <a:ext cx="1171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Input Pin</a:t>
            </a:r>
            <a:endParaRPr lang="en-US" b="1"/>
          </a:p>
        </p:txBody>
      </p:sp>
      <p:sp>
        <p:nvSpPr>
          <p:cNvPr id="9225" name="Pentagon 19"/>
          <p:cNvSpPr>
            <a:spLocks noChangeArrowheads="1"/>
          </p:cNvSpPr>
          <p:nvPr/>
        </p:nvSpPr>
        <p:spPr bwMode="auto">
          <a:xfrm rot="10800000">
            <a:off x="5576887" y="4827588"/>
            <a:ext cx="1165225" cy="325438"/>
          </a:xfrm>
          <a:prstGeom prst="homePlate">
            <a:avLst>
              <a:gd name="adj" fmla="val 49862"/>
            </a:avLst>
          </a:prstGeom>
          <a:solidFill>
            <a:schemeClr val="bg1"/>
          </a:solidFill>
          <a:ln w="19050" algn="ctr">
            <a:solidFill>
              <a:schemeClr val="tx1"/>
            </a:solidFill>
            <a:round/>
            <a:headEnd/>
            <a:tailEnd/>
          </a:ln>
        </p:spPr>
        <p:txBody>
          <a:bodyPr/>
          <a:lstStyle/>
          <a:p>
            <a:pPr>
              <a:defRPr/>
            </a:pPr>
            <a:endParaRPr lang="en-US"/>
          </a:p>
        </p:txBody>
      </p:sp>
      <p:cxnSp>
        <p:nvCxnSpPr>
          <p:cNvPr id="9226" name="Straight Connector 20"/>
          <p:cNvCxnSpPr>
            <a:cxnSpLocks noChangeShapeType="1"/>
            <a:stCxn id="13323" idx="1"/>
            <a:endCxn id="9225" idx="1"/>
          </p:cNvCxnSpPr>
          <p:nvPr/>
        </p:nvCxnSpPr>
        <p:spPr bwMode="auto">
          <a:xfrm rot="10800000" flipV="1">
            <a:off x="6742112" y="4983163"/>
            <a:ext cx="490538" cy="6350"/>
          </a:xfrm>
          <a:prstGeom prst="line">
            <a:avLst/>
          </a:prstGeom>
          <a:noFill/>
          <a:ln w="9525" algn="ctr">
            <a:solidFill>
              <a:schemeClr val="tx1"/>
            </a:solidFill>
            <a:round/>
            <a:headEnd/>
            <a:tailEnd/>
          </a:ln>
        </p:spPr>
      </p:cxnSp>
      <p:sp>
        <p:nvSpPr>
          <p:cNvPr id="13323" name="Rectangle 21"/>
          <p:cNvSpPr>
            <a:spLocks noChangeArrowheads="1"/>
          </p:cNvSpPr>
          <p:nvPr/>
        </p:nvSpPr>
        <p:spPr bwMode="auto">
          <a:xfrm>
            <a:off x="7232650" y="4797426"/>
            <a:ext cx="1365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Output Pin</a:t>
            </a:r>
            <a:endParaRPr lang="en-US" b="1"/>
          </a:p>
        </p:txBody>
      </p:sp>
      <p:sp>
        <p:nvSpPr>
          <p:cNvPr id="13324" name="Rectangle 15"/>
          <p:cNvSpPr>
            <a:spLocks noChangeArrowheads="1"/>
          </p:cNvSpPr>
          <p:nvPr/>
        </p:nvSpPr>
        <p:spPr bwMode="auto">
          <a:xfrm>
            <a:off x="5564187" y="5218113"/>
            <a:ext cx="25781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200" b="1"/>
              <a:t>Altera Quartus II representations</a:t>
            </a:r>
            <a:endParaRPr lang="en-US" sz="1200" b="1"/>
          </a:p>
        </p:txBody>
      </p:sp>
    </p:spTree>
    <p:extLst>
      <p:ext uri="{BB962C8B-B14F-4D97-AF65-F5344CB8AC3E}">
        <p14:creationId xmlns:p14="http://schemas.microsoft.com/office/powerpoint/2010/main" val="1984282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a:t>Look Up Tables (</a:t>
            </a:r>
            <a:r>
              <a:rPr lang="en-ZA" dirty="0" err="1"/>
              <a:t>LUTs</a:t>
            </a:r>
            <a:r>
              <a:rPr lang="en-ZA" dirty="0"/>
              <a:t>)</a:t>
            </a:r>
            <a:endParaRPr lang="en-US" dirty="0"/>
          </a:p>
        </p:txBody>
      </p:sp>
      <p:sp>
        <p:nvSpPr>
          <p:cNvPr id="3" name="Content Placeholder 2"/>
          <p:cNvSpPr>
            <a:spLocks noGrp="1"/>
          </p:cNvSpPr>
          <p:nvPr>
            <p:ph idx="1"/>
          </p:nvPr>
        </p:nvSpPr>
        <p:spPr/>
        <p:txBody>
          <a:bodyPr>
            <a:normAutofit fontScale="92500"/>
          </a:bodyPr>
          <a:lstStyle/>
          <a:p>
            <a:pPr>
              <a:defRPr/>
            </a:pPr>
            <a:r>
              <a:rPr lang="en-ZA" dirty="0"/>
              <a:t>A simple but powerful approach to FPGA design is to use </a:t>
            </a:r>
            <a:r>
              <a:rPr lang="en-ZA" i="1" dirty="0"/>
              <a:t>lookup tables</a:t>
            </a:r>
            <a:r>
              <a:rPr lang="en-ZA" dirty="0"/>
              <a:t> for the </a:t>
            </a:r>
            <a:r>
              <a:rPr lang="en-ZA" dirty="0" err="1"/>
              <a:t>PLBs</a:t>
            </a:r>
            <a:r>
              <a:rPr lang="en-ZA" dirty="0"/>
              <a:t>. These are usually implemented as a combination of a multiplexer and memory (even just using NOR gates)</a:t>
            </a:r>
          </a:p>
          <a:p>
            <a:pPr>
              <a:defRPr/>
            </a:pPr>
            <a:r>
              <a:rPr lang="en-ZA" dirty="0"/>
              <a:t>Essentially, this approach is building complex circuits using truth tables (where each LUT enumerates a truth table)</a:t>
            </a:r>
            <a:endParaRPr lang="en-US" dirty="0"/>
          </a:p>
        </p:txBody>
      </p:sp>
      <p:sp>
        <p:nvSpPr>
          <p:cNvPr id="14340" name="Rectangle 3"/>
          <p:cNvSpPr>
            <a:spLocks noChangeArrowheads="1"/>
          </p:cNvSpPr>
          <p:nvPr/>
        </p:nvSpPr>
        <p:spPr bwMode="auto">
          <a:xfrm>
            <a:off x="1044575" y="1376363"/>
            <a:ext cx="4467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The usual strategy for implementing PLBs</a:t>
            </a:r>
            <a:endParaRPr lang="en-US"/>
          </a:p>
        </p:txBody>
      </p:sp>
      <p:sp>
        <p:nvSpPr>
          <p:cNvPr id="14341" name="Rectangle 3"/>
          <p:cNvSpPr>
            <a:spLocks noChangeArrowheads="1"/>
          </p:cNvSpPr>
          <p:nvPr/>
        </p:nvSpPr>
        <p:spPr bwMode="auto">
          <a:xfrm>
            <a:off x="3813175" y="5988050"/>
            <a:ext cx="21732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examples follows…</a:t>
            </a:r>
            <a:endParaRPr lang="en-US"/>
          </a:p>
        </p:txBody>
      </p:sp>
    </p:spTree>
    <p:extLst>
      <p:ext uri="{BB962C8B-B14F-4D97-AF65-F5344CB8AC3E}">
        <p14:creationId xmlns:p14="http://schemas.microsoft.com/office/powerpoint/2010/main" val="793747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7"/>
          <p:cNvSpPr>
            <a:spLocks noChangeArrowheads="1"/>
          </p:cNvSpPr>
          <p:nvPr/>
        </p:nvSpPr>
        <p:spPr bwMode="auto">
          <a:xfrm>
            <a:off x="1238250" y="1701800"/>
            <a:ext cx="6780213" cy="4840288"/>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endParaRPr lang="en-GB"/>
          </a:p>
        </p:txBody>
      </p:sp>
      <p:sp>
        <p:nvSpPr>
          <p:cNvPr id="2" name="Title 1"/>
          <p:cNvSpPr>
            <a:spLocks noGrp="1"/>
          </p:cNvSpPr>
          <p:nvPr>
            <p:ph type="title" idx="4294967295"/>
          </p:nvPr>
        </p:nvSpPr>
        <p:spPr>
          <a:xfrm>
            <a:off x="758825" y="244475"/>
            <a:ext cx="8385175" cy="1431925"/>
          </a:xfrm>
        </p:spPr>
        <p:txBody>
          <a:bodyPr/>
          <a:lstStyle/>
          <a:p>
            <a:pPr>
              <a:defRPr/>
            </a:pPr>
            <a:r>
              <a:rPr lang="en-ZA" dirty="0"/>
              <a:t>Simple 3-LUT implementation for a PLB</a:t>
            </a:r>
            <a:endParaRPr lang="en-US" dirty="0"/>
          </a:p>
        </p:txBody>
      </p:sp>
      <p:sp>
        <p:nvSpPr>
          <p:cNvPr id="15364" name="Rectangle 3"/>
          <p:cNvSpPr>
            <a:spLocks noChangeArrowheads="1"/>
          </p:cNvSpPr>
          <p:nvPr/>
        </p:nvSpPr>
        <p:spPr bwMode="auto">
          <a:xfrm>
            <a:off x="2795588" y="2246313"/>
            <a:ext cx="717550" cy="366712"/>
          </a:xfrm>
          <a:prstGeom prst="rect">
            <a:avLst/>
          </a:prstGeom>
          <a:solidFill>
            <a:schemeClr val="bg1"/>
          </a:solidFill>
          <a:ln w="19050" algn="ctr">
            <a:solidFill>
              <a:srgbClr val="1C1C1C"/>
            </a:solidFill>
            <a:round/>
            <a:headEnd/>
            <a:tailEnd/>
          </a:ln>
        </p:spPr>
        <p:txBody>
          <a:bodyPr/>
          <a:lstStyle/>
          <a:p>
            <a:pPr algn="ctr"/>
            <a:r>
              <a:rPr lang="en-ZA">
                <a:solidFill>
                  <a:srgbClr val="1C1C1C"/>
                </a:solidFill>
              </a:rPr>
              <a:t>0</a:t>
            </a:r>
            <a:endParaRPr lang="en-US">
              <a:solidFill>
                <a:srgbClr val="1C1C1C"/>
              </a:solidFill>
            </a:endParaRPr>
          </a:p>
        </p:txBody>
      </p:sp>
      <p:sp>
        <p:nvSpPr>
          <p:cNvPr id="15365" name="Rectangle 4"/>
          <p:cNvSpPr>
            <a:spLocks noChangeArrowheads="1"/>
          </p:cNvSpPr>
          <p:nvPr/>
        </p:nvSpPr>
        <p:spPr bwMode="auto">
          <a:xfrm>
            <a:off x="2795588" y="2598738"/>
            <a:ext cx="717550" cy="366712"/>
          </a:xfrm>
          <a:prstGeom prst="rect">
            <a:avLst/>
          </a:prstGeom>
          <a:solidFill>
            <a:schemeClr val="bg1"/>
          </a:solidFill>
          <a:ln w="19050" algn="ctr">
            <a:solidFill>
              <a:srgbClr val="1C1C1C"/>
            </a:solidFill>
            <a:round/>
            <a:headEnd/>
            <a:tailEnd/>
          </a:ln>
        </p:spPr>
        <p:txBody>
          <a:bodyPr/>
          <a:lstStyle/>
          <a:p>
            <a:pPr algn="ctr"/>
            <a:r>
              <a:rPr lang="en-ZA" dirty="0">
                <a:solidFill>
                  <a:srgbClr val="1C1C1C"/>
                </a:solidFill>
              </a:rPr>
              <a:t>1</a:t>
            </a:r>
            <a:endParaRPr lang="en-US" dirty="0">
              <a:solidFill>
                <a:srgbClr val="1C1C1C"/>
              </a:solidFill>
            </a:endParaRPr>
          </a:p>
        </p:txBody>
      </p:sp>
      <p:sp>
        <p:nvSpPr>
          <p:cNvPr id="15366" name="Rectangle 5"/>
          <p:cNvSpPr>
            <a:spLocks noChangeArrowheads="1"/>
          </p:cNvSpPr>
          <p:nvPr/>
        </p:nvSpPr>
        <p:spPr bwMode="auto">
          <a:xfrm>
            <a:off x="2795588" y="2965450"/>
            <a:ext cx="717550" cy="365125"/>
          </a:xfrm>
          <a:prstGeom prst="rect">
            <a:avLst/>
          </a:prstGeom>
          <a:solidFill>
            <a:schemeClr val="bg1"/>
          </a:solidFill>
          <a:ln w="19050" algn="ctr">
            <a:solidFill>
              <a:srgbClr val="1C1C1C"/>
            </a:solidFill>
            <a:round/>
            <a:headEnd/>
            <a:tailEnd/>
          </a:ln>
        </p:spPr>
        <p:txBody>
          <a:bodyPr/>
          <a:lstStyle/>
          <a:p>
            <a:pPr algn="ctr"/>
            <a:r>
              <a:rPr lang="en-ZA">
                <a:solidFill>
                  <a:srgbClr val="1C1C1C"/>
                </a:solidFill>
              </a:rPr>
              <a:t>1</a:t>
            </a:r>
            <a:endParaRPr lang="en-US">
              <a:solidFill>
                <a:srgbClr val="1C1C1C"/>
              </a:solidFill>
            </a:endParaRPr>
          </a:p>
        </p:txBody>
      </p:sp>
      <p:sp>
        <p:nvSpPr>
          <p:cNvPr id="15367" name="Rectangle 6"/>
          <p:cNvSpPr>
            <a:spLocks noChangeArrowheads="1"/>
          </p:cNvSpPr>
          <p:nvPr/>
        </p:nvSpPr>
        <p:spPr bwMode="auto">
          <a:xfrm>
            <a:off x="2795588" y="3317875"/>
            <a:ext cx="717550" cy="365125"/>
          </a:xfrm>
          <a:prstGeom prst="rect">
            <a:avLst/>
          </a:prstGeom>
          <a:solidFill>
            <a:schemeClr val="bg1"/>
          </a:solidFill>
          <a:ln w="19050" algn="ctr">
            <a:solidFill>
              <a:srgbClr val="1C1C1C"/>
            </a:solidFill>
            <a:round/>
            <a:headEnd/>
            <a:tailEnd/>
          </a:ln>
        </p:spPr>
        <p:txBody>
          <a:bodyPr/>
          <a:lstStyle/>
          <a:p>
            <a:pPr algn="ctr"/>
            <a:r>
              <a:rPr lang="en-ZA">
                <a:solidFill>
                  <a:srgbClr val="1C1C1C"/>
                </a:solidFill>
              </a:rPr>
              <a:t>0</a:t>
            </a:r>
            <a:endParaRPr lang="en-US">
              <a:solidFill>
                <a:srgbClr val="1C1C1C"/>
              </a:solidFill>
            </a:endParaRPr>
          </a:p>
        </p:txBody>
      </p:sp>
      <p:sp>
        <p:nvSpPr>
          <p:cNvPr id="15368" name="Rectangle 7"/>
          <p:cNvSpPr>
            <a:spLocks noChangeArrowheads="1"/>
          </p:cNvSpPr>
          <p:nvPr/>
        </p:nvSpPr>
        <p:spPr bwMode="auto">
          <a:xfrm>
            <a:off x="2795588" y="3683000"/>
            <a:ext cx="717550" cy="366713"/>
          </a:xfrm>
          <a:prstGeom prst="rect">
            <a:avLst/>
          </a:prstGeom>
          <a:solidFill>
            <a:schemeClr val="bg1"/>
          </a:solidFill>
          <a:ln w="19050" algn="ctr">
            <a:solidFill>
              <a:srgbClr val="1C1C1C"/>
            </a:solidFill>
            <a:round/>
            <a:headEnd/>
            <a:tailEnd/>
          </a:ln>
        </p:spPr>
        <p:txBody>
          <a:bodyPr/>
          <a:lstStyle/>
          <a:p>
            <a:pPr algn="ctr"/>
            <a:r>
              <a:rPr lang="en-ZA">
                <a:solidFill>
                  <a:srgbClr val="1C1C1C"/>
                </a:solidFill>
              </a:rPr>
              <a:t>1</a:t>
            </a:r>
            <a:endParaRPr lang="en-US">
              <a:solidFill>
                <a:srgbClr val="1C1C1C"/>
              </a:solidFill>
            </a:endParaRPr>
          </a:p>
        </p:txBody>
      </p:sp>
      <p:sp>
        <p:nvSpPr>
          <p:cNvPr id="15369" name="Rectangle 8"/>
          <p:cNvSpPr>
            <a:spLocks noChangeArrowheads="1"/>
          </p:cNvSpPr>
          <p:nvPr/>
        </p:nvSpPr>
        <p:spPr bwMode="auto">
          <a:xfrm>
            <a:off x="2795588" y="4037013"/>
            <a:ext cx="717550" cy="365125"/>
          </a:xfrm>
          <a:prstGeom prst="rect">
            <a:avLst/>
          </a:prstGeom>
          <a:solidFill>
            <a:schemeClr val="bg1"/>
          </a:solidFill>
          <a:ln w="19050" algn="ctr">
            <a:solidFill>
              <a:srgbClr val="1C1C1C"/>
            </a:solidFill>
            <a:round/>
            <a:headEnd/>
            <a:tailEnd/>
          </a:ln>
        </p:spPr>
        <p:txBody>
          <a:bodyPr/>
          <a:lstStyle/>
          <a:p>
            <a:pPr algn="ctr"/>
            <a:r>
              <a:rPr lang="en-ZA">
                <a:solidFill>
                  <a:srgbClr val="1C1C1C"/>
                </a:solidFill>
              </a:rPr>
              <a:t>0</a:t>
            </a:r>
            <a:endParaRPr lang="en-US">
              <a:solidFill>
                <a:srgbClr val="1C1C1C"/>
              </a:solidFill>
            </a:endParaRPr>
          </a:p>
        </p:txBody>
      </p:sp>
      <p:sp>
        <p:nvSpPr>
          <p:cNvPr id="15370" name="Rectangle 9"/>
          <p:cNvSpPr>
            <a:spLocks noChangeArrowheads="1"/>
          </p:cNvSpPr>
          <p:nvPr/>
        </p:nvSpPr>
        <p:spPr bwMode="auto">
          <a:xfrm>
            <a:off x="2795588" y="4402138"/>
            <a:ext cx="717550" cy="365125"/>
          </a:xfrm>
          <a:prstGeom prst="rect">
            <a:avLst/>
          </a:prstGeom>
          <a:solidFill>
            <a:schemeClr val="bg1"/>
          </a:solidFill>
          <a:ln w="19050" algn="ctr">
            <a:solidFill>
              <a:srgbClr val="1C1C1C"/>
            </a:solidFill>
            <a:round/>
            <a:headEnd/>
            <a:tailEnd/>
          </a:ln>
        </p:spPr>
        <p:txBody>
          <a:bodyPr/>
          <a:lstStyle/>
          <a:p>
            <a:pPr algn="ctr"/>
            <a:r>
              <a:rPr lang="en-ZA">
                <a:solidFill>
                  <a:srgbClr val="1C1C1C"/>
                </a:solidFill>
              </a:rPr>
              <a:t>0</a:t>
            </a:r>
            <a:endParaRPr lang="en-US">
              <a:solidFill>
                <a:srgbClr val="1C1C1C"/>
              </a:solidFill>
            </a:endParaRPr>
          </a:p>
        </p:txBody>
      </p:sp>
      <p:sp>
        <p:nvSpPr>
          <p:cNvPr id="15371" name="Rectangle 10"/>
          <p:cNvSpPr>
            <a:spLocks noChangeArrowheads="1"/>
          </p:cNvSpPr>
          <p:nvPr/>
        </p:nvSpPr>
        <p:spPr bwMode="auto">
          <a:xfrm>
            <a:off x="2795588" y="4754563"/>
            <a:ext cx="717550" cy="366712"/>
          </a:xfrm>
          <a:prstGeom prst="rect">
            <a:avLst/>
          </a:prstGeom>
          <a:solidFill>
            <a:schemeClr val="bg1"/>
          </a:solidFill>
          <a:ln w="19050" algn="ctr">
            <a:solidFill>
              <a:srgbClr val="1C1C1C"/>
            </a:solidFill>
            <a:round/>
            <a:headEnd/>
            <a:tailEnd/>
          </a:ln>
        </p:spPr>
        <p:txBody>
          <a:bodyPr/>
          <a:lstStyle/>
          <a:p>
            <a:pPr algn="ctr"/>
            <a:r>
              <a:rPr lang="en-ZA">
                <a:solidFill>
                  <a:srgbClr val="1C1C1C"/>
                </a:solidFill>
              </a:rPr>
              <a:t>1</a:t>
            </a:r>
            <a:endParaRPr lang="en-US">
              <a:solidFill>
                <a:srgbClr val="1C1C1C"/>
              </a:solidFill>
            </a:endParaRPr>
          </a:p>
        </p:txBody>
      </p:sp>
      <p:sp>
        <p:nvSpPr>
          <p:cNvPr id="15372" name="Flowchart: Manual Operation 11"/>
          <p:cNvSpPr>
            <a:spLocks noChangeArrowheads="1"/>
          </p:cNvSpPr>
          <p:nvPr/>
        </p:nvSpPr>
        <p:spPr bwMode="auto">
          <a:xfrm rot="-5400000">
            <a:off x="2729707" y="3448844"/>
            <a:ext cx="3409950" cy="509587"/>
          </a:xfrm>
          <a:prstGeom prst="flowChartManualOperation">
            <a:avLst/>
          </a:prstGeom>
          <a:solidFill>
            <a:schemeClr val="bg1"/>
          </a:solidFill>
          <a:ln w="19050" algn="ctr">
            <a:solidFill>
              <a:srgbClr val="1C1C1C"/>
            </a:solidFill>
            <a:round/>
            <a:headEnd/>
            <a:tailEnd/>
          </a:ln>
        </p:spPr>
        <p:txBody>
          <a:bodyPr/>
          <a:lstStyle/>
          <a:p>
            <a:endParaRPr lang="en-US"/>
          </a:p>
        </p:txBody>
      </p:sp>
      <p:cxnSp>
        <p:nvCxnSpPr>
          <p:cNvPr id="15373" name="Straight Connector 12"/>
          <p:cNvCxnSpPr>
            <a:cxnSpLocks noChangeShapeType="1"/>
          </p:cNvCxnSpPr>
          <p:nvPr/>
        </p:nvCxnSpPr>
        <p:spPr bwMode="auto">
          <a:xfrm rot="10800000">
            <a:off x="3527425" y="2430463"/>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5374" name="Straight Connector 13"/>
          <p:cNvCxnSpPr>
            <a:cxnSpLocks noChangeShapeType="1"/>
          </p:cNvCxnSpPr>
          <p:nvPr/>
        </p:nvCxnSpPr>
        <p:spPr bwMode="auto">
          <a:xfrm rot="10800000">
            <a:off x="3527425" y="2782888"/>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5375" name="Straight Connector 14"/>
          <p:cNvCxnSpPr>
            <a:cxnSpLocks noChangeShapeType="1"/>
          </p:cNvCxnSpPr>
          <p:nvPr/>
        </p:nvCxnSpPr>
        <p:spPr bwMode="auto">
          <a:xfrm rot="10800000">
            <a:off x="3527425" y="3148013"/>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5376" name="Straight Connector 15"/>
          <p:cNvCxnSpPr>
            <a:cxnSpLocks noChangeShapeType="1"/>
          </p:cNvCxnSpPr>
          <p:nvPr/>
        </p:nvCxnSpPr>
        <p:spPr bwMode="auto">
          <a:xfrm rot="10800000">
            <a:off x="3527425" y="3500438"/>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5377" name="Straight Connector 16"/>
          <p:cNvCxnSpPr>
            <a:cxnSpLocks noChangeShapeType="1"/>
          </p:cNvCxnSpPr>
          <p:nvPr/>
        </p:nvCxnSpPr>
        <p:spPr bwMode="auto">
          <a:xfrm rot="10800000">
            <a:off x="3527425" y="3840163"/>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5378" name="Straight Connector 17"/>
          <p:cNvCxnSpPr>
            <a:cxnSpLocks noChangeShapeType="1"/>
          </p:cNvCxnSpPr>
          <p:nvPr/>
        </p:nvCxnSpPr>
        <p:spPr bwMode="auto">
          <a:xfrm rot="10800000">
            <a:off x="3527425" y="4192588"/>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5379" name="Straight Connector 18"/>
          <p:cNvCxnSpPr>
            <a:cxnSpLocks noChangeShapeType="1"/>
          </p:cNvCxnSpPr>
          <p:nvPr/>
        </p:nvCxnSpPr>
        <p:spPr bwMode="auto">
          <a:xfrm rot="10800000">
            <a:off x="3527425" y="4559300"/>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5380" name="Straight Connector 19"/>
          <p:cNvCxnSpPr>
            <a:cxnSpLocks noChangeShapeType="1"/>
          </p:cNvCxnSpPr>
          <p:nvPr/>
        </p:nvCxnSpPr>
        <p:spPr bwMode="auto">
          <a:xfrm rot="10800000">
            <a:off x="3527425" y="4911725"/>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5381" name="Straight Connector 20"/>
          <p:cNvCxnSpPr>
            <a:cxnSpLocks noChangeShapeType="1"/>
          </p:cNvCxnSpPr>
          <p:nvPr/>
        </p:nvCxnSpPr>
        <p:spPr bwMode="auto">
          <a:xfrm rot="10800000">
            <a:off x="4689475" y="3617913"/>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sp>
        <p:nvSpPr>
          <p:cNvPr id="15382" name="Rectangle 21"/>
          <p:cNvSpPr>
            <a:spLocks noChangeArrowheads="1"/>
          </p:cNvSpPr>
          <p:nvPr/>
        </p:nvSpPr>
        <p:spPr bwMode="auto">
          <a:xfrm>
            <a:off x="1584325" y="5151438"/>
            <a:ext cx="2135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ZA">
                <a:solidFill>
                  <a:srgbClr val="1C1C1C"/>
                </a:solidFill>
              </a:rPr>
              <a:t>8-bit static memory</a:t>
            </a:r>
            <a:endParaRPr lang="en-US">
              <a:solidFill>
                <a:srgbClr val="1C1C1C"/>
              </a:solidFill>
            </a:endParaRPr>
          </a:p>
        </p:txBody>
      </p:sp>
      <p:cxnSp>
        <p:nvCxnSpPr>
          <p:cNvPr id="15383" name="Straight Connector 22"/>
          <p:cNvCxnSpPr>
            <a:cxnSpLocks noChangeShapeType="1"/>
          </p:cNvCxnSpPr>
          <p:nvPr/>
        </p:nvCxnSpPr>
        <p:spPr bwMode="auto">
          <a:xfrm rot="5400000" flipH="1" flipV="1">
            <a:off x="4082256" y="5426869"/>
            <a:ext cx="744538"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5384" name="Straight Connector 24"/>
          <p:cNvCxnSpPr>
            <a:cxnSpLocks noChangeShapeType="1"/>
          </p:cNvCxnSpPr>
          <p:nvPr/>
        </p:nvCxnSpPr>
        <p:spPr bwMode="auto">
          <a:xfrm rot="10800000" flipV="1">
            <a:off x="4337050" y="5291138"/>
            <a:ext cx="274638" cy="220662"/>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sp>
        <p:nvSpPr>
          <p:cNvPr id="15385" name="Rectangle 27"/>
          <p:cNvSpPr>
            <a:spLocks noChangeArrowheads="1"/>
          </p:cNvSpPr>
          <p:nvPr/>
        </p:nvSpPr>
        <p:spPr bwMode="auto">
          <a:xfrm>
            <a:off x="4664075" y="515143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ZA">
                <a:solidFill>
                  <a:srgbClr val="1C1C1C"/>
                </a:solidFill>
              </a:rPr>
              <a:t>3</a:t>
            </a:r>
            <a:endParaRPr lang="en-US">
              <a:solidFill>
                <a:srgbClr val="1C1C1C"/>
              </a:solidFill>
            </a:endParaRPr>
          </a:p>
        </p:txBody>
      </p:sp>
      <p:cxnSp>
        <p:nvCxnSpPr>
          <p:cNvPr id="15386" name="Straight Arrow Connector 29"/>
          <p:cNvCxnSpPr>
            <a:cxnSpLocks noChangeShapeType="1"/>
          </p:cNvCxnSpPr>
          <p:nvPr/>
        </p:nvCxnSpPr>
        <p:spPr bwMode="auto">
          <a:xfrm rot="5400000" flipH="1" flipV="1">
            <a:off x="4337844" y="5917407"/>
            <a:ext cx="241300" cy="4762"/>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sp>
        <p:nvSpPr>
          <p:cNvPr id="15387" name="Rectangle 31"/>
          <p:cNvSpPr>
            <a:spLocks noChangeArrowheads="1"/>
          </p:cNvSpPr>
          <p:nvPr/>
        </p:nvSpPr>
        <p:spPr bwMode="auto">
          <a:xfrm>
            <a:off x="3649663" y="5986463"/>
            <a:ext cx="16335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ZA">
                <a:solidFill>
                  <a:srgbClr val="1C1C1C"/>
                </a:solidFill>
              </a:rPr>
              <a:t>3-bit input bus</a:t>
            </a:r>
            <a:endParaRPr lang="en-US">
              <a:solidFill>
                <a:srgbClr val="1C1C1C"/>
              </a:solidFill>
            </a:endParaRPr>
          </a:p>
        </p:txBody>
      </p:sp>
      <p:sp>
        <p:nvSpPr>
          <p:cNvPr id="15388" name="Rectangle 32"/>
          <p:cNvSpPr>
            <a:spLocks noChangeArrowheads="1"/>
          </p:cNvSpPr>
          <p:nvPr/>
        </p:nvSpPr>
        <p:spPr bwMode="auto">
          <a:xfrm>
            <a:off x="5456238" y="3440113"/>
            <a:ext cx="13382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ZA">
                <a:solidFill>
                  <a:srgbClr val="1C1C1C"/>
                </a:solidFill>
              </a:rPr>
              <a:t>1-bit output</a:t>
            </a:r>
            <a:endParaRPr lang="en-US">
              <a:solidFill>
                <a:srgbClr val="1C1C1C"/>
              </a:solidFill>
            </a:endParaRPr>
          </a:p>
        </p:txBody>
      </p:sp>
      <p:sp>
        <p:nvSpPr>
          <p:cNvPr id="15389" name="Rectangle 33"/>
          <p:cNvSpPr>
            <a:spLocks noChangeArrowheads="1"/>
          </p:cNvSpPr>
          <p:nvPr/>
        </p:nvSpPr>
        <p:spPr bwMode="auto">
          <a:xfrm>
            <a:off x="1906588" y="2260600"/>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000</a:t>
            </a:r>
            <a:endParaRPr lang="en-US">
              <a:solidFill>
                <a:srgbClr val="1C1C1C"/>
              </a:solidFill>
            </a:endParaRPr>
          </a:p>
        </p:txBody>
      </p:sp>
      <p:sp>
        <p:nvSpPr>
          <p:cNvPr id="15390" name="Rectangle 34"/>
          <p:cNvSpPr>
            <a:spLocks noChangeArrowheads="1"/>
          </p:cNvSpPr>
          <p:nvPr/>
        </p:nvSpPr>
        <p:spPr bwMode="auto">
          <a:xfrm>
            <a:off x="1906588" y="2586038"/>
            <a:ext cx="7191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001</a:t>
            </a:r>
            <a:endParaRPr lang="en-US">
              <a:solidFill>
                <a:srgbClr val="1C1C1C"/>
              </a:solidFill>
            </a:endParaRPr>
          </a:p>
        </p:txBody>
      </p:sp>
      <p:sp>
        <p:nvSpPr>
          <p:cNvPr id="15391" name="Rectangle 35"/>
          <p:cNvSpPr>
            <a:spLocks noChangeArrowheads="1"/>
          </p:cNvSpPr>
          <p:nvPr/>
        </p:nvSpPr>
        <p:spPr bwMode="auto">
          <a:xfrm>
            <a:off x="1906588" y="2952750"/>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010</a:t>
            </a:r>
            <a:endParaRPr lang="en-US">
              <a:solidFill>
                <a:srgbClr val="1C1C1C"/>
              </a:solidFill>
            </a:endParaRPr>
          </a:p>
        </p:txBody>
      </p:sp>
      <p:sp>
        <p:nvSpPr>
          <p:cNvPr id="15392" name="Rectangle 36"/>
          <p:cNvSpPr>
            <a:spLocks noChangeArrowheads="1"/>
          </p:cNvSpPr>
          <p:nvPr/>
        </p:nvSpPr>
        <p:spPr bwMode="auto">
          <a:xfrm>
            <a:off x="1906588" y="3330575"/>
            <a:ext cx="7191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011</a:t>
            </a:r>
            <a:endParaRPr lang="en-US">
              <a:solidFill>
                <a:srgbClr val="1C1C1C"/>
              </a:solidFill>
            </a:endParaRPr>
          </a:p>
        </p:txBody>
      </p:sp>
      <p:sp>
        <p:nvSpPr>
          <p:cNvPr id="15393" name="Rectangle 37"/>
          <p:cNvSpPr>
            <a:spLocks noChangeArrowheads="1"/>
          </p:cNvSpPr>
          <p:nvPr/>
        </p:nvSpPr>
        <p:spPr bwMode="auto">
          <a:xfrm>
            <a:off x="1906588" y="3697288"/>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100</a:t>
            </a:r>
            <a:endParaRPr lang="en-US">
              <a:solidFill>
                <a:srgbClr val="1C1C1C"/>
              </a:solidFill>
            </a:endParaRPr>
          </a:p>
        </p:txBody>
      </p:sp>
      <p:sp>
        <p:nvSpPr>
          <p:cNvPr id="15394" name="Rectangle 38"/>
          <p:cNvSpPr>
            <a:spLocks noChangeArrowheads="1"/>
          </p:cNvSpPr>
          <p:nvPr/>
        </p:nvSpPr>
        <p:spPr bwMode="auto">
          <a:xfrm>
            <a:off x="1906588" y="4049713"/>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101</a:t>
            </a:r>
            <a:endParaRPr lang="en-US">
              <a:solidFill>
                <a:srgbClr val="1C1C1C"/>
              </a:solidFill>
            </a:endParaRPr>
          </a:p>
        </p:txBody>
      </p:sp>
      <p:sp>
        <p:nvSpPr>
          <p:cNvPr id="15395" name="Rectangle 39"/>
          <p:cNvSpPr>
            <a:spLocks noChangeArrowheads="1"/>
          </p:cNvSpPr>
          <p:nvPr/>
        </p:nvSpPr>
        <p:spPr bwMode="auto">
          <a:xfrm>
            <a:off x="1906588" y="4402138"/>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110</a:t>
            </a:r>
            <a:endParaRPr lang="en-US">
              <a:solidFill>
                <a:srgbClr val="1C1C1C"/>
              </a:solidFill>
            </a:endParaRPr>
          </a:p>
        </p:txBody>
      </p:sp>
      <p:sp>
        <p:nvSpPr>
          <p:cNvPr id="15396" name="Rectangle 40"/>
          <p:cNvSpPr>
            <a:spLocks noChangeArrowheads="1"/>
          </p:cNvSpPr>
          <p:nvPr/>
        </p:nvSpPr>
        <p:spPr bwMode="auto">
          <a:xfrm>
            <a:off x="1906588" y="4729163"/>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111</a:t>
            </a:r>
            <a:endParaRPr lang="en-US">
              <a:solidFill>
                <a:srgbClr val="1C1C1C"/>
              </a:solidFill>
            </a:endParaRPr>
          </a:p>
        </p:txBody>
      </p:sp>
      <p:sp>
        <p:nvSpPr>
          <p:cNvPr id="9252" name="TextBox 41"/>
          <p:cNvSpPr txBox="1">
            <a:spLocks noChangeArrowheads="1"/>
          </p:cNvSpPr>
          <p:nvPr/>
        </p:nvSpPr>
        <p:spPr bwMode="auto">
          <a:xfrm>
            <a:off x="4976814" y="4037013"/>
            <a:ext cx="2817358" cy="1016000"/>
          </a:xfrm>
          <a:prstGeom prst="rect">
            <a:avLst/>
          </a:prstGeom>
          <a:solidFill>
            <a:srgbClr val="FFFF66"/>
          </a:solidFill>
          <a:ln w="9525">
            <a:noFill/>
            <a:miter lim="800000"/>
            <a:headEnd/>
            <a:tailEnd/>
          </a:ln>
        </p:spPr>
        <p:txBody>
          <a:bodyPr wrap="square">
            <a:spAutoFit/>
          </a:bodyPr>
          <a:lstStyle/>
          <a:p>
            <a:pPr>
              <a:defRPr/>
            </a:pPr>
            <a:r>
              <a:rPr lang="en-ZA" sz="2000" dirty="0">
                <a:solidFill>
                  <a:schemeClr val="accent4">
                    <a:lumMod val="25000"/>
                  </a:schemeClr>
                </a:solidFill>
              </a:rPr>
              <a:t>Any guesses as to what logic circuit this LUT implements?</a:t>
            </a:r>
            <a:endParaRPr lang="en-US" sz="2000" dirty="0">
              <a:solidFill>
                <a:schemeClr val="accent4">
                  <a:lumMod val="25000"/>
                </a:schemeClr>
              </a:solidFill>
            </a:endParaRPr>
          </a:p>
        </p:txBody>
      </p:sp>
      <p:sp>
        <p:nvSpPr>
          <p:cNvPr id="15398" name="Rectangle 42"/>
          <p:cNvSpPr>
            <a:spLocks noChangeArrowheads="1"/>
          </p:cNvSpPr>
          <p:nvPr/>
        </p:nvSpPr>
        <p:spPr bwMode="auto">
          <a:xfrm>
            <a:off x="1555750" y="1843088"/>
            <a:ext cx="1416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ZA">
                <a:solidFill>
                  <a:srgbClr val="1C1C1C"/>
                </a:solidFill>
              </a:rPr>
              <a:t>input values</a:t>
            </a:r>
            <a:endParaRPr lang="en-US">
              <a:solidFill>
                <a:srgbClr val="1C1C1C"/>
              </a:solidFill>
            </a:endParaRPr>
          </a:p>
        </p:txBody>
      </p:sp>
    </p:spTree>
    <p:extLst>
      <p:ext uri="{BB962C8B-B14F-4D97-AF65-F5344CB8AC3E}">
        <p14:creationId xmlns:p14="http://schemas.microsoft.com/office/powerpoint/2010/main" val="118676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5"/>
          <p:cNvSpPr>
            <a:spLocks noChangeArrowheads="1"/>
          </p:cNvSpPr>
          <p:nvPr/>
        </p:nvSpPr>
        <p:spPr bwMode="auto">
          <a:xfrm>
            <a:off x="6007100" y="3011488"/>
            <a:ext cx="1436688" cy="3290887"/>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endParaRPr lang="en-US"/>
          </a:p>
        </p:txBody>
      </p:sp>
      <p:sp>
        <p:nvSpPr>
          <p:cNvPr id="16387" name="Rectangle 45"/>
          <p:cNvSpPr>
            <a:spLocks noChangeArrowheads="1"/>
          </p:cNvSpPr>
          <p:nvPr/>
        </p:nvSpPr>
        <p:spPr bwMode="auto">
          <a:xfrm>
            <a:off x="769938" y="2533650"/>
            <a:ext cx="4492625" cy="1584325"/>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endParaRPr lang="en-US"/>
          </a:p>
        </p:txBody>
      </p:sp>
      <p:sp>
        <p:nvSpPr>
          <p:cNvPr id="2" name="Title 1"/>
          <p:cNvSpPr>
            <a:spLocks noGrp="1"/>
          </p:cNvSpPr>
          <p:nvPr>
            <p:ph type="title" idx="4294967295"/>
          </p:nvPr>
        </p:nvSpPr>
        <p:spPr>
          <a:xfrm>
            <a:off x="758825" y="244475"/>
            <a:ext cx="8385175" cy="1431925"/>
          </a:xfrm>
        </p:spPr>
        <p:txBody>
          <a:bodyPr/>
          <a:lstStyle/>
          <a:p>
            <a:pPr>
              <a:defRPr/>
            </a:pPr>
            <a:r>
              <a:rPr lang="en-ZA" dirty="0"/>
              <a:t>Simple 3-LUT implementation for a PLB</a:t>
            </a:r>
            <a:endParaRPr lang="en-US" dirty="0"/>
          </a:p>
        </p:txBody>
      </p:sp>
      <p:sp>
        <p:nvSpPr>
          <p:cNvPr id="16389" name="Rectangle 42"/>
          <p:cNvSpPr>
            <a:spLocks noChangeArrowheads="1"/>
          </p:cNvSpPr>
          <p:nvPr/>
        </p:nvSpPr>
        <p:spPr bwMode="auto">
          <a:xfrm>
            <a:off x="731838" y="3028950"/>
            <a:ext cx="12239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ZA">
                <a:solidFill>
                  <a:srgbClr val="1C1C1C"/>
                </a:solidFill>
              </a:rPr>
              <a:t>input lines</a:t>
            </a:r>
            <a:endParaRPr lang="en-US">
              <a:solidFill>
                <a:srgbClr val="1C1C1C"/>
              </a:solidFill>
            </a:endParaRPr>
          </a:p>
        </p:txBody>
      </p:sp>
      <p:sp>
        <p:nvSpPr>
          <p:cNvPr id="16390" name="TextBox 43"/>
          <p:cNvSpPr txBox="1">
            <a:spLocks noChangeArrowheads="1"/>
          </p:cNvSpPr>
          <p:nvPr/>
        </p:nvSpPr>
        <p:spPr bwMode="auto">
          <a:xfrm>
            <a:off x="5475288" y="2166938"/>
            <a:ext cx="3330575" cy="708025"/>
          </a:xfrm>
          <a:prstGeom prst="rect">
            <a:avLst/>
          </a:prstGeom>
          <a:solidFill>
            <a:srgbClr val="FFFF66"/>
          </a:solid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2000" i="1" dirty="0"/>
              <a:t>It’s an XOR of the 3 input lines!!!</a:t>
            </a:r>
            <a:endParaRPr lang="en-US" sz="2000" i="1" dirty="0"/>
          </a:p>
        </p:txBody>
      </p:sp>
      <p:pic>
        <p:nvPicPr>
          <p:cNvPr id="16391" name="Picture 44" descr="xor.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30450" y="2759075"/>
            <a:ext cx="8001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392" name="Straight Connector 48"/>
          <p:cNvCxnSpPr>
            <a:cxnSpLocks noChangeShapeType="1"/>
          </p:cNvCxnSpPr>
          <p:nvPr/>
        </p:nvCxnSpPr>
        <p:spPr bwMode="auto">
          <a:xfrm rot="10800000">
            <a:off x="1971675" y="2873375"/>
            <a:ext cx="369888"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6393" name="Straight Connector 54"/>
          <p:cNvCxnSpPr>
            <a:cxnSpLocks noChangeShapeType="1"/>
          </p:cNvCxnSpPr>
          <p:nvPr/>
        </p:nvCxnSpPr>
        <p:spPr bwMode="auto">
          <a:xfrm rot="10800000">
            <a:off x="1971675" y="3071813"/>
            <a:ext cx="369888"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6394" name="Straight Connector 55"/>
          <p:cNvCxnSpPr>
            <a:cxnSpLocks noChangeShapeType="1"/>
          </p:cNvCxnSpPr>
          <p:nvPr/>
        </p:nvCxnSpPr>
        <p:spPr bwMode="auto">
          <a:xfrm rot="10800000">
            <a:off x="1971675" y="3675063"/>
            <a:ext cx="1320800"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6395" name="Straight Arrow Connector 58"/>
          <p:cNvCxnSpPr>
            <a:cxnSpLocks noChangeShapeType="1"/>
          </p:cNvCxnSpPr>
          <p:nvPr/>
        </p:nvCxnSpPr>
        <p:spPr bwMode="auto">
          <a:xfrm>
            <a:off x="2078038" y="2873375"/>
            <a:ext cx="136525" cy="1588"/>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6396" name="Straight Arrow Connector 59"/>
          <p:cNvCxnSpPr>
            <a:cxnSpLocks noChangeShapeType="1"/>
          </p:cNvCxnSpPr>
          <p:nvPr/>
        </p:nvCxnSpPr>
        <p:spPr bwMode="auto">
          <a:xfrm>
            <a:off x="2078038" y="3071813"/>
            <a:ext cx="136525" cy="1587"/>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6397" name="Straight Arrow Connector 60"/>
          <p:cNvCxnSpPr>
            <a:cxnSpLocks noChangeShapeType="1"/>
          </p:cNvCxnSpPr>
          <p:nvPr/>
        </p:nvCxnSpPr>
        <p:spPr bwMode="auto">
          <a:xfrm>
            <a:off x="2078038" y="3675063"/>
            <a:ext cx="136525" cy="1587"/>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6398" name="Straight Connector 61"/>
          <p:cNvCxnSpPr>
            <a:cxnSpLocks noChangeShapeType="1"/>
          </p:cNvCxnSpPr>
          <p:nvPr/>
        </p:nvCxnSpPr>
        <p:spPr bwMode="auto">
          <a:xfrm rot="5400000" flipH="1" flipV="1">
            <a:off x="2870200" y="3228975"/>
            <a:ext cx="508000"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6399" name="Straight Connector 67"/>
          <p:cNvCxnSpPr>
            <a:cxnSpLocks noChangeShapeType="1"/>
          </p:cNvCxnSpPr>
          <p:nvPr/>
        </p:nvCxnSpPr>
        <p:spPr bwMode="auto">
          <a:xfrm rot="10800000">
            <a:off x="3119438" y="3482975"/>
            <a:ext cx="339725"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pic>
        <p:nvPicPr>
          <p:cNvPr id="16400" name="Picture 46" descr="xor.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46438" y="3367088"/>
            <a:ext cx="8001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1" name="Rectangle 70"/>
          <p:cNvSpPr>
            <a:spLocks noChangeArrowheads="1"/>
          </p:cNvSpPr>
          <p:nvPr/>
        </p:nvSpPr>
        <p:spPr bwMode="auto">
          <a:xfrm>
            <a:off x="4040188" y="3375025"/>
            <a:ext cx="825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ZA">
                <a:solidFill>
                  <a:srgbClr val="1C1C1C"/>
                </a:solidFill>
              </a:rPr>
              <a:t>output</a:t>
            </a:r>
            <a:endParaRPr lang="en-US">
              <a:solidFill>
                <a:srgbClr val="1C1C1C"/>
              </a:solidFill>
            </a:endParaRPr>
          </a:p>
        </p:txBody>
      </p:sp>
      <p:sp>
        <p:nvSpPr>
          <p:cNvPr id="16402" name="Rectangle 71"/>
          <p:cNvSpPr>
            <a:spLocks noChangeArrowheads="1"/>
          </p:cNvSpPr>
          <p:nvPr/>
        </p:nvSpPr>
        <p:spPr bwMode="auto">
          <a:xfrm>
            <a:off x="6635750" y="3282950"/>
            <a:ext cx="719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a:t>
            </a:r>
            <a:endParaRPr lang="en-US">
              <a:solidFill>
                <a:srgbClr val="1C1C1C"/>
              </a:solidFill>
            </a:endParaRPr>
          </a:p>
        </p:txBody>
      </p:sp>
      <p:sp>
        <p:nvSpPr>
          <p:cNvPr id="16403" name="Rectangle 72"/>
          <p:cNvSpPr>
            <a:spLocks noChangeArrowheads="1"/>
          </p:cNvSpPr>
          <p:nvPr/>
        </p:nvSpPr>
        <p:spPr bwMode="auto">
          <a:xfrm>
            <a:off x="6635750" y="3625850"/>
            <a:ext cx="7191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a:t>
            </a:r>
            <a:endParaRPr lang="en-US">
              <a:solidFill>
                <a:srgbClr val="1C1C1C"/>
              </a:solidFill>
            </a:endParaRPr>
          </a:p>
        </p:txBody>
      </p:sp>
      <p:sp>
        <p:nvSpPr>
          <p:cNvPr id="16404" name="Rectangle 73"/>
          <p:cNvSpPr>
            <a:spLocks noChangeArrowheads="1"/>
          </p:cNvSpPr>
          <p:nvPr/>
        </p:nvSpPr>
        <p:spPr bwMode="auto">
          <a:xfrm>
            <a:off x="6635750" y="3990975"/>
            <a:ext cx="719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a:t>
            </a:r>
            <a:endParaRPr lang="en-US">
              <a:solidFill>
                <a:srgbClr val="1C1C1C"/>
              </a:solidFill>
            </a:endParaRPr>
          </a:p>
        </p:txBody>
      </p:sp>
      <p:sp>
        <p:nvSpPr>
          <p:cNvPr id="16405" name="Rectangle 74"/>
          <p:cNvSpPr>
            <a:spLocks noChangeArrowheads="1"/>
          </p:cNvSpPr>
          <p:nvPr/>
        </p:nvSpPr>
        <p:spPr bwMode="auto">
          <a:xfrm>
            <a:off x="6635750" y="4343400"/>
            <a:ext cx="719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a:t>
            </a:r>
            <a:endParaRPr lang="en-US">
              <a:solidFill>
                <a:srgbClr val="1C1C1C"/>
              </a:solidFill>
            </a:endParaRPr>
          </a:p>
        </p:txBody>
      </p:sp>
      <p:sp>
        <p:nvSpPr>
          <p:cNvPr id="16406" name="Rectangle 75"/>
          <p:cNvSpPr>
            <a:spLocks noChangeArrowheads="1"/>
          </p:cNvSpPr>
          <p:nvPr/>
        </p:nvSpPr>
        <p:spPr bwMode="auto">
          <a:xfrm>
            <a:off x="6635750" y="4710113"/>
            <a:ext cx="7191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a:t>
            </a:r>
            <a:endParaRPr lang="en-US">
              <a:solidFill>
                <a:srgbClr val="1C1C1C"/>
              </a:solidFill>
            </a:endParaRPr>
          </a:p>
        </p:txBody>
      </p:sp>
      <p:sp>
        <p:nvSpPr>
          <p:cNvPr id="16407" name="Rectangle 76"/>
          <p:cNvSpPr>
            <a:spLocks noChangeArrowheads="1"/>
          </p:cNvSpPr>
          <p:nvPr/>
        </p:nvSpPr>
        <p:spPr bwMode="auto">
          <a:xfrm>
            <a:off x="6635750" y="5062538"/>
            <a:ext cx="7191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a:t>
            </a:r>
            <a:endParaRPr lang="en-US">
              <a:solidFill>
                <a:srgbClr val="1C1C1C"/>
              </a:solidFill>
            </a:endParaRPr>
          </a:p>
        </p:txBody>
      </p:sp>
      <p:sp>
        <p:nvSpPr>
          <p:cNvPr id="16408" name="Rectangle 77"/>
          <p:cNvSpPr>
            <a:spLocks noChangeArrowheads="1"/>
          </p:cNvSpPr>
          <p:nvPr/>
        </p:nvSpPr>
        <p:spPr bwMode="auto">
          <a:xfrm>
            <a:off x="6635750" y="5427663"/>
            <a:ext cx="7191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a:t>
            </a:r>
            <a:endParaRPr lang="en-US">
              <a:solidFill>
                <a:srgbClr val="1C1C1C"/>
              </a:solidFill>
            </a:endParaRPr>
          </a:p>
        </p:txBody>
      </p:sp>
      <p:sp>
        <p:nvSpPr>
          <p:cNvPr id="16409" name="Rectangle 78"/>
          <p:cNvSpPr>
            <a:spLocks noChangeArrowheads="1"/>
          </p:cNvSpPr>
          <p:nvPr/>
        </p:nvSpPr>
        <p:spPr bwMode="auto">
          <a:xfrm>
            <a:off x="6635750" y="5781675"/>
            <a:ext cx="7191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a:t>
            </a:r>
            <a:endParaRPr lang="en-US">
              <a:solidFill>
                <a:srgbClr val="1C1C1C"/>
              </a:solidFill>
            </a:endParaRPr>
          </a:p>
        </p:txBody>
      </p:sp>
      <p:sp>
        <p:nvSpPr>
          <p:cNvPr id="16410" name="Rectangle 79"/>
          <p:cNvSpPr>
            <a:spLocks noChangeArrowheads="1"/>
          </p:cNvSpPr>
          <p:nvPr/>
        </p:nvSpPr>
        <p:spPr bwMode="auto">
          <a:xfrm>
            <a:off x="6113463" y="3295650"/>
            <a:ext cx="7191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000</a:t>
            </a:r>
            <a:endParaRPr lang="en-US">
              <a:solidFill>
                <a:srgbClr val="1C1C1C"/>
              </a:solidFill>
            </a:endParaRPr>
          </a:p>
        </p:txBody>
      </p:sp>
      <p:sp>
        <p:nvSpPr>
          <p:cNvPr id="16411" name="Rectangle 80"/>
          <p:cNvSpPr>
            <a:spLocks noChangeArrowheads="1"/>
          </p:cNvSpPr>
          <p:nvPr/>
        </p:nvSpPr>
        <p:spPr bwMode="auto">
          <a:xfrm>
            <a:off x="6113463" y="3622675"/>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001</a:t>
            </a:r>
            <a:endParaRPr lang="en-US">
              <a:solidFill>
                <a:srgbClr val="1C1C1C"/>
              </a:solidFill>
            </a:endParaRPr>
          </a:p>
        </p:txBody>
      </p:sp>
      <p:sp>
        <p:nvSpPr>
          <p:cNvPr id="16412" name="Rectangle 81"/>
          <p:cNvSpPr>
            <a:spLocks noChangeArrowheads="1"/>
          </p:cNvSpPr>
          <p:nvPr/>
        </p:nvSpPr>
        <p:spPr bwMode="auto">
          <a:xfrm>
            <a:off x="6113463" y="3987800"/>
            <a:ext cx="7191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010</a:t>
            </a:r>
            <a:endParaRPr lang="en-US">
              <a:solidFill>
                <a:srgbClr val="1C1C1C"/>
              </a:solidFill>
            </a:endParaRPr>
          </a:p>
        </p:txBody>
      </p:sp>
      <p:sp>
        <p:nvSpPr>
          <p:cNvPr id="16413" name="Rectangle 82"/>
          <p:cNvSpPr>
            <a:spLocks noChangeArrowheads="1"/>
          </p:cNvSpPr>
          <p:nvPr/>
        </p:nvSpPr>
        <p:spPr bwMode="auto">
          <a:xfrm>
            <a:off x="6113463" y="4367213"/>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011</a:t>
            </a:r>
            <a:endParaRPr lang="en-US">
              <a:solidFill>
                <a:srgbClr val="1C1C1C"/>
              </a:solidFill>
            </a:endParaRPr>
          </a:p>
        </p:txBody>
      </p:sp>
      <p:sp>
        <p:nvSpPr>
          <p:cNvPr id="16414" name="Rectangle 83"/>
          <p:cNvSpPr>
            <a:spLocks noChangeArrowheads="1"/>
          </p:cNvSpPr>
          <p:nvPr/>
        </p:nvSpPr>
        <p:spPr bwMode="auto">
          <a:xfrm>
            <a:off x="6113463" y="4732338"/>
            <a:ext cx="7191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100</a:t>
            </a:r>
            <a:endParaRPr lang="en-US">
              <a:solidFill>
                <a:srgbClr val="1C1C1C"/>
              </a:solidFill>
            </a:endParaRPr>
          </a:p>
        </p:txBody>
      </p:sp>
      <p:sp>
        <p:nvSpPr>
          <p:cNvPr id="16415" name="Rectangle 84"/>
          <p:cNvSpPr>
            <a:spLocks noChangeArrowheads="1"/>
          </p:cNvSpPr>
          <p:nvPr/>
        </p:nvSpPr>
        <p:spPr bwMode="auto">
          <a:xfrm>
            <a:off x="6113463" y="5086350"/>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101</a:t>
            </a:r>
            <a:endParaRPr lang="en-US">
              <a:solidFill>
                <a:srgbClr val="1C1C1C"/>
              </a:solidFill>
            </a:endParaRPr>
          </a:p>
        </p:txBody>
      </p:sp>
      <p:sp>
        <p:nvSpPr>
          <p:cNvPr id="16416" name="Rectangle 85"/>
          <p:cNvSpPr>
            <a:spLocks noChangeArrowheads="1"/>
          </p:cNvSpPr>
          <p:nvPr/>
        </p:nvSpPr>
        <p:spPr bwMode="auto">
          <a:xfrm>
            <a:off x="6113463" y="5438775"/>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110</a:t>
            </a:r>
            <a:endParaRPr lang="en-US">
              <a:solidFill>
                <a:srgbClr val="1C1C1C"/>
              </a:solidFill>
            </a:endParaRPr>
          </a:p>
        </p:txBody>
      </p:sp>
      <p:sp>
        <p:nvSpPr>
          <p:cNvPr id="16417" name="Rectangle 86"/>
          <p:cNvSpPr>
            <a:spLocks noChangeArrowheads="1"/>
          </p:cNvSpPr>
          <p:nvPr/>
        </p:nvSpPr>
        <p:spPr bwMode="auto">
          <a:xfrm>
            <a:off x="6113463" y="5765800"/>
            <a:ext cx="7191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a:solidFill>
                  <a:srgbClr val="1C1C1C"/>
                </a:solidFill>
              </a:rPr>
              <a:t>111</a:t>
            </a:r>
            <a:endParaRPr lang="en-US">
              <a:solidFill>
                <a:srgbClr val="1C1C1C"/>
              </a:solidFill>
            </a:endParaRPr>
          </a:p>
        </p:txBody>
      </p:sp>
      <p:sp>
        <p:nvSpPr>
          <p:cNvPr id="16418" name="Rectangle 87"/>
          <p:cNvSpPr>
            <a:spLocks noChangeArrowheads="1"/>
          </p:cNvSpPr>
          <p:nvPr/>
        </p:nvSpPr>
        <p:spPr bwMode="auto">
          <a:xfrm>
            <a:off x="6264275" y="3036888"/>
            <a:ext cx="1069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ZA" dirty="0">
                <a:solidFill>
                  <a:srgbClr val="1C1C1C"/>
                </a:solidFill>
              </a:rPr>
              <a:t>in      out</a:t>
            </a:r>
            <a:endParaRPr lang="en-US" dirty="0">
              <a:solidFill>
                <a:srgbClr val="1C1C1C"/>
              </a:solidFill>
            </a:endParaRPr>
          </a:p>
        </p:txBody>
      </p:sp>
    </p:spTree>
    <p:extLst>
      <p:ext uri="{BB962C8B-B14F-4D97-AF65-F5344CB8AC3E}">
        <p14:creationId xmlns:p14="http://schemas.microsoft.com/office/powerpoint/2010/main" val="1112073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5"/>
          <p:cNvSpPr>
            <a:spLocks noChangeArrowheads="1"/>
          </p:cNvSpPr>
          <p:nvPr/>
        </p:nvSpPr>
        <p:spPr bwMode="auto">
          <a:xfrm>
            <a:off x="604838" y="2025650"/>
            <a:ext cx="7723187" cy="2166938"/>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endParaRPr lang="en-US"/>
          </a:p>
        </p:txBody>
      </p:sp>
      <p:cxnSp>
        <p:nvCxnSpPr>
          <p:cNvPr id="17411" name="Straight Connector 43"/>
          <p:cNvCxnSpPr>
            <a:cxnSpLocks noChangeShapeType="1"/>
          </p:cNvCxnSpPr>
          <p:nvPr/>
        </p:nvCxnSpPr>
        <p:spPr bwMode="auto">
          <a:xfrm rot="10800000">
            <a:off x="3070225" y="2860675"/>
            <a:ext cx="314801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7412" name="Straight Connector 42"/>
          <p:cNvCxnSpPr>
            <a:cxnSpLocks noChangeShapeType="1"/>
          </p:cNvCxnSpPr>
          <p:nvPr/>
        </p:nvCxnSpPr>
        <p:spPr bwMode="auto">
          <a:xfrm rot="10800000">
            <a:off x="5316538" y="3422650"/>
            <a:ext cx="966787"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sp>
        <p:nvSpPr>
          <p:cNvPr id="7170" name="Title 1"/>
          <p:cNvSpPr>
            <a:spLocks noGrp="1"/>
          </p:cNvSpPr>
          <p:nvPr>
            <p:ph type="title" idx="4294967295"/>
          </p:nvPr>
        </p:nvSpPr>
        <p:spPr>
          <a:xfrm>
            <a:off x="758825" y="244475"/>
            <a:ext cx="8385175" cy="1431925"/>
          </a:xfrm>
        </p:spPr>
        <p:txBody>
          <a:bodyPr/>
          <a:lstStyle/>
          <a:p>
            <a:pPr>
              <a:defRPr/>
            </a:pPr>
            <a:r>
              <a:rPr lang="en-US" sz="4000" dirty="0"/>
              <a:t>Mainstream* Programmable Logic Block (PLB)</a:t>
            </a:r>
          </a:p>
        </p:txBody>
      </p:sp>
      <p:pic>
        <p:nvPicPr>
          <p:cNvPr id="174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4713" y="4437063"/>
            <a:ext cx="4826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
        <p:nvSpPr>
          <p:cNvPr id="17415" name="Rectangle 7"/>
          <p:cNvSpPr>
            <a:spLocks noChangeArrowheads="1"/>
          </p:cNvSpPr>
          <p:nvPr/>
        </p:nvSpPr>
        <p:spPr bwMode="auto">
          <a:xfrm>
            <a:off x="2076450" y="2613025"/>
            <a:ext cx="1071563" cy="927100"/>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algn="ctr"/>
            <a:r>
              <a:rPr lang="en-ZA">
                <a:solidFill>
                  <a:srgbClr val="1C1C1C"/>
                </a:solidFill>
              </a:rPr>
              <a:t>k-input LUT</a:t>
            </a:r>
            <a:endParaRPr lang="en-US">
              <a:solidFill>
                <a:srgbClr val="1C1C1C"/>
              </a:solidFill>
            </a:endParaRPr>
          </a:p>
        </p:txBody>
      </p:sp>
      <p:sp>
        <p:nvSpPr>
          <p:cNvPr id="17416" name="Rectangle 8"/>
          <p:cNvSpPr>
            <a:spLocks noChangeArrowheads="1"/>
          </p:cNvSpPr>
          <p:nvPr/>
        </p:nvSpPr>
        <p:spPr bwMode="auto">
          <a:xfrm>
            <a:off x="4402138" y="2990850"/>
            <a:ext cx="1071562" cy="928688"/>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algn="ctr"/>
            <a:r>
              <a:rPr lang="en-ZA">
                <a:solidFill>
                  <a:srgbClr val="1C1C1C"/>
                </a:solidFill>
              </a:rPr>
              <a:t>DFF</a:t>
            </a:r>
            <a:endParaRPr lang="en-US">
              <a:solidFill>
                <a:srgbClr val="1C1C1C"/>
              </a:solidFill>
            </a:endParaRPr>
          </a:p>
        </p:txBody>
      </p:sp>
      <p:sp>
        <p:nvSpPr>
          <p:cNvPr id="17417" name="Isosceles Triangle 9"/>
          <p:cNvSpPr>
            <a:spLocks noChangeArrowheads="1"/>
          </p:cNvSpPr>
          <p:nvPr/>
        </p:nvSpPr>
        <p:spPr bwMode="auto">
          <a:xfrm rot="5400000">
            <a:off x="4388644" y="3631406"/>
            <a:ext cx="266700" cy="230188"/>
          </a:xfrm>
          <a:prstGeom prst="triangle">
            <a:avLst>
              <a:gd name="adj" fmla="val 50000"/>
            </a:avLst>
          </a:prstGeom>
          <a:solidFill>
            <a:schemeClr val="tx1"/>
          </a:solidFill>
          <a:ln w="9525" algn="ctr">
            <a:solidFill>
              <a:srgbClr val="1C1C1C"/>
            </a:solidFill>
            <a:round/>
            <a:headEnd/>
            <a:tailEnd/>
          </a:ln>
        </p:spPr>
        <p:txBody>
          <a:bodyPr/>
          <a:lstStyle/>
          <a:p>
            <a:endParaRPr lang="en-US"/>
          </a:p>
        </p:txBody>
      </p:sp>
      <p:sp>
        <p:nvSpPr>
          <p:cNvPr id="17418" name="Rectangle 10"/>
          <p:cNvSpPr>
            <a:spLocks noChangeArrowheads="1"/>
          </p:cNvSpPr>
          <p:nvPr/>
        </p:nvSpPr>
        <p:spPr bwMode="auto">
          <a:xfrm>
            <a:off x="3448050" y="3557588"/>
            <a:ext cx="711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clock</a:t>
            </a:r>
            <a:endParaRPr lang="en-US"/>
          </a:p>
        </p:txBody>
      </p:sp>
      <p:cxnSp>
        <p:nvCxnSpPr>
          <p:cNvPr id="17419" name="Straight Arrow Connector 12"/>
          <p:cNvCxnSpPr>
            <a:cxnSpLocks noChangeShapeType="1"/>
            <a:stCxn id="17418" idx="3"/>
            <a:endCxn id="17417" idx="3"/>
          </p:cNvCxnSpPr>
          <p:nvPr/>
        </p:nvCxnSpPr>
        <p:spPr bwMode="auto">
          <a:xfrm>
            <a:off x="4159250" y="3741738"/>
            <a:ext cx="247650" cy="4762"/>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20" name="Straight Arrow Connector 16"/>
          <p:cNvCxnSpPr>
            <a:cxnSpLocks noChangeShapeType="1"/>
          </p:cNvCxnSpPr>
          <p:nvPr/>
        </p:nvCxnSpPr>
        <p:spPr bwMode="auto">
          <a:xfrm>
            <a:off x="1820863" y="2736850"/>
            <a:ext cx="247650" cy="3175"/>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21" name="Straight Arrow Connector 17"/>
          <p:cNvCxnSpPr>
            <a:cxnSpLocks noChangeShapeType="1"/>
          </p:cNvCxnSpPr>
          <p:nvPr/>
        </p:nvCxnSpPr>
        <p:spPr bwMode="auto">
          <a:xfrm>
            <a:off x="1828800" y="2901950"/>
            <a:ext cx="249238" cy="4763"/>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22" name="Straight Arrow Connector 18"/>
          <p:cNvCxnSpPr>
            <a:cxnSpLocks noChangeShapeType="1"/>
          </p:cNvCxnSpPr>
          <p:nvPr/>
        </p:nvCxnSpPr>
        <p:spPr bwMode="auto">
          <a:xfrm>
            <a:off x="1820863" y="3049588"/>
            <a:ext cx="247650" cy="4762"/>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23" name="Straight Arrow Connector 20"/>
          <p:cNvCxnSpPr>
            <a:cxnSpLocks noChangeShapeType="1"/>
          </p:cNvCxnSpPr>
          <p:nvPr/>
        </p:nvCxnSpPr>
        <p:spPr bwMode="auto">
          <a:xfrm>
            <a:off x="1828800" y="3451225"/>
            <a:ext cx="249238" cy="3175"/>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sp>
        <p:nvSpPr>
          <p:cNvPr id="17424" name="Rectangle 22"/>
          <p:cNvSpPr>
            <a:spLocks noChangeArrowheads="1"/>
          </p:cNvSpPr>
          <p:nvPr/>
        </p:nvSpPr>
        <p:spPr bwMode="auto">
          <a:xfrm>
            <a:off x="1697038" y="2995613"/>
            <a:ext cx="415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a:t>
            </a:r>
            <a:endParaRPr lang="en-US"/>
          </a:p>
        </p:txBody>
      </p:sp>
      <p:sp>
        <p:nvSpPr>
          <p:cNvPr id="17425" name="Rectangle 24"/>
          <p:cNvSpPr>
            <a:spLocks noChangeArrowheads="1"/>
          </p:cNvSpPr>
          <p:nvPr/>
        </p:nvSpPr>
        <p:spPr bwMode="auto">
          <a:xfrm>
            <a:off x="979488" y="2852738"/>
            <a:ext cx="801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a:solidFill>
                  <a:srgbClr val="1C1C1C"/>
                </a:solidFill>
              </a:rPr>
              <a:t>k inputs</a:t>
            </a:r>
            <a:endParaRPr lang="en-US" sz="1400"/>
          </a:p>
        </p:txBody>
      </p:sp>
      <p:sp>
        <p:nvSpPr>
          <p:cNvPr id="17426" name="Rectangle 25"/>
          <p:cNvSpPr>
            <a:spLocks noChangeArrowheads="1"/>
          </p:cNvSpPr>
          <p:nvPr/>
        </p:nvSpPr>
        <p:spPr bwMode="auto">
          <a:xfrm>
            <a:off x="6935788" y="2917825"/>
            <a:ext cx="6810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a:solidFill>
                  <a:srgbClr val="1C1C1C"/>
                </a:solidFill>
              </a:rPr>
              <a:t>output</a:t>
            </a:r>
            <a:endParaRPr lang="en-US" sz="1400"/>
          </a:p>
        </p:txBody>
      </p:sp>
      <p:cxnSp>
        <p:nvCxnSpPr>
          <p:cNvPr id="17427" name="Straight Arrow Connector 26"/>
          <p:cNvCxnSpPr>
            <a:cxnSpLocks noChangeShapeType="1"/>
            <a:stCxn id="17428" idx="2"/>
            <a:endCxn id="17426" idx="1"/>
          </p:cNvCxnSpPr>
          <p:nvPr/>
        </p:nvCxnSpPr>
        <p:spPr bwMode="auto">
          <a:xfrm flipV="1">
            <a:off x="6648450" y="3071813"/>
            <a:ext cx="287338" cy="4762"/>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sp>
        <p:nvSpPr>
          <p:cNvPr id="17428" name="Flowchart: Manual Operation 15"/>
          <p:cNvSpPr>
            <a:spLocks noChangeArrowheads="1"/>
          </p:cNvSpPr>
          <p:nvPr/>
        </p:nvSpPr>
        <p:spPr bwMode="auto">
          <a:xfrm rot="-5400000">
            <a:off x="5871369" y="2867819"/>
            <a:ext cx="1136650" cy="417512"/>
          </a:xfrm>
          <a:prstGeom prst="flowChartManualOperation">
            <a:avLst/>
          </a:prstGeom>
          <a:ln>
            <a:headEnd/>
            <a:tailEnd/>
          </a:ln>
        </p:spPr>
        <p:style>
          <a:lnRef idx="2">
            <a:schemeClr val="dk1"/>
          </a:lnRef>
          <a:fillRef idx="1">
            <a:schemeClr val="lt1"/>
          </a:fillRef>
          <a:effectRef idx="0">
            <a:schemeClr val="dk1"/>
          </a:effectRef>
          <a:fontRef idx="minor">
            <a:schemeClr val="dk1"/>
          </a:fontRef>
        </p:style>
        <p:txBody>
          <a:bodyPr/>
          <a:lstStyle/>
          <a:p>
            <a:endParaRPr lang="en-US"/>
          </a:p>
        </p:txBody>
      </p:sp>
      <p:cxnSp>
        <p:nvCxnSpPr>
          <p:cNvPr id="17429" name="Straight Connector 47"/>
          <p:cNvCxnSpPr>
            <a:cxnSpLocks noChangeShapeType="1"/>
          </p:cNvCxnSpPr>
          <p:nvPr/>
        </p:nvCxnSpPr>
        <p:spPr bwMode="auto">
          <a:xfrm rot="10800000">
            <a:off x="3762375" y="3370263"/>
            <a:ext cx="652463"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7430" name="Straight Connector 49"/>
          <p:cNvCxnSpPr>
            <a:cxnSpLocks noChangeShapeType="1"/>
          </p:cNvCxnSpPr>
          <p:nvPr/>
        </p:nvCxnSpPr>
        <p:spPr bwMode="auto">
          <a:xfrm rot="5400000">
            <a:off x="3513931" y="3109119"/>
            <a:ext cx="496888"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cxnSp>
        <p:nvCxnSpPr>
          <p:cNvPr id="17431" name="Straight Arrow Connector 51"/>
          <p:cNvCxnSpPr>
            <a:cxnSpLocks noChangeShapeType="1"/>
          </p:cNvCxnSpPr>
          <p:nvPr/>
        </p:nvCxnSpPr>
        <p:spPr bwMode="auto">
          <a:xfrm rot="5400000">
            <a:off x="6332537" y="2503488"/>
            <a:ext cx="258763" cy="7938"/>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sp>
        <p:nvSpPr>
          <p:cNvPr id="17432" name="Rectangle 53"/>
          <p:cNvSpPr>
            <a:spLocks noChangeArrowheads="1"/>
          </p:cNvSpPr>
          <p:nvPr/>
        </p:nvSpPr>
        <p:spPr bwMode="auto">
          <a:xfrm>
            <a:off x="5851525" y="2120900"/>
            <a:ext cx="1169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a:solidFill>
                  <a:srgbClr val="1C1C1C"/>
                </a:solidFill>
              </a:rPr>
              <a:t>config_sync</a:t>
            </a:r>
            <a:endParaRPr lang="en-US" sz="1400"/>
          </a:p>
        </p:txBody>
      </p:sp>
      <p:sp>
        <p:nvSpPr>
          <p:cNvPr id="55" name="Folded Corner 54"/>
          <p:cNvSpPr/>
          <p:nvPr/>
        </p:nvSpPr>
        <p:spPr bwMode="auto">
          <a:xfrm>
            <a:off x="7170738" y="1031875"/>
            <a:ext cx="1790700" cy="1503363"/>
          </a:xfrm>
          <a:prstGeom prst="foldedCorner">
            <a:avLst/>
          </a:prstGeom>
          <a:solidFill>
            <a:srgbClr val="FFFF66"/>
          </a:solidFill>
          <a:ln w="9525" cap="flat" cmpd="sng" algn="ctr">
            <a:solidFill>
              <a:srgbClr val="1C1C1C"/>
            </a:solidFill>
            <a:prstDash val="solid"/>
            <a:round/>
            <a:headEnd type="none" w="med" len="med"/>
            <a:tailEnd type="none" w="med" len="med"/>
          </a:ln>
          <a:effectLst/>
        </p:spPr>
        <p:txBody>
          <a:bodyPr/>
          <a:lstStyle/>
          <a:p>
            <a:pPr>
              <a:defRPr/>
            </a:pPr>
            <a:r>
              <a:rPr lang="en-ZA" sz="1400" dirty="0">
                <a:solidFill>
                  <a:srgbClr val="1C1C1C"/>
                </a:solidFill>
              </a:rPr>
              <a:t>Configure synchronous or asynchronous response (i.e. a line from another big LUT).</a:t>
            </a:r>
            <a:endParaRPr lang="en-US" sz="1400" dirty="0">
              <a:solidFill>
                <a:srgbClr val="1C1C1C"/>
              </a:solidFill>
            </a:endParaRPr>
          </a:p>
        </p:txBody>
      </p:sp>
      <p:cxnSp>
        <p:nvCxnSpPr>
          <p:cNvPr id="17434" name="Straight Connector 55"/>
          <p:cNvCxnSpPr>
            <a:cxnSpLocks noChangeShapeType="1"/>
            <a:stCxn id="55" idx="1"/>
          </p:cNvCxnSpPr>
          <p:nvPr/>
        </p:nvCxnSpPr>
        <p:spPr bwMode="auto">
          <a:xfrm rot="10800000" flipV="1">
            <a:off x="6623050" y="1782763"/>
            <a:ext cx="547688" cy="385762"/>
          </a:xfrm>
          <a:prstGeom prst="line">
            <a:avLst/>
          </a:prstGeom>
          <a:noFill/>
          <a:ln w="9525" algn="ctr">
            <a:solidFill>
              <a:srgbClr val="1C1C1C"/>
            </a:solidFill>
            <a:prstDash val="dash"/>
            <a:round/>
            <a:headEnd/>
            <a:tailEnd/>
          </a:ln>
          <a:extLst>
            <a:ext uri="{909E8E84-426E-40DD-AFC4-6F175D3DCCD1}">
              <a14:hiddenFill xmlns:a14="http://schemas.microsoft.com/office/drawing/2010/main">
                <a:noFill/>
              </a14:hiddenFill>
            </a:ext>
          </a:extLst>
        </p:spPr>
      </p:cxnSp>
      <p:sp>
        <p:nvSpPr>
          <p:cNvPr id="17435" name="Rectangle 58"/>
          <p:cNvSpPr>
            <a:spLocks noChangeArrowheads="1"/>
          </p:cNvSpPr>
          <p:nvPr/>
        </p:nvSpPr>
        <p:spPr bwMode="auto">
          <a:xfrm>
            <a:off x="6178550" y="2708275"/>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a:solidFill>
                  <a:srgbClr val="1C1C1C"/>
                </a:solidFill>
              </a:rPr>
              <a:t>0</a:t>
            </a:r>
            <a:endParaRPr lang="en-US" sz="1400"/>
          </a:p>
        </p:txBody>
      </p:sp>
      <p:sp>
        <p:nvSpPr>
          <p:cNvPr id="17436" name="Rectangle 59"/>
          <p:cNvSpPr>
            <a:spLocks noChangeArrowheads="1"/>
          </p:cNvSpPr>
          <p:nvPr/>
        </p:nvSpPr>
        <p:spPr bwMode="auto">
          <a:xfrm>
            <a:off x="6178550" y="3270250"/>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a:solidFill>
                  <a:srgbClr val="1C1C1C"/>
                </a:solidFill>
              </a:rPr>
              <a:t>1</a:t>
            </a:r>
            <a:endParaRPr lang="en-US" sz="1400"/>
          </a:p>
        </p:txBody>
      </p:sp>
      <p:sp>
        <p:nvSpPr>
          <p:cNvPr id="17437" name="TextBox 10"/>
          <p:cNvSpPr txBox="1">
            <a:spLocks noChangeArrowheads="1"/>
          </p:cNvSpPr>
          <p:nvPr/>
        </p:nvSpPr>
        <p:spPr bwMode="auto">
          <a:xfrm>
            <a:off x="321808" y="6414634"/>
            <a:ext cx="27162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dirty="0"/>
              <a:t>Image adapted from </a:t>
            </a:r>
            <a:r>
              <a:rPr lang="en-US" sz="1200" dirty="0" err="1"/>
              <a:t>Maxfield</a:t>
            </a:r>
            <a:r>
              <a:rPr lang="en-US" sz="1200" dirty="0"/>
              <a:t> (2004)</a:t>
            </a:r>
          </a:p>
        </p:txBody>
      </p:sp>
      <p:sp>
        <p:nvSpPr>
          <p:cNvPr id="17438" name="TextBox 10"/>
          <p:cNvSpPr txBox="1">
            <a:spLocks noChangeArrowheads="1"/>
          </p:cNvSpPr>
          <p:nvPr/>
        </p:nvSpPr>
        <p:spPr bwMode="auto">
          <a:xfrm>
            <a:off x="2085975" y="4176713"/>
            <a:ext cx="4354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a:t>Another example for implementing an alternate logic function.</a:t>
            </a:r>
          </a:p>
        </p:txBody>
      </p:sp>
      <p:sp>
        <p:nvSpPr>
          <p:cNvPr id="17439" name="TextBox 10"/>
          <p:cNvSpPr txBox="1">
            <a:spLocks noChangeArrowheads="1"/>
          </p:cNvSpPr>
          <p:nvPr/>
        </p:nvSpPr>
        <p:spPr bwMode="auto">
          <a:xfrm>
            <a:off x="6413948" y="6443662"/>
            <a:ext cx="2555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200" dirty="0"/>
              <a:t>* Used by manufacturers like Xilinx</a:t>
            </a:r>
          </a:p>
        </p:txBody>
      </p:sp>
    </p:spTree>
    <p:extLst>
      <p:ext uri="{BB962C8B-B14F-4D97-AF65-F5344CB8AC3E}">
        <p14:creationId xmlns:p14="http://schemas.microsoft.com/office/powerpoint/2010/main" val="133416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Outline for today</a:t>
            </a:r>
          </a:p>
        </p:txBody>
      </p:sp>
      <p:sp>
        <p:nvSpPr>
          <p:cNvPr id="3" name="Content Placeholder 2"/>
          <p:cNvSpPr>
            <a:spLocks noGrp="1"/>
          </p:cNvSpPr>
          <p:nvPr>
            <p:ph idx="1"/>
          </p:nvPr>
        </p:nvSpPr>
        <p:spPr/>
        <p:txBody>
          <a:bodyPr>
            <a:normAutofit/>
          </a:bodyPr>
          <a:lstStyle/>
          <a:p>
            <a:r>
              <a:rPr lang="en-ZA" dirty="0"/>
              <a:t>Programmable Logic Devices</a:t>
            </a:r>
          </a:p>
          <a:p>
            <a:r>
              <a:rPr lang="en-ZA" dirty="0"/>
              <a:t>What is so special about FPGAs</a:t>
            </a:r>
          </a:p>
          <a:p>
            <a:r>
              <a:rPr lang="en-ZA" dirty="0"/>
              <a:t>FPGA interns</a:t>
            </a:r>
          </a:p>
          <a:p>
            <a:r>
              <a:rPr lang="en-ZA" dirty="0"/>
              <a:t>Xilinx Slices</a:t>
            </a:r>
          </a:p>
        </p:txBody>
      </p:sp>
    </p:spTree>
    <p:extLst>
      <p:ext uri="{BB962C8B-B14F-4D97-AF65-F5344CB8AC3E}">
        <p14:creationId xmlns:p14="http://schemas.microsoft.com/office/powerpoint/2010/main" val="3594162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347667" y="141288"/>
            <a:ext cx="8121423" cy="1165225"/>
          </a:xfrm>
        </p:spPr>
        <p:txBody>
          <a:bodyPr>
            <a:normAutofit fontScale="90000"/>
          </a:bodyPr>
          <a:lstStyle/>
          <a:p>
            <a:pPr>
              <a:defRPr/>
            </a:pPr>
            <a:r>
              <a:rPr lang="en-US" sz="3600" dirty="0"/>
              <a:t>Logic block clusters (LBCs) and Configurable logic blocks (CLBs)</a:t>
            </a:r>
          </a:p>
        </p:txBody>
      </p:sp>
      <p:pic>
        <p:nvPicPr>
          <p:cNvPr id="1843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1797" y="2688313"/>
            <a:ext cx="5359400" cy="364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
        <p:nvSpPr>
          <p:cNvPr id="18436" name="TextBox 7"/>
          <p:cNvSpPr txBox="1">
            <a:spLocks noChangeArrowheads="1"/>
          </p:cNvSpPr>
          <p:nvPr/>
        </p:nvSpPr>
        <p:spPr bwMode="auto">
          <a:xfrm>
            <a:off x="307737" y="1429203"/>
            <a:ext cx="854551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 typeface="Arial" charset="0"/>
              <a:buChar char="•"/>
            </a:pPr>
            <a:r>
              <a:rPr lang="en-US" sz="2400" dirty="0"/>
              <a:t> Assume a k-input LUT for each logic block (LB)</a:t>
            </a:r>
          </a:p>
          <a:p>
            <a:pPr>
              <a:buFont typeface="Arial" charset="0"/>
              <a:buChar char="•"/>
            </a:pPr>
            <a:r>
              <a:rPr lang="en-US" sz="2400" dirty="0"/>
              <a:t> Assume N x LBs per logic cluster</a:t>
            </a:r>
          </a:p>
          <a:p>
            <a:pPr>
              <a:buFont typeface="Arial" charset="0"/>
              <a:buChar char="•"/>
            </a:pPr>
            <a:r>
              <a:rPr lang="en-US" sz="2400" dirty="0"/>
              <a:t> BLEs in each logic clusters are </a:t>
            </a:r>
            <a:r>
              <a:rPr lang="en-US" sz="2400" i="1" dirty="0"/>
              <a:t>fully connected </a:t>
            </a:r>
            <a:r>
              <a:rPr lang="en-US" sz="2400" dirty="0"/>
              <a:t>or </a:t>
            </a:r>
            <a:r>
              <a:rPr lang="en-US" sz="2400" i="1" dirty="0"/>
              <a:t>mostly</a:t>
            </a:r>
            <a:r>
              <a:rPr lang="en-US" sz="2400" dirty="0"/>
              <a:t> connected</a:t>
            </a:r>
          </a:p>
        </p:txBody>
      </p:sp>
      <p:sp>
        <p:nvSpPr>
          <p:cNvPr id="18437" name="Rectangle 5"/>
          <p:cNvSpPr>
            <a:spLocks noChangeArrowheads="1"/>
          </p:cNvSpPr>
          <p:nvPr/>
        </p:nvSpPr>
        <p:spPr bwMode="auto">
          <a:xfrm>
            <a:off x="1092072" y="6453641"/>
            <a:ext cx="78644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US" sz="1050" dirty="0"/>
              <a:t>Diagram adapted from </a:t>
            </a:r>
            <a:r>
              <a:rPr lang="en-US" sz="1050" dirty="0" err="1"/>
              <a:t>Sherief</a:t>
            </a:r>
            <a:r>
              <a:rPr lang="en-US" sz="1050" dirty="0"/>
              <a:t> </a:t>
            </a:r>
            <a:r>
              <a:rPr lang="en-US" sz="1050" dirty="0" err="1"/>
              <a:t>Reda</a:t>
            </a:r>
            <a:r>
              <a:rPr lang="en-US" sz="1050" dirty="0"/>
              <a:t> (2007), EN2911X Lecture 2 Fall07, Brown University</a:t>
            </a:r>
          </a:p>
        </p:txBody>
      </p:sp>
      <p:sp>
        <p:nvSpPr>
          <p:cNvPr id="18438" name="Rectangle 5"/>
          <p:cNvSpPr>
            <a:spLocks noChangeArrowheads="1"/>
          </p:cNvSpPr>
          <p:nvPr/>
        </p:nvSpPr>
        <p:spPr bwMode="auto">
          <a:xfrm>
            <a:off x="457881" y="3021013"/>
            <a:ext cx="2376487"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t>The diagram shows the same input lines (I) are sent to each LB, in addition to each of the N LBs’ output lines. Each LB operates on 4 input lines at a time, and a MUX is used to decide which input to sample. The MUXs may be configured from a separate LUT, or could be controlled by the LB it is connected to.</a:t>
            </a:r>
          </a:p>
        </p:txBody>
      </p:sp>
      <p:sp>
        <p:nvSpPr>
          <p:cNvPr id="18439" name="Rectangle 6"/>
          <p:cNvSpPr>
            <a:spLocks noChangeArrowheads="1"/>
          </p:cNvSpPr>
          <p:nvPr/>
        </p:nvSpPr>
        <p:spPr bwMode="auto">
          <a:xfrm>
            <a:off x="5403397" y="3328076"/>
            <a:ext cx="469900" cy="496887"/>
          </a:xfrm>
          <a:prstGeom prst="rect">
            <a:avLst/>
          </a:prstGeom>
          <a:solidFill>
            <a:schemeClr val="bg1"/>
          </a:solidFill>
          <a:ln>
            <a:noFill/>
          </a:ln>
          <a:extLst/>
        </p:spPr>
        <p:txBody>
          <a:bodyPr/>
          <a:lstStyle/>
          <a:p>
            <a:r>
              <a:rPr lang="en-ZA" dirty="0">
                <a:solidFill>
                  <a:srgbClr val="1C1C1C"/>
                </a:solidFill>
              </a:rPr>
              <a:t>LB</a:t>
            </a:r>
            <a:endParaRPr lang="en-US" dirty="0">
              <a:solidFill>
                <a:srgbClr val="1C1C1C"/>
              </a:solidFill>
            </a:endParaRPr>
          </a:p>
        </p:txBody>
      </p:sp>
      <p:sp>
        <p:nvSpPr>
          <p:cNvPr id="18440" name="Rectangle 7"/>
          <p:cNvSpPr>
            <a:spLocks noChangeArrowheads="1"/>
          </p:cNvSpPr>
          <p:nvPr/>
        </p:nvSpPr>
        <p:spPr bwMode="auto">
          <a:xfrm>
            <a:off x="5403397" y="5091788"/>
            <a:ext cx="469900" cy="496888"/>
          </a:xfrm>
          <a:prstGeom prst="rect">
            <a:avLst/>
          </a:prstGeom>
          <a:solidFill>
            <a:schemeClr val="bg1"/>
          </a:solidFill>
          <a:ln>
            <a:noFill/>
          </a:ln>
          <a:extLst/>
        </p:spPr>
        <p:txBody>
          <a:bodyPr/>
          <a:lstStyle/>
          <a:p>
            <a:r>
              <a:rPr lang="en-ZA">
                <a:solidFill>
                  <a:srgbClr val="1C1C1C"/>
                </a:solidFill>
              </a:rPr>
              <a:t>LB</a:t>
            </a:r>
            <a:endParaRPr lang="en-US">
              <a:solidFill>
                <a:srgbClr val="1C1C1C"/>
              </a:solidFill>
            </a:endParaRPr>
          </a:p>
        </p:txBody>
      </p:sp>
      <p:sp>
        <p:nvSpPr>
          <p:cNvPr id="18441" name="Rectangle 8"/>
          <p:cNvSpPr>
            <a:spLocks noChangeArrowheads="1"/>
          </p:cNvSpPr>
          <p:nvPr/>
        </p:nvSpPr>
        <p:spPr bwMode="auto">
          <a:xfrm>
            <a:off x="5390697" y="4177388"/>
            <a:ext cx="1136650" cy="588963"/>
          </a:xfrm>
          <a:prstGeom prst="rect">
            <a:avLst/>
          </a:prstGeom>
          <a:solidFill>
            <a:schemeClr val="bg1"/>
          </a:solidFill>
          <a:ln>
            <a:noFill/>
          </a:ln>
          <a:extLst/>
        </p:spPr>
        <p:txBody>
          <a:bodyPr/>
          <a:lstStyle/>
          <a:p>
            <a:r>
              <a:rPr lang="en-ZA">
                <a:solidFill>
                  <a:srgbClr val="1C1C1C"/>
                </a:solidFill>
              </a:rPr>
              <a:t>…</a:t>
            </a:r>
          </a:p>
          <a:p>
            <a:r>
              <a:rPr lang="en-ZA" sz="1400">
                <a:solidFill>
                  <a:srgbClr val="1C1C1C"/>
                </a:solidFill>
              </a:rPr>
              <a:t>N x LBs</a:t>
            </a:r>
            <a:endParaRPr lang="en-US" sz="1400">
              <a:solidFill>
                <a:srgbClr val="1C1C1C"/>
              </a:solidFill>
            </a:endParaRPr>
          </a:p>
        </p:txBody>
      </p:sp>
    </p:spTree>
    <p:extLst>
      <p:ext uri="{BB962C8B-B14F-4D97-AF65-F5344CB8AC3E}">
        <p14:creationId xmlns:p14="http://schemas.microsoft.com/office/powerpoint/2010/main" val="3982504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223303" y="4429347"/>
            <a:ext cx="87772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t>“Every slice contains four logic-function generators (or LUTs), eight storage elements, wide-function multiplexers, and carry logic. These elements are used by all slices to provide logic, arithmetic, and ROM functions. In addition to this, some slices support</a:t>
            </a:r>
          </a:p>
          <a:p>
            <a:r>
              <a:rPr lang="en-US" sz="1600" dirty="0"/>
              <a:t>two additional functions: storing data using distributed RAM and shifting data with 32-bit registers. Slices that support these additional functions are called SLICEM; others are called SLICEL. SLICEM represents a superset of elements and connections found in all slices. Each CLB can contain zero or one SLICEM. Every other CLB column contains a SLICEMs.</a:t>
            </a:r>
          </a:p>
          <a:p>
            <a:r>
              <a:rPr lang="en-US" sz="1600" dirty="0"/>
              <a:t>In addition, the two CLB columns to the left of the DSP48E columns both contain a SLICEL</a:t>
            </a:r>
          </a:p>
          <a:p>
            <a:r>
              <a:rPr lang="en-US" sz="1600" dirty="0"/>
              <a:t>and a SLICEM.”</a:t>
            </a:r>
          </a:p>
        </p:txBody>
      </p:sp>
      <p:sp>
        <p:nvSpPr>
          <p:cNvPr id="3" name="Title 2"/>
          <p:cNvSpPr>
            <a:spLocks noGrp="1"/>
          </p:cNvSpPr>
          <p:nvPr>
            <p:ph type="title"/>
          </p:nvPr>
        </p:nvSpPr>
        <p:spPr>
          <a:xfrm>
            <a:off x="344619" y="43540"/>
            <a:ext cx="9144000" cy="1176338"/>
          </a:xfrm>
        </p:spPr>
        <p:txBody>
          <a:bodyPr>
            <a:normAutofit fontScale="90000"/>
          </a:bodyPr>
          <a:lstStyle/>
          <a:p>
            <a:pPr>
              <a:defRPr/>
            </a:pPr>
            <a:r>
              <a:rPr lang="en-ZA" sz="3600" dirty="0" err="1"/>
              <a:t>Xilinx</a:t>
            </a:r>
            <a:r>
              <a:rPr lang="en-ZA" sz="3600" dirty="0"/>
              <a:t> L and M Slices Approach</a:t>
            </a:r>
            <a:br>
              <a:rPr lang="en-ZA" sz="3600" dirty="0"/>
            </a:br>
            <a:r>
              <a:rPr lang="en-ZA" sz="3600" dirty="0"/>
              <a:t>for configurable logic blocks (</a:t>
            </a:r>
            <a:r>
              <a:rPr lang="en-ZA" sz="3600" dirty="0" err="1"/>
              <a:t>CLBs</a:t>
            </a:r>
            <a:r>
              <a:rPr lang="en-ZA" sz="3600" dirty="0"/>
              <a:t>)</a:t>
            </a:r>
            <a:endParaRPr lang="en-US" sz="3600" dirty="0"/>
          </a:p>
        </p:txBody>
      </p:sp>
      <p:sp>
        <p:nvSpPr>
          <p:cNvPr id="19460" name="Rectangle 4"/>
          <p:cNvSpPr>
            <a:spLocks noChangeArrowheads="1"/>
          </p:cNvSpPr>
          <p:nvPr/>
        </p:nvSpPr>
        <p:spPr bwMode="auto">
          <a:xfrm>
            <a:off x="3167742" y="6463390"/>
            <a:ext cx="58129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US" sz="1100" dirty="0"/>
              <a:t>Source: </a:t>
            </a:r>
            <a:r>
              <a:rPr lang="en-US" sz="1100" dirty="0">
                <a:hlinkClick r:id="rId3"/>
              </a:rPr>
              <a:t>http://www.xilinx.com/support/documentation/user_guides/ug364.pdf</a:t>
            </a:r>
            <a:r>
              <a:rPr lang="en-US" sz="1100" dirty="0"/>
              <a:t> </a:t>
            </a:r>
            <a:r>
              <a:rPr lang="en-US" sz="1100" dirty="0" err="1"/>
              <a:t>pg</a:t>
            </a:r>
            <a:r>
              <a:rPr lang="en-US" sz="1100" dirty="0"/>
              <a:t> 8</a:t>
            </a:r>
          </a:p>
        </p:txBody>
      </p:sp>
      <p:pic>
        <p:nvPicPr>
          <p:cNvPr id="19461" name="Picture 5" descr="slides1.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4072" y="1134836"/>
            <a:ext cx="3662363" cy="334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slides_collection.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95360" y="1168174"/>
            <a:ext cx="3810000" cy="323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463" name="Straight Arrow Connector 8"/>
          <p:cNvCxnSpPr>
            <a:cxnSpLocks noChangeShapeType="1"/>
          </p:cNvCxnSpPr>
          <p:nvPr/>
        </p:nvCxnSpPr>
        <p:spPr bwMode="auto">
          <a:xfrm flipV="1">
            <a:off x="3966710" y="1474561"/>
            <a:ext cx="1071562" cy="169863"/>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9464" name="Straight Arrow Connector 9"/>
          <p:cNvCxnSpPr>
            <a:cxnSpLocks noChangeShapeType="1"/>
          </p:cNvCxnSpPr>
          <p:nvPr/>
        </p:nvCxnSpPr>
        <p:spPr bwMode="auto">
          <a:xfrm flipV="1">
            <a:off x="3966710" y="2676299"/>
            <a:ext cx="1123950" cy="979487"/>
          </a:xfrm>
          <a:prstGeom prst="straightConnector1">
            <a:avLst/>
          </a:prstGeom>
          <a:noFill/>
          <a:ln w="9525" algn="ctr">
            <a:solidFill>
              <a:srgbClr val="1C1C1C"/>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73282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235123"/>
            <a:ext cx="7772400" cy="1362075"/>
          </a:xfrm>
        </p:spPr>
        <p:txBody>
          <a:bodyPr/>
          <a:lstStyle/>
          <a:p>
            <a:pPr>
              <a:defRPr/>
            </a:pPr>
            <a:r>
              <a:rPr lang="en-US" dirty="0"/>
              <a:t>Xilinx Slices</a:t>
            </a:r>
          </a:p>
        </p:txBody>
      </p:sp>
      <p:sp>
        <p:nvSpPr>
          <p:cNvPr id="5" name="Text Placeholder 4"/>
          <p:cNvSpPr>
            <a:spLocks noGrp="1"/>
          </p:cNvSpPr>
          <p:nvPr>
            <p:ph type="body" idx="1"/>
          </p:nvPr>
        </p:nvSpPr>
        <p:spPr>
          <a:xfrm>
            <a:off x="722313" y="1965325"/>
            <a:ext cx="7772400" cy="1500188"/>
          </a:xfrm>
        </p:spPr>
        <p:txBody>
          <a:bodyPr/>
          <a:lstStyle/>
          <a:p>
            <a:pPr>
              <a:defRPr/>
            </a:pPr>
            <a:r>
              <a:rPr lang="en-US" dirty="0"/>
              <a:t>EEE4084F</a:t>
            </a:r>
          </a:p>
        </p:txBody>
      </p:sp>
      <p:grpSp>
        <p:nvGrpSpPr>
          <p:cNvPr id="2" name="Group 7"/>
          <p:cNvGrpSpPr>
            <a:grpSpLocks/>
          </p:cNvGrpSpPr>
          <p:nvPr/>
        </p:nvGrpSpPr>
        <p:grpSpPr bwMode="auto">
          <a:xfrm>
            <a:off x="4608513" y="3597198"/>
            <a:ext cx="2149475" cy="2798762"/>
            <a:chOff x="1433145" y="3859093"/>
            <a:chExt cx="2149622" cy="2798501"/>
          </a:xfrm>
        </p:grpSpPr>
        <p:pic>
          <p:nvPicPr>
            <p:cNvPr id="12293" name="Picture 5" descr="spartan-6fpg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19298">
              <a:off x="1547089" y="5043291"/>
              <a:ext cx="1612906" cy="1614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6" descr="cap.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2430557">
              <a:off x="1433145" y="3859093"/>
              <a:ext cx="2149622" cy="1914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7658220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nodeType="afterEffect">
                                  <p:stCondLst>
                                    <p:cond delay="50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descr="slicem.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7861" y="264595"/>
            <a:ext cx="4950357" cy="6514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4"/>
          <p:cNvSpPr>
            <a:spLocks noChangeArrowheads="1"/>
          </p:cNvSpPr>
          <p:nvPr/>
        </p:nvSpPr>
        <p:spPr bwMode="auto">
          <a:xfrm>
            <a:off x="5303838" y="612775"/>
            <a:ext cx="36449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t>SLICEM slices support additional functions; they are a superset of SLICELs; i.e. the have all the standard LEs plus some additions.</a:t>
            </a:r>
          </a:p>
        </p:txBody>
      </p:sp>
      <p:sp>
        <p:nvSpPr>
          <p:cNvPr id="20484" name="Rectangle 6"/>
          <p:cNvSpPr>
            <a:spLocks noChangeArrowheads="1"/>
          </p:cNvSpPr>
          <p:nvPr/>
        </p:nvSpPr>
        <p:spPr bwMode="auto">
          <a:xfrm>
            <a:off x="3973965" y="6644437"/>
            <a:ext cx="493122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US" sz="1000" dirty="0">
                <a:solidFill>
                  <a:srgbClr val="1C1C1C"/>
                </a:solidFill>
              </a:rPr>
              <a:t>Source: http://www.xilinx.com/support/documentation/user_guides/ug364.pdf </a:t>
            </a:r>
            <a:r>
              <a:rPr lang="en-US" sz="1000" dirty="0" err="1">
                <a:solidFill>
                  <a:srgbClr val="1C1C1C"/>
                </a:solidFill>
              </a:rPr>
              <a:t>pg</a:t>
            </a:r>
            <a:r>
              <a:rPr lang="en-US" sz="1000" dirty="0">
                <a:solidFill>
                  <a:srgbClr val="1C1C1C"/>
                </a:solidFill>
              </a:rPr>
              <a:t> 9</a:t>
            </a:r>
          </a:p>
        </p:txBody>
      </p:sp>
    </p:spTree>
    <p:extLst>
      <p:ext uri="{BB962C8B-B14F-4D97-AF65-F5344CB8AC3E}">
        <p14:creationId xmlns:p14="http://schemas.microsoft.com/office/powerpoint/2010/main" val="3729300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slicel.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6582" y="211677"/>
            <a:ext cx="4510528" cy="6447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3"/>
          <p:cNvSpPr>
            <a:spLocks noChangeArrowheads="1"/>
          </p:cNvSpPr>
          <p:nvPr/>
        </p:nvSpPr>
        <p:spPr bwMode="auto">
          <a:xfrm>
            <a:off x="5303838" y="612775"/>
            <a:ext cx="36449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t>SLICEL slices contain the standard set of LEs for the particular FPGA concerned. As the diagram shows, it looks a little less complicated than the design of a SLICEM.</a:t>
            </a:r>
          </a:p>
        </p:txBody>
      </p:sp>
      <p:sp>
        <p:nvSpPr>
          <p:cNvPr id="21508" name="Rectangle 4"/>
          <p:cNvSpPr>
            <a:spLocks noChangeArrowheads="1"/>
          </p:cNvSpPr>
          <p:nvPr/>
        </p:nvSpPr>
        <p:spPr bwMode="auto">
          <a:xfrm>
            <a:off x="3864425" y="6639447"/>
            <a:ext cx="50945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US" sz="1000" dirty="0">
                <a:solidFill>
                  <a:srgbClr val="1C1C1C"/>
                </a:solidFill>
              </a:rPr>
              <a:t>Source: http://www.xilinx.com/support/documentation/user_guides/ug364.pdf </a:t>
            </a:r>
            <a:r>
              <a:rPr lang="en-US" sz="1000" dirty="0" err="1">
                <a:solidFill>
                  <a:srgbClr val="1C1C1C"/>
                </a:solidFill>
              </a:rPr>
              <a:t>pg</a:t>
            </a:r>
            <a:r>
              <a:rPr lang="en-US" sz="1000" dirty="0">
                <a:solidFill>
                  <a:srgbClr val="1C1C1C"/>
                </a:solidFill>
              </a:rPr>
              <a:t> 10</a:t>
            </a:r>
          </a:p>
        </p:txBody>
      </p:sp>
    </p:spTree>
    <p:extLst>
      <p:ext uri="{BB962C8B-B14F-4D97-AF65-F5344CB8AC3E}">
        <p14:creationId xmlns:p14="http://schemas.microsoft.com/office/powerpoint/2010/main" val="153462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1477328"/>
          </a:xfrm>
          <a:prstGeom prst="rect">
            <a:avLst/>
          </a:prstGeom>
          <a:noFill/>
        </p:spPr>
        <p:txBody>
          <a:bodyPr wrap="square" rtlCol="0">
            <a:spAutoFit/>
          </a:bodyPr>
          <a:lstStyle/>
          <a:p>
            <a:r>
              <a:rPr lang="en-US" i="1" dirty="0"/>
              <a:t>Image sources:</a:t>
            </a:r>
          </a:p>
          <a:p>
            <a:r>
              <a:rPr lang="en-US" dirty="0"/>
              <a:t> PLD illustration on title slide - Wikipedia Open Commons</a:t>
            </a:r>
          </a:p>
          <a:p>
            <a:r>
              <a:rPr lang="en-US" dirty="0"/>
              <a:t> FPGA chip illustrations - Wikipedia Open Commons</a:t>
            </a:r>
          </a:p>
          <a:p>
            <a:r>
              <a:rPr lang="en-US" dirty="0"/>
              <a:t> Stuck in Mud – </a:t>
            </a:r>
            <a:r>
              <a:rPr lang="en-US" dirty="0" err="1"/>
              <a:t>fickr</a:t>
            </a:r>
            <a:r>
              <a:rPr lang="en-US" dirty="0"/>
              <a:t> (CC2 for free reuse and modification)</a:t>
            </a:r>
          </a:p>
          <a:p>
            <a:r>
              <a:rPr lang="en-US" dirty="0"/>
              <a:t> Typing ninja – </a:t>
            </a:r>
            <a:r>
              <a:rPr lang="en-US" dirty="0" err="1"/>
              <a:t>Pixabay</a:t>
            </a:r>
            <a:r>
              <a:rPr lang="en-US" dirty="0"/>
              <a:t> </a:t>
            </a:r>
            <a:r>
              <a:rPr lang="en-US" dirty="0">
                <a:hlinkClick r:id="rId2"/>
              </a:rPr>
              <a:t>http://pixabay.com/</a:t>
            </a:r>
            <a:r>
              <a:rPr lang="en-US" dirty="0"/>
              <a:t>  (public domain)</a:t>
            </a:r>
          </a:p>
        </p:txBody>
      </p:sp>
      <p:sp>
        <p:nvSpPr>
          <p:cNvPr id="2" name="Rectangle 1"/>
          <p:cNvSpPr/>
          <p:nvPr/>
        </p:nvSpPr>
        <p:spPr>
          <a:xfrm>
            <a:off x="420915" y="443077"/>
            <a:ext cx="4929555" cy="369332"/>
          </a:xfrm>
          <a:prstGeom prst="rect">
            <a:avLst/>
          </a:prstGeom>
        </p:spPr>
        <p:txBody>
          <a:bodyPr wrap="none">
            <a:spAutoFit/>
          </a:bodyPr>
          <a:lstStyle/>
          <a:p>
            <a:r>
              <a:rPr lang="en-US" b="1" i="1" dirty="0"/>
              <a:t>Disclaimers and copyright/licensing details</a:t>
            </a:r>
          </a:p>
        </p:txBody>
      </p:sp>
      <p:sp>
        <p:nvSpPr>
          <p:cNvPr id="5" name="Rectangle 4"/>
          <p:cNvSpPr/>
          <p:nvPr/>
        </p:nvSpPr>
        <p:spPr>
          <a:xfrm>
            <a:off x="420916" y="893026"/>
            <a:ext cx="8258628" cy="2554545"/>
          </a:xfrm>
          <a:prstGeom prst="rect">
            <a:avLst/>
          </a:prstGeom>
        </p:spPr>
        <p:txBody>
          <a:bodyPr wrap="square">
            <a:spAutoFit/>
          </a:bodyPr>
          <a:lstStyle/>
          <a:p>
            <a:r>
              <a:rPr lang="en-US" sz="1600" dirty="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a:t>” license, and that is why I selected that license to apply to this presentation (it’s not because I particulate want my slides referenced but more to acknowledge the sources and generosity of others who have provided free material such as the images I have used).</a:t>
            </a:r>
          </a:p>
        </p:txBody>
      </p:sp>
      <p:pic>
        <p:nvPicPr>
          <p:cNvPr id="3074" name="Picture 2" descr="C:\Users\swinberg\Documents\ACTIVE\EEE4084F\Common\Images_open\CC-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541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58644" y="2900829"/>
            <a:ext cx="7653343" cy="1362075"/>
          </a:xfrm>
        </p:spPr>
        <p:txBody>
          <a:bodyPr/>
          <a:lstStyle/>
          <a:p>
            <a:r>
              <a:rPr lang="en-US" dirty="0"/>
              <a:t>Programmable Logic Devices</a:t>
            </a:r>
          </a:p>
        </p:txBody>
      </p:sp>
      <p:sp>
        <p:nvSpPr>
          <p:cNvPr id="4" name="Text Placeholder 3"/>
          <p:cNvSpPr>
            <a:spLocks noGrp="1"/>
          </p:cNvSpPr>
          <p:nvPr>
            <p:ph type="body" idx="1"/>
          </p:nvPr>
        </p:nvSpPr>
        <p:spPr/>
        <p:txBody>
          <a:bodyPr/>
          <a:lstStyle/>
          <a:p>
            <a:r>
              <a:rPr lang="en-US" dirty="0"/>
              <a:t>EEE4084F</a:t>
            </a:r>
          </a:p>
        </p:txBody>
      </p:sp>
      <p:grpSp>
        <p:nvGrpSpPr>
          <p:cNvPr id="5" name="Group 4"/>
          <p:cNvGrpSpPr/>
          <p:nvPr/>
        </p:nvGrpSpPr>
        <p:grpSpPr>
          <a:xfrm>
            <a:off x="7264409" y="5109906"/>
            <a:ext cx="1386455" cy="1401754"/>
            <a:chOff x="4270823" y="5109906"/>
            <a:chExt cx="1386455" cy="1401754"/>
          </a:xfrm>
        </p:grpSpPr>
        <p:pic>
          <p:nvPicPr>
            <p:cNvPr id="2050" name="Picture 2" descr="C:\Users\swinberg\Documents\ACTIVE\EEE4084F\Common\Images_open\Altera-Max-wo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0823" y="5109906"/>
              <a:ext cx="1386455" cy="112475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49996" y="6234661"/>
              <a:ext cx="603050" cy="276999"/>
            </a:xfrm>
            <a:prstGeom prst="rect">
              <a:avLst/>
            </a:prstGeom>
          </p:spPr>
          <p:txBody>
            <a:bodyPr wrap="none">
              <a:spAutoFit/>
            </a:bodyPr>
            <a:lstStyle/>
            <a:p>
              <a:r>
                <a:rPr lang="en-ZA" sz="1200" b="1" dirty="0"/>
                <a:t>CPLD</a:t>
              </a:r>
            </a:p>
          </p:txBody>
        </p:sp>
      </p:grpSp>
      <p:grpSp>
        <p:nvGrpSpPr>
          <p:cNvPr id="6" name="Group 5"/>
          <p:cNvGrpSpPr/>
          <p:nvPr/>
        </p:nvGrpSpPr>
        <p:grpSpPr>
          <a:xfrm>
            <a:off x="5325777" y="5109905"/>
            <a:ext cx="1495081" cy="1401755"/>
            <a:chOff x="5701693" y="5109905"/>
            <a:chExt cx="1495081" cy="1401755"/>
          </a:xfrm>
        </p:grpSpPr>
        <p:pic>
          <p:nvPicPr>
            <p:cNvPr id="2051" name="Picture 3" descr="C:\Users\swinberg\Documents\ACTIVE\EEE4084F\Common\Images_open\Altera-Flex-wo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1693" y="5109905"/>
              <a:ext cx="1495081" cy="106229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022448" y="6234661"/>
              <a:ext cx="976549" cy="276999"/>
            </a:xfrm>
            <a:prstGeom prst="rect">
              <a:avLst/>
            </a:prstGeom>
          </p:spPr>
          <p:txBody>
            <a:bodyPr wrap="none">
              <a:spAutoFit/>
            </a:bodyPr>
            <a:lstStyle/>
            <a:p>
              <a:r>
                <a:rPr lang="en-ZA" sz="1200" b="1" dirty="0"/>
                <a:t>PLD + </a:t>
              </a:r>
              <a:r>
                <a:rPr lang="en-ZA" sz="1200" b="1" dirty="0" err="1"/>
                <a:t>SoC</a:t>
              </a:r>
              <a:endParaRPr lang="en-ZA" sz="1200" b="1" dirty="0"/>
            </a:p>
          </p:txBody>
        </p:sp>
      </p:grpSp>
      <p:grpSp>
        <p:nvGrpSpPr>
          <p:cNvPr id="8" name="Group 7"/>
          <p:cNvGrpSpPr/>
          <p:nvPr/>
        </p:nvGrpSpPr>
        <p:grpSpPr>
          <a:xfrm>
            <a:off x="3667610" y="5074690"/>
            <a:ext cx="1439082" cy="1436970"/>
            <a:chOff x="7237663" y="5074690"/>
            <a:chExt cx="1439082" cy="1436970"/>
          </a:xfrm>
        </p:grpSpPr>
        <p:pic>
          <p:nvPicPr>
            <p:cNvPr id="2052" name="Picture 4" descr="C:\Users\swinberg\Documents\ACTIVE\EEE4084F\Common\Images_open\PAL-wo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7663" y="5074690"/>
              <a:ext cx="1439082" cy="109751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7655679" y="6234661"/>
              <a:ext cx="492443" cy="276999"/>
            </a:xfrm>
            <a:prstGeom prst="rect">
              <a:avLst/>
            </a:prstGeom>
          </p:spPr>
          <p:txBody>
            <a:bodyPr wrap="none">
              <a:spAutoFit/>
            </a:bodyPr>
            <a:lstStyle/>
            <a:p>
              <a:r>
                <a:rPr lang="en-ZA" sz="1200" b="1" dirty="0"/>
                <a:t>PLA</a:t>
              </a:r>
            </a:p>
          </p:txBody>
        </p:sp>
      </p:grpSp>
    </p:spTree>
    <p:extLst>
      <p:ext uri="{BB962C8B-B14F-4D97-AF65-F5344CB8AC3E}">
        <p14:creationId xmlns:p14="http://schemas.microsoft.com/office/powerpoint/2010/main" val="8816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274638"/>
            <a:ext cx="8441649" cy="861831"/>
          </a:xfrm>
        </p:spPr>
        <p:txBody>
          <a:bodyPr anchor="t" anchorCtr="0">
            <a:normAutofit/>
          </a:bodyPr>
          <a:lstStyle/>
          <a:p>
            <a:r>
              <a:rPr lang="en-ZA" dirty="0"/>
              <a:t>Programmable Chips</a:t>
            </a:r>
            <a:endParaRPr lang="en-US" dirty="0"/>
          </a:p>
        </p:txBody>
      </p:sp>
      <p:sp>
        <p:nvSpPr>
          <p:cNvPr id="3" name="Content Placeholder 2"/>
          <p:cNvSpPr>
            <a:spLocks noGrp="1"/>
          </p:cNvSpPr>
          <p:nvPr>
            <p:ph idx="1"/>
          </p:nvPr>
        </p:nvSpPr>
        <p:spPr>
          <a:xfrm>
            <a:off x="461555" y="1273439"/>
            <a:ext cx="8229600" cy="4713387"/>
          </a:xfrm>
        </p:spPr>
        <p:txBody>
          <a:bodyPr>
            <a:normAutofit fontScale="92500" lnSpcReduction="20000"/>
          </a:bodyPr>
          <a:lstStyle/>
          <a:p>
            <a:r>
              <a:rPr lang="en-US" dirty="0"/>
              <a:t>In comparison to hard-wired chips, a programmable chip can be </a:t>
            </a:r>
            <a:r>
              <a:rPr lang="en-US" dirty="0">
                <a:solidFill>
                  <a:srgbClr val="FF6600"/>
                </a:solidFill>
              </a:rPr>
              <a:t>reconfigured</a:t>
            </a:r>
            <a:r>
              <a:rPr lang="en-US" dirty="0"/>
              <a:t> according to application or user needs</a:t>
            </a:r>
          </a:p>
          <a:p>
            <a:r>
              <a:rPr lang="en-US" dirty="0"/>
              <a:t>Provides a means to </a:t>
            </a:r>
            <a:r>
              <a:rPr lang="en-US" dirty="0">
                <a:solidFill>
                  <a:srgbClr val="FF6600"/>
                </a:solidFill>
              </a:rPr>
              <a:t>use the same chip(s)</a:t>
            </a:r>
            <a:r>
              <a:rPr lang="en-US" dirty="0"/>
              <a:t> for a variety of different applications.</a:t>
            </a:r>
          </a:p>
          <a:p>
            <a:r>
              <a:rPr lang="en-US" dirty="0"/>
              <a:t>Makes programmable chips attractive for use in many products, e.g. </a:t>
            </a:r>
            <a:r>
              <a:rPr lang="en-US" dirty="0">
                <a:solidFill>
                  <a:srgbClr val="FF6600"/>
                </a:solidFill>
              </a:rPr>
              <a:t>prototyping products</a:t>
            </a:r>
            <a:r>
              <a:rPr lang="en-US" dirty="0"/>
              <a:t>.</a:t>
            </a:r>
          </a:p>
          <a:p>
            <a:r>
              <a:rPr lang="en-US" dirty="0"/>
              <a:t>Further benefits are:</a:t>
            </a:r>
          </a:p>
          <a:p>
            <a:pPr lvl="1"/>
            <a:r>
              <a:rPr lang="en-US" dirty="0"/>
              <a:t>Low starting cost (e.g. Web pack+ FPGA </a:t>
            </a:r>
            <a:r>
              <a:rPr lang="en-US" dirty="0" err="1"/>
              <a:t>dev</a:t>
            </a:r>
            <a:r>
              <a:rPr lang="en-US" dirty="0"/>
              <a:t> kit)</a:t>
            </a:r>
          </a:p>
          <a:p>
            <a:pPr lvl="1"/>
            <a:r>
              <a:rPr lang="en-US" dirty="0"/>
              <a:t>Risk reduction</a:t>
            </a:r>
          </a:p>
          <a:p>
            <a:pPr lvl="1"/>
            <a:r>
              <a:rPr lang="en-US" dirty="0"/>
              <a:t>Quick turnaround time</a:t>
            </a:r>
          </a:p>
          <a:p>
            <a:endParaRPr lang="en-US" dirty="0"/>
          </a:p>
        </p:txBody>
      </p:sp>
      <p:sp>
        <p:nvSpPr>
          <p:cNvPr id="4" name="Rectangle 3"/>
          <p:cNvSpPr/>
          <p:nvPr/>
        </p:nvSpPr>
        <p:spPr>
          <a:xfrm>
            <a:off x="355530" y="5862186"/>
            <a:ext cx="8441649" cy="738664"/>
          </a:xfrm>
          <a:prstGeom prst="rect">
            <a:avLst/>
          </a:prstGeom>
        </p:spPr>
        <p:txBody>
          <a:bodyPr wrap="square">
            <a:spAutoFit/>
          </a:bodyPr>
          <a:lstStyle/>
          <a:p>
            <a:r>
              <a:rPr lang="en-US" sz="1400" dirty="0"/>
              <a:t>The term PLD refers to “Programmable Logic Device” which could technically be any of the programmable devices (i.e. PLA / CPLD / FPGA), in early work it often referred to a PLA but this is no longer a correct assumption.</a:t>
            </a:r>
            <a:endParaRPr lang="en-ZA" sz="1400" dirty="0"/>
          </a:p>
        </p:txBody>
      </p:sp>
    </p:spTree>
    <p:extLst>
      <p:ext uri="{BB962C8B-B14F-4D97-AF65-F5344CB8AC3E}">
        <p14:creationId xmlns:p14="http://schemas.microsoft.com/office/powerpoint/2010/main" val="2965096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263" y="301934"/>
            <a:ext cx="8640960" cy="967308"/>
          </a:xfrm>
        </p:spPr>
        <p:txBody>
          <a:bodyPr>
            <a:normAutofit/>
          </a:bodyPr>
          <a:lstStyle/>
          <a:p>
            <a:r>
              <a:rPr lang="en-ZA" dirty="0" err="1"/>
              <a:t>ASICs</a:t>
            </a:r>
            <a:r>
              <a:rPr lang="en-ZA" dirty="0"/>
              <a:t> vs. Programmable Chips</a:t>
            </a:r>
            <a:endParaRPr lang="en-US" dirty="0"/>
          </a:p>
        </p:txBody>
      </p:sp>
      <p:sp>
        <p:nvSpPr>
          <p:cNvPr id="3" name="Content Placeholder 2"/>
          <p:cNvSpPr>
            <a:spLocks noGrp="1"/>
          </p:cNvSpPr>
          <p:nvPr>
            <p:ph idx="1"/>
          </p:nvPr>
        </p:nvSpPr>
        <p:spPr>
          <a:xfrm>
            <a:off x="576943" y="1580044"/>
            <a:ext cx="8229600" cy="4713387"/>
          </a:xfrm>
        </p:spPr>
        <p:txBody>
          <a:bodyPr>
            <a:normAutofit lnSpcReduction="10000"/>
          </a:bodyPr>
          <a:lstStyle/>
          <a:p>
            <a:r>
              <a:rPr lang="en-US" dirty="0"/>
              <a:t>Application Specific Integrated Circuit (or ASICs) have a longer </a:t>
            </a:r>
            <a:r>
              <a:rPr lang="en-US" i="1" dirty="0"/>
              <a:t>design cycle</a:t>
            </a:r>
            <a:r>
              <a:rPr lang="en-US" dirty="0"/>
              <a:t> and higher engineering cost than using programmable chips. </a:t>
            </a:r>
          </a:p>
          <a:p>
            <a:r>
              <a:rPr lang="en-US" dirty="0"/>
              <a:t>Still a </a:t>
            </a:r>
            <a:r>
              <a:rPr lang="en-US" dirty="0">
                <a:solidFill>
                  <a:srgbClr val="FF6600"/>
                </a:solidFill>
              </a:rPr>
              <a:t>need for ASIC: </a:t>
            </a:r>
            <a:r>
              <a:rPr lang="en-US" dirty="0"/>
              <a:t>faster performance and lower cost for high volume</a:t>
            </a:r>
          </a:p>
          <a:p>
            <a:r>
              <a:rPr lang="en-US" dirty="0"/>
              <a:t>Generally, programmable chips are suited to low to medium product production. (e.g. product runs needing under 10,000 chips)</a:t>
            </a:r>
          </a:p>
          <a:p>
            <a:endParaRPr lang="en-US" dirty="0"/>
          </a:p>
        </p:txBody>
      </p:sp>
    </p:spTree>
    <p:extLst>
      <p:ext uri="{BB962C8B-B14F-4D97-AF65-F5344CB8AC3E}">
        <p14:creationId xmlns:p14="http://schemas.microsoft.com/office/powerpoint/2010/main" val="234428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err="1"/>
              <a:t>PLAs</a:t>
            </a:r>
            <a:r>
              <a:rPr lang="en-ZA" dirty="0"/>
              <a:t>, </a:t>
            </a:r>
            <a:r>
              <a:rPr lang="en-ZA" dirty="0" err="1"/>
              <a:t>CPLDs</a:t>
            </a:r>
            <a:r>
              <a:rPr lang="en-ZA" dirty="0"/>
              <a:t> and </a:t>
            </a:r>
            <a:r>
              <a:rPr lang="en-ZA" dirty="0" err="1"/>
              <a:t>FPGAs</a:t>
            </a:r>
            <a:endParaRPr lang="en-US" dirty="0"/>
          </a:p>
        </p:txBody>
      </p:sp>
      <p:sp>
        <p:nvSpPr>
          <p:cNvPr id="3" name="Content Placeholder 2"/>
          <p:cNvSpPr>
            <a:spLocks noGrp="1"/>
          </p:cNvSpPr>
          <p:nvPr>
            <p:ph idx="1"/>
          </p:nvPr>
        </p:nvSpPr>
        <p:spPr>
          <a:xfrm>
            <a:off x="284016" y="1549776"/>
            <a:ext cx="8568952" cy="4525963"/>
          </a:xfrm>
        </p:spPr>
        <p:txBody>
          <a:bodyPr>
            <a:normAutofit/>
          </a:bodyPr>
          <a:lstStyle/>
          <a:p>
            <a:r>
              <a:rPr lang="en-ZA" sz="2800" dirty="0"/>
              <a:t>Programmable logic chips variety in terms</a:t>
            </a:r>
            <a:br>
              <a:rPr lang="en-ZA" sz="2800" dirty="0"/>
            </a:br>
            <a:r>
              <a:rPr lang="en-ZA" sz="2800" dirty="0"/>
              <a:t>    </a:t>
            </a:r>
            <a:r>
              <a:rPr lang="en-ZA" sz="2800" dirty="0" err="1"/>
              <a:t>simple</a:t>
            </a:r>
            <a:r>
              <a:rPr lang="en-ZA" sz="2800" dirty="0" err="1">
                <a:sym typeface="Wingdings" pitchFamily="2" charset="2"/>
              </a:rPr>
              <a:t>complex</a:t>
            </a:r>
            <a:r>
              <a:rPr lang="en-ZA" sz="2800" dirty="0">
                <a:sym typeface="Wingdings" pitchFamily="2" charset="2"/>
              </a:rPr>
              <a:t>  </a:t>
            </a:r>
            <a:r>
              <a:rPr lang="en-ZA" sz="2800" dirty="0" err="1">
                <a:sym typeface="Wingdings" pitchFamily="2" charset="2"/>
              </a:rPr>
              <a:t>cheapexpensive</a:t>
            </a:r>
            <a:endParaRPr lang="en-ZA" sz="2800" dirty="0">
              <a:sym typeface="Wingdings" pitchFamily="2" charset="2"/>
            </a:endParaRPr>
          </a:p>
          <a:p>
            <a:r>
              <a:rPr lang="en-ZA" sz="2800" b="1" dirty="0">
                <a:solidFill>
                  <a:srgbClr val="FF6600"/>
                </a:solidFill>
                <a:sym typeface="Wingdings" pitchFamily="2" charset="2"/>
              </a:rPr>
              <a:t>PLA = Programmable Logic Array</a:t>
            </a:r>
          </a:p>
          <a:p>
            <a:pPr lvl="1"/>
            <a:r>
              <a:rPr lang="en-ZA" sz="2400" dirty="0">
                <a:sym typeface="Wingdings" pitchFamily="2" charset="2"/>
              </a:rPr>
              <a:t>Simple: just AND </a:t>
            </a:r>
            <a:r>
              <a:rPr lang="en-ZA" sz="2400" dirty="0" err="1">
                <a:sym typeface="Wingdings" pitchFamily="2" charset="2"/>
              </a:rPr>
              <a:t>and</a:t>
            </a:r>
            <a:r>
              <a:rPr lang="en-ZA" sz="2400" dirty="0">
                <a:sym typeface="Wingdings" pitchFamily="2" charset="2"/>
              </a:rPr>
              <a:t> OR gates; but </a:t>
            </a:r>
            <a:r>
              <a:rPr lang="en-ZA" sz="2400" i="1" dirty="0">
                <a:sym typeface="Wingdings" pitchFamily="2" charset="2"/>
              </a:rPr>
              <a:t>Cheap</a:t>
            </a:r>
          </a:p>
          <a:p>
            <a:r>
              <a:rPr lang="en-ZA" sz="2800" b="1" dirty="0">
                <a:solidFill>
                  <a:schemeClr val="accent5">
                    <a:lumMod val="75000"/>
                  </a:schemeClr>
                </a:solidFill>
                <a:sym typeface="Wingdings" pitchFamily="2" charset="2"/>
              </a:rPr>
              <a:t>CPLA = Complex PLA</a:t>
            </a:r>
          </a:p>
          <a:p>
            <a:pPr lvl="1"/>
            <a:r>
              <a:rPr lang="en-ZA" sz="2400" dirty="0">
                <a:sym typeface="Wingdings" pitchFamily="2" charset="2"/>
              </a:rPr>
              <a:t>Midrange: compose interconnected </a:t>
            </a:r>
            <a:r>
              <a:rPr lang="en-ZA" sz="2400" dirty="0" err="1">
                <a:sym typeface="Wingdings" pitchFamily="2" charset="2"/>
              </a:rPr>
              <a:t>PLAs</a:t>
            </a:r>
            <a:endParaRPr lang="en-ZA" sz="2400" dirty="0">
              <a:sym typeface="Wingdings" pitchFamily="2" charset="2"/>
            </a:endParaRPr>
          </a:p>
          <a:p>
            <a:r>
              <a:rPr lang="en-ZA" sz="2800" b="1" dirty="0">
                <a:solidFill>
                  <a:schemeClr val="tx2">
                    <a:lumMod val="90000"/>
                  </a:schemeClr>
                </a:solidFill>
                <a:sym typeface="Wingdings" pitchFamily="2" charset="2"/>
              </a:rPr>
              <a:t>FPGA = Field Programmable Gate Array</a:t>
            </a:r>
          </a:p>
          <a:p>
            <a:pPr lvl="1"/>
            <a:r>
              <a:rPr lang="en-ZA" sz="2400" dirty="0">
                <a:sym typeface="Wingdings" pitchFamily="2" charset="2"/>
              </a:rPr>
              <a:t>Complex: programmable logic blocks and</a:t>
            </a:r>
            <a:br>
              <a:rPr lang="en-ZA" sz="2400" dirty="0">
                <a:sym typeface="Wingdings" pitchFamily="2" charset="2"/>
              </a:rPr>
            </a:br>
            <a:r>
              <a:rPr lang="en-ZA" sz="2400" dirty="0">
                <a:sym typeface="Wingdings" pitchFamily="2" charset="2"/>
              </a:rPr>
              <a:t>  programmable interconnects; but </a:t>
            </a:r>
            <a:r>
              <a:rPr lang="en-ZA" sz="2400" i="1" dirty="0">
                <a:sym typeface="Wingdings" pitchFamily="2" charset="2"/>
              </a:rPr>
              <a:t>Expensive</a:t>
            </a:r>
            <a:endParaRPr lang="en-US" sz="2400" i="1" dirty="0"/>
          </a:p>
        </p:txBody>
      </p:sp>
      <p:grpSp>
        <p:nvGrpSpPr>
          <p:cNvPr id="28" name="Group 27"/>
          <p:cNvGrpSpPr/>
          <p:nvPr/>
        </p:nvGrpSpPr>
        <p:grpSpPr>
          <a:xfrm>
            <a:off x="7226918" y="450774"/>
            <a:ext cx="1576240" cy="4059851"/>
            <a:chOff x="7226918" y="450774"/>
            <a:chExt cx="1576240" cy="4059851"/>
          </a:xfrm>
        </p:grpSpPr>
        <p:sp>
          <p:nvSpPr>
            <p:cNvPr id="4" name="Rectangle 3"/>
            <p:cNvSpPr/>
            <p:nvPr/>
          </p:nvSpPr>
          <p:spPr>
            <a:xfrm>
              <a:off x="7852132" y="965972"/>
              <a:ext cx="267458" cy="234026"/>
            </a:xfrm>
            <a:prstGeom prst="rect">
              <a:avLst/>
            </a:prstGeom>
            <a:solidFill>
              <a:srgbClr val="66FFFF"/>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p:cNvGrpSpPr/>
            <p:nvPr/>
          </p:nvGrpSpPr>
          <p:grpSpPr>
            <a:xfrm>
              <a:off x="7687542" y="1830068"/>
              <a:ext cx="627498" cy="522058"/>
              <a:chOff x="8244408" y="3573016"/>
              <a:chExt cx="627498" cy="522058"/>
            </a:xfrm>
          </p:grpSpPr>
          <p:sp>
            <p:nvSpPr>
              <p:cNvPr id="5" name="Rectangle 4"/>
              <p:cNvSpPr/>
              <p:nvPr/>
            </p:nvSpPr>
            <p:spPr>
              <a:xfrm>
                <a:off x="8244408" y="3573016"/>
                <a:ext cx="267458" cy="234026"/>
              </a:xfrm>
              <a:prstGeom prst="rect">
                <a:avLst/>
              </a:prstGeom>
              <a:solidFill>
                <a:schemeClr val="bg1">
                  <a:lumMod val="20000"/>
                  <a:lumOff val="8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604448" y="3573016"/>
                <a:ext cx="267458" cy="234026"/>
              </a:xfrm>
              <a:prstGeom prst="rect">
                <a:avLst/>
              </a:prstGeom>
              <a:solidFill>
                <a:schemeClr val="bg1">
                  <a:lumMod val="20000"/>
                  <a:lumOff val="8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244408" y="3861048"/>
                <a:ext cx="267458" cy="234026"/>
              </a:xfrm>
              <a:prstGeom prst="rect">
                <a:avLst/>
              </a:prstGeom>
              <a:solidFill>
                <a:schemeClr val="bg1">
                  <a:lumMod val="20000"/>
                  <a:lumOff val="8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604448" y="3861048"/>
                <a:ext cx="267458" cy="234026"/>
              </a:xfrm>
              <a:prstGeom prst="rect">
                <a:avLst/>
              </a:prstGeom>
              <a:solidFill>
                <a:schemeClr val="bg1">
                  <a:lumMod val="20000"/>
                  <a:lumOff val="8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7502285" y="2899046"/>
              <a:ext cx="1049353" cy="864096"/>
              <a:chOff x="8100392" y="4869160"/>
              <a:chExt cx="1403648" cy="1155842"/>
            </a:xfrm>
          </p:grpSpPr>
          <p:sp>
            <p:nvSpPr>
              <p:cNvPr id="9" name="Rectangle 8"/>
              <p:cNvSpPr/>
              <p:nvPr/>
            </p:nvSpPr>
            <p:spPr>
              <a:xfrm>
                <a:off x="8100392" y="4869160"/>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460432" y="4869160"/>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100392" y="5157192"/>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460432" y="5157192"/>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8100392" y="5502944"/>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460432" y="5502944"/>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8100392" y="5790976"/>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460432" y="5790976"/>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876542" y="4869160"/>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236582" y="4869160"/>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8876542" y="5157192"/>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9236582" y="5157192"/>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876542" y="5502944"/>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9236582" y="5502944"/>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8876542" y="5790976"/>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9236582" y="5790976"/>
                <a:ext cx="267458" cy="234026"/>
              </a:xfrm>
              <a:prstGeom prst="rect">
                <a:avLst/>
              </a:prstGeom>
              <a:solidFill>
                <a:schemeClr val="tx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0" name="Straight Arrow Connector 29"/>
            <p:cNvCxnSpPr/>
            <p:nvPr/>
          </p:nvCxnSpPr>
          <p:spPr>
            <a:xfrm rot="5400000">
              <a:off x="5750754" y="1926938"/>
              <a:ext cx="3528392" cy="576064"/>
            </a:xfrm>
            <a:prstGeom prst="straightConnector1">
              <a:avLst/>
            </a:prstGeom>
            <a:ln w="1905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6200000" flipH="1">
              <a:off x="6733182" y="1837182"/>
              <a:ext cx="3456384" cy="683568"/>
            </a:xfrm>
            <a:prstGeom prst="straightConnector1">
              <a:avLst/>
            </a:prstGeom>
            <a:ln w="1905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7227520" y="2438990"/>
              <a:ext cx="444149" cy="360040"/>
              <a:chOff x="0" y="5517232"/>
              <a:chExt cx="640136" cy="518912"/>
            </a:xfrm>
          </p:grpSpPr>
          <p:cxnSp>
            <p:nvCxnSpPr>
              <p:cNvPr id="35" name="Curved Connector 34"/>
              <p:cNvCxnSpPr/>
              <p:nvPr/>
            </p:nvCxnSpPr>
            <p:spPr>
              <a:xfrm flipV="1">
                <a:off x="0" y="5517232"/>
                <a:ext cx="611560" cy="360040"/>
              </a:xfrm>
              <a:prstGeom prst="curved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6" name="Curved Connector 35"/>
              <p:cNvCxnSpPr/>
              <p:nvPr/>
            </p:nvCxnSpPr>
            <p:spPr>
              <a:xfrm flipV="1">
                <a:off x="28576" y="5676104"/>
                <a:ext cx="611560" cy="360040"/>
              </a:xfrm>
              <a:prstGeom prst="curved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8343585" y="2381838"/>
              <a:ext cx="444149" cy="360040"/>
              <a:chOff x="0" y="5517232"/>
              <a:chExt cx="640136" cy="518912"/>
            </a:xfrm>
          </p:grpSpPr>
          <p:cxnSp>
            <p:nvCxnSpPr>
              <p:cNvPr id="39" name="Curved Connector 38"/>
              <p:cNvCxnSpPr/>
              <p:nvPr/>
            </p:nvCxnSpPr>
            <p:spPr>
              <a:xfrm flipV="1">
                <a:off x="0" y="5517232"/>
                <a:ext cx="611560" cy="360040"/>
              </a:xfrm>
              <a:prstGeom prst="curved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0" name="Curved Connector 39"/>
              <p:cNvCxnSpPr/>
              <p:nvPr/>
            </p:nvCxnSpPr>
            <p:spPr>
              <a:xfrm flipV="1">
                <a:off x="28576" y="5676104"/>
                <a:ext cx="611560" cy="360040"/>
              </a:xfrm>
              <a:prstGeom prst="curvedConnector3">
                <a:avLst>
                  <a:gd name="adj1" fmla="val 50000"/>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
          <p:nvSpPr>
            <p:cNvPr id="41" name="Rectangle 40"/>
            <p:cNvSpPr/>
            <p:nvPr/>
          </p:nvSpPr>
          <p:spPr>
            <a:xfrm>
              <a:off x="7273695" y="3864294"/>
              <a:ext cx="1442599" cy="646331"/>
            </a:xfrm>
            <a:prstGeom prst="rect">
              <a:avLst/>
            </a:prstGeom>
          </p:spPr>
          <p:txBody>
            <a:bodyPr wrap="square">
              <a:spAutoFit/>
            </a:bodyPr>
            <a:lstStyle/>
            <a:p>
              <a:pPr algn="ctr"/>
              <a:r>
                <a:rPr lang="en-ZA" sz="1200" dirty="0">
                  <a:sym typeface="Wingdings" pitchFamily="2" charset="2"/>
                </a:rPr>
                <a:t>FPGA orders of magnitude larger than CPLD</a:t>
              </a:r>
              <a:endParaRPr lang="en-US" sz="1200" dirty="0"/>
            </a:p>
          </p:txBody>
        </p:sp>
      </p:grpSp>
    </p:spTree>
    <p:extLst>
      <p:ext uri="{BB962C8B-B14F-4D97-AF65-F5344CB8AC3E}">
        <p14:creationId xmlns:p14="http://schemas.microsoft.com/office/powerpoint/2010/main" val="212455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600"/>
                                  </p:stCondLst>
                                  <p:childTnLst>
                                    <p:set>
                                      <p:cBhvr>
                                        <p:cTn id="6" dur="1" fill="hold">
                                          <p:stCondLst>
                                            <p:cond delay="0"/>
                                          </p:stCondLst>
                                        </p:cTn>
                                        <p:tgtEl>
                                          <p:spTgt spid="28"/>
                                        </p:tgtEl>
                                        <p:attrNameLst>
                                          <p:attrName>style.visibility</p:attrName>
                                        </p:attrNameLst>
                                      </p:cBhvr>
                                      <p:to>
                                        <p:strVal val="visible"/>
                                      </p:to>
                                    </p:set>
                                    <p:animEffect transition="in" filter="wipe(up)">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swinberg\Documents\ACTIVE\EEE4084F\Common\Images_open\spartan3e-wo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9271" y="4433138"/>
            <a:ext cx="1285758" cy="128575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72970" y="410643"/>
            <a:ext cx="7698306" cy="692210"/>
          </a:xfrm>
        </p:spPr>
        <p:txBody>
          <a:bodyPr>
            <a:normAutofit fontScale="90000"/>
          </a:bodyPr>
          <a:lstStyle/>
          <a:p>
            <a:r>
              <a:rPr lang="en-ZA" dirty="0"/>
              <a:t>Some examples of PLDs</a:t>
            </a:r>
          </a:p>
        </p:txBody>
      </p:sp>
      <p:sp>
        <p:nvSpPr>
          <p:cNvPr id="5" name="Rectangle 4"/>
          <p:cNvSpPr/>
          <p:nvPr/>
        </p:nvSpPr>
        <p:spPr>
          <a:xfrm>
            <a:off x="1759906" y="1577040"/>
            <a:ext cx="4572000" cy="646331"/>
          </a:xfrm>
          <a:prstGeom prst="rect">
            <a:avLst/>
          </a:prstGeom>
        </p:spPr>
        <p:txBody>
          <a:bodyPr>
            <a:spAutoFit/>
          </a:bodyPr>
          <a:lstStyle/>
          <a:p>
            <a:r>
              <a:rPr lang="en-ZA" dirty="0"/>
              <a:t>TIBPAL22V10-7C from Texas Instruments is a commonly used</a:t>
            </a:r>
          </a:p>
        </p:txBody>
      </p:sp>
      <p:sp>
        <p:nvSpPr>
          <p:cNvPr id="6" name="Rectangle 5"/>
          <p:cNvSpPr/>
          <p:nvPr/>
        </p:nvSpPr>
        <p:spPr>
          <a:xfrm>
            <a:off x="498022" y="1438540"/>
            <a:ext cx="1261884" cy="646331"/>
          </a:xfrm>
          <a:prstGeom prst="rect">
            <a:avLst/>
          </a:prstGeom>
          <a:noFill/>
        </p:spPr>
        <p:txBody>
          <a:bodyPr wrap="none" lIns="91440" tIns="45720" rIns="91440" bIns="45720">
            <a:spAutoFit/>
          </a:bodyPr>
          <a:lstStyle/>
          <a:p>
            <a:pPr algn="ctr"/>
            <a:r>
              <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PLA:</a:t>
            </a:r>
          </a:p>
        </p:txBody>
      </p:sp>
      <p:pic>
        <p:nvPicPr>
          <p:cNvPr id="7" name="Picture 4" descr="C:\Users\swinberg\Documents\ACTIVE\EEE4084F\Common\Images_open\PAL-wo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1906" y="1397617"/>
            <a:ext cx="1439082" cy="109751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331309" y="2653564"/>
            <a:ext cx="1595309" cy="646331"/>
          </a:xfrm>
          <a:prstGeom prst="rect">
            <a:avLst/>
          </a:prstGeom>
          <a:noFill/>
        </p:spPr>
        <p:txBody>
          <a:bodyPr wrap="none" lIns="91440" tIns="45720" rIns="91440" bIns="45720">
            <a:spAutoFit/>
          </a:bodyPr>
          <a:lstStyle/>
          <a:p>
            <a:pPr algn="ctr"/>
            <a:r>
              <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CPLD:</a:t>
            </a:r>
          </a:p>
        </p:txBody>
      </p:sp>
      <p:sp>
        <p:nvSpPr>
          <p:cNvPr id="9" name="Rectangle 8"/>
          <p:cNvSpPr/>
          <p:nvPr/>
        </p:nvSpPr>
        <p:spPr>
          <a:xfrm>
            <a:off x="1926618" y="2766298"/>
            <a:ext cx="4073349" cy="646331"/>
          </a:xfrm>
          <a:prstGeom prst="rect">
            <a:avLst/>
          </a:prstGeom>
        </p:spPr>
        <p:txBody>
          <a:bodyPr wrap="square">
            <a:spAutoFit/>
          </a:bodyPr>
          <a:lstStyle/>
          <a:p>
            <a:r>
              <a:rPr lang="en-ZA" dirty="0"/>
              <a:t>The Altera MAXII and arguably the Altera FLEX as well</a:t>
            </a:r>
          </a:p>
        </p:txBody>
      </p:sp>
      <p:pic>
        <p:nvPicPr>
          <p:cNvPr id="10" name="Picture 2" descr="C:\Users\swinberg\Documents\ACTIVE\EEE4084F\Common\Images_open\Altera-Max-wo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8574" y="2994805"/>
            <a:ext cx="1386455" cy="112475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C:\Users\swinberg\Documents\ACTIVE\EEE4084F\Common\Images_open\Altera-Flex-woc.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69548" y="2653564"/>
            <a:ext cx="1495081" cy="106229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318485" y="4632676"/>
            <a:ext cx="1620957" cy="646331"/>
          </a:xfrm>
          <a:prstGeom prst="rect">
            <a:avLst/>
          </a:prstGeom>
          <a:noFill/>
        </p:spPr>
        <p:txBody>
          <a:bodyPr wrap="none" lIns="91440" tIns="45720" rIns="91440" bIns="45720">
            <a:spAutoFit/>
          </a:bodyPr>
          <a:lstStyle/>
          <a:p>
            <a:pPr algn="ctr"/>
            <a:r>
              <a:rPr lang="en-US" sz="36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FPGA</a:t>
            </a:r>
            <a:r>
              <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a:t>
            </a:r>
          </a:p>
        </p:txBody>
      </p:sp>
      <p:sp>
        <p:nvSpPr>
          <p:cNvPr id="13" name="Rectangle 12"/>
          <p:cNvSpPr/>
          <p:nvPr/>
        </p:nvSpPr>
        <p:spPr>
          <a:xfrm>
            <a:off x="1926618" y="4643248"/>
            <a:ext cx="4186083" cy="1754326"/>
          </a:xfrm>
          <a:prstGeom prst="rect">
            <a:avLst/>
          </a:prstGeom>
        </p:spPr>
        <p:txBody>
          <a:bodyPr wrap="square">
            <a:spAutoFit/>
          </a:bodyPr>
          <a:lstStyle/>
          <a:p>
            <a:r>
              <a:rPr lang="en-ZA" dirty="0"/>
              <a:t>Xilinx Spartan and </a:t>
            </a:r>
            <a:r>
              <a:rPr lang="en-ZA" dirty="0" err="1"/>
              <a:t>Virtex</a:t>
            </a:r>
            <a:r>
              <a:rPr lang="en-ZA" dirty="0"/>
              <a:t> range;</a:t>
            </a:r>
          </a:p>
          <a:p>
            <a:r>
              <a:rPr lang="en-ZA" dirty="0"/>
              <a:t>Altera Cyclone and </a:t>
            </a:r>
          </a:p>
          <a:p>
            <a:r>
              <a:rPr lang="en-ZA" dirty="0"/>
              <a:t>The Xilinx, Altera FPGA are probably the most commonly known manufacturers, others include: Lattice, </a:t>
            </a:r>
            <a:r>
              <a:rPr lang="en-ZA" dirty="0" err="1"/>
              <a:t>Microsemi</a:t>
            </a:r>
            <a:r>
              <a:rPr lang="en-ZA" dirty="0"/>
              <a:t> / </a:t>
            </a:r>
            <a:r>
              <a:rPr lang="en-ZA" dirty="0" err="1"/>
              <a:t>Actel</a:t>
            </a:r>
            <a:r>
              <a:rPr lang="en-ZA" dirty="0"/>
              <a:t>, </a:t>
            </a:r>
            <a:r>
              <a:rPr lang="en-ZA" dirty="0" err="1"/>
              <a:t>Achronix</a:t>
            </a:r>
            <a:endParaRPr lang="en-ZA" dirty="0"/>
          </a:p>
        </p:txBody>
      </p:sp>
      <p:pic>
        <p:nvPicPr>
          <p:cNvPr id="3074" name="Picture 2" descr="C:\Users\swinberg\Documents\ACTIVE\EEE4084F\Common\Images_open\xilinx virtex5.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27484" y="5394438"/>
            <a:ext cx="1552346" cy="118389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swinberg\Documents\ACTIVE\EEE4084F\Common\Images_open\Altera Stratix5-(cropped)-woc.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22067" y="5532224"/>
            <a:ext cx="1340811" cy="88436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swinberg\Documents\ACTIVE\EEE4084F\Common\Images_open\Altera-CycloneII.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29110" y="4408086"/>
            <a:ext cx="924321" cy="948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3370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800" decel="100000"/>
                                        <p:tgtEl>
                                          <p:spTgt spid="7"/>
                                        </p:tgtEl>
                                      </p:cBhvr>
                                    </p:animEffect>
                                    <p:anim calcmode="lin" valueType="num">
                                      <p:cBhvr>
                                        <p:cTn id="8" dur="800" decel="100000" fill="hold"/>
                                        <p:tgtEl>
                                          <p:spTgt spid="7"/>
                                        </p:tgtEl>
                                        <p:attrNameLst>
                                          <p:attrName>style.rotation</p:attrName>
                                        </p:attrNameLst>
                                      </p:cBhvr>
                                      <p:tavLst>
                                        <p:tav tm="0">
                                          <p:val>
                                            <p:fltVal val="-90"/>
                                          </p:val>
                                        </p:tav>
                                        <p:tav tm="100000">
                                          <p:val>
                                            <p:fltVal val="0"/>
                                          </p:val>
                                        </p:tav>
                                      </p:tavLst>
                                    </p:anim>
                                    <p:anim calcmode="lin" valueType="num">
                                      <p:cBhvr>
                                        <p:cTn id="9" dur="800" decel="100000" fill="hold"/>
                                        <p:tgtEl>
                                          <p:spTgt spid="7"/>
                                        </p:tgtEl>
                                        <p:attrNameLst>
                                          <p:attrName>ppt_x</p:attrName>
                                        </p:attrNameLst>
                                      </p:cBhvr>
                                      <p:tavLst>
                                        <p:tav tm="0">
                                          <p:val>
                                            <p:strVal val="#ppt_x+0.4"/>
                                          </p:val>
                                        </p:tav>
                                        <p:tav tm="100000">
                                          <p:val>
                                            <p:strVal val="#ppt_x-0.05"/>
                                          </p:val>
                                        </p:tav>
                                      </p:tavLst>
                                    </p:anim>
                                    <p:anim calcmode="lin" valueType="num">
                                      <p:cBhvr>
                                        <p:cTn id="10" dur="800" decel="100000" fill="hold"/>
                                        <p:tgtEl>
                                          <p:spTgt spid="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50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800" decel="100000"/>
                                        <p:tgtEl>
                                          <p:spTgt spid="10"/>
                                        </p:tgtEl>
                                      </p:cBhvr>
                                    </p:animEffect>
                                    <p:anim calcmode="lin" valueType="num">
                                      <p:cBhvr>
                                        <p:cTn id="16" dur="800" decel="100000" fill="hold"/>
                                        <p:tgtEl>
                                          <p:spTgt spid="10"/>
                                        </p:tgtEl>
                                        <p:attrNameLst>
                                          <p:attrName>style.rotation</p:attrName>
                                        </p:attrNameLst>
                                      </p:cBhvr>
                                      <p:tavLst>
                                        <p:tav tm="0">
                                          <p:val>
                                            <p:fltVal val="-90"/>
                                          </p:val>
                                        </p:tav>
                                        <p:tav tm="100000">
                                          <p:val>
                                            <p:fltVal val="0"/>
                                          </p:val>
                                        </p:tav>
                                      </p:tavLst>
                                    </p:anim>
                                    <p:anim calcmode="lin" valueType="num">
                                      <p:cBhvr>
                                        <p:cTn id="17" dur="800" decel="100000" fill="hold"/>
                                        <p:tgtEl>
                                          <p:spTgt spid="10"/>
                                        </p:tgtEl>
                                        <p:attrNameLst>
                                          <p:attrName>ppt_x</p:attrName>
                                        </p:attrNameLst>
                                      </p:cBhvr>
                                      <p:tavLst>
                                        <p:tav tm="0">
                                          <p:val>
                                            <p:strVal val="#ppt_x+0.4"/>
                                          </p:val>
                                        </p:tav>
                                        <p:tav tm="100000">
                                          <p:val>
                                            <p:strVal val="#ppt_x-0.05"/>
                                          </p:val>
                                        </p:tav>
                                      </p:tavLst>
                                    </p:anim>
                                    <p:anim calcmode="lin" valueType="num">
                                      <p:cBhvr>
                                        <p:cTn id="18" dur="800" decel="100000" fill="hold"/>
                                        <p:tgtEl>
                                          <p:spTgt spid="10"/>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par>
                                <p:cTn id="21" presetID="30" presetClass="entr" presetSubtype="0" fill="hold" nodeType="withEffect">
                                  <p:stCondLst>
                                    <p:cond delay="50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800" decel="100000"/>
                                        <p:tgtEl>
                                          <p:spTgt spid="11"/>
                                        </p:tgtEl>
                                      </p:cBhvr>
                                    </p:animEffect>
                                    <p:anim calcmode="lin" valueType="num">
                                      <p:cBhvr>
                                        <p:cTn id="24" dur="800" decel="100000" fill="hold"/>
                                        <p:tgtEl>
                                          <p:spTgt spid="11"/>
                                        </p:tgtEl>
                                        <p:attrNameLst>
                                          <p:attrName>style.rotation</p:attrName>
                                        </p:attrNameLst>
                                      </p:cBhvr>
                                      <p:tavLst>
                                        <p:tav tm="0">
                                          <p:val>
                                            <p:fltVal val="-90"/>
                                          </p:val>
                                        </p:tav>
                                        <p:tav tm="100000">
                                          <p:val>
                                            <p:fltVal val="0"/>
                                          </p:val>
                                        </p:tav>
                                      </p:tavLst>
                                    </p:anim>
                                    <p:anim calcmode="lin" valueType="num">
                                      <p:cBhvr>
                                        <p:cTn id="25" dur="800" decel="100000" fill="hold"/>
                                        <p:tgtEl>
                                          <p:spTgt spid="11"/>
                                        </p:tgtEl>
                                        <p:attrNameLst>
                                          <p:attrName>ppt_x</p:attrName>
                                        </p:attrNameLst>
                                      </p:cBhvr>
                                      <p:tavLst>
                                        <p:tav tm="0">
                                          <p:val>
                                            <p:strVal val="#ppt_x+0.4"/>
                                          </p:val>
                                        </p:tav>
                                        <p:tav tm="100000">
                                          <p:val>
                                            <p:strVal val="#ppt_x-0.05"/>
                                          </p:val>
                                        </p:tav>
                                      </p:tavLst>
                                    </p:anim>
                                    <p:anim calcmode="lin" valueType="num">
                                      <p:cBhvr>
                                        <p:cTn id="26" dur="800" decel="100000" fill="hold"/>
                                        <p:tgtEl>
                                          <p:spTgt spid="11"/>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par>
                                <p:cTn id="29" presetID="30" presetClass="entr" presetSubtype="0" fill="hold" nodeType="withEffect">
                                  <p:stCondLst>
                                    <p:cond delay="500"/>
                                  </p:stCondLst>
                                  <p:childTnLst>
                                    <p:set>
                                      <p:cBhvr>
                                        <p:cTn id="30" dur="1" fill="hold">
                                          <p:stCondLst>
                                            <p:cond delay="0"/>
                                          </p:stCondLst>
                                        </p:cTn>
                                        <p:tgtEl>
                                          <p:spTgt spid="3075"/>
                                        </p:tgtEl>
                                        <p:attrNameLst>
                                          <p:attrName>style.visibility</p:attrName>
                                        </p:attrNameLst>
                                      </p:cBhvr>
                                      <p:to>
                                        <p:strVal val="visible"/>
                                      </p:to>
                                    </p:set>
                                    <p:animEffect transition="in" filter="fade">
                                      <p:cBhvr>
                                        <p:cTn id="31" dur="800" decel="100000"/>
                                        <p:tgtEl>
                                          <p:spTgt spid="3075"/>
                                        </p:tgtEl>
                                      </p:cBhvr>
                                    </p:animEffect>
                                    <p:anim calcmode="lin" valueType="num">
                                      <p:cBhvr>
                                        <p:cTn id="32" dur="800" decel="100000" fill="hold"/>
                                        <p:tgtEl>
                                          <p:spTgt spid="3075"/>
                                        </p:tgtEl>
                                        <p:attrNameLst>
                                          <p:attrName>style.rotation</p:attrName>
                                        </p:attrNameLst>
                                      </p:cBhvr>
                                      <p:tavLst>
                                        <p:tav tm="0">
                                          <p:val>
                                            <p:fltVal val="-90"/>
                                          </p:val>
                                        </p:tav>
                                        <p:tav tm="100000">
                                          <p:val>
                                            <p:fltVal val="0"/>
                                          </p:val>
                                        </p:tav>
                                      </p:tavLst>
                                    </p:anim>
                                    <p:anim calcmode="lin" valueType="num">
                                      <p:cBhvr>
                                        <p:cTn id="33" dur="800" decel="100000" fill="hold"/>
                                        <p:tgtEl>
                                          <p:spTgt spid="3075"/>
                                        </p:tgtEl>
                                        <p:attrNameLst>
                                          <p:attrName>ppt_x</p:attrName>
                                        </p:attrNameLst>
                                      </p:cBhvr>
                                      <p:tavLst>
                                        <p:tav tm="0">
                                          <p:val>
                                            <p:strVal val="#ppt_x+0.4"/>
                                          </p:val>
                                        </p:tav>
                                        <p:tav tm="100000">
                                          <p:val>
                                            <p:strVal val="#ppt_x-0.05"/>
                                          </p:val>
                                        </p:tav>
                                      </p:tavLst>
                                    </p:anim>
                                    <p:anim calcmode="lin" valueType="num">
                                      <p:cBhvr>
                                        <p:cTn id="34" dur="800" decel="100000" fill="hold"/>
                                        <p:tgtEl>
                                          <p:spTgt spid="3075"/>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3075"/>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3075"/>
                                        </p:tgtEl>
                                        <p:attrNameLst>
                                          <p:attrName>ppt_y</p:attrName>
                                        </p:attrNameLst>
                                      </p:cBhvr>
                                      <p:tavLst>
                                        <p:tav tm="0">
                                          <p:val>
                                            <p:strVal val="#ppt_y+0.1"/>
                                          </p:val>
                                        </p:tav>
                                        <p:tav tm="100000">
                                          <p:val>
                                            <p:strVal val="#ppt_y"/>
                                          </p:val>
                                        </p:tav>
                                      </p:tavLst>
                                    </p:anim>
                                  </p:childTnLst>
                                </p:cTn>
                              </p:par>
                              <p:par>
                                <p:cTn id="37" presetID="30" presetClass="entr" presetSubtype="0" fill="hold" nodeType="withEffect">
                                  <p:stCondLst>
                                    <p:cond delay="500"/>
                                  </p:stCondLst>
                                  <p:childTnLst>
                                    <p:set>
                                      <p:cBhvr>
                                        <p:cTn id="38" dur="1" fill="hold">
                                          <p:stCondLst>
                                            <p:cond delay="0"/>
                                          </p:stCondLst>
                                        </p:cTn>
                                        <p:tgtEl>
                                          <p:spTgt spid="3078"/>
                                        </p:tgtEl>
                                        <p:attrNameLst>
                                          <p:attrName>style.visibility</p:attrName>
                                        </p:attrNameLst>
                                      </p:cBhvr>
                                      <p:to>
                                        <p:strVal val="visible"/>
                                      </p:to>
                                    </p:set>
                                    <p:animEffect transition="in" filter="fade">
                                      <p:cBhvr>
                                        <p:cTn id="39" dur="800" decel="100000"/>
                                        <p:tgtEl>
                                          <p:spTgt spid="3078"/>
                                        </p:tgtEl>
                                      </p:cBhvr>
                                    </p:animEffect>
                                    <p:anim calcmode="lin" valueType="num">
                                      <p:cBhvr>
                                        <p:cTn id="40" dur="800" decel="100000" fill="hold"/>
                                        <p:tgtEl>
                                          <p:spTgt spid="3078"/>
                                        </p:tgtEl>
                                        <p:attrNameLst>
                                          <p:attrName>style.rotation</p:attrName>
                                        </p:attrNameLst>
                                      </p:cBhvr>
                                      <p:tavLst>
                                        <p:tav tm="0">
                                          <p:val>
                                            <p:fltVal val="-90"/>
                                          </p:val>
                                        </p:tav>
                                        <p:tav tm="100000">
                                          <p:val>
                                            <p:fltVal val="0"/>
                                          </p:val>
                                        </p:tav>
                                      </p:tavLst>
                                    </p:anim>
                                    <p:anim calcmode="lin" valueType="num">
                                      <p:cBhvr>
                                        <p:cTn id="41" dur="800" decel="100000" fill="hold"/>
                                        <p:tgtEl>
                                          <p:spTgt spid="3078"/>
                                        </p:tgtEl>
                                        <p:attrNameLst>
                                          <p:attrName>ppt_x</p:attrName>
                                        </p:attrNameLst>
                                      </p:cBhvr>
                                      <p:tavLst>
                                        <p:tav tm="0">
                                          <p:val>
                                            <p:strVal val="#ppt_x+0.4"/>
                                          </p:val>
                                        </p:tav>
                                        <p:tav tm="100000">
                                          <p:val>
                                            <p:strVal val="#ppt_x-0.05"/>
                                          </p:val>
                                        </p:tav>
                                      </p:tavLst>
                                    </p:anim>
                                    <p:anim calcmode="lin" valueType="num">
                                      <p:cBhvr>
                                        <p:cTn id="42" dur="800" decel="100000" fill="hold"/>
                                        <p:tgtEl>
                                          <p:spTgt spid="3078"/>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3078"/>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3078"/>
                                        </p:tgtEl>
                                        <p:attrNameLst>
                                          <p:attrName>ppt_y</p:attrName>
                                        </p:attrNameLst>
                                      </p:cBhvr>
                                      <p:tavLst>
                                        <p:tav tm="0">
                                          <p:val>
                                            <p:strVal val="#ppt_y+0.1"/>
                                          </p:val>
                                        </p:tav>
                                        <p:tav tm="100000">
                                          <p:val>
                                            <p:strVal val="#ppt_y"/>
                                          </p:val>
                                        </p:tav>
                                      </p:tavLst>
                                    </p:anim>
                                  </p:childTnLst>
                                </p:cTn>
                              </p:par>
                              <p:par>
                                <p:cTn id="45" presetID="30" presetClass="entr" presetSubtype="0" fill="hold" nodeType="withEffect">
                                  <p:stCondLst>
                                    <p:cond delay="500"/>
                                  </p:stCondLst>
                                  <p:childTnLst>
                                    <p:set>
                                      <p:cBhvr>
                                        <p:cTn id="46" dur="1" fill="hold">
                                          <p:stCondLst>
                                            <p:cond delay="0"/>
                                          </p:stCondLst>
                                        </p:cTn>
                                        <p:tgtEl>
                                          <p:spTgt spid="3076"/>
                                        </p:tgtEl>
                                        <p:attrNameLst>
                                          <p:attrName>style.visibility</p:attrName>
                                        </p:attrNameLst>
                                      </p:cBhvr>
                                      <p:to>
                                        <p:strVal val="visible"/>
                                      </p:to>
                                    </p:set>
                                    <p:animEffect transition="in" filter="fade">
                                      <p:cBhvr>
                                        <p:cTn id="47" dur="800" decel="100000"/>
                                        <p:tgtEl>
                                          <p:spTgt spid="3076"/>
                                        </p:tgtEl>
                                      </p:cBhvr>
                                    </p:animEffect>
                                    <p:anim calcmode="lin" valueType="num">
                                      <p:cBhvr>
                                        <p:cTn id="48" dur="800" decel="100000" fill="hold"/>
                                        <p:tgtEl>
                                          <p:spTgt spid="3076"/>
                                        </p:tgtEl>
                                        <p:attrNameLst>
                                          <p:attrName>style.rotation</p:attrName>
                                        </p:attrNameLst>
                                      </p:cBhvr>
                                      <p:tavLst>
                                        <p:tav tm="0">
                                          <p:val>
                                            <p:fltVal val="-90"/>
                                          </p:val>
                                        </p:tav>
                                        <p:tav tm="100000">
                                          <p:val>
                                            <p:fltVal val="0"/>
                                          </p:val>
                                        </p:tav>
                                      </p:tavLst>
                                    </p:anim>
                                    <p:anim calcmode="lin" valueType="num">
                                      <p:cBhvr>
                                        <p:cTn id="49" dur="800" decel="100000" fill="hold"/>
                                        <p:tgtEl>
                                          <p:spTgt spid="3076"/>
                                        </p:tgtEl>
                                        <p:attrNameLst>
                                          <p:attrName>ppt_x</p:attrName>
                                        </p:attrNameLst>
                                      </p:cBhvr>
                                      <p:tavLst>
                                        <p:tav tm="0">
                                          <p:val>
                                            <p:strVal val="#ppt_x+0.4"/>
                                          </p:val>
                                        </p:tav>
                                        <p:tav tm="100000">
                                          <p:val>
                                            <p:strVal val="#ppt_x-0.05"/>
                                          </p:val>
                                        </p:tav>
                                      </p:tavLst>
                                    </p:anim>
                                    <p:anim calcmode="lin" valueType="num">
                                      <p:cBhvr>
                                        <p:cTn id="50" dur="800" decel="100000" fill="hold"/>
                                        <p:tgtEl>
                                          <p:spTgt spid="3076"/>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076"/>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076"/>
                                        </p:tgtEl>
                                        <p:attrNameLst>
                                          <p:attrName>ppt_y</p:attrName>
                                        </p:attrNameLst>
                                      </p:cBhvr>
                                      <p:tavLst>
                                        <p:tav tm="0">
                                          <p:val>
                                            <p:strVal val="#ppt_y+0.1"/>
                                          </p:val>
                                        </p:tav>
                                        <p:tav tm="100000">
                                          <p:val>
                                            <p:strVal val="#ppt_y"/>
                                          </p:val>
                                        </p:tav>
                                      </p:tavLst>
                                    </p:anim>
                                  </p:childTnLst>
                                </p:cTn>
                              </p:par>
                              <p:par>
                                <p:cTn id="53" presetID="30" presetClass="entr" presetSubtype="0" fill="hold" nodeType="withEffect">
                                  <p:stCondLst>
                                    <p:cond delay="500"/>
                                  </p:stCondLst>
                                  <p:childTnLst>
                                    <p:set>
                                      <p:cBhvr>
                                        <p:cTn id="54" dur="1" fill="hold">
                                          <p:stCondLst>
                                            <p:cond delay="0"/>
                                          </p:stCondLst>
                                        </p:cTn>
                                        <p:tgtEl>
                                          <p:spTgt spid="3074"/>
                                        </p:tgtEl>
                                        <p:attrNameLst>
                                          <p:attrName>style.visibility</p:attrName>
                                        </p:attrNameLst>
                                      </p:cBhvr>
                                      <p:to>
                                        <p:strVal val="visible"/>
                                      </p:to>
                                    </p:set>
                                    <p:animEffect transition="in" filter="fade">
                                      <p:cBhvr>
                                        <p:cTn id="55" dur="800" decel="100000"/>
                                        <p:tgtEl>
                                          <p:spTgt spid="3074"/>
                                        </p:tgtEl>
                                      </p:cBhvr>
                                    </p:animEffect>
                                    <p:anim calcmode="lin" valueType="num">
                                      <p:cBhvr>
                                        <p:cTn id="56" dur="800" decel="100000" fill="hold"/>
                                        <p:tgtEl>
                                          <p:spTgt spid="3074"/>
                                        </p:tgtEl>
                                        <p:attrNameLst>
                                          <p:attrName>style.rotation</p:attrName>
                                        </p:attrNameLst>
                                      </p:cBhvr>
                                      <p:tavLst>
                                        <p:tav tm="0">
                                          <p:val>
                                            <p:fltVal val="-90"/>
                                          </p:val>
                                        </p:tav>
                                        <p:tav tm="100000">
                                          <p:val>
                                            <p:fltVal val="0"/>
                                          </p:val>
                                        </p:tav>
                                      </p:tavLst>
                                    </p:anim>
                                    <p:anim calcmode="lin" valueType="num">
                                      <p:cBhvr>
                                        <p:cTn id="57" dur="800" decel="100000" fill="hold"/>
                                        <p:tgtEl>
                                          <p:spTgt spid="3074"/>
                                        </p:tgtEl>
                                        <p:attrNameLst>
                                          <p:attrName>ppt_x</p:attrName>
                                        </p:attrNameLst>
                                      </p:cBhvr>
                                      <p:tavLst>
                                        <p:tav tm="0">
                                          <p:val>
                                            <p:strVal val="#ppt_x+0.4"/>
                                          </p:val>
                                        </p:tav>
                                        <p:tav tm="100000">
                                          <p:val>
                                            <p:strVal val="#ppt_x-0.05"/>
                                          </p:val>
                                        </p:tav>
                                      </p:tavLst>
                                    </p:anim>
                                    <p:anim calcmode="lin" valueType="num">
                                      <p:cBhvr>
                                        <p:cTn id="58" dur="800" decel="100000" fill="hold"/>
                                        <p:tgtEl>
                                          <p:spTgt spid="3074"/>
                                        </p:tgtEl>
                                        <p:attrNameLst>
                                          <p:attrName>ppt_y</p:attrName>
                                        </p:attrNameLst>
                                      </p:cBhvr>
                                      <p:tavLst>
                                        <p:tav tm="0">
                                          <p:val>
                                            <p:strVal val="#ppt_y-0.4"/>
                                          </p:val>
                                        </p:tav>
                                        <p:tav tm="100000">
                                          <p:val>
                                            <p:strVal val="#ppt_y+0.1"/>
                                          </p:val>
                                        </p:tav>
                                      </p:tavLst>
                                    </p:anim>
                                    <p:anim calcmode="lin" valueType="num">
                                      <p:cBhvr>
                                        <p:cTn id="59" dur="200" accel="100000" fill="hold">
                                          <p:stCondLst>
                                            <p:cond delay="800"/>
                                          </p:stCondLst>
                                        </p:cTn>
                                        <p:tgtEl>
                                          <p:spTgt spid="3074"/>
                                        </p:tgtEl>
                                        <p:attrNameLst>
                                          <p:attrName>ppt_x</p:attrName>
                                        </p:attrNameLst>
                                      </p:cBhvr>
                                      <p:tavLst>
                                        <p:tav tm="0">
                                          <p:val>
                                            <p:strVal val="#ppt_x-0.05"/>
                                          </p:val>
                                        </p:tav>
                                        <p:tav tm="100000">
                                          <p:val>
                                            <p:strVal val="#ppt_x"/>
                                          </p:val>
                                        </p:tav>
                                      </p:tavLst>
                                    </p:anim>
                                    <p:anim calcmode="lin" valueType="num">
                                      <p:cBhvr>
                                        <p:cTn id="60" dur="200" accel="100000" fill="hold">
                                          <p:stCondLst>
                                            <p:cond delay="800"/>
                                          </p:stCondLst>
                                        </p:cTn>
                                        <p:tgtEl>
                                          <p:spTgt spid="307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208" y="116632"/>
            <a:ext cx="8820472" cy="1788368"/>
          </a:xfrm>
        </p:spPr>
        <p:txBody>
          <a:bodyPr>
            <a:normAutofit/>
          </a:bodyPr>
          <a:lstStyle/>
          <a:p>
            <a:r>
              <a:rPr lang="en-ZA" i="1" dirty="0"/>
              <a:t>So what?</a:t>
            </a:r>
            <a:br>
              <a:rPr lang="en-ZA" dirty="0"/>
            </a:br>
            <a:r>
              <a:rPr lang="en-ZA" sz="4000" dirty="0"/>
              <a:t>What is so special about </a:t>
            </a:r>
            <a:r>
              <a:rPr lang="en-ZA" sz="4000" dirty="0" err="1"/>
              <a:t>FPGAs</a:t>
            </a:r>
            <a:r>
              <a:rPr lang="en-ZA" sz="4000" dirty="0"/>
              <a:t>?</a:t>
            </a:r>
            <a:endParaRPr lang="en-US" sz="4000" dirty="0"/>
          </a:p>
        </p:txBody>
      </p:sp>
      <p:sp>
        <p:nvSpPr>
          <p:cNvPr id="3" name="Rectangle 2"/>
          <p:cNvSpPr/>
          <p:nvPr/>
        </p:nvSpPr>
        <p:spPr>
          <a:xfrm>
            <a:off x="3777192" y="2804048"/>
            <a:ext cx="1469722" cy="1569660"/>
          </a:xfrm>
          <a:prstGeom prst="rect">
            <a:avLst/>
          </a:prstGeom>
          <a:noFill/>
        </p:spPr>
        <p:txBody>
          <a:bodyPr wrap="square" lIns="91440" tIns="45720" rIns="91440" bIns="45720">
            <a:spAutoFit/>
          </a:bodyPr>
          <a:lstStyle/>
          <a:p>
            <a:pPr algn="ctr"/>
            <a:r>
              <a:rPr lang="en-US" sz="9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p>
        </p:txBody>
      </p:sp>
    </p:spTree>
    <p:extLst>
      <p:ext uri="{BB962C8B-B14F-4D97-AF65-F5344CB8AC3E}">
        <p14:creationId xmlns:p14="http://schemas.microsoft.com/office/powerpoint/2010/main" val="273126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40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0" y="0"/>
            <a:ext cx="9144000" cy="6858000"/>
          </a:xfrm>
          <a:prstGeom prst="rect">
            <a:avLst/>
          </a:prstGeom>
          <a:solidFill>
            <a:srgbClr val="0070C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 name="Title 1"/>
          <p:cNvSpPr>
            <a:spLocks noGrp="1"/>
          </p:cNvSpPr>
          <p:nvPr>
            <p:ph type="title"/>
          </p:nvPr>
        </p:nvSpPr>
        <p:spPr>
          <a:xfrm>
            <a:off x="144016" y="116632"/>
            <a:ext cx="8820472" cy="1788368"/>
          </a:xfrm>
        </p:spPr>
        <p:txBody>
          <a:bodyPr>
            <a:normAutofit/>
          </a:bodyPr>
          <a:lstStyle/>
          <a:p>
            <a:r>
              <a:rPr lang="en-ZA" i="1" dirty="0">
                <a:solidFill>
                  <a:srgbClr val="1C1C1C"/>
                </a:solidFill>
              </a:rPr>
              <a:t>So what?</a:t>
            </a:r>
            <a:br>
              <a:rPr lang="en-ZA" dirty="0">
                <a:solidFill>
                  <a:srgbClr val="1C1C1C"/>
                </a:solidFill>
              </a:rPr>
            </a:br>
            <a:r>
              <a:rPr lang="en-ZA" sz="4000" dirty="0">
                <a:solidFill>
                  <a:srgbClr val="1C1C1C"/>
                </a:solidFill>
              </a:rPr>
              <a:t>What is so special about </a:t>
            </a:r>
            <a:r>
              <a:rPr lang="en-ZA" sz="4000" dirty="0" err="1">
                <a:solidFill>
                  <a:srgbClr val="1C1C1C"/>
                </a:solidFill>
              </a:rPr>
              <a:t>FPGAs</a:t>
            </a:r>
            <a:r>
              <a:rPr lang="en-ZA" sz="4000" dirty="0">
                <a:solidFill>
                  <a:srgbClr val="1C1C1C"/>
                </a:solidFill>
              </a:rPr>
              <a:t>?</a:t>
            </a:r>
            <a:endParaRPr lang="en-US" sz="4000" dirty="0">
              <a:solidFill>
                <a:srgbClr val="1C1C1C"/>
              </a:solidFill>
            </a:endParaRPr>
          </a:p>
        </p:txBody>
      </p:sp>
      <p:grpSp>
        <p:nvGrpSpPr>
          <p:cNvPr id="8" name="Group 7"/>
          <p:cNvGrpSpPr/>
          <p:nvPr/>
        </p:nvGrpSpPr>
        <p:grpSpPr>
          <a:xfrm>
            <a:off x="1994000" y="2017984"/>
            <a:ext cx="5170288" cy="3829491"/>
            <a:chOff x="1994000" y="2017984"/>
            <a:chExt cx="5170288" cy="3829491"/>
          </a:xfrm>
        </p:grpSpPr>
        <p:pic>
          <p:nvPicPr>
            <p:cNvPr id="4" name="Picture 3" descr="ocean.jpg"/>
            <p:cNvPicPr>
              <a:picLocks noChangeAspect="1"/>
            </p:cNvPicPr>
            <p:nvPr/>
          </p:nvPicPr>
          <p:blipFill>
            <a:blip r:embed="rId3" cstate="print"/>
            <a:stretch>
              <a:fillRect/>
            </a:stretch>
          </p:blipFill>
          <p:spPr>
            <a:xfrm>
              <a:off x="2051720" y="2017984"/>
              <a:ext cx="5112568" cy="3829491"/>
            </a:xfrm>
            <a:prstGeom prst="rect">
              <a:avLst/>
            </a:prstGeom>
          </p:spPr>
        </p:pic>
        <p:sp>
          <p:nvSpPr>
            <p:cNvPr id="5" name="Title 1"/>
            <p:cNvSpPr txBox="1">
              <a:spLocks/>
            </p:cNvSpPr>
            <p:nvPr/>
          </p:nvSpPr>
          <p:spPr>
            <a:xfrm>
              <a:off x="1994000" y="2551184"/>
              <a:ext cx="51560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ZA" sz="5400" b="1" i="0" u="none" strike="noStrike" kern="1200" cap="none" spc="0" normalizeH="0" baseline="0" noProof="0" dirty="0">
                  <a:ln>
                    <a:noFill/>
                  </a:ln>
                  <a:effectLst>
                    <a:outerShdw blurRad="38100" dist="38100" dir="2700000" algn="tl">
                      <a:srgbClr val="000000">
                        <a:alpha val="43137"/>
                      </a:srgbClr>
                    </a:outerShdw>
                  </a:effectLst>
                  <a:uLnTx/>
                  <a:uFillTx/>
                  <a:latin typeface="Arial" pitchFamily="34" charset="0"/>
                  <a:ea typeface="+mj-ea"/>
                  <a:cs typeface="Arial" pitchFamily="34" charset="0"/>
                </a:rPr>
                <a:t>FPGA</a:t>
              </a:r>
              <a:endParaRPr kumimoji="0" lang="en-US" sz="5400" b="1" i="0" u="none" strike="noStrike" kern="1200" cap="none" spc="0" normalizeH="0" baseline="0" noProof="0" dirty="0">
                <a:ln>
                  <a:noFill/>
                </a:ln>
                <a:effectLst>
                  <a:outerShdw blurRad="38100" dist="38100" dir="2700000" algn="tl">
                    <a:srgbClr val="000000">
                      <a:alpha val="43137"/>
                    </a:srgbClr>
                  </a:outerShdw>
                </a:effectLst>
                <a:uLnTx/>
                <a:uFillTx/>
                <a:latin typeface="Arial" pitchFamily="34" charset="0"/>
                <a:ea typeface="+mj-ea"/>
                <a:cs typeface="Arial" pitchFamily="34" charset="0"/>
              </a:endParaRPr>
            </a:p>
          </p:txBody>
        </p:sp>
        <p:sp>
          <p:nvSpPr>
            <p:cNvPr id="6" name="TextBox 5"/>
            <p:cNvSpPr txBox="1"/>
            <p:nvPr/>
          </p:nvSpPr>
          <p:spPr>
            <a:xfrm>
              <a:off x="3447097" y="3746176"/>
              <a:ext cx="2493055" cy="369332"/>
            </a:xfrm>
            <a:prstGeom prst="rect">
              <a:avLst/>
            </a:prstGeom>
            <a:noFill/>
            <a:effectLst>
              <a:outerShdw blurRad="50800" dist="38100" dir="2700000" algn="tl" rotWithShape="0">
                <a:prstClr val="black">
                  <a:alpha val="40000"/>
                </a:prstClr>
              </a:outerShdw>
            </a:effectLst>
          </p:spPr>
          <p:txBody>
            <a:bodyPr wrap="none" rtlCol="0">
              <a:spAutoFit/>
            </a:bodyPr>
            <a:lstStyle/>
            <a:p>
              <a:r>
                <a:rPr lang="en-ZA" i="1" dirty="0">
                  <a:latin typeface="Arial" pitchFamily="34" charset="0"/>
                  <a:cs typeface="Arial" pitchFamily="34" charset="0"/>
                </a:rPr>
                <a:t>A sea of possibilities…</a:t>
              </a:r>
              <a:endParaRPr lang="en-US" i="1" dirty="0">
                <a:latin typeface="Arial" pitchFamily="34" charset="0"/>
                <a:cs typeface="Arial" pitchFamily="34" charset="0"/>
              </a:endParaRPr>
            </a:p>
          </p:txBody>
        </p:sp>
        <p:sp>
          <p:nvSpPr>
            <p:cNvPr id="7" name="TextBox 6"/>
            <p:cNvSpPr txBox="1"/>
            <p:nvPr/>
          </p:nvSpPr>
          <p:spPr>
            <a:xfrm>
              <a:off x="2483768" y="4826296"/>
              <a:ext cx="4237057" cy="923330"/>
            </a:xfrm>
            <a:prstGeom prst="rect">
              <a:avLst/>
            </a:prstGeom>
            <a:noFill/>
          </p:spPr>
          <p:txBody>
            <a:bodyPr wrap="none" rtlCol="0">
              <a:spAutoFit/>
            </a:bodyPr>
            <a:lstStyle/>
            <a:p>
              <a:r>
                <a:rPr lang="en-ZA" dirty="0">
                  <a:latin typeface="Consolas" pitchFamily="49" charset="0"/>
                </a:rPr>
                <a:t>01001010101000100101001010010100</a:t>
              </a:r>
              <a:br>
                <a:rPr lang="en-ZA" dirty="0">
                  <a:latin typeface="Consolas" pitchFamily="49" charset="0"/>
                </a:rPr>
              </a:br>
              <a:r>
                <a:rPr lang="en-ZA" dirty="0">
                  <a:latin typeface="Consolas" pitchFamily="49" charset="0"/>
                </a:rPr>
                <a:t>   10010010010100100101101001</a:t>
              </a:r>
              <a:br>
                <a:rPr lang="en-ZA" dirty="0">
                  <a:latin typeface="Consolas" pitchFamily="49" charset="0"/>
                </a:rPr>
              </a:br>
              <a:r>
                <a:rPr lang="en-ZA" dirty="0">
                  <a:latin typeface="Consolas" pitchFamily="49" charset="0"/>
                </a:rPr>
                <a:t>    100100110101011010011101</a:t>
              </a:r>
              <a:endParaRPr lang="en-US" dirty="0">
                <a:latin typeface="Consolas" pitchFamily="49" charset="0"/>
              </a:endParaRPr>
            </a:p>
          </p:txBody>
        </p:sp>
      </p:grpSp>
    </p:spTree>
    <p:extLst>
      <p:ext uri="{BB962C8B-B14F-4D97-AF65-F5344CB8AC3E}">
        <p14:creationId xmlns:p14="http://schemas.microsoft.com/office/powerpoint/2010/main" val="374060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anim calcmode="lin" valueType="num">
                                      <p:cBhvr>
                                        <p:cTn id="8" dur="1500" fill="hold"/>
                                        <p:tgtEl>
                                          <p:spTgt spid="3"/>
                                        </p:tgtEl>
                                        <p:attrNameLst>
                                          <p:attrName>ppt_x</p:attrName>
                                        </p:attrNameLst>
                                      </p:cBhvr>
                                      <p:tavLst>
                                        <p:tav tm="0">
                                          <p:val>
                                            <p:strVal val="#ppt_x"/>
                                          </p:val>
                                        </p:tav>
                                        <p:tav tm="100000">
                                          <p:val>
                                            <p:strVal val="#ppt_x"/>
                                          </p:val>
                                        </p:tav>
                                      </p:tavLst>
                                    </p:anim>
                                    <p:anim calcmode="lin" valueType="num">
                                      <p:cBhvr>
                                        <p:cTn id="9" dur="1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16" presetClass="entr" presetSubtype="42" fill="hold" nodeType="afterEffect">
                                  <p:stCondLst>
                                    <p:cond delay="500"/>
                                  </p:stCondLst>
                                  <p:childTnLst>
                                    <p:set>
                                      <p:cBhvr>
                                        <p:cTn id="12" dur="1" fill="hold">
                                          <p:stCondLst>
                                            <p:cond delay="0"/>
                                          </p:stCondLst>
                                        </p:cTn>
                                        <p:tgtEl>
                                          <p:spTgt spid="8"/>
                                        </p:tgtEl>
                                        <p:attrNameLst>
                                          <p:attrName>style.visibility</p:attrName>
                                        </p:attrNameLst>
                                      </p:cBhvr>
                                      <p:to>
                                        <p:strVal val="visible"/>
                                      </p:to>
                                    </p:set>
                                    <p:animEffect transition="in" filter="barn(outHorizontal)">
                                      <p:cBhvr>
                                        <p:cTn id="1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4359</TotalTime>
  <Words>1646</Words>
  <Application>Microsoft Office PowerPoint</Application>
  <PresentationFormat>On-screen Show (4:3)</PresentationFormat>
  <Paragraphs>213</Paragraphs>
  <Slides>25</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Arial</vt:lpstr>
      <vt:lpstr>Arial Black</vt:lpstr>
      <vt:lpstr>Calibri</vt:lpstr>
      <vt:lpstr>Century Gothic</vt:lpstr>
      <vt:lpstr>Consolas</vt:lpstr>
      <vt:lpstr>Tahoma</vt:lpstr>
      <vt:lpstr>Wingdings</vt:lpstr>
      <vt:lpstr>Wingdings 2</vt:lpstr>
      <vt:lpstr>4084 Theme</vt:lpstr>
      <vt:lpstr>Visio</vt:lpstr>
      <vt:lpstr>PowerPoint Presentation</vt:lpstr>
      <vt:lpstr>Outline for today</vt:lpstr>
      <vt:lpstr>Programmable Logic Devices</vt:lpstr>
      <vt:lpstr>Programmable Chips</vt:lpstr>
      <vt:lpstr>ASICs vs. Programmable Chips</vt:lpstr>
      <vt:lpstr>PLAs, CPLDs and FPGAs</vt:lpstr>
      <vt:lpstr>Some examples of PLDs</vt:lpstr>
      <vt:lpstr>So what? What is so special about FPGAs?</vt:lpstr>
      <vt:lpstr>So what? What is so special about FPGAs?</vt:lpstr>
      <vt:lpstr>FPGAs – “A sea of possibilities”</vt:lpstr>
      <vt:lpstr>Any Drawbacks?</vt:lpstr>
      <vt:lpstr>Structure of FPGA</vt:lpstr>
      <vt:lpstr>FPGA Interns</vt:lpstr>
      <vt:lpstr>FPGA internal structure</vt:lpstr>
      <vt:lpstr>Logic Elements – Remember  your logic primitives</vt:lpstr>
      <vt:lpstr>Look Up Tables (LUTs)</vt:lpstr>
      <vt:lpstr>Simple 3-LUT implementation for a PLB</vt:lpstr>
      <vt:lpstr>Simple 3-LUT implementation for a PLB</vt:lpstr>
      <vt:lpstr>Mainstream* Programmable Logic Block (PLB)</vt:lpstr>
      <vt:lpstr>Logic block clusters (LBCs) and Configurable logic blocks (CLBs)</vt:lpstr>
      <vt:lpstr>Xilinx L and M Slices Approach for configurable logic blocks (CLBs)</vt:lpstr>
      <vt:lpstr>Xilinx Slices</vt:lpstr>
      <vt:lpstr>PowerPoint Presentation</vt:lpstr>
      <vt:lpstr>PowerPoint Presentation</vt:lpstr>
      <vt:lpstr>PowerPoint Presentation</vt:lpstr>
    </vt:vector>
  </TitlesOfParts>
  <Company>University of Cape Town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RC Basics and the YODA Project cont</dc:subject>
  <dc:creator>Simon Winberg</dc:creator>
  <cp:lastModifiedBy>Simon Winberg</cp:lastModifiedBy>
  <cp:revision>359</cp:revision>
  <dcterms:created xsi:type="dcterms:W3CDTF">2009-02-10T02:25:54Z</dcterms:created>
  <dcterms:modified xsi:type="dcterms:W3CDTF">2018-04-10T08:35:26Z</dcterms:modified>
  <cp:category>Lectures</cp:category>
</cp:coreProperties>
</file>