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74"/>
  </p:notesMasterIdLst>
  <p:sldIdLst>
    <p:sldId id="335" r:id="rId2"/>
    <p:sldId id="383" r:id="rId3"/>
    <p:sldId id="337" r:id="rId4"/>
    <p:sldId id="338" r:id="rId5"/>
    <p:sldId id="336" r:id="rId6"/>
    <p:sldId id="340" r:id="rId7"/>
    <p:sldId id="341" r:id="rId8"/>
    <p:sldId id="344" r:id="rId9"/>
    <p:sldId id="345" r:id="rId10"/>
    <p:sldId id="347" r:id="rId11"/>
    <p:sldId id="348" r:id="rId12"/>
    <p:sldId id="349" r:id="rId13"/>
    <p:sldId id="408" r:id="rId14"/>
    <p:sldId id="350" r:id="rId15"/>
    <p:sldId id="353" r:id="rId16"/>
    <p:sldId id="356" r:id="rId17"/>
    <p:sldId id="357" r:id="rId18"/>
    <p:sldId id="364" r:id="rId19"/>
    <p:sldId id="358" r:id="rId20"/>
    <p:sldId id="359" r:id="rId21"/>
    <p:sldId id="360" r:id="rId22"/>
    <p:sldId id="404" r:id="rId23"/>
    <p:sldId id="409" r:id="rId24"/>
    <p:sldId id="413" r:id="rId25"/>
    <p:sldId id="414" r:id="rId26"/>
    <p:sldId id="415" r:id="rId27"/>
    <p:sldId id="412" r:id="rId28"/>
    <p:sldId id="416" r:id="rId29"/>
    <p:sldId id="418" r:id="rId30"/>
    <p:sldId id="419" r:id="rId31"/>
    <p:sldId id="420" r:id="rId32"/>
    <p:sldId id="421" r:id="rId33"/>
    <p:sldId id="422" r:id="rId34"/>
    <p:sldId id="423" r:id="rId35"/>
    <p:sldId id="424" r:id="rId36"/>
    <p:sldId id="425" r:id="rId37"/>
    <p:sldId id="362" r:id="rId38"/>
    <p:sldId id="391" r:id="rId39"/>
    <p:sldId id="426" r:id="rId40"/>
    <p:sldId id="393" r:id="rId41"/>
    <p:sldId id="406" r:id="rId42"/>
    <p:sldId id="411" r:id="rId43"/>
    <p:sldId id="384" r:id="rId44"/>
    <p:sldId id="385" r:id="rId45"/>
    <p:sldId id="395" r:id="rId46"/>
    <p:sldId id="396" r:id="rId47"/>
    <p:sldId id="397" r:id="rId48"/>
    <p:sldId id="405" r:id="rId49"/>
    <p:sldId id="399" r:id="rId50"/>
    <p:sldId id="400" r:id="rId51"/>
    <p:sldId id="401" r:id="rId52"/>
    <p:sldId id="402" r:id="rId53"/>
    <p:sldId id="403" r:id="rId54"/>
    <p:sldId id="398" r:id="rId55"/>
    <p:sldId id="394" r:id="rId56"/>
    <p:sldId id="386" r:id="rId57"/>
    <p:sldId id="387" r:id="rId58"/>
    <p:sldId id="388" r:id="rId59"/>
    <p:sldId id="389" r:id="rId60"/>
    <p:sldId id="390" r:id="rId61"/>
    <p:sldId id="361" r:id="rId62"/>
    <p:sldId id="392" r:id="rId63"/>
    <p:sldId id="342" r:id="rId64"/>
    <p:sldId id="343" r:id="rId65"/>
    <p:sldId id="346" r:id="rId66"/>
    <p:sldId id="352" r:id="rId67"/>
    <p:sldId id="351" r:id="rId68"/>
    <p:sldId id="354" r:id="rId69"/>
    <p:sldId id="355" r:id="rId70"/>
    <p:sldId id="365" r:id="rId71"/>
    <p:sldId id="410" r:id="rId72"/>
    <p:sldId id="366" r:id="rId7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00"/>
    <a:srgbClr val="0066FF"/>
    <a:srgbClr val="1C1C1C"/>
    <a:srgbClr val="CCECFF"/>
    <a:srgbClr val="0000FF"/>
    <a:srgbClr val="1008B8"/>
    <a:srgbClr val="CCFFFF"/>
    <a:srgbClr val="D9FFD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7" autoAdjust="0"/>
    <p:restoredTop sz="94703" autoAdjust="0"/>
  </p:normalViewPr>
  <p:slideViewPr>
    <p:cSldViewPr snapToGrid="0">
      <p:cViewPr varScale="1">
        <p:scale>
          <a:sx n="87" d="100"/>
          <a:sy n="87" d="100"/>
        </p:scale>
        <p:origin x="666" y="48"/>
      </p:cViewPr>
      <p:guideLst>
        <p:guide orient="horz" pos="2160"/>
        <p:guide pos="2880"/>
      </p:guideLst>
    </p:cSldViewPr>
  </p:slideViewPr>
  <p:outlineViewPr>
    <p:cViewPr>
      <p:scale>
        <a:sx n="33" d="100"/>
        <a:sy n="33" d="100"/>
      </p:scale>
      <p:origin x="0" y="17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0F3465A-0DD1-402D-B81F-4176D818DCB1}" type="datetimeFigureOut">
              <a:rPr lang="en-US"/>
              <a:pPr>
                <a:defRPr/>
              </a:pPr>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51BA-1CC4-4099-9E12-9438D4EF993B}" type="slidenum">
              <a:rPr lang="en-US"/>
              <a:pPr>
                <a:defRPr/>
              </a:pPr>
              <a:t>‹#›</a:t>
            </a:fld>
            <a:endParaRPr lang="en-US"/>
          </a:p>
        </p:txBody>
      </p:sp>
    </p:spTree>
    <p:extLst>
      <p:ext uri="{BB962C8B-B14F-4D97-AF65-F5344CB8AC3E}">
        <p14:creationId xmlns:p14="http://schemas.microsoft.com/office/powerpoint/2010/main" val="2437310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CE98C-24CF-4151-8932-628FB9F01F9B}" type="slidenum">
              <a:rPr lang="en-US" smtClean="0"/>
              <a:pPr/>
              <a:t>1</a:t>
            </a:fld>
            <a:endParaRPr lang="en-US"/>
          </a:p>
        </p:txBody>
      </p:sp>
    </p:spTree>
    <p:extLst>
      <p:ext uri="{BB962C8B-B14F-4D97-AF65-F5344CB8AC3E}">
        <p14:creationId xmlns:p14="http://schemas.microsoft.com/office/powerpoint/2010/main" val="336984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10</a:t>
            </a:fld>
            <a:endParaRPr lang="en-US"/>
          </a:p>
        </p:txBody>
      </p:sp>
    </p:spTree>
    <p:extLst>
      <p:ext uri="{BB962C8B-B14F-4D97-AF65-F5344CB8AC3E}">
        <p14:creationId xmlns:p14="http://schemas.microsoft.com/office/powerpoint/2010/main" val="366383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11</a:t>
            </a:fld>
            <a:endParaRPr lang="en-US"/>
          </a:p>
        </p:txBody>
      </p:sp>
    </p:spTree>
    <p:extLst>
      <p:ext uri="{BB962C8B-B14F-4D97-AF65-F5344CB8AC3E}">
        <p14:creationId xmlns:p14="http://schemas.microsoft.com/office/powerpoint/2010/main" val="35986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12</a:t>
            </a:fld>
            <a:endParaRPr lang="en-US"/>
          </a:p>
        </p:txBody>
      </p:sp>
    </p:spTree>
    <p:extLst>
      <p:ext uri="{BB962C8B-B14F-4D97-AF65-F5344CB8AC3E}">
        <p14:creationId xmlns:p14="http://schemas.microsoft.com/office/powerpoint/2010/main" val="184704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13</a:t>
            </a:fld>
            <a:endParaRPr lang="en-US"/>
          </a:p>
        </p:txBody>
      </p:sp>
    </p:spTree>
    <p:extLst>
      <p:ext uri="{BB962C8B-B14F-4D97-AF65-F5344CB8AC3E}">
        <p14:creationId xmlns:p14="http://schemas.microsoft.com/office/powerpoint/2010/main" val="370519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14</a:t>
            </a:fld>
            <a:endParaRPr lang="en-US"/>
          </a:p>
        </p:txBody>
      </p:sp>
    </p:spTree>
    <p:extLst>
      <p:ext uri="{BB962C8B-B14F-4D97-AF65-F5344CB8AC3E}">
        <p14:creationId xmlns:p14="http://schemas.microsoft.com/office/powerpoint/2010/main" val="3145664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15</a:t>
            </a:fld>
            <a:endParaRPr lang="en-US"/>
          </a:p>
        </p:txBody>
      </p:sp>
    </p:spTree>
    <p:extLst>
      <p:ext uri="{BB962C8B-B14F-4D97-AF65-F5344CB8AC3E}">
        <p14:creationId xmlns:p14="http://schemas.microsoft.com/office/powerpoint/2010/main" val="1414493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16</a:t>
            </a:fld>
            <a:endParaRPr lang="en-US"/>
          </a:p>
        </p:txBody>
      </p:sp>
    </p:spTree>
    <p:extLst>
      <p:ext uri="{BB962C8B-B14F-4D97-AF65-F5344CB8AC3E}">
        <p14:creationId xmlns:p14="http://schemas.microsoft.com/office/powerpoint/2010/main" val="139203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17</a:t>
            </a:fld>
            <a:endParaRPr lang="en-US"/>
          </a:p>
        </p:txBody>
      </p:sp>
    </p:spTree>
    <p:extLst>
      <p:ext uri="{BB962C8B-B14F-4D97-AF65-F5344CB8AC3E}">
        <p14:creationId xmlns:p14="http://schemas.microsoft.com/office/powerpoint/2010/main" val="3317359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19</a:t>
            </a:fld>
            <a:endParaRPr lang="en-US"/>
          </a:p>
        </p:txBody>
      </p:sp>
    </p:spTree>
    <p:extLst>
      <p:ext uri="{BB962C8B-B14F-4D97-AF65-F5344CB8AC3E}">
        <p14:creationId xmlns:p14="http://schemas.microsoft.com/office/powerpoint/2010/main" val="191960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20</a:t>
            </a:fld>
            <a:endParaRPr lang="en-US"/>
          </a:p>
        </p:txBody>
      </p:sp>
    </p:spTree>
    <p:extLst>
      <p:ext uri="{BB962C8B-B14F-4D97-AF65-F5344CB8AC3E}">
        <p14:creationId xmlns:p14="http://schemas.microsoft.com/office/powerpoint/2010/main" val="26385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E34E-0793-41F5-ACC9-2D4F114B77F5}" type="slidenum">
              <a:rPr lang="en-US" smtClean="0"/>
              <a:pPr/>
              <a:t>2</a:t>
            </a:fld>
            <a:endParaRPr lang="en-US"/>
          </a:p>
        </p:txBody>
      </p:sp>
    </p:spTree>
    <p:extLst>
      <p:ext uri="{BB962C8B-B14F-4D97-AF65-F5344CB8AC3E}">
        <p14:creationId xmlns:p14="http://schemas.microsoft.com/office/powerpoint/2010/main" val="104067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21</a:t>
            </a:fld>
            <a:endParaRPr lang="en-US"/>
          </a:p>
        </p:txBody>
      </p:sp>
    </p:spTree>
    <p:extLst>
      <p:ext uri="{BB962C8B-B14F-4D97-AF65-F5344CB8AC3E}">
        <p14:creationId xmlns:p14="http://schemas.microsoft.com/office/powerpoint/2010/main" val="2734689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C96F605-C4DE-4DD2-9405-DBA904B5BBF7}" type="datetime1">
              <a:rPr lang="en-US"/>
              <a:pPr/>
              <a:t>4/10/2018</a:t>
            </a:fld>
            <a:endParaRPr lang="en-US"/>
          </a:p>
        </p:txBody>
      </p:sp>
      <p:sp>
        <p:nvSpPr>
          <p:cNvPr id="6" name="Rectangle 7"/>
          <p:cNvSpPr>
            <a:spLocks noGrp="1" noChangeArrowheads="1"/>
          </p:cNvSpPr>
          <p:nvPr>
            <p:ph type="sldNum" sz="quarter" idx="5"/>
          </p:nvPr>
        </p:nvSpPr>
        <p:spPr>
          <a:ln/>
        </p:spPr>
        <p:txBody>
          <a:bodyPr/>
          <a:lstStyle/>
          <a:p>
            <a:fld id="{601B69F8-EE09-4FE5-9F9D-B133034E3281}" type="slidenum">
              <a:rPr lang="en-US"/>
              <a:pPr/>
              <a:t>22</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43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37</a:t>
            </a:fld>
            <a:endParaRPr lang="en-US"/>
          </a:p>
        </p:txBody>
      </p:sp>
    </p:spTree>
    <p:extLst>
      <p:ext uri="{BB962C8B-B14F-4D97-AF65-F5344CB8AC3E}">
        <p14:creationId xmlns:p14="http://schemas.microsoft.com/office/powerpoint/2010/main" val="2331073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61</a:t>
            </a:fld>
            <a:endParaRPr lang="en-US"/>
          </a:p>
        </p:txBody>
      </p:sp>
    </p:spTree>
    <p:extLst>
      <p:ext uri="{BB962C8B-B14F-4D97-AF65-F5344CB8AC3E}">
        <p14:creationId xmlns:p14="http://schemas.microsoft.com/office/powerpoint/2010/main" val="2972410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63</a:t>
            </a:fld>
            <a:endParaRPr lang="en-US"/>
          </a:p>
        </p:txBody>
      </p:sp>
    </p:spTree>
    <p:extLst>
      <p:ext uri="{BB962C8B-B14F-4D97-AF65-F5344CB8AC3E}">
        <p14:creationId xmlns:p14="http://schemas.microsoft.com/office/powerpoint/2010/main" val="3526355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64</a:t>
            </a:fld>
            <a:endParaRPr lang="en-US"/>
          </a:p>
        </p:txBody>
      </p:sp>
    </p:spTree>
    <p:extLst>
      <p:ext uri="{BB962C8B-B14F-4D97-AF65-F5344CB8AC3E}">
        <p14:creationId xmlns:p14="http://schemas.microsoft.com/office/powerpoint/2010/main" val="2045618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65</a:t>
            </a:fld>
            <a:endParaRPr lang="en-US"/>
          </a:p>
        </p:txBody>
      </p:sp>
    </p:spTree>
    <p:extLst>
      <p:ext uri="{BB962C8B-B14F-4D97-AF65-F5344CB8AC3E}">
        <p14:creationId xmlns:p14="http://schemas.microsoft.com/office/powerpoint/2010/main" val="2846997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66</a:t>
            </a:fld>
            <a:endParaRPr lang="en-US"/>
          </a:p>
        </p:txBody>
      </p:sp>
    </p:spTree>
    <p:extLst>
      <p:ext uri="{BB962C8B-B14F-4D97-AF65-F5344CB8AC3E}">
        <p14:creationId xmlns:p14="http://schemas.microsoft.com/office/powerpoint/2010/main" val="621536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67</a:t>
            </a:fld>
            <a:endParaRPr lang="en-US"/>
          </a:p>
        </p:txBody>
      </p:sp>
    </p:spTree>
    <p:extLst>
      <p:ext uri="{BB962C8B-B14F-4D97-AF65-F5344CB8AC3E}">
        <p14:creationId xmlns:p14="http://schemas.microsoft.com/office/powerpoint/2010/main" val="3753338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68</a:t>
            </a:fld>
            <a:endParaRPr lang="en-US"/>
          </a:p>
        </p:txBody>
      </p:sp>
    </p:spTree>
    <p:extLst>
      <p:ext uri="{BB962C8B-B14F-4D97-AF65-F5344CB8AC3E}">
        <p14:creationId xmlns:p14="http://schemas.microsoft.com/office/powerpoint/2010/main" val="100593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44475-5326-4E8C-A9DC-0A0F6FE69331}" type="slidenum">
              <a:rPr lang="en-US"/>
              <a:pPr/>
              <a:t>3</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8070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69</a:t>
            </a:fld>
            <a:endParaRPr lang="en-US"/>
          </a:p>
        </p:txBody>
      </p:sp>
    </p:spTree>
    <p:extLst>
      <p:ext uri="{BB962C8B-B14F-4D97-AF65-F5344CB8AC3E}">
        <p14:creationId xmlns:p14="http://schemas.microsoft.com/office/powerpoint/2010/main" val="365859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44475-5326-4E8C-A9DC-0A0F6FE69331}" type="slidenum">
              <a:rPr lang="en-US"/>
              <a:pPr/>
              <a:t>4</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396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5</a:t>
            </a:fld>
            <a:endParaRPr lang="en-US"/>
          </a:p>
        </p:txBody>
      </p:sp>
    </p:spTree>
    <p:extLst>
      <p:ext uri="{BB962C8B-B14F-4D97-AF65-F5344CB8AC3E}">
        <p14:creationId xmlns:p14="http://schemas.microsoft.com/office/powerpoint/2010/main" val="308049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6</a:t>
            </a:fld>
            <a:endParaRPr lang="en-US"/>
          </a:p>
        </p:txBody>
      </p:sp>
    </p:spTree>
    <p:extLst>
      <p:ext uri="{BB962C8B-B14F-4D97-AF65-F5344CB8AC3E}">
        <p14:creationId xmlns:p14="http://schemas.microsoft.com/office/powerpoint/2010/main" val="329154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7</a:t>
            </a:fld>
            <a:endParaRPr lang="en-US"/>
          </a:p>
        </p:txBody>
      </p:sp>
    </p:spTree>
    <p:extLst>
      <p:ext uri="{BB962C8B-B14F-4D97-AF65-F5344CB8AC3E}">
        <p14:creationId xmlns:p14="http://schemas.microsoft.com/office/powerpoint/2010/main" val="424720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8</a:t>
            </a:fld>
            <a:endParaRPr lang="en-US"/>
          </a:p>
        </p:txBody>
      </p:sp>
    </p:spTree>
    <p:extLst>
      <p:ext uri="{BB962C8B-B14F-4D97-AF65-F5344CB8AC3E}">
        <p14:creationId xmlns:p14="http://schemas.microsoft.com/office/powerpoint/2010/main" val="253112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9</a:t>
            </a:fld>
            <a:endParaRPr lang="en-US"/>
          </a:p>
        </p:txBody>
      </p:sp>
    </p:spTree>
    <p:extLst>
      <p:ext uri="{BB962C8B-B14F-4D97-AF65-F5344CB8AC3E}">
        <p14:creationId xmlns:p14="http://schemas.microsoft.com/office/powerpoint/2010/main" val="237568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2F0D8A37-C3A8-49EE-8EAA-4A6F0130AB16}"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105C730-1DB4-471D-B19D-B94542C3D89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36A608F-5873-4E37-9C1F-3E753349BA0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0D2CE3-A1CB-45EE-BBFD-C19D2EBB4F9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ECE1F6A-29EA-4FAB-A19C-8B1CDE10AD7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4254D2E-986A-4C1A-A47C-E2A14B82BA0E}"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0D9E4611-D595-4CFF-929E-41B69296D0A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4EBABD55-8A6B-4D6D-A6AC-501F5BFC5A7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CA857910-A8A5-4259-8927-FB742B01615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CCA689A-F721-4693-AD5A-7026F57F964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8E6C528-BBE6-4108-A022-D17289AB5C0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sic-world.com/code/hdl_models/mux_2to1_gates.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daplayground.com/" TargetMode="External"/><Relationship Id="rId2" Type="http://schemas.openxmlformats.org/officeDocument/2006/relationships/hyperlink" Target="http://www.asic-world.com/code/hdl_models/mux_using_assign.v"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asic-world.com/examples/verilog/counters.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asic-world.com/examples/verilog/counters.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edaboard.com/" TargetMode="External"/><Relationship Id="rId2" Type="http://schemas.openxmlformats.org/officeDocument/2006/relationships/hyperlink" Target="http://www.asic-world.com/examples/verilog/" TargetMode="External"/><Relationship Id="rId1" Type="http://schemas.openxmlformats.org/officeDocument/2006/relationships/slideLayout" Target="../slideLayouts/slideLayout2.xml"/><Relationship Id="rId4" Type="http://schemas.openxmlformats.org/officeDocument/2006/relationships/hyperlink" Target="https://www.aldec.com/en/products/fpga_simulation/active_hdl_studen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www.asic-world.com/examples/verilog/simple_counter.html#8-Bit_Simple_Up_Counter"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www.asic-world.com/examples/verilo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hyperlink" Target="http://stackoverflow.com/questions/8968982/how-to-generate-vhdl-code-from-a-schematic-in-xilinx" TargetMode="External"/><Relationship Id="rId4" Type="http://schemas.openxmlformats.org/officeDocument/2006/relationships/hyperlink" Target="http://www.edaboard.com/thread217131.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8" Type="http://schemas.openxmlformats.org/officeDocument/2006/relationships/hyperlink" Target="http://www.asic-world.com/verilog/tools.html" TargetMode="External"/><Relationship Id="rId3" Type="http://schemas.openxmlformats.org/officeDocument/2006/relationships/hyperlink" Target="http://www.verilogtutorial.info/" TargetMode="External"/><Relationship Id="rId7" Type="http://schemas.openxmlformats.org/officeDocument/2006/relationships/image" Target="../media/image48.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veripool.org/wiki/verilator" TargetMode="External"/><Relationship Id="rId5" Type="http://schemas.openxmlformats.org/officeDocument/2006/relationships/hyperlink" Target="http://sourceforge.net/projects/gplcver/" TargetMode="External"/><Relationship Id="rId4" Type="http://schemas.openxmlformats.org/officeDocument/2006/relationships/hyperlink" Target="http://iverilog.icarus.co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9.gif"/><Relationship Id="rId4" Type="http://schemas.openxmlformats.org/officeDocument/2006/relationships/hyperlink" Target="http://iverilog.icarus.com/"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youtube.com/watch?v=pkJAWpkaiHg"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hyperlink" Target="http://www.youtube.com/watch?v=H6W4HKbjnaQ" TargetMode="Externa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ixabay.com/" TargetMode="External"/><Relationship Id="rId1" Type="http://schemas.openxmlformats.org/officeDocument/2006/relationships/slideLayout" Target="../slideLayouts/slideLayout7.xml"/><Relationship Id="rId4" Type="http://schemas.openxmlformats.org/officeDocument/2006/relationships/hyperlink" Target="http://www.asic-world.com/examples/verilo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51478"/>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4563" y="3601001"/>
            <a:ext cx="8359775" cy="1752600"/>
          </a:xfrm>
        </p:spPr>
        <p:txBody>
          <a:bodyPr>
            <a:normAutofit/>
          </a:bodyPr>
          <a:lstStyle/>
          <a:p>
            <a:pPr algn="ctr" eaLnBrk="1" hangingPunct="1">
              <a:buFont typeface="Wingdings" pitchFamily="2" charset="2"/>
              <a:buNone/>
              <a:defRPr/>
            </a:pPr>
            <a:r>
              <a:rPr lang="en-ZA" sz="3600" dirty="0">
                <a:solidFill>
                  <a:srgbClr val="FF6600"/>
                </a:solidFill>
              </a:rPr>
              <a:t>Lecture 18</a:t>
            </a:r>
          </a:p>
          <a:p>
            <a:pPr algn="ctr">
              <a:buNone/>
              <a:defRPr/>
            </a:pPr>
            <a:r>
              <a:rPr lang="en-ZA" dirty="0">
                <a:solidFill>
                  <a:srgbClr val="FF6600"/>
                </a:solidFill>
              </a:rPr>
              <a:t>Coding in Verilog</a:t>
            </a:r>
            <a:endParaRPr lang="en-US" sz="2400" dirty="0">
              <a:solidFill>
                <a:srgbClr val="FF6600"/>
              </a:solidFill>
            </a:endParaRPr>
          </a:p>
        </p:txBody>
      </p:sp>
      <p:sp>
        <p:nvSpPr>
          <p:cNvPr id="3076" name="Rectangle 9"/>
          <p:cNvSpPr>
            <a:spLocks noChangeArrowheads="1"/>
          </p:cNvSpPr>
          <p:nvPr/>
        </p:nvSpPr>
        <p:spPr bwMode="auto">
          <a:xfrm>
            <a:off x="1755684" y="5672130"/>
            <a:ext cx="5832475" cy="91440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pic>
        <p:nvPicPr>
          <p:cNvPr id="3077" name="Picture 9" descr="EEE4084F_logo.jpg"/>
          <p:cNvPicPr>
            <a:picLocks noChangeAspect="1"/>
          </p:cNvPicPr>
          <p:nvPr/>
        </p:nvPicPr>
        <p:blipFill>
          <a:blip r:embed="rId4" cstate="print"/>
          <a:srcRect/>
          <a:stretch>
            <a:fillRect/>
          </a:stretch>
        </p:blipFill>
        <p:spPr bwMode="auto">
          <a:xfrm>
            <a:off x="360084" y="257507"/>
            <a:ext cx="1439862" cy="1436688"/>
          </a:xfrm>
          <a:prstGeom prst="rect">
            <a:avLst/>
          </a:prstGeom>
          <a:noFill/>
          <a:ln w="9525">
            <a:noFill/>
            <a:miter lim="800000"/>
            <a:headEnd/>
            <a:tailEnd/>
          </a:ln>
        </p:spPr>
      </p:pic>
      <p:sp>
        <p:nvSpPr>
          <p:cNvPr id="9" name="Rectangle 8"/>
          <p:cNvSpPr/>
          <p:nvPr/>
        </p:nvSpPr>
        <p:spPr>
          <a:xfrm>
            <a:off x="1554529" y="2064716"/>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9" descr="C:\Users\swinberg\Documents\ACTIVE\EEE4084F\Common\Images\uctlogo_sm.gif"/>
          <p:cNvPicPr>
            <a:picLocks noChangeAspect="1" noChangeArrowheads="1"/>
          </p:cNvPicPr>
          <p:nvPr/>
        </p:nvPicPr>
        <p:blipFill>
          <a:blip r:embed="rId5" cstate="print"/>
          <a:srcRect/>
          <a:stretch>
            <a:fillRect/>
          </a:stretch>
        </p:blipFill>
        <p:spPr bwMode="auto">
          <a:xfrm>
            <a:off x="7390022" y="228577"/>
            <a:ext cx="1465263" cy="1495165"/>
          </a:xfrm>
          <a:prstGeom prst="rect">
            <a:avLst/>
          </a:prstGeom>
          <a:noFill/>
        </p:spPr>
      </p:pic>
      <p:sp>
        <p:nvSpPr>
          <p:cNvPr id="10" name="TextBox 9"/>
          <p:cNvSpPr txBox="1"/>
          <p:nvPr/>
        </p:nvSpPr>
        <p:spPr>
          <a:xfrm>
            <a:off x="1793101" y="4943408"/>
            <a:ext cx="5984331" cy="1169551"/>
          </a:xfrm>
          <a:prstGeom prst="rect">
            <a:avLst/>
          </a:prstGeom>
          <a:noFill/>
        </p:spPr>
        <p:txBody>
          <a:bodyPr wrap="none" rtlCol="0">
            <a:spAutoFit/>
          </a:bodyPr>
          <a:lstStyle/>
          <a:p>
            <a:r>
              <a:rPr lang="en-ZA" sz="1400" dirty="0">
                <a:latin typeface="Courier New" pitchFamily="49" charset="0"/>
                <a:cs typeface="Courier New" pitchFamily="49" charset="0"/>
              </a:rPr>
              <a:t>module </a:t>
            </a:r>
            <a:r>
              <a:rPr lang="en-ZA" sz="1400" dirty="0" err="1">
                <a:latin typeface="Courier New" pitchFamily="49" charset="0"/>
                <a:cs typeface="Courier New" pitchFamily="49" charset="0"/>
              </a:rPr>
              <a:t>myveriloglecture</a:t>
            </a:r>
            <a:r>
              <a:rPr lang="en-ZA" sz="1400" dirty="0">
                <a:latin typeface="Courier New" pitchFamily="49" charset="0"/>
                <a:cs typeface="Courier New" pitchFamily="49" charset="0"/>
              </a:rPr>
              <a:t> ( </a:t>
            </a:r>
            <a:r>
              <a:rPr lang="en-ZA" sz="1400" dirty="0" err="1">
                <a:latin typeface="Courier New" pitchFamily="49" charset="0"/>
                <a:cs typeface="Courier New" pitchFamily="49" charset="0"/>
              </a:rPr>
              <a:t>wishes_in</a:t>
            </a:r>
            <a:r>
              <a:rPr lang="en-ZA" sz="1400" dirty="0">
                <a:latin typeface="Courier New" pitchFamily="49" charset="0"/>
                <a:cs typeface="Courier New" pitchFamily="49" charset="0"/>
              </a:rPr>
              <a:t>, </a:t>
            </a:r>
            <a:r>
              <a:rPr lang="en-ZA" sz="1400" dirty="0" err="1">
                <a:latin typeface="Courier New" pitchFamily="49" charset="0"/>
                <a:cs typeface="Courier New" pitchFamily="49" charset="0"/>
              </a:rPr>
              <a:t>techniques_out</a:t>
            </a:r>
            <a:r>
              <a:rPr lang="en-ZA" sz="1400" dirty="0">
                <a:latin typeface="Courier New" pitchFamily="49" charset="0"/>
                <a:cs typeface="Courier New" pitchFamily="49" charset="0"/>
              </a:rPr>
              <a:t> );</a:t>
            </a:r>
          </a:p>
          <a:p>
            <a:r>
              <a:rPr lang="en-ZA" sz="1400" dirty="0">
                <a:latin typeface="Courier New" pitchFamily="49" charset="0"/>
                <a:cs typeface="Courier New" pitchFamily="49" charset="0"/>
              </a:rPr>
              <a:t>   … </a:t>
            </a:r>
          </a:p>
          <a:p>
            <a:r>
              <a:rPr lang="en-ZA" sz="1400" dirty="0">
                <a:latin typeface="Courier New" pitchFamily="49" charset="0"/>
                <a:cs typeface="Courier New" pitchFamily="49" charset="0"/>
              </a:rPr>
              <a:t>     // implementation of today’s lecture</a:t>
            </a:r>
          </a:p>
          <a:p>
            <a:r>
              <a:rPr lang="en-ZA" sz="1400" dirty="0">
                <a:latin typeface="Courier New" pitchFamily="49" charset="0"/>
                <a:cs typeface="Courier New" pitchFamily="49" charset="0"/>
              </a:rPr>
              <a:t>   …</a:t>
            </a:r>
          </a:p>
          <a:p>
            <a:r>
              <a:rPr lang="en-ZA" sz="1400" dirty="0" err="1">
                <a:latin typeface="Courier New" pitchFamily="49" charset="0"/>
                <a:cs typeface="Courier New" pitchFamily="49" charset="0"/>
              </a:rPr>
              <a:t>endmodule</a:t>
            </a:r>
            <a:endParaRPr lang="en-GB" sz="1400" dirty="0">
              <a:latin typeface="Courier New" pitchFamily="49" charset="0"/>
              <a:cs typeface="Courier New" pitchFamily="49" charset="0"/>
            </a:endParaRPr>
          </a:p>
        </p:txBody>
      </p:sp>
      <p:sp>
        <p:nvSpPr>
          <p:cNvPr id="2" name="Rectangle 1"/>
          <p:cNvSpPr/>
          <p:nvPr/>
        </p:nvSpPr>
        <p:spPr>
          <a:xfrm>
            <a:off x="6051937" y="5660115"/>
            <a:ext cx="2740109" cy="923330"/>
          </a:xfrm>
          <a:prstGeom prst="rect">
            <a:avLst/>
          </a:prstGeom>
        </p:spPr>
        <p:txBody>
          <a:bodyPr wrap="none">
            <a:spAutoFit/>
          </a:bodyPr>
          <a:lstStyle/>
          <a:p>
            <a:r>
              <a:rPr lang="en-ZA" i="1" dirty="0">
                <a:solidFill>
                  <a:schemeClr val="accent1">
                    <a:lumMod val="75000"/>
                  </a:schemeClr>
                </a:solidFill>
                <a:latin typeface="Calibri" pitchFamily="34" charset="0"/>
              </a:rPr>
              <a:t>Learning Verilog with</a:t>
            </a:r>
            <a:br>
              <a:rPr lang="en-ZA" i="1" dirty="0">
                <a:solidFill>
                  <a:schemeClr val="accent1">
                    <a:lumMod val="75000"/>
                  </a:schemeClr>
                </a:solidFill>
                <a:latin typeface="Calibri" pitchFamily="34" charset="0"/>
              </a:rPr>
            </a:br>
            <a:r>
              <a:rPr lang="en-ZA" i="1" dirty="0">
                <a:solidFill>
                  <a:schemeClr val="accent1">
                    <a:lumMod val="75000"/>
                  </a:schemeClr>
                </a:solidFill>
                <a:latin typeface="Calibri" pitchFamily="34" charset="0"/>
              </a:rPr>
              <a:t>Xilinx ISE, Icarus Verilog or </a:t>
            </a:r>
            <a:br>
              <a:rPr lang="en-ZA" i="1" dirty="0">
                <a:solidFill>
                  <a:schemeClr val="accent1">
                    <a:lumMod val="75000"/>
                  </a:schemeClr>
                </a:solidFill>
                <a:latin typeface="Calibri" pitchFamily="34" charset="0"/>
              </a:rPr>
            </a:br>
            <a:r>
              <a:rPr lang="en-ZA" i="1" dirty="0">
                <a:solidFill>
                  <a:schemeClr val="accent1">
                    <a:lumMod val="75000"/>
                  </a:schemeClr>
                </a:solidFill>
                <a:latin typeface="Calibri" pitchFamily="34" charset="0"/>
              </a:rPr>
              <a:t>Altera </a:t>
            </a:r>
            <a:r>
              <a:rPr lang="en-ZA" i="1" dirty="0" err="1">
                <a:solidFill>
                  <a:schemeClr val="accent1">
                    <a:lumMod val="75000"/>
                  </a:schemeClr>
                </a:solidFill>
                <a:latin typeface="Calibri" pitchFamily="34" charset="0"/>
              </a:rPr>
              <a:t>Quartus</a:t>
            </a:r>
            <a:r>
              <a:rPr lang="en-ZA" i="1" dirty="0">
                <a:solidFill>
                  <a:schemeClr val="accent1">
                    <a:lumMod val="75000"/>
                  </a:schemeClr>
                </a:solidFill>
                <a:latin typeface="Calibri" pitchFamily="34" charset="0"/>
              </a:rPr>
              <a:t> II</a:t>
            </a:r>
            <a:endParaRPr lang="en-US" i="1" dirty="0">
              <a:solidFill>
                <a:schemeClr val="accent1">
                  <a:lumMod val="75000"/>
                </a:schemeClr>
              </a:solidFill>
              <a:latin typeface="Calibri" pitchFamily="34" charset="0"/>
            </a:endParaRPr>
          </a:p>
        </p:txBody>
      </p:sp>
      <p:pic>
        <p:nvPicPr>
          <p:cNvPr id="12"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64681"/>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3488" y="6466892"/>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Registers</a:t>
            </a:r>
            <a:endParaRPr lang="en-GB" dirty="0"/>
          </a:p>
        </p:txBody>
      </p:sp>
      <p:sp>
        <p:nvSpPr>
          <p:cNvPr id="3" name="Content Placeholder 2"/>
          <p:cNvSpPr>
            <a:spLocks noGrp="1"/>
          </p:cNvSpPr>
          <p:nvPr>
            <p:ph idx="1"/>
          </p:nvPr>
        </p:nvSpPr>
        <p:spPr/>
        <p:txBody>
          <a:bodyPr/>
          <a:lstStyle/>
          <a:p>
            <a:r>
              <a:rPr lang="en-ZA" dirty="0"/>
              <a:t>Registers store data</a:t>
            </a:r>
          </a:p>
          <a:p>
            <a:r>
              <a:rPr lang="en-ZA" dirty="0"/>
              <a:t>Registers retain their data until another value is put into them (i.e. works like a FF or latch)</a:t>
            </a:r>
          </a:p>
          <a:p>
            <a:r>
              <a:rPr lang="en-ZA" dirty="0"/>
              <a:t>A register needs no continuous driver</a:t>
            </a:r>
            <a:endParaRPr lang="en-GB" dirty="0"/>
          </a:p>
        </p:txBody>
      </p:sp>
      <p:sp>
        <p:nvSpPr>
          <p:cNvPr id="4" name="TextBox 3"/>
          <p:cNvSpPr txBox="1"/>
          <p:nvPr/>
        </p:nvSpPr>
        <p:spPr>
          <a:xfrm>
            <a:off x="1430594" y="5147187"/>
            <a:ext cx="6813084" cy="1015663"/>
          </a:xfrm>
          <a:prstGeom prst="rect">
            <a:avLst/>
          </a:prstGeom>
          <a:noFill/>
        </p:spPr>
        <p:txBody>
          <a:bodyPr wrap="none" rtlCol="0">
            <a:spAutoFit/>
          </a:bodyPr>
          <a:lstStyle/>
          <a:p>
            <a:r>
              <a:rPr lang="en-ZA" sz="2000" dirty="0"/>
              <a:t>reg </a:t>
            </a:r>
            <a:r>
              <a:rPr lang="en-ZA" sz="2000" dirty="0" err="1"/>
              <a:t>myregister</a:t>
            </a:r>
            <a:r>
              <a:rPr lang="en-ZA" sz="2000" dirty="0"/>
              <a:t>;  // declare a new register  (defaults to 1 bit)</a:t>
            </a:r>
          </a:p>
          <a:p>
            <a:endParaRPr lang="en-ZA" sz="2000" dirty="0"/>
          </a:p>
          <a:p>
            <a:r>
              <a:rPr lang="en-ZA" sz="2000" dirty="0" err="1"/>
              <a:t>myregister</a:t>
            </a:r>
            <a:r>
              <a:rPr lang="en-ZA" sz="2000" dirty="0"/>
              <a:t> = 1'b1;  // set the value to 1</a:t>
            </a:r>
            <a:endParaRPr lang="en-GB"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Vectors of wires and registers</a:t>
            </a:r>
            <a:endParaRPr lang="en-GB" dirty="0"/>
          </a:p>
        </p:txBody>
      </p:sp>
      <p:sp>
        <p:nvSpPr>
          <p:cNvPr id="3" name="Content Placeholder 2"/>
          <p:cNvSpPr>
            <a:spLocks noGrp="1"/>
          </p:cNvSpPr>
          <p:nvPr>
            <p:ph idx="1"/>
          </p:nvPr>
        </p:nvSpPr>
        <p:spPr>
          <a:xfrm>
            <a:off x="663677" y="1905000"/>
            <a:ext cx="8181873" cy="4191000"/>
          </a:xfrm>
        </p:spPr>
        <p:txBody>
          <a:bodyPr/>
          <a:lstStyle/>
          <a:p>
            <a:pPr>
              <a:buNone/>
            </a:pPr>
            <a:r>
              <a:rPr lang="en-ZA" b="1" dirty="0"/>
              <a:t>// Define some wires:</a:t>
            </a:r>
          </a:p>
          <a:p>
            <a:pPr>
              <a:buNone/>
            </a:pPr>
            <a:r>
              <a:rPr lang="en-ZA" dirty="0"/>
              <a:t>wire a;  // a bit wire</a:t>
            </a:r>
          </a:p>
          <a:p>
            <a:pPr>
              <a:buNone/>
            </a:pPr>
            <a:r>
              <a:rPr lang="en-ZA" dirty="0"/>
              <a:t>wire [7:0] </a:t>
            </a:r>
            <a:r>
              <a:rPr lang="en-ZA" dirty="0" err="1"/>
              <a:t>abus</a:t>
            </a:r>
            <a:r>
              <a:rPr lang="en-ZA" dirty="0"/>
              <a:t>;  // an 8-bit bus</a:t>
            </a:r>
          </a:p>
          <a:p>
            <a:pPr>
              <a:buNone/>
            </a:pPr>
            <a:r>
              <a:rPr lang="en-ZA" dirty="0"/>
              <a:t>wire [15:0] bus1, bus2; // two 16-bit busses</a:t>
            </a:r>
          </a:p>
          <a:p>
            <a:pPr>
              <a:buNone/>
            </a:pPr>
            <a:r>
              <a:rPr lang="en-ZA" b="1" dirty="0"/>
              <a:t>// Define some registers</a:t>
            </a:r>
          </a:p>
          <a:p>
            <a:pPr>
              <a:buNone/>
            </a:pPr>
            <a:r>
              <a:rPr lang="en-ZA" dirty="0"/>
              <a:t>reg active; // a single bit register</a:t>
            </a:r>
          </a:p>
          <a:p>
            <a:pPr>
              <a:buNone/>
            </a:pPr>
            <a:r>
              <a:rPr lang="en-ZA" dirty="0"/>
              <a:t>reg [0:17] count; // a vector of 18 bits</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Non-synthesisable Data types</a:t>
            </a:r>
            <a:endParaRPr lang="en-GB" dirty="0"/>
          </a:p>
        </p:txBody>
      </p:sp>
      <p:sp>
        <p:nvSpPr>
          <p:cNvPr id="3" name="Content Placeholder 2"/>
          <p:cNvSpPr>
            <a:spLocks noGrp="1"/>
          </p:cNvSpPr>
          <p:nvPr>
            <p:ph idx="1"/>
          </p:nvPr>
        </p:nvSpPr>
        <p:spPr>
          <a:xfrm>
            <a:off x="356839" y="1905000"/>
            <a:ext cx="8488711" cy="4191000"/>
          </a:xfrm>
        </p:spPr>
        <p:txBody>
          <a:bodyPr/>
          <a:lstStyle/>
          <a:p>
            <a:r>
              <a:rPr lang="en-ZA" dirty="0">
                <a:solidFill>
                  <a:srgbClr val="FF6600"/>
                </a:solidFill>
              </a:rPr>
              <a:t>Integer</a:t>
            </a:r>
            <a:r>
              <a:rPr lang="en-ZA" dirty="0">
                <a:solidFill>
                  <a:srgbClr val="FFFF00"/>
                </a:solidFill>
              </a:rPr>
              <a:t> </a:t>
            </a:r>
            <a:r>
              <a:rPr lang="en-ZA" dirty="0"/>
              <a:t>  32-bit value</a:t>
            </a:r>
          </a:p>
          <a:p>
            <a:pPr lvl="1">
              <a:buNone/>
            </a:pPr>
            <a:r>
              <a:rPr lang="en-ZA" dirty="0"/>
              <a:t>integer </a:t>
            </a:r>
            <a:r>
              <a:rPr lang="en-ZA" dirty="0" err="1"/>
              <a:t>i</a:t>
            </a:r>
            <a:r>
              <a:rPr lang="en-ZA" dirty="0"/>
              <a:t>;  // e.g. used as a counter</a:t>
            </a:r>
          </a:p>
          <a:p>
            <a:r>
              <a:rPr lang="en-ZA" dirty="0">
                <a:solidFill>
                  <a:srgbClr val="FF6600"/>
                </a:solidFill>
              </a:rPr>
              <a:t>Real</a:t>
            </a:r>
            <a:r>
              <a:rPr lang="en-ZA" dirty="0"/>
              <a:t>   32-bit floating point value</a:t>
            </a:r>
            <a:endParaRPr lang="en-ZA" dirty="0">
              <a:solidFill>
                <a:srgbClr val="FFFF00"/>
              </a:solidFill>
            </a:endParaRPr>
          </a:p>
          <a:p>
            <a:pPr lvl="1">
              <a:buNone/>
            </a:pPr>
            <a:r>
              <a:rPr lang="en-ZA" dirty="0"/>
              <a:t>real r;  // e.g. floating point value for calculation</a:t>
            </a:r>
          </a:p>
          <a:p>
            <a:r>
              <a:rPr lang="en-ZA" dirty="0">
                <a:solidFill>
                  <a:srgbClr val="FF6600"/>
                </a:solidFill>
              </a:rPr>
              <a:t>Time</a:t>
            </a:r>
            <a:r>
              <a:rPr lang="en-ZA" dirty="0"/>
              <a:t>  64-bit value</a:t>
            </a:r>
          </a:p>
          <a:p>
            <a:pPr lvl="1">
              <a:buNone/>
            </a:pPr>
            <a:r>
              <a:rPr lang="en-ZA" dirty="0"/>
              <a:t>time t;   // e.g. used in simulation for delays</a:t>
            </a:r>
          </a:p>
        </p:txBody>
      </p:sp>
      <p:sp>
        <p:nvSpPr>
          <p:cNvPr id="4" name="Rectangle 3"/>
          <p:cNvSpPr/>
          <p:nvPr/>
        </p:nvSpPr>
        <p:spPr>
          <a:xfrm>
            <a:off x="749580" y="1225965"/>
            <a:ext cx="7178938" cy="646331"/>
          </a:xfrm>
          <a:prstGeom prst="rect">
            <a:avLst/>
          </a:prstGeom>
        </p:spPr>
        <p:txBody>
          <a:bodyPr wrap="square">
            <a:spAutoFit/>
          </a:bodyPr>
          <a:lstStyle/>
          <a:p>
            <a:r>
              <a:rPr lang="en-ZA" dirty="0"/>
              <a:t>These datatypes are used both during the compilation and simulation stages to do various things like checking loops, calculations.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Memory jogger…</a:t>
            </a:r>
            <a:endParaRPr lang="en-GB" dirty="0"/>
          </a:p>
        </p:txBody>
      </p:sp>
      <p:sp>
        <p:nvSpPr>
          <p:cNvPr id="4" name="TextBox 3"/>
          <p:cNvSpPr txBox="1"/>
          <p:nvPr/>
        </p:nvSpPr>
        <p:spPr>
          <a:xfrm>
            <a:off x="1091381" y="2123768"/>
            <a:ext cx="5507277" cy="461665"/>
          </a:xfrm>
          <a:prstGeom prst="rect">
            <a:avLst/>
          </a:prstGeom>
          <a:noFill/>
        </p:spPr>
        <p:txBody>
          <a:bodyPr wrap="none" rtlCol="0">
            <a:spAutoFit/>
          </a:bodyPr>
          <a:lstStyle/>
          <a:p>
            <a:r>
              <a:rPr lang="en-ZA" sz="2400" b="1" dirty="0"/>
              <a:t>Q:</a:t>
            </a:r>
            <a:r>
              <a:rPr lang="en-ZA" sz="2400" dirty="0"/>
              <a:t>  Explain the Verilog value 10’h10  …</a:t>
            </a:r>
            <a:endParaRPr lang="en-GB" sz="2400" dirty="0"/>
          </a:p>
        </p:txBody>
      </p:sp>
      <p:sp>
        <p:nvSpPr>
          <p:cNvPr id="5" name="TextBox 4"/>
          <p:cNvSpPr txBox="1"/>
          <p:nvPr/>
        </p:nvSpPr>
        <p:spPr>
          <a:xfrm>
            <a:off x="1091381" y="2743200"/>
            <a:ext cx="510076" cy="461665"/>
          </a:xfrm>
          <a:prstGeom prst="rect">
            <a:avLst/>
          </a:prstGeom>
          <a:noFill/>
        </p:spPr>
        <p:txBody>
          <a:bodyPr wrap="none" rtlCol="0">
            <a:spAutoFit/>
          </a:bodyPr>
          <a:lstStyle/>
          <a:p>
            <a:r>
              <a:rPr lang="en-ZA" sz="2400" b="1" dirty="0"/>
              <a:t>A:</a:t>
            </a:r>
            <a:endParaRPr lang="en-GB" sz="2400" dirty="0"/>
          </a:p>
        </p:txBody>
      </p:sp>
      <p:sp>
        <p:nvSpPr>
          <p:cNvPr id="7" name="TextBox 6"/>
          <p:cNvSpPr txBox="1"/>
          <p:nvPr/>
        </p:nvSpPr>
        <p:spPr>
          <a:xfrm>
            <a:off x="1808418" y="2743200"/>
            <a:ext cx="2980303" cy="461665"/>
          </a:xfrm>
          <a:prstGeom prst="rect">
            <a:avLst/>
          </a:prstGeom>
          <a:noFill/>
        </p:spPr>
        <p:txBody>
          <a:bodyPr wrap="none" rtlCol="0">
            <a:spAutoFit/>
          </a:bodyPr>
          <a:lstStyle/>
          <a:p>
            <a:r>
              <a:rPr lang="en-ZA" sz="2400" b="1" dirty="0"/>
              <a:t>(a)</a:t>
            </a:r>
            <a:r>
              <a:rPr lang="en-ZA" sz="2400" dirty="0"/>
              <a:t>  10-bit value 10</a:t>
            </a:r>
            <a:r>
              <a:rPr lang="en-ZA" sz="2400" baseline="-25000" dirty="0"/>
              <a:t>10</a:t>
            </a:r>
            <a:endParaRPr lang="en-GB" sz="2400" baseline="-25000" dirty="0"/>
          </a:p>
        </p:txBody>
      </p:sp>
      <p:sp>
        <p:nvSpPr>
          <p:cNvPr id="9" name="TextBox 8"/>
          <p:cNvSpPr txBox="1"/>
          <p:nvPr/>
        </p:nvSpPr>
        <p:spPr>
          <a:xfrm>
            <a:off x="1808418" y="3264270"/>
            <a:ext cx="4005264" cy="461665"/>
          </a:xfrm>
          <a:prstGeom prst="rect">
            <a:avLst/>
          </a:prstGeom>
          <a:noFill/>
        </p:spPr>
        <p:txBody>
          <a:bodyPr wrap="none" rtlCol="0">
            <a:spAutoFit/>
          </a:bodyPr>
          <a:lstStyle/>
          <a:p>
            <a:r>
              <a:rPr lang="en-ZA" sz="2400" b="1" dirty="0"/>
              <a:t>(b)</a:t>
            </a:r>
            <a:r>
              <a:rPr lang="en-ZA" sz="2400" dirty="0"/>
              <a:t>  Arbitrary size value 16</a:t>
            </a:r>
            <a:r>
              <a:rPr lang="en-ZA" sz="2400" baseline="-25000" dirty="0"/>
              <a:t>10</a:t>
            </a:r>
            <a:endParaRPr lang="en-GB" sz="2400" dirty="0"/>
          </a:p>
        </p:txBody>
      </p:sp>
      <p:sp>
        <p:nvSpPr>
          <p:cNvPr id="10" name="TextBox 9"/>
          <p:cNvSpPr txBox="1"/>
          <p:nvPr/>
        </p:nvSpPr>
        <p:spPr>
          <a:xfrm>
            <a:off x="1808418" y="3799750"/>
            <a:ext cx="2980303" cy="461665"/>
          </a:xfrm>
          <a:prstGeom prst="rect">
            <a:avLst/>
          </a:prstGeom>
          <a:noFill/>
        </p:spPr>
        <p:txBody>
          <a:bodyPr wrap="none" rtlCol="0">
            <a:spAutoFit/>
          </a:bodyPr>
          <a:lstStyle/>
          <a:p>
            <a:r>
              <a:rPr lang="en-ZA" sz="2400" b="1" dirty="0"/>
              <a:t>(c) </a:t>
            </a:r>
            <a:r>
              <a:rPr lang="en-ZA" sz="2400" dirty="0"/>
              <a:t> 10-bit value 10</a:t>
            </a:r>
            <a:r>
              <a:rPr lang="en-ZA" sz="2400" baseline="-25000" dirty="0"/>
              <a:t>16</a:t>
            </a:r>
            <a:endParaRPr lang="en-GB" sz="2400" dirty="0"/>
          </a:p>
        </p:txBody>
      </p:sp>
      <p:sp>
        <p:nvSpPr>
          <p:cNvPr id="3" name="Oval 2"/>
          <p:cNvSpPr/>
          <p:nvPr/>
        </p:nvSpPr>
        <p:spPr>
          <a:xfrm>
            <a:off x="1601457" y="3799750"/>
            <a:ext cx="899410" cy="631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700" y="326602"/>
            <a:ext cx="2152126" cy="1627658"/>
          </a:xfrm>
          <a:prstGeom prst="rect">
            <a:avLst/>
          </a:prstGeom>
        </p:spPr>
      </p:pic>
      <p:sp>
        <p:nvSpPr>
          <p:cNvPr id="13" name="TextBox 12"/>
          <p:cNvSpPr txBox="1"/>
          <p:nvPr/>
        </p:nvSpPr>
        <p:spPr>
          <a:xfrm>
            <a:off x="1808418" y="4356535"/>
            <a:ext cx="5899372" cy="461665"/>
          </a:xfrm>
          <a:prstGeom prst="rect">
            <a:avLst/>
          </a:prstGeom>
          <a:noFill/>
        </p:spPr>
        <p:txBody>
          <a:bodyPr wrap="none" rtlCol="0">
            <a:spAutoFit/>
          </a:bodyPr>
          <a:lstStyle/>
          <a:p>
            <a:r>
              <a:rPr lang="en-ZA" sz="2400" b="1" dirty="0"/>
              <a:t>(d) </a:t>
            </a:r>
            <a:r>
              <a:rPr lang="en-ZA" sz="2400" dirty="0"/>
              <a:t> array [16,16,16,16,16,16,16,16,16,16]</a:t>
            </a:r>
            <a:endParaRPr lang="en-GB" sz="2400" baseline="30000" dirty="0"/>
          </a:p>
        </p:txBody>
      </p:sp>
    </p:spTree>
    <p:extLst>
      <p:ext uri="{BB962C8B-B14F-4D97-AF65-F5344CB8AC3E}">
        <p14:creationId xmlns:p14="http://schemas.microsoft.com/office/powerpoint/2010/main" val="1344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9"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3"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Verilog Parameters &amp; Initial block</a:t>
            </a:r>
            <a:endParaRPr lang="en-GB" dirty="0"/>
          </a:p>
        </p:txBody>
      </p:sp>
      <p:sp>
        <p:nvSpPr>
          <p:cNvPr id="3" name="Content Placeholder 2"/>
          <p:cNvSpPr>
            <a:spLocks noGrp="1"/>
          </p:cNvSpPr>
          <p:nvPr>
            <p:ph idx="1"/>
          </p:nvPr>
        </p:nvSpPr>
        <p:spPr>
          <a:xfrm>
            <a:off x="239276" y="1646608"/>
            <a:ext cx="8675733" cy="4397353"/>
          </a:xfrm>
        </p:spPr>
        <p:txBody>
          <a:bodyPr>
            <a:normAutofit fontScale="85000" lnSpcReduction="10000"/>
          </a:bodyPr>
          <a:lstStyle/>
          <a:p>
            <a:r>
              <a:rPr lang="en-ZA" dirty="0">
                <a:solidFill>
                  <a:srgbClr val="FF6600"/>
                </a:solidFill>
              </a:rPr>
              <a:t>Parameter: </a:t>
            </a:r>
            <a:r>
              <a:rPr lang="en-ZA" dirty="0"/>
              <a:t>the rather obscurely named ‘parameter’ works more like a constant in C (or </a:t>
            </a:r>
            <a:r>
              <a:rPr lang="en-ZA" b="1" dirty="0"/>
              <a:t>generic</a:t>
            </a:r>
            <a:r>
              <a:rPr lang="en-ZA" dirty="0"/>
              <a:t> in VHLD)</a:t>
            </a:r>
          </a:p>
          <a:p>
            <a:pPr lvl="1"/>
            <a:r>
              <a:rPr lang="en-ZA" dirty="0"/>
              <a:t>Parameters can be used in implementation of both synthesisable and simulation code</a:t>
            </a:r>
          </a:p>
          <a:p>
            <a:r>
              <a:rPr lang="en-ZA" dirty="0">
                <a:solidFill>
                  <a:srgbClr val="FF6600"/>
                </a:solidFill>
              </a:rPr>
              <a:t>Initial: </a:t>
            </a:r>
            <a:r>
              <a:rPr lang="en-ZA" dirty="0"/>
              <a:t>used to initialize parameters or registers or describe a process for initializing a module (i.e. like constructor in C++)</a:t>
            </a:r>
          </a:p>
          <a:p>
            <a:pPr lvl="1"/>
            <a:r>
              <a:rPr lang="en-ZA" dirty="0"/>
              <a:t>An initial block is effectively an always@ block that is triggered on the start of simulation (NB: it is not synthesisable)</a:t>
            </a:r>
          </a:p>
          <a:p>
            <a:pPr lvl="1"/>
            <a:r>
              <a:rPr lang="en-ZA" dirty="0"/>
              <a:t>Initial can only be used in simulation code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4807131" y="4859383"/>
            <a:ext cx="1005840" cy="0"/>
          </a:xfrm>
          <a:prstGeom prst="line">
            <a:avLst/>
          </a:prstGeom>
          <a:solidFill>
            <a:schemeClr val="accent1"/>
          </a:solidFill>
          <a:ln w="28575" cap="flat" cmpd="sng" algn="ctr">
            <a:solidFill>
              <a:schemeClr val="bg2">
                <a:lumMod val="50000"/>
              </a:schemeClr>
            </a:solidFill>
            <a:prstDash val="solid"/>
            <a:round/>
            <a:headEnd type="none" w="med" len="med"/>
            <a:tailEnd type="arrow" w="med" len="med"/>
          </a:ln>
          <a:effectLst/>
        </p:spPr>
      </p:cxnSp>
      <p:cxnSp>
        <p:nvCxnSpPr>
          <p:cNvPr id="11" name="Straight Connector 10"/>
          <p:cNvCxnSpPr/>
          <p:nvPr/>
        </p:nvCxnSpPr>
        <p:spPr bwMode="auto">
          <a:xfrm>
            <a:off x="7354388" y="5146766"/>
            <a:ext cx="1005840" cy="0"/>
          </a:xfrm>
          <a:prstGeom prst="line">
            <a:avLst/>
          </a:prstGeom>
          <a:solidFill>
            <a:schemeClr val="accent1"/>
          </a:solidFill>
          <a:ln w="28575" cap="flat" cmpd="sng" algn="ctr">
            <a:solidFill>
              <a:schemeClr val="bg2">
                <a:lumMod val="50000"/>
              </a:schemeClr>
            </a:solidFill>
            <a:prstDash val="solid"/>
            <a:round/>
            <a:headEnd type="none" w="med" len="med"/>
            <a:tailEnd type="arrow" w="med" len="med"/>
          </a:ln>
          <a:effectLst/>
        </p:spPr>
      </p:cxnSp>
      <p:sp>
        <p:nvSpPr>
          <p:cNvPr id="2" name="Title 1"/>
          <p:cNvSpPr>
            <a:spLocks noGrp="1"/>
          </p:cNvSpPr>
          <p:nvPr>
            <p:ph type="title"/>
          </p:nvPr>
        </p:nvSpPr>
        <p:spPr/>
        <p:txBody>
          <a:bodyPr>
            <a:normAutofit fontScale="90000"/>
          </a:bodyPr>
          <a:lstStyle/>
          <a:p>
            <a:r>
              <a:rPr lang="en-ZA" dirty="0"/>
              <a:t>Ports</a:t>
            </a:r>
            <a:endParaRPr lang="en-GB" dirty="0"/>
          </a:p>
        </p:txBody>
      </p:sp>
      <p:sp>
        <p:nvSpPr>
          <p:cNvPr id="3" name="Content Placeholder 2"/>
          <p:cNvSpPr>
            <a:spLocks noGrp="1"/>
          </p:cNvSpPr>
          <p:nvPr>
            <p:ph idx="1"/>
          </p:nvPr>
        </p:nvSpPr>
        <p:spPr>
          <a:xfrm>
            <a:off x="390200" y="1552303"/>
            <a:ext cx="8509819" cy="4191000"/>
          </a:xfrm>
        </p:spPr>
        <p:txBody>
          <a:bodyPr/>
          <a:lstStyle/>
          <a:p>
            <a:r>
              <a:rPr lang="en-ZA" dirty="0"/>
              <a:t>The tradition is to </a:t>
            </a:r>
            <a:r>
              <a:rPr lang="en-ZA" dirty="0">
                <a:solidFill>
                  <a:srgbClr val="FF6600"/>
                </a:solidFill>
              </a:rPr>
              <a:t>list input ports first</a:t>
            </a:r>
            <a:r>
              <a:rPr lang="en-ZA" dirty="0"/>
              <a:t> and then output ports. This makes reading of code easier. i.e.:</a:t>
            </a:r>
          </a:p>
          <a:p>
            <a:pPr>
              <a:buNone/>
            </a:pPr>
            <a:r>
              <a:rPr lang="en-ZA" dirty="0" err="1">
                <a:solidFill>
                  <a:srgbClr val="FF6600"/>
                </a:solidFill>
              </a:rPr>
              <a:t>ModuleName</a:t>
            </a:r>
            <a:r>
              <a:rPr lang="en-ZA" dirty="0">
                <a:solidFill>
                  <a:srgbClr val="FF6600"/>
                </a:solidFill>
              </a:rPr>
              <a:t> ( &lt;input ports&gt; &lt;output ports&gt;);</a:t>
            </a:r>
            <a:endParaRPr lang="en-GB" dirty="0">
              <a:solidFill>
                <a:srgbClr val="FF6600"/>
              </a:solidFill>
            </a:endParaRPr>
          </a:p>
        </p:txBody>
      </p:sp>
      <p:sp>
        <p:nvSpPr>
          <p:cNvPr id="4" name="Rectangle 3"/>
          <p:cNvSpPr/>
          <p:nvPr/>
        </p:nvSpPr>
        <p:spPr>
          <a:xfrm>
            <a:off x="1624992" y="4219256"/>
            <a:ext cx="3676049" cy="2462213"/>
          </a:xfrm>
          <a:prstGeom prst="rect">
            <a:avLst/>
          </a:prstGeom>
        </p:spPr>
        <p:txBody>
          <a:bodyPr wrap="square">
            <a:spAutoFit/>
          </a:bodyPr>
          <a:lstStyle/>
          <a:p>
            <a:r>
              <a:rPr lang="en-US" sz="1400" dirty="0"/>
              <a:t>module </a:t>
            </a:r>
            <a:r>
              <a:rPr lang="en-US" sz="1400" dirty="0" err="1"/>
              <a:t>mygate</a:t>
            </a:r>
            <a:r>
              <a:rPr lang="en-US" sz="1400" dirty="0"/>
              <a:t> (</a:t>
            </a:r>
          </a:p>
          <a:p>
            <a:r>
              <a:rPr lang="en-US" sz="1400" dirty="0"/>
              <a:t>       reset, // reset line if used</a:t>
            </a:r>
          </a:p>
          <a:p>
            <a:r>
              <a:rPr lang="en-US" sz="1400" dirty="0"/>
              <a:t>       </a:t>
            </a:r>
            <a:r>
              <a:rPr lang="en-US" sz="1400" dirty="0" err="1"/>
              <a:t>clk</a:t>
            </a:r>
            <a:r>
              <a:rPr lang="en-US" sz="1400" dirty="0"/>
              <a:t> ,     // clock input</a:t>
            </a:r>
          </a:p>
          <a:p>
            <a:r>
              <a:rPr lang="en-US" sz="1400" dirty="0"/>
              <a:t>       </a:t>
            </a:r>
            <a:r>
              <a:rPr lang="en-US" sz="1400" dirty="0" err="1"/>
              <a:t>xout</a:t>
            </a:r>
            <a:r>
              <a:rPr lang="en-US" sz="1400" dirty="0"/>
              <a:t>,    // 1 bit output</a:t>
            </a:r>
          </a:p>
          <a:p>
            <a:r>
              <a:rPr lang="en-US" sz="1400" dirty="0"/>
              <a:t>       </a:t>
            </a:r>
            <a:r>
              <a:rPr lang="en-US" sz="1400" dirty="0" err="1"/>
              <a:t>ain</a:t>
            </a:r>
            <a:r>
              <a:rPr lang="en-US" sz="1400" dirty="0"/>
              <a:t>   );  // a 1 bit input </a:t>
            </a:r>
          </a:p>
          <a:p>
            <a:r>
              <a:rPr lang="en-US" sz="1400" dirty="0"/>
              <a:t>   // define inputs</a:t>
            </a:r>
          </a:p>
          <a:p>
            <a:r>
              <a:rPr lang="en-US" sz="1400" dirty="0"/>
              <a:t>   input reset, </a:t>
            </a:r>
            <a:r>
              <a:rPr lang="en-US" sz="1400" dirty="0" err="1"/>
              <a:t>clk</a:t>
            </a:r>
            <a:r>
              <a:rPr lang="en-US" sz="1400" dirty="0"/>
              <a:t>, </a:t>
            </a:r>
            <a:r>
              <a:rPr lang="en-US" sz="1400" dirty="0" err="1"/>
              <a:t>ain</a:t>
            </a:r>
            <a:r>
              <a:rPr lang="en-US" sz="1400" dirty="0"/>
              <a:t>;</a:t>
            </a:r>
          </a:p>
          <a:p>
            <a:r>
              <a:rPr lang="en-US" sz="1400" dirty="0"/>
              <a:t>   // define outputs</a:t>
            </a:r>
          </a:p>
          <a:p>
            <a:r>
              <a:rPr lang="en-US" sz="1400" dirty="0"/>
              <a:t>   output </a:t>
            </a:r>
            <a:r>
              <a:rPr lang="en-US" sz="1400" dirty="0" err="1"/>
              <a:t>xout</a:t>
            </a:r>
            <a:r>
              <a:rPr lang="en-US" sz="1400" dirty="0"/>
              <a:t>;</a:t>
            </a:r>
          </a:p>
          <a:p>
            <a:r>
              <a:rPr lang="en-US" sz="1400" dirty="0"/>
              <a:t>… rest of implementation …</a:t>
            </a:r>
          </a:p>
          <a:p>
            <a:r>
              <a:rPr lang="en-US" sz="1400" dirty="0" err="1"/>
              <a:t>endmodule</a:t>
            </a:r>
            <a:endParaRPr lang="en-GB" sz="1400" dirty="0"/>
          </a:p>
        </p:txBody>
      </p:sp>
      <p:sp>
        <p:nvSpPr>
          <p:cNvPr id="5" name="Rectangle 4"/>
          <p:cNvSpPr/>
          <p:nvPr/>
        </p:nvSpPr>
        <p:spPr bwMode="auto">
          <a:xfrm>
            <a:off x="5786847" y="4284617"/>
            <a:ext cx="1593668" cy="1711234"/>
          </a:xfrm>
          <a:prstGeom prst="rect">
            <a:avLst/>
          </a:prstGeom>
          <a:solidFill>
            <a:schemeClr val="accent2">
              <a:lumMod val="20000"/>
              <a:lumOff val="80000"/>
            </a:schemeClr>
          </a:solidFill>
          <a:ln w="2857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sz="2400" dirty="0" err="1">
                <a:solidFill>
                  <a:schemeClr val="accent4">
                    <a:lumMod val="10000"/>
                  </a:schemeClr>
                </a:solidFill>
              </a:rPr>
              <a:t>mygate</a:t>
            </a:r>
            <a:endParaRPr kumimoji="0" lang="en-GB" sz="1800" b="0" i="0" u="none" strike="noStrike" cap="none" normalizeH="0" baseline="0" dirty="0">
              <a:ln>
                <a:noFill/>
              </a:ln>
              <a:solidFill>
                <a:schemeClr val="accent4">
                  <a:lumMod val="10000"/>
                </a:schemeClr>
              </a:solidFill>
              <a:effectLst/>
              <a:latin typeface="Arial" charset="0"/>
            </a:endParaRPr>
          </a:p>
        </p:txBody>
      </p:sp>
      <p:sp>
        <p:nvSpPr>
          <p:cNvPr id="8" name="Rectangle 7"/>
          <p:cNvSpPr/>
          <p:nvPr/>
        </p:nvSpPr>
        <p:spPr>
          <a:xfrm>
            <a:off x="5094136" y="4511431"/>
            <a:ext cx="466794" cy="369332"/>
          </a:xfrm>
          <a:prstGeom prst="rect">
            <a:avLst/>
          </a:prstGeom>
        </p:spPr>
        <p:txBody>
          <a:bodyPr wrap="none">
            <a:spAutoFit/>
          </a:bodyPr>
          <a:lstStyle/>
          <a:p>
            <a:r>
              <a:rPr lang="en-ZA" dirty="0" err="1">
                <a:solidFill>
                  <a:schemeClr val="accent4">
                    <a:lumMod val="10000"/>
                  </a:schemeClr>
                </a:solidFill>
              </a:rPr>
              <a:t>clk</a:t>
            </a:r>
            <a:endParaRPr lang="en-GB" dirty="0"/>
          </a:p>
        </p:txBody>
      </p:sp>
      <p:cxnSp>
        <p:nvCxnSpPr>
          <p:cNvPr id="9" name="Straight Connector 8"/>
          <p:cNvCxnSpPr/>
          <p:nvPr/>
        </p:nvCxnSpPr>
        <p:spPr bwMode="auto">
          <a:xfrm>
            <a:off x="4807131" y="5447211"/>
            <a:ext cx="1005840" cy="0"/>
          </a:xfrm>
          <a:prstGeom prst="line">
            <a:avLst/>
          </a:prstGeom>
          <a:solidFill>
            <a:schemeClr val="accent1"/>
          </a:solidFill>
          <a:ln w="28575" cap="flat" cmpd="sng" algn="ctr">
            <a:solidFill>
              <a:schemeClr val="bg2">
                <a:lumMod val="50000"/>
              </a:schemeClr>
            </a:solidFill>
            <a:prstDash val="solid"/>
            <a:round/>
            <a:headEnd type="none" w="med" len="med"/>
            <a:tailEnd type="arrow" w="med" len="med"/>
          </a:ln>
          <a:effectLst/>
        </p:spPr>
      </p:cxnSp>
      <p:sp>
        <p:nvSpPr>
          <p:cNvPr id="10" name="Rectangle 9"/>
          <p:cNvSpPr/>
          <p:nvPr/>
        </p:nvSpPr>
        <p:spPr>
          <a:xfrm>
            <a:off x="5094136" y="5099259"/>
            <a:ext cx="492443" cy="369332"/>
          </a:xfrm>
          <a:prstGeom prst="rect">
            <a:avLst/>
          </a:prstGeom>
        </p:spPr>
        <p:txBody>
          <a:bodyPr wrap="none">
            <a:spAutoFit/>
          </a:bodyPr>
          <a:lstStyle/>
          <a:p>
            <a:r>
              <a:rPr lang="en-ZA" dirty="0">
                <a:solidFill>
                  <a:schemeClr val="accent4">
                    <a:lumMod val="10000"/>
                  </a:schemeClr>
                </a:solidFill>
              </a:rPr>
              <a:t>ain</a:t>
            </a:r>
            <a:endParaRPr lang="en-GB" dirty="0"/>
          </a:p>
        </p:txBody>
      </p:sp>
      <p:sp>
        <p:nvSpPr>
          <p:cNvPr id="12" name="Rectangle 11"/>
          <p:cNvSpPr/>
          <p:nvPr/>
        </p:nvSpPr>
        <p:spPr>
          <a:xfrm>
            <a:off x="7641393" y="4798814"/>
            <a:ext cx="620683" cy="369332"/>
          </a:xfrm>
          <a:prstGeom prst="rect">
            <a:avLst/>
          </a:prstGeom>
        </p:spPr>
        <p:txBody>
          <a:bodyPr wrap="none">
            <a:spAutoFit/>
          </a:bodyPr>
          <a:lstStyle/>
          <a:p>
            <a:r>
              <a:rPr lang="en-ZA" dirty="0" err="1">
                <a:solidFill>
                  <a:schemeClr val="accent4">
                    <a:lumMod val="10000"/>
                  </a:schemeClr>
                </a:solidFill>
              </a:rPr>
              <a:t>xout</a:t>
            </a:r>
            <a:endParaRPr lang="en-GB" dirty="0"/>
          </a:p>
        </p:txBody>
      </p:sp>
      <p:sp>
        <p:nvSpPr>
          <p:cNvPr id="13" name="Isosceles Triangle 12"/>
          <p:cNvSpPr/>
          <p:nvPr/>
        </p:nvSpPr>
        <p:spPr bwMode="auto">
          <a:xfrm rot="5400000">
            <a:off x="5772101" y="4690065"/>
            <a:ext cx="325381" cy="298266"/>
          </a:xfrm>
          <a:prstGeom prst="triangle">
            <a:avLst/>
          </a:prstGeom>
          <a:noFill/>
          <a:ln w="2857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cxnSp>
        <p:nvCxnSpPr>
          <p:cNvPr id="14" name="Straight Connector 13"/>
          <p:cNvCxnSpPr/>
          <p:nvPr/>
        </p:nvCxnSpPr>
        <p:spPr bwMode="auto">
          <a:xfrm flipV="1">
            <a:off x="6658639" y="5990116"/>
            <a:ext cx="0" cy="555650"/>
          </a:xfrm>
          <a:prstGeom prst="line">
            <a:avLst/>
          </a:prstGeom>
          <a:solidFill>
            <a:schemeClr val="accent1"/>
          </a:solidFill>
          <a:ln w="28575" cap="flat" cmpd="sng" algn="ctr">
            <a:solidFill>
              <a:schemeClr val="bg2">
                <a:lumMod val="50000"/>
              </a:schemeClr>
            </a:solidFill>
            <a:prstDash val="solid"/>
            <a:round/>
            <a:headEnd type="none" w="med" len="med"/>
            <a:tailEnd type="arrow" w="med" len="med"/>
          </a:ln>
          <a:effectLst/>
        </p:spPr>
      </p:cxnSp>
      <p:sp>
        <p:nvSpPr>
          <p:cNvPr id="15" name="Rectangle 14"/>
          <p:cNvSpPr/>
          <p:nvPr/>
        </p:nvSpPr>
        <p:spPr>
          <a:xfrm>
            <a:off x="6658639" y="6168434"/>
            <a:ext cx="1459449" cy="369332"/>
          </a:xfrm>
          <a:prstGeom prst="rect">
            <a:avLst/>
          </a:prstGeom>
        </p:spPr>
        <p:txBody>
          <a:bodyPr wrap="square">
            <a:spAutoFit/>
          </a:bodyPr>
          <a:lstStyle/>
          <a:p>
            <a:r>
              <a:rPr lang="en-ZA" dirty="0">
                <a:solidFill>
                  <a:schemeClr val="accent4">
                    <a:lumMod val="10000"/>
                  </a:schemeClr>
                </a:solidFill>
              </a:rPr>
              <a:t>reset</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725882" y="5419992"/>
            <a:ext cx="2172789" cy="252549"/>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normAutofit fontScale="90000"/>
          </a:bodyPr>
          <a:lstStyle/>
          <a:p>
            <a:r>
              <a:rPr lang="en-ZA" dirty="0"/>
              <a:t>Register Output Ports</a:t>
            </a:r>
            <a:endParaRPr lang="en-GB" dirty="0"/>
          </a:p>
        </p:txBody>
      </p:sp>
      <p:sp>
        <p:nvSpPr>
          <p:cNvPr id="3" name="Content Placeholder 2"/>
          <p:cNvSpPr>
            <a:spLocks noGrp="1"/>
          </p:cNvSpPr>
          <p:nvPr>
            <p:ph idx="1"/>
          </p:nvPr>
        </p:nvSpPr>
        <p:spPr>
          <a:xfrm>
            <a:off x="729114" y="1414049"/>
            <a:ext cx="8007350" cy="4191000"/>
          </a:xfrm>
        </p:spPr>
        <p:txBody>
          <a:bodyPr/>
          <a:lstStyle/>
          <a:p>
            <a:r>
              <a:rPr lang="en-ZA" dirty="0"/>
              <a:t>These are output port that hold their value. An essential feature needed to construct things like timers and flip flops</a:t>
            </a:r>
            <a:endParaRPr lang="en-GB" dirty="0"/>
          </a:p>
        </p:txBody>
      </p:sp>
      <p:sp>
        <p:nvSpPr>
          <p:cNvPr id="4" name="Rectangle 3"/>
          <p:cNvSpPr/>
          <p:nvPr/>
        </p:nvSpPr>
        <p:spPr>
          <a:xfrm>
            <a:off x="1210260" y="3170566"/>
            <a:ext cx="6648995" cy="3139321"/>
          </a:xfrm>
          <a:prstGeom prst="rect">
            <a:avLst/>
          </a:prstGeom>
        </p:spPr>
        <p:txBody>
          <a:bodyPr wrap="square">
            <a:spAutoFit/>
          </a:bodyPr>
          <a:lstStyle/>
          <a:p>
            <a:r>
              <a:rPr lang="en-US" dirty="0"/>
              <a:t>module </a:t>
            </a:r>
            <a:r>
              <a:rPr lang="en-US" dirty="0" err="1"/>
              <a:t>mycounter</a:t>
            </a:r>
            <a:r>
              <a:rPr lang="en-US" dirty="0"/>
              <a:t> (</a:t>
            </a:r>
          </a:p>
          <a:p>
            <a:r>
              <a:rPr lang="en-US" dirty="0"/>
              <a:t>       </a:t>
            </a:r>
            <a:r>
              <a:rPr lang="en-US" dirty="0" err="1"/>
              <a:t>clk</a:t>
            </a:r>
            <a:r>
              <a:rPr lang="en-US" dirty="0"/>
              <a:t>,             // Clock input of the design</a:t>
            </a:r>
          </a:p>
          <a:p>
            <a:r>
              <a:rPr lang="en-US" dirty="0"/>
              <a:t>       </a:t>
            </a:r>
            <a:r>
              <a:rPr lang="en-US" dirty="0" err="1"/>
              <a:t>count_out</a:t>
            </a:r>
            <a:r>
              <a:rPr lang="en-US" dirty="0"/>
              <a:t>  // 8 bit vector output of the</a:t>
            </a:r>
          </a:p>
          <a:p>
            <a:r>
              <a:rPr lang="en-US" dirty="0"/>
              <a:t>       );</a:t>
            </a:r>
          </a:p>
          <a:p>
            <a:r>
              <a:rPr lang="en-US" dirty="0"/>
              <a:t>       // Inputs:</a:t>
            </a:r>
          </a:p>
          <a:p>
            <a:r>
              <a:rPr lang="en-US" dirty="0"/>
              <a:t>       input </a:t>
            </a:r>
            <a:r>
              <a:rPr lang="en-US" dirty="0" err="1"/>
              <a:t>clk</a:t>
            </a:r>
            <a:r>
              <a:rPr lang="en-US" dirty="0"/>
              <a:t>;</a:t>
            </a:r>
            <a:endParaRPr lang="en-US" dirty="0">
              <a:solidFill>
                <a:schemeClr val="accent4">
                  <a:lumMod val="10000"/>
                </a:schemeClr>
              </a:solidFill>
            </a:endParaRPr>
          </a:p>
          <a:p>
            <a:r>
              <a:rPr lang="en-US" dirty="0">
                <a:solidFill>
                  <a:schemeClr val="accent4">
                    <a:lumMod val="10000"/>
                  </a:schemeClr>
                </a:solidFill>
              </a:rPr>
              <a:t>       output [7:0] </a:t>
            </a:r>
            <a:r>
              <a:rPr lang="en-US" dirty="0" err="1">
                <a:solidFill>
                  <a:schemeClr val="accent4">
                    <a:lumMod val="10000"/>
                  </a:schemeClr>
                </a:solidFill>
              </a:rPr>
              <a:t>count_out</a:t>
            </a:r>
            <a:r>
              <a:rPr lang="en-US" dirty="0">
                <a:solidFill>
                  <a:schemeClr val="accent4">
                    <a:lumMod val="10000"/>
                  </a:schemeClr>
                </a:solidFill>
              </a:rPr>
              <a:t>; // 8-bit counter output</a:t>
            </a:r>
          </a:p>
          <a:p>
            <a:r>
              <a:rPr lang="en-US" dirty="0"/>
              <a:t>       // All the outputs are registers</a:t>
            </a:r>
          </a:p>
          <a:p>
            <a:r>
              <a:rPr lang="en-US" dirty="0"/>
              <a:t>       </a:t>
            </a:r>
            <a:r>
              <a:rPr lang="en-US" dirty="0" err="1">
                <a:solidFill>
                  <a:schemeClr val="accent4">
                    <a:lumMod val="10000"/>
                  </a:schemeClr>
                </a:solidFill>
              </a:rPr>
              <a:t>reg</a:t>
            </a:r>
            <a:r>
              <a:rPr lang="en-US" dirty="0">
                <a:solidFill>
                  <a:schemeClr val="accent4">
                    <a:lumMod val="10000"/>
                  </a:schemeClr>
                </a:solidFill>
              </a:rPr>
              <a:t> [7:0] </a:t>
            </a:r>
            <a:r>
              <a:rPr lang="en-US" dirty="0" err="1">
                <a:solidFill>
                  <a:schemeClr val="accent4">
                    <a:lumMod val="10000"/>
                  </a:schemeClr>
                </a:solidFill>
              </a:rPr>
              <a:t>count_out</a:t>
            </a:r>
            <a:r>
              <a:rPr lang="en-US" dirty="0">
                <a:solidFill>
                  <a:schemeClr val="accent4">
                    <a:lumMod val="10000"/>
                  </a:schemeClr>
                </a:solidFill>
              </a:rPr>
              <a:t>;</a:t>
            </a:r>
          </a:p>
          <a:p>
            <a:r>
              <a:rPr lang="en-US" dirty="0"/>
              <a:t>…</a:t>
            </a:r>
          </a:p>
          <a:p>
            <a:r>
              <a:rPr lang="en-US" dirty="0" err="1"/>
              <a:t>endmodule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rot="19542946">
            <a:off x="2461" y="3256935"/>
            <a:ext cx="1338828" cy="369332"/>
          </a:xfrm>
          <a:prstGeom prst="rect">
            <a:avLst/>
          </a:prstGeom>
          <a:solidFill>
            <a:srgbClr val="FFFF99"/>
          </a:solidFill>
        </p:spPr>
        <p:txBody>
          <a:bodyPr wrap="none" rtlCol="0">
            <a:spAutoFit/>
          </a:bodyPr>
          <a:lstStyle/>
          <a:p>
            <a:r>
              <a:rPr lang="en-ZA" dirty="0">
                <a:solidFill>
                  <a:schemeClr val="accent4">
                    <a:lumMod val="10000"/>
                  </a:schemeClr>
                </a:solidFill>
                <a:latin typeface="Comic Sans MS" pitchFamily="66" charset="0"/>
              </a:rPr>
              <a:t>EXAMPLE:</a:t>
            </a:r>
            <a:endParaRPr lang="en-GB" dirty="0">
              <a:solidFill>
                <a:schemeClr val="accent4">
                  <a:lumMod val="10000"/>
                </a:schemeClr>
              </a:solidFill>
              <a:latin typeface="Comic Sans MS" pitchFamily="66" charset="0"/>
            </a:endParaRPr>
          </a:p>
        </p:txBody>
      </p:sp>
      <p:sp>
        <p:nvSpPr>
          <p:cNvPr id="2" name="Title 1"/>
          <p:cNvSpPr>
            <a:spLocks noGrp="1"/>
          </p:cNvSpPr>
          <p:nvPr>
            <p:ph type="title"/>
          </p:nvPr>
        </p:nvSpPr>
        <p:spPr>
          <a:xfrm>
            <a:off x="457200" y="22404"/>
            <a:ext cx="8385175" cy="1431925"/>
          </a:xfrm>
        </p:spPr>
        <p:txBody>
          <a:bodyPr/>
          <a:lstStyle/>
          <a:p>
            <a:r>
              <a:rPr lang="en-ZA" dirty="0"/>
              <a:t>Instantiating modules and connecting up ports</a:t>
            </a:r>
            <a:endParaRPr lang="en-GB" dirty="0"/>
          </a:p>
        </p:txBody>
      </p:sp>
      <p:sp>
        <p:nvSpPr>
          <p:cNvPr id="3" name="Content Placeholder 2"/>
          <p:cNvSpPr>
            <a:spLocks noGrp="1"/>
          </p:cNvSpPr>
          <p:nvPr>
            <p:ph idx="1"/>
          </p:nvPr>
        </p:nvSpPr>
        <p:spPr>
          <a:xfrm>
            <a:off x="561703" y="1410784"/>
            <a:ext cx="8425543" cy="4191000"/>
          </a:xfrm>
        </p:spPr>
        <p:txBody>
          <a:bodyPr/>
          <a:lstStyle/>
          <a:p>
            <a:r>
              <a:rPr lang="en-ZA" dirty="0"/>
              <a:t>These two tasks usually done in one go…</a:t>
            </a:r>
          </a:p>
          <a:p>
            <a:r>
              <a:rPr lang="en-ZA" dirty="0"/>
              <a:t>Modules are instantiated within modules</a:t>
            </a:r>
          </a:p>
        </p:txBody>
      </p:sp>
      <p:sp>
        <p:nvSpPr>
          <p:cNvPr id="4" name="Rectangle 3"/>
          <p:cNvSpPr/>
          <p:nvPr/>
        </p:nvSpPr>
        <p:spPr>
          <a:xfrm>
            <a:off x="1031966" y="3131291"/>
            <a:ext cx="5394960" cy="3170099"/>
          </a:xfrm>
          <a:prstGeom prst="rect">
            <a:avLst/>
          </a:prstGeom>
        </p:spPr>
        <p:txBody>
          <a:bodyPr wrap="square">
            <a:spAutoFit/>
          </a:bodyPr>
          <a:lstStyle/>
          <a:p>
            <a:r>
              <a:rPr lang="en-ZA" sz="2000" dirty="0"/>
              <a:t>// Multiplexer implemented using gates only*</a:t>
            </a:r>
            <a:endParaRPr lang="en-GB" sz="2000" dirty="0"/>
          </a:p>
          <a:p>
            <a:r>
              <a:rPr lang="en-GB" sz="2000" dirty="0"/>
              <a:t>module mux2to1 (</a:t>
            </a:r>
            <a:r>
              <a:rPr lang="en-GB" sz="2000" dirty="0" err="1"/>
              <a:t>a,b,sel,y</a:t>
            </a:r>
            <a:r>
              <a:rPr lang="en-GB" sz="2000" dirty="0"/>
              <a:t>);</a:t>
            </a:r>
          </a:p>
          <a:p>
            <a:r>
              <a:rPr lang="en-GB" sz="2000" dirty="0"/>
              <a:t>  input </a:t>
            </a:r>
            <a:r>
              <a:rPr lang="en-GB" sz="2000" dirty="0" err="1"/>
              <a:t>a,b,sel</a:t>
            </a:r>
            <a:r>
              <a:rPr lang="en-GB" sz="2000" dirty="0"/>
              <a:t>;</a:t>
            </a:r>
          </a:p>
          <a:p>
            <a:r>
              <a:rPr lang="en-GB" sz="2000" dirty="0"/>
              <a:t>  output y;</a:t>
            </a:r>
          </a:p>
          <a:p>
            <a:r>
              <a:rPr lang="en-GB" sz="2000" dirty="0"/>
              <a:t>  wire </a:t>
            </a:r>
            <a:r>
              <a:rPr lang="en-GB" sz="2000" dirty="0" err="1">
                <a:solidFill>
                  <a:schemeClr val="tx1">
                    <a:lumMod val="95000"/>
                  </a:schemeClr>
                </a:solidFill>
              </a:rPr>
              <a:t>sel</a:t>
            </a:r>
            <a:r>
              <a:rPr lang="en-GB" sz="2000" dirty="0" err="1"/>
              <a:t>,</a:t>
            </a:r>
            <a:r>
              <a:rPr lang="en-GB" sz="2000" dirty="0" err="1">
                <a:solidFill>
                  <a:srgbClr val="C00000"/>
                </a:solidFill>
              </a:rPr>
              <a:t>asel</a:t>
            </a:r>
            <a:r>
              <a:rPr lang="en-GB" sz="2000" dirty="0" err="1"/>
              <a:t>,</a:t>
            </a:r>
            <a:r>
              <a:rPr lang="en-GB" sz="2000" dirty="0" err="1">
                <a:solidFill>
                  <a:srgbClr val="C00000"/>
                </a:solidFill>
              </a:rPr>
              <a:t>bsel</a:t>
            </a:r>
            <a:r>
              <a:rPr lang="en-GB" sz="2000" dirty="0" err="1"/>
              <a:t>,</a:t>
            </a:r>
            <a:r>
              <a:rPr lang="en-GB" sz="2000" dirty="0" err="1">
                <a:solidFill>
                  <a:srgbClr val="C00000"/>
                </a:solidFill>
              </a:rPr>
              <a:t>invsel</a:t>
            </a:r>
            <a:r>
              <a:rPr lang="en-GB" sz="2000" dirty="0"/>
              <a:t>;</a:t>
            </a:r>
          </a:p>
          <a:p>
            <a:r>
              <a:rPr lang="en-GB" sz="2000" dirty="0"/>
              <a:t>  not </a:t>
            </a:r>
            <a:r>
              <a:rPr lang="en-GB" sz="2000" dirty="0" err="1">
                <a:solidFill>
                  <a:srgbClr val="1008B8"/>
                </a:solidFill>
              </a:rPr>
              <a:t>U_inv</a:t>
            </a:r>
            <a:r>
              <a:rPr lang="en-GB" sz="2000" dirty="0"/>
              <a:t> (</a:t>
            </a:r>
            <a:r>
              <a:rPr lang="en-GB" sz="2000" dirty="0" err="1"/>
              <a:t>invsel,sel</a:t>
            </a:r>
            <a:r>
              <a:rPr lang="en-GB" sz="2000" dirty="0"/>
              <a:t>); </a:t>
            </a:r>
          </a:p>
          <a:p>
            <a:r>
              <a:rPr lang="en-GB" sz="2000" dirty="0"/>
              <a:t>  and </a:t>
            </a:r>
            <a:r>
              <a:rPr lang="en-GB" sz="2000" dirty="0" err="1">
                <a:solidFill>
                  <a:srgbClr val="1008B8"/>
                </a:solidFill>
              </a:rPr>
              <a:t>U_anda</a:t>
            </a:r>
            <a:r>
              <a:rPr lang="en-GB" sz="2000" dirty="0"/>
              <a:t> (</a:t>
            </a:r>
            <a:r>
              <a:rPr lang="en-GB" sz="2000" dirty="0" err="1"/>
              <a:t>asel,a,invsel</a:t>
            </a:r>
            <a:r>
              <a:rPr lang="en-GB" sz="2000" dirty="0"/>
              <a:t>),</a:t>
            </a:r>
          </a:p>
          <a:p>
            <a:r>
              <a:rPr lang="en-GB" sz="2000" dirty="0"/>
              <a:t>      </a:t>
            </a:r>
            <a:r>
              <a:rPr lang="en-GB" sz="2000" dirty="0" err="1">
                <a:solidFill>
                  <a:srgbClr val="1008B8"/>
                </a:solidFill>
              </a:rPr>
              <a:t>U_andb</a:t>
            </a:r>
            <a:r>
              <a:rPr lang="en-GB" sz="2000" dirty="0"/>
              <a:t> (</a:t>
            </a:r>
            <a:r>
              <a:rPr lang="en-GB" sz="2000" dirty="0" err="1"/>
              <a:t>bsel,b,sel</a:t>
            </a:r>
            <a:r>
              <a:rPr lang="en-GB" sz="2000" dirty="0"/>
              <a:t>);</a:t>
            </a:r>
          </a:p>
          <a:p>
            <a:r>
              <a:rPr lang="en-GB" sz="2000" dirty="0"/>
              <a:t>  or </a:t>
            </a:r>
            <a:r>
              <a:rPr lang="en-GB" sz="2000" dirty="0" err="1">
                <a:solidFill>
                  <a:srgbClr val="1008B8"/>
                </a:solidFill>
              </a:rPr>
              <a:t>U_or</a:t>
            </a:r>
            <a:r>
              <a:rPr lang="en-GB" sz="2000" dirty="0"/>
              <a:t> (</a:t>
            </a:r>
            <a:r>
              <a:rPr lang="en-GB" sz="2000" dirty="0" err="1"/>
              <a:t>y,asel,bsel</a:t>
            </a:r>
            <a:r>
              <a:rPr lang="en-GB" sz="2000" dirty="0"/>
              <a:t>);</a:t>
            </a:r>
          </a:p>
          <a:p>
            <a:r>
              <a:rPr lang="en-GB" sz="2000" dirty="0" err="1"/>
              <a:t>endmodule</a:t>
            </a:r>
            <a:endParaRPr lang="en-GB" sz="2000" dirty="0"/>
          </a:p>
        </p:txBody>
      </p:sp>
      <p:sp>
        <p:nvSpPr>
          <p:cNvPr id="5" name="Rectangle 4"/>
          <p:cNvSpPr/>
          <p:nvPr/>
        </p:nvSpPr>
        <p:spPr>
          <a:xfrm>
            <a:off x="2079166" y="6432358"/>
            <a:ext cx="6831874" cy="276999"/>
          </a:xfrm>
          <a:prstGeom prst="rect">
            <a:avLst/>
          </a:prstGeom>
        </p:spPr>
        <p:txBody>
          <a:bodyPr wrap="square">
            <a:spAutoFit/>
          </a:bodyPr>
          <a:lstStyle/>
          <a:p>
            <a:pPr algn="r"/>
            <a:r>
              <a:rPr lang="en-GB" sz="1200" dirty="0"/>
              <a:t>* Based on source: </a:t>
            </a:r>
            <a:r>
              <a:rPr lang="en-GB" sz="1200" dirty="0">
                <a:hlinkClick r:id="rId3"/>
              </a:rPr>
              <a:t>http://www.asic-world.com/code/hdl_models/mux_2to1_gates.v</a:t>
            </a:r>
            <a:r>
              <a:rPr lang="en-GB" sz="1200" dirty="0"/>
              <a:t> </a:t>
            </a:r>
          </a:p>
        </p:txBody>
      </p:sp>
      <p:sp>
        <p:nvSpPr>
          <p:cNvPr id="6" name="Rectangle 5"/>
          <p:cNvSpPr/>
          <p:nvPr/>
        </p:nvSpPr>
        <p:spPr>
          <a:xfrm>
            <a:off x="444136" y="2585496"/>
            <a:ext cx="8608423" cy="461665"/>
          </a:xfrm>
          <a:prstGeom prst="rect">
            <a:avLst/>
          </a:prstGeom>
        </p:spPr>
        <p:txBody>
          <a:bodyPr wrap="square">
            <a:spAutoFit/>
          </a:bodyPr>
          <a:lstStyle/>
          <a:p>
            <a:pPr marL="0" lvl="1"/>
            <a:r>
              <a:rPr lang="en-ZA" sz="2400" dirty="0">
                <a:solidFill>
                  <a:schemeClr val="tx2">
                    <a:lumMod val="75000"/>
                  </a:schemeClr>
                </a:solidFill>
              </a:rPr>
              <a:t>Syntax:  &lt;module name&gt; &lt;instance name&gt;  (&lt;arguments&gt;)</a:t>
            </a:r>
          </a:p>
        </p:txBody>
      </p:sp>
      <p:grpSp>
        <p:nvGrpSpPr>
          <p:cNvPr id="22" name="Group 21"/>
          <p:cNvGrpSpPr/>
          <p:nvPr/>
        </p:nvGrpSpPr>
        <p:grpSpPr>
          <a:xfrm>
            <a:off x="4637314" y="3573080"/>
            <a:ext cx="4114435" cy="2149639"/>
            <a:chOff x="4637314" y="3649282"/>
            <a:chExt cx="4114435" cy="2149639"/>
          </a:xfrm>
        </p:grpSpPr>
        <p:sp>
          <p:nvSpPr>
            <p:cNvPr id="9" name="TextBox 8"/>
            <p:cNvSpPr txBox="1"/>
            <p:nvPr/>
          </p:nvSpPr>
          <p:spPr>
            <a:xfrm>
              <a:off x="4637314" y="3892732"/>
              <a:ext cx="479618" cy="369332"/>
            </a:xfrm>
            <a:prstGeom prst="rect">
              <a:avLst/>
            </a:prstGeom>
            <a:noFill/>
          </p:spPr>
          <p:txBody>
            <a:bodyPr wrap="none" rtlCol="0">
              <a:spAutoFit/>
            </a:bodyPr>
            <a:lstStyle/>
            <a:p>
              <a:r>
                <a:rPr lang="en-ZA" dirty="0" err="1">
                  <a:solidFill>
                    <a:schemeClr val="accent4">
                      <a:lumMod val="10000"/>
                    </a:schemeClr>
                  </a:solidFill>
                </a:rPr>
                <a:t>sel</a:t>
              </a:r>
              <a:endParaRPr lang="en-GB" dirty="0">
                <a:solidFill>
                  <a:schemeClr val="accent4">
                    <a:lumMod val="10000"/>
                  </a:schemeClr>
                </a:solidFill>
              </a:endParaRPr>
            </a:p>
          </p:txBody>
        </p:sp>
        <p:sp>
          <p:nvSpPr>
            <p:cNvPr id="10" name="TextBox 9"/>
            <p:cNvSpPr txBox="1"/>
            <p:nvPr/>
          </p:nvSpPr>
          <p:spPr>
            <a:xfrm>
              <a:off x="4794068" y="4493623"/>
              <a:ext cx="312906" cy="369332"/>
            </a:xfrm>
            <a:prstGeom prst="rect">
              <a:avLst/>
            </a:prstGeom>
            <a:noFill/>
          </p:spPr>
          <p:txBody>
            <a:bodyPr wrap="none" rtlCol="0">
              <a:spAutoFit/>
            </a:bodyPr>
            <a:lstStyle/>
            <a:p>
              <a:r>
                <a:rPr lang="en-ZA" dirty="0">
                  <a:solidFill>
                    <a:schemeClr val="accent4">
                      <a:lumMod val="10000"/>
                    </a:schemeClr>
                  </a:solidFill>
                </a:rPr>
                <a:t>a</a:t>
              </a:r>
              <a:endParaRPr lang="en-GB" dirty="0">
                <a:solidFill>
                  <a:schemeClr val="accent4">
                    <a:lumMod val="10000"/>
                  </a:schemeClr>
                </a:solidFill>
              </a:endParaRPr>
            </a:p>
          </p:txBody>
        </p:sp>
        <p:sp>
          <p:nvSpPr>
            <p:cNvPr id="11" name="TextBox 10"/>
            <p:cNvSpPr txBox="1"/>
            <p:nvPr/>
          </p:nvSpPr>
          <p:spPr>
            <a:xfrm>
              <a:off x="4794068" y="5264332"/>
              <a:ext cx="312906" cy="369332"/>
            </a:xfrm>
            <a:prstGeom prst="rect">
              <a:avLst/>
            </a:prstGeom>
            <a:noFill/>
          </p:spPr>
          <p:txBody>
            <a:bodyPr wrap="none" rtlCol="0">
              <a:spAutoFit/>
            </a:bodyPr>
            <a:lstStyle/>
            <a:p>
              <a:r>
                <a:rPr lang="en-ZA" dirty="0">
                  <a:solidFill>
                    <a:schemeClr val="accent4">
                      <a:lumMod val="10000"/>
                    </a:schemeClr>
                  </a:solidFill>
                </a:rPr>
                <a:t>b</a:t>
              </a:r>
              <a:endParaRPr lang="en-GB" dirty="0">
                <a:solidFill>
                  <a:schemeClr val="accent4">
                    <a:lumMod val="10000"/>
                  </a:schemeClr>
                </a:solidFill>
              </a:endParaRPr>
            </a:p>
          </p:txBody>
        </p:sp>
        <p:sp>
          <p:nvSpPr>
            <p:cNvPr id="12" name="TextBox 11"/>
            <p:cNvSpPr txBox="1"/>
            <p:nvPr/>
          </p:nvSpPr>
          <p:spPr>
            <a:xfrm>
              <a:off x="8451667" y="4728755"/>
              <a:ext cx="300082" cy="369332"/>
            </a:xfrm>
            <a:prstGeom prst="rect">
              <a:avLst/>
            </a:prstGeom>
            <a:noFill/>
          </p:spPr>
          <p:txBody>
            <a:bodyPr wrap="none" rtlCol="0">
              <a:spAutoFit/>
            </a:bodyPr>
            <a:lstStyle/>
            <a:p>
              <a:r>
                <a:rPr lang="en-ZA" dirty="0">
                  <a:solidFill>
                    <a:schemeClr val="accent4">
                      <a:lumMod val="10000"/>
                    </a:schemeClr>
                  </a:solidFill>
                </a:rPr>
                <a:t>y</a:t>
              </a:r>
              <a:endParaRPr lang="en-GB" dirty="0">
                <a:solidFill>
                  <a:schemeClr val="accent4">
                    <a:lumMod val="10000"/>
                  </a:schemeClr>
                </a:solidFill>
              </a:endParaRPr>
            </a:p>
          </p:txBody>
        </p:sp>
        <p:pic>
          <p:nvPicPr>
            <p:cNvPr id="3076" name="Picture 4" descr="C:\Users\swinberg\Documents\ACTIVE\EEE4084F\2012\LECTURES\EEE4084F-Lecture15\Images\mux000.gif"/>
            <p:cNvPicPr>
              <a:picLocks noChangeAspect="1" noChangeArrowheads="1"/>
            </p:cNvPicPr>
            <p:nvPr/>
          </p:nvPicPr>
          <p:blipFill>
            <a:blip r:embed="rId4" cstate="print"/>
            <a:srcRect/>
            <a:stretch>
              <a:fillRect/>
            </a:stretch>
          </p:blipFill>
          <p:spPr bwMode="auto">
            <a:xfrm>
              <a:off x="5086759" y="3856219"/>
              <a:ext cx="3573870" cy="1786935"/>
            </a:xfrm>
            <a:prstGeom prst="rect">
              <a:avLst/>
            </a:prstGeom>
            <a:noFill/>
          </p:spPr>
        </p:pic>
        <p:sp>
          <p:nvSpPr>
            <p:cNvPr id="14" name="Rectangle 13"/>
            <p:cNvSpPr/>
            <p:nvPr/>
          </p:nvSpPr>
          <p:spPr>
            <a:xfrm>
              <a:off x="5882885" y="3649282"/>
              <a:ext cx="643125" cy="307777"/>
            </a:xfrm>
            <a:prstGeom prst="rect">
              <a:avLst/>
            </a:prstGeom>
          </p:spPr>
          <p:txBody>
            <a:bodyPr wrap="none">
              <a:spAutoFit/>
            </a:bodyPr>
            <a:lstStyle/>
            <a:p>
              <a:r>
                <a:rPr lang="en-GB" sz="1400" dirty="0" err="1">
                  <a:solidFill>
                    <a:srgbClr val="1008B8"/>
                  </a:solidFill>
                </a:rPr>
                <a:t>U_inv</a:t>
              </a:r>
              <a:endParaRPr lang="en-GB" sz="1400" dirty="0">
                <a:solidFill>
                  <a:srgbClr val="1008B8"/>
                </a:solidFill>
              </a:endParaRPr>
            </a:p>
          </p:txBody>
        </p:sp>
        <p:sp>
          <p:nvSpPr>
            <p:cNvPr id="15" name="Rectangle 14"/>
            <p:cNvSpPr/>
            <p:nvPr/>
          </p:nvSpPr>
          <p:spPr>
            <a:xfrm>
              <a:off x="7698622" y="4446117"/>
              <a:ext cx="572593" cy="307777"/>
            </a:xfrm>
            <a:prstGeom prst="rect">
              <a:avLst/>
            </a:prstGeom>
          </p:spPr>
          <p:txBody>
            <a:bodyPr wrap="none">
              <a:spAutoFit/>
            </a:bodyPr>
            <a:lstStyle/>
            <a:p>
              <a:r>
                <a:rPr lang="en-GB" sz="1400" dirty="0" err="1">
                  <a:solidFill>
                    <a:srgbClr val="1008B8"/>
                  </a:solidFill>
                </a:rPr>
                <a:t>U_or</a:t>
              </a:r>
              <a:endParaRPr lang="en-GB" sz="1400" dirty="0">
                <a:solidFill>
                  <a:srgbClr val="1008B8"/>
                </a:solidFill>
              </a:endParaRPr>
            </a:p>
          </p:txBody>
        </p:sp>
        <p:sp>
          <p:nvSpPr>
            <p:cNvPr id="16" name="Rectangle 15"/>
            <p:cNvSpPr/>
            <p:nvPr/>
          </p:nvSpPr>
          <p:spPr>
            <a:xfrm>
              <a:off x="6705845" y="4093419"/>
              <a:ext cx="811441" cy="307777"/>
            </a:xfrm>
            <a:prstGeom prst="rect">
              <a:avLst/>
            </a:prstGeom>
          </p:spPr>
          <p:txBody>
            <a:bodyPr wrap="none">
              <a:spAutoFit/>
            </a:bodyPr>
            <a:lstStyle/>
            <a:p>
              <a:r>
                <a:rPr lang="en-GB" sz="1400" dirty="0" err="1">
                  <a:solidFill>
                    <a:srgbClr val="1008B8"/>
                  </a:solidFill>
                </a:rPr>
                <a:t>U_anda</a:t>
              </a:r>
              <a:endParaRPr lang="en-GB" sz="1400" dirty="0">
                <a:solidFill>
                  <a:srgbClr val="1008B8"/>
                </a:solidFill>
              </a:endParaRPr>
            </a:p>
          </p:txBody>
        </p:sp>
        <p:sp>
          <p:nvSpPr>
            <p:cNvPr id="17" name="Rectangle 16"/>
            <p:cNvSpPr/>
            <p:nvPr/>
          </p:nvSpPr>
          <p:spPr>
            <a:xfrm>
              <a:off x="6718908" y="5491144"/>
              <a:ext cx="811441" cy="307777"/>
            </a:xfrm>
            <a:prstGeom prst="rect">
              <a:avLst/>
            </a:prstGeom>
          </p:spPr>
          <p:txBody>
            <a:bodyPr wrap="none">
              <a:spAutoFit/>
            </a:bodyPr>
            <a:lstStyle/>
            <a:p>
              <a:r>
                <a:rPr lang="en-GB" sz="1400" dirty="0" err="1">
                  <a:solidFill>
                    <a:srgbClr val="1008B8"/>
                  </a:solidFill>
                </a:rPr>
                <a:t>U_andb</a:t>
              </a:r>
              <a:endParaRPr lang="en-GB" sz="1400" dirty="0">
                <a:solidFill>
                  <a:srgbClr val="1008B8"/>
                </a:solidFill>
              </a:endParaRPr>
            </a:p>
          </p:txBody>
        </p:sp>
        <p:sp>
          <p:nvSpPr>
            <p:cNvPr id="19" name="Rectangle 18"/>
            <p:cNvSpPr/>
            <p:nvPr/>
          </p:nvSpPr>
          <p:spPr>
            <a:xfrm rot="16200000">
              <a:off x="6246086" y="3845224"/>
              <a:ext cx="643125" cy="307777"/>
            </a:xfrm>
            <a:prstGeom prst="rect">
              <a:avLst/>
            </a:prstGeom>
          </p:spPr>
          <p:txBody>
            <a:bodyPr wrap="none">
              <a:spAutoFit/>
            </a:bodyPr>
            <a:lstStyle/>
            <a:p>
              <a:r>
                <a:rPr lang="en-GB" sz="1400" dirty="0" err="1">
                  <a:solidFill>
                    <a:srgbClr val="C00000"/>
                  </a:solidFill>
                </a:rPr>
                <a:t>invsel</a:t>
              </a:r>
              <a:endParaRPr lang="en-GB" sz="1400" dirty="0">
                <a:solidFill>
                  <a:srgbClr val="C00000"/>
                </a:solidFill>
              </a:endParaRPr>
            </a:p>
          </p:txBody>
        </p:sp>
        <p:sp>
          <p:nvSpPr>
            <p:cNvPr id="20" name="Rectangle 19"/>
            <p:cNvSpPr/>
            <p:nvPr/>
          </p:nvSpPr>
          <p:spPr>
            <a:xfrm>
              <a:off x="7254485" y="5229888"/>
              <a:ext cx="513282" cy="307777"/>
            </a:xfrm>
            <a:prstGeom prst="rect">
              <a:avLst/>
            </a:prstGeom>
          </p:spPr>
          <p:txBody>
            <a:bodyPr wrap="none">
              <a:spAutoFit/>
            </a:bodyPr>
            <a:lstStyle/>
            <a:p>
              <a:r>
                <a:rPr lang="en-GB" sz="1400" dirty="0" err="1">
                  <a:solidFill>
                    <a:srgbClr val="C00000"/>
                  </a:solidFill>
                </a:rPr>
                <a:t>bsel</a:t>
              </a:r>
              <a:endParaRPr lang="en-GB" sz="1400" dirty="0">
                <a:solidFill>
                  <a:srgbClr val="C00000"/>
                </a:solidFill>
              </a:endParaRPr>
            </a:p>
          </p:txBody>
        </p:sp>
        <p:sp>
          <p:nvSpPr>
            <p:cNvPr id="21" name="Rectangle 20"/>
            <p:cNvSpPr/>
            <p:nvPr/>
          </p:nvSpPr>
          <p:spPr>
            <a:xfrm>
              <a:off x="7254485" y="4315488"/>
              <a:ext cx="513282" cy="307777"/>
            </a:xfrm>
            <a:prstGeom prst="rect">
              <a:avLst/>
            </a:prstGeom>
          </p:spPr>
          <p:txBody>
            <a:bodyPr wrap="none">
              <a:spAutoFit/>
            </a:bodyPr>
            <a:lstStyle/>
            <a:p>
              <a:r>
                <a:rPr lang="en-GB" sz="1400" dirty="0" err="1">
                  <a:solidFill>
                    <a:srgbClr val="C00000"/>
                  </a:solidFill>
                </a:rPr>
                <a:t>asel</a:t>
              </a:r>
              <a:endParaRPr lang="en-GB" sz="1400" dirty="0">
                <a:solidFill>
                  <a:srgbClr val="C00000"/>
                </a:solidFill>
              </a:endParaRPr>
            </a:p>
          </p:txBody>
        </p:sp>
      </p:grpSp>
      <p:grpSp>
        <p:nvGrpSpPr>
          <p:cNvPr id="32" name="Group 31"/>
          <p:cNvGrpSpPr/>
          <p:nvPr/>
        </p:nvGrpSpPr>
        <p:grpSpPr>
          <a:xfrm>
            <a:off x="0" y="4967746"/>
            <a:ext cx="1725561" cy="1056066"/>
            <a:chOff x="0" y="5043948"/>
            <a:chExt cx="1725561" cy="1056066"/>
          </a:xfrm>
        </p:grpSpPr>
        <p:cxnSp>
          <p:nvCxnSpPr>
            <p:cNvPr id="24" name="Straight Arrow Connector 23"/>
            <p:cNvCxnSpPr/>
            <p:nvPr/>
          </p:nvCxnSpPr>
          <p:spPr bwMode="auto">
            <a:xfrm flipV="1">
              <a:off x="766916" y="5043948"/>
              <a:ext cx="958645" cy="221226"/>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26" name="TextBox 25"/>
            <p:cNvSpPr txBox="1"/>
            <p:nvPr/>
          </p:nvSpPr>
          <p:spPr>
            <a:xfrm>
              <a:off x="0" y="5176684"/>
              <a:ext cx="1563329" cy="923330"/>
            </a:xfrm>
            <a:prstGeom prst="rect">
              <a:avLst/>
            </a:prstGeom>
            <a:noFill/>
          </p:spPr>
          <p:txBody>
            <a:bodyPr wrap="square" rtlCol="0">
              <a:spAutoFit/>
            </a:bodyPr>
            <a:lstStyle/>
            <a:p>
              <a:r>
                <a:rPr lang="en-ZA" dirty="0">
                  <a:solidFill>
                    <a:srgbClr val="0000FF"/>
                  </a:solidFill>
                </a:rPr>
                <a:t>Module instance names</a:t>
              </a:r>
              <a:endParaRPr lang="en-GB" dirty="0">
                <a:solidFill>
                  <a:srgbClr val="0000FF"/>
                </a:solidFill>
              </a:endParaRPr>
            </a:p>
          </p:txBody>
        </p:sp>
      </p:grpSp>
      <p:grpSp>
        <p:nvGrpSpPr>
          <p:cNvPr id="33" name="Group 32"/>
          <p:cNvGrpSpPr/>
          <p:nvPr/>
        </p:nvGrpSpPr>
        <p:grpSpPr>
          <a:xfrm>
            <a:off x="3908326" y="5277463"/>
            <a:ext cx="2698953" cy="1174059"/>
            <a:chOff x="3908326" y="5353665"/>
            <a:chExt cx="2698953" cy="1174059"/>
          </a:xfrm>
        </p:grpSpPr>
        <p:cxnSp>
          <p:nvCxnSpPr>
            <p:cNvPr id="28" name="Straight Arrow Connector 27"/>
            <p:cNvCxnSpPr/>
            <p:nvPr/>
          </p:nvCxnSpPr>
          <p:spPr bwMode="auto">
            <a:xfrm rot="16200000" flipV="1">
              <a:off x="3856705" y="5405286"/>
              <a:ext cx="560439" cy="457198"/>
            </a:xfrm>
            <a:prstGeom prst="straightConnector1">
              <a:avLst/>
            </a:prstGeom>
            <a:solidFill>
              <a:schemeClr val="accent1"/>
            </a:solidFill>
            <a:ln w="9525" cap="flat" cmpd="sng" algn="ctr">
              <a:solidFill>
                <a:schemeClr val="tx2">
                  <a:lumMod val="90000"/>
                </a:schemeClr>
              </a:solidFill>
              <a:prstDash val="solid"/>
              <a:round/>
              <a:headEnd type="none" w="med" len="med"/>
              <a:tailEnd type="arrow"/>
            </a:ln>
            <a:effectLst/>
          </p:spPr>
        </p:cxnSp>
        <p:sp>
          <p:nvSpPr>
            <p:cNvPr id="31" name="TextBox 30"/>
            <p:cNvSpPr txBox="1"/>
            <p:nvPr/>
          </p:nvSpPr>
          <p:spPr>
            <a:xfrm>
              <a:off x="4277033" y="5604394"/>
              <a:ext cx="2330246" cy="923330"/>
            </a:xfrm>
            <a:prstGeom prst="rect">
              <a:avLst/>
            </a:prstGeom>
            <a:noFill/>
          </p:spPr>
          <p:txBody>
            <a:bodyPr wrap="square" rtlCol="0">
              <a:spAutoFit/>
            </a:bodyPr>
            <a:lstStyle/>
            <a:p>
              <a:r>
                <a:rPr lang="en-ZA" dirty="0">
                  <a:solidFill>
                    <a:schemeClr val="tx2">
                      <a:lumMod val="90000"/>
                    </a:schemeClr>
                  </a:solidFill>
                </a:rPr>
                <a:t>Port mapping (like arguments in a  C function call)</a:t>
              </a:r>
              <a:endParaRPr lang="en-GB" dirty="0">
                <a:solidFill>
                  <a:schemeClr val="tx2">
                    <a:lumMod val="9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300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3500"/>
                            </p:stCondLst>
                            <p:childTnLst>
                              <p:par>
                                <p:cTn id="17" presetID="9" presetClass="entr" presetSubtype="0" fill="hold" nodeType="after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Instantiating modules</a:t>
            </a:r>
          </a:p>
        </p:txBody>
      </p:sp>
      <p:sp>
        <p:nvSpPr>
          <p:cNvPr id="3" name="Content Placeholder 2"/>
          <p:cNvSpPr>
            <a:spLocks noGrp="1"/>
          </p:cNvSpPr>
          <p:nvPr>
            <p:ph idx="1"/>
          </p:nvPr>
        </p:nvSpPr>
        <p:spPr/>
        <p:txBody>
          <a:bodyPr/>
          <a:lstStyle/>
          <a:p>
            <a:r>
              <a:rPr lang="en-US" dirty="0"/>
              <a:t>Why give instances names?</a:t>
            </a:r>
          </a:p>
          <a:p>
            <a:pPr lvl="1"/>
            <a:r>
              <a:rPr lang="en-US" dirty="0"/>
              <a:t>In Verilog 2001 you can do:</a:t>
            </a:r>
          </a:p>
          <a:p>
            <a:pPr marL="720000" indent="0">
              <a:buNone/>
            </a:pPr>
            <a:r>
              <a:rPr lang="en-GB" sz="2000" dirty="0"/>
              <a:t>module mux2to1 (input a, input b, input </a:t>
            </a:r>
            <a:r>
              <a:rPr lang="en-GB" sz="2000" dirty="0" err="1"/>
              <a:t>sel</a:t>
            </a:r>
            <a:r>
              <a:rPr lang="en-GB" sz="2000" dirty="0"/>
              <a:t>, output y);</a:t>
            </a:r>
          </a:p>
          <a:p>
            <a:pPr marL="720000" indent="0">
              <a:buNone/>
            </a:pPr>
            <a:r>
              <a:rPr lang="en-GB" sz="2000" dirty="0"/>
              <a:t>  …</a:t>
            </a:r>
          </a:p>
          <a:p>
            <a:pPr marL="720000" indent="0">
              <a:buNone/>
            </a:pPr>
            <a:r>
              <a:rPr lang="en-GB" sz="2000" dirty="0"/>
              <a:t>  and (</a:t>
            </a:r>
            <a:r>
              <a:rPr lang="en-GB" sz="2000" dirty="0" err="1"/>
              <a:t>asel,a,invsel</a:t>
            </a:r>
            <a:r>
              <a:rPr lang="en-GB" sz="2000" dirty="0"/>
              <a:t>),    // can have unnamed instance</a:t>
            </a:r>
          </a:p>
          <a:p>
            <a:pPr marL="720000" indent="0">
              <a:buNone/>
            </a:pPr>
            <a:r>
              <a:rPr lang="en-GB" sz="2000" dirty="0"/>
              <a:t>  …</a:t>
            </a:r>
          </a:p>
          <a:p>
            <a:pPr marL="720000" indent="0">
              <a:buNone/>
            </a:pPr>
            <a:r>
              <a:rPr lang="en-GB" sz="2000" dirty="0" err="1"/>
              <a:t>endmodule</a:t>
            </a:r>
            <a:endParaRPr lang="en-GB" sz="2000" dirty="0"/>
          </a:p>
        </p:txBody>
      </p:sp>
      <p:sp>
        <p:nvSpPr>
          <p:cNvPr id="4" name="TextBox 3"/>
          <p:cNvSpPr txBox="1"/>
          <p:nvPr/>
        </p:nvSpPr>
        <p:spPr>
          <a:xfrm>
            <a:off x="859972" y="5061857"/>
            <a:ext cx="7620000" cy="1477328"/>
          </a:xfrm>
          <a:prstGeom prst="rect">
            <a:avLst/>
          </a:prstGeom>
          <a:noFill/>
        </p:spPr>
        <p:txBody>
          <a:bodyPr wrap="square" rtlCol="0">
            <a:spAutoFit/>
          </a:bodyPr>
          <a:lstStyle/>
          <a:p>
            <a:r>
              <a:rPr lang="en-US" dirty="0"/>
              <a:t>Major reason for putting a name in is when it comes to debugging: Xilinx tends to assign instance names arbitrarily, like the and above might be called XXYY01 and then you might get a error message saying something like “cannot connect signals to XXYY01” and then you spend ages trying to track down which gate is giving the problem.</a:t>
            </a:r>
          </a:p>
        </p:txBody>
      </p:sp>
    </p:spTree>
    <p:extLst>
      <p:ext uri="{BB962C8B-B14F-4D97-AF65-F5344CB8AC3E}">
        <p14:creationId xmlns:p14="http://schemas.microsoft.com/office/powerpoint/2010/main" val="17276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Verilog Primitive Gates</a:t>
            </a:r>
            <a:endParaRPr lang="en-GB" dirty="0"/>
          </a:p>
        </p:txBody>
      </p:sp>
      <p:sp>
        <p:nvSpPr>
          <p:cNvPr id="4" name="TextBox 3"/>
          <p:cNvSpPr txBox="1"/>
          <p:nvPr/>
        </p:nvSpPr>
        <p:spPr>
          <a:xfrm>
            <a:off x="1401097" y="2418736"/>
            <a:ext cx="699230" cy="461665"/>
          </a:xfrm>
          <a:prstGeom prst="rect">
            <a:avLst/>
          </a:prstGeom>
          <a:noFill/>
        </p:spPr>
        <p:txBody>
          <a:bodyPr wrap="none" rtlCol="0">
            <a:spAutoFit/>
          </a:bodyPr>
          <a:lstStyle/>
          <a:p>
            <a:r>
              <a:rPr lang="en-ZA" sz="2400" dirty="0"/>
              <a:t>and</a:t>
            </a:r>
            <a:endParaRPr lang="en-GB" sz="2400" dirty="0"/>
          </a:p>
        </p:txBody>
      </p:sp>
      <p:sp>
        <p:nvSpPr>
          <p:cNvPr id="5" name="TextBox 4"/>
          <p:cNvSpPr txBox="1"/>
          <p:nvPr/>
        </p:nvSpPr>
        <p:spPr>
          <a:xfrm>
            <a:off x="2816942" y="2418736"/>
            <a:ext cx="458780" cy="461665"/>
          </a:xfrm>
          <a:prstGeom prst="rect">
            <a:avLst/>
          </a:prstGeom>
          <a:noFill/>
        </p:spPr>
        <p:txBody>
          <a:bodyPr wrap="none" rtlCol="0">
            <a:spAutoFit/>
          </a:bodyPr>
          <a:lstStyle/>
          <a:p>
            <a:r>
              <a:rPr lang="en-ZA" sz="2400" dirty="0"/>
              <a:t>or</a:t>
            </a:r>
            <a:endParaRPr lang="en-GB" sz="2400" dirty="0"/>
          </a:p>
        </p:txBody>
      </p:sp>
      <p:sp>
        <p:nvSpPr>
          <p:cNvPr id="6" name="TextBox 5"/>
          <p:cNvSpPr txBox="1"/>
          <p:nvPr/>
        </p:nvSpPr>
        <p:spPr>
          <a:xfrm>
            <a:off x="3996813" y="2418736"/>
            <a:ext cx="612668" cy="461665"/>
          </a:xfrm>
          <a:prstGeom prst="rect">
            <a:avLst/>
          </a:prstGeom>
          <a:noFill/>
        </p:spPr>
        <p:txBody>
          <a:bodyPr wrap="none" rtlCol="0">
            <a:spAutoFit/>
          </a:bodyPr>
          <a:lstStyle/>
          <a:p>
            <a:r>
              <a:rPr lang="en-ZA" sz="2400" dirty="0"/>
              <a:t>not</a:t>
            </a:r>
            <a:endParaRPr lang="en-GB" sz="2400" dirty="0"/>
          </a:p>
        </p:txBody>
      </p:sp>
      <p:sp>
        <p:nvSpPr>
          <p:cNvPr id="7" name="TextBox 6"/>
          <p:cNvSpPr txBox="1"/>
          <p:nvPr/>
        </p:nvSpPr>
        <p:spPr>
          <a:xfrm>
            <a:off x="1401097" y="3038169"/>
            <a:ext cx="870751" cy="461665"/>
          </a:xfrm>
          <a:prstGeom prst="rect">
            <a:avLst/>
          </a:prstGeom>
          <a:noFill/>
        </p:spPr>
        <p:txBody>
          <a:bodyPr wrap="none" rtlCol="0">
            <a:spAutoFit/>
          </a:bodyPr>
          <a:lstStyle/>
          <a:p>
            <a:r>
              <a:rPr lang="en-ZA" sz="2400" dirty="0" err="1"/>
              <a:t>nand</a:t>
            </a:r>
            <a:endParaRPr lang="en-GB" sz="2400" dirty="0"/>
          </a:p>
        </p:txBody>
      </p:sp>
      <p:sp>
        <p:nvSpPr>
          <p:cNvPr id="8" name="TextBox 7"/>
          <p:cNvSpPr txBox="1"/>
          <p:nvPr/>
        </p:nvSpPr>
        <p:spPr>
          <a:xfrm>
            <a:off x="2816941" y="3038169"/>
            <a:ext cx="630301" cy="461665"/>
          </a:xfrm>
          <a:prstGeom prst="rect">
            <a:avLst/>
          </a:prstGeom>
          <a:noFill/>
        </p:spPr>
        <p:txBody>
          <a:bodyPr wrap="none" rtlCol="0">
            <a:spAutoFit/>
          </a:bodyPr>
          <a:lstStyle/>
          <a:p>
            <a:r>
              <a:rPr lang="en-ZA" sz="2400" dirty="0"/>
              <a:t>nor</a:t>
            </a:r>
            <a:endParaRPr lang="en-GB" sz="2400" dirty="0"/>
          </a:p>
        </p:txBody>
      </p:sp>
      <p:sp>
        <p:nvSpPr>
          <p:cNvPr id="9" name="TextBox 8"/>
          <p:cNvSpPr txBox="1"/>
          <p:nvPr/>
        </p:nvSpPr>
        <p:spPr>
          <a:xfrm>
            <a:off x="4011560" y="3038169"/>
            <a:ext cx="612668" cy="461665"/>
          </a:xfrm>
          <a:prstGeom prst="rect">
            <a:avLst/>
          </a:prstGeom>
          <a:noFill/>
        </p:spPr>
        <p:txBody>
          <a:bodyPr wrap="none" rtlCol="0">
            <a:spAutoFit/>
          </a:bodyPr>
          <a:lstStyle/>
          <a:p>
            <a:r>
              <a:rPr lang="en-ZA" sz="2400" dirty="0" err="1"/>
              <a:t>xor</a:t>
            </a:r>
            <a:endParaRPr lang="en-GB" sz="2400" dirty="0"/>
          </a:p>
        </p:txBody>
      </p:sp>
      <p:sp>
        <p:nvSpPr>
          <p:cNvPr id="10" name="TextBox 9"/>
          <p:cNvSpPr txBox="1"/>
          <p:nvPr/>
        </p:nvSpPr>
        <p:spPr>
          <a:xfrm>
            <a:off x="840658" y="4011562"/>
            <a:ext cx="4520020" cy="461665"/>
          </a:xfrm>
          <a:prstGeom prst="rect">
            <a:avLst/>
          </a:prstGeom>
          <a:noFill/>
        </p:spPr>
        <p:txBody>
          <a:bodyPr wrap="none" rtlCol="0">
            <a:spAutoFit/>
          </a:bodyPr>
          <a:lstStyle/>
          <a:p>
            <a:r>
              <a:rPr lang="en-ZA" sz="2400" dirty="0"/>
              <a:t>Buffer (i.e. 1-bit FIFO or splitter)</a:t>
            </a:r>
            <a:endParaRPr lang="en-GB" sz="2400" dirty="0"/>
          </a:p>
        </p:txBody>
      </p:sp>
      <p:sp>
        <p:nvSpPr>
          <p:cNvPr id="11" name="TextBox 10"/>
          <p:cNvSpPr txBox="1"/>
          <p:nvPr/>
        </p:nvSpPr>
        <p:spPr>
          <a:xfrm>
            <a:off x="1401097" y="4719485"/>
            <a:ext cx="612668" cy="461665"/>
          </a:xfrm>
          <a:prstGeom prst="rect">
            <a:avLst/>
          </a:prstGeom>
          <a:noFill/>
        </p:spPr>
        <p:txBody>
          <a:bodyPr wrap="none" rtlCol="0">
            <a:spAutoFit/>
          </a:bodyPr>
          <a:lstStyle/>
          <a:p>
            <a:r>
              <a:rPr lang="en-ZA" sz="2400" dirty="0" err="1"/>
              <a:t>buf</a:t>
            </a:r>
            <a:endParaRPr lang="en-GB" sz="2400" dirty="0"/>
          </a:p>
        </p:txBody>
      </p:sp>
      <p:sp>
        <p:nvSpPr>
          <p:cNvPr id="12" name="TextBox 11"/>
          <p:cNvSpPr txBox="1"/>
          <p:nvPr/>
        </p:nvSpPr>
        <p:spPr>
          <a:xfrm>
            <a:off x="5476218" y="2168014"/>
            <a:ext cx="1622560" cy="461665"/>
          </a:xfrm>
          <a:prstGeom prst="rect">
            <a:avLst/>
          </a:prstGeom>
          <a:noFill/>
        </p:spPr>
        <p:txBody>
          <a:bodyPr wrap="none" rtlCol="0">
            <a:spAutoFit/>
          </a:bodyPr>
          <a:lstStyle/>
          <a:p>
            <a:r>
              <a:rPr lang="en-ZA" sz="2400" u="sng" dirty="0"/>
              <a:t>Examples:</a:t>
            </a:r>
            <a:endParaRPr lang="en-GB" sz="2400" u="sng" dirty="0"/>
          </a:p>
        </p:txBody>
      </p:sp>
      <p:sp>
        <p:nvSpPr>
          <p:cNvPr id="13" name="TextBox 12"/>
          <p:cNvSpPr txBox="1"/>
          <p:nvPr/>
        </p:nvSpPr>
        <p:spPr>
          <a:xfrm>
            <a:off x="5486404" y="2684207"/>
            <a:ext cx="3330912" cy="461665"/>
          </a:xfrm>
          <a:prstGeom prst="rect">
            <a:avLst/>
          </a:prstGeom>
          <a:noFill/>
        </p:spPr>
        <p:txBody>
          <a:bodyPr wrap="none" rtlCol="0">
            <a:spAutoFit/>
          </a:bodyPr>
          <a:lstStyle/>
          <a:p>
            <a:r>
              <a:rPr lang="en-ZA" sz="2400" dirty="0"/>
              <a:t>and a1  (OUT,IN1,IN2);</a:t>
            </a:r>
            <a:endParaRPr lang="en-GB" sz="2400" dirty="0"/>
          </a:p>
        </p:txBody>
      </p:sp>
      <p:sp>
        <p:nvSpPr>
          <p:cNvPr id="14" name="TextBox 13"/>
          <p:cNvSpPr txBox="1"/>
          <p:nvPr/>
        </p:nvSpPr>
        <p:spPr>
          <a:xfrm>
            <a:off x="5486404" y="3185652"/>
            <a:ext cx="2508572" cy="461665"/>
          </a:xfrm>
          <a:prstGeom prst="rect">
            <a:avLst/>
          </a:prstGeom>
          <a:noFill/>
        </p:spPr>
        <p:txBody>
          <a:bodyPr wrap="none" rtlCol="0">
            <a:spAutoFit/>
          </a:bodyPr>
          <a:lstStyle/>
          <a:p>
            <a:r>
              <a:rPr lang="en-ZA" sz="2400" dirty="0"/>
              <a:t>not n1  (OUT,IN);</a:t>
            </a:r>
            <a:endParaRPr lang="en-GB" sz="2400" dirty="0"/>
          </a:p>
        </p:txBody>
      </p:sp>
      <p:sp>
        <p:nvSpPr>
          <p:cNvPr id="15" name="TextBox 14"/>
          <p:cNvSpPr txBox="1"/>
          <p:nvPr/>
        </p:nvSpPr>
        <p:spPr>
          <a:xfrm>
            <a:off x="3362633" y="4719485"/>
            <a:ext cx="1468672" cy="461665"/>
          </a:xfrm>
          <a:prstGeom prst="rect">
            <a:avLst/>
          </a:prstGeom>
          <a:noFill/>
        </p:spPr>
        <p:txBody>
          <a:bodyPr wrap="none" rtlCol="0">
            <a:spAutoFit/>
          </a:bodyPr>
          <a:lstStyle/>
          <a:p>
            <a:r>
              <a:rPr lang="en-ZA" sz="2400" dirty="0"/>
              <a:t>Example:</a:t>
            </a:r>
            <a:endParaRPr lang="en-GB" sz="2400" dirty="0"/>
          </a:p>
        </p:txBody>
      </p:sp>
      <p:sp>
        <p:nvSpPr>
          <p:cNvPr id="16" name="Rectangle 15"/>
          <p:cNvSpPr/>
          <p:nvPr/>
        </p:nvSpPr>
        <p:spPr>
          <a:xfrm>
            <a:off x="3522975" y="5323857"/>
            <a:ext cx="2723887" cy="369332"/>
          </a:xfrm>
          <a:prstGeom prst="rect">
            <a:avLst/>
          </a:prstGeom>
        </p:spPr>
        <p:txBody>
          <a:bodyPr wrap="none">
            <a:spAutoFit/>
          </a:bodyPr>
          <a:lstStyle/>
          <a:p>
            <a:r>
              <a:rPr lang="en-ZA" dirty="0" err="1"/>
              <a:t>buf</a:t>
            </a:r>
            <a:r>
              <a:rPr lang="en-ZA" dirty="0"/>
              <a:t> </a:t>
            </a:r>
            <a:r>
              <a:rPr lang="en-ZA" dirty="0" err="1"/>
              <a:t>onelinkbuf</a:t>
            </a:r>
            <a:r>
              <a:rPr lang="en-ZA" dirty="0"/>
              <a:t> (OUT, IN);</a:t>
            </a:r>
            <a:endParaRPr lang="en-GB" dirty="0"/>
          </a:p>
        </p:txBody>
      </p:sp>
      <p:sp>
        <p:nvSpPr>
          <p:cNvPr id="17" name="Rectangle 16"/>
          <p:cNvSpPr/>
          <p:nvPr/>
        </p:nvSpPr>
        <p:spPr>
          <a:xfrm>
            <a:off x="3522975" y="5766309"/>
            <a:ext cx="3595856" cy="369332"/>
          </a:xfrm>
          <a:prstGeom prst="rect">
            <a:avLst/>
          </a:prstGeom>
        </p:spPr>
        <p:txBody>
          <a:bodyPr wrap="none">
            <a:spAutoFit/>
          </a:bodyPr>
          <a:lstStyle/>
          <a:p>
            <a:r>
              <a:rPr lang="en-ZA" dirty="0" err="1"/>
              <a:t>buf</a:t>
            </a:r>
            <a:r>
              <a:rPr lang="en-ZA" dirty="0"/>
              <a:t> </a:t>
            </a:r>
            <a:r>
              <a:rPr lang="en-ZA" dirty="0" err="1"/>
              <a:t>twolinkbuf</a:t>
            </a:r>
            <a:r>
              <a:rPr lang="en-ZA" dirty="0"/>
              <a:t> (OUT1, OUT2, IN);</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729785" y="1257300"/>
            <a:ext cx="7697635" cy="4792981"/>
          </a:xfrm>
        </p:spPr>
        <p:txBody>
          <a:bodyPr>
            <a:normAutofit fontScale="92500" lnSpcReduction="10000"/>
          </a:bodyPr>
          <a:lstStyle/>
          <a:p>
            <a:pPr eaLnBrk="1" hangingPunct="1">
              <a:defRPr/>
            </a:pPr>
            <a:r>
              <a:rPr lang="en-ZA" dirty="0"/>
              <a:t>Why Verilog?</a:t>
            </a:r>
          </a:p>
          <a:p>
            <a:pPr eaLnBrk="1" hangingPunct="1">
              <a:defRPr/>
            </a:pPr>
            <a:r>
              <a:rPr lang="en-ZA" dirty="0"/>
              <a:t>Basics of Verilog coding</a:t>
            </a:r>
          </a:p>
          <a:p>
            <a:pPr eaLnBrk="1" hangingPunct="1">
              <a:defRPr/>
            </a:pPr>
            <a:r>
              <a:rPr lang="en-ZA" dirty="0"/>
              <a:t>Exercise</a:t>
            </a:r>
          </a:p>
          <a:p>
            <a:pPr eaLnBrk="1" hangingPunct="1">
              <a:defRPr/>
            </a:pPr>
            <a:r>
              <a:rPr lang="en-ZA" dirty="0"/>
              <a:t>Verilog simulators</a:t>
            </a:r>
          </a:p>
          <a:p>
            <a:pPr>
              <a:defRPr/>
            </a:pPr>
            <a:r>
              <a:rPr lang="en-ZA" dirty="0"/>
              <a:t>Intro to Verilog in</a:t>
            </a:r>
            <a:br>
              <a:rPr lang="en-ZA" dirty="0"/>
            </a:br>
            <a:r>
              <a:rPr lang="en-ZA" dirty="0"/>
              <a:t>ISE/</a:t>
            </a:r>
            <a:r>
              <a:rPr lang="en-ZA" dirty="0" err="1"/>
              <a:t>Vivado</a:t>
            </a:r>
            <a:endParaRPr lang="en-ZA" dirty="0"/>
          </a:p>
          <a:p>
            <a:pPr>
              <a:defRPr/>
            </a:pPr>
            <a:r>
              <a:rPr lang="en-ZA" dirty="0"/>
              <a:t>Test bench</a:t>
            </a:r>
          </a:p>
          <a:p>
            <a:pPr>
              <a:defRPr/>
            </a:pPr>
            <a:r>
              <a:rPr lang="en-ZA" dirty="0"/>
              <a:t>Generating Verilog</a:t>
            </a:r>
            <a:br>
              <a:rPr lang="en-ZA" dirty="0"/>
            </a:br>
            <a:r>
              <a:rPr lang="en-ZA" dirty="0"/>
              <a:t>from Schematic</a:t>
            </a:r>
            <a:br>
              <a:rPr lang="en-ZA" dirty="0"/>
            </a:br>
            <a:r>
              <a:rPr lang="en-ZA" dirty="0"/>
              <a:t>Editors</a:t>
            </a:r>
          </a:p>
        </p:txBody>
      </p:sp>
      <p:pic>
        <p:nvPicPr>
          <p:cNvPr id="4099" name="Picture 3" descr="mosaic01.gif"/>
          <p:cNvPicPr>
            <a:picLocks noChangeAspect="1"/>
          </p:cNvPicPr>
          <p:nvPr/>
        </p:nvPicPr>
        <p:blipFill>
          <a:blip r:embed="rId3" cstate="print"/>
          <a:srcRect/>
          <a:stretch>
            <a:fillRect/>
          </a:stretch>
        </p:blipFill>
        <p:spPr bwMode="auto">
          <a:xfrm>
            <a:off x="4403725" y="3538538"/>
            <a:ext cx="4471988" cy="3101975"/>
          </a:xfrm>
          <a:prstGeom prst="rect">
            <a:avLst/>
          </a:prstGeom>
          <a:noFill/>
          <a:ln w="9525">
            <a:noFill/>
            <a:miter lim="800000"/>
            <a:headEnd/>
            <a:tailEnd/>
          </a:ln>
        </p:spPr>
      </p:pic>
    </p:spTree>
    <p:extLst>
      <p:ext uri="{BB962C8B-B14F-4D97-AF65-F5344CB8AC3E}">
        <p14:creationId xmlns:p14="http://schemas.microsoft.com/office/powerpoint/2010/main" val="236503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15"/>
            <a:ext cx="8385175" cy="959485"/>
          </a:xfrm>
        </p:spPr>
        <p:txBody>
          <a:bodyPr/>
          <a:lstStyle/>
          <a:p>
            <a:r>
              <a:rPr lang="en-ZA" dirty="0" err="1"/>
              <a:t>BufIf</a:t>
            </a:r>
            <a:r>
              <a:rPr lang="en-ZA" dirty="0"/>
              <a:t>  (hardware if gate)</a:t>
            </a:r>
            <a:endParaRPr lang="en-GB" dirty="0"/>
          </a:p>
        </p:txBody>
      </p:sp>
      <p:cxnSp>
        <p:nvCxnSpPr>
          <p:cNvPr id="5" name="Straight Connector 4"/>
          <p:cNvCxnSpPr>
            <a:endCxn id="3" idx="3"/>
          </p:cNvCxnSpPr>
          <p:nvPr/>
        </p:nvCxnSpPr>
        <p:spPr bwMode="auto">
          <a:xfrm flipV="1">
            <a:off x="923544" y="3513562"/>
            <a:ext cx="852654" cy="785"/>
          </a:xfrm>
          <a:prstGeom prst="line">
            <a:avLst/>
          </a:prstGeom>
          <a:solidFill>
            <a:schemeClr val="accent1"/>
          </a:solidFill>
          <a:ln w="28575" cap="flat" cmpd="sng" algn="ctr">
            <a:solidFill>
              <a:srgbClr val="1C1C1C"/>
            </a:solidFill>
            <a:prstDash val="solid"/>
            <a:round/>
            <a:headEnd type="none" w="med" len="med"/>
            <a:tailEnd type="none" w="med" len="med"/>
          </a:ln>
          <a:effectLst/>
        </p:spPr>
      </p:cxnSp>
      <p:cxnSp>
        <p:nvCxnSpPr>
          <p:cNvPr id="9" name="Straight Connector 8"/>
          <p:cNvCxnSpPr/>
          <p:nvPr/>
        </p:nvCxnSpPr>
        <p:spPr bwMode="auto">
          <a:xfrm flipV="1">
            <a:off x="3032760" y="3513562"/>
            <a:ext cx="852654" cy="785"/>
          </a:xfrm>
          <a:prstGeom prst="line">
            <a:avLst/>
          </a:prstGeom>
          <a:solidFill>
            <a:schemeClr val="accent1"/>
          </a:solidFill>
          <a:ln w="28575" cap="flat" cmpd="sng" algn="ctr">
            <a:solidFill>
              <a:srgbClr val="1C1C1C"/>
            </a:solidFill>
            <a:prstDash val="solid"/>
            <a:round/>
            <a:headEnd type="none" w="med" len="med"/>
            <a:tailEnd type="none" w="med" len="med"/>
          </a:ln>
          <a:effectLst/>
        </p:spPr>
      </p:cxnSp>
      <p:sp>
        <p:nvSpPr>
          <p:cNvPr id="10" name="TextBox 9"/>
          <p:cNvSpPr txBox="1"/>
          <p:nvPr/>
        </p:nvSpPr>
        <p:spPr>
          <a:xfrm>
            <a:off x="441960" y="3215643"/>
            <a:ext cx="701040" cy="523220"/>
          </a:xfrm>
          <a:prstGeom prst="rect">
            <a:avLst/>
          </a:prstGeom>
          <a:noFill/>
        </p:spPr>
        <p:txBody>
          <a:bodyPr wrap="square" rtlCol="0">
            <a:spAutoFit/>
          </a:bodyPr>
          <a:lstStyle/>
          <a:p>
            <a:r>
              <a:rPr lang="en-ZA" sz="2800" dirty="0">
                <a:solidFill>
                  <a:schemeClr val="accent4">
                    <a:lumMod val="10000"/>
                  </a:schemeClr>
                </a:solidFill>
              </a:rPr>
              <a:t>in</a:t>
            </a:r>
            <a:endParaRPr lang="en-GB" sz="2800" dirty="0">
              <a:solidFill>
                <a:schemeClr val="accent4">
                  <a:lumMod val="10000"/>
                </a:schemeClr>
              </a:solidFill>
            </a:endParaRPr>
          </a:p>
        </p:txBody>
      </p:sp>
      <p:sp>
        <p:nvSpPr>
          <p:cNvPr id="11" name="TextBox 10"/>
          <p:cNvSpPr txBox="1"/>
          <p:nvPr/>
        </p:nvSpPr>
        <p:spPr>
          <a:xfrm>
            <a:off x="3855720" y="3215643"/>
            <a:ext cx="777240" cy="523220"/>
          </a:xfrm>
          <a:prstGeom prst="rect">
            <a:avLst/>
          </a:prstGeom>
          <a:noFill/>
        </p:spPr>
        <p:txBody>
          <a:bodyPr wrap="square" rtlCol="0">
            <a:spAutoFit/>
          </a:bodyPr>
          <a:lstStyle/>
          <a:p>
            <a:r>
              <a:rPr lang="en-ZA" sz="2800" dirty="0">
                <a:solidFill>
                  <a:schemeClr val="accent4">
                    <a:lumMod val="10000"/>
                  </a:schemeClr>
                </a:solidFill>
              </a:rPr>
              <a:t>out</a:t>
            </a:r>
            <a:endParaRPr lang="en-GB" sz="2800" dirty="0">
              <a:solidFill>
                <a:schemeClr val="accent4">
                  <a:lumMod val="10000"/>
                </a:schemeClr>
              </a:solidFill>
            </a:endParaRPr>
          </a:p>
        </p:txBody>
      </p:sp>
      <p:cxnSp>
        <p:nvCxnSpPr>
          <p:cNvPr id="13" name="Straight Connector 12"/>
          <p:cNvCxnSpPr/>
          <p:nvPr/>
        </p:nvCxnSpPr>
        <p:spPr bwMode="auto">
          <a:xfrm flipV="1">
            <a:off x="1371600" y="4504162"/>
            <a:ext cx="852654" cy="785"/>
          </a:xfrm>
          <a:prstGeom prst="line">
            <a:avLst/>
          </a:prstGeom>
          <a:solidFill>
            <a:schemeClr val="accent1"/>
          </a:solidFill>
          <a:ln w="28575" cap="flat" cmpd="sng" algn="ctr">
            <a:solidFill>
              <a:srgbClr val="1C1C1C"/>
            </a:solidFill>
            <a:prstDash val="solid"/>
            <a:round/>
            <a:headEnd type="none" w="med" len="med"/>
            <a:tailEnd type="none" w="med" len="med"/>
          </a:ln>
          <a:effectLst/>
        </p:spPr>
      </p:cxnSp>
      <p:cxnSp>
        <p:nvCxnSpPr>
          <p:cNvPr id="14" name="Straight Connector 13"/>
          <p:cNvCxnSpPr/>
          <p:nvPr/>
        </p:nvCxnSpPr>
        <p:spPr bwMode="auto">
          <a:xfrm rot="5400000" flipH="1" flipV="1">
            <a:off x="1847088" y="4142236"/>
            <a:ext cx="755905" cy="0"/>
          </a:xfrm>
          <a:prstGeom prst="line">
            <a:avLst/>
          </a:prstGeom>
          <a:solidFill>
            <a:schemeClr val="accent1"/>
          </a:solidFill>
          <a:ln w="28575" cap="flat" cmpd="sng" algn="ctr">
            <a:solidFill>
              <a:srgbClr val="1C1C1C"/>
            </a:solidFill>
            <a:prstDash val="solid"/>
            <a:round/>
            <a:headEnd type="none" w="med" len="med"/>
            <a:tailEnd type="none" w="med" len="med"/>
          </a:ln>
          <a:effectLst/>
        </p:spPr>
      </p:cxnSp>
      <p:sp>
        <p:nvSpPr>
          <p:cNvPr id="16" name="TextBox 15"/>
          <p:cNvSpPr txBox="1"/>
          <p:nvPr/>
        </p:nvSpPr>
        <p:spPr>
          <a:xfrm>
            <a:off x="716280" y="4206243"/>
            <a:ext cx="701040" cy="523220"/>
          </a:xfrm>
          <a:prstGeom prst="rect">
            <a:avLst/>
          </a:prstGeom>
          <a:noFill/>
        </p:spPr>
        <p:txBody>
          <a:bodyPr wrap="square" rtlCol="0">
            <a:spAutoFit/>
          </a:bodyPr>
          <a:lstStyle/>
          <a:p>
            <a:r>
              <a:rPr lang="en-ZA" sz="2800" dirty="0" err="1">
                <a:solidFill>
                  <a:schemeClr val="accent4">
                    <a:lumMod val="10000"/>
                  </a:schemeClr>
                </a:solidFill>
              </a:rPr>
              <a:t>ctr</a:t>
            </a:r>
            <a:endParaRPr lang="en-GB" sz="2800" dirty="0">
              <a:solidFill>
                <a:schemeClr val="accent4">
                  <a:lumMod val="10000"/>
                </a:schemeClr>
              </a:solidFill>
            </a:endParaRPr>
          </a:p>
        </p:txBody>
      </p:sp>
      <p:sp>
        <p:nvSpPr>
          <p:cNvPr id="3" name="Isosceles Triangle 2"/>
          <p:cNvSpPr/>
          <p:nvPr/>
        </p:nvSpPr>
        <p:spPr bwMode="auto">
          <a:xfrm rot="5400000">
            <a:off x="1790946" y="2879381"/>
            <a:ext cx="1238864" cy="1268361"/>
          </a:xfrm>
          <a:prstGeom prst="triangle">
            <a:avLst/>
          </a:prstGeom>
          <a:solidFill>
            <a:schemeClr val="tx1"/>
          </a:solidFill>
          <a:ln w="28575" cap="flat" cmpd="sng" algn="ctr">
            <a:solidFill>
              <a:srgbClr val="1C1C1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7" name="TextBox 16"/>
          <p:cNvSpPr txBox="1"/>
          <p:nvPr/>
        </p:nvSpPr>
        <p:spPr>
          <a:xfrm>
            <a:off x="1021080" y="4724403"/>
            <a:ext cx="3124200" cy="523220"/>
          </a:xfrm>
          <a:prstGeom prst="rect">
            <a:avLst/>
          </a:prstGeom>
          <a:noFill/>
        </p:spPr>
        <p:txBody>
          <a:bodyPr wrap="square" rtlCol="0">
            <a:spAutoFit/>
          </a:bodyPr>
          <a:lstStyle/>
          <a:p>
            <a:r>
              <a:rPr lang="en-ZA" sz="2800" dirty="0">
                <a:solidFill>
                  <a:schemeClr val="accent4">
                    <a:lumMod val="10000"/>
                  </a:schemeClr>
                </a:solidFill>
              </a:rPr>
              <a:t>bufif1  (out, in, </a:t>
            </a:r>
            <a:r>
              <a:rPr lang="en-ZA" sz="2800" dirty="0" err="1">
                <a:solidFill>
                  <a:schemeClr val="accent4">
                    <a:lumMod val="10000"/>
                  </a:schemeClr>
                </a:solidFill>
              </a:rPr>
              <a:t>ctr</a:t>
            </a:r>
            <a:r>
              <a:rPr lang="en-ZA" sz="2800" dirty="0">
                <a:solidFill>
                  <a:schemeClr val="accent4">
                    <a:lumMod val="10000"/>
                  </a:schemeClr>
                </a:solidFill>
              </a:rPr>
              <a:t>)</a:t>
            </a:r>
            <a:endParaRPr lang="en-GB" sz="2800" dirty="0">
              <a:solidFill>
                <a:schemeClr val="accent4">
                  <a:lumMod val="10000"/>
                </a:schemeClr>
              </a:solidFill>
            </a:endParaRPr>
          </a:p>
        </p:txBody>
      </p:sp>
      <p:sp>
        <p:nvSpPr>
          <p:cNvPr id="18" name="TextBox 17"/>
          <p:cNvSpPr txBox="1"/>
          <p:nvPr/>
        </p:nvSpPr>
        <p:spPr>
          <a:xfrm>
            <a:off x="4937760" y="3352803"/>
            <a:ext cx="3124200" cy="523220"/>
          </a:xfrm>
          <a:prstGeom prst="rect">
            <a:avLst/>
          </a:prstGeom>
          <a:noFill/>
        </p:spPr>
        <p:txBody>
          <a:bodyPr wrap="square" rtlCol="0">
            <a:spAutoFit/>
          </a:bodyPr>
          <a:lstStyle/>
          <a:p>
            <a:r>
              <a:rPr lang="en-ZA" sz="2800" dirty="0">
                <a:solidFill>
                  <a:schemeClr val="accent4">
                    <a:lumMod val="10000"/>
                  </a:schemeClr>
                </a:solidFill>
              </a:rPr>
              <a:t>bufif1  operation</a:t>
            </a:r>
            <a:endParaRPr lang="en-GB" sz="2800" dirty="0">
              <a:solidFill>
                <a:schemeClr val="accent4">
                  <a:lumMod val="10000"/>
                </a:schemeClr>
              </a:solidFill>
            </a:endParaRPr>
          </a:p>
        </p:txBody>
      </p:sp>
      <p:graphicFrame>
        <p:nvGraphicFramePr>
          <p:cNvPr id="19" name="Table 18"/>
          <p:cNvGraphicFramePr>
            <a:graphicFrameLocks noGrp="1"/>
          </p:cNvGraphicFramePr>
          <p:nvPr/>
        </p:nvGraphicFramePr>
        <p:xfrm>
          <a:off x="4935217" y="4206242"/>
          <a:ext cx="3274485" cy="1813560"/>
        </p:xfrm>
        <a:graphic>
          <a:graphicData uri="http://schemas.openxmlformats.org/drawingml/2006/table">
            <a:tbl>
              <a:tblPr/>
              <a:tblGrid>
                <a:gridCol w="654897">
                  <a:extLst>
                    <a:ext uri="{9D8B030D-6E8A-4147-A177-3AD203B41FA5}">
                      <a16:colId xmlns:a16="http://schemas.microsoft.com/office/drawing/2014/main" val="20000"/>
                    </a:ext>
                  </a:extLst>
                </a:gridCol>
                <a:gridCol w="654897">
                  <a:extLst>
                    <a:ext uri="{9D8B030D-6E8A-4147-A177-3AD203B41FA5}">
                      <a16:colId xmlns:a16="http://schemas.microsoft.com/office/drawing/2014/main" val="20001"/>
                    </a:ext>
                  </a:extLst>
                </a:gridCol>
                <a:gridCol w="654897">
                  <a:extLst>
                    <a:ext uri="{9D8B030D-6E8A-4147-A177-3AD203B41FA5}">
                      <a16:colId xmlns:a16="http://schemas.microsoft.com/office/drawing/2014/main" val="20002"/>
                    </a:ext>
                  </a:extLst>
                </a:gridCol>
                <a:gridCol w="654897">
                  <a:extLst>
                    <a:ext uri="{9D8B030D-6E8A-4147-A177-3AD203B41FA5}">
                      <a16:colId xmlns:a16="http://schemas.microsoft.com/office/drawing/2014/main" val="20003"/>
                    </a:ext>
                  </a:extLst>
                </a:gridCol>
                <a:gridCol w="654897">
                  <a:extLst>
                    <a:ext uri="{9D8B030D-6E8A-4147-A177-3AD203B41FA5}">
                      <a16:colId xmlns:a16="http://schemas.microsoft.com/office/drawing/2014/main" val="20004"/>
                    </a:ext>
                  </a:extLst>
                </a:gridCol>
              </a:tblGrid>
              <a:tr h="362712">
                <a:tc>
                  <a:txBody>
                    <a:bodyPr/>
                    <a:lstStyle/>
                    <a:p>
                      <a:pPr algn="l" fontAlgn="b"/>
                      <a:r>
                        <a:rPr lang="en-GB" sz="2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2712">
                <a:tc>
                  <a:txBody>
                    <a:bodyPr/>
                    <a:lstStyle/>
                    <a:p>
                      <a:pPr algn="ctr" fontAlgn="ctr"/>
                      <a:r>
                        <a:rPr lang="en-GB" sz="2200" b="0"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2712">
                <a:tc>
                  <a:txBody>
                    <a:bodyPr/>
                    <a:lstStyle/>
                    <a:p>
                      <a:pPr algn="ctr" fontAlgn="ctr"/>
                      <a:r>
                        <a:rPr lang="en-GB" sz="22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2712">
                <a:tc>
                  <a:txBody>
                    <a:bodyPr/>
                    <a:lstStyle/>
                    <a:p>
                      <a:pPr algn="ctr" fontAlgn="ctr"/>
                      <a:r>
                        <a:rPr lang="en-GB" sz="2200" b="0" i="0" u="none" strike="noStrike">
                          <a:solidFill>
                            <a:srgbClr val="000000"/>
                          </a:solidFill>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2712">
                <a:tc>
                  <a:txBody>
                    <a:bodyPr/>
                    <a:lstStyle/>
                    <a:p>
                      <a:pPr algn="ctr" fontAlgn="ctr"/>
                      <a:r>
                        <a:rPr lang="en-GB" sz="2200" b="0" i="0" u="none" strike="noStrike">
                          <a:solidFill>
                            <a:srgbClr val="000000"/>
                          </a:solidFill>
                          <a:latin typeface="Calibri"/>
                        </a:rPr>
                        <a:t>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a:solidFill>
                            <a:srgbClr val="000000"/>
                          </a:solidFill>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dirty="0">
                          <a:solidFill>
                            <a:srgbClr val="000000"/>
                          </a:solidFill>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0" name="TextBox 19"/>
          <p:cNvSpPr txBox="1"/>
          <p:nvPr/>
        </p:nvSpPr>
        <p:spPr>
          <a:xfrm>
            <a:off x="5562600" y="3825243"/>
            <a:ext cx="1325880" cy="400110"/>
          </a:xfrm>
          <a:prstGeom prst="rect">
            <a:avLst/>
          </a:prstGeom>
          <a:noFill/>
        </p:spPr>
        <p:txBody>
          <a:bodyPr wrap="square" rtlCol="0">
            <a:spAutoFit/>
          </a:bodyPr>
          <a:lstStyle/>
          <a:p>
            <a:r>
              <a:rPr lang="en-ZA" sz="2000" dirty="0" err="1">
                <a:solidFill>
                  <a:schemeClr val="accent4">
                    <a:lumMod val="10000"/>
                  </a:schemeClr>
                </a:solidFill>
              </a:rPr>
              <a:t>ctr</a:t>
            </a:r>
            <a:r>
              <a:rPr lang="en-ZA" sz="2000" dirty="0">
                <a:solidFill>
                  <a:schemeClr val="accent4">
                    <a:lumMod val="10000"/>
                  </a:schemeClr>
                </a:solidFill>
              </a:rPr>
              <a:t> </a:t>
            </a:r>
            <a:r>
              <a:rPr lang="en-ZA" sz="2000" dirty="0">
                <a:solidFill>
                  <a:schemeClr val="accent4">
                    <a:lumMod val="10000"/>
                  </a:schemeClr>
                </a:solidFill>
                <a:sym typeface="Wingdings" pitchFamily="2" charset="2"/>
              </a:rPr>
              <a:t></a:t>
            </a:r>
            <a:endParaRPr lang="en-GB" sz="2000" dirty="0">
              <a:solidFill>
                <a:schemeClr val="accent4">
                  <a:lumMod val="10000"/>
                </a:schemeClr>
              </a:solidFill>
            </a:endParaRPr>
          </a:p>
        </p:txBody>
      </p:sp>
      <p:sp>
        <p:nvSpPr>
          <p:cNvPr id="21" name="TextBox 20"/>
          <p:cNvSpPr txBox="1"/>
          <p:nvPr/>
        </p:nvSpPr>
        <p:spPr>
          <a:xfrm rot="5400000">
            <a:off x="4797758" y="4163365"/>
            <a:ext cx="965804" cy="400110"/>
          </a:xfrm>
          <a:prstGeom prst="rect">
            <a:avLst/>
          </a:prstGeom>
          <a:noFill/>
        </p:spPr>
        <p:txBody>
          <a:bodyPr wrap="square" rtlCol="0">
            <a:spAutoFit/>
          </a:bodyPr>
          <a:lstStyle/>
          <a:p>
            <a:r>
              <a:rPr lang="en-ZA" sz="2000" dirty="0">
                <a:solidFill>
                  <a:schemeClr val="accent4">
                    <a:lumMod val="10000"/>
                  </a:schemeClr>
                </a:solidFill>
              </a:rPr>
              <a:t>in </a:t>
            </a:r>
            <a:r>
              <a:rPr lang="en-ZA" sz="2000" dirty="0">
                <a:solidFill>
                  <a:schemeClr val="accent4">
                    <a:lumMod val="10000"/>
                  </a:schemeClr>
                </a:solidFill>
                <a:sym typeface="Wingdings" pitchFamily="2" charset="2"/>
              </a:rPr>
              <a:t></a:t>
            </a:r>
            <a:endParaRPr lang="en-GB" sz="2000" dirty="0">
              <a:solidFill>
                <a:schemeClr val="accent4">
                  <a:lumMod val="10000"/>
                </a:schemeClr>
              </a:solidFill>
            </a:endParaRPr>
          </a:p>
        </p:txBody>
      </p:sp>
      <p:sp>
        <p:nvSpPr>
          <p:cNvPr id="22" name="TextBox 21"/>
          <p:cNvSpPr txBox="1"/>
          <p:nvPr/>
        </p:nvSpPr>
        <p:spPr>
          <a:xfrm>
            <a:off x="502920" y="1432560"/>
            <a:ext cx="7879080" cy="1200329"/>
          </a:xfrm>
          <a:prstGeom prst="rect">
            <a:avLst/>
          </a:prstGeom>
          <a:noFill/>
        </p:spPr>
        <p:txBody>
          <a:bodyPr wrap="square" rtlCol="0">
            <a:spAutoFit/>
          </a:bodyPr>
          <a:lstStyle/>
          <a:p>
            <a:r>
              <a:rPr lang="en-ZA" sz="2400" dirty="0"/>
              <a:t>Tri-state buffer. Can choose to drive out with value of in (if </a:t>
            </a:r>
            <a:r>
              <a:rPr lang="en-ZA" sz="2400" dirty="0" err="1"/>
              <a:t>ctr</a:t>
            </a:r>
            <a:r>
              <a:rPr lang="en-ZA" sz="2400" dirty="0"/>
              <a:t> = 1) or don’t drive anything to out (i.e. if </a:t>
            </a:r>
            <a:r>
              <a:rPr lang="en-ZA" sz="2400" dirty="0" err="1"/>
              <a:t>ctr</a:t>
            </a:r>
            <a:r>
              <a:rPr lang="en-ZA" sz="2400" dirty="0"/>
              <a:t> = 0 connect high impedance to out)</a:t>
            </a:r>
            <a:endParaRPr lang="en-GB" sz="2400" dirty="0"/>
          </a:p>
        </p:txBody>
      </p:sp>
      <p:sp>
        <p:nvSpPr>
          <p:cNvPr id="23" name="Rectangle 22"/>
          <p:cNvSpPr/>
          <p:nvPr/>
        </p:nvSpPr>
        <p:spPr>
          <a:xfrm>
            <a:off x="529198" y="6216134"/>
            <a:ext cx="7513595" cy="369332"/>
          </a:xfrm>
          <a:prstGeom prst="rect">
            <a:avLst/>
          </a:prstGeom>
        </p:spPr>
        <p:txBody>
          <a:bodyPr wrap="none">
            <a:spAutoFit/>
          </a:bodyPr>
          <a:lstStyle/>
          <a:p>
            <a:r>
              <a:rPr lang="en-ZA" dirty="0"/>
              <a:t>See also </a:t>
            </a:r>
            <a:r>
              <a:rPr lang="en-ZA" dirty="0" err="1"/>
              <a:t>notif</a:t>
            </a:r>
            <a:r>
              <a:rPr lang="en-ZA" dirty="0"/>
              <a:t>  (works in the apposite way: if </a:t>
            </a:r>
            <a:r>
              <a:rPr lang="en-ZA" dirty="0" err="1"/>
              <a:t>ctr</a:t>
            </a:r>
            <a:r>
              <a:rPr lang="en-ZA" dirty="0"/>
              <a:t>=0 then drive out with in)</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Where to go from here…</a:t>
            </a:r>
            <a:endParaRPr lang="en-GB" dirty="0"/>
          </a:p>
        </p:txBody>
      </p:sp>
      <p:sp>
        <p:nvSpPr>
          <p:cNvPr id="3" name="Content Placeholder 2"/>
          <p:cNvSpPr>
            <a:spLocks noGrp="1"/>
          </p:cNvSpPr>
          <p:nvPr>
            <p:ph idx="1"/>
          </p:nvPr>
        </p:nvSpPr>
        <p:spPr>
          <a:xfrm>
            <a:off x="792480" y="1691640"/>
            <a:ext cx="8007350" cy="4191000"/>
          </a:xfrm>
        </p:spPr>
        <p:txBody>
          <a:bodyPr/>
          <a:lstStyle/>
          <a:p>
            <a:r>
              <a:rPr lang="en-ZA" dirty="0"/>
              <a:t>The preceding slides have given a very brief look at Verilog, but has covered much of the major things that are used most commonly.</a:t>
            </a:r>
          </a:p>
          <a:p>
            <a:r>
              <a:rPr lang="en-ZA" dirty="0"/>
              <a:t>It’s best to get stuck into experimenting and testing code in order to learn this language</a:t>
            </a:r>
            <a:endParaRPr lang="en-GB" dirty="0"/>
          </a:p>
        </p:txBody>
      </p:sp>
      <p:sp>
        <p:nvSpPr>
          <p:cNvPr id="4" name="TextBox 3"/>
          <p:cNvSpPr txBox="1"/>
          <p:nvPr/>
        </p:nvSpPr>
        <p:spPr>
          <a:xfrm>
            <a:off x="792480" y="6002020"/>
            <a:ext cx="7909538" cy="523220"/>
          </a:xfrm>
          <a:prstGeom prst="rect">
            <a:avLst/>
          </a:prstGeom>
          <a:noFill/>
        </p:spPr>
        <p:txBody>
          <a:bodyPr wrap="none" rtlCol="0">
            <a:spAutoFit/>
          </a:bodyPr>
          <a:lstStyle/>
          <a:p>
            <a:r>
              <a:rPr lang="en-ZA" sz="2800" i="1" dirty="0">
                <a:solidFill>
                  <a:srgbClr val="FF6600"/>
                </a:solidFill>
                <a:latin typeface="Comic Sans MS" pitchFamily="66" charset="0"/>
                <a:cs typeface="Courier New" pitchFamily="49" charset="0"/>
              </a:rPr>
              <a:t>Some thoughts for experimenting to do soon…</a:t>
            </a:r>
            <a:endParaRPr lang="en-GB" sz="2800" i="1" dirty="0">
              <a:solidFill>
                <a:srgbClr val="FF6600"/>
              </a:solidFill>
              <a:latin typeface="Comic Sans MS" pitchFamily="66" charset="0"/>
              <a:cs typeface="Courier New" pitchFamily="49"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431074" y="209006"/>
            <a:ext cx="8385175" cy="1162594"/>
          </a:xfrm>
        </p:spPr>
        <p:txBody>
          <a:bodyPr>
            <a:normAutofit fontScale="90000"/>
          </a:bodyPr>
          <a:lstStyle/>
          <a:p>
            <a:r>
              <a:rPr lang="en-US" dirty="0"/>
              <a:t>Verilog Recommended Coding Styles</a:t>
            </a:r>
          </a:p>
        </p:txBody>
      </p:sp>
      <p:sp>
        <p:nvSpPr>
          <p:cNvPr id="369667" name="Rectangle 3"/>
          <p:cNvSpPr>
            <a:spLocks noGrp="1" noChangeArrowheads="1"/>
          </p:cNvSpPr>
          <p:nvPr>
            <p:ph idx="1"/>
          </p:nvPr>
        </p:nvSpPr>
        <p:spPr>
          <a:xfrm>
            <a:off x="420189" y="1421675"/>
            <a:ext cx="8007350" cy="4191000"/>
          </a:xfrm>
          <a:ln/>
        </p:spPr>
        <p:txBody>
          <a:bodyPr>
            <a:normAutofit fontScale="92500"/>
          </a:bodyPr>
          <a:lstStyle/>
          <a:p>
            <a:r>
              <a:rPr lang="en-US" dirty="0"/>
              <a:t>Consistent indentation</a:t>
            </a:r>
          </a:p>
          <a:p>
            <a:r>
              <a:rPr lang="en-US" dirty="0"/>
              <a:t>Align code vertically on the = operator</a:t>
            </a:r>
          </a:p>
          <a:p>
            <a:r>
              <a:rPr lang="en-US" dirty="0"/>
              <a:t>Use meaningful variable names</a:t>
            </a:r>
          </a:p>
          <a:p>
            <a:r>
              <a:rPr lang="en-US" dirty="0"/>
              <a:t>Include comments  (i.e. C-style // or /**/ )</a:t>
            </a:r>
          </a:p>
          <a:p>
            <a:pPr lvl="1"/>
            <a:r>
              <a:rPr lang="en-US" dirty="0"/>
              <a:t>brief descriptions, reference to documents</a:t>
            </a:r>
          </a:p>
          <a:p>
            <a:pPr lvl="1"/>
            <a:r>
              <a:rPr lang="en-US" dirty="0"/>
              <a:t>Can also be used to assist in separating parts of the code (e.g. indicate row of /*****/ to separate different module implementations)</a:t>
            </a:r>
          </a:p>
        </p:txBody>
      </p:sp>
      <p:sp>
        <p:nvSpPr>
          <p:cNvPr id="4" name="Footer Placeholder 3"/>
          <p:cNvSpPr>
            <a:spLocks noGrp="1"/>
          </p:cNvSpPr>
          <p:nvPr>
            <p:ph type="ftr" sz="quarter" idx="11"/>
          </p:nvPr>
        </p:nvSpPr>
        <p:spPr>
          <a:xfrm>
            <a:off x="0" y="6544490"/>
            <a:ext cx="8305800" cy="313509"/>
          </a:xfrm>
        </p:spPr>
        <p:txBody>
          <a:bodyPr/>
          <a:lstStyle/>
          <a:p>
            <a:r>
              <a:rPr lang="en-US" sz="1200" dirty="0"/>
              <a:t>Source: Coram: Verilog-A Introduction for Compact Modelers (MOS-AK </a:t>
            </a:r>
            <a:r>
              <a:rPr lang="en-US" sz="1200" dirty="0" err="1"/>
              <a:t>Montreux</a:t>
            </a:r>
            <a:r>
              <a:rPr lang="en-US" sz="1200" dirty="0"/>
              <a:t> 2006)</a:t>
            </a:r>
          </a:p>
        </p:txBody>
      </p:sp>
    </p:spTree>
    <p:extLst>
      <p:ext uri="{BB962C8B-B14F-4D97-AF65-F5344CB8AC3E}">
        <p14:creationId xmlns:p14="http://schemas.microsoft.com/office/powerpoint/2010/main" val="32801893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Code Example1 : MUX</a:t>
            </a:r>
          </a:p>
        </p:txBody>
      </p:sp>
      <p:sp>
        <p:nvSpPr>
          <p:cNvPr id="5" name="TextBox 4"/>
          <p:cNvSpPr txBox="1"/>
          <p:nvPr/>
        </p:nvSpPr>
        <p:spPr>
          <a:xfrm>
            <a:off x="602114" y="1214062"/>
            <a:ext cx="7005186" cy="4832092"/>
          </a:xfrm>
          <a:prstGeom prst="rect">
            <a:avLst/>
          </a:prstGeom>
          <a:noFill/>
        </p:spPr>
        <p:txBody>
          <a:bodyPr wrap="square" rtlCol="0">
            <a:spAutoFit/>
          </a:bodyPr>
          <a:lstStyle/>
          <a:p>
            <a:r>
              <a:rPr lang="en-ZA" sz="1400" dirty="0">
                <a:latin typeface="Courier"/>
              </a:rPr>
              <a:t>//-----------------------------------------------------</a:t>
            </a:r>
          </a:p>
          <a:p>
            <a:r>
              <a:rPr lang="en-ZA" sz="1400" dirty="0">
                <a:latin typeface="Courier"/>
              </a:rPr>
              <a:t>// Design Name : </a:t>
            </a:r>
            <a:r>
              <a:rPr lang="en-ZA" sz="1400" dirty="0" err="1">
                <a:latin typeface="Courier"/>
              </a:rPr>
              <a:t>mux_using_assign</a:t>
            </a:r>
            <a:endParaRPr lang="en-ZA" sz="1400" dirty="0">
              <a:latin typeface="Courier"/>
            </a:endParaRPr>
          </a:p>
          <a:p>
            <a:r>
              <a:rPr lang="en-ZA" sz="1400" dirty="0">
                <a:latin typeface="Courier"/>
              </a:rPr>
              <a:t>// File Name   : </a:t>
            </a:r>
            <a:r>
              <a:rPr lang="en-ZA" sz="1400" dirty="0" err="1">
                <a:latin typeface="Courier"/>
              </a:rPr>
              <a:t>mux_using_assign.v</a:t>
            </a:r>
            <a:endParaRPr lang="en-ZA" sz="1400" dirty="0">
              <a:latin typeface="Courier"/>
            </a:endParaRPr>
          </a:p>
          <a:p>
            <a:r>
              <a:rPr lang="en-ZA" sz="1400" dirty="0">
                <a:latin typeface="Courier"/>
              </a:rPr>
              <a:t>// Function    : 2:1 Mux using Assign</a:t>
            </a:r>
          </a:p>
          <a:p>
            <a:r>
              <a:rPr lang="en-ZA" sz="1400" dirty="0">
                <a:latin typeface="Courier"/>
              </a:rPr>
              <a:t>// Coder       : Deepak Kumar </a:t>
            </a:r>
            <a:r>
              <a:rPr lang="en-ZA" sz="1400" dirty="0" err="1">
                <a:latin typeface="Courier"/>
              </a:rPr>
              <a:t>Tala</a:t>
            </a:r>
            <a:endParaRPr lang="en-ZA" sz="1400" dirty="0">
              <a:latin typeface="Courier"/>
            </a:endParaRPr>
          </a:p>
          <a:p>
            <a:r>
              <a:rPr lang="en-ZA" sz="1400" dirty="0">
                <a:latin typeface="Courier"/>
              </a:rPr>
              <a:t>//-----------------------------------------------------</a:t>
            </a:r>
          </a:p>
          <a:p>
            <a:r>
              <a:rPr lang="en-ZA" sz="1400" dirty="0">
                <a:latin typeface="Courier"/>
              </a:rPr>
              <a:t>module  </a:t>
            </a:r>
            <a:r>
              <a:rPr lang="en-ZA" sz="1400" dirty="0" err="1">
                <a:latin typeface="Courier"/>
              </a:rPr>
              <a:t>mux_using_assign</a:t>
            </a:r>
            <a:r>
              <a:rPr lang="en-ZA" sz="1400" dirty="0">
                <a:latin typeface="Courier"/>
              </a:rPr>
              <a:t>(</a:t>
            </a:r>
          </a:p>
          <a:p>
            <a:r>
              <a:rPr lang="en-ZA" sz="1400" dirty="0">
                <a:latin typeface="Courier"/>
              </a:rPr>
              <a:t>  din_0  , // Mux first input</a:t>
            </a:r>
          </a:p>
          <a:p>
            <a:r>
              <a:rPr lang="en-ZA" sz="1400" dirty="0">
                <a:latin typeface="Courier"/>
              </a:rPr>
              <a:t>  din_1  , // Mux second input</a:t>
            </a:r>
          </a:p>
          <a:p>
            <a:r>
              <a:rPr lang="en-ZA" sz="1400" dirty="0">
                <a:latin typeface="Courier"/>
              </a:rPr>
              <a:t>  </a:t>
            </a:r>
            <a:r>
              <a:rPr lang="en-ZA" sz="1400" dirty="0" err="1">
                <a:latin typeface="Courier"/>
              </a:rPr>
              <a:t>sel</a:t>
            </a:r>
            <a:r>
              <a:rPr lang="en-ZA" sz="1400" dirty="0">
                <a:latin typeface="Courier"/>
              </a:rPr>
              <a:t>    , // Select input</a:t>
            </a:r>
          </a:p>
          <a:p>
            <a:r>
              <a:rPr lang="en-ZA" sz="1400" dirty="0">
                <a:latin typeface="Courier"/>
              </a:rPr>
              <a:t>  </a:t>
            </a:r>
            <a:r>
              <a:rPr lang="en-ZA" sz="1400" dirty="0" err="1">
                <a:latin typeface="Courier"/>
              </a:rPr>
              <a:t>mux_out</a:t>
            </a:r>
            <a:r>
              <a:rPr lang="en-ZA" sz="1400" dirty="0">
                <a:latin typeface="Courier"/>
              </a:rPr>
              <a:t>  // Mux output</a:t>
            </a:r>
          </a:p>
          <a:p>
            <a:r>
              <a:rPr lang="en-ZA" sz="1400" dirty="0">
                <a:latin typeface="Courier"/>
              </a:rPr>
              <a:t>);</a:t>
            </a:r>
          </a:p>
          <a:p>
            <a:r>
              <a:rPr lang="en-ZA" sz="1400" dirty="0">
                <a:latin typeface="Courier"/>
              </a:rPr>
              <a:t>//-----------Input Ports---------------</a:t>
            </a:r>
          </a:p>
          <a:p>
            <a:r>
              <a:rPr lang="en-ZA" sz="1400" dirty="0">
                <a:latin typeface="Courier"/>
              </a:rPr>
              <a:t>input din_0, din_1, </a:t>
            </a:r>
            <a:r>
              <a:rPr lang="en-ZA" sz="1400" dirty="0" err="1">
                <a:latin typeface="Courier"/>
              </a:rPr>
              <a:t>sel</a:t>
            </a:r>
            <a:r>
              <a:rPr lang="en-ZA" sz="1400" dirty="0">
                <a:latin typeface="Courier"/>
              </a:rPr>
              <a:t> ;</a:t>
            </a:r>
          </a:p>
          <a:p>
            <a:r>
              <a:rPr lang="en-ZA" sz="1400" dirty="0">
                <a:latin typeface="Courier"/>
              </a:rPr>
              <a:t>//-----------Output Ports---------------</a:t>
            </a:r>
          </a:p>
          <a:p>
            <a:r>
              <a:rPr lang="en-ZA" sz="1400" dirty="0">
                <a:latin typeface="Courier"/>
              </a:rPr>
              <a:t>output </a:t>
            </a:r>
            <a:r>
              <a:rPr lang="en-ZA" sz="1400" dirty="0" err="1">
                <a:latin typeface="Courier"/>
              </a:rPr>
              <a:t>mux_out</a:t>
            </a:r>
            <a:r>
              <a:rPr lang="en-ZA" sz="1400" dirty="0">
                <a:latin typeface="Courier"/>
              </a:rPr>
              <a:t>;</a:t>
            </a:r>
          </a:p>
          <a:p>
            <a:r>
              <a:rPr lang="en-ZA" sz="1400" dirty="0">
                <a:latin typeface="Courier"/>
              </a:rPr>
              <a:t>//------------Internal Variables--------</a:t>
            </a:r>
          </a:p>
          <a:p>
            <a:r>
              <a:rPr lang="en-ZA" sz="1400" dirty="0">
                <a:latin typeface="Courier"/>
              </a:rPr>
              <a:t>wire  </a:t>
            </a:r>
            <a:r>
              <a:rPr lang="en-ZA" sz="1400" dirty="0" err="1">
                <a:latin typeface="Courier"/>
              </a:rPr>
              <a:t>mux_out</a:t>
            </a:r>
            <a:r>
              <a:rPr lang="en-ZA" sz="1400" dirty="0">
                <a:latin typeface="Courier"/>
              </a:rPr>
              <a:t>;</a:t>
            </a:r>
          </a:p>
          <a:p>
            <a:r>
              <a:rPr lang="en-ZA" sz="1400" dirty="0">
                <a:latin typeface="Courier"/>
              </a:rPr>
              <a:t>//-------------Code Start-----------------</a:t>
            </a:r>
          </a:p>
          <a:p>
            <a:r>
              <a:rPr lang="en-ZA" sz="1400" dirty="0">
                <a:latin typeface="Courier"/>
              </a:rPr>
              <a:t>assign </a:t>
            </a:r>
            <a:r>
              <a:rPr lang="en-ZA" sz="1400" dirty="0" err="1">
                <a:latin typeface="Courier"/>
              </a:rPr>
              <a:t>mux_out</a:t>
            </a:r>
            <a:r>
              <a:rPr lang="en-ZA" sz="1400" dirty="0">
                <a:latin typeface="Courier"/>
              </a:rPr>
              <a:t> = (</a:t>
            </a:r>
            <a:r>
              <a:rPr lang="en-ZA" sz="1400" dirty="0" err="1">
                <a:latin typeface="Courier"/>
              </a:rPr>
              <a:t>sel</a:t>
            </a:r>
            <a:r>
              <a:rPr lang="en-ZA" sz="1400" dirty="0">
                <a:latin typeface="Courier"/>
              </a:rPr>
              <a:t>) ? din_1 : din_0;</a:t>
            </a:r>
          </a:p>
          <a:p>
            <a:endParaRPr lang="en-ZA" sz="1400" dirty="0">
              <a:latin typeface="Courier"/>
            </a:endParaRPr>
          </a:p>
          <a:p>
            <a:r>
              <a:rPr lang="en-ZA" sz="1400" dirty="0" err="1">
                <a:latin typeface="Courier"/>
              </a:rPr>
              <a:t>endmodule</a:t>
            </a:r>
            <a:r>
              <a:rPr lang="en-ZA" sz="1400" dirty="0">
                <a:latin typeface="Courier"/>
              </a:rPr>
              <a:t> //End Of Module mux</a:t>
            </a:r>
          </a:p>
        </p:txBody>
      </p:sp>
      <p:sp>
        <p:nvSpPr>
          <p:cNvPr id="7" name="Rectangle 6"/>
          <p:cNvSpPr/>
          <p:nvPr/>
        </p:nvSpPr>
        <p:spPr>
          <a:xfrm>
            <a:off x="419100" y="6115446"/>
            <a:ext cx="8166100" cy="307777"/>
          </a:xfrm>
          <a:prstGeom prst="rect">
            <a:avLst/>
          </a:prstGeom>
        </p:spPr>
        <p:txBody>
          <a:bodyPr wrap="square">
            <a:spAutoFit/>
          </a:bodyPr>
          <a:lstStyle/>
          <a:p>
            <a:r>
              <a:rPr lang="en-ZA" sz="1400" dirty="0"/>
              <a:t>Adapted from source: </a:t>
            </a:r>
            <a:r>
              <a:rPr lang="en-ZA" sz="1400" dirty="0">
                <a:hlinkClick r:id="rId2"/>
              </a:rPr>
              <a:t>http://www.asic-world.com/code/hdl_models/mux_using_assign.v</a:t>
            </a:r>
            <a:endParaRPr lang="en-ZA" sz="1400" dirty="0"/>
          </a:p>
        </p:txBody>
      </p:sp>
      <p:cxnSp>
        <p:nvCxnSpPr>
          <p:cNvPr id="9" name="Straight Arrow Connector 8"/>
          <p:cNvCxnSpPr/>
          <p:nvPr/>
        </p:nvCxnSpPr>
        <p:spPr>
          <a:xfrm flipH="1">
            <a:off x="6578600" y="1214062"/>
            <a:ext cx="43180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37071" y="988312"/>
            <a:ext cx="1902129" cy="738664"/>
          </a:xfrm>
          <a:prstGeom prst="rect">
            <a:avLst/>
          </a:prstGeom>
          <a:noFill/>
        </p:spPr>
        <p:txBody>
          <a:bodyPr wrap="square" rtlCol="0">
            <a:spAutoFit/>
          </a:bodyPr>
          <a:lstStyle/>
          <a:p>
            <a:r>
              <a:rPr lang="en-ZA" sz="1400" dirty="0"/>
              <a:t>Do get into a habit of providing a preamble for each file.</a:t>
            </a:r>
          </a:p>
        </p:txBody>
      </p:sp>
      <p:cxnSp>
        <p:nvCxnSpPr>
          <p:cNvPr id="11" name="Straight Arrow Connector 10"/>
          <p:cNvCxnSpPr/>
          <p:nvPr/>
        </p:nvCxnSpPr>
        <p:spPr>
          <a:xfrm flipH="1">
            <a:off x="4105151" y="2817624"/>
            <a:ext cx="517649" cy="116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37071" y="1863517"/>
            <a:ext cx="1902129" cy="954107"/>
          </a:xfrm>
          <a:prstGeom prst="rect">
            <a:avLst/>
          </a:prstGeom>
          <a:noFill/>
        </p:spPr>
        <p:txBody>
          <a:bodyPr wrap="square" rtlCol="0">
            <a:spAutoFit/>
          </a:bodyPr>
          <a:lstStyle/>
          <a:p>
            <a:r>
              <a:rPr lang="en-ZA" sz="1400" dirty="0"/>
              <a:t>Do make use of divider lines to separate different pieces of the code</a:t>
            </a:r>
          </a:p>
        </p:txBody>
      </p:sp>
      <p:cxnSp>
        <p:nvCxnSpPr>
          <p:cNvPr id="15" name="Straight Arrow Connector 14"/>
          <p:cNvCxnSpPr/>
          <p:nvPr/>
        </p:nvCxnSpPr>
        <p:spPr>
          <a:xfrm flipH="1">
            <a:off x="6475226" y="2013881"/>
            <a:ext cx="461845" cy="326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30586" y="2525486"/>
            <a:ext cx="1902129" cy="1169551"/>
          </a:xfrm>
          <a:prstGeom prst="rect">
            <a:avLst/>
          </a:prstGeom>
          <a:noFill/>
        </p:spPr>
        <p:txBody>
          <a:bodyPr wrap="square" rtlCol="0">
            <a:spAutoFit/>
          </a:bodyPr>
          <a:lstStyle/>
          <a:p>
            <a:r>
              <a:rPr lang="en-ZA" sz="1400" dirty="0"/>
              <a:t>Do try to provide useful comments especially if the argument names are not very obvious</a:t>
            </a:r>
          </a:p>
        </p:txBody>
      </p:sp>
      <p:cxnSp>
        <p:nvCxnSpPr>
          <p:cNvPr id="19" name="Straight Arrow Connector 18"/>
          <p:cNvCxnSpPr/>
          <p:nvPr/>
        </p:nvCxnSpPr>
        <p:spPr>
          <a:xfrm flipH="1">
            <a:off x="5102101" y="4113024"/>
            <a:ext cx="517649" cy="116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33975" y="3918218"/>
            <a:ext cx="1902129" cy="523220"/>
          </a:xfrm>
          <a:prstGeom prst="rect">
            <a:avLst/>
          </a:prstGeom>
          <a:noFill/>
        </p:spPr>
        <p:txBody>
          <a:bodyPr wrap="square" rtlCol="0">
            <a:spAutoFit/>
          </a:bodyPr>
          <a:lstStyle/>
          <a:p>
            <a:r>
              <a:rPr lang="en-ZA" sz="1400" dirty="0"/>
              <a:t>For older versions of Verilog (before 2001)</a:t>
            </a:r>
          </a:p>
        </p:txBody>
      </p:sp>
      <p:sp>
        <p:nvSpPr>
          <p:cNvPr id="13" name="Rectangle 12">
            <a:extLst>
              <a:ext uri="{FF2B5EF4-FFF2-40B4-BE49-F238E27FC236}">
                <a16:creationId xmlns:a16="http://schemas.microsoft.com/office/drawing/2014/main" id="{D96B187D-4E11-4775-979B-719A94242441}"/>
              </a:ext>
            </a:extLst>
          </p:cNvPr>
          <p:cNvSpPr/>
          <p:nvPr/>
        </p:nvSpPr>
        <p:spPr>
          <a:xfrm>
            <a:off x="419100" y="6373312"/>
            <a:ext cx="8166100" cy="307777"/>
          </a:xfrm>
          <a:prstGeom prst="rect">
            <a:avLst/>
          </a:prstGeom>
        </p:spPr>
        <p:txBody>
          <a:bodyPr wrap="square">
            <a:spAutoFit/>
          </a:bodyPr>
          <a:lstStyle/>
          <a:p>
            <a:r>
              <a:rPr lang="en-ZA" sz="1400" dirty="0"/>
              <a:t>Try it on EDA Playground : </a:t>
            </a:r>
            <a:r>
              <a:rPr lang="en-ZA" sz="1400" dirty="0">
                <a:hlinkClick r:id="rId3"/>
              </a:rPr>
              <a:t>https://www.edaplayground.com/</a:t>
            </a:r>
            <a:r>
              <a:rPr lang="en-ZA" sz="1400" dirty="0"/>
              <a:t>   (run HDL code using online simulators)</a:t>
            </a:r>
          </a:p>
        </p:txBody>
      </p:sp>
    </p:spTree>
    <p:extLst>
      <p:ext uri="{BB962C8B-B14F-4D97-AF65-F5344CB8AC3E}">
        <p14:creationId xmlns:p14="http://schemas.microsoft.com/office/powerpoint/2010/main" val="43572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CF0F-9B36-439B-8B24-D53040C7387C}"/>
              </a:ext>
            </a:extLst>
          </p:cNvPr>
          <p:cNvSpPr>
            <a:spLocks noGrp="1"/>
          </p:cNvSpPr>
          <p:nvPr>
            <p:ph type="title"/>
          </p:nvPr>
        </p:nvSpPr>
        <p:spPr/>
        <p:txBody>
          <a:bodyPr>
            <a:normAutofit fontScale="90000"/>
          </a:bodyPr>
          <a:lstStyle/>
          <a:p>
            <a:r>
              <a:rPr lang="en-ZA" dirty="0"/>
              <a:t>Testbenches</a:t>
            </a:r>
          </a:p>
        </p:txBody>
      </p:sp>
      <p:sp>
        <p:nvSpPr>
          <p:cNvPr id="3" name="Content Placeholder 2">
            <a:extLst>
              <a:ext uri="{FF2B5EF4-FFF2-40B4-BE49-F238E27FC236}">
                <a16:creationId xmlns:a16="http://schemas.microsoft.com/office/drawing/2014/main" id="{DA5A95EB-BE77-471F-B2EB-7D31E141DEF2}"/>
              </a:ext>
            </a:extLst>
          </p:cNvPr>
          <p:cNvSpPr>
            <a:spLocks noGrp="1"/>
          </p:cNvSpPr>
          <p:nvPr>
            <p:ph idx="1"/>
          </p:nvPr>
        </p:nvSpPr>
        <p:spPr>
          <a:xfrm>
            <a:off x="729785" y="1595620"/>
            <a:ext cx="7697635" cy="4814159"/>
          </a:xfrm>
        </p:spPr>
        <p:txBody>
          <a:bodyPr>
            <a:normAutofit fontScale="85000" lnSpcReduction="10000"/>
          </a:bodyPr>
          <a:lstStyle/>
          <a:p>
            <a:r>
              <a:rPr lang="en-ZA" dirty="0"/>
              <a:t>A testbench is essential code that is written to test your design, or exercise a module you’re building</a:t>
            </a:r>
          </a:p>
          <a:p>
            <a:r>
              <a:rPr lang="en-ZA" dirty="0"/>
              <a:t>Basically you set up a testbench to run a series of test vectors or manipulate pins to see what happens.</a:t>
            </a:r>
          </a:p>
          <a:p>
            <a:r>
              <a:rPr lang="en-ZA" dirty="0"/>
              <a:t>The are usually written in the same language as the module under test, but not necessarily… I often use a combination of Verilog, </a:t>
            </a:r>
            <a:r>
              <a:rPr lang="en-ZA" dirty="0" err="1"/>
              <a:t>Matlab</a:t>
            </a:r>
            <a:r>
              <a:rPr lang="en-ZA" dirty="0"/>
              <a:t> and/or C in my testbenches (</a:t>
            </a:r>
            <a:r>
              <a:rPr lang="en-ZA" dirty="0" err="1"/>
              <a:t>Matlab</a:t>
            </a:r>
            <a:r>
              <a:rPr lang="en-ZA" dirty="0"/>
              <a:t> or C to generate test vectors and a Verilog testbench module as the interface to this)</a:t>
            </a:r>
          </a:p>
        </p:txBody>
      </p:sp>
    </p:spTree>
    <p:extLst>
      <p:ext uri="{BB962C8B-B14F-4D97-AF65-F5344CB8AC3E}">
        <p14:creationId xmlns:p14="http://schemas.microsoft.com/office/powerpoint/2010/main" val="400255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A95DA-8071-4EC9-ABA4-4918B3694BB7}"/>
              </a:ext>
            </a:extLst>
          </p:cNvPr>
          <p:cNvSpPr>
            <a:spLocks noGrp="1"/>
          </p:cNvSpPr>
          <p:nvPr>
            <p:ph type="title"/>
          </p:nvPr>
        </p:nvSpPr>
        <p:spPr>
          <a:xfrm>
            <a:off x="1258645" y="1963393"/>
            <a:ext cx="6637468" cy="1362075"/>
          </a:xfrm>
        </p:spPr>
        <p:txBody>
          <a:bodyPr/>
          <a:lstStyle/>
          <a:p>
            <a:r>
              <a:rPr lang="en-ZA" dirty="0"/>
              <a:t>Testbench Example</a:t>
            </a:r>
          </a:p>
        </p:txBody>
      </p:sp>
      <p:sp>
        <p:nvSpPr>
          <p:cNvPr id="5" name="Text Placeholder 4">
            <a:extLst>
              <a:ext uri="{FF2B5EF4-FFF2-40B4-BE49-F238E27FC236}">
                <a16:creationId xmlns:a16="http://schemas.microsoft.com/office/drawing/2014/main" id="{8E9BB1C8-187B-4C9A-9BCB-0D13FF254D5B}"/>
              </a:ext>
            </a:extLst>
          </p:cNvPr>
          <p:cNvSpPr>
            <a:spLocks noGrp="1"/>
          </p:cNvSpPr>
          <p:nvPr>
            <p:ph type="body" idx="1"/>
          </p:nvPr>
        </p:nvSpPr>
        <p:spPr>
          <a:xfrm>
            <a:off x="1258645" y="3329764"/>
            <a:ext cx="6637467" cy="1520413"/>
          </a:xfrm>
        </p:spPr>
        <p:txBody>
          <a:bodyPr/>
          <a:lstStyle/>
          <a:p>
            <a:r>
              <a:rPr lang="en-ZA" dirty="0"/>
              <a:t>EEE4084F</a:t>
            </a:r>
          </a:p>
        </p:txBody>
      </p:sp>
      <p:pic>
        <p:nvPicPr>
          <p:cNvPr id="7" name="Picture 6" descr="A picture containing wooden, table, sitting, bench&#10;&#10;Description generated with very high confidence">
            <a:extLst>
              <a:ext uri="{FF2B5EF4-FFF2-40B4-BE49-F238E27FC236}">
                <a16:creationId xmlns:a16="http://schemas.microsoft.com/office/drawing/2014/main" id="{90355FE1-18E7-4F58-B915-D10DB412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654" y="3973877"/>
            <a:ext cx="2609850" cy="1752600"/>
          </a:xfrm>
          <a:prstGeom prst="rect">
            <a:avLst/>
          </a:prstGeom>
        </p:spPr>
      </p:pic>
      <p:pic>
        <p:nvPicPr>
          <p:cNvPr id="9" name="Picture 8" descr="A close up of a device&#10;&#10;Description generated with high confidence">
            <a:extLst>
              <a:ext uri="{FF2B5EF4-FFF2-40B4-BE49-F238E27FC236}">
                <a16:creationId xmlns:a16="http://schemas.microsoft.com/office/drawing/2014/main" id="{E5A246E1-398B-47FD-83CA-06D0537FE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5077">
            <a:off x="3259355" y="4324246"/>
            <a:ext cx="3793772" cy="2416673"/>
          </a:xfrm>
          <a:prstGeom prst="rect">
            <a:avLst/>
          </a:prstGeom>
        </p:spPr>
      </p:pic>
      <p:sp>
        <p:nvSpPr>
          <p:cNvPr id="10" name="TextBox 9">
            <a:extLst>
              <a:ext uri="{FF2B5EF4-FFF2-40B4-BE49-F238E27FC236}">
                <a16:creationId xmlns:a16="http://schemas.microsoft.com/office/drawing/2014/main" id="{E685AD5B-E8B2-4AFE-8352-2987E044A257}"/>
              </a:ext>
            </a:extLst>
          </p:cNvPr>
          <p:cNvSpPr txBox="1"/>
          <p:nvPr/>
        </p:nvSpPr>
        <p:spPr>
          <a:xfrm>
            <a:off x="1258645" y="1473897"/>
            <a:ext cx="4173194" cy="400110"/>
          </a:xfrm>
          <a:prstGeom prst="rect">
            <a:avLst/>
          </a:prstGeom>
          <a:noFill/>
        </p:spPr>
        <p:txBody>
          <a:bodyPr wrap="none" rtlCol="0">
            <a:spAutoFit/>
          </a:bodyPr>
          <a:lstStyle/>
          <a:p>
            <a:r>
              <a:rPr lang="en-ZA" sz="2000" dirty="0"/>
              <a:t>Verilog 4-bit counter with testbench</a:t>
            </a:r>
          </a:p>
        </p:txBody>
      </p:sp>
    </p:spTree>
    <p:extLst>
      <p:ext uri="{BB962C8B-B14F-4D97-AF65-F5344CB8AC3E}">
        <p14:creationId xmlns:p14="http://schemas.microsoft.com/office/powerpoint/2010/main" val="1342060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9F6AF0-5917-4709-93D7-9546861F08BD}"/>
              </a:ext>
            </a:extLst>
          </p:cNvPr>
          <p:cNvSpPr>
            <a:spLocks noGrp="1"/>
          </p:cNvSpPr>
          <p:nvPr>
            <p:ph type="title"/>
          </p:nvPr>
        </p:nvSpPr>
        <p:spPr/>
        <p:txBody>
          <a:bodyPr>
            <a:normAutofit fontScale="90000"/>
          </a:bodyPr>
          <a:lstStyle/>
          <a:p>
            <a:r>
              <a:rPr lang="en-ZA" dirty="0"/>
              <a:t>Counter Design</a:t>
            </a:r>
          </a:p>
        </p:txBody>
      </p:sp>
      <p:sp>
        <p:nvSpPr>
          <p:cNvPr id="5" name="TextBox 4">
            <a:extLst>
              <a:ext uri="{FF2B5EF4-FFF2-40B4-BE49-F238E27FC236}">
                <a16:creationId xmlns:a16="http://schemas.microsoft.com/office/drawing/2014/main" id="{FB3A01C2-5C82-44B0-877A-F485355A3718}"/>
              </a:ext>
            </a:extLst>
          </p:cNvPr>
          <p:cNvSpPr txBox="1"/>
          <p:nvPr/>
        </p:nvSpPr>
        <p:spPr>
          <a:xfrm>
            <a:off x="991518" y="1344057"/>
            <a:ext cx="6173485" cy="369332"/>
          </a:xfrm>
          <a:prstGeom prst="rect">
            <a:avLst/>
          </a:prstGeom>
          <a:noFill/>
        </p:spPr>
        <p:txBody>
          <a:bodyPr wrap="none" rtlCol="0">
            <a:spAutoFit/>
          </a:bodyPr>
          <a:lstStyle/>
          <a:p>
            <a:r>
              <a:rPr lang="en-ZA" dirty="0"/>
              <a:t>Before you jump into coding, you should do some design…</a:t>
            </a:r>
          </a:p>
        </p:txBody>
      </p:sp>
      <p:sp>
        <p:nvSpPr>
          <p:cNvPr id="6" name="TextBox 5">
            <a:extLst>
              <a:ext uri="{FF2B5EF4-FFF2-40B4-BE49-F238E27FC236}">
                <a16:creationId xmlns:a16="http://schemas.microsoft.com/office/drawing/2014/main" id="{DBB701B9-E8D9-485E-91E6-49B95EB0D034}"/>
              </a:ext>
            </a:extLst>
          </p:cNvPr>
          <p:cNvSpPr txBox="1"/>
          <p:nvPr/>
        </p:nvSpPr>
        <p:spPr>
          <a:xfrm>
            <a:off x="991518" y="1772257"/>
            <a:ext cx="4835619" cy="369332"/>
          </a:xfrm>
          <a:prstGeom prst="rect">
            <a:avLst/>
          </a:prstGeom>
          <a:noFill/>
        </p:spPr>
        <p:txBody>
          <a:bodyPr wrap="none" rtlCol="0">
            <a:spAutoFit/>
          </a:bodyPr>
          <a:lstStyle/>
          <a:p>
            <a:r>
              <a:rPr lang="en-ZA" dirty="0"/>
              <a:t>Let’s think about what a 4-bit counter needs…</a:t>
            </a:r>
          </a:p>
        </p:txBody>
      </p:sp>
      <p:grpSp>
        <p:nvGrpSpPr>
          <p:cNvPr id="10" name="Group 9">
            <a:extLst>
              <a:ext uri="{FF2B5EF4-FFF2-40B4-BE49-F238E27FC236}">
                <a16:creationId xmlns:a16="http://schemas.microsoft.com/office/drawing/2014/main" id="{33313066-BC81-4384-BD73-DF92679595E5}"/>
              </a:ext>
            </a:extLst>
          </p:cNvPr>
          <p:cNvGrpSpPr/>
          <p:nvPr/>
        </p:nvGrpSpPr>
        <p:grpSpPr>
          <a:xfrm>
            <a:off x="1233889" y="2126492"/>
            <a:ext cx="4356821" cy="4043488"/>
            <a:chOff x="1233889" y="1387828"/>
            <a:chExt cx="4356821" cy="4043488"/>
          </a:xfrm>
        </p:grpSpPr>
        <p:sp>
          <p:nvSpPr>
            <p:cNvPr id="7" name="Rectangle 6">
              <a:extLst>
                <a:ext uri="{FF2B5EF4-FFF2-40B4-BE49-F238E27FC236}">
                  <a16:creationId xmlns:a16="http://schemas.microsoft.com/office/drawing/2014/main" id="{014832B7-F5B5-4AE7-BF03-2B8F4B9EE204}"/>
                </a:ext>
              </a:extLst>
            </p:cNvPr>
            <p:cNvSpPr/>
            <p:nvPr/>
          </p:nvSpPr>
          <p:spPr>
            <a:xfrm>
              <a:off x="3084723" y="3429000"/>
              <a:ext cx="2505987" cy="200231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D39A0D42-76F7-497E-8889-6691096D32D6}"/>
                </a:ext>
              </a:extLst>
            </p:cNvPr>
            <p:cNvSpPr txBox="1"/>
            <p:nvPr/>
          </p:nvSpPr>
          <p:spPr>
            <a:xfrm>
              <a:off x="1233889" y="1387828"/>
              <a:ext cx="1480021" cy="369332"/>
            </a:xfrm>
            <a:prstGeom prst="rect">
              <a:avLst/>
            </a:prstGeom>
            <a:noFill/>
          </p:spPr>
          <p:txBody>
            <a:bodyPr wrap="none" rtlCol="0">
              <a:spAutoFit/>
            </a:bodyPr>
            <a:lstStyle/>
            <a:p>
              <a:r>
                <a:rPr lang="en-ZA" dirty="0"/>
                <a:t>(1) A module</a:t>
              </a:r>
            </a:p>
          </p:txBody>
        </p:sp>
      </p:grpSp>
      <p:grpSp>
        <p:nvGrpSpPr>
          <p:cNvPr id="20" name="Group 19">
            <a:extLst>
              <a:ext uri="{FF2B5EF4-FFF2-40B4-BE49-F238E27FC236}">
                <a16:creationId xmlns:a16="http://schemas.microsoft.com/office/drawing/2014/main" id="{68EFDAA6-D1F3-4213-B51E-4E8CB6746BB0}"/>
              </a:ext>
            </a:extLst>
          </p:cNvPr>
          <p:cNvGrpSpPr/>
          <p:nvPr/>
        </p:nvGrpSpPr>
        <p:grpSpPr>
          <a:xfrm>
            <a:off x="1233889" y="2510921"/>
            <a:ext cx="4750018" cy="2627472"/>
            <a:chOff x="1233889" y="2510921"/>
            <a:chExt cx="4750018" cy="2627472"/>
          </a:xfrm>
        </p:grpSpPr>
        <p:sp>
          <p:nvSpPr>
            <p:cNvPr id="11" name="Rectangle 10">
              <a:extLst>
                <a:ext uri="{FF2B5EF4-FFF2-40B4-BE49-F238E27FC236}">
                  <a16:creationId xmlns:a16="http://schemas.microsoft.com/office/drawing/2014/main" id="{6D19D799-AF15-4004-ADB2-CE2FAD4ED7AF}"/>
                </a:ext>
              </a:extLst>
            </p:cNvPr>
            <p:cNvSpPr/>
            <p:nvPr/>
          </p:nvSpPr>
          <p:spPr>
            <a:xfrm>
              <a:off x="1233889" y="2510921"/>
              <a:ext cx="4750018" cy="369332"/>
            </a:xfrm>
            <a:prstGeom prst="rect">
              <a:avLst/>
            </a:prstGeom>
          </p:spPr>
          <p:txBody>
            <a:bodyPr wrap="none">
              <a:spAutoFit/>
            </a:bodyPr>
            <a:lstStyle/>
            <a:p>
              <a:r>
                <a:rPr lang="en-ZA" dirty="0"/>
                <a:t>(2) interfaces: some inputs… reset and clock</a:t>
              </a:r>
            </a:p>
          </p:txBody>
        </p:sp>
        <p:grpSp>
          <p:nvGrpSpPr>
            <p:cNvPr id="18" name="Group 17">
              <a:extLst>
                <a:ext uri="{FF2B5EF4-FFF2-40B4-BE49-F238E27FC236}">
                  <a16:creationId xmlns:a16="http://schemas.microsoft.com/office/drawing/2014/main" id="{63AEF5A1-F6D4-4870-8162-ED80D6C57143}"/>
                </a:ext>
              </a:extLst>
            </p:cNvPr>
            <p:cNvGrpSpPr/>
            <p:nvPr/>
          </p:nvGrpSpPr>
          <p:grpSpPr>
            <a:xfrm>
              <a:off x="1384561" y="4200581"/>
              <a:ext cx="1700162" cy="369332"/>
              <a:chOff x="1384561" y="4200581"/>
              <a:chExt cx="1700162" cy="369332"/>
            </a:xfrm>
          </p:grpSpPr>
          <p:cxnSp>
            <p:nvCxnSpPr>
              <p:cNvPr id="13" name="Straight Arrow Connector 12">
                <a:extLst>
                  <a:ext uri="{FF2B5EF4-FFF2-40B4-BE49-F238E27FC236}">
                    <a16:creationId xmlns:a16="http://schemas.microsoft.com/office/drawing/2014/main" id="{65A09D7A-2FFA-40D8-B138-88B2D89DADE0}"/>
                  </a:ext>
                </a:extLst>
              </p:cNvPr>
              <p:cNvCxnSpPr/>
              <p:nvPr/>
            </p:nvCxnSpPr>
            <p:spPr>
              <a:xfrm>
                <a:off x="2082188" y="4407281"/>
                <a:ext cx="100253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CC4598F-1706-44C9-9307-67891944E92C}"/>
                  </a:ext>
                </a:extLst>
              </p:cNvPr>
              <p:cNvSpPr/>
              <p:nvPr/>
            </p:nvSpPr>
            <p:spPr>
              <a:xfrm>
                <a:off x="1384561" y="4200581"/>
                <a:ext cx="697627" cy="369332"/>
              </a:xfrm>
              <a:prstGeom prst="rect">
                <a:avLst/>
              </a:prstGeom>
            </p:spPr>
            <p:txBody>
              <a:bodyPr wrap="none">
                <a:spAutoFit/>
              </a:bodyPr>
              <a:lstStyle/>
              <a:p>
                <a:r>
                  <a:rPr lang="en-ZA" dirty="0"/>
                  <a:t>reset</a:t>
                </a:r>
              </a:p>
            </p:txBody>
          </p:sp>
        </p:grpSp>
        <p:grpSp>
          <p:nvGrpSpPr>
            <p:cNvPr id="19" name="Group 18">
              <a:extLst>
                <a:ext uri="{FF2B5EF4-FFF2-40B4-BE49-F238E27FC236}">
                  <a16:creationId xmlns:a16="http://schemas.microsoft.com/office/drawing/2014/main" id="{9084FD2E-11F5-4342-AD25-1BD958B197CE}"/>
                </a:ext>
              </a:extLst>
            </p:cNvPr>
            <p:cNvGrpSpPr/>
            <p:nvPr/>
          </p:nvGrpSpPr>
          <p:grpSpPr>
            <a:xfrm>
              <a:off x="1549816" y="4769061"/>
              <a:ext cx="1534907" cy="369332"/>
              <a:chOff x="1549816" y="4769061"/>
              <a:chExt cx="1534907" cy="369332"/>
            </a:xfrm>
          </p:grpSpPr>
          <p:cxnSp>
            <p:nvCxnSpPr>
              <p:cNvPr id="15" name="Straight Arrow Connector 14">
                <a:extLst>
                  <a:ext uri="{FF2B5EF4-FFF2-40B4-BE49-F238E27FC236}">
                    <a16:creationId xmlns:a16="http://schemas.microsoft.com/office/drawing/2014/main" id="{6217580B-12CB-4A05-8F82-E688AEF7850C}"/>
                  </a:ext>
                </a:extLst>
              </p:cNvPr>
              <p:cNvCxnSpPr/>
              <p:nvPr/>
            </p:nvCxnSpPr>
            <p:spPr>
              <a:xfrm>
                <a:off x="2082188" y="4964744"/>
                <a:ext cx="100253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8776776-7D57-4233-9EAF-1EDA152FE8BC}"/>
                  </a:ext>
                </a:extLst>
              </p:cNvPr>
              <p:cNvSpPr/>
              <p:nvPr/>
            </p:nvSpPr>
            <p:spPr>
              <a:xfrm>
                <a:off x="1549816" y="4769061"/>
                <a:ext cx="466794" cy="369332"/>
              </a:xfrm>
              <a:prstGeom prst="rect">
                <a:avLst/>
              </a:prstGeom>
            </p:spPr>
            <p:txBody>
              <a:bodyPr wrap="none">
                <a:spAutoFit/>
              </a:bodyPr>
              <a:lstStyle/>
              <a:p>
                <a:r>
                  <a:rPr lang="en-ZA" dirty="0" err="1"/>
                  <a:t>clk</a:t>
                </a:r>
                <a:endParaRPr lang="en-ZA" dirty="0"/>
              </a:p>
            </p:txBody>
          </p:sp>
        </p:grpSp>
      </p:grpSp>
      <p:grpSp>
        <p:nvGrpSpPr>
          <p:cNvPr id="25" name="Group 24">
            <a:extLst>
              <a:ext uri="{FF2B5EF4-FFF2-40B4-BE49-F238E27FC236}">
                <a16:creationId xmlns:a16="http://schemas.microsoft.com/office/drawing/2014/main" id="{A7D427F2-1773-45D5-93F8-418E0BD7924D}"/>
              </a:ext>
            </a:extLst>
          </p:cNvPr>
          <p:cNvGrpSpPr/>
          <p:nvPr/>
        </p:nvGrpSpPr>
        <p:grpSpPr>
          <a:xfrm>
            <a:off x="1233889" y="2919787"/>
            <a:ext cx="6108279" cy="2210286"/>
            <a:chOff x="1233889" y="2919787"/>
            <a:chExt cx="6108279" cy="2210286"/>
          </a:xfrm>
        </p:grpSpPr>
        <p:sp>
          <p:nvSpPr>
            <p:cNvPr id="17" name="Rectangle 16">
              <a:extLst>
                <a:ext uri="{FF2B5EF4-FFF2-40B4-BE49-F238E27FC236}">
                  <a16:creationId xmlns:a16="http://schemas.microsoft.com/office/drawing/2014/main" id="{29DEED7E-2282-49D9-B8D4-2A8B2D443C0A}"/>
                </a:ext>
              </a:extLst>
            </p:cNvPr>
            <p:cNvSpPr/>
            <p:nvPr/>
          </p:nvSpPr>
          <p:spPr>
            <a:xfrm>
              <a:off x="1233889" y="2919787"/>
              <a:ext cx="4095993" cy="369332"/>
            </a:xfrm>
            <a:prstGeom prst="rect">
              <a:avLst/>
            </a:prstGeom>
          </p:spPr>
          <p:txBody>
            <a:bodyPr wrap="none">
              <a:spAutoFit/>
            </a:bodyPr>
            <a:lstStyle/>
            <a:p>
              <a:r>
                <a:rPr lang="en-ZA" dirty="0"/>
                <a:t>(3) interfaces: an output… count value</a:t>
              </a:r>
            </a:p>
          </p:txBody>
        </p:sp>
        <p:grpSp>
          <p:nvGrpSpPr>
            <p:cNvPr id="24" name="Group 23">
              <a:extLst>
                <a:ext uri="{FF2B5EF4-FFF2-40B4-BE49-F238E27FC236}">
                  <a16:creationId xmlns:a16="http://schemas.microsoft.com/office/drawing/2014/main" id="{2CBD27F4-D1C9-402B-8620-A6411682D11F}"/>
                </a:ext>
              </a:extLst>
            </p:cNvPr>
            <p:cNvGrpSpPr/>
            <p:nvPr/>
          </p:nvGrpSpPr>
          <p:grpSpPr>
            <a:xfrm>
              <a:off x="5590710" y="4760741"/>
              <a:ext cx="1751458" cy="369332"/>
              <a:chOff x="5590710" y="4760741"/>
              <a:chExt cx="1751458" cy="369332"/>
            </a:xfrm>
          </p:grpSpPr>
          <p:cxnSp>
            <p:nvCxnSpPr>
              <p:cNvPr id="22" name="Straight Arrow Connector 21">
                <a:extLst>
                  <a:ext uri="{FF2B5EF4-FFF2-40B4-BE49-F238E27FC236}">
                    <a16:creationId xmlns:a16="http://schemas.microsoft.com/office/drawing/2014/main" id="{2FD35882-92AB-422E-A139-FA7AE6FA8C97}"/>
                  </a:ext>
                </a:extLst>
              </p:cNvPr>
              <p:cNvCxnSpPr/>
              <p:nvPr/>
            </p:nvCxnSpPr>
            <p:spPr>
              <a:xfrm>
                <a:off x="5590710" y="4953727"/>
                <a:ext cx="100253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18E8CA-FFF4-4A1D-9E48-241CB40877F7}"/>
                  </a:ext>
                </a:extLst>
              </p:cNvPr>
              <p:cNvSpPr/>
              <p:nvPr/>
            </p:nvSpPr>
            <p:spPr>
              <a:xfrm>
                <a:off x="6593245" y="4760741"/>
                <a:ext cx="748923" cy="369332"/>
              </a:xfrm>
              <a:prstGeom prst="rect">
                <a:avLst/>
              </a:prstGeom>
            </p:spPr>
            <p:txBody>
              <a:bodyPr wrap="none">
                <a:spAutoFit/>
              </a:bodyPr>
              <a:lstStyle/>
              <a:p>
                <a:r>
                  <a:rPr lang="en-ZA" dirty="0"/>
                  <a:t>count</a:t>
                </a:r>
              </a:p>
            </p:txBody>
          </p:sp>
        </p:grpSp>
      </p:grpSp>
      <p:grpSp>
        <p:nvGrpSpPr>
          <p:cNvPr id="30" name="Group 29">
            <a:extLst>
              <a:ext uri="{FF2B5EF4-FFF2-40B4-BE49-F238E27FC236}">
                <a16:creationId xmlns:a16="http://schemas.microsoft.com/office/drawing/2014/main" id="{29222A0C-238A-45DA-A68E-7562D43EC7D6}"/>
              </a:ext>
            </a:extLst>
          </p:cNvPr>
          <p:cNvGrpSpPr/>
          <p:nvPr/>
        </p:nvGrpSpPr>
        <p:grpSpPr>
          <a:xfrm>
            <a:off x="1233889" y="3272168"/>
            <a:ext cx="5506636" cy="2580485"/>
            <a:chOff x="1233889" y="3272168"/>
            <a:chExt cx="5506636" cy="2580485"/>
          </a:xfrm>
        </p:grpSpPr>
        <p:sp>
          <p:nvSpPr>
            <p:cNvPr id="26" name="Rectangle 25">
              <a:extLst>
                <a:ext uri="{FF2B5EF4-FFF2-40B4-BE49-F238E27FC236}">
                  <a16:creationId xmlns:a16="http://schemas.microsoft.com/office/drawing/2014/main" id="{5C740945-6A2E-4230-ABE6-2A50773556BE}"/>
                </a:ext>
              </a:extLst>
            </p:cNvPr>
            <p:cNvSpPr/>
            <p:nvPr/>
          </p:nvSpPr>
          <p:spPr>
            <a:xfrm>
              <a:off x="1233889" y="3272168"/>
              <a:ext cx="5506636" cy="369332"/>
            </a:xfrm>
            <a:prstGeom prst="rect">
              <a:avLst/>
            </a:prstGeom>
          </p:spPr>
          <p:txBody>
            <a:bodyPr wrap="none">
              <a:spAutoFit/>
            </a:bodyPr>
            <a:lstStyle/>
            <a:p>
              <a:r>
                <a:rPr lang="en-ZA" dirty="0"/>
                <a:t>(4) Maybe further embellishments … like enable line</a:t>
              </a:r>
            </a:p>
          </p:txBody>
        </p:sp>
        <p:grpSp>
          <p:nvGrpSpPr>
            <p:cNvPr id="29" name="Group 28">
              <a:extLst>
                <a:ext uri="{FF2B5EF4-FFF2-40B4-BE49-F238E27FC236}">
                  <a16:creationId xmlns:a16="http://schemas.microsoft.com/office/drawing/2014/main" id="{04543223-5BBE-47D4-A536-07B1F3ABC2A0}"/>
                </a:ext>
              </a:extLst>
            </p:cNvPr>
            <p:cNvGrpSpPr/>
            <p:nvPr/>
          </p:nvGrpSpPr>
          <p:grpSpPr>
            <a:xfrm>
              <a:off x="1267711" y="5483321"/>
              <a:ext cx="1817012" cy="369332"/>
              <a:chOff x="1267711" y="5483321"/>
              <a:chExt cx="1817012" cy="369332"/>
            </a:xfrm>
          </p:grpSpPr>
          <p:cxnSp>
            <p:nvCxnSpPr>
              <p:cNvPr id="27" name="Straight Arrow Connector 26">
                <a:extLst>
                  <a:ext uri="{FF2B5EF4-FFF2-40B4-BE49-F238E27FC236}">
                    <a16:creationId xmlns:a16="http://schemas.microsoft.com/office/drawing/2014/main" id="{B0558732-EA8F-442E-960D-60E636885F51}"/>
                  </a:ext>
                </a:extLst>
              </p:cNvPr>
              <p:cNvCxnSpPr/>
              <p:nvPr/>
            </p:nvCxnSpPr>
            <p:spPr>
              <a:xfrm>
                <a:off x="2082188" y="5679004"/>
                <a:ext cx="100253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EE7E17B-93B2-410C-9338-603E152A3EAD}"/>
                  </a:ext>
                </a:extLst>
              </p:cNvPr>
              <p:cNvSpPr/>
              <p:nvPr/>
            </p:nvSpPr>
            <p:spPr>
              <a:xfrm>
                <a:off x="1267711" y="5483321"/>
                <a:ext cx="877163" cy="369332"/>
              </a:xfrm>
              <a:prstGeom prst="rect">
                <a:avLst/>
              </a:prstGeom>
            </p:spPr>
            <p:txBody>
              <a:bodyPr wrap="none">
                <a:spAutoFit/>
              </a:bodyPr>
              <a:lstStyle/>
              <a:p>
                <a:r>
                  <a:rPr lang="en-ZA" dirty="0"/>
                  <a:t>enable</a:t>
                </a:r>
              </a:p>
            </p:txBody>
          </p:sp>
        </p:grpSp>
      </p:grpSp>
      <p:sp>
        <p:nvSpPr>
          <p:cNvPr id="8" name="Rectangle 7">
            <a:extLst>
              <a:ext uri="{FF2B5EF4-FFF2-40B4-BE49-F238E27FC236}">
                <a16:creationId xmlns:a16="http://schemas.microsoft.com/office/drawing/2014/main" id="{8FF2DE61-510D-4A47-9A45-AE463A611C5D}"/>
              </a:ext>
            </a:extLst>
          </p:cNvPr>
          <p:cNvSpPr/>
          <p:nvPr/>
        </p:nvSpPr>
        <p:spPr>
          <a:xfrm>
            <a:off x="3836384" y="4847898"/>
            <a:ext cx="1005403" cy="369332"/>
          </a:xfrm>
          <a:prstGeom prst="rect">
            <a:avLst/>
          </a:prstGeom>
        </p:spPr>
        <p:txBody>
          <a:bodyPr wrap="none">
            <a:spAutoFit/>
          </a:bodyPr>
          <a:lstStyle/>
          <a:p>
            <a:r>
              <a:rPr lang="en-ZA" dirty="0"/>
              <a:t>Counter</a:t>
            </a:r>
          </a:p>
        </p:txBody>
      </p:sp>
      <p:sp>
        <p:nvSpPr>
          <p:cNvPr id="31" name="Rectangle 30">
            <a:extLst>
              <a:ext uri="{FF2B5EF4-FFF2-40B4-BE49-F238E27FC236}">
                <a16:creationId xmlns:a16="http://schemas.microsoft.com/office/drawing/2014/main" id="{3C717108-101E-4C1C-A043-14076FE9A3A0}"/>
              </a:ext>
            </a:extLst>
          </p:cNvPr>
          <p:cNvSpPr/>
          <p:nvPr/>
        </p:nvSpPr>
        <p:spPr>
          <a:xfrm>
            <a:off x="477910" y="6325694"/>
            <a:ext cx="4767011" cy="338554"/>
          </a:xfrm>
          <a:prstGeom prst="rect">
            <a:avLst/>
          </a:prstGeom>
        </p:spPr>
        <p:txBody>
          <a:bodyPr wrap="none">
            <a:spAutoFit/>
          </a:bodyPr>
          <a:lstStyle/>
          <a:p>
            <a:r>
              <a:rPr lang="en-ZA" sz="1600" dirty="0">
                <a:solidFill>
                  <a:srgbClr val="00B050"/>
                </a:solidFill>
                <a:latin typeface="Arial Nova" panose="020B0604020202020204" pitchFamily="34" charset="0"/>
              </a:rPr>
              <a:t>OK, that sounds like enough for now.. Let’s code it!</a:t>
            </a:r>
          </a:p>
        </p:txBody>
      </p:sp>
    </p:spTree>
    <p:extLst>
      <p:ext uri="{BB962C8B-B14F-4D97-AF65-F5344CB8AC3E}">
        <p14:creationId xmlns:p14="http://schemas.microsoft.com/office/powerpoint/2010/main" val="3004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grpId="0" nodeType="afterEffect">
                                  <p:stCondLst>
                                    <p:cond delay="100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Code Example2 : Counter</a:t>
            </a:r>
          </a:p>
        </p:txBody>
      </p:sp>
      <p:sp>
        <p:nvSpPr>
          <p:cNvPr id="5" name="TextBox 4"/>
          <p:cNvSpPr txBox="1"/>
          <p:nvPr/>
        </p:nvSpPr>
        <p:spPr>
          <a:xfrm>
            <a:off x="602114" y="1214062"/>
            <a:ext cx="7005186" cy="4185761"/>
          </a:xfrm>
          <a:prstGeom prst="rect">
            <a:avLst/>
          </a:prstGeom>
          <a:noFill/>
        </p:spPr>
        <p:txBody>
          <a:bodyPr wrap="square" rtlCol="0">
            <a:spAutoFit/>
          </a:bodyPr>
          <a:lstStyle/>
          <a:p>
            <a:r>
              <a:rPr lang="en-ZA" sz="1400" dirty="0">
                <a:latin typeface="Courier"/>
              </a:rPr>
              <a:t>//-----------------------------------------------------</a:t>
            </a:r>
          </a:p>
          <a:p>
            <a:r>
              <a:rPr lang="en-ZA" sz="1400" dirty="0">
                <a:latin typeface="Courier"/>
              </a:rPr>
              <a:t>// Design Name : counter</a:t>
            </a:r>
          </a:p>
          <a:p>
            <a:r>
              <a:rPr lang="en-ZA" sz="1400" dirty="0">
                <a:latin typeface="Courier"/>
              </a:rPr>
              <a:t>// File Name   : </a:t>
            </a:r>
            <a:r>
              <a:rPr lang="en-ZA" sz="1400" dirty="0" err="1">
                <a:latin typeface="Courier"/>
              </a:rPr>
              <a:t>counter.v</a:t>
            </a:r>
            <a:endParaRPr lang="en-ZA" sz="1400" dirty="0">
              <a:latin typeface="Courier"/>
            </a:endParaRPr>
          </a:p>
          <a:p>
            <a:r>
              <a:rPr lang="en-ZA" sz="1400" dirty="0">
                <a:latin typeface="Courier"/>
              </a:rPr>
              <a:t>// Function    : 4 bit up counter</a:t>
            </a:r>
          </a:p>
          <a:p>
            <a:r>
              <a:rPr lang="en-ZA" sz="1400" dirty="0">
                <a:latin typeface="Courier"/>
              </a:rPr>
              <a:t>// </a:t>
            </a:r>
            <a:r>
              <a:rPr lang="en-ZA" sz="1050" dirty="0">
                <a:latin typeface="Courier"/>
              </a:rPr>
              <a:t>Adapted from http://www.asic-world.com/examples/verilog/counters.html</a:t>
            </a:r>
            <a:endParaRPr lang="en-ZA" sz="1400" dirty="0">
              <a:latin typeface="Courier"/>
            </a:endParaRPr>
          </a:p>
          <a:p>
            <a:r>
              <a:rPr lang="en-ZA" sz="1400" dirty="0">
                <a:latin typeface="Courier"/>
              </a:rPr>
              <a:t>//-----------------------------------------------------</a:t>
            </a:r>
          </a:p>
          <a:p>
            <a:r>
              <a:rPr lang="en-ZA" sz="1400" b="1" dirty="0">
                <a:latin typeface="Courier"/>
              </a:rPr>
              <a:t>module</a:t>
            </a:r>
            <a:r>
              <a:rPr lang="en-ZA" sz="1400" dirty="0">
                <a:latin typeface="Courier"/>
              </a:rPr>
              <a:t> counter (</a:t>
            </a:r>
            <a:r>
              <a:rPr lang="en-ZA" sz="1400" dirty="0" err="1">
                <a:latin typeface="Courier"/>
              </a:rPr>
              <a:t>clk</a:t>
            </a:r>
            <a:r>
              <a:rPr lang="en-ZA" sz="1400" dirty="0">
                <a:latin typeface="Courier"/>
              </a:rPr>
              <a:t>, reset, enable, count);</a:t>
            </a:r>
          </a:p>
          <a:p>
            <a:r>
              <a:rPr lang="en-ZA" sz="1400" dirty="0">
                <a:latin typeface="Courier"/>
              </a:rPr>
              <a:t>// Define port types and directions</a:t>
            </a:r>
          </a:p>
          <a:p>
            <a:r>
              <a:rPr lang="en-ZA" sz="1400" b="1" dirty="0">
                <a:latin typeface="Courier"/>
              </a:rPr>
              <a:t>input</a:t>
            </a:r>
            <a:r>
              <a:rPr lang="en-ZA" sz="1400" dirty="0">
                <a:latin typeface="Courier"/>
              </a:rPr>
              <a:t> </a:t>
            </a:r>
            <a:r>
              <a:rPr lang="en-ZA" sz="1400" dirty="0" err="1">
                <a:latin typeface="Courier"/>
              </a:rPr>
              <a:t>clk</a:t>
            </a:r>
            <a:r>
              <a:rPr lang="en-ZA" sz="1400" dirty="0">
                <a:latin typeface="Courier"/>
              </a:rPr>
              <a:t>, reset, enable;</a:t>
            </a:r>
          </a:p>
          <a:p>
            <a:r>
              <a:rPr lang="en-ZA" sz="1400" b="1" dirty="0">
                <a:latin typeface="Courier"/>
              </a:rPr>
              <a:t>output</a:t>
            </a:r>
            <a:r>
              <a:rPr lang="en-ZA" sz="1400" dirty="0">
                <a:latin typeface="Courier"/>
              </a:rPr>
              <a:t> [3:0] count;</a:t>
            </a:r>
          </a:p>
          <a:p>
            <a:r>
              <a:rPr lang="en-ZA" sz="1400" b="1" dirty="0" err="1">
                <a:latin typeface="Courier"/>
              </a:rPr>
              <a:t>reg</a:t>
            </a:r>
            <a:r>
              <a:rPr lang="en-ZA" sz="1400" dirty="0">
                <a:latin typeface="Courier"/>
              </a:rPr>
              <a:t> [3:0] count;                                   </a:t>
            </a:r>
          </a:p>
          <a:p>
            <a:endParaRPr lang="en-ZA" sz="1400" dirty="0">
              <a:latin typeface="Courier"/>
            </a:endParaRPr>
          </a:p>
          <a:p>
            <a:r>
              <a:rPr lang="en-ZA" sz="1400" dirty="0">
                <a:latin typeface="Courier"/>
              </a:rPr>
              <a:t>always @ (</a:t>
            </a:r>
            <a:r>
              <a:rPr lang="en-ZA" sz="1400" dirty="0" err="1">
                <a:latin typeface="Courier"/>
              </a:rPr>
              <a:t>posedge</a:t>
            </a:r>
            <a:r>
              <a:rPr lang="en-ZA" sz="1400" dirty="0">
                <a:latin typeface="Courier"/>
              </a:rPr>
              <a:t> </a:t>
            </a:r>
            <a:r>
              <a:rPr lang="en-ZA" sz="1400" dirty="0" err="1">
                <a:latin typeface="Courier"/>
              </a:rPr>
              <a:t>clk</a:t>
            </a:r>
            <a:r>
              <a:rPr lang="en-ZA" sz="1400" dirty="0">
                <a:latin typeface="Courier"/>
              </a:rPr>
              <a:t>)</a:t>
            </a:r>
          </a:p>
          <a:p>
            <a:r>
              <a:rPr lang="en-ZA" sz="1400" dirty="0">
                <a:latin typeface="Courier"/>
              </a:rPr>
              <a:t>if (reset == 1'b1) begin</a:t>
            </a:r>
          </a:p>
          <a:p>
            <a:r>
              <a:rPr lang="en-ZA" sz="1400" dirty="0">
                <a:latin typeface="Courier"/>
              </a:rPr>
              <a:t>  count &lt;= 0;</a:t>
            </a:r>
          </a:p>
          <a:p>
            <a:r>
              <a:rPr lang="en-ZA" sz="1400" dirty="0">
                <a:latin typeface="Courier"/>
              </a:rPr>
              <a:t>end else if ( enable == 1'b1) begin</a:t>
            </a:r>
          </a:p>
          <a:p>
            <a:r>
              <a:rPr lang="en-ZA" sz="1400" dirty="0">
                <a:latin typeface="Courier"/>
              </a:rPr>
              <a:t>  count &lt;= count + 1;</a:t>
            </a:r>
          </a:p>
          <a:p>
            <a:r>
              <a:rPr lang="en-ZA" sz="1400" dirty="0">
                <a:latin typeface="Courier"/>
              </a:rPr>
              <a:t>end</a:t>
            </a:r>
          </a:p>
          <a:p>
            <a:r>
              <a:rPr lang="en-ZA" sz="1400" dirty="0" err="1">
                <a:latin typeface="Courier"/>
              </a:rPr>
              <a:t>endmodule</a:t>
            </a:r>
            <a:r>
              <a:rPr lang="en-ZA" sz="1400" dirty="0">
                <a:latin typeface="Courier"/>
              </a:rPr>
              <a:t> </a:t>
            </a:r>
          </a:p>
        </p:txBody>
      </p:sp>
      <p:sp>
        <p:nvSpPr>
          <p:cNvPr id="7" name="Rectangle 6"/>
          <p:cNvSpPr/>
          <p:nvPr/>
        </p:nvSpPr>
        <p:spPr>
          <a:xfrm>
            <a:off x="419100" y="6294238"/>
            <a:ext cx="8166100" cy="307777"/>
          </a:xfrm>
          <a:prstGeom prst="rect">
            <a:avLst/>
          </a:prstGeom>
        </p:spPr>
        <p:txBody>
          <a:bodyPr wrap="square">
            <a:spAutoFit/>
          </a:bodyPr>
          <a:lstStyle/>
          <a:p>
            <a:r>
              <a:rPr lang="en-ZA" sz="1400" dirty="0"/>
              <a:t>Adapted from source: </a:t>
            </a:r>
            <a:r>
              <a:rPr lang="en-ZA" sz="1400" dirty="0">
                <a:hlinkClick r:id="rId2"/>
              </a:rPr>
              <a:t>http://www.asic-world.com/examples/verilog/counters.html</a:t>
            </a:r>
            <a:endParaRPr lang="en-ZA" sz="1400" dirty="0"/>
          </a:p>
        </p:txBody>
      </p:sp>
      <p:cxnSp>
        <p:nvCxnSpPr>
          <p:cNvPr id="9" name="Straight Arrow Connector 8"/>
          <p:cNvCxnSpPr/>
          <p:nvPr/>
        </p:nvCxnSpPr>
        <p:spPr>
          <a:xfrm flipH="1">
            <a:off x="6578600" y="1214062"/>
            <a:ext cx="43180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37071" y="988312"/>
            <a:ext cx="1902129" cy="738664"/>
          </a:xfrm>
          <a:prstGeom prst="rect">
            <a:avLst/>
          </a:prstGeom>
          <a:noFill/>
        </p:spPr>
        <p:txBody>
          <a:bodyPr wrap="square" rtlCol="0">
            <a:spAutoFit/>
          </a:bodyPr>
          <a:lstStyle/>
          <a:p>
            <a:r>
              <a:rPr lang="en-ZA" sz="1400" dirty="0"/>
              <a:t>Do get into a habit of providing a preamble for each file.</a:t>
            </a:r>
          </a:p>
        </p:txBody>
      </p:sp>
      <p:cxnSp>
        <p:nvCxnSpPr>
          <p:cNvPr id="19" name="Straight Arrow Connector 18"/>
          <p:cNvCxnSpPr>
            <a:cxnSpLocks/>
          </p:cNvCxnSpPr>
          <p:nvPr/>
        </p:nvCxnSpPr>
        <p:spPr>
          <a:xfrm flipH="1" flipV="1">
            <a:off x="5375151" y="2685618"/>
            <a:ext cx="717177" cy="274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2328" y="2771854"/>
            <a:ext cx="1902129" cy="1600438"/>
          </a:xfrm>
          <a:prstGeom prst="rect">
            <a:avLst/>
          </a:prstGeom>
          <a:noFill/>
        </p:spPr>
        <p:txBody>
          <a:bodyPr wrap="square" rtlCol="0">
            <a:spAutoFit/>
          </a:bodyPr>
          <a:lstStyle/>
          <a:p>
            <a:r>
              <a:rPr lang="en-ZA" sz="1400" dirty="0"/>
              <a:t>Here’s our </a:t>
            </a:r>
            <a:r>
              <a:rPr lang="en-ZA" sz="1400" i="1" dirty="0"/>
              <a:t>port interface</a:t>
            </a:r>
            <a:r>
              <a:rPr lang="en-ZA" sz="1400" dirty="0"/>
              <a:t>, including enable and reset lines. Count is the current count value that will increase with each </a:t>
            </a:r>
            <a:r>
              <a:rPr lang="en-ZA" sz="1400" i="1" dirty="0"/>
              <a:t>clock</a:t>
            </a:r>
            <a:r>
              <a:rPr lang="en-ZA" sz="1400" dirty="0"/>
              <a:t>.</a:t>
            </a:r>
          </a:p>
        </p:txBody>
      </p:sp>
      <p:cxnSp>
        <p:nvCxnSpPr>
          <p:cNvPr id="17" name="Straight Arrow Connector 16">
            <a:extLst>
              <a:ext uri="{FF2B5EF4-FFF2-40B4-BE49-F238E27FC236}">
                <a16:creationId xmlns:a16="http://schemas.microsoft.com/office/drawing/2014/main" id="{A8D40702-6A09-4E7A-8CD2-18C3950F379A}"/>
              </a:ext>
            </a:extLst>
          </p:cNvPr>
          <p:cNvCxnSpPr>
            <a:cxnSpLocks/>
          </p:cNvCxnSpPr>
          <p:nvPr/>
        </p:nvCxnSpPr>
        <p:spPr>
          <a:xfrm flipH="1">
            <a:off x="4395730" y="4344687"/>
            <a:ext cx="1908652" cy="436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A90BC08-2E4D-4310-B35F-84B50B46D4F6}"/>
              </a:ext>
            </a:extLst>
          </p:cNvPr>
          <p:cNvCxnSpPr>
            <a:cxnSpLocks/>
          </p:cNvCxnSpPr>
          <p:nvPr/>
        </p:nvCxnSpPr>
        <p:spPr>
          <a:xfrm flipH="1" flipV="1">
            <a:off x="2593498" y="3558270"/>
            <a:ext cx="1147905" cy="7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949988-98DF-4BB8-B69D-9A2FD1A96842}"/>
              </a:ext>
            </a:extLst>
          </p:cNvPr>
          <p:cNvSpPr txBox="1"/>
          <p:nvPr/>
        </p:nvSpPr>
        <p:spPr>
          <a:xfrm>
            <a:off x="3720423" y="3429000"/>
            <a:ext cx="1902129" cy="523220"/>
          </a:xfrm>
          <a:prstGeom prst="rect">
            <a:avLst/>
          </a:prstGeom>
          <a:noFill/>
        </p:spPr>
        <p:txBody>
          <a:bodyPr wrap="square" rtlCol="0">
            <a:spAutoFit/>
          </a:bodyPr>
          <a:lstStyle/>
          <a:p>
            <a:r>
              <a:rPr lang="en-ZA" sz="1400" dirty="0"/>
              <a:t>i.e. the output port count holds it value</a:t>
            </a:r>
          </a:p>
        </p:txBody>
      </p:sp>
      <p:sp>
        <p:nvSpPr>
          <p:cNvPr id="23" name="Rectangle 22">
            <a:extLst>
              <a:ext uri="{FF2B5EF4-FFF2-40B4-BE49-F238E27FC236}">
                <a16:creationId xmlns:a16="http://schemas.microsoft.com/office/drawing/2014/main" id="{4154E51B-599B-4580-9997-441510BADE00}"/>
              </a:ext>
            </a:extLst>
          </p:cNvPr>
          <p:cNvSpPr/>
          <p:nvPr/>
        </p:nvSpPr>
        <p:spPr>
          <a:xfrm>
            <a:off x="463167" y="5565820"/>
            <a:ext cx="7968848" cy="646331"/>
          </a:xfrm>
          <a:prstGeom prst="rect">
            <a:avLst/>
          </a:prstGeom>
        </p:spPr>
        <p:txBody>
          <a:bodyPr wrap="none">
            <a:spAutoFit/>
          </a:bodyPr>
          <a:lstStyle/>
          <a:p>
            <a:r>
              <a:rPr lang="en-ZA" dirty="0"/>
              <a:t>Note: always name your .v file the same as the main module in that code file</a:t>
            </a:r>
          </a:p>
          <a:p>
            <a:r>
              <a:rPr lang="en-ZA" dirty="0"/>
              <a:t>(i.e. if counter is the entry point module then name the file </a:t>
            </a:r>
            <a:r>
              <a:rPr lang="en-ZA" dirty="0" err="1"/>
              <a:t>counter.v</a:t>
            </a:r>
            <a:r>
              <a:rPr lang="en-ZA" dirty="0"/>
              <a:t>)</a:t>
            </a:r>
          </a:p>
        </p:txBody>
      </p:sp>
    </p:spTree>
    <p:extLst>
      <p:ext uri="{BB962C8B-B14F-4D97-AF65-F5344CB8AC3E}">
        <p14:creationId xmlns:p14="http://schemas.microsoft.com/office/powerpoint/2010/main" val="3676936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71FD-1B0B-474F-AABC-9BA595D7E5B9}"/>
              </a:ext>
            </a:extLst>
          </p:cNvPr>
          <p:cNvSpPr>
            <a:spLocks noGrp="1"/>
          </p:cNvSpPr>
          <p:nvPr>
            <p:ph type="title"/>
          </p:nvPr>
        </p:nvSpPr>
        <p:spPr/>
        <p:txBody>
          <a:bodyPr>
            <a:normAutofit fontScale="90000"/>
          </a:bodyPr>
          <a:lstStyle/>
          <a:p>
            <a:r>
              <a:rPr lang="en-ZA" dirty="0"/>
              <a:t>Let’s do it in </a:t>
            </a:r>
            <a:r>
              <a:rPr lang="en-ZA" dirty="0" err="1"/>
              <a:t>iVerilog</a:t>
            </a:r>
            <a:endParaRPr lang="en-ZA" dirty="0"/>
          </a:p>
        </p:txBody>
      </p:sp>
      <p:pic>
        <p:nvPicPr>
          <p:cNvPr id="4" name="Picture 3">
            <a:extLst>
              <a:ext uri="{FF2B5EF4-FFF2-40B4-BE49-F238E27FC236}">
                <a16:creationId xmlns:a16="http://schemas.microsoft.com/office/drawing/2014/main" id="{0E5E4C29-E2BF-49D0-9CF3-90BC69789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514" y="1453653"/>
            <a:ext cx="4762500" cy="1504950"/>
          </a:xfrm>
          <a:prstGeom prst="rect">
            <a:avLst/>
          </a:prstGeom>
        </p:spPr>
      </p:pic>
      <p:sp>
        <p:nvSpPr>
          <p:cNvPr id="5" name="TextBox 4">
            <a:extLst>
              <a:ext uri="{FF2B5EF4-FFF2-40B4-BE49-F238E27FC236}">
                <a16:creationId xmlns:a16="http://schemas.microsoft.com/office/drawing/2014/main" id="{54691B5A-88BF-4642-9A31-E3BEB21C8FC6}"/>
              </a:ext>
            </a:extLst>
          </p:cNvPr>
          <p:cNvSpPr txBox="1"/>
          <p:nvPr/>
        </p:nvSpPr>
        <p:spPr>
          <a:xfrm>
            <a:off x="980501" y="3253067"/>
            <a:ext cx="6782626" cy="646331"/>
          </a:xfrm>
          <a:prstGeom prst="rect">
            <a:avLst/>
          </a:prstGeom>
          <a:noFill/>
        </p:spPr>
        <p:txBody>
          <a:bodyPr wrap="none" rtlCol="0">
            <a:spAutoFit/>
          </a:bodyPr>
          <a:lstStyle/>
          <a:p>
            <a:pPr marL="285750" indent="-285750">
              <a:buFont typeface="Arial" panose="020B0604020202020204" pitchFamily="34" charset="0"/>
              <a:buChar char="•"/>
            </a:pPr>
            <a:r>
              <a:rPr lang="en-ZA" dirty="0"/>
              <a:t>With </a:t>
            </a:r>
            <a:r>
              <a:rPr lang="en-ZA" dirty="0" err="1"/>
              <a:t>iVerilog</a:t>
            </a:r>
            <a:r>
              <a:rPr lang="en-ZA" dirty="0"/>
              <a:t> you basically need a good text editor</a:t>
            </a:r>
          </a:p>
          <a:p>
            <a:pPr marL="285750" indent="-285750">
              <a:buFont typeface="Arial" panose="020B0604020202020204" pitchFamily="34" charset="0"/>
              <a:buChar char="•"/>
            </a:pPr>
            <a:r>
              <a:rPr lang="en-ZA" dirty="0"/>
              <a:t>Should install </a:t>
            </a:r>
            <a:r>
              <a:rPr lang="en-ZA" dirty="0" err="1"/>
              <a:t>gnuplot</a:t>
            </a:r>
            <a:r>
              <a:rPr lang="en-ZA" dirty="0"/>
              <a:t> too, there are ways to graph waveforms</a:t>
            </a:r>
          </a:p>
        </p:txBody>
      </p:sp>
      <p:sp>
        <p:nvSpPr>
          <p:cNvPr id="6" name="TextBox 5">
            <a:extLst>
              <a:ext uri="{FF2B5EF4-FFF2-40B4-BE49-F238E27FC236}">
                <a16:creationId xmlns:a16="http://schemas.microsoft.com/office/drawing/2014/main" id="{A83A954C-325A-41DB-A182-8ACBE2439330}"/>
              </a:ext>
            </a:extLst>
          </p:cNvPr>
          <p:cNvSpPr txBox="1"/>
          <p:nvPr/>
        </p:nvSpPr>
        <p:spPr>
          <a:xfrm>
            <a:off x="980501" y="4067043"/>
            <a:ext cx="6412974" cy="2862322"/>
          </a:xfrm>
          <a:prstGeom prst="rect">
            <a:avLst/>
          </a:prstGeom>
          <a:noFill/>
        </p:spPr>
        <p:txBody>
          <a:bodyPr wrap="none" rtlCol="0">
            <a:spAutoFit/>
          </a:bodyPr>
          <a:lstStyle/>
          <a:p>
            <a:r>
              <a:rPr lang="en-ZA" dirty="0"/>
              <a:t>Verilog compiles the .v code into an executable. To do so:</a:t>
            </a:r>
          </a:p>
          <a:p>
            <a:endParaRPr lang="en-ZA" dirty="0"/>
          </a:p>
          <a:p>
            <a:r>
              <a:rPr lang="en-ZA" dirty="0" err="1"/>
              <a:t>iverilog</a:t>
            </a:r>
            <a:r>
              <a:rPr lang="en-ZA" dirty="0"/>
              <a:t> -</a:t>
            </a:r>
            <a:r>
              <a:rPr lang="en-ZA" dirty="0" err="1"/>
              <a:t>ooutputfile</a:t>
            </a:r>
            <a:r>
              <a:rPr lang="en-ZA" dirty="0"/>
              <a:t> </a:t>
            </a:r>
            <a:r>
              <a:rPr lang="en-ZA" dirty="0" err="1"/>
              <a:t>inputfile.v</a:t>
            </a:r>
            <a:endParaRPr lang="en-ZA" dirty="0"/>
          </a:p>
          <a:p>
            <a:r>
              <a:rPr lang="en-ZA" dirty="0"/>
              <a:t>Generates an executable file called </a:t>
            </a:r>
            <a:r>
              <a:rPr lang="en-ZA" i="1" dirty="0" err="1"/>
              <a:t>outputfile</a:t>
            </a:r>
            <a:endParaRPr lang="en-ZA" i="1" dirty="0"/>
          </a:p>
          <a:p>
            <a:endParaRPr lang="en-ZA" i="1" dirty="0"/>
          </a:p>
          <a:p>
            <a:r>
              <a:rPr lang="en-ZA" dirty="0"/>
              <a:t>So lets do:   </a:t>
            </a:r>
            <a:r>
              <a:rPr lang="en-ZA" i="1" dirty="0" err="1"/>
              <a:t>iverilog</a:t>
            </a:r>
            <a:r>
              <a:rPr lang="en-ZA" i="1" dirty="0"/>
              <a:t> -</a:t>
            </a:r>
            <a:r>
              <a:rPr lang="en-ZA" i="1" dirty="0" err="1"/>
              <a:t>ocount</a:t>
            </a:r>
            <a:r>
              <a:rPr lang="en-ZA" i="1" dirty="0"/>
              <a:t> </a:t>
            </a:r>
            <a:r>
              <a:rPr lang="en-ZA" i="1" dirty="0" err="1"/>
              <a:t>count.v</a:t>
            </a:r>
            <a:endParaRPr lang="en-ZA" i="1" dirty="0"/>
          </a:p>
          <a:p>
            <a:endParaRPr lang="en-ZA" dirty="0"/>
          </a:p>
          <a:p>
            <a:r>
              <a:rPr lang="en-ZA" dirty="0"/>
              <a:t>And amazingly we see a counter file generated… </a:t>
            </a:r>
          </a:p>
          <a:p>
            <a:r>
              <a:rPr lang="en-ZA" dirty="0" err="1"/>
              <a:t>Ooooh</a:t>
            </a:r>
            <a:r>
              <a:rPr lang="en-ZA" dirty="0"/>
              <a:t> how fun! What exciting stuff will happen if we run it?!!!</a:t>
            </a:r>
          </a:p>
          <a:p>
            <a:endParaRPr lang="en-ZA" dirty="0"/>
          </a:p>
        </p:txBody>
      </p:sp>
      <p:sp>
        <p:nvSpPr>
          <p:cNvPr id="7" name="Rectangle 6">
            <a:extLst>
              <a:ext uri="{FF2B5EF4-FFF2-40B4-BE49-F238E27FC236}">
                <a16:creationId xmlns:a16="http://schemas.microsoft.com/office/drawing/2014/main" id="{233276BA-1A6D-434B-95E4-4FF371ED4B94}"/>
              </a:ext>
            </a:extLst>
          </p:cNvPr>
          <p:cNvSpPr/>
          <p:nvPr/>
        </p:nvSpPr>
        <p:spPr>
          <a:xfrm rot="19781106">
            <a:off x="7018901" y="5852769"/>
            <a:ext cx="1928363" cy="677108"/>
          </a:xfrm>
          <a:prstGeom prst="rect">
            <a:avLst/>
          </a:prstGeom>
        </p:spPr>
        <p:txBody>
          <a:bodyPr wrap="square">
            <a:spAutoFit/>
          </a:bodyPr>
          <a:lstStyle/>
          <a:p>
            <a:pPr algn="ctr"/>
            <a:r>
              <a:rPr lang="en-ZA" sz="1600" dirty="0">
                <a:solidFill>
                  <a:srgbClr val="FF0000"/>
                </a:solidFill>
              </a:rPr>
              <a:t>Nothing!</a:t>
            </a:r>
          </a:p>
          <a:p>
            <a:pPr algn="ctr"/>
            <a:r>
              <a:rPr lang="en-ZA" sz="1100" dirty="0">
                <a:solidFill>
                  <a:srgbClr val="FF0000"/>
                </a:solidFill>
              </a:rPr>
              <a:t>Because we don’t have a testbench</a:t>
            </a:r>
          </a:p>
        </p:txBody>
      </p:sp>
    </p:spTree>
    <p:extLst>
      <p:ext uri="{BB962C8B-B14F-4D97-AF65-F5344CB8AC3E}">
        <p14:creationId xmlns:p14="http://schemas.microsoft.com/office/powerpoint/2010/main" val="139184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Code Example2 : Counter</a:t>
            </a:r>
          </a:p>
        </p:txBody>
      </p:sp>
      <p:sp>
        <p:nvSpPr>
          <p:cNvPr id="5" name="TextBox 4"/>
          <p:cNvSpPr txBox="1"/>
          <p:nvPr/>
        </p:nvSpPr>
        <p:spPr>
          <a:xfrm>
            <a:off x="602114" y="1214062"/>
            <a:ext cx="7005186" cy="4185761"/>
          </a:xfrm>
          <a:prstGeom prst="rect">
            <a:avLst/>
          </a:prstGeom>
          <a:noFill/>
        </p:spPr>
        <p:txBody>
          <a:bodyPr wrap="square" rtlCol="0">
            <a:spAutoFit/>
          </a:bodyPr>
          <a:lstStyle/>
          <a:p>
            <a:r>
              <a:rPr lang="en-ZA" sz="1400" dirty="0">
                <a:latin typeface="Courier"/>
              </a:rPr>
              <a:t>//-----------------------------------------------------</a:t>
            </a:r>
          </a:p>
          <a:p>
            <a:r>
              <a:rPr lang="en-ZA" sz="1400" dirty="0">
                <a:latin typeface="Courier"/>
              </a:rPr>
              <a:t>// Design Name : counter</a:t>
            </a:r>
          </a:p>
          <a:p>
            <a:r>
              <a:rPr lang="en-ZA" sz="1400" dirty="0">
                <a:latin typeface="Courier"/>
              </a:rPr>
              <a:t>// File Name   : </a:t>
            </a:r>
            <a:r>
              <a:rPr lang="en-ZA" sz="1400" dirty="0" err="1">
                <a:latin typeface="Courier"/>
              </a:rPr>
              <a:t>counter.v</a:t>
            </a:r>
            <a:endParaRPr lang="en-ZA" sz="1400" dirty="0">
              <a:latin typeface="Courier"/>
            </a:endParaRPr>
          </a:p>
          <a:p>
            <a:r>
              <a:rPr lang="en-ZA" sz="1400" dirty="0">
                <a:latin typeface="Courier"/>
              </a:rPr>
              <a:t>// Function    : 4 bit up counter</a:t>
            </a:r>
          </a:p>
          <a:p>
            <a:r>
              <a:rPr lang="en-ZA" sz="1400" dirty="0">
                <a:latin typeface="Courier"/>
              </a:rPr>
              <a:t>// </a:t>
            </a:r>
            <a:r>
              <a:rPr lang="en-ZA" sz="1050" dirty="0">
                <a:latin typeface="Courier"/>
              </a:rPr>
              <a:t>Adapted from http://www.asic-world.com/examples/verilog/counters.html</a:t>
            </a:r>
            <a:endParaRPr lang="en-ZA" sz="1400" dirty="0">
              <a:latin typeface="Courier"/>
            </a:endParaRPr>
          </a:p>
          <a:p>
            <a:r>
              <a:rPr lang="en-ZA" sz="1400" dirty="0">
                <a:latin typeface="Courier"/>
              </a:rPr>
              <a:t>//-----------------------------------------------------</a:t>
            </a:r>
          </a:p>
          <a:p>
            <a:r>
              <a:rPr lang="en-ZA" sz="1400" b="1" dirty="0">
                <a:latin typeface="Courier"/>
              </a:rPr>
              <a:t>module</a:t>
            </a:r>
            <a:r>
              <a:rPr lang="en-ZA" sz="1400" dirty="0">
                <a:latin typeface="Courier"/>
              </a:rPr>
              <a:t> counter (</a:t>
            </a:r>
            <a:r>
              <a:rPr lang="en-ZA" sz="1400" dirty="0" err="1">
                <a:latin typeface="Courier"/>
              </a:rPr>
              <a:t>clk</a:t>
            </a:r>
            <a:r>
              <a:rPr lang="en-ZA" sz="1400" dirty="0">
                <a:latin typeface="Courier"/>
              </a:rPr>
              <a:t>, reset, enable, count);</a:t>
            </a:r>
          </a:p>
          <a:p>
            <a:r>
              <a:rPr lang="en-ZA" sz="1400" dirty="0">
                <a:latin typeface="Courier"/>
              </a:rPr>
              <a:t>// Define port types and directions</a:t>
            </a:r>
          </a:p>
          <a:p>
            <a:r>
              <a:rPr lang="en-ZA" sz="1400" b="1" dirty="0">
                <a:latin typeface="Courier"/>
              </a:rPr>
              <a:t>input</a:t>
            </a:r>
            <a:r>
              <a:rPr lang="en-ZA" sz="1400" dirty="0">
                <a:latin typeface="Courier"/>
              </a:rPr>
              <a:t> </a:t>
            </a:r>
            <a:r>
              <a:rPr lang="en-ZA" sz="1400" dirty="0" err="1">
                <a:latin typeface="Courier"/>
              </a:rPr>
              <a:t>clk</a:t>
            </a:r>
            <a:r>
              <a:rPr lang="en-ZA" sz="1400" dirty="0">
                <a:latin typeface="Courier"/>
              </a:rPr>
              <a:t>, reset, enable;</a:t>
            </a:r>
          </a:p>
          <a:p>
            <a:r>
              <a:rPr lang="en-ZA" sz="1400" b="1" dirty="0">
                <a:latin typeface="Courier"/>
              </a:rPr>
              <a:t>output</a:t>
            </a:r>
            <a:r>
              <a:rPr lang="en-ZA" sz="1400" dirty="0">
                <a:latin typeface="Courier"/>
              </a:rPr>
              <a:t> [3:0] count;</a:t>
            </a:r>
          </a:p>
          <a:p>
            <a:r>
              <a:rPr lang="en-ZA" sz="1400" b="1" dirty="0" err="1">
                <a:latin typeface="Courier"/>
              </a:rPr>
              <a:t>reg</a:t>
            </a:r>
            <a:r>
              <a:rPr lang="en-ZA" sz="1400" dirty="0">
                <a:latin typeface="Courier"/>
              </a:rPr>
              <a:t> [3:0] count;                                   </a:t>
            </a:r>
          </a:p>
          <a:p>
            <a:endParaRPr lang="en-ZA" sz="1400" dirty="0">
              <a:latin typeface="Courier"/>
            </a:endParaRPr>
          </a:p>
          <a:p>
            <a:r>
              <a:rPr lang="en-ZA" sz="1400" dirty="0">
                <a:latin typeface="Courier"/>
              </a:rPr>
              <a:t>always @ (</a:t>
            </a:r>
            <a:r>
              <a:rPr lang="en-ZA" sz="1400" dirty="0" err="1">
                <a:latin typeface="Courier"/>
              </a:rPr>
              <a:t>posedge</a:t>
            </a:r>
            <a:r>
              <a:rPr lang="en-ZA" sz="1400" dirty="0">
                <a:latin typeface="Courier"/>
              </a:rPr>
              <a:t> </a:t>
            </a:r>
            <a:r>
              <a:rPr lang="en-ZA" sz="1400" dirty="0" err="1">
                <a:latin typeface="Courier"/>
              </a:rPr>
              <a:t>clk</a:t>
            </a:r>
            <a:r>
              <a:rPr lang="en-ZA" sz="1400" dirty="0">
                <a:latin typeface="Courier"/>
              </a:rPr>
              <a:t>)</a:t>
            </a:r>
          </a:p>
          <a:p>
            <a:r>
              <a:rPr lang="en-ZA" sz="1400" dirty="0">
                <a:latin typeface="Courier"/>
              </a:rPr>
              <a:t>if (reset == 1'b1) begin</a:t>
            </a:r>
          </a:p>
          <a:p>
            <a:r>
              <a:rPr lang="en-ZA" sz="1400" dirty="0">
                <a:latin typeface="Courier"/>
              </a:rPr>
              <a:t>  count &lt;= 0;</a:t>
            </a:r>
          </a:p>
          <a:p>
            <a:r>
              <a:rPr lang="en-ZA" sz="1400" dirty="0">
                <a:latin typeface="Courier"/>
              </a:rPr>
              <a:t>end else if ( enable == 1'b1) begin</a:t>
            </a:r>
          </a:p>
          <a:p>
            <a:r>
              <a:rPr lang="en-ZA" sz="1400" dirty="0">
                <a:latin typeface="Courier"/>
              </a:rPr>
              <a:t>  count &lt;= count + 1;</a:t>
            </a:r>
          </a:p>
          <a:p>
            <a:r>
              <a:rPr lang="en-ZA" sz="1400" dirty="0">
                <a:latin typeface="Courier"/>
              </a:rPr>
              <a:t>end</a:t>
            </a:r>
          </a:p>
          <a:p>
            <a:r>
              <a:rPr lang="en-ZA" sz="1400" dirty="0" err="1">
                <a:latin typeface="Courier"/>
              </a:rPr>
              <a:t>endmodule</a:t>
            </a:r>
            <a:r>
              <a:rPr lang="en-ZA" sz="1400" dirty="0">
                <a:latin typeface="Courier"/>
              </a:rPr>
              <a:t> </a:t>
            </a:r>
          </a:p>
        </p:txBody>
      </p:sp>
      <p:sp>
        <p:nvSpPr>
          <p:cNvPr id="7" name="Rectangle 6"/>
          <p:cNvSpPr/>
          <p:nvPr/>
        </p:nvSpPr>
        <p:spPr>
          <a:xfrm>
            <a:off x="419100" y="6294238"/>
            <a:ext cx="8166100" cy="307777"/>
          </a:xfrm>
          <a:prstGeom prst="rect">
            <a:avLst/>
          </a:prstGeom>
        </p:spPr>
        <p:txBody>
          <a:bodyPr wrap="square">
            <a:spAutoFit/>
          </a:bodyPr>
          <a:lstStyle/>
          <a:p>
            <a:r>
              <a:rPr lang="en-ZA" sz="1400" dirty="0"/>
              <a:t>Adapted from source: </a:t>
            </a:r>
            <a:r>
              <a:rPr lang="en-ZA" sz="1400" dirty="0">
                <a:hlinkClick r:id="rId2"/>
              </a:rPr>
              <a:t>http://www.asic-world.com/examples/verilog/counters.html</a:t>
            </a:r>
            <a:endParaRPr lang="en-ZA" sz="1400" dirty="0"/>
          </a:p>
        </p:txBody>
      </p:sp>
      <p:cxnSp>
        <p:nvCxnSpPr>
          <p:cNvPr id="9" name="Straight Arrow Connector 8"/>
          <p:cNvCxnSpPr/>
          <p:nvPr/>
        </p:nvCxnSpPr>
        <p:spPr>
          <a:xfrm flipH="1">
            <a:off x="6578600" y="1214062"/>
            <a:ext cx="43180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37071" y="988312"/>
            <a:ext cx="1902129" cy="738664"/>
          </a:xfrm>
          <a:prstGeom prst="rect">
            <a:avLst/>
          </a:prstGeom>
          <a:noFill/>
        </p:spPr>
        <p:txBody>
          <a:bodyPr wrap="square" rtlCol="0">
            <a:spAutoFit/>
          </a:bodyPr>
          <a:lstStyle/>
          <a:p>
            <a:r>
              <a:rPr lang="en-ZA" sz="1400" dirty="0"/>
              <a:t>Do get into a habit of providing a preamble for each file.</a:t>
            </a:r>
          </a:p>
        </p:txBody>
      </p:sp>
      <p:sp>
        <p:nvSpPr>
          <p:cNvPr id="23" name="Rectangle 22">
            <a:extLst>
              <a:ext uri="{FF2B5EF4-FFF2-40B4-BE49-F238E27FC236}">
                <a16:creationId xmlns:a16="http://schemas.microsoft.com/office/drawing/2014/main" id="{4154E51B-599B-4580-9997-441510BADE00}"/>
              </a:ext>
            </a:extLst>
          </p:cNvPr>
          <p:cNvSpPr/>
          <p:nvPr/>
        </p:nvSpPr>
        <p:spPr>
          <a:xfrm>
            <a:off x="463167" y="5565820"/>
            <a:ext cx="7968848" cy="646331"/>
          </a:xfrm>
          <a:prstGeom prst="rect">
            <a:avLst/>
          </a:prstGeom>
        </p:spPr>
        <p:txBody>
          <a:bodyPr wrap="none">
            <a:spAutoFit/>
          </a:bodyPr>
          <a:lstStyle/>
          <a:p>
            <a:r>
              <a:rPr lang="en-ZA" dirty="0"/>
              <a:t>Note: always name your .v file the same as the main module in that code file</a:t>
            </a:r>
          </a:p>
          <a:p>
            <a:r>
              <a:rPr lang="en-ZA" dirty="0"/>
              <a:t>(i.e. if counter is the entry point module then name the file </a:t>
            </a:r>
            <a:r>
              <a:rPr lang="en-ZA" dirty="0" err="1"/>
              <a:t>counter.v</a:t>
            </a:r>
            <a:r>
              <a:rPr lang="en-ZA" dirty="0"/>
              <a:t>)</a:t>
            </a:r>
          </a:p>
        </p:txBody>
      </p:sp>
    </p:spTree>
    <p:extLst>
      <p:ext uri="{BB962C8B-B14F-4D97-AF65-F5344CB8AC3E}">
        <p14:creationId xmlns:p14="http://schemas.microsoft.com/office/powerpoint/2010/main" val="191244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Why consider Verilog?</a:t>
            </a:r>
          </a:p>
        </p:txBody>
      </p:sp>
      <p:sp>
        <p:nvSpPr>
          <p:cNvPr id="8195" name="Rectangle 3"/>
          <p:cNvSpPr>
            <a:spLocks noGrp="1" noChangeArrowheads="1"/>
          </p:cNvSpPr>
          <p:nvPr>
            <p:ph idx="1"/>
          </p:nvPr>
        </p:nvSpPr>
        <p:spPr>
          <a:xfrm>
            <a:off x="451692" y="1996439"/>
            <a:ext cx="8354669" cy="3214539"/>
          </a:xfrm>
        </p:spPr>
        <p:txBody>
          <a:bodyPr>
            <a:normAutofit fontScale="85000" lnSpcReduction="20000"/>
          </a:bodyPr>
          <a:lstStyle/>
          <a:p>
            <a:r>
              <a:rPr lang="en-US" dirty="0"/>
              <a:t>Becoming more popular than VHDL!!</a:t>
            </a:r>
          </a:p>
          <a:p>
            <a:r>
              <a:rPr lang="en-US" dirty="0"/>
              <a:t>Verilog is used mostly in USA. </a:t>
            </a:r>
          </a:p>
          <a:p>
            <a:r>
              <a:rPr lang="en-US" dirty="0"/>
              <a:t>VHDL is used widely in Europe, but Verilog is gaining popularity.</a:t>
            </a:r>
          </a:p>
          <a:p>
            <a:r>
              <a:rPr lang="en-US" dirty="0"/>
              <a:t>Easier to learn since it is similar to C</a:t>
            </a:r>
          </a:p>
          <a:p>
            <a:r>
              <a:rPr lang="en-US" dirty="0"/>
              <a:t>Things like </a:t>
            </a:r>
            <a:r>
              <a:rPr lang="en-US" dirty="0" err="1"/>
              <a:t>SystemC</a:t>
            </a:r>
            <a:r>
              <a:rPr lang="en-US" dirty="0"/>
              <a:t> and OpenCL are still a bit clunky in comparison (although in years to come they become common)</a:t>
            </a:r>
            <a:endParaRPr lang="en-US" sz="2400" dirty="0"/>
          </a:p>
        </p:txBody>
      </p:sp>
      <p:sp>
        <p:nvSpPr>
          <p:cNvPr id="2" name="Rectangle 1"/>
          <p:cNvSpPr/>
          <p:nvPr/>
        </p:nvSpPr>
        <p:spPr>
          <a:xfrm>
            <a:off x="619946" y="1479034"/>
            <a:ext cx="1895071" cy="400110"/>
          </a:xfrm>
          <a:prstGeom prst="rect">
            <a:avLst/>
          </a:prstGeom>
        </p:spPr>
        <p:txBody>
          <a:bodyPr wrap="none">
            <a:spAutoFit/>
          </a:bodyPr>
          <a:lstStyle/>
          <a:p>
            <a:r>
              <a:rPr lang="en-US" sz="2000" dirty="0">
                <a:solidFill>
                  <a:schemeClr val="tx2">
                    <a:lumMod val="50000"/>
                  </a:schemeClr>
                </a:solidFill>
              </a:rPr>
              <a:t>Because it is…</a:t>
            </a:r>
            <a:endParaRPr lang="en-ZA" sz="2000" dirty="0">
              <a:solidFill>
                <a:schemeClr val="tx2">
                  <a:lumMod val="50000"/>
                </a:schemeClr>
              </a:solidFill>
            </a:endParaRPr>
          </a:p>
        </p:txBody>
      </p:sp>
      <p:sp>
        <p:nvSpPr>
          <p:cNvPr id="3" name="Rectangle 2">
            <a:extLst>
              <a:ext uri="{FF2B5EF4-FFF2-40B4-BE49-F238E27FC236}">
                <a16:creationId xmlns:a16="http://schemas.microsoft.com/office/drawing/2014/main" id="{78C8C8D7-4AD9-44EF-9D1E-05433FD77122}"/>
              </a:ext>
            </a:extLst>
          </p:cNvPr>
          <p:cNvSpPr/>
          <p:nvPr/>
        </p:nvSpPr>
        <p:spPr>
          <a:xfrm>
            <a:off x="619945" y="5209450"/>
            <a:ext cx="4800353" cy="1323439"/>
          </a:xfrm>
          <a:prstGeom prst="rect">
            <a:avLst/>
          </a:prstGeom>
        </p:spPr>
        <p:txBody>
          <a:bodyPr wrap="square">
            <a:spAutoFit/>
          </a:bodyPr>
          <a:lstStyle/>
          <a:p>
            <a:r>
              <a:rPr lang="en-US" sz="2000" dirty="0"/>
              <a:t>I think it’s high time for a new &amp; better HDL language!! (Let’s let go of C! And scrap ADA for goodness sake. Maybe I’ll present some ideas in a later lecture.)</a:t>
            </a:r>
          </a:p>
        </p:txBody>
      </p:sp>
      <p:pic>
        <p:nvPicPr>
          <p:cNvPr id="5" name="Picture 4" descr="A picture containing person, indoor&#10;&#10;Description generated with high confidence">
            <a:extLst>
              <a:ext uri="{FF2B5EF4-FFF2-40B4-BE49-F238E27FC236}">
                <a16:creationId xmlns:a16="http://schemas.microsoft.com/office/drawing/2014/main" id="{53F02B08-6724-495C-8B4E-BC7CDD004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172" y="4870680"/>
            <a:ext cx="2395365" cy="1323439"/>
          </a:xfrm>
          <a:prstGeom prst="rect">
            <a:avLst/>
          </a:prstGeom>
        </p:spPr>
      </p:pic>
      <p:sp>
        <p:nvSpPr>
          <p:cNvPr id="6" name="Rectangle 5">
            <a:extLst>
              <a:ext uri="{FF2B5EF4-FFF2-40B4-BE49-F238E27FC236}">
                <a16:creationId xmlns:a16="http://schemas.microsoft.com/office/drawing/2014/main" id="{2C0ACAE2-1D8D-4FBE-978D-56E9B9E41468}"/>
              </a:ext>
            </a:extLst>
          </p:cNvPr>
          <p:cNvSpPr/>
          <p:nvPr/>
        </p:nvSpPr>
        <p:spPr>
          <a:xfrm>
            <a:off x="5635340" y="6194119"/>
            <a:ext cx="2759030" cy="523220"/>
          </a:xfrm>
          <a:prstGeom prst="rect">
            <a:avLst/>
          </a:prstGeom>
        </p:spPr>
        <p:txBody>
          <a:bodyPr wrap="square">
            <a:spAutoFit/>
          </a:bodyPr>
          <a:lstStyle/>
          <a:p>
            <a:pPr algn="ctr"/>
            <a:r>
              <a:rPr lang="en-US" sz="1400" dirty="0"/>
              <a:t>break free from the constraints of the old language constructs</a:t>
            </a:r>
            <a:endParaRPr lang="en-ZA"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9F6AF0-5917-4709-93D7-9546861F08BD}"/>
              </a:ext>
            </a:extLst>
          </p:cNvPr>
          <p:cNvSpPr>
            <a:spLocks noGrp="1"/>
          </p:cNvSpPr>
          <p:nvPr>
            <p:ph type="title"/>
          </p:nvPr>
        </p:nvSpPr>
        <p:spPr/>
        <p:txBody>
          <a:bodyPr>
            <a:normAutofit fontScale="90000"/>
          </a:bodyPr>
          <a:lstStyle/>
          <a:p>
            <a:r>
              <a:rPr lang="en-ZA" dirty="0"/>
              <a:t>Counter Testbench Design</a:t>
            </a:r>
          </a:p>
        </p:txBody>
      </p:sp>
      <p:sp>
        <p:nvSpPr>
          <p:cNvPr id="5" name="TextBox 4">
            <a:extLst>
              <a:ext uri="{FF2B5EF4-FFF2-40B4-BE49-F238E27FC236}">
                <a16:creationId xmlns:a16="http://schemas.microsoft.com/office/drawing/2014/main" id="{FB3A01C2-5C82-44B0-877A-F485355A3718}"/>
              </a:ext>
            </a:extLst>
          </p:cNvPr>
          <p:cNvSpPr txBox="1"/>
          <p:nvPr/>
        </p:nvSpPr>
        <p:spPr>
          <a:xfrm>
            <a:off x="991518" y="1344057"/>
            <a:ext cx="6571030" cy="369332"/>
          </a:xfrm>
          <a:prstGeom prst="rect">
            <a:avLst/>
          </a:prstGeom>
          <a:noFill/>
        </p:spPr>
        <p:txBody>
          <a:bodyPr wrap="none" rtlCol="0">
            <a:spAutoFit/>
          </a:bodyPr>
          <a:lstStyle/>
          <a:p>
            <a:r>
              <a:rPr lang="en-ZA" dirty="0"/>
              <a:t>So again before you jump into coding, do some more design…</a:t>
            </a:r>
          </a:p>
        </p:txBody>
      </p:sp>
      <p:sp>
        <p:nvSpPr>
          <p:cNvPr id="6" name="TextBox 5">
            <a:extLst>
              <a:ext uri="{FF2B5EF4-FFF2-40B4-BE49-F238E27FC236}">
                <a16:creationId xmlns:a16="http://schemas.microsoft.com/office/drawing/2014/main" id="{DBB701B9-E8D9-485E-91E6-49B95EB0D034}"/>
              </a:ext>
            </a:extLst>
          </p:cNvPr>
          <p:cNvSpPr txBox="1"/>
          <p:nvPr/>
        </p:nvSpPr>
        <p:spPr>
          <a:xfrm>
            <a:off x="991518" y="1772257"/>
            <a:ext cx="4809971" cy="369332"/>
          </a:xfrm>
          <a:prstGeom prst="rect">
            <a:avLst/>
          </a:prstGeom>
          <a:noFill/>
        </p:spPr>
        <p:txBody>
          <a:bodyPr wrap="none" rtlCol="0">
            <a:spAutoFit/>
          </a:bodyPr>
          <a:lstStyle/>
          <a:p>
            <a:r>
              <a:rPr lang="en-ZA" dirty="0"/>
              <a:t>Let’s think about how to test a 4-bit counter…</a:t>
            </a:r>
          </a:p>
        </p:txBody>
      </p:sp>
      <p:sp>
        <p:nvSpPr>
          <p:cNvPr id="7" name="Rectangle 6">
            <a:extLst>
              <a:ext uri="{FF2B5EF4-FFF2-40B4-BE49-F238E27FC236}">
                <a16:creationId xmlns:a16="http://schemas.microsoft.com/office/drawing/2014/main" id="{014832B7-F5B5-4AE7-BF03-2B8F4B9EE204}"/>
              </a:ext>
            </a:extLst>
          </p:cNvPr>
          <p:cNvSpPr/>
          <p:nvPr/>
        </p:nvSpPr>
        <p:spPr>
          <a:xfrm>
            <a:off x="3084723" y="4167664"/>
            <a:ext cx="2505987" cy="200231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0" name="Group 19">
            <a:extLst>
              <a:ext uri="{FF2B5EF4-FFF2-40B4-BE49-F238E27FC236}">
                <a16:creationId xmlns:a16="http://schemas.microsoft.com/office/drawing/2014/main" id="{68EFDAA6-D1F3-4213-B51E-4E8CB6746BB0}"/>
              </a:ext>
            </a:extLst>
          </p:cNvPr>
          <p:cNvGrpSpPr/>
          <p:nvPr/>
        </p:nvGrpSpPr>
        <p:grpSpPr>
          <a:xfrm>
            <a:off x="1384561" y="4200581"/>
            <a:ext cx="1700162" cy="937812"/>
            <a:chOff x="1384561" y="4200581"/>
            <a:chExt cx="1700162" cy="937812"/>
          </a:xfrm>
        </p:grpSpPr>
        <p:grpSp>
          <p:nvGrpSpPr>
            <p:cNvPr id="18" name="Group 17">
              <a:extLst>
                <a:ext uri="{FF2B5EF4-FFF2-40B4-BE49-F238E27FC236}">
                  <a16:creationId xmlns:a16="http://schemas.microsoft.com/office/drawing/2014/main" id="{63AEF5A1-F6D4-4870-8162-ED80D6C57143}"/>
                </a:ext>
              </a:extLst>
            </p:cNvPr>
            <p:cNvGrpSpPr/>
            <p:nvPr/>
          </p:nvGrpSpPr>
          <p:grpSpPr>
            <a:xfrm>
              <a:off x="1384561" y="4200581"/>
              <a:ext cx="1700162" cy="369332"/>
              <a:chOff x="1384561" y="4200581"/>
              <a:chExt cx="1700162" cy="369332"/>
            </a:xfrm>
          </p:grpSpPr>
          <p:cxnSp>
            <p:nvCxnSpPr>
              <p:cNvPr id="13" name="Straight Arrow Connector 12">
                <a:extLst>
                  <a:ext uri="{FF2B5EF4-FFF2-40B4-BE49-F238E27FC236}">
                    <a16:creationId xmlns:a16="http://schemas.microsoft.com/office/drawing/2014/main" id="{65A09D7A-2FFA-40D8-B138-88B2D89DADE0}"/>
                  </a:ext>
                </a:extLst>
              </p:cNvPr>
              <p:cNvCxnSpPr/>
              <p:nvPr/>
            </p:nvCxnSpPr>
            <p:spPr>
              <a:xfrm>
                <a:off x="2082188" y="4407281"/>
                <a:ext cx="100253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CC4598F-1706-44C9-9307-67891944E92C}"/>
                  </a:ext>
                </a:extLst>
              </p:cNvPr>
              <p:cNvSpPr/>
              <p:nvPr/>
            </p:nvSpPr>
            <p:spPr>
              <a:xfrm>
                <a:off x="1384561" y="4200581"/>
                <a:ext cx="697627" cy="369332"/>
              </a:xfrm>
              <a:prstGeom prst="rect">
                <a:avLst/>
              </a:prstGeom>
            </p:spPr>
            <p:txBody>
              <a:bodyPr wrap="none">
                <a:spAutoFit/>
              </a:bodyPr>
              <a:lstStyle/>
              <a:p>
                <a:r>
                  <a:rPr lang="en-ZA" dirty="0"/>
                  <a:t>reset</a:t>
                </a:r>
              </a:p>
            </p:txBody>
          </p:sp>
        </p:grpSp>
        <p:grpSp>
          <p:nvGrpSpPr>
            <p:cNvPr id="19" name="Group 18">
              <a:extLst>
                <a:ext uri="{FF2B5EF4-FFF2-40B4-BE49-F238E27FC236}">
                  <a16:creationId xmlns:a16="http://schemas.microsoft.com/office/drawing/2014/main" id="{9084FD2E-11F5-4342-AD25-1BD958B197CE}"/>
                </a:ext>
              </a:extLst>
            </p:cNvPr>
            <p:cNvGrpSpPr/>
            <p:nvPr/>
          </p:nvGrpSpPr>
          <p:grpSpPr>
            <a:xfrm>
              <a:off x="1549816" y="4769061"/>
              <a:ext cx="1534907" cy="369332"/>
              <a:chOff x="1549816" y="4769061"/>
              <a:chExt cx="1534907" cy="369332"/>
            </a:xfrm>
          </p:grpSpPr>
          <p:cxnSp>
            <p:nvCxnSpPr>
              <p:cNvPr id="15" name="Straight Arrow Connector 14">
                <a:extLst>
                  <a:ext uri="{FF2B5EF4-FFF2-40B4-BE49-F238E27FC236}">
                    <a16:creationId xmlns:a16="http://schemas.microsoft.com/office/drawing/2014/main" id="{6217580B-12CB-4A05-8F82-E688AEF7850C}"/>
                  </a:ext>
                </a:extLst>
              </p:cNvPr>
              <p:cNvCxnSpPr/>
              <p:nvPr/>
            </p:nvCxnSpPr>
            <p:spPr>
              <a:xfrm>
                <a:off x="2082188" y="4964744"/>
                <a:ext cx="100253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8776776-7D57-4233-9EAF-1EDA152FE8BC}"/>
                  </a:ext>
                </a:extLst>
              </p:cNvPr>
              <p:cNvSpPr/>
              <p:nvPr/>
            </p:nvSpPr>
            <p:spPr>
              <a:xfrm>
                <a:off x="1549816" y="4769061"/>
                <a:ext cx="466794" cy="369332"/>
              </a:xfrm>
              <a:prstGeom prst="rect">
                <a:avLst/>
              </a:prstGeom>
            </p:spPr>
            <p:txBody>
              <a:bodyPr wrap="none">
                <a:spAutoFit/>
              </a:bodyPr>
              <a:lstStyle/>
              <a:p>
                <a:r>
                  <a:rPr lang="en-ZA" dirty="0" err="1"/>
                  <a:t>clk</a:t>
                </a:r>
                <a:endParaRPr lang="en-ZA" dirty="0"/>
              </a:p>
            </p:txBody>
          </p:sp>
        </p:grpSp>
      </p:grpSp>
      <p:grpSp>
        <p:nvGrpSpPr>
          <p:cNvPr id="24" name="Group 23">
            <a:extLst>
              <a:ext uri="{FF2B5EF4-FFF2-40B4-BE49-F238E27FC236}">
                <a16:creationId xmlns:a16="http://schemas.microsoft.com/office/drawing/2014/main" id="{2CBD27F4-D1C9-402B-8620-A6411682D11F}"/>
              </a:ext>
            </a:extLst>
          </p:cNvPr>
          <p:cNvGrpSpPr/>
          <p:nvPr/>
        </p:nvGrpSpPr>
        <p:grpSpPr>
          <a:xfrm>
            <a:off x="5590710" y="4760741"/>
            <a:ext cx="1751458" cy="369332"/>
            <a:chOff x="5590710" y="4760741"/>
            <a:chExt cx="1751458" cy="369332"/>
          </a:xfrm>
        </p:grpSpPr>
        <p:cxnSp>
          <p:nvCxnSpPr>
            <p:cNvPr id="22" name="Straight Arrow Connector 21">
              <a:extLst>
                <a:ext uri="{FF2B5EF4-FFF2-40B4-BE49-F238E27FC236}">
                  <a16:creationId xmlns:a16="http://schemas.microsoft.com/office/drawing/2014/main" id="{2FD35882-92AB-422E-A139-FA7AE6FA8C97}"/>
                </a:ext>
              </a:extLst>
            </p:cNvPr>
            <p:cNvCxnSpPr/>
            <p:nvPr/>
          </p:nvCxnSpPr>
          <p:spPr>
            <a:xfrm>
              <a:off x="5590710" y="4953727"/>
              <a:ext cx="100253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18E8CA-FFF4-4A1D-9E48-241CB40877F7}"/>
                </a:ext>
              </a:extLst>
            </p:cNvPr>
            <p:cNvSpPr/>
            <p:nvPr/>
          </p:nvSpPr>
          <p:spPr>
            <a:xfrm>
              <a:off x="6593245" y="4760741"/>
              <a:ext cx="748923" cy="369332"/>
            </a:xfrm>
            <a:prstGeom prst="rect">
              <a:avLst/>
            </a:prstGeom>
          </p:spPr>
          <p:txBody>
            <a:bodyPr wrap="none">
              <a:spAutoFit/>
            </a:bodyPr>
            <a:lstStyle/>
            <a:p>
              <a:r>
                <a:rPr lang="en-ZA" dirty="0"/>
                <a:t>count</a:t>
              </a:r>
            </a:p>
          </p:txBody>
        </p:sp>
      </p:grpSp>
      <p:grpSp>
        <p:nvGrpSpPr>
          <p:cNvPr id="29" name="Group 28">
            <a:extLst>
              <a:ext uri="{FF2B5EF4-FFF2-40B4-BE49-F238E27FC236}">
                <a16:creationId xmlns:a16="http://schemas.microsoft.com/office/drawing/2014/main" id="{04543223-5BBE-47D4-A536-07B1F3ABC2A0}"/>
              </a:ext>
            </a:extLst>
          </p:cNvPr>
          <p:cNvGrpSpPr/>
          <p:nvPr/>
        </p:nvGrpSpPr>
        <p:grpSpPr>
          <a:xfrm>
            <a:off x="1267711" y="5483321"/>
            <a:ext cx="1817012" cy="369332"/>
            <a:chOff x="1267711" y="5483321"/>
            <a:chExt cx="1817012" cy="369332"/>
          </a:xfrm>
        </p:grpSpPr>
        <p:cxnSp>
          <p:nvCxnSpPr>
            <p:cNvPr id="27" name="Straight Arrow Connector 26">
              <a:extLst>
                <a:ext uri="{FF2B5EF4-FFF2-40B4-BE49-F238E27FC236}">
                  <a16:creationId xmlns:a16="http://schemas.microsoft.com/office/drawing/2014/main" id="{B0558732-EA8F-442E-960D-60E636885F51}"/>
                </a:ext>
              </a:extLst>
            </p:cNvPr>
            <p:cNvCxnSpPr/>
            <p:nvPr/>
          </p:nvCxnSpPr>
          <p:spPr>
            <a:xfrm>
              <a:off x="2082188" y="5679004"/>
              <a:ext cx="100253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EE7E17B-93B2-410C-9338-603E152A3EAD}"/>
                </a:ext>
              </a:extLst>
            </p:cNvPr>
            <p:cNvSpPr/>
            <p:nvPr/>
          </p:nvSpPr>
          <p:spPr>
            <a:xfrm>
              <a:off x="1267711" y="5483321"/>
              <a:ext cx="877163" cy="369332"/>
            </a:xfrm>
            <a:prstGeom prst="rect">
              <a:avLst/>
            </a:prstGeom>
          </p:spPr>
          <p:txBody>
            <a:bodyPr wrap="none">
              <a:spAutoFit/>
            </a:bodyPr>
            <a:lstStyle/>
            <a:p>
              <a:r>
                <a:rPr lang="en-ZA" dirty="0"/>
                <a:t>enable</a:t>
              </a:r>
            </a:p>
          </p:txBody>
        </p:sp>
      </p:grpSp>
      <p:sp>
        <p:nvSpPr>
          <p:cNvPr id="8" name="Rectangle 7">
            <a:extLst>
              <a:ext uri="{FF2B5EF4-FFF2-40B4-BE49-F238E27FC236}">
                <a16:creationId xmlns:a16="http://schemas.microsoft.com/office/drawing/2014/main" id="{8FF2DE61-510D-4A47-9A45-AE463A611C5D}"/>
              </a:ext>
            </a:extLst>
          </p:cNvPr>
          <p:cNvSpPr/>
          <p:nvPr/>
        </p:nvSpPr>
        <p:spPr>
          <a:xfrm>
            <a:off x="3836384" y="4847898"/>
            <a:ext cx="1005403" cy="369332"/>
          </a:xfrm>
          <a:prstGeom prst="rect">
            <a:avLst/>
          </a:prstGeom>
        </p:spPr>
        <p:txBody>
          <a:bodyPr wrap="none">
            <a:spAutoFit/>
          </a:bodyPr>
          <a:lstStyle/>
          <a:p>
            <a:r>
              <a:rPr lang="en-ZA" dirty="0"/>
              <a:t>Counter</a:t>
            </a:r>
          </a:p>
        </p:txBody>
      </p:sp>
      <p:sp>
        <p:nvSpPr>
          <p:cNvPr id="31" name="Rectangle 30">
            <a:extLst>
              <a:ext uri="{FF2B5EF4-FFF2-40B4-BE49-F238E27FC236}">
                <a16:creationId xmlns:a16="http://schemas.microsoft.com/office/drawing/2014/main" id="{3C717108-101E-4C1C-A043-14076FE9A3A0}"/>
              </a:ext>
            </a:extLst>
          </p:cNvPr>
          <p:cNvSpPr/>
          <p:nvPr/>
        </p:nvSpPr>
        <p:spPr>
          <a:xfrm>
            <a:off x="477910" y="6325694"/>
            <a:ext cx="3726789" cy="338554"/>
          </a:xfrm>
          <a:prstGeom prst="rect">
            <a:avLst/>
          </a:prstGeom>
        </p:spPr>
        <p:txBody>
          <a:bodyPr wrap="none">
            <a:spAutoFit/>
          </a:bodyPr>
          <a:lstStyle/>
          <a:p>
            <a:r>
              <a:rPr lang="en-ZA" sz="1600" dirty="0">
                <a:solidFill>
                  <a:srgbClr val="00B050"/>
                </a:solidFill>
                <a:latin typeface="Arial Nova" panose="020B0604020202020204" pitchFamily="34" charset="0"/>
              </a:rPr>
              <a:t>OK, that sounds like a plan… let’s do it!</a:t>
            </a:r>
          </a:p>
        </p:txBody>
      </p:sp>
      <p:sp>
        <p:nvSpPr>
          <p:cNvPr id="32" name="Rectangle 31">
            <a:extLst>
              <a:ext uri="{FF2B5EF4-FFF2-40B4-BE49-F238E27FC236}">
                <a16:creationId xmlns:a16="http://schemas.microsoft.com/office/drawing/2014/main" id="{BC0FACB7-3798-43BD-A7D4-B56A17194CD1}"/>
              </a:ext>
            </a:extLst>
          </p:cNvPr>
          <p:cNvSpPr/>
          <p:nvPr/>
        </p:nvSpPr>
        <p:spPr>
          <a:xfrm>
            <a:off x="918897" y="2413627"/>
            <a:ext cx="7150683" cy="1477328"/>
          </a:xfrm>
          <a:prstGeom prst="rect">
            <a:avLst/>
          </a:prstGeom>
        </p:spPr>
        <p:txBody>
          <a:bodyPr wrap="square">
            <a:spAutoFit/>
          </a:bodyPr>
          <a:lstStyle/>
          <a:p>
            <a:r>
              <a:rPr lang="en-ZA" i="1" dirty="0"/>
              <a:t>Basically you need:</a:t>
            </a:r>
          </a:p>
          <a:p>
            <a:pPr marL="342900" indent="-342900">
              <a:buFont typeface="+mj-lt"/>
              <a:buAutoNum type="arabicPeriod"/>
            </a:pPr>
            <a:r>
              <a:rPr lang="en-ZA" dirty="0"/>
              <a:t>$monitor the lines you want to see.</a:t>
            </a:r>
          </a:p>
          <a:p>
            <a:pPr marL="342900" indent="-342900">
              <a:buFont typeface="+mj-lt"/>
              <a:buAutoNum type="arabicPeriod"/>
            </a:pPr>
            <a:r>
              <a:rPr lang="en-ZA" dirty="0"/>
              <a:t>Do a reset high and toggle clock (because it is an active reset)</a:t>
            </a:r>
          </a:p>
          <a:p>
            <a:pPr marL="342900" indent="-342900">
              <a:buFont typeface="+mj-lt"/>
              <a:buAutoNum type="arabicPeriod"/>
            </a:pPr>
            <a:r>
              <a:rPr lang="en-ZA" dirty="0"/>
              <a:t>Then continue on setting reset low and enable high and continuously toggle the clock</a:t>
            </a:r>
          </a:p>
        </p:txBody>
      </p:sp>
    </p:spTree>
    <p:extLst>
      <p:ext uri="{BB962C8B-B14F-4D97-AF65-F5344CB8AC3E}">
        <p14:creationId xmlns:p14="http://schemas.microsoft.com/office/powerpoint/2010/main" val="1337420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Code Example2 : Counter_tb1</a:t>
            </a:r>
          </a:p>
        </p:txBody>
      </p:sp>
      <p:sp>
        <p:nvSpPr>
          <p:cNvPr id="5" name="TextBox 4"/>
          <p:cNvSpPr txBox="1"/>
          <p:nvPr/>
        </p:nvSpPr>
        <p:spPr>
          <a:xfrm>
            <a:off x="635164" y="1691132"/>
            <a:ext cx="8002059" cy="3323987"/>
          </a:xfrm>
          <a:prstGeom prst="rect">
            <a:avLst/>
          </a:prstGeom>
          <a:noFill/>
        </p:spPr>
        <p:txBody>
          <a:bodyPr wrap="square" rtlCol="0">
            <a:spAutoFit/>
          </a:bodyPr>
          <a:lstStyle/>
          <a:p>
            <a:r>
              <a:rPr lang="en-ZA" sz="1400" dirty="0">
                <a:latin typeface="Courier"/>
              </a:rPr>
              <a:t>// Counter Test bench version 1</a:t>
            </a:r>
          </a:p>
          <a:p>
            <a:r>
              <a:rPr lang="en-ZA" sz="1400" dirty="0">
                <a:latin typeface="Courier"/>
              </a:rPr>
              <a:t>//  This just hooks up the test bench</a:t>
            </a:r>
          </a:p>
          <a:p>
            <a:endParaRPr lang="en-ZA" sz="1400" dirty="0">
              <a:latin typeface="Courier"/>
            </a:endParaRPr>
          </a:p>
          <a:p>
            <a:r>
              <a:rPr lang="en-ZA" sz="1400" dirty="0">
                <a:latin typeface="Courier"/>
              </a:rPr>
              <a:t>module </a:t>
            </a:r>
            <a:r>
              <a:rPr lang="en-ZA" sz="1400" dirty="0" err="1">
                <a:latin typeface="Courier"/>
              </a:rPr>
              <a:t>counter_tb</a:t>
            </a:r>
            <a:r>
              <a:rPr lang="en-ZA" sz="1400" dirty="0">
                <a:latin typeface="Courier"/>
              </a:rPr>
              <a:t>;          // this will become the TLM</a:t>
            </a:r>
          </a:p>
          <a:p>
            <a:r>
              <a:rPr lang="en-ZA" sz="1400" dirty="0">
                <a:latin typeface="Courier"/>
              </a:rPr>
              <a:t>  </a:t>
            </a:r>
            <a:r>
              <a:rPr lang="en-ZA" sz="1400" dirty="0" err="1">
                <a:latin typeface="Courier"/>
              </a:rPr>
              <a:t>reg</a:t>
            </a:r>
            <a:r>
              <a:rPr lang="en-ZA" sz="1400" dirty="0">
                <a:latin typeface="Courier"/>
              </a:rPr>
              <a:t> </a:t>
            </a:r>
            <a:r>
              <a:rPr lang="en-ZA" sz="1400" dirty="0" err="1">
                <a:latin typeface="Courier"/>
              </a:rPr>
              <a:t>clk</a:t>
            </a:r>
            <a:r>
              <a:rPr lang="en-ZA" sz="1400" dirty="0">
                <a:latin typeface="Courier"/>
              </a:rPr>
              <a:t>, reset, enable;   // define some </a:t>
            </a:r>
            <a:r>
              <a:rPr lang="en-ZA" sz="1400" dirty="0" err="1">
                <a:latin typeface="Courier"/>
              </a:rPr>
              <a:t>regs</a:t>
            </a:r>
            <a:r>
              <a:rPr lang="en-ZA" sz="1400" dirty="0">
                <a:latin typeface="Courier"/>
              </a:rPr>
              <a:t>, like global </a:t>
            </a:r>
            <a:r>
              <a:rPr lang="en-ZA" sz="1400" dirty="0" err="1">
                <a:latin typeface="Courier"/>
              </a:rPr>
              <a:t>vars</a:t>
            </a:r>
            <a:endParaRPr lang="en-ZA" sz="1400" dirty="0">
              <a:latin typeface="Courier"/>
            </a:endParaRPr>
          </a:p>
          <a:p>
            <a:r>
              <a:rPr lang="en-ZA" sz="1400" dirty="0">
                <a:latin typeface="Courier"/>
              </a:rPr>
              <a:t>  wire [3:0] count;         // just need a wire for count as it is stored</a:t>
            </a:r>
          </a:p>
          <a:p>
            <a:r>
              <a:rPr lang="en-ZA" sz="1400" dirty="0">
                <a:latin typeface="Courier"/>
              </a:rPr>
              <a:t>                            // within the counter module</a:t>
            </a:r>
          </a:p>
          <a:p>
            <a:r>
              <a:rPr lang="en-ZA" sz="1400" dirty="0">
                <a:latin typeface="Courier"/>
              </a:rPr>
              <a:t>  counter U0 (     // instantiate the counter (U0 = unit under test)</a:t>
            </a:r>
          </a:p>
          <a:p>
            <a:r>
              <a:rPr lang="en-ZA" sz="1400" dirty="0">
                <a:latin typeface="Courier"/>
              </a:rPr>
              <a:t>   .</a:t>
            </a:r>
            <a:r>
              <a:rPr lang="en-ZA" sz="1400" dirty="0" err="1">
                <a:latin typeface="Courier"/>
              </a:rPr>
              <a:t>clk</a:t>
            </a:r>
            <a:r>
              <a:rPr lang="en-ZA" sz="1400" dirty="0">
                <a:latin typeface="Courier"/>
              </a:rPr>
              <a:t>    (</a:t>
            </a:r>
            <a:r>
              <a:rPr lang="en-ZA" sz="1400" dirty="0" err="1">
                <a:latin typeface="Courier"/>
              </a:rPr>
              <a:t>clk</a:t>
            </a:r>
            <a:r>
              <a:rPr lang="en-ZA" sz="1400" dirty="0">
                <a:latin typeface="Courier"/>
              </a:rPr>
              <a:t>),    // these are explicit port maps (usually one</a:t>
            </a:r>
          </a:p>
          <a:p>
            <a:r>
              <a:rPr lang="en-ZA" sz="1400" dirty="0">
                <a:latin typeface="Courier"/>
              </a:rPr>
              <a:t>   .reset  (reset),  // doesn’t both to do this in Verilog).</a:t>
            </a:r>
          </a:p>
          <a:p>
            <a:r>
              <a:rPr lang="en-ZA" sz="1400" dirty="0">
                <a:latin typeface="Courier"/>
              </a:rPr>
              <a:t>   .enable (enable),</a:t>
            </a:r>
          </a:p>
          <a:p>
            <a:r>
              <a:rPr lang="en-ZA" sz="1400" dirty="0">
                <a:latin typeface="Courier"/>
              </a:rPr>
              <a:t>   .count  (count)</a:t>
            </a:r>
          </a:p>
          <a:p>
            <a:r>
              <a:rPr lang="en-ZA" sz="1400" dirty="0">
                <a:latin typeface="Courier"/>
              </a:rPr>
              <a:t>  );</a:t>
            </a:r>
          </a:p>
          <a:p>
            <a:endParaRPr lang="en-ZA" sz="1400" dirty="0">
              <a:latin typeface="Courier"/>
            </a:endParaRPr>
          </a:p>
          <a:p>
            <a:r>
              <a:rPr lang="en-ZA" sz="1400" dirty="0" err="1">
                <a:latin typeface="Courier"/>
              </a:rPr>
              <a:t>endmodule</a:t>
            </a:r>
            <a:endParaRPr lang="en-ZA" sz="1400" dirty="0">
              <a:latin typeface="Courier"/>
            </a:endParaRPr>
          </a:p>
        </p:txBody>
      </p:sp>
      <p:sp>
        <p:nvSpPr>
          <p:cNvPr id="3" name="Rectangle 2">
            <a:extLst>
              <a:ext uri="{FF2B5EF4-FFF2-40B4-BE49-F238E27FC236}">
                <a16:creationId xmlns:a16="http://schemas.microsoft.com/office/drawing/2014/main" id="{10F28B91-6E52-4846-B1DF-8DEF7175796A}"/>
              </a:ext>
            </a:extLst>
          </p:cNvPr>
          <p:cNvSpPr/>
          <p:nvPr/>
        </p:nvSpPr>
        <p:spPr>
          <a:xfrm>
            <a:off x="513473" y="5789230"/>
            <a:ext cx="6314549" cy="646331"/>
          </a:xfrm>
          <a:prstGeom prst="rect">
            <a:avLst/>
          </a:prstGeom>
        </p:spPr>
        <p:txBody>
          <a:bodyPr wrap="none">
            <a:spAutoFit/>
          </a:bodyPr>
          <a:lstStyle/>
          <a:p>
            <a:r>
              <a:rPr lang="en-ZA" dirty="0"/>
              <a:t>But this will of course still not do anything in the simulator… </a:t>
            </a:r>
          </a:p>
          <a:p>
            <a:r>
              <a:rPr lang="en-ZA" dirty="0"/>
              <a:t>  we need to exercise some pins!</a:t>
            </a:r>
          </a:p>
        </p:txBody>
      </p:sp>
    </p:spTree>
    <p:extLst>
      <p:ext uri="{BB962C8B-B14F-4D97-AF65-F5344CB8AC3E}">
        <p14:creationId xmlns:p14="http://schemas.microsoft.com/office/powerpoint/2010/main" val="347612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496151-AAD0-468B-A1C5-95FBEEA27709}"/>
              </a:ext>
            </a:extLst>
          </p:cNvPr>
          <p:cNvSpPr/>
          <p:nvPr/>
        </p:nvSpPr>
        <p:spPr>
          <a:xfrm>
            <a:off x="5435279" y="631653"/>
            <a:ext cx="2851368" cy="646331"/>
          </a:xfrm>
          <a:prstGeom prst="rect">
            <a:avLst/>
          </a:prstGeom>
        </p:spPr>
        <p:txBody>
          <a:bodyPr wrap="square">
            <a:spAutoFit/>
          </a:bodyPr>
          <a:lstStyle/>
          <a:p>
            <a:r>
              <a:rPr lang="en-ZA" dirty="0"/>
              <a:t>Monitor pins and change some of their values</a:t>
            </a:r>
          </a:p>
        </p:txBody>
      </p:sp>
      <p:sp>
        <p:nvSpPr>
          <p:cNvPr id="4" name="Rectangle 3">
            <a:extLst>
              <a:ext uri="{FF2B5EF4-FFF2-40B4-BE49-F238E27FC236}">
                <a16:creationId xmlns:a16="http://schemas.microsoft.com/office/drawing/2014/main" id="{60EAE1F1-3173-45DB-971E-F83B50BA8266}"/>
              </a:ext>
            </a:extLst>
          </p:cNvPr>
          <p:cNvSpPr/>
          <p:nvPr/>
        </p:nvSpPr>
        <p:spPr>
          <a:xfrm>
            <a:off x="336015" y="6036321"/>
            <a:ext cx="8642732" cy="584775"/>
          </a:xfrm>
          <a:prstGeom prst="rect">
            <a:avLst/>
          </a:prstGeom>
        </p:spPr>
        <p:txBody>
          <a:bodyPr wrap="square">
            <a:spAutoFit/>
          </a:bodyPr>
          <a:lstStyle/>
          <a:p>
            <a:r>
              <a:rPr lang="en-ZA" sz="1600" dirty="0"/>
              <a:t>Note: you need to tell </a:t>
            </a:r>
            <a:r>
              <a:rPr lang="en-ZA" sz="1600" dirty="0" err="1"/>
              <a:t>iverilog</a:t>
            </a:r>
            <a:r>
              <a:rPr lang="en-ZA" sz="1600" dirty="0"/>
              <a:t> all the files to include, so use:</a:t>
            </a:r>
          </a:p>
          <a:p>
            <a:r>
              <a:rPr lang="en-ZA" sz="1600" dirty="0"/>
              <a:t>  </a:t>
            </a:r>
            <a:r>
              <a:rPr lang="en-ZA" sz="1600" dirty="0" err="1"/>
              <a:t>iverilog</a:t>
            </a:r>
            <a:r>
              <a:rPr lang="en-ZA" sz="1600" dirty="0"/>
              <a:t> -o counter_tb2 counter_tb2.v </a:t>
            </a:r>
            <a:r>
              <a:rPr lang="en-ZA" sz="1600" dirty="0" err="1"/>
              <a:t>counter.v</a:t>
            </a:r>
            <a:endParaRPr lang="en-ZA" sz="1600" dirty="0"/>
          </a:p>
        </p:txBody>
      </p:sp>
      <p:sp>
        <p:nvSpPr>
          <p:cNvPr id="5" name="Rectangle 4">
            <a:extLst>
              <a:ext uri="{FF2B5EF4-FFF2-40B4-BE49-F238E27FC236}">
                <a16:creationId xmlns:a16="http://schemas.microsoft.com/office/drawing/2014/main" id="{19F5855B-0141-443D-9B01-F5BBD07BE8BF}"/>
              </a:ext>
            </a:extLst>
          </p:cNvPr>
          <p:cNvSpPr/>
          <p:nvPr/>
        </p:nvSpPr>
        <p:spPr>
          <a:xfrm>
            <a:off x="431658" y="377272"/>
            <a:ext cx="9097932" cy="5632311"/>
          </a:xfrm>
          <a:prstGeom prst="rect">
            <a:avLst/>
          </a:prstGeom>
        </p:spPr>
        <p:txBody>
          <a:bodyPr wrap="square">
            <a:spAutoFit/>
          </a:bodyPr>
          <a:lstStyle/>
          <a:p>
            <a:r>
              <a:rPr lang="en-ZA" sz="1200" dirty="0"/>
              <a:t>// Counter test bench 2</a:t>
            </a:r>
          </a:p>
          <a:p>
            <a:r>
              <a:rPr lang="en-ZA" sz="1200" dirty="0"/>
              <a:t>// Set up a monitor and change some pins</a:t>
            </a:r>
          </a:p>
          <a:p>
            <a:r>
              <a:rPr lang="en-ZA" sz="1200" dirty="0"/>
              <a:t>// Coder: S. Winberg</a:t>
            </a:r>
          </a:p>
          <a:p>
            <a:endParaRPr lang="en-ZA" sz="1200" dirty="0"/>
          </a:p>
          <a:p>
            <a:r>
              <a:rPr lang="en-ZA" sz="1200" dirty="0"/>
              <a:t>// 4-bit </a:t>
            </a:r>
            <a:r>
              <a:rPr lang="en-ZA" sz="1200" dirty="0" err="1"/>
              <a:t>Upcounter</a:t>
            </a:r>
            <a:r>
              <a:rPr lang="en-ZA" sz="1200" dirty="0"/>
              <a:t> testbench</a:t>
            </a:r>
          </a:p>
          <a:p>
            <a:r>
              <a:rPr lang="en-ZA" sz="1200" dirty="0"/>
              <a:t>module </a:t>
            </a:r>
            <a:r>
              <a:rPr lang="en-ZA" sz="1200" dirty="0" err="1"/>
              <a:t>counter_tb</a:t>
            </a:r>
            <a:r>
              <a:rPr lang="en-ZA" sz="1200" dirty="0"/>
              <a:t>; </a:t>
            </a:r>
          </a:p>
          <a:p>
            <a:r>
              <a:rPr lang="en-ZA" sz="1200" dirty="0"/>
              <a:t>  </a:t>
            </a:r>
            <a:r>
              <a:rPr lang="en-ZA" sz="1200" dirty="0" err="1"/>
              <a:t>reg</a:t>
            </a:r>
            <a:r>
              <a:rPr lang="en-ZA" sz="1200" dirty="0"/>
              <a:t> </a:t>
            </a:r>
            <a:r>
              <a:rPr lang="en-ZA" sz="1200" dirty="0" err="1"/>
              <a:t>clk</a:t>
            </a:r>
            <a:r>
              <a:rPr lang="en-ZA" sz="1200" dirty="0"/>
              <a:t>, reset, enable; </a:t>
            </a:r>
          </a:p>
          <a:p>
            <a:r>
              <a:rPr lang="en-ZA" sz="1200" dirty="0"/>
              <a:t>  wire [3:0] count; </a:t>
            </a:r>
          </a:p>
          <a:p>
            <a:r>
              <a:rPr lang="en-ZA" sz="1200" dirty="0"/>
              <a:t>    </a:t>
            </a:r>
          </a:p>
          <a:p>
            <a:r>
              <a:rPr lang="en-ZA" sz="1200" dirty="0"/>
              <a:t>  counter U0 ( </a:t>
            </a:r>
          </a:p>
          <a:p>
            <a:r>
              <a:rPr lang="en-ZA" sz="1200" dirty="0"/>
              <a:t>  .</a:t>
            </a:r>
            <a:r>
              <a:rPr lang="en-ZA" sz="1200" dirty="0" err="1"/>
              <a:t>clk</a:t>
            </a:r>
            <a:r>
              <a:rPr lang="en-ZA" sz="1200" dirty="0"/>
              <a:t>    (</a:t>
            </a:r>
            <a:r>
              <a:rPr lang="en-ZA" sz="1200" dirty="0" err="1"/>
              <a:t>clk</a:t>
            </a:r>
            <a:r>
              <a:rPr lang="en-ZA" sz="1200" dirty="0"/>
              <a:t>),   .reset  (reset),    .enable (enable),   .count  (count)  );   // instantiate the module</a:t>
            </a:r>
          </a:p>
          <a:p>
            <a:r>
              <a:rPr lang="en-ZA" sz="1200" dirty="0"/>
              <a:t>    </a:t>
            </a:r>
          </a:p>
          <a:p>
            <a:r>
              <a:rPr lang="en-ZA" sz="1200" dirty="0"/>
              <a:t>  initial </a:t>
            </a:r>
          </a:p>
          <a:p>
            <a:r>
              <a:rPr lang="en-ZA" sz="1200" dirty="0"/>
              <a:t>  begin </a:t>
            </a:r>
          </a:p>
          <a:p>
            <a:r>
              <a:rPr lang="en-ZA" sz="1200" dirty="0"/>
              <a:t>    // Set up a monitor routine to keep printing out the</a:t>
            </a:r>
          </a:p>
          <a:p>
            <a:r>
              <a:rPr lang="en-ZA" sz="1200" dirty="0"/>
              <a:t>    // pins we are interested in...</a:t>
            </a:r>
          </a:p>
          <a:p>
            <a:r>
              <a:rPr lang="en-ZA" sz="1200" dirty="0"/>
              <a:t>    // But first do a display so that you know what columns are used</a:t>
            </a:r>
          </a:p>
          <a:p>
            <a:r>
              <a:rPr lang="en-ZA" sz="1200" dirty="0"/>
              <a:t>    $display("\t\</a:t>
            </a:r>
            <a:r>
              <a:rPr lang="en-ZA" sz="1200" dirty="0" err="1"/>
              <a:t>ttime</a:t>
            </a:r>
            <a:r>
              <a:rPr lang="en-ZA" sz="1200" dirty="0"/>
              <a:t>,\</a:t>
            </a:r>
            <a:r>
              <a:rPr lang="en-ZA" sz="1200" dirty="0" err="1"/>
              <a:t>tclk</a:t>
            </a:r>
            <a:r>
              <a:rPr lang="en-ZA" sz="1200" dirty="0"/>
              <a:t>,\</a:t>
            </a:r>
            <a:r>
              <a:rPr lang="en-ZA" sz="1200" dirty="0" err="1"/>
              <a:t>treset</a:t>
            </a:r>
            <a:r>
              <a:rPr lang="en-ZA" sz="1200" dirty="0"/>
              <a:t>,\tenable,\</a:t>
            </a:r>
            <a:r>
              <a:rPr lang="en-ZA" sz="1200" dirty="0" err="1"/>
              <a:t>tcount</a:t>
            </a:r>
            <a:r>
              <a:rPr lang="en-ZA" sz="1200" dirty="0"/>
              <a:t>"); </a:t>
            </a:r>
          </a:p>
          <a:p>
            <a:r>
              <a:rPr lang="en-ZA" sz="1200" dirty="0"/>
              <a:t>    $monitor("%d,\</a:t>
            </a:r>
            <a:r>
              <a:rPr lang="en-ZA" sz="1200" dirty="0" err="1"/>
              <a:t>t%b</a:t>
            </a:r>
            <a:r>
              <a:rPr lang="en-ZA" sz="1200" dirty="0"/>
              <a:t>,\</a:t>
            </a:r>
            <a:r>
              <a:rPr lang="en-ZA" sz="1200" dirty="0" err="1"/>
              <a:t>t%b</a:t>
            </a:r>
            <a:r>
              <a:rPr lang="en-ZA" sz="1200" dirty="0"/>
              <a:t>,\</a:t>
            </a:r>
            <a:r>
              <a:rPr lang="en-ZA" sz="1200" dirty="0" err="1"/>
              <a:t>t%b</a:t>
            </a:r>
            <a:r>
              <a:rPr lang="en-ZA" sz="1200" dirty="0"/>
              <a:t>,\</a:t>
            </a:r>
            <a:r>
              <a:rPr lang="en-ZA" sz="1200" dirty="0" err="1"/>
              <a:t>t%d</a:t>
            </a:r>
            <a:r>
              <a:rPr lang="en-ZA" sz="1200" dirty="0"/>
              <a:t>",$time, </a:t>
            </a:r>
            <a:r>
              <a:rPr lang="en-ZA" sz="1200" dirty="0" err="1"/>
              <a:t>clk,reset,enable,count</a:t>
            </a:r>
            <a:r>
              <a:rPr lang="en-ZA" sz="1200" dirty="0"/>
              <a:t>); </a:t>
            </a:r>
          </a:p>
          <a:p>
            <a:r>
              <a:rPr lang="en-ZA" sz="1200" dirty="0"/>
              <a:t>    // Now </a:t>
            </a:r>
            <a:r>
              <a:rPr lang="en-ZA" sz="1200" dirty="0" err="1"/>
              <a:t>excercise</a:t>
            </a:r>
            <a:r>
              <a:rPr lang="en-ZA" sz="1200" dirty="0"/>
              <a:t> the pins!!!</a:t>
            </a:r>
          </a:p>
          <a:p>
            <a:r>
              <a:rPr lang="en-ZA" sz="1200" dirty="0"/>
              <a:t>    </a:t>
            </a:r>
            <a:r>
              <a:rPr lang="en-ZA" sz="1200" dirty="0" err="1"/>
              <a:t>clk</a:t>
            </a:r>
            <a:r>
              <a:rPr lang="en-ZA" sz="1200" dirty="0"/>
              <a:t> = 0; </a:t>
            </a:r>
          </a:p>
          <a:p>
            <a:r>
              <a:rPr lang="en-ZA" sz="1200" dirty="0"/>
              <a:t>    reset = 0; </a:t>
            </a:r>
          </a:p>
          <a:p>
            <a:r>
              <a:rPr lang="en-ZA" sz="1200" dirty="0"/>
              <a:t>    enable = 0; </a:t>
            </a:r>
          </a:p>
          <a:p>
            <a:r>
              <a:rPr lang="en-ZA" sz="1200" dirty="0"/>
              <a:t>    #5 </a:t>
            </a:r>
            <a:r>
              <a:rPr lang="en-ZA" sz="1200" dirty="0" err="1"/>
              <a:t>clk</a:t>
            </a:r>
            <a:r>
              <a:rPr lang="en-ZA" sz="1200" dirty="0"/>
              <a:t> = !</a:t>
            </a:r>
            <a:r>
              <a:rPr lang="en-ZA" sz="1200" dirty="0" err="1"/>
              <a:t>clk</a:t>
            </a:r>
            <a:r>
              <a:rPr lang="en-ZA" sz="1200" dirty="0"/>
              <a:t>;   // The # says pause for x simulation steps</a:t>
            </a:r>
          </a:p>
          <a:p>
            <a:r>
              <a:rPr lang="en-ZA" sz="1200" dirty="0"/>
              <a:t>                     // The command just toggles the clock</a:t>
            </a:r>
          </a:p>
          <a:p>
            <a:r>
              <a:rPr lang="en-ZA" sz="1200" dirty="0"/>
              <a:t>   reset = 1;</a:t>
            </a:r>
          </a:p>
          <a:p>
            <a:r>
              <a:rPr lang="en-ZA" sz="1200" dirty="0"/>
              <a:t>    #5 </a:t>
            </a:r>
            <a:r>
              <a:rPr lang="en-ZA" sz="1200" dirty="0" err="1"/>
              <a:t>clk</a:t>
            </a:r>
            <a:r>
              <a:rPr lang="en-ZA" sz="1200" dirty="0"/>
              <a:t> = !</a:t>
            </a:r>
            <a:r>
              <a:rPr lang="en-ZA" sz="1200" dirty="0" err="1"/>
              <a:t>clk</a:t>
            </a:r>
            <a:r>
              <a:rPr lang="en-ZA" sz="1200" dirty="0"/>
              <a:t>;   // Let's just </a:t>
            </a:r>
            <a:r>
              <a:rPr lang="en-ZA" sz="1200" dirty="0" err="1"/>
              <a:t>tiggle</a:t>
            </a:r>
            <a:r>
              <a:rPr lang="en-ZA" sz="1200" dirty="0"/>
              <a:t> it again for good measure</a:t>
            </a:r>
          </a:p>
          <a:p>
            <a:r>
              <a:rPr lang="en-ZA" sz="1200" dirty="0"/>
              <a:t>  end </a:t>
            </a:r>
          </a:p>
          <a:p>
            <a:r>
              <a:rPr lang="en-ZA" sz="1200" dirty="0"/>
              <a:t>    </a:t>
            </a:r>
          </a:p>
          <a:p>
            <a:r>
              <a:rPr lang="en-ZA" sz="1200" dirty="0" err="1"/>
              <a:t>endmodule</a:t>
            </a:r>
            <a:r>
              <a:rPr lang="en-ZA" sz="1200" dirty="0"/>
              <a:t> </a:t>
            </a:r>
          </a:p>
        </p:txBody>
      </p:sp>
      <p:sp>
        <p:nvSpPr>
          <p:cNvPr id="6" name="Rectangle 5">
            <a:extLst>
              <a:ext uri="{FF2B5EF4-FFF2-40B4-BE49-F238E27FC236}">
                <a16:creationId xmlns:a16="http://schemas.microsoft.com/office/drawing/2014/main" id="{222A22F5-3AF1-41E8-BB07-32AE08E8E3C9}"/>
              </a:ext>
            </a:extLst>
          </p:cNvPr>
          <p:cNvSpPr/>
          <p:nvPr/>
        </p:nvSpPr>
        <p:spPr>
          <a:xfrm>
            <a:off x="5435279" y="262321"/>
            <a:ext cx="3467616" cy="369332"/>
          </a:xfrm>
          <a:prstGeom prst="rect">
            <a:avLst/>
          </a:prstGeom>
        </p:spPr>
        <p:txBody>
          <a:bodyPr wrap="none">
            <a:spAutoFit/>
          </a:bodyPr>
          <a:lstStyle/>
          <a:p>
            <a:r>
              <a:rPr lang="en-ZA" b="1" dirty="0"/>
              <a:t>Code Example2 : Counter_tb2</a:t>
            </a:r>
          </a:p>
        </p:txBody>
      </p:sp>
    </p:spTree>
    <p:extLst>
      <p:ext uri="{BB962C8B-B14F-4D97-AF65-F5344CB8AC3E}">
        <p14:creationId xmlns:p14="http://schemas.microsoft.com/office/powerpoint/2010/main" val="818115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A722C4-9472-42DC-BF4C-CD1D73D76052}"/>
              </a:ext>
            </a:extLst>
          </p:cNvPr>
          <p:cNvSpPr/>
          <p:nvPr/>
        </p:nvSpPr>
        <p:spPr>
          <a:xfrm>
            <a:off x="612593" y="2392880"/>
            <a:ext cx="7744858" cy="1631216"/>
          </a:xfrm>
          <a:prstGeom prst="rect">
            <a:avLst/>
          </a:prstGeom>
        </p:spPr>
        <p:txBody>
          <a:bodyPr wrap="square">
            <a:spAutoFit/>
          </a:bodyPr>
          <a:lstStyle/>
          <a:p>
            <a:r>
              <a:rPr lang="en-ZA" sz="2000" dirty="0">
                <a:latin typeface="Courier New" panose="02070309020205020404" pitchFamily="49" charset="0"/>
                <a:cs typeface="Courier New" panose="02070309020205020404" pitchFamily="49" charset="0"/>
              </a:rPr>
              <a:t>$ ./counter_tb2 </a:t>
            </a:r>
          </a:p>
          <a:p>
            <a:r>
              <a:rPr lang="en-ZA" sz="2000" dirty="0">
                <a:latin typeface="Courier New" panose="02070309020205020404" pitchFamily="49" charset="0"/>
                <a:cs typeface="Courier New" panose="02070309020205020404" pitchFamily="49" charset="0"/>
              </a:rPr>
              <a:t>   time,   </a:t>
            </a:r>
            <a:r>
              <a:rPr lang="en-ZA" sz="2000" dirty="0" err="1">
                <a:latin typeface="Courier New" panose="02070309020205020404" pitchFamily="49" charset="0"/>
                <a:cs typeface="Courier New" panose="02070309020205020404" pitchFamily="49" charset="0"/>
              </a:rPr>
              <a:t>clk</a:t>
            </a:r>
            <a:r>
              <a:rPr lang="en-ZA" sz="2000" dirty="0">
                <a:latin typeface="Courier New" panose="02070309020205020404" pitchFamily="49" charset="0"/>
                <a:cs typeface="Courier New" panose="02070309020205020404" pitchFamily="49" charset="0"/>
              </a:rPr>
              <a:t>,    reset,  enable, count</a:t>
            </a:r>
          </a:p>
          <a:p>
            <a:r>
              <a:rPr lang="en-ZA" sz="2000" dirty="0">
                <a:latin typeface="Courier New" panose="02070309020205020404" pitchFamily="49" charset="0"/>
                <a:cs typeface="Courier New" panose="02070309020205020404" pitchFamily="49" charset="0"/>
              </a:rPr>
              <a:t>      0,   0,      0,      0,       x</a:t>
            </a:r>
          </a:p>
          <a:p>
            <a:r>
              <a:rPr lang="en-ZA" sz="2000" dirty="0">
                <a:latin typeface="Courier New" panose="02070309020205020404" pitchFamily="49" charset="0"/>
                <a:cs typeface="Courier New" panose="02070309020205020404" pitchFamily="49" charset="0"/>
              </a:rPr>
              <a:t>      5,   1,      1,      0,       0</a:t>
            </a:r>
          </a:p>
          <a:p>
            <a:r>
              <a:rPr lang="en-ZA" sz="2000" dirty="0">
                <a:latin typeface="Courier New" panose="02070309020205020404" pitchFamily="49" charset="0"/>
                <a:cs typeface="Courier New" panose="02070309020205020404" pitchFamily="49" charset="0"/>
              </a:rPr>
              <a:t>     10,   0,      1,      0,       0</a:t>
            </a:r>
          </a:p>
        </p:txBody>
      </p:sp>
      <p:sp>
        <p:nvSpPr>
          <p:cNvPr id="3" name="Rectangle 2">
            <a:extLst>
              <a:ext uri="{FF2B5EF4-FFF2-40B4-BE49-F238E27FC236}">
                <a16:creationId xmlns:a16="http://schemas.microsoft.com/office/drawing/2014/main" id="{B67DA29C-46CB-4192-81A6-0BE8FAEE47BA}"/>
              </a:ext>
            </a:extLst>
          </p:cNvPr>
          <p:cNvSpPr/>
          <p:nvPr/>
        </p:nvSpPr>
        <p:spPr>
          <a:xfrm>
            <a:off x="612593" y="633336"/>
            <a:ext cx="2880917" cy="523220"/>
          </a:xfrm>
          <a:prstGeom prst="rect">
            <a:avLst/>
          </a:prstGeom>
        </p:spPr>
        <p:txBody>
          <a:bodyPr wrap="none">
            <a:spAutoFit/>
          </a:bodyPr>
          <a:lstStyle/>
          <a:p>
            <a:r>
              <a:rPr lang="en-ZA" sz="2800" dirty="0"/>
              <a:t>What we get out:</a:t>
            </a:r>
          </a:p>
        </p:txBody>
      </p:sp>
    </p:spTree>
    <p:extLst>
      <p:ext uri="{BB962C8B-B14F-4D97-AF65-F5344CB8AC3E}">
        <p14:creationId xmlns:p14="http://schemas.microsoft.com/office/powerpoint/2010/main" val="3647317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496151-AAD0-468B-A1C5-95FBEEA27709}"/>
              </a:ext>
            </a:extLst>
          </p:cNvPr>
          <p:cNvSpPr/>
          <p:nvPr/>
        </p:nvSpPr>
        <p:spPr>
          <a:xfrm>
            <a:off x="5435279" y="631653"/>
            <a:ext cx="2851368" cy="646331"/>
          </a:xfrm>
          <a:prstGeom prst="rect">
            <a:avLst/>
          </a:prstGeom>
        </p:spPr>
        <p:txBody>
          <a:bodyPr wrap="square">
            <a:spAutoFit/>
          </a:bodyPr>
          <a:lstStyle/>
          <a:p>
            <a:r>
              <a:rPr lang="en-ZA" dirty="0"/>
              <a:t>Monitor pins and change some of their values</a:t>
            </a:r>
          </a:p>
        </p:txBody>
      </p:sp>
      <p:sp>
        <p:nvSpPr>
          <p:cNvPr id="4" name="Rectangle 3">
            <a:extLst>
              <a:ext uri="{FF2B5EF4-FFF2-40B4-BE49-F238E27FC236}">
                <a16:creationId xmlns:a16="http://schemas.microsoft.com/office/drawing/2014/main" id="{60EAE1F1-3173-45DB-971E-F83B50BA8266}"/>
              </a:ext>
            </a:extLst>
          </p:cNvPr>
          <p:cNvSpPr/>
          <p:nvPr/>
        </p:nvSpPr>
        <p:spPr>
          <a:xfrm>
            <a:off x="336015" y="6036321"/>
            <a:ext cx="8642732" cy="584775"/>
          </a:xfrm>
          <a:prstGeom prst="rect">
            <a:avLst/>
          </a:prstGeom>
        </p:spPr>
        <p:txBody>
          <a:bodyPr wrap="square">
            <a:spAutoFit/>
          </a:bodyPr>
          <a:lstStyle/>
          <a:p>
            <a:r>
              <a:rPr lang="en-ZA" sz="1600" dirty="0"/>
              <a:t>Note: you need to tell </a:t>
            </a:r>
            <a:r>
              <a:rPr lang="en-ZA" sz="1600" dirty="0" err="1"/>
              <a:t>iverilog</a:t>
            </a:r>
            <a:r>
              <a:rPr lang="en-ZA" sz="1600" dirty="0"/>
              <a:t> all the files to include, so use:</a:t>
            </a:r>
          </a:p>
          <a:p>
            <a:r>
              <a:rPr lang="en-ZA" sz="1600" dirty="0"/>
              <a:t>  </a:t>
            </a:r>
            <a:r>
              <a:rPr lang="en-ZA" sz="1600" dirty="0" err="1"/>
              <a:t>iverilog</a:t>
            </a:r>
            <a:r>
              <a:rPr lang="en-ZA" sz="1600" dirty="0"/>
              <a:t> -o counter_tb3 counter_tb3.v </a:t>
            </a:r>
            <a:r>
              <a:rPr lang="en-ZA" sz="1600" dirty="0" err="1"/>
              <a:t>counter.v</a:t>
            </a:r>
            <a:endParaRPr lang="en-ZA" sz="1600" dirty="0"/>
          </a:p>
        </p:txBody>
      </p:sp>
      <p:sp>
        <p:nvSpPr>
          <p:cNvPr id="5" name="Rectangle 4">
            <a:extLst>
              <a:ext uri="{FF2B5EF4-FFF2-40B4-BE49-F238E27FC236}">
                <a16:creationId xmlns:a16="http://schemas.microsoft.com/office/drawing/2014/main" id="{19F5855B-0141-443D-9B01-F5BBD07BE8BF}"/>
              </a:ext>
            </a:extLst>
          </p:cNvPr>
          <p:cNvSpPr/>
          <p:nvPr/>
        </p:nvSpPr>
        <p:spPr>
          <a:xfrm>
            <a:off x="431658" y="377272"/>
            <a:ext cx="9097932" cy="5632311"/>
          </a:xfrm>
          <a:prstGeom prst="rect">
            <a:avLst/>
          </a:prstGeom>
        </p:spPr>
        <p:txBody>
          <a:bodyPr wrap="square">
            <a:spAutoFit/>
          </a:bodyPr>
          <a:lstStyle/>
          <a:p>
            <a:r>
              <a:rPr lang="en-ZA" sz="1200" dirty="0"/>
              <a:t>// Counter test bench 3</a:t>
            </a:r>
          </a:p>
          <a:p>
            <a:r>
              <a:rPr lang="en-ZA" sz="1200" dirty="0"/>
              <a:t>// Set up a monitor and change some pins</a:t>
            </a:r>
          </a:p>
          <a:p>
            <a:r>
              <a:rPr lang="en-ZA" sz="1200" dirty="0"/>
              <a:t>// Coder: S. Winberg</a:t>
            </a:r>
          </a:p>
          <a:p>
            <a:endParaRPr lang="en-ZA" sz="1200" dirty="0"/>
          </a:p>
          <a:p>
            <a:r>
              <a:rPr lang="en-ZA" sz="1200" dirty="0"/>
              <a:t>// 4-bit </a:t>
            </a:r>
            <a:r>
              <a:rPr lang="en-ZA" sz="1200" dirty="0" err="1"/>
              <a:t>Upcounter</a:t>
            </a:r>
            <a:r>
              <a:rPr lang="en-ZA" sz="1200" dirty="0"/>
              <a:t> testbench</a:t>
            </a:r>
          </a:p>
          <a:p>
            <a:r>
              <a:rPr lang="en-ZA" sz="1200" dirty="0"/>
              <a:t>module </a:t>
            </a:r>
            <a:r>
              <a:rPr lang="en-ZA" sz="1200" dirty="0" err="1"/>
              <a:t>counter_tb</a:t>
            </a:r>
            <a:r>
              <a:rPr lang="en-ZA" sz="1200" dirty="0"/>
              <a:t>; </a:t>
            </a:r>
          </a:p>
          <a:p>
            <a:r>
              <a:rPr lang="en-ZA" sz="1200" dirty="0"/>
              <a:t>  </a:t>
            </a:r>
            <a:r>
              <a:rPr lang="en-ZA" sz="1200" dirty="0" err="1"/>
              <a:t>reg</a:t>
            </a:r>
            <a:r>
              <a:rPr lang="en-ZA" sz="1200" dirty="0"/>
              <a:t> </a:t>
            </a:r>
            <a:r>
              <a:rPr lang="en-ZA" sz="1200" dirty="0" err="1"/>
              <a:t>clk</a:t>
            </a:r>
            <a:r>
              <a:rPr lang="en-ZA" sz="1200" dirty="0"/>
              <a:t>, reset, enable; </a:t>
            </a:r>
          </a:p>
          <a:p>
            <a:r>
              <a:rPr lang="en-ZA" sz="1200" dirty="0"/>
              <a:t>  wire [3:0] count; </a:t>
            </a:r>
          </a:p>
          <a:p>
            <a:r>
              <a:rPr lang="en-ZA" sz="1200" dirty="0"/>
              <a:t>    </a:t>
            </a:r>
          </a:p>
          <a:p>
            <a:r>
              <a:rPr lang="en-ZA" sz="1200" dirty="0"/>
              <a:t>  counter U0 ( </a:t>
            </a:r>
          </a:p>
          <a:p>
            <a:r>
              <a:rPr lang="en-ZA" sz="1200" dirty="0"/>
              <a:t>  .</a:t>
            </a:r>
            <a:r>
              <a:rPr lang="en-ZA" sz="1200" dirty="0" err="1"/>
              <a:t>clk</a:t>
            </a:r>
            <a:r>
              <a:rPr lang="en-ZA" sz="1200" dirty="0"/>
              <a:t>    (</a:t>
            </a:r>
            <a:r>
              <a:rPr lang="en-ZA" sz="1200" dirty="0" err="1"/>
              <a:t>clk</a:t>
            </a:r>
            <a:r>
              <a:rPr lang="en-ZA" sz="1200" dirty="0"/>
              <a:t>),   .reset  (reset),    .enable (enable),   .count  (count)  );   // instantiate the module</a:t>
            </a:r>
          </a:p>
          <a:p>
            <a:r>
              <a:rPr lang="en-ZA" sz="1200" dirty="0"/>
              <a:t>    </a:t>
            </a:r>
          </a:p>
          <a:p>
            <a:r>
              <a:rPr lang="en-ZA" sz="1200" dirty="0"/>
              <a:t>initial </a:t>
            </a:r>
          </a:p>
          <a:p>
            <a:r>
              <a:rPr lang="en-ZA" sz="1200" dirty="0"/>
              <a:t>  begin </a:t>
            </a:r>
          </a:p>
          <a:p>
            <a:r>
              <a:rPr lang="en-ZA" sz="1200" dirty="0"/>
              <a:t>    // Set up a monitor routine to keep printing out the</a:t>
            </a:r>
          </a:p>
          <a:p>
            <a:r>
              <a:rPr lang="en-ZA" sz="1200" dirty="0"/>
              <a:t>    // Now </a:t>
            </a:r>
            <a:r>
              <a:rPr lang="en-ZA" sz="1200" dirty="0" err="1"/>
              <a:t>excercise</a:t>
            </a:r>
            <a:r>
              <a:rPr lang="en-ZA" sz="1200" dirty="0"/>
              <a:t> the pins!!!</a:t>
            </a:r>
          </a:p>
          <a:p>
            <a:r>
              <a:rPr lang="en-ZA" sz="1200" dirty="0"/>
              <a:t>    </a:t>
            </a:r>
            <a:r>
              <a:rPr lang="en-ZA" sz="1200" dirty="0" err="1"/>
              <a:t>clk</a:t>
            </a:r>
            <a:r>
              <a:rPr lang="en-ZA" sz="1200" dirty="0"/>
              <a:t> = 0;    reset = 0;   enable = 0; </a:t>
            </a:r>
          </a:p>
          <a:p>
            <a:r>
              <a:rPr lang="en-ZA" sz="1200" dirty="0"/>
              <a:t>    #5 </a:t>
            </a:r>
            <a:r>
              <a:rPr lang="en-ZA" sz="1200" dirty="0" err="1"/>
              <a:t>clk</a:t>
            </a:r>
            <a:r>
              <a:rPr lang="en-ZA" sz="1200" dirty="0"/>
              <a:t> = !</a:t>
            </a:r>
            <a:r>
              <a:rPr lang="en-ZA" sz="1200" dirty="0" err="1"/>
              <a:t>clk</a:t>
            </a:r>
            <a:r>
              <a:rPr lang="en-ZA" sz="1200" dirty="0"/>
              <a:t>;   // The # says pause for x simulation steps</a:t>
            </a:r>
          </a:p>
          <a:p>
            <a:r>
              <a:rPr lang="en-ZA" sz="1200" dirty="0"/>
              <a:t>    reset = 1;</a:t>
            </a:r>
          </a:p>
          <a:p>
            <a:r>
              <a:rPr lang="en-ZA" sz="1200" dirty="0"/>
              <a:t>    #5 </a:t>
            </a:r>
            <a:r>
              <a:rPr lang="en-ZA" sz="1200" dirty="0" err="1"/>
              <a:t>clk</a:t>
            </a:r>
            <a:r>
              <a:rPr lang="en-ZA" sz="1200" dirty="0"/>
              <a:t> = !</a:t>
            </a:r>
            <a:r>
              <a:rPr lang="en-ZA" sz="1200" dirty="0" err="1"/>
              <a:t>clk</a:t>
            </a:r>
            <a:r>
              <a:rPr lang="en-ZA" sz="1200" dirty="0"/>
              <a:t>;   // Let's just toggle it again for good measure</a:t>
            </a:r>
          </a:p>
          <a:p>
            <a:r>
              <a:rPr lang="en-ZA" sz="1200" dirty="0"/>
              <a:t>    reset  = 0;      // Lower the reset line</a:t>
            </a:r>
          </a:p>
          <a:p>
            <a:r>
              <a:rPr lang="en-ZA" sz="1200" dirty="0"/>
              <a:t>    enable = 1;      // now start counting!!</a:t>
            </a:r>
          </a:p>
          <a:p>
            <a:endParaRPr lang="en-ZA" sz="1200" dirty="0"/>
          </a:p>
          <a:p>
            <a:r>
              <a:rPr lang="en-ZA" sz="1200" dirty="0"/>
              <a:t>    repeat (10) begin</a:t>
            </a:r>
          </a:p>
          <a:p>
            <a:r>
              <a:rPr lang="en-ZA" sz="1200" dirty="0"/>
              <a:t>        #5 </a:t>
            </a:r>
            <a:r>
              <a:rPr lang="en-ZA" sz="1200" dirty="0" err="1"/>
              <a:t>clk</a:t>
            </a:r>
            <a:r>
              <a:rPr lang="en-ZA" sz="1200" dirty="0"/>
              <a:t> = !</a:t>
            </a:r>
            <a:r>
              <a:rPr lang="en-ZA" sz="1200" dirty="0" err="1"/>
              <a:t>clk</a:t>
            </a:r>
            <a:r>
              <a:rPr lang="en-ZA" sz="1200" dirty="0"/>
              <a:t>;   // Let's just toggle it a few more times</a:t>
            </a:r>
          </a:p>
          <a:p>
            <a:r>
              <a:rPr lang="en-ZA" sz="1200" dirty="0"/>
              <a:t>       end </a:t>
            </a:r>
          </a:p>
          <a:p>
            <a:endParaRPr lang="en-ZA" sz="1200" dirty="0"/>
          </a:p>
          <a:p>
            <a:r>
              <a:rPr lang="en-ZA" sz="1200" dirty="0"/>
              <a:t>  end     </a:t>
            </a:r>
          </a:p>
          <a:p>
            <a:r>
              <a:rPr lang="en-ZA" sz="1200" dirty="0" err="1"/>
              <a:t>endmodule</a:t>
            </a:r>
            <a:r>
              <a:rPr lang="en-ZA" sz="1200" dirty="0"/>
              <a:t> </a:t>
            </a:r>
          </a:p>
        </p:txBody>
      </p:sp>
      <p:sp>
        <p:nvSpPr>
          <p:cNvPr id="6" name="Rectangle 5">
            <a:extLst>
              <a:ext uri="{FF2B5EF4-FFF2-40B4-BE49-F238E27FC236}">
                <a16:creationId xmlns:a16="http://schemas.microsoft.com/office/drawing/2014/main" id="{222A22F5-3AF1-41E8-BB07-32AE08E8E3C9}"/>
              </a:ext>
            </a:extLst>
          </p:cNvPr>
          <p:cNvSpPr/>
          <p:nvPr/>
        </p:nvSpPr>
        <p:spPr>
          <a:xfrm>
            <a:off x="5435279" y="262321"/>
            <a:ext cx="3467616" cy="369332"/>
          </a:xfrm>
          <a:prstGeom prst="rect">
            <a:avLst/>
          </a:prstGeom>
        </p:spPr>
        <p:txBody>
          <a:bodyPr wrap="none">
            <a:spAutoFit/>
          </a:bodyPr>
          <a:lstStyle/>
          <a:p>
            <a:r>
              <a:rPr lang="en-ZA" b="1" dirty="0"/>
              <a:t>Code Example2 : Counter_tb3</a:t>
            </a:r>
          </a:p>
        </p:txBody>
      </p:sp>
      <p:sp>
        <p:nvSpPr>
          <p:cNvPr id="7" name="Rectangle 6">
            <a:extLst>
              <a:ext uri="{FF2B5EF4-FFF2-40B4-BE49-F238E27FC236}">
                <a16:creationId xmlns:a16="http://schemas.microsoft.com/office/drawing/2014/main" id="{434D77B2-E727-4B8F-9B2A-21C73283857B}"/>
              </a:ext>
            </a:extLst>
          </p:cNvPr>
          <p:cNvSpPr/>
          <p:nvPr/>
        </p:nvSpPr>
        <p:spPr>
          <a:xfrm>
            <a:off x="5913048" y="4993919"/>
            <a:ext cx="1197764" cy="369332"/>
          </a:xfrm>
          <a:prstGeom prst="rect">
            <a:avLst/>
          </a:prstGeom>
        </p:spPr>
        <p:txBody>
          <a:bodyPr wrap="none">
            <a:spAutoFit/>
          </a:bodyPr>
          <a:lstStyle/>
          <a:p>
            <a:r>
              <a:rPr lang="en-ZA" dirty="0"/>
              <a:t>But first…</a:t>
            </a:r>
          </a:p>
        </p:txBody>
      </p:sp>
      <p:sp>
        <p:nvSpPr>
          <p:cNvPr id="2" name="Rectangle 1">
            <a:extLst>
              <a:ext uri="{FF2B5EF4-FFF2-40B4-BE49-F238E27FC236}">
                <a16:creationId xmlns:a16="http://schemas.microsoft.com/office/drawing/2014/main" id="{814C7C8D-3E9B-4C15-ACD6-EA0523CAA082}"/>
              </a:ext>
            </a:extLst>
          </p:cNvPr>
          <p:cNvSpPr/>
          <p:nvPr/>
        </p:nvSpPr>
        <p:spPr>
          <a:xfrm>
            <a:off x="5086246" y="4763086"/>
            <a:ext cx="3549433" cy="830997"/>
          </a:xfrm>
          <a:prstGeom prst="rect">
            <a:avLst/>
          </a:prstGeom>
          <a:solidFill>
            <a:srgbClr val="FFFF99"/>
          </a:solidFill>
        </p:spPr>
        <p:txBody>
          <a:bodyPr wrap="none" lIns="91440" tIns="45720" rIns="91440" bIns="45720">
            <a:spAutoFit/>
          </a:bodyPr>
          <a:lstStyle/>
          <a:p>
            <a:r>
              <a:rPr lang="en-US" sz="2400" b="1" cap="none" spc="0" dirty="0">
                <a:ln w="22225">
                  <a:solidFill>
                    <a:schemeClr val="accent2"/>
                  </a:solidFill>
                  <a:prstDash val="solid"/>
                </a:ln>
                <a:solidFill>
                  <a:schemeClr val="accent2">
                    <a:lumMod val="40000"/>
                    <a:lumOff val="60000"/>
                  </a:schemeClr>
                </a:solidFill>
                <a:effectLst/>
              </a:rPr>
              <a:t>But First…</a:t>
            </a:r>
          </a:p>
          <a:p>
            <a:r>
              <a:rPr lang="en-US" sz="2400" b="1" dirty="0">
                <a:ln w="22225">
                  <a:solidFill>
                    <a:schemeClr val="accent2"/>
                  </a:solidFill>
                  <a:prstDash val="solid"/>
                </a:ln>
                <a:solidFill>
                  <a:schemeClr val="accent2">
                    <a:lumMod val="40000"/>
                    <a:lumOff val="60000"/>
                  </a:schemeClr>
                </a:solidFill>
              </a:rPr>
              <a:t>  </a:t>
            </a:r>
            <a:r>
              <a:rPr lang="en-US" sz="2400" b="1" cap="none" spc="0" dirty="0">
                <a:ln w="22225">
                  <a:solidFill>
                    <a:schemeClr val="accent2"/>
                  </a:solidFill>
                  <a:prstDash val="solid"/>
                </a:ln>
                <a:solidFill>
                  <a:schemeClr val="accent2">
                    <a:lumMod val="40000"/>
                    <a:lumOff val="60000"/>
                  </a:schemeClr>
                </a:solidFill>
                <a:effectLst/>
              </a:rPr>
              <a:t>Test Your Knowledge:</a:t>
            </a:r>
          </a:p>
        </p:txBody>
      </p:sp>
      <p:sp>
        <p:nvSpPr>
          <p:cNvPr id="8" name="TextBox 7">
            <a:extLst>
              <a:ext uri="{FF2B5EF4-FFF2-40B4-BE49-F238E27FC236}">
                <a16:creationId xmlns:a16="http://schemas.microsoft.com/office/drawing/2014/main" id="{983D5567-13DE-4CA0-B2AF-0380174ACAFC}"/>
              </a:ext>
            </a:extLst>
          </p:cNvPr>
          <p:cNvSpPr txBox="1"/>
          <p:nvPr/>
        </p:nvSpPr>
        <p:spPr>
          <a:xfrm>
            <a:off x="4238711" y="5655639"/>
            <a:ext cx="4546437" cy="338554"/>
          </a:xfrm>
          <a:prstGeom prst="rect">
            <a:avLst/>
          </a:prstGeom>
          <a:noFill/>
        </p:spPr>
        <p:txBody>
          <a:bodyPr wrap="none" rtlCol="0">
            <a:spAutoFit/>
          </a:bodyPr>
          <a:lstStyle/>
          <a:p>
            <a:r>
              <a:rPr lang="en-ZA" sz="1600" b="1" dirty="0">
                <a:highlight>
                  <a:srgbClr val="FFFF00"/>
                </a:highlight>
              </a:rPr>
              <a:t>What will </a:t>
            </a:r>
            <a:r>
              <a:rPr lang="en-ZA" sz="1600" b="1" i="1" dirty="0">
                <a:highlight>
                  <a:srgbClr val="FFFF00"/>
                </a:highlight>
              </a:rPr>
              <a:t>count</a:t>
            </a:r>
            <a:r>
              <a:rPr lang="en-ZA" sz="1600" b="1" dirty="0">
                <a:highlight>
                  <a:srgbClr val="FFFF00"/>
                </a:highlight>
              </a:rPr>
              <a:t> </a:t>
            </a:r>
            <a:r>
              <a:rPr lang="en-ZA" sz="1600" b="1" dirty="0" err="1">
                <a:highlight>
                  <a:srgbClr val="FFFF00"/>
                </a:highlight>
              </a:rPr>
              <a:t>count</a:t>
            </a:r>
            <a:r>
              <a:rPr lang="en-ZA" sz="1600" b="1" dirty="0">
                <a:highlight>
                  <a:srgbClr val="FFFF00"/>
                </a:highlight>
              </a:rPr>
              <a:t> up to with this code??</a:t>
            </a:r>
          </a:p>
        </p:txBody>
      </p:sp>
    </p:spTree>
    <p:extLst>
      <p:ext uri="{BB962C8B-B14F-4D97-AF65-F5344CB8AC3E}">
        <p14:creationId xmlns:p14="http://schemas.microsoft.com/office/powerpoint/2010/main" val="26333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A722C4-9472-42DC-BF4C-CD1D73D76052}"/>
              </a:ext>
            </a:extLst>
          </p:cNvPr>
          <p:cNvSpPr/>
          <p:nvPr/>
        </p:nvSpPr>
        <p:spPr>
          <a:xfrm>
            <a:off x="899032" y="1423395"/>
            <a:ext cx="7744858" cy="4708981"/>
          </a:xfrm>
          <a:prstGeom prst="rect">
            <a:avLst/>
          </a:prstGeom>
        </p:spPr>
        <p:txBody>
          <a:bodyPr wrap="square">
            <a:spAutoFit/>
          </a:bodyPr>
          <a:lstStyle/>
          <a:p>
            <a:r>
              <a:rPr lang="en-ZA" sz="2000" dirty="0" err="1">
                <a:latin typeface="Courier New" panose="02070309020205020404" pitchFamily="49" charset="0"/>
                <a:cs typeface="Courier New" panose="02070309020205020404" pitchFamily="49" charset="0"/>
              </a:rPr>
              <a:t>swinberg@forge</a:t>
            </a:r>
            <a:r>
              <a:rPr lang="en-ZA" sz="2000" dirty="0">
                <a:latin typeface="Courier New" panose="02070309020205020404" pitchFamily="49" charset="0"/>
                <a:cs typeface="Courier New" panose="02070309020205020404" pitchFamily="49" charset="0"/>
              </a:rPr>
              <a:t>:~/Verilog$ ./counter_tb3 </a:t>
            </a:r>
          </a:p>
          <a:p>
            <a:r>
              <a:rPr lang="en-ZA" sz="2000" dirty="0">
                <a:latin typeface="Courier New" panose="02070309020205020404" pitchFamily="49" charset="0"/>
                <a:cs typeface="Courier New" panose="02070309020205020404" pitchFamily="49" charset="0"/>
              </a:rPr>
              <a:t>   time,   </a:t>
            </a:r>
            <a:r>
              <a:rPr lang="en-ZA" sz="2000" dirty="0" err="1">
                <a:latin typeface="Courier New" panose="02070309020205020404" pitchFamily="49" charset="0"/>
                <a:cs typeface="Courier New" panose="02070309020205020404" pitchFamily="49" charset="0"/>
              </a:rPr>
              <a:t>clk</a:t>
            </a:r>
            <a:r>
              <a:rPr lang="en-ZA" sz="2000" dirty="0">
                <a:latin typeface="Courier New" panose="02070309020205020404" pitchFamily="49" charset="0"/>
                <a:cs typeface="Courier New" panose="02070309020205020404" pitchFamily="49" charset="0"/>
              </a:rPr>
              <a:t>,    reset,  enable, count</a:t>
            </a:r>
          </a:p>
          <a:p>
            <a:r>
              <a:rPr lang="en-ZA" sz="2000" dirty="0">
                <a:latin typeface="Courier New" panose="02070309020205020404" pitchFamily="49" charset="0"/>
                <a:cs typeface="Courier New" panose="02070309020205020404" pitchFamily="49" charset="0"/>
              </a:rPr>
              <a:t>      0,   0,      0,      0,       x</a:t>
            </a:r>
          </a:p>
          <a:p>
            <a:r>
              <a:rPr lang="en-ZA" sz="2000" dirty="0">
                <a:latin typeface="Courier New" panose="02070309020205020404" pitchFamily="49" charset="0"/>
                <a:cs typeface="Courier New" panose="02070309020205020404" pitchFamily="49" charset="0"/>
              </a:rPr>
              <a:t>      5,   1,      1,      0,       0</a:t>
            </a:r>
          </a:p>
          <a:p>
            <a:r>
              <a:rPr lang="en-ZA" sz="2000" dirty="0">
                <a:latin typeface="Courier New" panose="02070309020205020404" pitchFamily="49" charset="0"/>
                <a:cs typeface="Courier New" panose="02070309020205020404" pitchFamily="49" charset="0"/>
              </a:rPr>
              <a:t>     10,   0,      0,      1,       0</a:t>
            </a:r>
          </a:p>
          <a:p>
            <a:r>
              <a:rPr lang="en-ZA" sz="2000" dirty="0">
                <a:latin typeface="Courier New" panose="02070309020205020404" pitchFamily="49" charset="0"/>
                <a:cs typeface="Courier New" panose="02070309020205020404" pitchFamily="49" charset="0"/>
              </a:rPr>
              <a:t>     15,   1,      0,      1,       1</a:t>
            </a:r>
          </a:p>
          <a:p>
            <a:r>
              <a:rPr lang="en-ZA" sz="2000" dirty="0">
                <a:latin typeface="Courier New" panose="02070309020205020404" pitchFamily="49" charset="0"/>
                <a:cs typeface="Courier New" panose="02070309020205020404" pitchFamily="49" charset="0"/>
              </a:rPr>
              <a:t>     20,   0,      0,      1,       1</a:t>
            </a:r>
          </a:p>
          <a:p>
            <a:r>
              <a:rPr lang="en-ZA" sz="2000" dirty="0">
                <a:latin typeface="Courier New" panose="02070309020205020404" pitchFamily="49" charset="0"/>
                <a:cs typeface="Courier New" panose="02070309020205020404" pitchFamily="49" charset="0"/>
              </a:rPr>
              <a:t>     25,   1,      0,      1,       2</a:t>
            </a:r>
          </a:p>
          <a:p>
            <a:r>
              <a:rPr lang="en-ZA" sz="2000" dirty="0">
                <a:latin typeface="Courier New" panose="02070309020205020404" pitchFamily="49" charset="0"/>
                <a:cs typeface="Courier New" panose="02070309020205020404" pitchFamily="49" charset="0"/>
              </a:rPr>
              <a:t>     30,   0,      0,      1,       2</a:t>
            </a:r>
          </a:p>
          <a:p>
            <a:r>
              <a:rPr lang="en-ZA" sz="2000" dirty="0">
                <a:latin typeface="Courier New" panose="02070309020205020404" pitchFamily="49" charset="0"/>
                <a:cs typeface="Courier New" panose="02070309020205020404" pitchFamily="49" charset="0"/>
              </a:rPr>
              <a:t>     35,   1,      0,      1,       3</a:t>
            </a:r>
          </a:p>
          <a:p>
            <a:r>
              <a:rPr lang="en-ZA" sz="2000" dirty="0">
                <a:latin typeface="Courier New" panose="02070309020205020404" pitchFamily="49" charset="0"/>
                <a:cs typeface="Courier New" panose="02070309020205020404" pitchFamily="49" charset="0"/>
              </a:rPr>
              <a:t>     40,   0,      0,      1,       3</a:t>
            </a:r>
          </a:p>
          <a:p>
            <a:r>
              <a:rPr lang="en-ZA" sz="2000" dirty="0">
                <a:latin typeface="Courier New" panose="02070309020205020404" pitchFamily="49" charset="0"/>
                <a:cs typeface="Courier New" panose="02070309020205020404" pitchFamily="49" charset="0"/>
              </a:rPr>
              <a:t>     45,   1,      0,      1,       4</a:t>
            </a:r>
          </a:p>
          <a:p>
            <a:r>
              <a:rPr lang="en-ZA" sz="2000" dirty="0">
                <a:latin typeface="Courier New" panose="02070309020205020404" pitchFamily="49" charset="0"/>
                <a:cs typeface="Courier New" panose="02070309020205020404" pitchFamily="49" charset="0"/>
              </a:rPr>
              <a:t>     50,   0,      0,      1,       4</a:t>
            </a:r>
          </a:p>
          <a:p>
            <a:r>
              <a:rPr lang="en-ZA" sz="2000" dirty="0">
                <a:latin typeface="Courier New" panose="02070309020205020404" pitchFamily="49" charset="0"/>
                <a:cs typeface="Courier New" panose="02070309020205020404" pitchFamily="49" charset="0"/>
              </a:rPr>
              <a:t>     55,   1,      0,      1,       5</a:t>
            </a:r>
          </a:p>
          <a:p>
            <a:r>
              <a:rPr lang="en-ZA" sz="2000" dirty="0">
                <a:latin typeface="Courier New" panose="02070309020205020404" pitchFamily="49" charset="0"/>
                <a:cs typeface="Courier New" panose="02070309020205020404" pitchFamily="49" charset="0"/>
              </a:rPr>
              <a:t>     60,   0,      0,      1,       5</a:t>
            </a:r>
          </a:p>
        </p:txBody>
      </p:sp>
      <p:sp>
        <p:nvSpPr>
          <p:cNvPr id="3" name="Rectangle 2">
            <a:extLst>
              <a:ext uri="{FF2B5EF4-FFF2-40B4-BE49-F238E27FC236}">
                <a16:creationId xmlns:a16="http://schemas.microsoft.com/office/drawing/2014/main" id="{B67DA29C-46CB-4192-81A6-0BE8FAEE47BA}"/>
              </a:ext>
            </a:extLst>
          </p:cNvPr>
          <p:cNvSpPr/>
          <p:nvPr/>
        </p:nvSpPr>
        <p:spPr>
          <a:xfrm>
            <a:off x="612593" y="633336"/>
            <a:ext cx="2880917" cy="523220"/>
          </a:xfrm>
          <a:prstGeom prst="rect">
            <a:avLst/>
          </a:prstGeom>
        </p:spPr>
        <p:txBody>
          <a:bodyPr wrap="none">
            <a:spAutoFit/>
          </a:bodyPr>
          <a:lstStyle/>
          <a:p>
            <a:r>
              <a:rPr lang="en-ZA" sz="2800" dirty="0"/>
              <a:t>What we get out:</a:t>
            </a:r>
          </a:p>
        </p:txBody>
      </p:sp>
      <p:sp>
        <p:nvSpPr>
          <p:cNvPr id="4" name="TextBox 3">
            <a:extLst>
              <a:ext uri="{FF2B5EF4-FFF2-40B4-BE49-F238E27FC236}">
                <a16:creationId xmlns:a16="http://schemas.microsoft.com/office/drawing/2014/main" id="{9A9F5F2C-1964-45DF-A390-BD7FCB4BF783}"/>
              </a:ext>
            </a:extLst>
          </p:cNvPr>
          <p:cNvSpPr txBox="1"/>
          <p:nvPr/>
        </p:nvSpPr>
        <p:spPr>
          <a:xfrm>
            <a:off x="807100" y="6300062"/>
            <a:ext cx="7803739" cy="338554"/>
          </a:xfrm>
          <a:prstGeom prst="rect">
            <a:avLst/>
          </a:prstGeom>
          <a:noFill/>
        </p:spPr>
        <p:txBody>
          <a:bodyPr wrap="none" rtlCol="0">
            <a:spAutoFit/>
          </a:bodyPr>
          <a:lstStyle/>
          <a:p>
            <a:r>
              <a:rPr lang="en-ZA" sz="1600" b="1" dirty="0">
                <a:highlight>
                  <a:srgbClr val="FFFF00"/>
                </a:highlight>
              </a:rPr>
              <a:t>It will count up to 5 because in each iteration of the repeat it does half a clock </a:t>
            </a:r>
          </a:p>
        </p:txBody>
      </p:sp>
    </p:spTree>
    <p:extLst>
      <p:ext uri="{BB962C8B-B14F-4D97-AF65-F5344CB8AC3E}">
        <p14:creationId xmlns:p14="http://schemas.microsoft.com/office/powerpoint/2010/main" val="18126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F210EBDD-DAE2-4572-8397-ACEFFCDA7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2192185"/>
            <a:ext cx="2143125" cy="2143125"/>
          </a:xfrm>
          <a:prstGeom prst="rect">
            <a:avLst/>
          </a:prstGeom>
        </p:spPr>
      </p:pic>
      <p:sp>
        <p:nvSpPr>
          <p:cNvPr id="4" name="Rectangle 3">
            <a:extLst>
              <a:ext uri="{FF2B5EF4-FFF2-40B4-BE49-F238E27FC236}">
                <a16:creationId xmlns:a16="http://schemas.microsoft.com/office/drawing/2014/main" id="{B2F3DDE7-923A-48C7-9DA4-983D648FE511}"/>
              </a:ext>
            </a:extLst>
          </p:cNvPr>
          <p:cNvSpPr/>
          <p:nvPr/>
        </p:nvSpPr>
        <p:spPr>
          <a:xfrm>
            <a:off x="320858" y="4665815"/>
            <a:ext cx="8656537" cy="1600438"/>
          </a:xfrm>
          <a:prstGeom prst="rect">
            <a:avLst/>
          </a:prstGeom>
          <a:no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Over to you</a:t>
            </a:r>
          </a:p>
          <a:p>
            <a:pPr algn="ctr"/>
            <a:r>
              <a:rPr lang="en-US" sz="4400" dirty="0">
                <a:ln w="0"/>
                <a:gradFill>
                  <a:gsLst>
                    <a:gs pos="21000">
                      <a:srgbClr val="53575C"/>
                    </a:gs>
                    <a:gs pos="88000">
                      <a:srgbClr val="C5C7CA"/>
                    </a:gs>
                  </a:gsLst>
                  <a:lin ang="5400000"/>
                </a:gradFill>
              </a:rPr>
              <a:t>to experiment further with </a:t>
            </a:r>
            <a:r>
              <a:rPr lang="en-US" sz="4400" dirty="0" err="1">
                <a:ln w="0"/>
                <a:gradFill>
                  <a:gsLst>
                    <a:gs pos="21000">
                      <a:srgbClr val="53575C"/>
                    </a:gs>
                    <a:gs pos="88000">
                      <a:srgbClr val="C5C7CA"/>
                    </a:gs>
                  </a:gsLst>
                  <a:lin ang="5400000"/>
                </a:gradFill>
              </a:rPr>
              <a:t>iverilog</a:t>
            </a:r>
            <a:endParaRPr lang="en-US" sz="4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631325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Learning Verilog By Example</a:t>
            </a:r>
            <a:endParaRPr lang="en-GB" dirty="0"/>
          </a:p>
        </p:txBody>
      </p:sp>
      <p:sp>
        <p:nvSpPr>
          <p:cNvPr id="7" name="Text Placeholder 6"/>
          <p:cNvSpPr>
            <a:spLocks noGrp="1"/>
          </p:cNvSpPr>
          <p:nvPr>
            <p:ph type="body" idx="1"/>
          </p:nvPr>
        </p:nvSpPr>
        <p:spPr/>
        <p:txBody>
          <a:bodyPr/>
          <a:lstStyle/>
          <a:p>
            <a:r>
              <a:rPr lang="en-ZA" dirty="0"/>
              <a:t>EEE4084F</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Learning Verilog</a:t>
            </a:r>
          </a:p>
        </p:txBody>
      </p:sp>
      <p:sp>
        <p:nvSpPr>
          <p:cNvPr id="5" name="Content Placeholder 4"/>
          <p:cNvSpPr>
            <a:spLocks noGrp="1"/>
          </p:cNvSpPr>
          <p:nvPr>
            <p:ph idx="1"/>
          </p:nvPr>
        </p:nvSpPr>
        <p:spPr>
          <a:xfrm>
            <a:off x="512749" y="1595620"/>
            <a:ext cx="8229600" cy="4519977"/>
          </a:xfrm>
        </p:spPr>
        <p:txBody>
          <a:bodyPr>
            <a:normAutofit fontScale="77500" lnSpcReduction="20000"/>
          </a:bodyPr>
          <a:lstStyle/>
          <a:p>
            <a:r>
              <a:rPr lang="en-ZA" dirty="0"/>
              <a:t>The best approach is starting small, and there are lots of example Verilog programs on line that you can test, have a look at sites such as:</a:t>
            </a:r>
          </a:p>
          <a:p>
            <a:pPr lvl="1"/>
            <a:r>
              <a:rPr lang="en-ZA" dirty="0">
                <a:hlinkClick r:id="rId2"/>
              </a:rPr>
              <a:t>http://www.asic-world.com/examples/verilog/</a:t>
            </a:r>
            <a:endParaRPr lang="en-ZA" dirty="0"/>
          </a:p>
          <a:p>
            <a:pPr lvl="1"/>
            <a:r>
              <a:rPr lang="en-ZA" dirty="0">
                <a:hlinkClick r:id="rId3"/>
              </a:rPr>
              <a:t>http://www.edaboard.com/</a:t>
            </a:r>
            <a:endParaRPr lang="en-ZA" dirty="0"/>
          </a:p>
          <a:p>
            <a:r>
              <a:rPr lang="en-ZA" dirty="0"/>
              <a:t>Free for students Active-HDL (includes nice simulator, takes less space than ISE)</a:t>
            </a:r>
          </a:p>
          <a:p>
            <a:pPr lvl="1"/>
            <a:r>
              <a:rPr lang="en-ZA" dirty="0">
                <a:hlinkClick r:id="rId4"/>
              </a:rPr>
              <a:t>https://www.aldec.com/en/products/fpga_simulation/active_hdl_student</a:t>
            </a:r>
            <a:r>
              <a:rPr lang="en-ZA" dirty="0"/>
              <a:t> </a:t>
            </a:r>
          </a:p>
          <a:p>
            <a:r>
              <a:rPr lang="en-ZA" dirty="0"/>
              <a:t>You can also generate Verilog from the schematic editor, which can help in deciding the syntax to use… short example of how to do this follows… </a:t>
            </a:r>
            <a:r>
              <a:rPr lang="en-ZA" sz="1900" dirty="0"/>
              <a:t>(at least this can be useful for quickly generating gate-based / architectural combinational logic designs)</a:t>
            </a:r>
          </a:p>
          <a:p>
            <a:endParaRPr lang="en-ZA" dirty="0"/>
          </a:p>
        </p:txBody>
      </p:sp>
    </p:spTree>
    <p:extLst>
      <p:ext uri="{BB962C8B-B14F-4D97-AF65-F5344CB8AC3E}">
        <p14:creationId xmlns:p14="http://schemas.microsoft.com/office/powerpoint/2010/main" val="214165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1136-8146-4C35-B13F-7D3BD07242D5}"/>
              </a:ext>
            </a:extLst>
          </p:cNvPr>
          <p:cNvSpPr>
            <a:spLocks noGrp="1"/>
          </p:cNvSpPr>
          <p:nvPr>
            <p:ph type="title"/>
          </p:nvPr>
        </p:nvSpPr>
        <p:spPr/>
        <p:txBody>
          <a:bodyPr/>
          <a:lstStyle/>
          <a:p>
            <a:r>
              <a:rPr lang="en-ZA" dirty="0"/>
              <a:t>Counter on a </a:t>
            </a:r>
            <a:r>
              <a:rPr lang="en-ZA" dirty="0" err="1"/>
              <a:t>Nexys</a:t>
            </a:r>
            <a:endParaRPr lang="en-ZA" dirty="0"/>
          </a:p>
        </p:txBody>
      </p:sp>
      <p:sp>
        <p:nvSpPr>
          <p:cNvPr id="3" name="Text Placeholder 2">
            <a:extLst>
              <a:ext uri="{FF2B5EF4-FFF2-40B4-BE49-F238E27FC236}">
                <a16:creationId xmlns:a16="http://schemas.microsoft.com/office/drawing/2014/main" id="{A7D7E021-93AB-4D93-9EDD-FEE3EF244175}"/>
              </a:ext>
            </a:extLst>
          </p:cNvPr>
          <p:cNvSpPr>
            <a:spLocks noGrp="1"/>
          </p:cNvSpPr>
          <p:nvPr>
            <p:ph type="body" idx="1"/>
          </p:nvPr>
        </p:nvSpPr>
        <p:spPr/>
        <p:txBody>
          <a:bodyPr/>
          <a:lstStyle/>
          <a:p>
            <a:r>
              <a:rPr lang="en-ZA" dirty="0"/>
              <a:t>EEE4084F</a:t>
            </a:r>
          </a:p>
        </p:txBody>
      </p:sp>
      <p:grpSp>
        <p:nvGrpSpPr>
          <p:cNvPr id="4" name="Group 7">
            <a:extLst>
              <a:ext uri="{FF2B5EF4-FFF2-40B4-BE49-F238E27FC236}">
                <a16:creationId xmlns:a16="http://schemas.microsoft.com/office/drawing/2014/main" id="{142CCA6A-696D-42B1-80C8-DFE253515476}"/>
              </a:ext>
            </a:extLst>
          </p:cNvPr>
          <p:cNvGrpSpPr>
            <a:grpSpLocks/>
          </p:cNvGrpSpPr>
          <p:nvPr/>
        </p:nvGrpSpPr>
        <p:grpSpPr bwMode="auto">
          <a:xfrm>
            <a:off x="4113591" y="4713586"/>
            <a:ext cx="1221083" cy="1589933"/>
            <a:chOff x="1433145" y="3859093"/>
            <a:chExt cx="2149622" cy="2798501"/>
          </a:xfrm>
        </p:grpSpPr>
        <p:pic>
          <p:nvPicPr>
            <p:cNvPr id="5" name="Picture 5" descr="spartan-6fpga.jpg">
              <a:extLst>
                <a:ext uri="{FF2B5EF4-FFF2-40B4-BE49-F238E27FC236}">
                  <a16:creationId xmlns:a16="http://schemas.microsoft.com/office/drawing/2014/main" id="{57DC5A0D-FA9C-4F03-BD2D-7B9D9683C9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19298">
              <a:off x="1547089" y="5043291"/>
              <a:ext cx="1612906" cy="16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ap.gif">
              <a:extLst>
                <a:ext uri="{FF2B5EF4-FFF2-40B4-BE49-F238E27FC236}">
                  <a16:creationId xmlns:a16="http://schemas.microsoft.com/office/drawing/2014/main" id="{6EF43658-AB66-4D97-A0B3-12856F972A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30557">
              <a:off x="1433145" y="3859093"/>
              <a:ext cx="2149622" cy="19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153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Lead in to Verilog…</a:t>
            </a:r>
          </a:p>
        </p:txBody>
      </p:sp>
      <p:sp>
        <p:nvSpPr>
          <p:cNvPr id="8195" name="Rectangle 3"/>
          <p:cNvSpPr>
            <a:spLocks noGrp="1" noChangeArrowheads="1"/>
          </p:cNvSpPr>
          <p:nvPr>
            <p:ph idx="1"/>
          </p:nvPr>
        </p:nvSpPr>
        <p:spPr>
          <a:xfrm>
            <a:off x="381000" y="1308100"/>
            <a:ext cx="8273686" cy="5372100"/>
          </a:xfrm>
        </p:spPr>
        <p:txBody>
          <a:bodyPr>
            <a:normAutofit fontScale="85000" lnSpcReduction="20000"/>
          </a:bodyPr>
          <a:lstStyle/>
          <a:p>
            <a:r>
              <a:rPr lang="en-US" dirty="0"/>
              <a:t>History of Verilog</a:t>
            </a:r>
          </a:p>
          <a:p>
            <a:pPr lvl="1"/>
            <a:r>
              <a:rPr lang="en-US" dirty="0"/>
              <a:t>1980 Verilog developed by Gateway Design </a:t>
            </a:r>
            <a:br>
              <a:rPr lang="en-US" dirty="0"/>
            </a:br>
            <a:r>
              <a:rPr lang="en-US" dirty="0"/>
              <a:t>Automation (but kept as their own ‘secret weapon’)</a:t>
            </a:r>
          </a:p>
          <a:p>
            <a:pPr lvl="1"/>
            <a:r>
              <a:rPr lang="en-US" dirty="0"/>
              <a:t>1990 Verilog was made public</a:t>
            </a:r>
          </a:p>
          <a:p>
            <a:pPr lvl="1"/>
            <a:r>
              <a:rPr lang="en-US" dirty="0"/>
              <a:t>1995 adopted as IEEE standard 1364-1995</a:t>
            </a:r>
            <a:br>
              <a:rPr lang="en-US" dirty="0"/>
            </a:br>
            <a:r>
              <a:rPr lang="en-US" dirty="0"/>
              <a:t>(Verilog 95)</a:t>
            </a:r>
          </a:p>
          <a:p>
            <a:pPr lvl="1"/>
            <a:r>
              <a:rPr lang="en-US" dirty="0"/>
              <a:t>2001 enhanced version: Verilog 2001</a:t>
            </a:r>
          </a:p>
          <a:p>
            <a:pPr lvl="2"/>
            <a:r>
              <a:rPr lang="en-US" dirty="0"/>
              <a:t>Particularly built-in operators </a:t>
            </a:r>
            <a:r>
              <a:rPr lang="en-ZA" dirty="0"/>
              <a:t>+, -, /, *, &gt;&gt;&gt;. </a:t>
            </a:r>
            <a:br>
              <a:rPr lang="en-ZA" dirty="0"/>
            </a:br>
            <a:r>
              <a:rPr lang="en-ZA" dirty="0"/>
              <a:t>Named parameter overrides, always, @*</a:t>
            </a:r>
            <a:endParaRPr lang="en-US" dirty="0"/>
          </a:p>
          <a:p>
            <a:pPr lvl="1"/>
            <a:r>
              <a:rPr lang="en-US" dirty="0"/>
              <a:t>2005 even more refined version: Verilog 2005</a:t>
            </a:r>
            <a:br>
              <a:rPr lang="en-US" dirty="0"/>
            </a:br>
            <a:r>
              <a:rPr lang="en-US" dirty="0"/>
              <a:t>   (is not same as </a:t>
            </a:r>
            <a:r>
              <a:rPr lang="en-US" dirty="0" err="1"/>
              <a:t>SystemVerilog</a:t>
            </a:r>
            <a:r>
              <a:rPr lang="en-US" dirty="0"/>
              <a:t>!)</a:t>
            </a:r>
          </a:p>
          <a:p>
            <a:pPr lvl="1"/>
            <a:r>
              <a:rPr lang="en-ZA" dirty="0" err="1"/>
              <a:t>SystemVerilog</a:t>
            </a:r>
            <a:r>
              <a:rPr lang="en-ZA" dirty="0"/>
              <a:t> (superset of Verilog-2005) with new features. </a:t>
            </a:r>
            <a:r>
              <a:rPr lang="en-ZA" dirty="0" err="1"/>
              <a:t>SystemVerilog</a:t>
            </a:r>
            <a:r>
              <a:rPr lang="en-ZA" dirty="0"/>
              <a:t> and Verilog language standards were merged into </a:t>
            </a:r>
            <a:r>
              <a:rPr lang="en-ZA" dirty="0" err="1"/>
              <a:t>SystemVerilog</a:t>
            </a:r>
            <a:r>
              <a:rPr lang="en-ZA" dirty="0"/>
              <a:t> 2009 (IEEE Standard 1800-2009, the current version is IEEE standard 1800-2012).</a:t>
            </a:r>
            <a:endParaRPr lang="en-US" dirty="0"/>
          </a:p>
        </p:txBody>
      </p:sp>
      <p:pic>
        <p:nvPicPr>
          <p:cNvPr id="49153" name="Picture 1" descr="C:\Users\swinberg\Documents\ACTIVE\EEE4084F\2012\LECTURES\EEE4084F-Lecture15\Images\history.gif"/>
          <p:cNvPicPr>
            <a:picLocks noChangeAspect="1" noChangeArrowheads="1"/>
          </p:cNvPicPr>
          <p:nvPr/>
        </p:nvPicPr>
        <p:blipFill>
          <a:blip r:embed="rId3" cstate="print"/>
          <a:srcRect/>
          <a:stretch>
            <a:fillRect/>
          </a:stretch>
        </p:blipFill>
        <p:spPr bwMode="auto">
          <a:xfrm>
            <a:off x="7137093" y="387555"/>
            <a:ext cx="1381125" cy="147637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Learning Verilog with Xilinx ISE</a:t>
            </a:r>
          </a:p>
        </p:txBody>
      </p:sp>
      <p:sp>
        <p:nvSpPr>
          <p:cNvPr id="3" name="Content Placeholder 2"/>
          <p:cNvSpPr>
            <a:spLocks noGrp="1"/>
          </p:cNvSpPr>
          <p:nvPr>
            <p:ph idx="1"/>
          </p:nvPr>
        </p:nvSpPr>
        <p:spPr/>
        <p:txBody>
          <a:bodyPr/>
          <a:lstStyle/>
          <a:p>
            <a:r>
              <a:rPr lang="en-ZA" dirty="0"/>
              <a:t>If you are using ISE to practice you can do so with or without a platform connected; but you still need to set up a desired target platform in order to start a project (so might as well specify an available platform – this example uses a Nexys2 but you could select a different option if you just want to use the simulator)</a:t>
            </a:r>
          </a:p>
        </p:txBody>
      </p:sp>
    </p:spTree>
    <p:extLst>
      <p:ext uri="{BB962C8B-B14F-4D97-AF65-F5344CB8AC3E}">
        <p14:creationId xmlns:p14="http://schemas.microsoft.com/office/powerpoint/2010/main" val="1660763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Implementing an 8-bit counter</a:t>
            </a:r>
          </a:p>
        </p:txBody>
      </p:sp>
      <p:sp>
        <p:nvSpPr>
          <p:cNvPr id="5" name="Rectangle 4"/>
          <p:cNvSpPr/>
          <p:nvPr/>
        </p:nvSpPr>
        <p:spPr>
          <a:xfrm>
            <a:off x="3060700" y="2006600"/>
            <a:ext cx="2044700" cy="19177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Count8w</a:t>
            </a:r>
          </a:p>
        </p:txBody>
      </p:sp>
      <p:cxnSp>
        <p:nvCxnSpPr>
          <p:cNvPr id="7" name="Straight Connector 6"/>
          <p:cNvCxnSpPr/>
          <p:nvPr/>
        </p:nvCxnSpPr>
        <p:spPr>
          <a:xfrm>
            <a:off x="2603500" y="2552700"/>
            <a:ext cx="4572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517542" y="2383423"/>
            <a:ext cx="470000" cy="338554"/>
          </a:xfrm>
          <a:prstGeom prst="rect">
            <a:avLst/>
          </a:prstGeom>
        </p:spPr>
        <p:txBody>
          <a:bodyPr wrap="none">
            <a:spAutoFit/>
          </a:bodyPr>
          <a:lstStyle/>
          <a:p>
            <a:r>
              <a:rPr lang="en-ZA" sz="1600" dirty="0"/>
              <a:t>out</a:t>
            </a:r>
          </a:p>
        </p:txBody>
      </p:sp>
      <p:sp>
        <p:nvSpPr>
          <p:cNvPr id="9" name="Rectangle 8"/>
          <p:cNvSpPr/>
          <p:nvPr/>
        </p:nvSpPr>
        <p:spPr>
          <a:xfrm>
            <a:off x="2650806" y="2176046"/>
            <a:ext cx="298480" cy="338554"/>
          </a:xfrm>
          <a:prstGeom prst="rect">
            <a:avLst/>
          </a:prstGeom>
        </p:spPr>
        <p:txBody>
          <a:bodyPr wrap="none">
            <a:spAutoFit/>
          </a:bodyPr>
          <a:lstStyle/>
          <a:p>
            <a:r>
              <a:rPr lang="en-ZA" sz="1600" dirty="0"/>
              <a:t>8</a:t>
            </a:r>
          </a:p>
        </p:txBody>
      </p:sp>
      <p:cxnSp>
        <p:nvCxnSpPr>
          <p:cNvPr id="11" name="Straight Connector 10"/>
          <p:cNvCxnSpPr/>
          <p:nvPr/>
        </p:nvCxnSpPr>
        <p:spPr>
          <a:xfrm flipH="1">
            <a:off x="2714306" y="2438400"/>
            <a:ext cx="149240" cy="207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03500" y="3075404"/>
            <a:ext cx="4572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804883" y="2906127"/>
            <a:ext cx="798617" cy="338554"/>
          </a:xfrm>
          <a:prstGeom prst="rect">
            <a:avLst/>
          </a:prstGeom>
        </p:spPr>
        <p:txBody>
          <a:bodyPr wrap="none">
            <a:spAutoFit/>
          </a:bodyPr>
          <a:lstStyle/>
          <a:p>
            <a:r>
              <a:rPr lang="en-ZA" sz="1600" dirty="0"/>
              <a:t>enable</a:t>
            </a:r>
          </a:p>
        </p:txBody>
      </p:sp>
      <p:cxnSp>
        <p:nvCxnSpPr>
          <p:cNvPr id="14" name="Straight Connector 13"/>
          <p:cNvCxnSpPr/>
          <p:nvPr/>
        </p:nvCxnSpPr>
        <p:spPr>
          <a:xfrm>
            <a:off x="2603500" y="3570536"/>
            <a:ext cx="4572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13059" y="3401259"/>
            <a:ext cx="434734" cy="338554"/>
          </a:xfrm>
          <a:prstGeom prst="rect">
            <a:avLst/>
          </a:prstGeom>
        </p:spPr>
        <p:txBody>
          <a:bodyPr wrap="none">
            <a:spAutoFit/>
          </a:bodyPr>
          <a:lstStyle/>
          <a:p>
            <a:r>
              <a:rPr lang="en-ZA" sz="1600" dirty="0" err="1"/>
              <a:t>clk</a:t>
            </a:r>
            <a:endParaRPr lang="en-ZA" sz="1600" dirty="0"/>
          </a:p>
        </p:txBody>
      </p:sp>
      <p:cxnSp>
        <p:nvCxnSpPr>
          <p:cNvPr id="16" name="Straight Connector 15"/>
          <p:cNvCxnSpPr/>
          <p:nvPr/>
        </p:nvCxnSpPr>
        <p:spPr>
          <a:xfrm>
            <a:off x="5106008" y="2552700"/>
            <a:ext cx="4572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53314" y="2176046"/>
            <a:ext cx="298480" cy="338554"/>
          </a:xfrm>
          <a:prstGeom prst="rect">
            <a:avLst/>
          </a:prstGeom>
        </p:spPr>
        <p:txBody>
          <a:bodyPr wrap="none">
            <a:spAutoFit/>
          </a:bodyPr>
          <a:lstStyle/>
          <a:p>
            <a:r>
              <a:rPr lang="en-ZA" sz="1600" dirty="0"/>
              <a:t>8</a:t>
            </a:r>
          </a:p>
        </p:txBody>
      </p:sp>
      <p:cxnSp>
        <p:nvCxnSpPr>
          <p:cNvPr id="18" name="Straight Connector 17"/>
          <p:cNvCxnSpPr/>
          <p:nvPr/>
        </p:nvCxnSpPr>
        <p:spPr>
          <a:xfrm flipH="1">
            <a:off x="5216814" y="2438400"/>
            <a:ext cx="149240" cy="207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05400" y="3075404"/>
            <a:ext cx="4572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43526" y="2906127"/>
            <a:ext cx="970137" cy="338554"/>
          </a:xfrm>
          <a:prstGeom prst="rect">
            <a:avLst/>
          </a:prstGeom>
        </p:spPr>
        <p:txBody>
          <a:bodyPr wrap="none">
            <a:spAutoFit/>
          </a:bodyPr>
          <a:lstStyle/>
          <a:p>
            <a:r>
              <a:rPr lang="en-ZA" sz="1600" dirty="0"/>
              <a:t>wrapped</a:t>
            </a:r>
          </a:p>
        </p:txBody>
      </p:sp>
      <p:sp>
        <p:nvSpPr>
          <p:cNvPr id="21" name="Rectangle 20"/>
          <p:cNvSpPr/>
          <p:nvPr/>
        </p:nvSpPr>
        <p:spPr>
          <a:xfrm>
            <a:off x="503674" y="4043907"/>
            <a:ext cx="4636940" cy="2585323"/>
          </a:xfrm>
          <a:prstGeom prst="rect">
            <a:avLst/>
          </a:prstGeom>
        </p:spPr>
        <p:txBody>
          <a:bodyPr wrap="square">
            <a:spAutoFit/>
          </a:bodyPr>
          <a:lstStyle/>
          <a:p>
            <a:r>
              <a:rPr lang="en-ZA" dirty="0"/>
              <a:t>Requirements:</a:t>
            </a:r>
          </a:p>
          <a:p>
            <a:r>
              <a:rPr lang="en-ZA" dirty="0"/>
              <a:t>INPUTS</a:t>
            </a:r>
          </a:p>
          <a:p>
            <a:pPr marL="285750" indent="-285750">
              <a:buFont typeface="Arial" panose="020B0604020202020204" pitchFamily="34" charset="0"/>
              <a:buChar char="•"/>
            </a:pPr>
            <a:r>
              <a:rPr lang="en-ZA" dirty="0"/>
              <a:t>Want a counter that counts up for each positive edge clock pulse on </a:t>
            </a:r>
            <a:r>
              <a:rPr lang="en-ZA" i="1" dirty="0" err="1"/>
              <a:t>clk</a:t>
            </a:r>
            <a:endParaRPr lang="en-ZA" i="1" dirty="0"/>
          </a:p>
          <a:p>
            <a:pPr marL="285750" indent="-285750">
              <a:buFont typeface="Arial" panose="020B0604020202020204" pitchFamily="34" charset="0"/>
              <a:buChar char="•"/>
            </a:pPr>
            <a:r>
              <a:rPr lang="en-ZA" dirty="0"/>
              <a:t>Input line </a:t>
            </a:r>
            <a:r>
              <a:rPr lang="en-ZA" i="1" dirty="0"/>
              <a:t>enable</a:t>
            </a:r>
            <a:r>
              <a:rPr lang="en-ZA" dirty="0"/>
              <a:t> that to enables (1) or disables (0) the count operation</a:t>
            </a:r>
          </a:p>
          <a:p>
            <a:pPr marL="285750" indent="-285750">
              <a:buFont typeface="Arial" panose="020B0604020202020204" pitchFamily="34" charset="0"/>
              <a:buChar char="•"/>
            </a:pPr>
            <a:r>
              <a:rPr lang="en-ZA" dirty="0"/>
              <a:t>An 8-bit </a:t>
            </a:r>
            <a:r>
              <a:rPr lang="en-ZA" i="1" dirty="0"/>
              <a:t>start</a:t>
            </a:r>
            <a:r>
              <a:rPr lang="en-ZA" dirty="0"/>
              <a:t> value that specifies the starting value for the counter and is loaded when </a:t>
            </a:r>
            <a:r>
              <a:rPr lang="en-ZA" i="1" dirty="0"/>
              <a:t>enable</a:t>
            </a:r>
            <a:r>
              <a:rPr lang="en-ZA" dirty="0"/>
              <a:t> is 0</a:t>
            </a:r>
          </a:p>
        </p:txBody>
      </p:sp>
      <p:sp>
        <p:nvSpPr>
          <p:cNvPr id="22" name="Rectangle 21"/>
          <p:cNvSpPr/>
          <p:nvPr/>
        </p:nvSpPr>
        <p:spPr>
          <a:xfrm>
            <a:off x="1990964" y="2383423"/>
            <a:ext cx="585417" cy="338554"/>
          </a:xfrm>
          <a:prstGeom prst="rect">
            <a:avLst/>
          </a:prstGeom>
        </p:spPr>
        <p:txBody>
          <a:bodyPr wrap="none">
            <a:spAutoFit/>
          </a:bodyPr>
          <a:lstStyle/>
          <a:p>
            <a:r>
              <a:rPr lang="en-ZA" sz="1600" dirty="0"/>
              <a:t>start</a:t>
            </a:r>
          </a:p>
        </p:txBody>
      </p:sp>
      <p:sp>
        <p:nvSpPr>
          <p:cNvPr id="23" name="Rectangle 22"/>
          <p:cNvSpPr/>
          <p:nvPr/>
        </p:nvSpPr>
        <p:spPr>
          <a:xfrm>
            <a:off x="5216814" y="4043907"/>
            <a:ext cx="3558886" cy="2308324"/>
          </a:xfrm>
          <a:prstGeom prst="rect">
            <a:avLst/>
          </a:prstGeom>
        </p:spPr>
        <p:txBody>
          <a:bodyPr wrap="square">
            <a:spAutoFit/>
          </a:bodyPr>
          <a:lstStyle/>
          <a:p>
            <a:endParaRPr lang="en-ZA" dirty="0"/>
          </a:p>
          <a:p>
            <a:r>
              <a:rPr lang="en-ZA" dirty="0"/>
              <a:t>OUTPUTS</a:t>
            </a:r>
          </a:p>
          <a:p>
            <a:pPr marL="285750" indent="-285750">
              <a:buFont typeface="Arial" panose="020B0604020202020204" pitchFamily="34" charset="0"/>
              <a:buChar char="•"/>
            </a:pPr>
            <a:r>
              <a:rPr lang="en-ZA" dirty="0"/>
              <a:t>B-bit output </a:t>
            </a:r>
            <a:r>
              <a:rPr lang="en-ZA" i="1" dirty="0"/>
              <a:t>out</a:t>
            </a:r>
            <a:r>
              <a:rPr lang="en-ZA" dirty="0"/>
              <a:t> that provides the current counter value.</a:t>
            </a:r>
          </a:p>
          <a:p>
            <a:pPr marL="285750" indent="-285750">
              <a:buFont typeface="Arial" panose="020B0604020202020204" pitchFamily="34" charset="0"/>
              <a:buChar char="•"/>
            </a:pPr>
            <a:r>
              <a:rPr lang="en-ZA" i="1" dirty="0"/>
              <a:t>Wrapped</a:t>
            </a:r>
            <a:r>
              <a:rPr lang="en-ZA" dirty="0"/>
              <a:t> changes from 0 to 1 each time the counter wraps (i.e. goes from 255 to 0).</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2474874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967" y="1948033"/>
            <a:ext cx="5772233" cy="4653458"/>
          </a:xfrm>
          <a:prstGeom prst="rect">
            <a:avLst/>
          </a:prstGeom>
        </p:spPr>
      </p:pic>
      <p:sp>
        <p:nvSpPr>
          <p:cNvPr id="2" name="Title 1"/>
          <p:cNvSpPr>
            <a:spLocks noGrp="1"/>
          </p:cNvSpPr>
          <p:nvPr>
            <p:ph type="title"/>
          </p:nvPr>
        </p:nvSpPr>
        <p:spPr/>
        <p:txBody>
          <a:bodyPr>
            <a:normAutofit fontScale="90000"/>
          </a:bodyPr>
          <a:lstStyle/>
          <a:p>
            <a:r>
              <a:rPr lang="en-ZA" dirty="0"/>
              <a:t>The </a:t>
            </a:r>
            <a:r>
              <a:rPr lang="en-ZA" dirty="0" err="1"/>
              <a:t>Nexys</a:t>
            </a:r>
            <a:r>
              <a:rPr lang="en-ZA" dirty="0"/>
              <a:t> Reference Manual</a:t>
            </a:r>
          </a:p>
        </p:txBody>
      </p:sp>
      <p:sp>
        <p:nvSpPr>
          <p:cNvPr id="3" name="TextBox 2"/>
          <p:cNvSpPr txBox="1"/>
          <p:nvPr/>
        </p:nvSpPr>
        <p:spPr>
          <a:xfrm>
            <a:off x="729114" y="1140431"/>
            <a:ext cx="8032968" cy="923330"/>
          </a:xfrm>
          <a:prstGeom prst="rect">
            <a:avLst/>
          </a:prstGeom>
          <a:noFill/>
        </p:spPr>
        <p:txBody>
          <a:bodyPr wrap="none" rtlCol="0">
            <a:spAutoFit/>
          </a:bodyPr>
          <a:lstStyle/>
          <a:p>
            <a:r>
              <a:rPr lang="en-ZA" dirty="0"/>
              <a:t>You need to get hold of the right reference manual for the </a:t>
            </a:r>
            <a:r>
              <a:rPr lang="en-ZA" dirty="0" err="1"/>
              <a:t>Nexys</a:t>
            </a:r>
            <a:r>
              <a:rPr lang="en-ZA" dirty="0"/>
              <a:t> board that</a:t>
            </a:r>
          </a:p>
          <a:p>
            <a:r>
              <a:rPr lang="en-ZA" dirty="0"/>
              <a:t>you are using, see resources for Prac5. Needed for pin assignments etc.</a:t>
            </a:r>
          </a:p>
          <a:p>
            <a:r>
              <a:rPr lang="en-ZA" dirty="0"/>
              <a:t>Named e.g. “Nexys3_rm_V2.pdf” for the Nexys3 reference manual.</a:t>
            </a:r>
          </a:p>
        </p:txBody>
      </p:sp>
    </p:spTree>
    <p:extLst>
      <p:ext uri="{BB962C8B-B14F-4D97-AF65-F5344CB8AC3E}">
        <p14:creationId xmlns:p14="http://schemas.microsoft.com/office/powerpoint/2010/main" val="1483783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217479"/>
            <a:ext cx="7698306" cy="692210"/>
          </a:xfrm>
        </p:spPr>
        <p:txBody>
          <a:bodyPr>
            <a:normAutofit fontScale="90000"/>
          </a:bodyPr>
          <a:lstStyle/>
          <a:p>
            <a:r>
              <a:rPr lang="en-ZA" dirty="0"/>
              <a:t>Starting with Verilog in ISE</a:t>
            </a:r>
          </a:p>
        </p:txBody>
      </p:sp>
      <p:pic>
        <p:nvPicPr>
          <p:cNvPr id="5" name="Picture 4" descr="NEXYS2_Board.jpg"/>
          <p:cNvPicPr/>
          <p:nvPr/>
        </p:nvPicPr>
        <p:blipFill>
          <a:blip r:embed="rId2" cstate="print"/>
          <a:stretch>
            <a:fillRect/>
          </a:stretch>
        </p:blipFill>
        <p:spPr>
          <a:xfrm>
            <a:off x="7118647" y="615105"/>
            <a:ext cx="1539580" cy="1404998"/>
          </a:xfrm>
          <a:prstGeom prst="rect">
            <a:avLst/>
          </a:prstGeom>
        </p:spPr>
      </p:pic>
      <p:pic>
        <p:nvPicPr>
          <p:cNvPr id="6" name="Picture 5" descr="screen4.jpg"/>
          <p:cNvPicPr/>
          <p:nvPr/>
        </p:nvPicPr>
        <p:blipFill>
          <a:blip r:embed="rId3" cstate="print"/>
          <a:stretch>
            <a:fillRect/>
          </a:stretch>
        </p:blipFill>
        <p:spPr>
          <a:xfrm>
            <a:off x="1339039" y="1398706"/>
            <a:ext cx="5561965" cy="5000625"/>
          </a:xfrm>
          <a:prstGeom prst="rect">
            <a:avLst/>
          </a:prstGeom>
        </p:spPr>
      </p:pic>
      <p:cxnSp>
        <p:nvCxnSpPr>
          <p:cNvPr id="8" name="Straight Arrow Connector 7"/>
          <p:cNvCxnSpPr/>
          <p:nvPr/>
        </p:nvCxnSpPr>
        <p:spPr>
          <a:xfrm flipH="1" flipV="1">
            <a:off x="6102647" y="4691641"/>
            <a:ext cx="1034041" cy="4529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0512" y="5144568"/>
            <a:ext cx="1507144" cy="938719"/>
          </a:xfrm>
          <a:prstGeom prst="rect">
            <a:avLst/>
          </a:prstGeom>
          <a:noFill/>
        </p:spPr>
        <p:txBody>
          <a:bodyPr wrap="none" rtlCol="0">
            <a:spAutoFit/>
          </a:bodyPr>
          <a:lstStyle/>
          <a:p>
            <a:r>
              <a:rPr lang="en-ZA" sz="1100" b="1" dirty="0"/>
              <a:t>Change to Verilog</a:t>
            </a:r>
            <a:br>
              <a:rPr lang="en-ZA" sz="1100" dirty="0"/>
            </a:br>
            <a:r>
              <a:rPr lang="en-ZA" sz="1100" dirty="0"/>
              <a:t>(optional as you can</a:t>
            </a:r>
          </a:p>
          <a:p>
            <a:r>
              <a:rPr lang="en-ZA" sz="1100" dirty="0"/>
              <a:t>add in Verilog to a</a:t>
            </a:r>
            <a:br>
              <a:rPr lang="en-ZA" sz="1100" dirty="0"/>
            </a:br>
            <a:r>
              <a:rPr lang="en-ZA" sz="1100" dirty="0"/>
              <a:t>project with preferred</a:t>
            </a:r>
            <a:br>
              <a:rPr lang="en-ZA" sz="1100" dirty="0"/>
            </a:br>
            <a:r>
              <a:rPr lang="en-ZA" sz="1100" dirty="0"/>
              <a:t>language VHDL)</a:t>
            </a:r>
          </a:p>
        </p:txBody>
      </p:sp>
      <p:sp>
        <p:nvSpPr>
          <p:cNvPr id="10" name="TextBox 9"/>
          <p:cNvSpPr txBox="1"/>
          <p:nvPr/>
        </p:nvSpPr>
        <p:spPr>
          <a:xfrm>
            <a:off x="380278" y="899863"/>
            <a:ext cx="5179623" cy="307777"/>
          </a:xfrm>
          <a:prstGeom prst="rect">
            <a:avLst/>
          </a:prstGeom>
          <a:noFill/>
        </p:spPr>
        <p:txBody>
          <a:bodyPr wrap="none" rtlCol="0">
            <a:spAutoFit/>
          </a:bodyPr>
          <a:lstStyle/>
          <a:p>
            <a:r>
              <a:rPr lang="en-ZA" sz="1400" dirty="0"/>
              <a:t>Starting with a new project…  (can use an existing project also)</a:t>
            </a:r>
          </a:p>
        </p:txBody>
      </p:sp>
      <p:sp>
        <p:nvSpPr>
          <p:cNvPr id="2" name="TextBox 1"/>
          <p:cNvSpPr txBox="1"/>
          <p:nvPr/>
        </p:nvSpPr>
        <p:spPr>
          <a:xfrm>
            <a:off x="278679" y="1625600"/>
            <a:ext cx="1207222" cy="923330"/>
          </a:xfrm>
          <a:prstGeom prst="rect">
            <a:avLst/>
          </a:prstGeom>
          <a:noFill/>
        </p:spPr>
        <p:txBody>
          <a:bodyPr wrap="square" rtlCol="0">
            <a:spAutoFit/>
          </a:bodyPr>
          <a:lstStyle/>
          <a:p>
            <a:r>
              <a:rPr lang="en-ZA" dirty="0"/>
              <a:t>Example using a Nexys2</a:t>
            </a:r>
          </a:p>
        </p:txBody>
      </p:sp>
      <p:cxnSp>
        <p:nvCxnSpPr>
          <p:cNvPr id="11" name="Straight Arrow Connector 10"/>
          <p:cNvCxnSpPr/>
          <p:nvPr/>
        </p:nvCxnSpPr>
        <p:spPr>
          <a:xfrm flipV="1">
            <a:off x="7290512" y="1439068"/>
            <a:ext cx="551318" cy="8063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82392" y="2095500"/>
            <a:ext cx="1450435" cy="430887"/>
          </a:xfrm>
          <a:prstGeom prst="rect">
            <a:avLst/>
          </a:prstGeom>
          <a:noFill/>
        </p:spPr>
        <p:txBody>
          <a:bodyPr wrap="square" rtlCol="0">
            <a:spAutoFit/>
          </a:bodyPr>
          <a:lstStyle/>
          <a:p>
            <a:r>
              <a:rPr lang="en-ZA" sz="1100" b="1" dirty="0"/>
              <a:t>Can read off FPGA device name here</a:t>
            </a:r>
            <a:endParaRPr lang="en-ZA" sz="11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977" y="2803180"/>
            <a:ext cx="1675747" cy="1032297"/>
          </a:xfrm>
          <a:prstGeom prst="rect">
            <a:avLst/>
          </a:prstGeom>
        </p:spPr>
      </p:pic>
      <p:cxnSp>
        <p:nvCxnSpPr>
          <p:cNvPr id="13" name="Straight Arrow Connector 12"/>
          <p:cNvCxnSpPr/>
          <p:nvPr/>
        </p:nvCxnSpPr>
        <p:spPr>
          <a:xfrm flipV="1">
            <a:off x="7566171" y="3432282"/>
            <a:ext cx="322266" cy="8063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90512" y="4238672"/>
            <a:ext cx="1507144" cy="769441"/>
          </a:xfrm>
          <a:prstGeom prst="rect">
            <a:avLst/>
          </a:prstGeom>
          <a:noFill/>
        </p:spPr>
        <p:txBody>
          <a:bodyPr wrap="square" rtlCol="0">
            <a:spAutoFit/>
          </a:bodyPr>
          <a:lstStyle/>
          <a:p>
            <a:r>
              <a:rPr lang="en-ZA" sz="1100" dirty="0"/>
              <a:t>Or pg1 of </a:t>
            </a:r>
            <a:r>
              <a:rPr lang="en-ZA" sz="1100" b="1" dirty="0"/>
              <a:t>reference manual</a:t>
            </a:r>
            <a:r>
              <a:rPr lang="en-ZA" sz="1100" dirty="0"/>
              <a:t> should have the device name indicated</a:t>
            </a:r>
          </a:p>
        </p:txBody>
      </p:sp>
    </p:spTree>
    <p:extLst>
      <p:ext uri="{BB962C8B-B14F-4D97-AF65-F5344CB8AC3E}">
        <p14:creationId xmlns:p14="http://schemas.microsoft.com/office/powerpoint/2010/main" val="1404333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5.jpg"/>
          <p:cNvPicPr/>
          <p:nvPr/>
        </p:nvPicPr>
        <p:blipFill>
          <a:blip r:embed="rId2" cstate="print"/>
          <a:stretch>
            <a:fillRect/>
          </a:stretch>
        </p:blipFill>
        <p:spPr>
          <a:xfrm>
            <a:off x="1412725" y="1044450"/>
            <a:ext cx="7204105" cy="5327208"/>
          </a:xfrm>
          <a:prstGeom prst="rect">
            <a:avLst/>
          </a:prstGeom>
        </p:spPr>
      </p:pic>
      <p:sp>
        <p:nvSpPr>
          <p:cNvPr id="4" name="TextBox 3"/>
          <p:cNvSpPr txBox="1"/>
          <p:nvPr/>
        </p:nvSpPr>
        <p:spPr>
          <a:xfrm>
            <a:off x="1025495" y="675118"/>
            <a:ext cx="4480714" cy="369332"/>
          </a:xfrm>
          <a:prstGeom prst="rect">
            <a:avLst/>
          </a:prstGeom>
          <a:noFill/>
        </p:spPr>
        <p:txBody>
          <a:bodyPr wrap="none" rtlCol="0">
            <a:spAutoFit/>
          </a:bodyPr>
          <a:lstStyle/>
          <a:p>
            <a:r>
              <a:rPr lang="en-ZA" dirty="0"/>
              <a:t>Should get something like this displayed…</a:t>
            </a:r>
          </a:p>
        </p:txBody>
      </p:sp>
      <p:cxnSp>
        <p:nvCxnSpPr>
          <p:cNvPr id="5" name="Straight Arrow Connector 4"/>
          <p:cNvCxnSpPr/>
          <p:nvPr/>
        </p:nvCxnSpPr>
        <p:spPr>
          <a:xfrm flipV="1">
            <a:off x="1025495" y="2362200"/>
            <a:ext cx="774461" cy="203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9223" y="2562858"/>
            <a:ext cx="1252077" cy="938719"/>
          </a:xfrm>
          <a:prstGeom prst="rect">
            <a:avLst/>
          </a:prstGeom>
          <a:noFill/>
        </p:spPr>
        <p:txBody>
          <a:bodyPr wrap="square" rtlCol="0">
            <a:spAutoFit/>
          </a:bodyPr>
          <a:lstStyle/>
          <a:p>
            <a:r>
              <a:rPr lang="en-ZA" sz="1100" dirty="0"/>
              <a:t>Implementation view of hierarchy should confirm which device you are using</a:t>
            </a:r>
          </a:p>
        </p:txBody>
      </p:sp>
    </p:spTree>
    <p:extLst>
      <p:ext uri="{BB962C8B-B14F-4D97-AF65-F5344CB8AC3E}">
        <p14:creationId xmlns:p14="http://schemas.microsoft.com/office/powerpoint/2010/main" val="3877073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winberg\Documents\ACTIVE\EEE4084F\2016\LECTURES\Lecture15\Images\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95" y="1640791"/>
            <a:ext cx="3908761" cy="4597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4569" y="1640791"/>
            <a:ext cx="3418318" cy="923330"/>
          </a:xfrm>
          <a:prstGeom prst="rect">
            <a:avLst/>
          </a:prstGeom>
          <a:noFill/>
        </p:spPr>
        <p:txBody>
          <a:bodyPr wrap="square" rtlCol="0">
            <a:spAutoFit/>
          </a:bodyPr>
          <a:lstStyle/>
          <a:p>
            <a:r>
              <a:rPr lang="en-ZA" dirty="0"/>
              <a:t>Add in a new file by right-clicking On the project object in the design hierarchy view</a:t>
            </a:r>
          </a:p>
        </p:txBody>
      </p:sp>
      <p:sp>
        <p:nvSpPr>
          <p:cNvPr id="5" name="TextBox 4"/>
          <p:cNvSpPr txBox="1"/>
          <p:nvPr/>
        </p:nvSpPr>
        <p:spPr>
          <a:xfrm>
            <a:off x="5144569" y="3179035"/>
            <a:ext cx="3418318" cy="369332"/>
          </a:xfrm>
          <a:prstGeom prst="rect">
            <a:avLst/>
          </a:prstGeom>
          <a:noFill/>
        </p:spPr>
        <p:txBody>
          <a:bodyPr wrap="square" rtlCol="0">
            <a:spAutoFit/>
          </a:bodyPr>
          <a:lstStyle/>
          <a:p>
            <a:r>
              <a:rPr lang="en-ZA" dirty="0"/>
              <a:t>Select add a Verilog file</a:t>
            </a:r>
          </a:p>
        </p:txBody>
      </p:sp>
      <p:pic>
        <p:nvPicPr>
          <p:cNvPr id="2051" name="Picture 3" descr="C:\Users\swinberg\Documents\ACTIVE\EEE4084F\2016\LECTURES\Lecture15\Images\i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552" y="3548367"/>
            <a:ext cx="3112351" cy="2443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5495" y="675118"/>
            <a:ext cx="2146806" cy="369332"/>
          </a:xfrm>
          <a:prstGeom prst="rect">
            <a:avLst/>
          </a:prstGeom>
          <a:noFill/>
        </p:spPr>
        <p:txBody>
          <a:bodyPr wrap="none" rtlCol="0">
            <a:spAutoFit/>
          </a:bodyPr>
          <a:lstStyle/>
          <a:p>
            <a:r>
              <a:rPr lang="en-ZA" dirty="0"/>
              <a:t>Add a Verilog file…</a:t>
            </a:r>
          </a:p>
        </p:txBody>
      </p:sp>
      <p:cxnSp>
        <p:nvCxnSpPr>
          <p:cNvPr id="8" name="Straight Arrow Connector 7"/>
          <p:cNvCxnSpPr/>
          <p:nvPr/>
        </p:nvCxnSpPr>
        <p:spPr>
          <a:xfrm flipV="1">
            <a:off x="762000" y="2526022"/>
            <a:ext cx="501948" cy="1409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514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winberg\Documents\ACTIVE\EEE4084F\2016\LECTURES\Lecture15\Images\i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20" y="2144993"/>
            <a:ext cx="3777565" cy="29672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5496" y="675118"/>
            <a:ext cx="7494662" cy="1200329"/>
          </a:xfrm>
          <a:prstGeom prst="rect">
            <a:avLst/>
          </a:prstGeom>
          <a:noFill/>
        </p:spPr>
        <p:txBody>
          <a:bodyPr wrap="square" rtlCol="0">
            <a:spAutoFit/>
          </a:bodyPr>
          <a:lstStyle/>
          <a:p>
            <a:r>
              <a:rPr lang="en-ZA" dirty="0"/>
              <a:t>You can use the Define Module form if you want to specify the ports</a:t>
            </a:r>
          </a:p>
          <a:p>
            <a:r>
              <a:rPr lang="en-ZA" dirty="0"/>
              <a:t>without typing in manually, but you may prefer to skip this and define the</a:t>
            </a:r>
            <a:br>
              <a:rPr lang="en-ZA" dirty="0"/>
            </a:br>
            <a:r>
              <a:rPr lang="en-ZA" dirty="0"/>
              <a:t>ports in the code (especially as this is something that may need to be edited later)</a:t>
            </a:r>
          </a:p>
        </p:txBody>
      </p:sp>
      <p:sp>
        <p:nvSpPr>
          <p:cNvPr id="3" name="TextBox 2"/>
          <p:cNvSpPr txBox="1"/>
          <p:nvPr/>
        </p:nvSpPr>
        <p:spPr>
          <a:xfrm>
            <a:off x="5460762" y="2274691"/>
            <a:ext cx="3153399" cy="3808735"/>
          </a:xfrm>
          <a:prstGeom prst="rect">
            <a:avLst/>
          </a:prstGeom>
          <a:noFill/>
        </p:spPr>
        <p:txBody>
          <a:bodyPr wrap="square" rtlCol="0">
            <a:spAutoFit/>
          </a:bodyPr>
          <a:lstStyle/>
          <a:p>
            <a:r>
              <a:rPr lang="en-ZA" sz="1050" b="1" dirty="0"/>
              <a:t>`timescale 1ns / 1ps</a:t>
            </a:r>
          </a:p>
          <a:p>
            <a:r>
              <a:rPr lang="en-ZA" sz="1050" dirty="0"/>
              <a:t>//////////////////////////////////////////////////////////////////////////////////</a:t>
            </a:r>
          </a:p>
          <a:p>
            <a:r>
              <a:rPr lang="en-ZA" sz="1050" dirty="0"/>
              <a:t>// Company: </a:t>
            </a:r>
          </a:p>
          <a:p>
            <a:r>
              <a:rPr lang="en-ZA" sz="1050" dirty="0"/>
              <a:t>…</a:t>
            </a:r>
          </a:p>
          <a:p>
            <a:r>
              <a:rPr lang="en-ZA" sz="1050" dirty="0"/>
              <a:t>// Design Name: </a:t>
            </a:r>
          </a:p>
          <a:p>
            <a:r>
              <a:rPr lang="en-ZA" sz="1050" dirty="0"/>
              <a:t>// Module Name: Count8w</a:t>
            </a:r>
          </a:p>
          <a:p>
            <a:r>
              <a:rPr lang="en-ZA" sz="1050" dirty="0"/>
              <a:t>// Project Name: </a:t>
            </a:r>
          </a:p>
          <a:p>
            <a:r>
              <a:rPr lang="en-ZA" sz="1050" dirty="0"/>
              <a:t>…</a:t>
            </a:r>
          </a:p>
          <a:p>
            <a:r>
              <a:rPr lang="en-ZA" sz="1050" dirty="0"/>
              <a:t>//</a:t>
            </a:r>
          </a:p>
          <a:p>
            <a:r>
              <a:rPr lang="en-ZA" sz="1050" dirty="0"/>
              <a:t>//////////////////////////////////////////////////////////////////////////////////</a:t>
            </a:r>
          </a:p>
          <a:p>
            <a:r>
              <a:rPr lang="en-ZA" sz="1050" dirty="0"/>
              <a:t>module Count8w(</a:t>
            </a:r>
          </a:p>
          <a:p>
            <a:r>
              <a:rPr lang="en-ZA" sz="1050" dirty="0"/>
              <a:t>    input [7:0] start,</a:t>
            </a:r>
          </a:p>
          <a:p>
            <a:r>
              <a:rPr lang="en-ZA" sz="1050" dirty="0"/>
              <a:t>    input enable,</a:t>
            </a:r>
          </a:p>
          <a:p>
            <a:r>
              <a:rPr lang="en-ZA" sz="1050" dirty="0"/>
              <a:t>    input </a:t>
            </a:r>
            <a:r>
              <a:rPr lang="en-ZA" sz="1050" dirty="0" err="1"/>
              <a:t>clk</a:t>
            </a:r>
            <a:r>
              <a:rPr lang="en-ZA" sz="1050" dirty="0"/>
              <a:t>,</a:t>
            </a:r>
          </a:p>
          <a:p>
            <a:r>
              <a:rPr lang="en-ZA" sz="1050" dirty="0"/>
              <a:t>    output [7:0] out,</a:t>
            </a:r>
          </a:p>
          <a:p>
            <a:r>
              <a:rPr lang="en-ZA" sz="1050" dirty="0"/>
              <a:t>    output wrapped</a:t>
            </a:r>
          </a:p>
          <a:p>
            <a:r>
              <a:rPr lang="en-ZA" sz="1050" dirty="0"/>
              <a:t>    );</a:t>
            </a:r>
          </a:p>
          <a:p>
            <a:endParaRPr lang="en-ZA" sz="1050" dirty="0"/>
          </a:p>
          <a:p>
            <a:endParaRPr lang="en-ZA" sz="1050" dirty="0"/>
          </a:p>
          <a:p>
            <a:r>
              <a:rPr lang="en-ZA" sz="1050" dirty="0" err="1"/>
              <a:t>endmodule</a:t>
            </a:r>
            <a:endParaRPr lang="en-ZA" sz="1050" dirty="0"/>
          </a:p>
          <a:p>
            <a:endParaRPr lang="en-ZA" sz="1050" dirty="0"/>
          </a:p>
        </p:txBody>
      </p:sp>
      <p:sp>
        <p:nvSpPr>
          <p:cNvPr id="7" name="Rectangle 6"/>
          <p:cNvSpPr/>
          <p:nvPr/>
        </p:nvSpPr>
        <p:spPr>
          <a:xfrm>
            <a:off x="4398183" y="2949779"/>
            <a:ext cx="951484" cy="553998"/>
          </a:xfrm>
          <a:prstGeom prst="rect">
            <a:avLst/>
          </a:prstGeom>
        </p:spPr>
        <p:txBody>
          <a:bodyPr wrap="square">
            <a:spAutoFit/>
          </a:bodyPr>
          <a:lstStyle/>
          <a:p>
            <a:r>
              <a:rPr lang="en-ZA" sz="1000" b="1" dirty="0">
                <a:solidFill>
                  <a:schemeClr val="tx2"/>
                </a:solidFill>
              </a:rPr>
              <a:t>Generates a starting file like this</a:t>
            </a:r>
          </a:p>
        </p:txBody>
      </p:sp>
      <p:sp>
        <p:nvSpPr>
          <p:cNvPr id="10" name="Rectangle 9"/>
          <p:cNvSpPr/>
          <p:nvPr/>
        </p:nvSpPr>
        <p:spPr>
          <a:xfrm>
            <a:off x="4297085" y="2274691"/>
            <a:ext cx="951484" cy="553998"/>
          </a:xfrm>
          <a:prstGeom prst="rect">
            <a:avLst/>
          </a:prstGeom>
        </p:spPr>
        <p:txBody>
          <a:bodyPr wrap="square">
            <a:spAutoFit/>
          </a:bodyPr>
          <a:lstStyle/>
          <a:p>
            <a:r>
              <a:rPr lang="en-ZA" sz="1000" dirty="0"/>
              <a:t>Specifies some</a:t>
            </a:r>
            <a:br>
              <a:rPr lang="en-ZA" sz="1000" dirty="0"/>
            </a:br>
            <a:r>
              <a:rPr lang="en-ZA" sz="1000" dirty="0"/>
              <a:t>busses</a:t>
            </a:r>
          </a:p>
        </p:txBody>
      </p:sp>
      <p:cxnSp>
        <p:nvCxnSpPr>
          <p:cNvPr id="11" name="Straight Arrow Connector 10"/>
          <p:cNvCxnSpPr/>
          <p:nvPr/>
        </p:nvCxnSpPr>
        <p:spPr>
          <a:xfrm flipH="1">
            <a:off x="3631963" y="2737063"/>
            <a:ext cx="665122" cy="553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631963" y="3503777"/>
            <a:ext cx="752030" cy="290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98183" y="3725965"/>
            <a:ext cx="951484" cy="861774"/>
          </a:xfrm>
          <a:prstGeom prst="rect">
            <a:avLst/>
          </a:prstGeom>
        </p:spPr>
        <p:txBody>
          <a:bodyPr wrap="square">
            <a:spAutoFit/>
          </a:bodyPr>
          <a:lstStyle/>
          <a:p>
            <a:r>
              <a:rPr lang="en-ZA" sz="1000" dirty="0"/>
              <a:t>These two are just single</a:t>
            </a:r>
            <a:br>
              <a:rPr lang="en-ZA" sz="1000" dirty="0"/>
            </a:br>
            <a:r>
              <a:rPr lang="en-ZA" sz="1000" dirty="0"/>
              <a:t>bit / wire ports</a:t>
            </a:r>
          </a:p>
        </p:txBody>
      </p:sp>
      <p:sp>
        <p:nvSpPr>
          <p:cNvPr id="17" name="Right Arrow 16"/>
          <p:cNvSpPr/>
          <p:nvPr/>
        </p:nvSpPr>
        <p:spPr>
          <a:xfrm>
            <a:off x="4680273" y="3392683"/>
            <a:ext cx="606752" cy="290556"/>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 name="Straight Arrow Connector 11"/>
          <p:cNvCxnSpPr/>
          <p:nvPr/>
        </p:nvCxnSpPr>
        <p:spPr>
          <a:xfrm flipH="1">
            <a:off x="5635799" y="2082529"/>
            <a:ext cx="277892" cy="215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13691" y="1540861"/>
            <a:ext cx="2993697" cy="600164"/>
          </a:xfrm>
          <a:prstGeom prst="rect">
            <a:avLst/>
          </a:prstGeom>
          <a:noFill/>
        </p:spPr>
        <p:txBody>
          <a:bodyPr wrap="square" rtlCol="0">
            <a:spAutoFit/>
          </a:bodyPr>
          <a:lstStyle/>
          <a:p>
            <a:r>
              <a:rPr lang="en-ZA" sz="1100" dirty="0"/>
              <a:t>Simulation configuration setting:</a:t>
            </a:r>
          </a:p>
          <a:p>
            <a:r>
              <a:rPr lang="en-ZA" sz="1100" dirty="0"/>
              <a:t>timescale &lt;</a:t>
            </a:r>
            <a:r>
              <a:rPr lang="en-ZA" sz="1100" dirty="0" err="1"/>
              <a:t>reference_time</a:t>
            </a:r>
            <a:r>
              <a:rPr lang="en-ZA" sz="1100" dirty="0"/>
              <a:t>&gt;/ &lt;precision&gt;</a:t>
            </a:r>
          </a:p>
          <a:p>
            <a:r>
              <a:rPr lang="en-ZA" sz="1100" dirty="0"/>
              <a:t>Each 1ns step simulated with 1ps precision *</a:t>
            </a:r>
          </a:p>
        </p:txBody>
      </p:sp>
      <p:sp>
        <p:nvSpPr>
          <p:cNvPr id="5" name="Rectangle 4"/>
          <p:cNvSpPr/>
          <p:nvPr/>
        </p:nvSpPr>
        <p:spPr>
          <a:xfrm>
            <a:off x="350378" y="5786656"/>
            <a:ext cx="4572000" cy="923330"/>
          </a:xfrm>
          <a:prstGeom prst="rect">
            <a:avLst/>
          </a:prstGeom>
        </p:spPr>
        <p:txBody>
          <a:bodyPr>
            <a:spAutoFit/>
          </a:bodyPr>
          <a:lstStyle/>
          <a:p>
            <a:r>
              <a:rPr lang="en-ZA" sz="900" dirty="0">
                <a:solidFill>
                  <a:srgbClr val="333333"/>
                </a:solidFill>
                <a:latin typeface="Verdana" panose="020B0604030504040204" pitchFamily="34" charset="0"/>
              </a:rPr>
              <a:t>* Example of timescale use:</a:t>
            </a:r>
          </a:p>
          <a:p>
            <a:r>
              <a:rPr lang="en-ZA" sz="900" dirty="0">
                <a:solidFill>
                  <a:srgbClr val="333333"/>
                </a:solidFill>
                <a:latin typeface="Verdana" panose="020B0604030504040204" pitchFamily="34" charset="0"/>
              </a:rPr>
              <a:t>`timescale 1ns/1ps</a:t>
            </a:r>
            <a:br>
              <a:rPr lang="en-ZA" sz="900" dirty="0"/>
            </a:br>
            <a:r>
              <a:rPr lang="en-ZA" sz="900" dirty="0">
                <a:solidFill>
                  <a:srgbClr val="333333"/>
                </a:solidFill>
                <a:latin typeface="Verdana" panose="020B0604030504040204" pitchFamily="34" charset="0"/>
              </a:rPr>
              <a:t>means time scale is 1ns with resolution or least count of 1ps</a:t>
            </a:r>
            <a:br>
              <a:rPr lang="en-ZA" sz="900" dirty="0"/>
            </a:br>
            <a:r>
              <a:rPr lang="en-ZA" sz="900" dirty="0">
                <a:solidFill>
                  <a:srgbClr val="333333"/>
                </a:solidFill>
                <a:latin typeface="Verdana" panose="020B0604030504040204" pitchFamily="34" charset="0"/>
              </a:rPr>
              <a:t>#1 ; // 1ns delay</a:t>
            </a:r>
            <a:br>
              <a:rPr lang="en-ZA" sz="900" dirty="0"/>
            </a:br>
            <a:r>
              <a:rPr lang="en-ZA" sz="900" dirty="0">
                <a:solidFill>
                  <a:srgbClr val="333333"/>
                </a:solidFill>
                <a:latin typeface="Verdana" panose="020B0604030504040204" pitchFamily="34" charset="0"/>
              </a:rPr>
              <a:t>#0.001; // 0.001 ns this is the minimum delay at this time scale</a:t>
            </a:r>
            <a:br>
              <a:rPr lang="en-ZA" sz="900" dirty="0"/>
            </a:br>
            <a:r>
              <a:rPr lang="en-ZA" sz="900" dirty="0">
                <a:solidFill>
                  <a:srgbClr val="333333"/>
                </a:solidFill>
                <a:latin typeface="Verdana" panose="020B0604030504040204" pitchFamily="34" charset="0"/>
              </a:rPr>
              <a:t>#0.0001; // give 0 ns delay!! (not simulating to this fine a resolution)</a:t>
            </a:r>
            <a:endParaRPr lang="en-ZA" sz="900" dirty="0"/>
          </a:p>
        </p:txBody>
      </p:sp>
    </p:spTree>
    <p:extLst>
      <p:ext uri="{BB962C8B-B14F-4D97-AF65-F5344CB8AC3E}">
        <p14:creationId xmlns:p14="http://schemas.microsoft.com/office/powerpoint/2010/main" val="3529856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784" y="1223558"/>
            <a:ext cx="6819545" cy="3808735"/>
          </a:xfrm>
          <a:prstGeom prst="rect">
            <a:avLst/>
          </a:prstGeom>
          <a:noFill/>
        </p:spPr>
        <p:txBody>
          <a:bodyPr wrap="square" rtlCol="0">
            <a:spAutoFit/>
          </a:bodyPr>
          <a:lstStyle/>
          <a:p>
            <a:r>
              <a:rPr lang="en-ZA" sz="1050" dirty="0">
                <a:latin typeface="Courier" pitchFamily="49" charset="0"/>
              </a:rPr>
              <a:t>// Additional Comments: counter with start input and wrap detection</a:t>
            </a:r>
          </a:p>
          <a:p>
            <a:endParaRPr lang="en-ZA" sz="1050" dirty="0">
              <a:latin typeface="Courier" pitchFamily="49" charset="0"/>
            </a:endParaRPr>
          </a:p>
          <a:p>
            <a:r>
              <a:rPr lang="en-ZA" sz="1050" b="1" dirty="0">
                <a:latin typeface="Courier" pitchFamily="49" charset="0"/>
              </a:rPr>
              <a:t>module</a:t>
            </a:r>
            <a:r>
              <a:rPr lang="en-ZA" sz="1050" dirty="0">
                <a:latin typeface="Courier" pitchFamily="49" charset="0"/>
              </a:rPr>
              <a:t> Count8w(</a:t>
            </a:r>
          </a:p>
          <a:p>
            <a:r>
              <a:rPr lang="en-ZA" sz="1050" dirty="0">
                <a:latin typeface="Courier" pitchFamily="49" charset="0"/>
              </a:rPr>
              <a:t>    input [7:0] start,</a:t>
            </a:r>
          </a:p>
          <a:p>
            <a:r>
              <a:rPr lang="en-ZA" sz="1050" dirty="0">
                <a:latin typeface="Courier" pitchFamily="49" charset="0"/>
              </a:rPr>
              <a:t>    input enable,</a:t>
            </a:r>
          </a:p>
          <a:p>
            <a:r>
              <a:rPr lang="en-ZA" sz="1050" dirty="0">
                <a:latin typeface="Courier" pitchFamily="49" charset="0"/>
              </a:rPr>
              <a:t>    input </a:t>
            </a:r>
            <a:r>
              <a:rPr lang="en-ZA" sz="1050" dirty="0" err="1">
                <a:latin typeface="Courier" pitchFamily="49" charset="0"/>
              </a:rPr>
              <a:t>clk</a:t>
            </a:r>
            <a:r>
              <a:rPr lang="en-ZA" sz="1050" dirty="0">
                <a:latin typeface="Courier" pitchFamily="49" charset="0"/>
              </a:rPr>
              <a:t>,</a:t>
            </a:r>
          </a:p>
          <a:p>
            <a:r>
              <a:rPr lang="en-ZA" sz="1050" dirty="0">
                <a:latin typeface="Courier" pitchFamily="49" charset="0"/>
              </a:rPr>
              <a:t>    output </a:t>
            </a:r>
            <a:r>
              <a:rPr lang="en-ZA" sz="1050" dirty="0" err="1">
                <a:latin typeface="Courier" pitchFamily="49" charset="0"/>
              </a:rPr>
              <a:t>reg</a:t>
            </a:r>
            <a:r>
              <a:rPr lang="en-ZA" sz="1050" dirty="0">
                <a:latin typeface="Courier" pitchFamily="49" charset="0"/>
              </a:rPr>
              <a:t> [7:0] out, // this one needs to be a register to keep its data</a:t>
            </a:r>
          </a:p>
          <a:p>
            <a:r>
              <a:rPr lang="en-ZA" sz="1050" dirty="0">
                <a:latin typeface="Courier" pitchFamily="49" charset="0"/>
              </a:rPr>
              <a:t>    output </a:t>
            </a:r>
            <a:r>
              <a:rPr lang="en-ZA" sz="1050" dirty="0" err="1">
                <a:latin typeface="Courier" pitchFamily="49" charset="0"/>
              </a:rPr>
              <a:t>reg</a:t>
            </a:r>
            <a:r>
              <a:rPr lang="en-ZA" sz="1050" dirty="0">
                <a:latin typeface="Courier" pitchFamily="49" charset="0"/>
              </a:rPr>
              <a:t> wrapped    // set to true if gone past start </a:t>
            </a:r>
          </a:p>
          <a:p>
            <a:r>
              <a:rPr lang="en-ZA" sz="1050" dirty="0">
                <a:latin typeface="Courier" pitchFamily="49" charset="0"/>
              </a:rPr>
              <a:t>    );</a:t>
            </a:r>
          </a:p>
          <a:p>
            <a:r>
              <a:rPr lang="en-ZA" sz="1050" dirty="0">
                <a:latin typeface="Courier" pitchFamily="49" charset="0"/>
              </a:rPr>
              <a:t>  </a:t>
            </a:r>
            <a:r>
              <a:rPr lang="en-ZA" sz="1050" dirty="0" err="1">
                <a:latin typeface="Courier" pitchFamily="49" charset="0"/>
              </a:rPr>
              <a:t>reg</a:t>
            </a:r>
            <a:r>
              <a:rPr lang="en-ZA" sz="1050" dirty="0">
                <a:latin typeface="Courier" pitchFamily="49" charset="0"/>
              </a:rPr>
              <a:t> </a:t>
            </a:r>
            <a:r>
              <a:rPr lang="en-ZA" sz="1050" dirty="0" err="1">
                <a:latin typeface="Courier" pitchFamily="49" charset="0"/>
              </a:rPr>
              <a:t>org_start</a:t>
            </a:r>
            <a:r>
              <a:rPr lang="en-ZA" sz="1050" dirty="0">
                <a:latin typeface="Courier" pitchFamily="49" charset="0"/>
              </a:rPr>
              <a:t>; // save the original start value</a:t>
            </a:r>
          </a:p>
          <a:p>
            <a:r>
              <a:rPr lang="en-ZA" sz="1050" dirty="0">
                <a:latin typeface="Courier" pitchFamily="49" charset="0"/>
              </a:rPr>
              <a:t>  // start an always loop -- is activated for each </a:t>
            </a:r>
            <a:r>
              <a:rPr lang="en-ZA" sz="1050" dirty="0" err="1">
                <a:latin typeface="Courier" pitchFamily="49" charset="0"/>
              </a:rPr>
              <a:t>clk</a:t>
            </a:r>
            <a:r>
              <a:rPr lang="en-ZA" sz="1050" dirty="0">
                <a:latin typeface="Courier" pitchFamily="49" charset="0"/>
              </a:rPr>
              <a:t> positive edge</a:t>
            </a:r>
          </a:p>
          <a:p>
            <a:r>
              <a:rPr lang="en-ZA" sz="1050" dirty="0">
                <a:latin typeface="Courier" pitchFamily="49" charset="0"/>
              </a:rPr>
              <a:t>  always @(</a:t>
            </a:r>
            <a:r>
              <a:rPr lang="en-ZA" sz="1050" dirty="0" err="1">
                <a:latin typeface="Courier" pitchFamily="49" charset="0"/>
              </a:rPr>
              <a:t>posedge</a:t>
            </a:r>
            <a:r>
              <a:rPr lang="en-ZA" sz="1050" dirty="0">
                <a:latin typeface="Courier" pitchFamily="49" charset="0"/>
              </a:rPr>
              <a:t> </a:t>
            </a:r>
            <a:r>
              <a:rPr lang="en-ZA" sz="1050" dirty="0" err="1">
                <a:latin typeface="Courier" pitchFamily="49" charset="0"/>
              </a:rPr>
              <a:t>clk</a:t>
            </a:r>
            <a:r>
              <a:rPr lang="en-ZA" sz="1050" dirty="0">
                <a:latin typeface="Courier" pitchFamily="49" charset="0"/>
              </a:rPr>
              <a:t>)</a:t>
            </a:r>
          </a:p>
          <a:p>
            <a:r>
              <a:rPr lang="en-ZA" sz="1050" dirty="0">
                <a:latin typeface="Courier" pitchFamily="49" charset="0"/>
              </a:rPr>
              <a:t>  if (~enable) begin</a:t>
            </a:r>
          </a:p>
          <a:p>
            <a:r>
              <a:rPr lang="en-ZA" sz="1050" dirty="0">
                <a:latin typeface="Courier" pitchFamily="49" charset="0"/>
              </a:rPr>
              <a:t>      out &lt;= start;  // the output is set to start if enable if low</a:t>
            </a:r>
          </a:p>
          <a:p>
            <a:r>
              <a:rPr lang="en-ZA" sz="1050" dirty="0">
                <a:latin typeface="Courier" pitchFamily="49" charset="0"/>
              </a:rPr>
              <a:t>      </a:t>
            </a:r>
            <a:r>
              <a:rPr lang="en-ZA" sz="1050" dirty="0" err="1">
                <a:latin typeface="Courier" pitchFamily="49" charset="0"/>
              </a:rPr>
              <a:t>org_start</a:t>
            </a:r>
            <a:r>
              <a:rPr lang="en-ZA" sz="1050" dirty="0">
                <a:latin typeface="Courier" pitchFamily="49" charset="0"/>
              </a:rPr>
              <a:t> &lt;= start;</a:t>
            </a:r>
          </a:p>
          <a:p>
            <a:r>
              <a:rPr lang="en-ZA" sz="1050" dirty="0">
                <a:latin typeface="Courier" pitchFamily="49" charset="0"/>
              </a:rPr>
              <a:t>      wrapped &lt;= 0;</a:t>
            </a:r>
          </a:p>
          <a:p>
            <a:r>
              <a:rPr lang="en-ZA" sz="1050" dirty="0">
                <a:latin typeface="Courier" pitchFamily="49" charset="0"/>
              </a:rPr>
              <a:t>   end else begin</a:t>
            </a:r>
          </a:p>
          <a:p>
            <a:r>
              <a:rPr lang="en-ZA" sz="1050" dirty="0">
                <a:latin typeface="Courier" pitchFamily="49" charset="0"/>
              </a:rPr>
              <a:t>      out &lt;= out + 1;</a:t>
            </a:r>
          </a:p>
          <a:p>
            <a:r>
              <a:rPr lang="en-ZA" sz="1050" dirty="0">
                <a:latin typeface="Courier" pitchFamily="49" charset="0"/>
              </a:rPr>
              <a:t>      if (out == start) begin</a:t>
            </a:r>
          </a:p>
          <a:p>
            <a:r>
              <a:rPr lang="en-ZA" sz="1050" dirty="0">
                <a:latin typeface="Courier" pitchFamily="49" charset="0"/>
              </a:rPr>
              <a:t>         wrapped &lt;= 1;</a:t>
            </a:r>
          </a:p>
          <a:p>
            <a:r>
              <a:rPr lang="en-ZA" sz="1050" dirty="0">
                <a:latin typeface="Courier" pitchFamily="49" charset="0"/>
              </a:rPr>
              <a:t>      end</a:t>
            </a:r>
          </a:p>
          <a:p>
            <a:r>
              <a:rPr lang="en-ZA" sz="1050" dirty="0">
                <a:latin typeface="Courier" pitchFamily="49" charset="0"/>
              </a:rPr>
              <a:t>   end</a:t>
            </a:r>
          </a:p>
          <a:p>
            <a:r>
              <a:rPr lang="en-ZA" sz="1050" b="1" dirty="0" err="1">
                <a:latin typeface="Courier" pitchFamily="49" charset="0"/>
              </a:rPr>
              <a:t>endmodule</a:t>
            </a:r>
            <a:endParaRPr lang="en-ZA" sz="1050" b="1" dirty="0">
              <a:latin typeface="Courier" pitchFamily="49" charset="0"/>
            </a:endParaRPr>
          </a:p>
        </p:txBody>
      </p:sp>
      <p:sp>
        <p:nvSpPr>
          <p:cNvPr id="3" name="TextBox 2"/>
          <p:cNvSpPr txBox="1"/>
          <p:nvPr/>
        </p:nvSpPr>
        <p:spPr>
          <a:xfrm>
            <a:off x="888763" y="367470"/>
            <a:ext cx="7494662" cy="369332"/>
          </a:xfrm>
          <a:prstGeom prst="rect">
            <a:avLst/>
          </a:prstGeom>
          <a:noFill/>
        </p:spPr>
        <p:txBody>
          <a:bodyPr wrap="square" rtlCol="0">
            <a:spAutoFit/>
          </a:bodyPr>
          <a:lstStyle/>
          <a:p>
            <a:r>
              <a:rPr lang="en-ZA" dirty="0"/>
              <a:t>Expand on the Verilog design…</a:t>
            </a:r>
          </a:p>
        </p:txBody>
      </p:sp>
      <p:sp>
        <p:nvSpPr>
          <p:cNvPr id="4" name="Rectangle 3"/>
          <p:cNvSpPr/>
          <p:nvPr/>
        </p:nvSpPr>
        <p:spPr>
          <a:xfrm>
            <a:off x="290556" y="6223283"/>
            <a:ext cx="8503066" cy="430887"/>
          </a:xfrm>
          <a:prstGeom prst="rect">
            <a:avLst/>
          </a:prstGeom>
        </p:spPr>
        <p:txBody>
          <a:bodyPr wrap="square">
            <a:spAutoFit/>
          </a:bodyPr>
          <a:lstStyle/>
          <a:p>
            <a:r>
              <a:rPr lang="en-ZA" sz="1050" dirty="0"/>
              <a:t>This is an adaptation of a more standard counter, as can be found on </a:t>
            </a:r>
            <a:r>
              <a:rPr lang="en-ZA" sz="1050" dirty="0">
                <a:hlinkClick r:id="rId2"/>
              </a:rPr>
              <a:t>http://www.asic-world.com/examples/verilog/simple_counter.html#8-Bit_Simple_Up_Counter</a:t>
            </a:r>
            <a:r>
              <a:rPr lang="en-ZA" sz="1050" dirty="0"/>
              <a:t> </a:t>
            </a:r>
          </a:p>
        </p:txBody>
      </p:sp>
    </p:spTree>
    <p:extLst>
      <p:ext uri="{BB962C8B-B14F-4D97-AF65-F5344CB8AC3E}">
        <p14:creationId xmlns:p14="http://schemas.microsoft.com/office/powerpoint/2010/main" val="4112256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Test Bench</a:t>
            </a:r>
          </a:p>
        </p:txBody>
      </p:sp>
      <p:sp>
        <p:nvSpPr>
          <p:cNvPr id="3" name="Content Placeholder 2"/>
          <p:cNvSpPr>
            <a:spLocks noGrp="1"/>
          </p:cNvSpPr>
          <p:nvPr>
            <p:ph idx="1"/>
          </p:nvPr>
        </p:nvSpPr>
        <p:spPr/>
        <p:txBody>
          <a:bodyPr>
            <a:normAutofit lnSpcReduction="10000"/>
          </a:bodyPr>
          <a:lstStyle/>
          <a:p>
            <a:r>
              <a:rPr lang="en-ZA" dirty="0">
                <a:solidFill>
                  <a:srgbClr val="FF6600"/>
                </a:solidFill>
              </a:rPr>
              <a:t>A Test Bench is a HDL program that verifies the functional correctness of the hardware design.</a:t>
            </a:r>
          </a:p>
          <a:p>
            <a:r>
              <a:rPr lang="en-ZA" dirty="0"/>
              <a:t>The test bench program checks whether the hardware model does what it is supposed to do.</a:t>
            </a:r>
          </a:p>
          <a:p>
            <a:r>
              <a:rPr lang="en-ZA" dirty="0"/>
              <a:t>Used with the simulator, tends to need addition of simulator commands such as using the delay (#n) operation</a:t>
            </a:r>
          </a:p>
          <a:p>
            <a:endParaRPr lang="en-ZA" dirty="0"/>
          </a:p>
        </p:txBody>
      </p:sp>
    </p:spTree>
    <p:extLst>
      <p:ext uri="{BB962C8B-B14F-4D97-AF65-F5344CB8AC3E}">
        <p14:creationId xmlns:p14="http://schemas.microsoft.com/office/powerpoint/2010/main" val="1112763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64" y="357601"/>
            <a:ext cx="7494662" cy="369332"/>
          </a:xfrm>
          <a:prstGeom prst="rect">
            <a:avLst/>
          </a:prstGeom>
          <a:noFill/>
        </p:spPr>
        <p:txBody>
          <a:bodyPr wrap="square" rtlCol="0">
            <a:spAutoFit/>
          </a:bodyPr>
          <a:lstStyle/>
          <a:p>
            <a:r>
              <a:rPr lang="en-ZA" dirty="0"/>
              <a:t>Adding this to the simulator…</a:t>
            </a:r>
          </a:p>
        </p:txBody>
      </p:sp>
      <p:sp>
        <p:nvSpPr>
          <p:cNvPr id="3" name="TextBox 2"/>
          <p:cNvSpPr txBox="1"/>
          <p:nvPr/>
        </p:nvSpPr>
        <p:spPr>
          <a:xfrm>
            <a:off x="477764" y="726933"/>
            <a:ext cx="2238690" cy="276999"/>
          </a:xfrm>
          <a:prstGeom prst="rect">
            <a:avLst/>
          </a:prstGeom>
          <a:noFill/>
        </p:spPr>
        <p:txBody>
          <a:bodyPr wrap="none" rtlCol="0">
            <a:spAutoFit/>
          </a:bodyPr>
          <a:lstStyle/>
          <a:p>
            <a:r>
              <a:rPr lang="en-ZA" sz="1200" dirty="0"/>
              <a:t>Creating a Verilog Test Fixture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97" y="1212267"/>
            <a:ext cx="6124575" cy="5191125"/>
          </a:xfrm>
          <a:prstGeom prst="rect">
            <a:avLst/>
          </a:prstGeom>
        </p:spPr>
      </p:pic>
      <p:sp>
        <p:nvSpPr>
          <p:cNvPr id="6" name="TextBox 5"/>
          <p:cNvSpPr txBox="1"/>
          <p:nvPr/>
        </p:nvSpPr>
        <p:spPr>
          <a:xfrm>
            <a:off x="3908749" y="496100"/>
            <a:ext cx="4034631" cy="461665"/>
          </a:xfrm>
          <a:prstGeom prst="rect">
            <a:avLst/>
          </a:prstGeom>
          <a:noFill/>
        </p:spPr>
        <p:txBody>
          <a:bodyPr wrap="none" rtlCol="0">
            <a:spAutoFit/>
          </a:bodyPr>
          <a:lstStyle/>
          <a:p>
            <a:r>
              <a:rPr lang="en-ZA" sz="1200" dirty="0"/>
              <a:t>.. And put in a suitable name for the resultant file, usually</a:t>
            </a:r>
          </a:p>
          <a:p>
            <a:r>
              <a:rPr lang="en-ZA" sz="1200" dirty="0"/>
              <a:t>It is followed by _</a:t>
            </a:r>
            <a:r>
              <a:rPr lang="en-ZA" sz="1200" dirty="0" err="1"/>
              <a:t>tb</a:t>
            </a:r>
            <a:r>
              <a:rPr lang="en-ZA" sz="1200" dirty="0"/>
              <a:t> to show it is a test bench.</a:t>
            </a:r>
          </a:p>
        </p:txBody>
      </p:sp>
      <p:cxnSp>
        <p:nvCxnSpPr>
          <p:cNvPr id="7" name="Straight Arrow Connector 6"/>
          <p:cNvCxnSpPr/>
          <p:nvPr/>
        </p:nvCxnSpPr>
        <p:spPr>
          <a:xfrm flipH="1">
            <a:off x="4671791" y="3441429"/>
            <a:ext cx="277892" cy="215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49683" y="3010542"/>
            <a:ext cx="1438417" cy="430887"/>
          </a:xfrm>
          <a:prstGeom prst="rect">
            <a:avLst/>
          </a:prstGeom>
          <a:noFill/>
        </p:spPr>
        <p:txBody>
          <a:bodyPr wrap="square" rtlCol="0">
            <a:spAutoFit/>
          </a:bodyPr>
          <a:lstStyle/>
          <a:p>
            <a:r>
              <a:rPr lang="en-ZA" sz="1100" dirty="0"/>
              <a:t>Provide it a useful file name</a:t>
            </a:r>
          </a:p>
        </p:txBody>
      </p:sp>
      <p:cxnSp>
        <p:nvCxnSpPr>
          <p:cNvPr id="9" name="Straight Arrow Connector 8"/>
          <p:cNvCxnSpPr/>
          <p:nvPr/>
        </p:nvCxnSpPr>
        <p:spPr>
          <a:xfrm flipH="1">
            <a:off x="2321056" y="3625134"/>
            <a:ext cx="277892" cy="215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390999" y="4295139"/>
            <a:ext cx="3576714" cy="2314795"/>
            <a:chOff x="5390999" y="4295139"/>
            <a:chExt cx="3576714" cy="231479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064" y="5064580"/>
              <a:ext cx="3041649" cy="1545354"/>
            </a:xfrm>
            <a:prstGeom prst="rect">
              <a:avLst/>
            </a:prstGeom>
          </p:spPr>
        </p:pic>
        <p:cxnSp>
          <p:nvCxnSpPr>
            <p:cNvPr id="10" name="Straight Arrow Connector 9"/>
            <p:cNvCxnSpPr/>
            <p:nvPr/>
          </p:nvCxnSpPr>
          <p:spPr>
            <a:xfrm flipH="1">
              <a:off x="5390999" y="5409929"/>
              <a:ext cx="277892" cy="215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2372" y="4295139"/>
              <a:ext cx="2024928" cy="769441"/>
            </a:xfrm>
            <a:prstGeom prst="rect">
              <a:avLst/>
            </a:prstGeom>
            <a:noFill/>
          </p:spPr>
          <p:txBody>
            <a:bodyPr wrap="square" rtlCol="0">
              <a:spAutoFit/>
            </a:bodyPr>
            <a:lstStyle/>
            <a:p>
              <a:r>
                <a:rPr lang="en-ZA" sz="1100" dirty="0"/>
                <a:t>Next window lets you associate to a file, choose Count8w, should finally show summary of tile to add:</a:t>
              </a:r>
            </a:p>
          </p:txBody>
        </p:sp>
      </p:grpSp>
    </p:spTree>
    <p:extLst>
      <p:ext uri="{BB962C8B-B14F-4D97-AF65-F5344CB8AC3E}">
        <p14:creationId xmlns:p14="http://schemas.microsoft.com/office/powerpoint/2010/main" val="383197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103" y="154303"/>
            <a:ext cx="8385175" cy="1431925"/>
          </a:xfrm>
        </p:spPr>
        <p:txBody>
          <a:bodyPr/>
          <a:lstStyle/>
          <a:p>
            <a:r>
              <a:rPr lang="en-ZA" dirty="0"/>
              <a:t>Module: Building block</a:t>
            </a:r>
            <a:br>
              <a:rPr lang="en-ZA" dirty="0"/>
            </a:br>
            <a:r>
              <a:rPr lang="en-ZA" dirty="0"/>
              <a:t> of Verilog Programs</a:t>
            </a:r>
            <a:endParaRPr lang="en-GB" dirty="0"/>
          </a:p>
        </p:txBody>
      </p:sp>
      <p:sp>
        <p:nvSpPr>
          <p:cNvPr id="3" name="Content Placeholder 2"/>
          <p:cNvSpPr>
            <a:spLocks noGrp="1"/>
          </p:cNvSpPr>
          <p:nvPr>
            <p:ph idx="1"/>
          </p:nvPr>
        </p:nvSpPr>
        <p:spPr>
          <a:xfrm>
            <a:off x="799012" y="1852749"/>
            <a:ext cx="8007350" cy="4191000"/>
          </a:xfrm>
        </p:spPr>
        <p:txBody>
          <a:bodyPr/>
          <a:lstStyle/>
          <a:p>
            <a:r>
              <a:rPr lang="en-ZA" sz="2800" u="sng" dirty="0"/>
              <a:t>Module:</a:t>
            </a:r>
            <a:r>
              <a:rPr lang="en-ZA" sz="2800" dirty="0"/>
              <a:t> the basic block that does something and can be connected to (i.e. equivalent to entity in VHDL) </a:t>
            </a:r>
          </a:p>
          <a:p>
            <a:r>
              <a:rPr lang="en-ZA" sz="2800" u="sng" dirty="0"/>
              <a:t>Modules are hierarchical</a:t>
            </a:r>
            <a:r>
              <a:rPr lang="en-ZA" sz="2800" dirty="0"/>
              <a:t>. They can be individual elements (e.g. comprise standard gates) or can be a composition of other modules.</a:t>
            </a:r>
          </a:p>
          <a:p>
            <a:endParaRPr lang="en-GB" sz="2800" dirty="0"/>
          </a:p>
        </p:txBody>
      </p:sp>
      <p:sp>
        <p:nvSpPr>
          <p:cNvPr id="4" name="TextBox 3"/>
          <p:cNvSpPr txBox="1"/>
          <p:nvPr/>
        </p:nvSpPr>
        <p:spPr>
          <a:xfrm>
            <a:off x="1750423" y="5094514"/>
            <a:ext cx="5275803" cy="1477328"/>
          </a:xfrm>
          <a:prstGeom prst="rect">
            <a:avLst/>
          </a:prstGeom>
          <a:noFill/>
        </p:spPr>
        <p:txBody>
          <a:bodyPr wrap="none" rtlCol="0">
            <a:spAutoFit/>
          </a:bodyPr>
          <a:lstStyle/>
          <a:p>
            <a:r>
              <a:rPr lang="en-ZA" b="1" dirty="0"/>
              <a:t>module</a:t>
            </a:r>
            <a:r>
              <a:rPr lang="en-ZA" dirty="0"/>
              <a:t> &lt;</a:t>
            </a:r>
            <a:r>
              <a:rPr lang="en-ZA" i="1" dirty="0" err="1"/>
              <a:t>module</a:t>
            </a:r>
            <a:r>
              <a:rPr lang="en-ZA" i="1" dirty="0"/>
              <a:t> name</a:t>
            </a:r>
            <a:r>
              <a:rPr lang="en-ZA" dirty="0"/>
              <a:t>&gt; (&lt;</a:t>
            </a:r>
            <a:r>
              <a:rPr lang="en-ZA" i="1" dirty="0"/>
              <a:t>module terminal list</a:t>
            </a:r>
            <a:r>
              <a:rPr lang="en-ZA" dirty="0"/>
              <a:t>&gt;);</a:t>
            </a:r>
          </a:p>
          <a:p>
            <a:r>
              <a:rPr lang="en-ZA" dirty="0"/>
              <a:t>  …</a:t>
            </a:r>
          </a:p>
          <a:p>
            <a:r>
              <a:rPr lang="en-ZA" dirty="0"/>
              <a:t>   &lt;</a:t>
            </a:r>
            <a:r>
              <a:rPr lang="en-ZA" i="1" dirty="0"/>
              <a:t>module implementation</a:t>
            </a:r>
            <a:r>
              <a:rPr lang="en-ZA" dirty="0"/>
              <a:t>&gt;</a:t>
            </a:r>
          </a:p>
          <a:p>
            <a:r>
              <a:rPr lang="en-ZA" dirty="0"/>
              <a:t>  …</a:t>
            </a:r>
          </a:p>
          <a:p>
            <a:r>
              <a:rPr lang="en-ZA" b="1" dirty="0" err="1"/>
              <a:t>endmodule</a:t>
            </a:r>
            <a:endParaRPr lang="en-GB" b="1" dirty="0"/>
          </a:p>
        </p:txBody>
      </p:sp>
      <p:sp>
        <p:nvSpPr>
          <p:cNvPr id="5" name="TextBox 4"/>
          <p:cNvSpPr txBox="1"/>
          <p:nvPr/>
        </p:nvSpPr>
        <p:spPr>
          <a:xfrm>
            <a:off x="274319" y="5133703"/>
            <a:ext cx="1154996" cy="369332"/>
          </a:xfrm>
          <a:prstGeom prst="rect">
            <a:avLst/>
          </a:prstGeom>
          <a:noFill/>
        </p:spPr>
        <p:txBody>
          <a:bodyPr wrap="none" rtlCol="0">
            <a:spAutoFit/>
          </a:bodyPr>
          <a:lstStyle/>
          <a:p>
            <a:r>
              <a:rPr lang="en-ZA" dirty="0">
                <a:solidFill>
                  <a:srgbClr val="FF6600"/>
                </a:solidFill>
              </a:rPr>
              <a:t>SYNTAX:</a:t>
            </a:r>
            <a:endParaRPr lang="en-GB" dirty="0">
              <a:solidFill>
                <a:srgbClr val="FF6600"/>
              </a:solidFill>
            </a:endParaRPr>
          </a:p>
        </p:txBody>
      </p:sp>
      <p:grpSp>
        <p:nvGrpSpPr>
          <p:cNvPr id="12" name="Group 11"/>
          <p:cNvGrpSpPr/>
          <p:nvPr/>
        </p:nvGrpSpPr>
        <p:grpSpPr>
          <a:xfrm>
            <a:off x="7063677" y="206477"/>
            <a:ext cx="1829601" cy="1504337"/>
            <a:chOff x="7152967" y="4984957"/>
            <a:chExt cx="1991033" cy="1637070"/>
          </a:xfrm>
        </p:grpSpPr>
        <p:sp>
          <p:nvSpPr>
            <p:cNvPr id="6" name="Cube 5"/>
            <p:cNvSpPr/>
            <p:nvPr/>
          </p:nvSpPr>
          <p:spPr bwMode="auto">
            <a:xfrm>
              <a:off x="7152967" y="6017343"/>
              <a:ext cx="1415845" cy="604684"/>
            </a:xfrm>
            <a:prstGeom prst="cub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7" name="Cube 6"/>
            <p:cNvSpPr/>
            <p:nvPr/>
          </p:nvSpPr>
          <p:spPr bwMode="auto">
            <a:xfrm>
              <a:off x="7506928" y="5515899"/>
              <a:ext cx="1415845" cy="604684"/>
            </a:xfrm>
            <a:prstGeom prst="cube">
              <a:avLst/>
            </a:prstGeom>
            <a:solidFill>
              <a:srgbClr val="00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8" name="Rectangle 7"/>
            <p:cNvSpPr/>
            <p:nvPr/>
          </p:nvSpPr>
          <p:spPr>
            <a:xfrm>
              <a:off x="7211951" y="6194011"/>
              <a:ext cx="1069525" cy="369332"/>
            </a:xfrm>
            <a:prstGeom prst="rect">
              <a:avLst/>
            </a:prstGeom>
          </p:spPr>
          <p:txBody>
            <a:bodyPr wrap="none">
              <a:spAutoFit/>
            </a:bodyPr>
            <a:lstStyle/>
            <a:p>
              <a:r>
                <a:rPr lang="en-ZA" dirty="0"/>
                <a:t>module1</a:t>
              </a:r>
              <a:endParaRPr lang="en-GB" dirty="0"/>
            </a:p>
          </p:txBody>
        </p:sp>
        <p:sp>
          <p:nvSpPr>
            <p:cNvPr id="9" name="Rectangle 8"/>
            <p:cNvSpPr/>
            <p:nvPr/>
          </p:nvSpPr>
          <p:spPr>
            <a:xfrm>
              <a:off x="7576759" y="5707314"/>
              <a:ext cx="1069525" cy="369332"/>
            </a:xfrm>
            <a:prstGeom prst="rect">
              <a:avLst/>
            </a:prstGeom>
          </p:spPr>
          <p:txBody>
            <a:bodyPr wrap="none">
              <a:spAutoFit/>
            </a:bodyPr>
            <a:lstStyle/>
            <a:p>
              <a:r>
                <a:rPr lang="en-ZA" dirty="0"/>
                <a:t>module2</a:t>
              </a:r>
              <a:endParaRPr lang="en-GB" dirty="0"/>
            </a:p>
          </p:txBody>
        </p:sp>
        <p:sp>
          <p:nvSpPr>
            <p:cNvPr id="10" name="Cube 9"/>
            <p:cNvSpPr/>
            <p:nvPr/>
          </p:nvSpPr>
          <p:spPr bwMode="auto">
            <a:xfrm>
              <a:off x="7728155" y="4984957"/>
              <a:ext cx="1415845" cy="604684"/>
            </a:xfrm>
            <a:prstGeom prst="cub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1" name="Rectangle 10"/>
            <p:cNvSpPr/>
            <p:nvPr/>
          </p:nvSpPr>
          <p:spPr>
            <a:xfrm>
              <a:off x="8073002" y="5176372"/>
              <a:ext cx="415498" cy="369332"/>
            </a:xfrm>
            <a:prstGeom prst="rect">
              <a:avLst/>
            </a:prstGeom>
          </p:spPr>
          <p:txBody>
            <a:bodyPr wrap="none">
              <a:spAutoFit/>
            </a:bodyPr>
            <a:lstStyle/>
            <a:p>
              <a:r>
                <a:rPr lang="en-ZA" dirty="0"/>
                <a:t>…</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64" y="357601"/>
            <a:ext cx="7494662" cy="369332"/>
          </a:xfrm>
          <a:prstGeom prst="rect">
            <a:avLst/>
          </a:prstGeom>
          <a:noFill/>
        </p:spPr>
        <p:txBody>
          <a:bodyPr wrap="square" rtlCol="0">
            <a:spAutoFit/>
          </a:bodyPr>
          <a:lstStyle/>
          <a:p>
            <a:r>
              <a:rPr lang="en-ZA" dirty="0"/>
              <a:t>This is test bench file generated…</a:t>
            </a:r>
          </a:p>
        </p:txBody>
      </p:sp>
      <p:sp>
        <p:nvSpPr>
          <p:cNvPr id="3" name="TextBox 2"/>
          <p:cNvSpPr txBox="1"/>
          <p:nvPr/>
        </p:nvSpPr>
        <p:spPr>
          <a:xfrm>
            <a:off x="477764" y="726933"/>
            <a:ext cx="2238690" cy="276999"/>
          </a:xfrm>
          <a:prstGeom prst="rect">
            <a:avLst/>
          </a:prstGeom>
          <a:noFill/>
        </p:spPr>
        <p:txBody>
          <a:bodyPr wrap="none" rtlCol="0">
            <a:spAutoFit/>
          </a:bodyPr>
          <a:lstStyle/>
          <a:p>
            <a:r>
              <a:rPr lang="en-ZA" sz="1200" dirty="0"/>
              <a:t>Creating a Verilog Test Fixture</a:t>
            </a:r>
          </a:p>
        </p:txBody>
      </p:sp>
      <p:sp>
        <p:nvSpPr>
          <p:cNvPr id="6" name="TextBox 5"/>
          <p:cNvSpPr txBox="1"/>
          <p:nvPr/>
        </p:nvSpPr>
        <p:spPr>
          <a:xfrm>
            <a:off x="3908749" y="496100"/>
            <a:ext cx="4034631" cy="461665"/>
          </a:xfrm>
          <a:prstGeom prst="rect">
            <a:avLst/>
          </a:prstGeom>
          <a:noFill/>
        </p:spPr>
        <p:txBody>
          <a:bodyPr wrap="none" rtlCol="0">
            <a:spAutoFit/>
          </a:bodyPr>
          <a:lstStyle/>
          <a:p>
            <a:r>
              <a:rPr lang="en-ZA" sz="1200" dirty="0"/>
              <a:t>.. And put in a suitable name for the resultant file, usually</a:t>
            </a:r>
          </a:p>
          <a:p>
            <a:r>
              <a:rPr lang="en-ZA" sz="1200" dirty="0"/>
              <a:t>It is followed by _</a:t>
            </a:r>
            <a:r>
              <a:rPr lang="en-ZA" sz="1200" dirty="0" err="1"/>
              <a:t>tb</a:t>
            </a:r>
            <a:r>
              <a:rPr lang="en-ZA" sz="1200" dirty="0"/>
              <a:t> to show it is a test bench.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71" y="1373264"/>
            <a:ext cx="7461812" cy="4890878"/>
          </a:xfrm>
          <a:prstGeom prst="rect">
            <a:avLst/>
          </a:prstGeom>
        </p:spPr>
      </p:pic>
      <p:grpSp>
        <p:nvGrpSpPr>
          <p:cNvPr id="13" name="Group 12"/>
          <p:cNvGrpSpPr/>
          <p:nvPr/>
        </p:nvGrpSpPr>
        <p:grpSpPr>
          <a:xfrm>
            <a:off x="4803820" y="3557896"/>
            <a:ext cx="3773510" cy="2318197"/>
            <a:chOff x="4803820" y="2176530"/>
            <a:chExt cx="3773510" cy="2318197"/>
          </a:xfrm>
        </p:grpSpPr>
        <p:sp>
          <p:nvSpPr>
            <p:cNvPr id="7" name="Rectangle 6"/>
            <p:cNvSpPr/>
            <p:nvPr/>
          </p:nvSpPr>
          <p:spPr>
            <a:xfrm>
              <a:off x="5628067" y="2176530"/>
              <a:ext cx="2949263" cy="2318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chemeClr val="tx1"/>
                  </a:solidFill>
                </a:rPr>
                <a:t>This is the part you want to edit to generate simulation ‘stimulus’ (i.e. toggling lines etc.)</a:t>
              </a:r>
            </a:p>
            <a:p>
              <a:endParaRPr lang="en-ZA" dirty="0">
                <a:solidFill>
                  <a:schemeClr val="tx1"/>
                </a:solidFill>
              </a:endParaRPr>
            </a:p>
            <a:p>
              <a:r>
                <a:rPr lang="en-ZA" dirty="0">
                  <a:solidFill>
                    <a:schemeClr val="tx1"/>
                  </a:solidFill>
                </a:rPr>
                <a:t>Use #100 to simulate waiting for 100 time units (typically 100ns)</a:t>
              </a:r>
            </a:p>
          </p:txBody>
        </p:sp>
        <p:cxnSp>
          <p:nvCxnSpPr>
            <p:cNvPr id="9" name="Straight Connector 8"/>
            <p:cNvCxnSpPr/>
            <p:nvPr/>
          </p:nvCxnSpPr>
          <p:spPr>
            <a:xfrm>
              <a:off x="4816699" y="2852670"/>
              <a:ext cx="0" cy="1133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flipV="1">
              <a:off x="4803820" y="3335628"/>
              <a:ext cx="82424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803820" y="2116863"/>
            <a:ext cx="3773510" cy="1804029"/>
            <a:chOff x="4803820" y="3566461"/>
            <a:chExt cx="3773510" cy="1804029"/>
          </a:xfrm>
        </p:grpSpPr>
        <p:sp>
          <p:nvSpPr>
            <p:cNvPr id="15" name="Rectangle 14"/>
            <p:cNvSpPr/>
            <p:nvPr/>
          </p:nvSpPr>
          <p:spPr>
            <a:xfrm>
              <a:off x="5628067" y="3566461"/>
              <a:ext cx="2949263" cy="9282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chemeClr val="tx1"/>
                  </a:solidFill>
                </a:rPr>
                <a:t>This creates an instance of the module.</a:t>
              </a:r>
            </a:p>
          </p:txBody>
        </p:sp>
        <p:cxnSp>
          <p:nvCxnSpPr>
            <p:cNvPr id="16" name="Straight Connector 15"/>
            <p:cNvCxnSpPr/>
            <p:nvPr/>
          </p:nvCxnSpPr>
          <p:spPr>
            <a:xfrm>
              <a:off x="4803820" y="4636394"/>
              <a:ext cx="0" cy="73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1"/>
            </p:cNvCxnSpPr>
            <p:nvPr/>
          </p:nvCxnSpPr>
          <p:spPr>
            <a:xfrm flipH="1">
              <a:off x="4816699" y="4030594"/>
              <a:ext cx="811368" cy="833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71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2000"/>
                            </p:stCondLst>
                            <p:childTnLst>
                              <p:par>
                                <p:cTn id="9" presetID="22" presetClass="entr" presetSubtype="4" fill="hold" nodeType="afterEffect">
                                  <p:stCondLst>
                                    <p:cond delay="1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64" y="357601"/>
            <a:ext cx="7494662" cy="369332"/>
          </a:xfrm>
          <a:prstGeom prst="rect">
            <a:avLst/>
          </a:prstGeom>
          <a:noFill/>
        </p:spPr>
        <p:txBody>
          <a:bodyPr wrap="square" rtlCol="0">
            <a:spAutoFit/>
          </a:bodyPr>
          <a:lstStyle/>
          <a:p>
            <a:r>
              <a:rPr lang="en-ZA" dirty="0"/>
              <a:t>Example test bench</a:t>
            </a:r>
          </a:p>
        </p:txBody>
      </p:sp>
      <p:sp>
        <p:nvSpPr>
          <p:cNvPr id="3" name="Rectangle 2"/>
          <p:cNvSpPr/>
          <p:nvPr/>
        </p:nvSpPr>
        <p:spPr>
          <a:xfrm>
            <a:off x="790977" y="977540"/>
            <a:ext cx="4572000" cy="5509200"/>
          </a:xfrm>
          <a:prstGeom prst="rect">
            <a:avLst/>
          </a:prstGeom>
        </p:spPr>
        <p:txBody>
          <a:bodyPr>
            <a:spAutoFit/>
          </a:bodyPr>
          <a:lstStyle/>
          <a:p>
            <a:r>
              <a:rPr lang="en-ZA" sz="1600" dirty="0"/>
              <a:t>`timescale 1ns / 1ps   // simulation precision</a:t>
            </a:r>
          </a:p>
          <a:p>
            <a:r>
              <a:rPr lang="en-ZA" sz="1600" dirty="0"/>
              <a:t> …</a:t>
            </a:r>
          </a:p>
          <a:p>
            <a:r>
              <a:rPr lang="en-ZA" sz="1600" dirty="0"/>
              <a:t>initial begin</a:t>
            </a:r>
          </a:p>
          <a:p>
            <a:r>
              <a:rPr lang="en-ZA" sz="1600" dirty="0"/>
              <a:t>	// Initialize Inputs</a:t>
            </a:r>
          </a:p>
          <a:p>
            <a:r>
              <a:rPr lang="en-ZA" sz="1600" dirty="0"/>
              <a:t>	start = 0;</a:t>
            </a:r>
          </a:p>
          <a:p>
            <a:r>
              <a:rPr lang="en-ZA" sz="1600" dirty="0"/>
              <a:t>	enable = 0;</a:t>
            </a:r>
          </a:p>
          <a:p>
            <a:r>
              <a:rPr lang="en-ZA" sz="1600" dirty="0"/>
              <a:t>	</a:t>
            </a:r>
            <a:r>
              <a:rPr lang="en-ZA" sz="1600" dirty="0" err="1"/>
              <a:t>clk</a:t>
            </a:r>
            <a:r>
              <a:rPr lang="en-ZA" sz="1600" dirty="0"/>
              <a:t> = 0;</a:t>
            </a:r>
          </a:p>
          <a:p>
            <a:endParaRPr lang="en-ZA" sz="1600" dirty="0"/>
          </a:p>
          <a:p>
            <a:r>
              <a:rPr lang="en-ZA" sz="1600" dirty="0"/>
              <a:t>	// Wait 100 ns for global reset to finish</a:t>
            </a:r>
          </a:p>
          <a:p>
            <a:r>
              <a:rPr lang="en-ZA" sz="1600" dirty="0"/>
              <a:t>	#100;</a:t>
            </a:r>
          </a:p>
          <a:p>
            <a:r>
              <a:rPr lang="en-ZA" sz="1600" dirty="0"/>
              <a:t>       </a:t>
            </a:r>
          </a:p>
          <a:p>
            <a:r>
              <a:rPr lang="en-ZA" sz="1600" dirty="0"/>
              <a:t>	// Add stimulus here</a:t>
            </a:r>
          </a:p>
          <a:p>
            <a:r>
              <a:rPr lang="en-ZA" sz="1600" dirty="0"/>
              <a:t>	start = 'd10;</a:t>
            </a:r>
          </a:p>
          <a:p>
            <a:r>
              <a:rPr lang="en-ZA" sz="1600" dirty="0"/>
              <a:t>	enable = 'b0;</a:t>
            </a:r>
          </a:p>
          <a:p>
            <a:r>
              <a:rPr lang="en-ZA" sz="1600" dirty="0"/>
              <a:t>	</a:t>
            </a:r>
            <a:r>
              <a:rPr lang="en-ZA" sz="1600" dirty="0" err="1"/>
              <a:t>clk</a:t>
            </a:r>
            <a:r>
              <a:rPr lang="en-ZA" sz="1600" dirty="0"/>
              <a:t>    = 1;</a:t>
            </a:r>
          </a:p>
          <a:p>
            <a:r>
              <a:rPr lang="en-ZA" sz="1600" dirty="0"/>
              <a:t>	#10; // delay 10ns</a:t>
            </a:r>
          </a:p>
          <a:p>
            <a:r>
              <a:rPr lang="en-ZA" sz="1600" dirty="0"/>
              <a:t>		</a:t>
            </a:r>
          </a:p>
          <a:p>
            <a:r>
              <a:rPr lang="en-ZA" sz="1600" dirty="0"/>
              <a:t>	// Add stimulus here</a:t>
            </a:r>
          </a:p>
          <a:p>
            <a:r>
              <a:rPr lang="en-ZA" sz="1600" dirty="0"/>
              <a:t>	enable = 'b1;</a:t>
            </a:r>
          </a:p>
          <a:p>
            <a:r>
              <a:rPr lang="en-ZA" sz="1600" dirty="0"/>
              <a:t>	</a:t>
            </a:r>
            <a:r>
              <a:rPr lang="en-ZA" sz="1600" dirty="0" err="1"/>
              <a:t>clk</a:t>
            </a:r>
            <a:r>
              <a:rPr lang="en-ZA" sz="1600" dirty="0"/>
              <a:t>    = 0;</a:t>
            </a:r>
          </a:p>
          <a:p>
            <a:r>
              <a:rPr lang="en-ZA" sz="1600" dirty="0"/>
              <a:t>	#10; // delay 10ns</a:t>
            </a:r>
          </a:p>
          <a:p>
            <a:r>
              <a:rPr lang="en-ZA" sz="1600" dirty="0"/>
              <a:t>end</a:t>
            </a:r>
          </a:p>
        </p:txBody>
      </p:sp>
      <p:sp>
        <p:nvSpPr>
          <p:cNvPr id="4" name="TextBox 3"/>
          <p:cNvSpPr txBox="1"/>
          <p:nvPr/>
        </p:nvSpPr>
        <p:spPr>
          <a:xfrm>
            <a:off x="5981701" y="1104900"/>
            <a:ext cx="2590799" cy="2308324"/>
          </a:xfrm>
          <a:prstGeom prst="rect">
            <a:avLst/>
          </a:prstGeom>
          <a:noFill/>
        </p:spPr>
        <p:txBody>
          <a:bodyPr wrap="square" rtlCol="0">
            <a:spAutoFit/>
          </a:bodyPr>
          <a:lstStyle/>
          <a:p>
            <a:r>
              <a:rPr lang="en-ZA" dirty="0"/>
              <a:t>In the Altera simulator the waveform editor allows initial conditions of lines to be set and addition of clock lines, but in test bench code you need to implement this behaviour</a:t>
            </a:r>
          </a:p>
        </p:txBody>
      </p:sp>
    </p:spTree>
    <p:extLst>
      <p:ext uri="{BB962C8B-B14F-4D97-AF65-F5344CB8AC3E}">
        <p14:creationId xmlns:p14="http://schemas.microsoft.com/office/powerpoint/2010/main" val="3377855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9" y="726933"/>
            <a:ext cx="8138200" cy="4826142"/>
          </a:xfrm>
          <a:prstGeom prst="rect">
            <a:avLst/>
          </a:prstGeom>
        </p:spPr>
      </p:pic>
      <p:sp>
        <p:nvSpPr>
          <p:cNvPr id="3" name="TextBox 2"/>
          <p:cNvSpPr txBox="1"/>
          <p:nvPr/>
        </p:nvSpPr>
        <p:spPr>
          <a:xfrm>
            <a:off x="477764" y="357601"/>
            <a:ext cx="7494662" cy="369332"/>
          </a:xfrm>
          <a:prstGeom prst="rect">
            <a:avLst/>
          </a:prstGeom>
          <a:noFill/>
        </p:spPr>
        <p:txBody>
          <a:bodyPr wrap="square" rtlCol="0">
            <a:spAutoFit/>
          </a:bodyPr>
          <a:lstStyle/>
          <a:p>
            <a:r>
              <a:rPr lang="en-ZA" dirty="0"/>
              <a:t>Click on Simulator and then double click simulate behavioural model</a:t>
            </a:r>
          </a:p>
        </p:txBody>
      </p:sp>
      <p:cxnSp>
        <p:nvCxnSpPr>
          <p:cNvPr id="5" name="Straight Arrow Connector 4"/>
          <p:cNvCxnSpPr/>
          <p:nvPr/>
        </p:nvCxnSpPr>
        <p:spPr>
          <a:xfrm flipH="1">
            <a:off x="2151979" y="3114809"/>
            <a:ext cx="321972" cy="1931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1762916" y="1456656"/>
            <a:ext cx="321972" cy="3734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151979" y="3449660"/>
            <a:ext cx="160986" cy="4250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20737" y="3872114"/>
            <a:ext cx="1010213" cy="276999"/>
          </a:xfrm>
          <a:prstGeom prst="rect">
            <a:avLst/>
          </a:prstGeom>
          <a:noFill/>
        </p:spPr>
        <p:txBody>
          <a:bodyPr wrap="none" rtlCol="0">
            <a:spAutoFit/>
          </a:bodyPr>
          <a:lstStyle/>
          <a:p>
            <a:r>
              <a:rPr lang="en-ZA" sz="1200" dirty="0">
                <a:solidFill>
                  <a:srgbClr val="FF0000"/>
                </a:solidFill>
              </a:rPr>
              <a:t>Double click</a:t>
            </a:r>
          </a:p>
        </p:txBody>
      </p:sp>
      <p:sp>
        <p:nvSpPr>
          <p:cNvPr id="10" name="TextBox 9"/>
          <p:cNvSpPr txBox="1"/>
          <p:nvPr/>
        </p:nvSpPr>
        <p:spPr>
          <a:xfrm>
            <a:off x="815305" y="5694743"/>
            <a:ext cx="7688687" cy="923330"/>
          </a:xfrm>
          <a:prstGeom prst="rect">
            <a:avLst/>
          </a:prstGeom>
          <a:noFill/>
        </p:spPr>
        <p:txBody>
          <a:bodyPr wrap="square" rtlCol="0">
            <a:spAutoFit/>
          </a:bodyPr>
          <a:lstStyle/>
          <a:p>
            <a:r>
              <a:rPr lang="en-ZA" dirty="0" err="1"/>
              <a:t>Testbench</a:t>
            </a:r>
            <a:r>
              <a:rPr lang="en-ZA" dirty="0"/>
              <a:t> can be further refined to simulate behaviour of other inputs</a:t>
            </a:r>
            <a:br>
              <a:rPr lang="en-ZA" dirty="0"/>
            </a:br>
            <a:r>
              <a:rPr lang="en-ZA" dirty="0"/>
              <a:t>and continue the clock for longer (e.g. using always or ‘forever begin’ simulation commands.</a:t>
            </a:r>
          </a:p>
        </p:txBody>
      </p:sp>
    </p:spTree>
    <p:extLst>
      <p:ext uri="{BB962C8B-B14F-4D97-AF65-F5344CB8AC3E}">
        <p14:creationId xmlns:p14="http://schemas.microsoft.com/office/powerpoint/2010/main" val="3933931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00" y="990600"/>
            <a:ext cx="7728000" cy="4673600"/>
          </a:xfrm>
          <a:prstGeom prst="rect">
            <a:avLst/>
          </a:prstGeom>
        </p:spPr>
      </p:pic>
    </p:spTree>
    <p:extLst>
      <p:ext uri="{BB962C8B-B14F-4D97-AF65-F5344CB8AC3E}">
        <p14:creationId xmlns:p14="http://schemas.microsoft.com/office/powerpoint/2010/main" val="124601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299" y="1258176"/>
            <a:ext cx="8028774" cy="1200329"/>
          </a:xfrm>
          <a:prstGeom prst="rect">
            <a:avLst/>
          </a:prstGeom>
        </p:spPr>
        <p:txBody>
          <a:bodyPr wrap="square">
            <a:spAutoFit/>
          </a:bodyPr>
          <a:lstStyle/>
          <a:p>
            <a:r>
              <a:rPr lang="en-ZA" dirty="0"/>
              <a:t>Further examples to try using simulators or on the actual hardware:</a:t>
            </a:r>
          </a:p>
          <a:p>
            <a:endParaRPr lang="en-ZA" dirty="0"/>
          </a:p>
          <a:p>
            <a:r>
              <a:rPr lang="en-ZA" dirty="0"/>
              <a:t>More </a:t>
            </a:r>
            <a:r>
              <a:rPr lang="en-ZA" dirty="0">
                <a:hlinkClick r:id="rId2"/>
              </a:rPr>
              <a:t>http://www.asic-world.com/examples/verilog</a:t>
            </a:r>
            <a:r>
              <a:rPr lang="en-ZA" dirty="0"/>
              <a:t>  (these also provide examples that can be run using </a:t>
            </a:r>
            <a:r>
              <a:rPr lang="en-ZA" dirty="0" err="1"/>
              <a:t>iVerilog</a:t>
            </a:r>
            <a:r>
              <a:rPr lang="en-ZA" dirty="0"/>
              <a:t>)</a:t>
            </a:r>
          </a:p>
        </p:txBody>
      </p:sp>
    </p:spTree>
    <p:extLst>
      <p:ext uri="{BB962C8B-B14F-4D97-AF65-F5344CB8AC3E}">
        <p14:creationId xmlns:p14="http://schemas.microsoft.com/office/powerpoint/2010/main" val="1695436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64" y="0"/>
            <a:ext cx="8297136" cy="692210"/>
          </a:xfrm>
        </p:spPr>
        <p:txBody>
          <a:bodyPr>
            <a:normAutofit/>
          </a:bodyPr>
          <a:lstStyle/>
          <a:p>
            <a:r>
              <a:rPr lang="en-ZA" sz="2800" dirty="0"/>
              <a:t>Generating Verilog from the Schematic Editor</a:t>
            </a:r>
          </a:p>
        </p:txBody>
      </p:sp>
      <p:pic>
        <p:nvPicPr>
          <p:cNvPr id="5" name="Picture 4" descr="NEXYS2_Board.jpg"/>
          <p:cNvPicPr/>
          <p:nvPr/>
        </p:nvPicPr>
        <p:blipFill>
          <a:blip r:embed="rId2" cstate="print"/>
          <a:stretch>
            <a:fillRect/>
          </a:stretch>
        </p:blipFill>
        <p:spPr>
          <a:xfrm>
            <a:off x="7118647" y="1340671"/>
            <a:ext cx="1539580" cy="1404998"/>
          </a:xfrm>
          <a:prstGeom prst="rect">
            <a:avLst/>
          </a:prstGeom>
        </p:spPr>
      </p:pic>
      <p:pic>
        <p:nvPicPr>
          <p:cNvPr id="6" name="Picture 5" descr="screen4.jpg"/>
          <p:cNvPicPr/>
          <p:nvPr/>
        </p:nvPicPr>
        <p:blipFill>
          <a:blip r:embed="rId3" cstate="print"/>
          <a:stretch>
            <a:fillRect/>
          </a:stretch>
        </p:blipFill>
        <p:spPr>
          <a:xfrm>
            <a:off x="1440639" y="1578172"/>
            <a:ext cx="5561965" cy="5000625"/>
          </a:xfrm>
          <a:prstGeom prst="rect">
            <a:avLst/>
          </a:prstGeom>
        </p:spPr>
      </p:pic>
      <p:cxnSp>
        <p:nvCxnSpPr>
          <p:cNvPr id="8" name="Straight Arrow Connector 7"/>
          <p:cNvCxnSpPr/>
          <p:nvPr/>
        </p:nvCxnSpPr>
        <p:spPr>
          <a:xfrm flipH="1" flipV="1">
            <a:off x="6204247" y="4871107"/>
            <a:ext cx="1034041" cy="4529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92112" y="5324034"/>
            <a:ext cx="1507144" cy="938719"/>
          </a:xfrm>
          <a:prstGeom prst="rect">
            <a:avLst/>
          </a:prstGeom>
          <a:noFill/>
        </p:spPr>
        <p:txBody>
          <a:bodyPr wrap="none" rtlCol="0">
            <a:spAutoFit/>
          </a:bodyPr>
          <a:lstStyle/>
          <a:p>
            <a:r>
              <a:rPr lang="en-ZA" sz="1100" b="1" dirty="0"/>
              <a:t>Change to Verilog</a:t>
            </a:r>
            <a:br>
              <a:rPr lang="en-ZA" sz="1100" dirty="0"/>
            </a:br>
            <a:r>
              <a:rPr lang="en-ZA" sz="1100" dirty="0"/>
              <a:t>(optional as you can</a:t>
            </a:r>
          </a:p>
          <a:p>
            <a:r>
              <a:rPr lang="en-ZA" sz="1100" dirty="0"/>
              <a:t>add in Verilog to a</a:t>
            </a:r>
            <a:br>
              <a:rPr lang="en-ZA" sz="1100" dirty="0"/>
            </a:br>
            <a:r>
              <a:rPr lang="en-ZA" sz="1100" dirty="0"/>
              <a:t>project with preferred</a:t>
            </a:r>
            <a:br>
              <a:rPr lang="en-ZA" sz="1100" dirty="0"/>
            </a:br>
            <a:r>
              <a:rPr lang="en-ZA" sz="1100" dirty="0"/>
              <a:t>language VHDL)</a:t>
            </a:r>
          </a:p>
        </p:txBody>
      </p:sp>
      <p:sp>
        <p:nvSpPr>
          <p:cNvPr id="10" name="TextBox 9"/>
          <p:cNvSpPr txBox="1"/>
          <p:nvPr/>
        </p:nvSpPr>
        <p:spPr>
          <a:xfrm>
            <a:off x="380278" y="1223605"/>
            <a:ext cx="5179623" cy="307777"/>
          </a:xfrm>
          <a:prstGeom prst="rect">
            <a:avLst/>
          </a:prstGeom>
          <a:noFill/>
        </p:spPr>
        <p:txBody>
          <a:bodyPr wrap="none" rtlCol="0">
            <a:spAutoFit/>
          </a:bodyPr>
          <a:lstStyle/>
          <a:p>
            <a:r>
              <a:rPr lang="en-ZA" sz="1400" dirty="0"/>
              <a:t>Starting with a new project…  (can use an existing project also)</a:t>
            </a:r>
          </a:p>
        </p:txBody>
      </p:sp>
      <p:sp>
        <p:nvSpPr>
          <p:cNvPr id="11" name="TextBox 10"/>
          <p:cNvSpPr txBox="1"/>
          <p:nvPr/>
        </p:nvSpPr>
        <p:spPr>
          <a:xfrm>
            <a:off x="380278" y="709052"/>
            <a:ext cx="7885236" cy="523220"/>
          </a:xfrm>
          <a:prstGeom prst="rect">
            <a:avLst/>
          </a:prstGeom>
          <a:noFill/>
        </p:spPr>
        <p:txBody>
          <a:bodyPr wrap="none" rtlCol="0">
            <a:spAutoFit/>
          </a:bodyPr>
          <a:lstStyle/>
          <a:p>
            <a:r>
              <a:rPr lang="en-ZA" sz="1400" dirty="0"/>
              <a:t>It can occasionally be useful to generate a Verilog code file from an existing schematic, e.g. if you</a:t>
            </a:r>
          </a:p>
          <a:p>
            <a:r>
              <a:rPr lang="en-ZA" sz="1400" dirty="0"/>
              <a:t>started with a schematic and then wanted to change to using the Verilog code directly.</a:t>
            </a:r>
          </a:p>
        </p:txBody>
      </p:sp>
    </p:spTree>
    <p:extLst>
      <p:ext uri="{BB962C8B-B14F-4D97-AF65-F5344CB8AC3E}">
        <p14:creationId xmlns:p14="http://schemas.microsoft.com/office/powerpoint/2010/main" val="101489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winberg\Documents\ACTIVE\EEE4084F\2016\LECTURES\Lecture15\Images\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92" y="1137517"/>
            <a:ext cx="5360353" cy="42337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25495" y="675118"/>
            <a:ext cx="3441968" cy="369332"/>
          </a:xfrm>
          <a:prstGeom prst="rect">
            <a:avLst/>
          </a:prstGeom>
          <a:noFill/>
        </p:spPr>
        <p:txBody>
          <a:bodyPr wrap="none" rtlCol="0">
            <a:spAutoFit/>
          </a:bodyPr>
          <a:lstStyle/>
          <a:p>
            <a:r>
              <a:rPr lang="en-ZA" dirty="0"/>
              <a:t>Click to create a new source file</a:t>
            </a:r>
          </a:p>
        </p:txBody>
      </p:sp>
      <p:pic>
        <p:nvPicPr>
          <p:cNvPr id="2051" name="Picture 3" descr="C:\Users\swinberg\Documents\ACTIVE\EEE4084F\2016\LECTURES\Lecture15\Images\ima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810" y="2512462"/>
            <a:ext cx="5343390" cy="4187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568" y="5787077"/>
            <a:ext cx="2351926" cy="646331"/>
          </a:xfrm>
          <a:prstGeom prst="rect">
            <a:avLst/>
          </a:prstGeom>
          <a:noFill/>
        </p:spPr>
        <p:txBody>
          <a:bodyPr wrap="none" rtlCol="0">
            <a:spAutoFit/>
          </a:bodyPr>
          <a:lstStyle/>
          <a:p>
            <a:r>
              <a:rPr lang="en-ZA" dirty="0"/>
              <a:t>Can add a schematic</a:t>
            </a:r>
            <a:br>
              <a:rPr lang="en-ZA" dirty="0"/>
            </a:br>
            <a:r>
              <a:rPr lang="en-ZA" dirty="0"/>
              <a:t>to start with…</a:t>
            </a:r>
          </a:p>
        </p:txBody>
      </p:sp>
      <p:cxnSp>
        <p:nvCxnSpPr>
          <p:cNvPr id="6" name="Straight Arrow Connector 5"/>
          <p:cNvCxnSpPr/>
          <p:nvPr/>
        </p:nvCxnSpPr>
        <p:spPr>
          <a:xfrm flipH="1" flipV="1">
            <a:off x="5283498" y="4102758"/>
            <a:ext cx="209252" cy="1263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20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par>
                          <p:cTn id="8" fill="hold">
                            <p:stCondLst>
                              <p:cond delay="175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2250"/>
                            </p:stCondLst>
                            <p:childTnLst>
                              <p:par>
                                <p:cTn id="15" presetID="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95" y="675118"/>
            <a:ext cx="1813317" cy="369332"/>
          </a:xfrm>
          <a:prstGeom prst="rect">
            <a:avLst/>
          </a:prstGeom>
          <a:noFill/>
        </p:spPr>
        <p:txBody>
          <a:bodyPr wrap="none" rtlCol="0">
            <a:spAutoFit/>
          </a:bodyPr>
          <a:lstStyle/>
          <a:p>
            <a:r>
              <a:rPr lang="en-ZA" dirty="0"/>
              <a:t>Add a symbol…</a:t>
            </a:r>
          </a:p>
        </p:txBody>
      </p:sp>
      <p:pic>
        <p:nvPicPr>
          <p:cNvPr id="3074" name="Picture 2" descr="C:\Users\swinberg\Documents\ACTIVE\EEE4084F\2016\LECTURES\Lecture15\Images\imag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114" y="1230593"/>
            <a:ext cx="5492452" cy="445703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3179036" y="2743200"/>
            <a:ext cx="239282" cy="51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050991" y="2452643"/>
            <a:ext cx="239282" cy="51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050991" y="3307223"/>
            <a:ext cx="239282" cy="51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965249" y="2897025"/>
            <a:ext cx="239282" cy="51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73519" y="2888480"/>
            <a:ext cx="1306768" cy="261610"/>
          </a:xfrm>
          <a:prstGeom prst="rect">
            <a:avLst/>
          </a:prstGeom>
          <a:noFill/>
        </p:spPr>
        <p:txBody>
          <a:bodyPr wrap="none" rtlCol="0">
            <a:spAutoFit/>
          </a:bodyPr>
          <a:lstStyle/>
          <a:p>
            <a:r>
              <a:rPr lang="en-ZA" sz="1050" dirty="0"/>
              <a:t>Place somewhere</a:t>
            </a:r>
          </a:p>
        </p:txBody>
      </p:sp>
    </p:spTree>
    <p:extLst>
      <p:ext uri="{BB962C8B-B14F-4D97-AF65-F5344CB8AC3E}">
        <p14:creationId xmlns:p14="http://schemas.microsoft.com/office/powerpoint/2010/main" val="12994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22" presetClass="exit" presetSubtype="4" fill="hold" nodeType="afterEffect">
                                  <p:stCondLst>
                                    <p:cond delay="25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par>
                          <p:cTn id="16" fill="hold">
                            <p:stCondLst>
                              <p:cond delay="2750"/>
                            </p:stCondLst>
                            <p:childTnLst>
                              <p:par>
                                <p:cTn id="17" presetID="22" presetClass="exit" presetSubtype="4" fill="hold" nodeType="afterEffect">
                                  <p:stCondLst>
                                    <p:cond delay="250"/>
                                  </p:stCondLst>
                                  <p:childTnLst>
                                    <p:animEffect transition="out" filter="wipe(down)">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childTnLst>
                          </p:cTn>
                        </p:par>
                        <p:par>
                          <p:cTn id="24" fill="hold">
                            <p:stCondLst>
                              <p:cond delay="4500"/>
                            </p:stCondLst>
                            <p:childTnLst>
                              <p:par>
                                <p:cTn id="25" presetID="22" presetClass="exit" presetSubtype="4" fill="hold" nodeType="afterEffect">
                                  <p:stCondLst>
                                    <p:cond delay="250"/>
                                  </p:stCondLst>
                                  <p:childTnLst>
                                    <p:animEffect transition="out" filter="wipe(dow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25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1000"/>
                                        <p:tgtEl>
                                          <p:spTgt spid="9"/>
                                        </p:tgtEl>
                                      </p:cBhvr>
                                    </p:animEffect>
                                  </p:childTnLst>
                                </p:cTn>
                              </p:par>
                            </p:childTnLst>
                          </p:cTn>
                        </p:par>
                        <p:par>
                          <p:cTn id="32" fill="hold">
                            <p:stCondLst>
                              <p:cond delay="6250"/>
                            </p:stCondLst>
                            <p:childTnLst>
                              <p:par>
                                <p:cTn id="33" presetID="22" presetClass="exit" presetSubtype="4" fill="hold" nodeType="afterEffect">
                                  <p:stCondLst>
                                    <p:cond delay="250"/>
                                  </p:stCondLst>
                                  <p:childTnLst>
                                    <p:animEffect transition="out" filter="wipe(dow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95" y="675118"/>
            <a:ext cx="2864887" cy="369332"/>
          </a:xfrm>
          <a:prstGeom prst="rect">
            <a:avLst/>
          </a:prstGeom>
          <a:noFill/>
        </p:spPr>
        <p:txBody>
          <a:bodyPr wrap="none" rtlCol="0">
            <a:spAutoFit/>
          </a:bodyPr>
          <a:lstStyle/>
          <a:p>
            <a:r>
              <a:rPr lang="en-ZA" dirty="0"/>
              <a:t>Add an IO marker or three</a:t>
            </a:r>
          </a:p>
        </p:txBody>
      </p:sp>
      <p:pic>
        <p:nvPicPr>
          <p:cNvPr id="4098" name="Picture 2" descr="C:\Users\swinberg\Documents\ACTIVE\EEE4084F\2016\LECTURES\Lecture15\Images\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952" y="1492103"/>
            <a:ext cx="6011878" cy="358519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3179036" y="2580830"/>
            <a:ext cx="239282" cy="51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212935" y="3293244"/>
            <a:ext cx="239282" cy="51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34370" y="2999573"/>
            <a:ext cx="598206" cy="3193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004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22" presetClass="exit" presetSubtype="4" fill="hold" nodeType="afterEffect">
                                  <p:stCondLst>
                                    <p:cond delay="25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par>
                          <p:cTn id="16" fill="hold">
                            <p:stCondLst>
                              <p:cond delay="2750"/>
                            </p:stCondLst>
                            <p:childTnLst>
                              <p:par>
                                <p:cTn id="17" presetID="22" presetClass="exit" presetSubtype="4" fill="hold" nodeType="afterEffect">
                                  <p:stCondLst>
                                    <p:cond delay="250"/>
                                  </p:stCondLst>
                                  <p:childTnLst>
                                    <p:animEffect transition="out" filter="wipe(dow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4000"/>
                            </p:stCondLst>
                            <p:childTnLst>
                              <p:par>
                                <p:cTn id="25" presetID="22" presetClass="exit" presetSubtype="8" fill="hold" grpId="1" nodeType="afterEffect">
                                  <p:stCondLst>
                                    <p:cond delay="0"/>
                                  </p:stCondLst>
                                  <p:childTnLst>
                                    <p:animEffect transition="out" filter="wipe(left)">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95" y="675118"/>
            <a:ext cx="2813591" cy="369332"/>
          </a:xfrm>
          <a:prstGeom prst="rect">
            <a:avLst/>
          </a:prstGeom>
          <a:noFill/>
        </p:spPr>
        <p:txBody>
          <a:bodyPr wrap="none" rtlCol="0">
            <a:spAutoFit/>
          </a:bodyPr>
          <a:lstStyle/>
          <a:p>
            <a:r>
              <a:rPr lang="en-ZA" dirty="0"/>
              <a:t>Put in some better names</a:t>
            </a:r>
          </a:p>
        </p:txBody>
      </p:sp>
      <p:pic>
        <p:nvPicPr>
          <p:cNvPr id="5122" name="Picture 2" descr="C:\Users\swinberg\Documents\ACTIVE\EEE4084F\2016\LECTURES\Lecture15\Images\imag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91" y="1332410"/>
            <a:ext cx="4884882" cy="373576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winberg\Documents\ACTIVE\EEE4084F\2016\LECTURES\Lecture15\Images\imag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038" y="2343970"/>
            <a:ext cx="3448595" cy="33188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winberg\Documents\ACTIVE\EEE4084F\2016\LECTURES\Lecture15\Images\imag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897" y="2605227"/>
            <a:ext cx="3954875" cy="295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8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par>
                          <p:cTn id="8" fill="hold">
                            <p:stCondLst>
                              <p:cond delay="1250"/>
                            </p:stCondLst>
                            <p:childTnLst>
                              <p:par>
                                <p:cTn id="9" presetID="22" presetClass="entr" presetSubtype="4" fill="hold" nodeType="afterEffect">
                                  <p:stCondLst>
                                    <p:cond delay="1000"/>
                                  </p:stCondLst>
                                  <p:childTnLst>
                                    <p:set>
                                      <p:cBhvr>
                                        <p:cTn id="10" dur="1" fill="hold">
                                          <p:stCondLst>
                                            <p:cond delay="0"/>
                                          </p:stCondLst>
                                        </p:cTn>
                                        <p:tgtEl>
                                          <p:spTgt spid="5124"/>
                                        </p:tgtEl>
                                        <p:attrNameLst>
                                          <p:attrName>style.visibility</p:attrName>
                                        </p:attrNameLst>
                                      </p:cBhvr>
                                      <p:to>
                                        <p:strVal val="visible"/>
                                      </p:to>
                                    </p:set>
                                    <p:animEffect transition="in" filter="wipe(down)">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17" y="190500"/>
            <a:ext cx="8633369" cy="986388"/>
          </a:xfrm>
        </p:spPr>
        <p:txBody>
          <a:bodyPr/>
          <a:lstStyle/>
          <a:p>
            <a:r>
              <a:rPr lang="en-ZA" dirty="0"/>
              <a:t>Module Abstraction Levels</a:t>
            </a:r>
            <a:endParaRPr lang="en-GB" dirty="0"/>
          </a:p>
        </p:txBody>
      </p:sp>
      <p:sp>
        <p:nvSpPr>
          <p:cNvPr id="3" name="Content Placeholder 2"/>
          <p:cNvSpPr>
            <a:spLocks noGrp="1"/>
          </p:cNvSpPr>
          <p:nvPr>
            <p:ph idx="1"/>
          </p:nvPr>
        </p:nvSpPr>
        <p:spPr>
          <a:xfrm>
            <a:off x="246017" y="1735184"/>
            <a:ext cx="8752115" cy="4191000"/>
          </a:xfrm>
        </p:spPr>
        <p:txBody>
          <a:bodyPr>
            <a:normAutofit fontScale="92500" lnSpcReduction="10000"/>
          </a:bodyPr>
          <a:lstStyle/>
          <a:p>
            <a:r>
              <a:rPr lang="en-US" sz="2800" dirty="0">
                <a:solidFill>
                  <a:srgbClr val="FF6600"/>
                </a:solidFill>
              </a:rPr>
              <a:t>Switch Level Abstraction (lowest level)</a:t>
            </a:r>
          </a:p>
          <a:p>
            <a:pPr lvl="1"/>
            <a:r>
              <a:rPr lang="en-US" sz="2400" dirty="0"/>
              <a:t>Implementing using only switches and interconnects. </a:t>
            </a:r>
          </a:p>
          <a:p>
            <a:r>
              <a:rPr lang="en-US" sz="2800" dirty="0">
                <a:solidFill>
                  <a:srgbClr val="FF6600"/>
                </a:solidFill>
              </a:rPr>
              <a:t>Gate Level (slightly higher level)</a:t>
            </a:r>
          </a:p>
          <a:p>
            <a:pPr lvl="1"/>
            <a:r>
              <a:rPr lang="en-US" sz="2400" dirty="0"/>
              <a:t>Implementing terms of gates like (i.e., AND, NOT, OR etc) and using interconnects between gates.</a:t>
            </a:r>
          </a:p>
          <a:p>
            <a:r>
              <a:rPr lang="en-US" sz="2800" dirty="0">
                <a:solidFill>
                  <a:srgbClr val="FF6600"/>
                </a:solidFill>
              </a:rPr>
              <a:t>Dataflow Level</a:t>
            </a:r>
          </a:p>
          <a:p>
            <a:pPr lvl="1"/>
            <a:r>
              <a:rPr lang="en-US" sz="2400" dirty="0"/>
              <a:t>Implementing in terms of dataflow between registers</a:t>
            </a:r>
          </a:p>
          <a:p>
            <a:r>
              <a:rPr lang="en-US" sz="2800" dirty="0">
                <a:solidFill>
                  <a:srgbClr val="FF6600"/>
                </a:solidFill>
              </a:rPr>
              <a:t>Behavioral Level (highest level)</a:t>
            </a:r>
          </a:p>
          <a:p>
            <a:pPr lvl="1"/>
            <a:r>
              <a:rPr lang="en-US" sz="2400" dirty="0"/>
              <a:t>Implementing module in terms of algorithms, not worrying about hardware issues (much). Close to C programming.</a:t>
            </a:r>
            <a:endParaRPr lang="en-GB" sz="2400" dirty="0"/>
          </a:p>
        </p:txBody>
      </p:sp>
      <p:grpSp>
        <p:nvGrpSpPr>
          <p:cNvPr id="6" name="Group 5"/>
          <p:cNvGrpSpPr/>
          <p:nvPr/>
        </p:nvGrpSpPr>
        <p:grpSpPr>
          <a:xfrm>
            <a:off x="415835" y="4868092"/>
            <a:ext cx="8595359" cy="988421"/>
            <a:chOff x="339635" y="4911636"/>
            <a:chExt cx="8595359" cy="1946364"/>
          </a:xfrm>
        </p:grpSpPr>
        <p:sp>
          <p:nvSpPr>
            <p:cNvPr id="4" name="Freeform 3"/>
            <p:cNvSpPr/>
            <p:nvPr/>
          </p:nvSpPr>
          <p:spPr bwMode="auto">
            <a:xfrm>
              <a:off x="339635" y="4911636"/>
              <a:ext cx="8595359" cy="1593668"/>
            </a:xfrm>
            <a:custGeom>
              <a:avLst/>
              <a:gdLst>
                <a:gd name="connsiteX0" fmla="*/ 875211 w 8417833"/>
                <a:gd name="connsiteY0" fmla="*/ 0 h 1815737"/>
                <a:gd name="connsiteX1" fmla="*/ 875211 w 8417833"/>
                <a:gd name="connsiteY1" fmla="*/ 0 h 1815737"/>
                <a:gd name="connsiteX2" fmla="*/ 404948 w 8417833"/>
                <a:gd name="connsiteY2" fmla="*/ 13062 h 1815737"/>
                <a:gd name="connsiteX3" fmla="*/ 365760 w 8417833"/>
                <a:gd name="connsiteY3" fmla="*/ 26125 h 1815737"/>
                <a:gd name="connsiteX4" fmla="*/ 326571 w 8417833"/>
                <a:gd name="connsiteY4" fmla="*/ 52251 h 1815737"/>
                <a:gd name="connsiteX5" fmla="*/ 248194 w 8417833"/>
                <a:gd name="connsiteY5" fmla="*/ 156754 h 1815737"/>
                <a:gd name="connsiteX6" fmla="*/ 78377 w 8417833"/>
                <a:gd name="connsiteY6" fmla="*/ 365760 h 1815737"/>
                <a:gd name="connsiteX7" fmla="*/ 65314 w 8417833"/>
                <a:gd name="connsiteY7" fmla="*/ 431074 h 1815737"/>
                <a:gd name="connsiteX8" fmla="*/ 39188 w 8417833"/>
                <a:gd name="connsiteY8" fmla="*/ 535577 h 1815737"/>
                <a:gd name="connsiteX9" fmla="*/ 26125 w 8417833"/>
                <a:gd name="connsiteY9" fmla="*/ 613954 h 1815737"/>
                <a:gd name="connsiteX10" fmla="*/ 0 w 8417833"/>
                <a:gd name="connsiteY10" fmla="*/ 731520 h 1815737"/>
                <a:gd name="connsiteX11" fmla="*/ 13063 w 8417833"/>
                <a:gd name="connsiteY11" fmla="*/ 1031965 h 1815737"/>
                <a:gd name="connsiteX12" fmla="*/ 91440 w 8417833"/>
                <a:gd name="connsiteY12" fmla="*/ 1254034 h 1815737"/>
                <a:gd name="connsiteX13" fmla="*/ 561703 w 8417833"/>
                <a:gd name="connsiteY13" fmla="*/ 1567542 h 1815737"/>
                <a:gd name="connsiteX14" fmla="*/ 600891 w 8417833"/>
                <a:gd name="connsiteY14" fmla="*/ 1580605 h 1815737"/>
                <a:gd name="connsiteX15" fmla="*/ 718457 w 8417833"/>
                <a:gd name="connsiteY15" fmla="*/ 1632857 h 1815737"/>
                <a:gd name="connsiteX16" fmla="*/ 1345474 w 8417833"/>
                <a:gd name="connsiteY16" fmla="*/ 1815737 h 1815737"/>
                <a:gd name="connsiteX17" fmla="*/ 3566160 w 8417833"/>
                <a:gd name="connsiteY17" fmla="*/ 1802674 h 1815737"/>
                <a:gd name="connsiteX18" fmla="*/ 3931920 w 8417833"/>
                <a:gd name="connsiteY18" fmla="*/ 1789611 h 1815737"/>
                <a:gd name="connsiteX19" fmla="*/ 4767943 w 8417833"/>
                <a:gd name="connsiteY19" fmla="*/ 1776548 h 1815737"/>
                <a:gd name="connsiteX20" fmla="*/ 5434148 w 8417833"/>
                <a:gd name="connsiteY20" fmla="*/ 1763485 h 1815737"/>
                <a:gd name="connsiteX21" fmla="*/ 5956663 w 8417833"/>
                <a:gd name="connsiteY21" fmla="*/ 1737360 h 1815737"/>
                <a:gd name="connsiteX22" fmla="*/ 6923314 w 8417833"/>
                <a:gd name="connsiteY22" fmla="*/ 1711234 h 1815737"/>
                <a:gd name="connsiteX23" fmla="*/ 7667897 w 8417833"/>
                <a:gd name="connsiteY23" fmla="*/ 1502228 h 1815737"/>
                <a:gd name="connsiteX24" fmla="*/ 7720148 w 8417833"/>
                <a:gd name="connsiteY24" fmla="*/ 1463040 h 1815737"/>
                <a:gd name="connsiteX25" fmla="*/ 7889965 w 8417833"/>
                <a:gd name="connsiteY25" fmla="*/ 1397725 h 1815737"/>
                <a:gd name="connsiteX26" fmla="*/ 8281851 w 8417833"/>
                <a:gd name="connsiteY26" fmla="*/ 1071154 h 1815737"/>
                <a:gd name="connsiteX27" fmla="*/ 8347165 w 8417833"/>
                <a:gd name="connsiteY27" fmla="*/ 953588 h 1815737"/>
                <a:gd name="connsiteX28" fmla="*/ 8334103 w 8417833"/>
                <a:gd name="connsiteY28" fmla="*/ 418011 h 1815737"/>
                <a:gd name="connsiteX29" fmla="*/ 8268788 w 8417833"/>
                <a:gd name="connsiteY29" fmla="*/ 339634 h 1815737"/>
                <a:gd name="connsiteX30" fmla="*/ 8059783 w 8417833"/>
                <a:gd name="connsiteY30" fmla="*/ 235131 h 1815737"/>
                <a:gd name="connsiteX31" fmla="*/ 6648994 w 8417833"/>
                <a:gd name="connsiteY31" fmla="*/ 156754 h 1815737"/>
                <a:gd name="connsiteX32" fmla="*/ 5381897 w 8417833"/>
                <a:gd name="connsiteY32" fmla="*/ 143691 h 1815737"/>
                <a:gd name="connsiteX33" fmla="*/ 5264331 w 8417833"/>
                <a:gd name="connsiteY33" fmla="*/ 117565 h 1815737"/>
                <a:gd name="connsiteX34" fmla="*/ 4924697 w 8417833"/>
                <a:gd name="connsiteY34" fmla="*/ 91440 h 1815737"/>
                <a:gd name="connsiteX35" fmla="*/ 4624251 w 8417833"/>
                <a:gd name="connsiteY35" fmla="*/ 78377 h 1815737"/>
                <a:gd name="connsiteX36" fmla="*/ 888274 w 8417833"/>
                <a:gd name="connsiteY36" fmla="*/ 65314 h 1815737"/>
                <a:gd name="connsiteX37" fmla="*/ 822960 w 8417833"/>
                <a:gd name="connsiteY37" fmla="*/ 13062 h 1815737"/>
                <a:gd name="connsiteX38" fmla="*/ 862148 w 8417833"/>
                <a:gd name="connsiteY38" fmla="*/ 52251 h 18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17833" h="1815737">
                  <a:moveTo>
                    <a:pt x="875211" y="0"/>
                  </a:moveTo>
                  <a:lnTo>
                    <a:pt x="875211" y="0"/>
                  </a:lnTo>
                  <a:cubicBezTo>
                    <a:pt x="718457" y="4354"/>
                    <a:pt x="561557" y="5031"/>
                    <a:pt x="404948" y="13062"/>
                  </a:cubicBezTo>
                  <a:cubicBezTo>
                    <a:pt x="391197" y="13767"/>
                    <a:pt x="378076" y="19967"/>
                    <a:pt x="365760" y="26125"/>
                  </a:cubicBezTo>
                  <a:cubicBezTo>
                    <a:pt x="351718" y="33146"/>
                    <a:pt x="338632" y="42200"/>
                    <a:pt x="326571" y="52251"/>
                  </a:cubicBezTo>
                  <a:cubicBezTo>
                    <a:pt x="263121" y="105126"/>
                    <a:pt x="305558" y="81463"/>
                    <a:pt x="248194" y="156754"/>
                  </a:cubicBezTo>
                  <a:cubicBezTo>
                    <a:pt x="193792" y="228157"/>
                    <a:pt x="78377" y="365760"/>
                    <a:pt x="78377" y="365760"/>
                  </a:cubicBezTo>
                  <a:cubicBezTo>
                    <a:pt x="74023" y="387531"/>
                    <a:pt x="70306" y="409440"/>
                    <a:pt x="65314" y="431074"/>
                  </a:cubicBezTo>
                  <a:cubicBezTo>
                    <a:pt x="57240" y="466061"/>
                    <a:pt x="46712" y="500468"/>
                    <a:pt x="39188" y="535577"/>
                  </a:cubicBezTo>
                  <a:cubicBezTo>
                    <a:pt x="33638" y="561475"/>
                    <a:pt x="31319" y="587982"/>
                    <a:pt x="26125" y="613954"/>
                  </a:cubicBezTo>
                  <a:cubicBezTo>
                    <a:pt x="18252" y="653319"/>
                    <a:pt x="8708" y="692331"/>
                    <a:pt x="0" y="731520"/>
                  </a:cubicBezTo>
                  <a:cubicBezTo>
                    <a:pt x="4354" y="831668"/>
                    <a:pt x="3407" y="932188"/>
                    <a:pt x="13063" y="1031965"/>
                  </a:cubicBezTo>
                  <a:cubicBezTo>
                    <a:pt x="19462" y="1098090"/>
                    <a:pt x="60587" y="1199184"/>
                    <a:pt x="91440" y="1254034"/>
                  </a:cubicBezTo>
                  <a:cubicBezTo>
                    <a:pt x="197772" y="1443069"/>
                    <a:pt x="323087" y="1441216"/>
                    <a:pt x="561703" y="1567542"/>
                  </a:cubicBezTo>
                  <a:cubicBezTo>
                    <a:pt x="573872" y="1573984"/>
                    <a:pt x="588181" y="1575309"/>
                    <a:pt x="600891" y="1580605"/>
                  </a:cubicBezTo>
                  <a:cubicBezTo>
                    <a:pt x="640477" y="1597099"/>
                    <a:pt x="677980" y="1618690"/>
                    <a:pt x="718457" y="1632857"/>
                  </a:cubicBezTo>
                  <a:cubicBezTo>
                    <a:pt x="1081672" y="1759982"/>
                    <a:pt x="1046522" y="1745395"/>
                    <a:pt x="1345474" y="1815737"/>
                  </a:cubicBezTo>
                  <a:lnTo>
                    <a:pt x="3566160" y="1802674"/>
                  </a:lnTo>
                  <a:cubicBezTo>
                    <a:pt x="3688152" y="1801442"/>
                    <a:pt x="3809951" y="1792263"/>
                    <a:pt x="3931920" y="1789611"/>
                  </a:cubicBezTo>
                  <a:lnTo>
                    <a:pt x="4767943" y="1776548"/>
                  </a:lnTo>
                  <a:lnTo>
                    <a:pt x="5434148" y="1763485"/>
                  </a:lnTo>
                  <a:lnTo>
                    <a:pt x="5956663" y="1737360"/>
                  </a:lnTo>
                  <a:lnTo>
                    <a:pt x="6923314" y="1711234"/>
                  </a:lnTo>
                  <a:cubicBezTo>
                    <a:pt x="7158515" y="1649339"/>
                    <a:pt x="7450924" y="1574552"/>
                    <a:pt x="7667897" y="1502228"/>
                  </a:cubicBezTo>
                  <a:cubicBezTo>
                    <a:pt x="7688551" y="1495343"/>
                    <a:pt x="7700449" y="1472310"/>
                    <a:pt x="7720148" y="1463040"/>
                  </a:cubicBezTo>
                  <a:cubicBezTo>
                    <a:pt x="7775024" y="1437216"/>
                    <a:pt x="7838366" y="1429595"/>
                    <a:pt x="7889965" y="1397725"/>
                  </a:cubicBezTo>
                  <a:cubicBezTo>
                    <a:pt x="7963215" y="1352482"/>
                    <a:pt x="8201189" y="1174863"/>
                    <a:pt x="8281851" y="1071154"/>
                  </a:cubicBezTo>
                  <a:cubicBezTo>
                    <a:pt x="8309374" y="1035767"/>
                    <a:pt x="8325394" y="992777"/>
                    <a:pt x="8347165" y="953588"/>
                  </a:cubicBezTo>
                  <a:cubicBezTo>
                    <a:pt x="8393631" y="705774"/>
                    <a:pt x="8417833" y="706414"/>
                    <a:pt x="8334103" y="418011"/>
                  </a:cubicBezTo>
                  <a:cubicBezTo>
                    <a:pt x="8324621" y="385351"/>
                    <a:pt x="8293952" y="362510"/>
                    <a:pt x="8268788" y="339634"/>
                  </a:cubicBezTo>
                  <a:cubicBezTo>
                    <a:pt x="8224650" y="299509"/>
                    <a:pt x="8110146" y="242078"/>
                    <a:pt x="8059783" y="235131"/>
                  </a:cubicBezTo>
                  <a:cubicBezTo>
                    <a:pt x="7675491" y="182126"/>
                    <a:pt x="7015174" y="163751"/>
                    <a:pt x="6648994" y="156754"/>
                  </a:cubicBezTo>
                  <a:lnTo>
                    <a:pt x="5381897" y="143691"/>
                  </a:lnTo>
                  <a:cubicBezTo>
                    <a:pt x="5342708" y="134982"/>
                    <a:pt x="5303984" y="123826"/>
                    <a:pt x="5264331" y="117565"/>
                  </a:cubicBezTo>
                  <a:cubicBezTo>
                    <a:pt x="5189559" y="105759"/>
                    <a:pt x="4977479" y="94147"/>
                    <a:pt x="4924697" y="91440"/>
                  </a:cubicBezTo>
                  <a:cubicBezTo>
                    <a:pt x="4824585" y="86306"/>
                    <a:pt x="4724492" y="79026"/>
                    <a:pt x="4624251" y="78377"/>
                  </a:cubicBezTo>
                  <a:lnTo>
                    <a:pt x="888274" y="65314"/>
                  </a:lnTo>
                  <a:cubicBezTo>
                    <a:pt x="832944" y="9983"/>
                    <a:pt x="860655" y="13062"/>
                    <a:pt x="822960" y="13062"/>
                  </a:cubicBezTo>
                  <a:lnTo>
                    <a:pt x="862148" y="52251"/>
                  </a:lnTo>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5" name="TextBox 4"/>
            <p:cNvSpPr txBox="1"/>
            <p:nvPr/>
          </p:nvSpPr>
          <p:spPr>
            <a:xfrm>
              <a:off x="4010297" y="6488668"/>
              <a:ext cx="4083234" cy="369332"/>
            </a:xfrm>
            <a:prstGeom prst="rect">
              <a:avLst/>
            </a:prstGeom>
            <a:noFill/>
          </p:spPr>
          <p:txBody>
            <a:bodyPr wrap="none" rtlCol="0">
              <a:spAutoFit/>
            </a:bodyPr>
            <a:lstStyle/>
            <a:p>
              <a:r>
                <a:rPr lang="en-ZA" dirty="0">
                  <a:solidFill>
                    <a:srgbClr val="0000FF"/>
                  </a:solidFill>
                </a:rPr>
                <a:t>Arguably the best thing about Verilog!!</a:t>
              </a:r>
              <a:endParaRPr lang="en-GB"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par>
                          <p:cTn id="27" fill="hold">
                            <p:stCondLst>
                              <p:cond delay="0"/>
                            </p:stCondLst>
                            <p:childTnLst>
                              <p:par>
                                <p:cTn id="28" presetID="9" presetClass="entr" presetSubtype="0" fill="hold" nodeType="afterEffect">
                                  <p:stCondLst>
                                    <p:cond delay="500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Generating the Verilog…</a:t>
            </a:r>
          </a:p>
        </p:txBody>
      </p:sp>
      <p:sp>
        <p:nvSpPr>
          <p:cNvPr id="3" name="TextBox 2"/>
          <p:cNvSpPr txBox="1"/>
          <p:nvPr/>
        </p:nvSpPr>
        <p:spPr>
          <a:xfrm>
            <a:off x="828943" y="1273323"/>
            <a:ext cx="7990318" cy="646331"/>
          </a:xfrm>
          <a:prstGeom prst="rect">
            <a:avLst/>
          </a:prstGeom>
          <a:noFill/>
        </p:spPr>
        <p:txBody>
          <a:bodyPr wrap="square" rtlCol="0">
            <a:spAutoFit/>
          </a:bodyPr>
          <a:lstStyle/>
          <a:p>
            <a:r>
              <a:rPr lang="en-ZA" dirty="0"/>
              <a:t>You need to run synthesis to generate the Verilog code (only works if you chose Verilog as preferred language)</a:t>
            </a:r>
          </a:p>
        </p:txBody>
      </p:sp>
      <p:sp>
        <p:nvSpPr>
          <p:cNvPr id="4" name="TextBox 3"/>
          <p:cNvSpPr txBox="1"/>
          <p:nvPr/>
        </p:nvSpPr>
        <p:spPr>
          <a:xfrm>
            <a:off x="828943" y="1945291"/>
            <a:ext cx="7990318" cy="369332"/>
          </a:xfrm>
          <a:prstGeom prst="rect">
            <a:avLst/>
          </a:prstGeom>
          <a:noFill/>
        </p:spPr>
        <p:txBody>
          <a:bodyPr wrap="square" rtlCol="0">
            <a:spAutoFit/>
          </a:bodyPr>
          <a:lstStyle/>
          <a:p>
            <a:r>
              <a:rPr lang="en-ZA" dirty="0"/>
              <a:t>Once done, look for the VF file with the same name as the schematic file.</a:t>
            </a:r>
          </a:p>
        </p:txBody>
      </p:sp>
      <p:pic>
        <p:nvPicPr>
          <p:cNvPr id="6146" name="Picture 2" descr="C:\Users\swinberg\Documents\ACTIVE\EEE4084F\2016\LECTURES\Lecture15\Images\imag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32" y="2485538"/>
            <a:ext cx="5636707" cy="276409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winberg\Documents\ACTIVE\EEE4084F\2016\LECTURES\Lecture15\Images\image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5759" y="3126344"/>
            <a:ext cx="3578492" cy="30864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0557" y="6371823"/>
            <a:ext cx="8699620" cy="369332"/>
          </a:xfrm>
          <a:prstGeom prst="rect">
            <a:avLst/>
          </a:prstGeom>
        </p:spPr>
        <p:txBody>
          <a:bodyPr wrap="square">
            <a:spAutoFit/>
          </a:bodyPr>
          <a:lstStyle/>
          <a:p>
            <a:r>
              <a:rPr lang="en-ZA" sz="900" dirty="0"/>
              <a:t>Further discussion about Schematic to Verilog:   </a:t>
            </a:r>
            <a:r>
              <a:rPr lang="en-ZA" sz="900" dirty="0">
                <a:hlinkClick r:id="rId4"/>
              </a:rPr>
              <a:t>http://www.edaboard.com/thread217131.html</a:t>
            </a:r>
            <a:r>
              <a:rPr lang="en-ZA" sz="900" dirty="0"/>
              <a:t>  </a:t>
            </a:r>
          </a:p>
          <a:p>
            <a:r>
              <a:rPr lang="en-ZA" sz="900" dirty="0"/>
              <a:t> and Schematic to VHDL: </a:t>
            </a:r>
            <a:r>
              <a:rPr lang="en-ZA" sz="900" dirty="0">
                <a:hlinkClick r:id="rId5"/>
              </a:rPr>
              <a:t>http://stackoverflow.com/questions/8968982/how-to-generate-vhdl-code-from-a-schematic-in-xilinx</a:t>
            </a:r>
            <a:r>
              <a:rPr lang="en-ZA" sz="900" dirty="0"/>
              <a:t> </a:t>
            </a:r>
          </a:p>
        </p:txBody>
      </p:sp>
      <p:sp>
        <p:nvSpPr>
          <p:cNvPr id="9" name="TextBox 8"/>
          <p:cNvSpPr txBox="1"/>
          <p:nvPr/>
        </p:nvSpPr>
        <p:spPr>
          <a:xfrm>
            <a:off x="5650098" y="4961191"/>
            <a:ext cx="2096901" cy="1015663"/>
          </a:xfrm>
          <a:prstGeom prst="rect">
            <a:avLst/>
          </a:prstGeom>
          <a:solidFill>
            <a:srgbClr val="FFFF99"/>
          </a:solidFill>
        </p:spPr>
        <p:txBody>
          <a:bodyPr wrap="square" rtlCol="0">
            <a:spAutoFit/>
          </a:bodyPr>
          <a:lstStyle/>
          <a:p>
            <a:r>
              <a:rPr lang="en-ZA" sz="1200" b="1" dirty="0"/>
              <a:t>Code is fairly human readable although some obscure, automatically generated symbols names are added (e.g. XLXI_2)</a:t>
            </a:r>
          </a:p>
        </p:txBody>
      </p:sp>
    </p:spTree>
    <p:extLst>
      <p:ext uri="{BB962C8B-B14F-4D97-AF65-F5344CB8AC3E}">
        <p14:creationId xmlns:p14="http://schemas.microsoft.com/office/powerpoint/2010/main" val="2960477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Suggested assignment</a:t>
            </a:r>
            <a:endParaRPr lang="en-GB" dirty="0"/>
          </a:p>
        </p:txBody>
      </p:sp>
      <p:sp>
        <p:nvSpPr>
          <p:cNvPr id="6" name="TextBox 5"/>
          <p:cNvSpPr txBox="1"/>
          <p:nvPr/>
        </p:nvSpPr>
        <p:spPr>
          <a:xfrm>
            <a:off x="1075649" y="4879258"/>
            <a:ext cx="6365973" cy="369332"/>
          </a:xfrm>
          <a:prstGeom prst="rect">
            <a:avLst/>
          </a:prstGeom>
          <a:noFill/>
        </p:spPr>
        <p:txBody>
          <a:bodyPr wrap="none" rtlCol="0">
            <a:spAutoFit/>
          </a:bodyPr>
          <a:lstStyle/>
          <a:p>
            <a:r>
              <a:rPr lang="en-ZA" dirty="0"/>
              <a:t>This is a 4-bit adder design. Try to convert this into Verilog.</a:t>
            </a:r>
            <a:endParaRPr lang="en-GB" dirty="0"/>
          </a:p>
        </p:txBody>
      </p:sp>
      <p:grpSp>
        <p:nvGrpSpPr>
          <p:cNvPr id="17" name="Group 16"/>
          <p:cNvGrpSpPr/>
          <p:nvPr/>
        </p:nvGrpSpPr>
        <p:grpSpPr>
          <a:xfrm>
            <a:off x="1113790" y="1561148"/>
            <a:ext cx="6886575" cy="3095625"/>
            <a:chOff x="1113790" y="1561148"/>
            <a:chExt cx="6886575" cy="3095625"/>
          </a:xfrm>
        </p:grpSpPr>
        <p:pic>
          <p:nvPicPr>
            <p:cNvPr id="70658" name="Picture 2" descr="C:\Users\swinberg\Documents\ACTIVE\EEE4084F\2012\LECTURES\EEE4084F-Lecture15\Images\4bitadded.gif"/>
            <p:cNvPicPr>
              <a:picLocks noChangeAspect="1" noChangeArrowheads="1"/>
            </p:cNvPicPr>
            <p:nvPr/>
          </p:nvPicPr>
          <p:blipFill>
            <a:blip r:embed="rId3" cstate="print"/>
            <a:srcRect/>
            <a:stretch>
              <a:fillRect/>
            </a:stretch>
          </p:blipFill>
          <p:spPr bwMode="auto">
            <a:xfrm>
              <a:off x="1113790" y="1561148"/>
              <a:ext cx="6886575" cy="3095625"/>
            </a:xfrm>
            <a:prstGeom prst="rect">
              <a:avLst/>
            </a:prstGeom>
          </p:spPr>
          <p:style>
            <a:lnRef idx="2">
              <a:schemeClr val="accent1"/>
            </a:lnRef>
            <a:fillRef idx="1">
              <a:schemeClr val="lt1"/>
            </a:fillRef>
            <a:effectRef idx="0">
              <a:schemeClr val="accent1"/>
            </a:effectRef>
            <a:fontRef idx="minor">
              <a:schemeClr val="dk1"/>
            </a:fontRef>
          </p:style>
        </p:pic>
        <p:sp>
          <p:nvSpPr>
            <p:cNvPr id="8" name="TextBox 7"/>
            <p:cNvSpPr txBox="1"/>
            <p:nvPr/>
          </p:nvSpPr>
          <p:spPr>
            <a:xfrm>
              <a:off x="1249680" y="3870960"/>
              <a:ext cx="35137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ZA" b="1" dirty="0">
                  <a:solidFill>
                    <a:srgbClr val="1C1C1C"/>
                  </a:solidFill>
                </a:rPr>
                <a:t>C</a:t>
              </a:r>
              <a:endParaRPr lang="en-GB" b="1" dirty="0">
                <a:solidFill>
                  <a:srgbClr val="1C1C1C"/>
                </a:solidFill>
              </a:endParaRPr>
            </a:p>
          </p:txBody>
        </p:sp>
        <p:sp>
          <p:nvSpPr>
            <p:cNvPr id="10" name="TextBox 9"/>
            <p:cNvSpPr txBox="1"/>
            <p:nvPr/>
          </p:nvSpPr>
          <p:spPr>
            <a:xfrm>
              <a:off x="1249680" y="1813560"/>
              <a:ext cx="35137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ZA" b="1" dirty="0">
                  <a:solidFill>
                    <a:srgbClr val="1C1C1C"/>
                  </a:solidFill>
                </a:rPr>
                <a:t>A</a:t>
              </a:r>
              <a:endParaRPr lang="en-GB" b="1" dirty="0">
                <a:solidFill>
                  <a:srgbClr val="1C1C1C"/>
                </a:solidFill>
              </a:endParaRPr>
            </a:p>
          </p:txBody>
        </p:sp>
        <p:sp>
          <p:nvSpPr>
            <p:cNvPr id="11" name="TextBox 10"/>
            <p:cNvSpPr txBox="1"/>
            <p:nvPr/>
          </p:nvSpPr>
          <p:spPr>
            <a:xfrm>
              <a:off x="1249680" y="2103120"/>
              <a:ext cx="35137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ZA" b="1" dirty="0">
                  <a:solidFill>
                    <a:srgbClr val="1C1C1C"/>
                  </a:solidFill>
                </a:rPr>
                <a:t>B</a:t>
              </a:r>
              <a:endParaRPr lang="en-GB" b="1" dirty="0">
                <a:solidFill>
                  <a:srgbClr val="1C1C1C"/>
                </a:solidFill>
              </a:endParaRPr>
            </a:p>
          </p:txBody>
        </p:sp>
        <p:sp>
          <p:nvSpPr>
            <p:cNvPr id="12" name="TextBox 11"/>
            <p:cNvSpPr txBox="1"/>
            <p:nvPr/>
          </p:nvSpPr>
          <p:spPr>
            <a:xfrm>
              <a:off x="7345680" y="2103120"/>
              <a:ext cx="500137" cy="349702"/>
            </a:xfrm>
            <a:prstGeom prst="rect">
              <a:avLst/>
            </a:prstGeom>
          </p:spPr>
          <p:style>
            <a:lnRef idx="2">
              <a:schemeClr val="accent1"/>
            </a:lnRef>
            <a:fillRef idx="1">
              <a:schemeClr val="lt1"/>
            </a:fillRef>
            <a:effectRef idx="0">
              <a:schemeClr val="accent1"/>
            </a:effectRef>
            <a:fontRef idx="minor">
              <a:schemeClr val="dk1"/>
            </a:fontRef>
          </p:style>
          <p:txBody>
            <a:bodyPr wrap="none" lIns="0" tIns="36000" rIns="0" bIns="36000" rtlCol="0">
              <a:spAutoFit/>
            </a:bodyPr>
            <a:lstStyle/>
            <a:p>
              <a:r>
                <a:rPr lang="en-ZA" b="1" dirty="0">
                  <a:solidFill>
                    <a:srgbClr val="1C1C1C"/>
                  </a:solidFill>
                </a:rPr>
                <a:t>Sum</a:t>
              </a:r>
              <a:endParaRPr lang="en-GB" b="1" dirty="0">
                <a:solidFill>
                  <a:srgbClr val="1C1C1C"/>
                </a:solidFill>
              </a:endParaRPr>
            </a:p>
          </p:txBody>
        </p:sp>
        <p:sp>
          <p:nvSpPr>
            <p:cNvPr id="13" name="TextBox 12"/>
            <p:cNvSpPr txBox="1"/>
            <p:nvPr/>
          </p:nvSpPr>
          <p:spPr>
            <a:xfrm>
              <a:off x="7345680" y="3383280"/>
              <a:ext cx="602729" cy="349702"/>
            </a:xfrm>
            <a:prstGeom prst="rect">
              <a:avLst/>
            </a:prstGeom>
          </p:spPr>
          <p:style>
            <a:lnRef idx="2">
              <a:schemeClr val="accent1"/>
            </a:lnRef>
            <a:fillRef idx="1">
              <a:schemeClr val="lt1"/>
            </a:fillRef>
            <a:effectRef idx="0">
              <a:schemeClr val="accent1"/>
            </a:effectRef>
            <a:fontRef idx="minor">
              <a:schemeClr val="dk1"/>
            </a:fontRef>
          </p:style>
          <p:txBody>
            <a:bodyPr wrap="none" lIns="0" tIns="36000" rIns="0" bIns="36000" rtlCol="0">
              <a:spAutoFit/>
            </a:bodyPr>
            <a:lstStyle/>
            <a:p>
              <a:r>
                <a:rPr lang="en-ZA" b="1" dirty="0">
                  <a:solidFill>
                    <a:srgbClr val="1C1C1C"/>
                  </a:solidFill>
                </a:rPr>
                <a:t>Carry</a:t>
              </a:r>
              <a:endParaRPr lang="en-GB" b="1" dirty="0">
                <a:solidFill>
                  <a:srgbClr val="1C1C1C"/>
                </a:solidFill>
              </a:endParaRPr>
            </a:p>
          </p:txBody>
        </p:sp>
        <p:sp>
          <p:nvSpPr>
            <p:cNvPr id="14" name="Rectangle 13"/>
            <p:cNvSpPr/>
            <p:nvPr/>
          </p:nvSpPr>
          <p:spPr bwMode="auto">
            <a:xfrm>
              <a:off x="3703320" y="1955800"/>
              <a:ext cx="381000" cy="19812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5" name="Rectangle 14"/>
            <p:cNvSpPr/>
            <p:nvPr/>
          </p:nvSpPr>
          <p:spPr bwMode="auto">
            <a:xfrm>
              <a:off x="3703320" y="2758440"/>
              <a:ext cx="381000" cy="19812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5542280" y="2921000"/>
              <a:ext cx="381000" cy="19812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sp>
        <p:nvSpPr>
          <p:cNvPr id="18" name="TextBox 17"/>
          <p:cNvSpPr txBox="1"/>
          <p:nvPr/>
        </p:nvSpPr>
        <p:spPr>
          <a:xfrm>
            <a:off x="1075649" y="5277464"/>
            <a:ext cx="7832016" cy="369332"/>
          </a:xfrm>
          <a:prstGeom prst="rect">
            <a:avLst/>
          </a:prstGeom>
          <a:noFill/>
        </p:spPr>
        <p:txBody>
          <a:bodyPr wrap="none" rtlCol="0">
            <a:spAutoFit/>
          </a:bodyPr>
          <a:lstStyle/>
          <a:p>
            <a:r>
              <a:rPr lang="en-ZA" dirty="0"/>
              <a:t>Try to run on one or a few of the simulation tools presented in next slides…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Supplement</a:t>
            </a:r>
          </a:p>
        </p:txBody>
      </p:sp>
      <p:sp>
        <p:nvSpPr>
          <p:cNvPr id="3" name="TextBox 2"/>
          <p:cNvSpPr txBox="1"/>
          <p:nvPr/>
        </p:nvSpPr>
        <p:spPr>
          <a:xfrm>
            <a:off x="880217" y="1461330"/>
            <a:ext cx="7776673" cy="1477328"/>
          </a:xfrm>
          <a:prstGeom prst="rect">
            <a:avLst/>
          </a:prstGeom>
          <a:noFill/>
        </p:spPr>
        <p:txBody>
          <a:bodyPr wrap="square" rtlCol="0">
            <a:spAutoFit/>
          </a:bodyPr>
          <a:lstStyle/>
          <a:p>
            <a:r>
              <a:rPr lang="en-ZA" dirty="0"/>
              <a:t>If you have </a:t>
            </a:r>
            <a:r>
              <a:rPr lang="en-ZA" dirty="0" err="1"/>
              <a:t>QuartusII</a:t>
            </a:r>
            <a:r>
              <a:rPr lang="en-ZA" dirty="0"/>
              <a:t> installed already you could of course also use it for experimenting and generating Verilog…</a:t>
            </a:r>
          </a:p>
          <a:p>
            <a:endParaRPr lang="en-ZA" dirty="0"/>
          </a:p>
          <a:p>
            <a:r>
              <a:rPr lang="en-ZA" dirty="0"/>
              <a:t>You may find the </a:t>
            </a:r>
            <a:r>
              <a:rPr lang="en-ZA" dirty="0" err="1"/>
              <a:t>QuartusII</a:t>
            </a:r>
            <a:r>
              <a:rPr lang="en-ZA" dirty="0"/>
              <a:t> simulator easier to use, which could be a reason to use this tool.</a:t>
            </a:r>
          </a:p>
        </p:txBody>
      </p:sp>
    </p:spTree>
    <p:extLst>
      <p:ext uri="{BB962C8B-B14F-4D97-AF65-F5344CB8AC3E}">
        <p14:creationId xmlns:p14="http://schemas.microsoft.com/office/powerpoint/2010/main" val="2611265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492"/>
            <a:ext cx="8385175" cy="773164"/>
          </a:xfrm>
        </p:spPr>
        <p:txBody>
          <a:bodyPr/>
          <a:lstStyle/>
          <a:p>
            <a:r>
              <a:rPr lang="en-ZA" dirty="0"/>
              <a:t>Learning Verilog in </a:t>
            </a:r>
            <a:r>
              <a:rPr lang="en-ZA" dirty="0" err="1"/>
              <a:t>QuartusII</a:t>
            </a:r>
            <a:endParaRPr lang="en-GB" dirty="0"/>
          </a:p>
        </p:txBody>
      </p:sp>
      <p:pic>
        <p:nvPicPr>
          <p:cNvPr id="4" name="Picture 3" descr="ToVerilog_1.jpg"/>
          <p:cNvPicPr>
            <a:picLocks noChangeAspect="1"/>
          </p:cNvPicPr>
          <p:nvPr/>
        </p:nvPicPr>
        <p:blipFill>
          <a:blip r:embed="rId3" cstate="print"/>
          <a:stretch>
            <a:fillRect/>
          </a:stretch>
        </p:blipFill>
        <p:spPr>
          <a:xfrm>
            <a:off x="722670" y="1569041"/>
            <a:ext cx="7226710" cy="5200471"/>
          </a:xfrm>
          <a:prstGeom prst="rect">
            <a:avLst/>
          </a:prstGeom>
        </p:spPr>
      </p:pic>
      <p:sp>
        <p:nvSpPr>
          <p:cNvPr id="5" name="TextBox 4"/>
          <p:cNvSpPr txBox="1"/>
          <p:nvPr/>
        </p:nvSpPr>
        <p:spPr>
          <a:xfrm>
            <a:off x="368710" y="840659"/>
            <a:ext cx="8177495" cy="707886"/>
          </a:xfrm>
          <a:prstGeom prst="rect">
            <a:avLst/>
          </a:prstGeom>
          <a:noFill/>
        </p:spPr>
        <p:txBody>
          <a:bodyPr wrap="none" rtlCol="0">
            <a:spAutoFit/>
          </a:bodyPr>
          <a:lstStyle/>
          <a:p>
            <a:r>
              <a:rPr lang="en-ZA" sz="2000" dirty="0"/>
              <a:t>One approach is using a block diagram and converting to Verilog HDL.</a:t>
            </a:r>
          </a:p>
          <a:p>
            <a:r>
              <a:rPr lang="en-ZA" sz="2000" dirty="0"/>
              <a:t>E.g. using Altera Quartus II</a:t>
            </a:r>
            <a:endParaRPr lang="en-GB" sz="2000" dirty="0"/>
          </a:p>
        </p:txBody>
      </p:sp>
      <p:pic>
        <p:nvPicPr>
          <p:cNvPr id="6" name="Picture 5" descr="ToVerilog_2.jpg"/>
          <p:cNvPicPr>
            <a:picLocks noChangeAspect="1"/>
          </p:cNvPicPr>
          <p:nvPr/>
        </p:nvPicPr>
        <p:blipFill>
          <a:blip r:embed="rId4" cstate="print"/>
          <a:stretch>
            <a:fillRect/>
          </a:stretch>
        </p:blipFill>
        <p:spPr>
          <a:xfrm>
            <a:off x="4468760" y="2893960"/>
            <a:ext cx="3974691" cy="2127865"/>
          </a:xfrm>
          <a:prstGeom prst="rect">
            <a:avLst/>
          </a:prstGeom>
        </p:spPr>
      </p:pic>
      <p:sp>
        <p:nvSpPr>
          <p:cNvPr id="7" name="TextBox 6"/>
          <p:cNvSpPr txBox="1"/>
          <p:nvPr/>
        </p:nvSpPr>
        <p:spPr>
          <a:xfrm>
            <a:off x="4560694" y="1240972"/>
            <a:ext cx="4100803" cy="338554"/>
          </a:xfrm>
          <a:prstGeom prst="rect">
            <a:avLst/>
          </a:prstGeom>
          <a:noFill/>
        </p:spPr>
        <p:txBody>
          <a:bodyPr wrap="none" rtlCol="0">
            <a:spAutoFit/>
          </a:bodyPr>
          <a:lstStyle/>
          <a:p>
            <a:r>
              <a:rPr lang="en-ZA" sz="1600" dirty="0">
                <a:solidFill>
                  <a:schemeClr val="accent2">
                    <a:lumMod val="60000"/>
                    <a:lumOff val="40000"/>
                  </a:schemeClr>
                </a:solidFill>
              </a:rPr>
              <a:t>(See test1.zip for example Quartus project)</a:t>
            </a:r>
            <a:endParaRPr lang="en-GB" sz="1600"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4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
            <a:ext cx="8385175" cy="964893"/>
          </a:xfrm>
        </p:spPr>
        <p:txBody>
          <a:bodyPr/>
          <a:lstStyle/>
          <a:p>
            <a:r>
              <a:rPr lang="en-ZA" dirty="0"/>
              <a:t>Learning Verilog</a:t>
            </a:r>
            <a:endParaRPr lang="en-GB" dirty="0"/>
          </a:p>
        </p:txBody>
      </p:sp>
      <p:sp>
        <p:nvSpPr>
          <p:cNvPr id="3" name="TextBox 2"/>
          <p:cNvSpPr txBox="1"/>
          <p:nvPr/>
        </p:nvSpPr>
        <p:spPr>
          <a:xfrm>
            <a:off x="368710" y="840659"/>
            <a:ext cx="8177495" cy="707886"/>
          </a:xfrm>
          <a:prstGeom prst="rect">
            <a:avLst/>
          </a:prstGeom>
          <a:noFill/>
        </p:spPr>
        <p:txBody>
          <a:bodyPr wrap="none" rtlCol="0">
            <a:spAutoFit/>
          </a:bodyPr>
          <a:lstStyle/>
          <a:p>
            <a:r>
              <a:rPr lang="en-ZA" sz="2000" dirty="0"/>
              <a:t>One approach is using a block diagram and converting to Verilog HDL.</a:t>
            </a:r>
          </a:p>
          <a:p>
            <a:r>
              <a:rPr lang="en-ZA" sz="2000" dirty="0"/>
              <a:t>E.g. using Altera Quartus II</a:t>
            </a:r>
            <a:endParaRPr lang="en-GB" sz="2000" dirty="0"/>
          </a:p>
        </p:txBody>
      </p:sp>
      <p:pic>
        <p:nvPicPr>
          <p:cNvPr id="4" name="Picture 3" descr="ToVerilog_3.jpg"/>
          <p:cNvPicPr>
            <a:picLocks noChangeAspect="1"/>
          </p:cNvPicPr>
          <p:nvPr/>
        </p:nvPicPr>
        <p:blipFill>
          <a:blip r:embed="rId3" cstate="print"/>
          <a:stretch>
            <a:fillRect/>
          </a:stretch>
        </p:blipFill>
        <p:spPr>
          <a:xfrm>
            <a:off x="899650" y="1562764"/>
            <a:ext cx="7226709" cy="5206743"/>
          </a:xfrm>
          <a:prstGeom prst="rect">
            <a:avLst/>
          </a:prstGeom>
        </p:spPr>
      </p:pic>
      <p:grpSp>
        <p:nvGrpSpPr>
          <p:cNvPr id="10" name="Group 9"/>
          <p:cNvGrpSpPr/>
          <p:nvPr/>
        </p:nvGrpSpPr>
        <p:grpSpPr>
          <a:xfrm>
            <a:off x="5029200" y="2993923"/>
            <a:ext cx="2965900" cy="584775"/>
            <a:chOff x="5029200" y="2993923"/>
            <a:chExt cx="2965900" cy="584775"/>
          </a:xfrm>
        </p:grpSpPr>
        <p:cxnSp>
          <p:nvCxnSpPr>
            <p:cNvPr id="6" name="Straight Arrow Connector 5"/>
            <p:cNvCxnSpPr/>
            <p:nvPr/>
          </p:nvCxnSpPr>
          <p:spPr bwMode="auto">
            <a:xfrm rot="10800000" flipV="1">
              <a:off x="5029200" y="3229897"/>
              <a:ext cx="442452" cy="14748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8" name="TextBox 7"/>
            <p:cNvSpPr txBox="1"/>
            <p:nvPr/>
          </p:nvSpPr>
          <p:spPr>
            <a:xfrm>
              <a:off x="5471652" y="2993923"/>
              <a:ext cx="2523448" cy="584775"/>
            </a:xfrm>
            <a:prstGeom prst="rect">
              <a:avLst/>
            </a:prstGeom>
            <a:noFill/>
          </p:spPr>
          <p:txBody>
            <a:bodyPr wrap="none" rtlCol="0">
              <a:spAutoFit/>
            </a:bodyPr>
            <a:lstStyle/>
            <a:p>
              <a:r>
                <a:rPr lang="en-ZA" sz="1600" dirty="0">
                  <a:solidFill>
                    <a:srgbClr val="FF0000"/>
                  </a:solidFill>
                </a:rPr>
                <a:t>See how </a:t>
              </a:r>
              <a:r>
                <a:rPr lang="en-ZA" sz="1600" dirty="0" err="1">
                  <a:solidFill>
                    <a:srgbClr val="FF0000"/>
                  </a:solidFill>
                </a:rPr>
                <a:t>param</a:t>
              </a:r>
              <a:r>
                <a:rPr lang="en-ZA" sz="1600" dirty="0">
                  <a:solidFill>
                    <a:srgbClr val="FF0000"/>
                  </a:solidFill>
                </a:rPr>
                <a:t> types are</a:t>
              </a:r>
            </a:p>
            <a:p>
              <a:r>
                <a:rPr lang="en-ZA" sz="1600" dirty="0">
                  <a:solidFill>
                    <a:srgbClr val="FF0000"/>
                  </a:solidFill>
                </a:rPr>
                <a:t>specified</a:t>
              </a:r>
              <a:endParaRPr lang="en-GB" sz="1600" dirty="0">
                <a:solidFill>
                  <a:srgbClr val="FF0000"/>
                </a:solidFill>
              </a:endParaRPr>
            </a:p>
          </p:txBody>
        </p:sp>
      </p:grpSp>
      <p:grpSp>
        <p:nvGrpSpPr>
          <p:cNvPr id="11" name="Group 10"/>
          <p:cNvGrpSpPr/>
          <p:nvPr/>
        </p:nvGrpSpPr>
        <p:grpSpPr>
          <a:xfrm>
            <a:off x="5383164" y="4173792"/>
            <a:ext cx="3367135" cy="2062103"/>
            <a:chOff x="5383165" y="4173792"/>
            <a:chExt cx="2772694" cy="2062103"/>
          </a:xfrm>
        </p:grpSpPr>
        <p:cxnSp>
          <p:nvCxnSpPr>
            <p:cNvPr id="7" name="Straight Arrow Connector 6"/>
            <p:cNvCxnSpPr/>
            <p:nvPr/>
          </p:nvCxnSpPr>
          <p:spPr bwMode="auto">
            <a:xfrm rot="10800000" flipV="1">
              <a:off x="5383165" y="4454013"/>
              <a:ext cx="442452" cy="14748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9" name="TextBox 8"/>
            <p:cNvSpPr txBox="1"/>
            <p:nvPr/>
          </p:nvSpPr>
          <p:spPr>
            <a:xfrm>
              <a:off x="5751872" y="4173792"/>
              <a:ext cx="2403987" cy="2062103"/>
            </a:xfrm>
            <a:prstGeom prst="rect">
              <a:avLst/>
            </a:prstGeom>
            <a:noFill/>
          </p:spPr>
          <p:txBody>
            <a:bodyPr wrap="square" rtlCol="0">
              <a:spAutoFit/>
            </a:bodyPr>
            <a:lstStyle/>
            <a:p>
              <a:r>
                <a:rPr lang="en-ZA" sz="1600" dirty="0">
                  <a:solidFill>
                    <a:srgbClr val="FF0000"/>
                  </a:solidFill>
                </a:rPr>
                <a:t>See how in </a:t>
              </a:r>
              <a:r>
                <a:rPr lang="en-ZA" sz="1600" dirty="0" err="1">
                  <a:solidFill>
                    <a:srgbClr val="FF0000"/>
                  </a:solidFill>
                </a:rPr>
                <a:t>QuartusII</a:t>
              </a:r>
              <a:r>
                <a:rPr lang="en-ZA" sz="1600" dirty="0">
                  <a:solidFill>
                    <a:srgbClr val="FF0000"/>
                  </a:solidFill>
                </a:rPr>
                <a:t> included modules are instantiated and ports explicitly mapped (Xilinx chose not to do the explicit port mapping when converting from schematic to code)</a:t>
              </a:r>
              <a:endParaRPr lang="en-GB" sz="16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314047"/>
            <a:ext cx="8385175" cy="885743"/>
          </a:xfrm>
        </p:spPr>
        <p:txBody>
          <a:bodyPr/>
          <a:lstStyle/>
          <a:p>
            <a:r>
              <a:rPr lang="en-ZA" dirty="0"/>
              <a:t>Checking syntax</a:t>
            </a:r>
            <a:endParaRPr lang="en-GB" dirty="0"/>
          </a:p>
        </p:txBody>
      </p:sp>
      <p:pic>
        <p:nvPicPr>
          <p:cNvPr id="3" name="Picture 2" descr="Analyze.jpg"/>
          <p:cNvPicPr>
            <a:picLocks noChangeAspect="1"/>
          </p:cNvPicPr>
          <p:nvPr/>
        </p:nvPicPr>
        <p:blipFill>
          <a:blip r:embed="rId3" cstate="print"/>
          <a:stretch>
            <a:fillRect/>
          </a:stretch>
        </p:blipFill>
        <p:spPr>
          <a:xfrm>
            <a:off x="2418735" y="1326720"/>
            <a:ext cx="6151343" cy="5295306"/>
          </a:xfrm>
          <a:prstGeom prst="rect">
            <a:avLst/>
          </a:prstGeom>
        </p:spPr>
      </p:pic>
      <p:sp>
        <p:nvSpPr>
          <p:cNvPr id="4" name="TextBox 3"/>
          <p:cNvSpPr txBox="1"/>
          <p:nvPr/>
        </p:nvSpPr>
        <p:spPr>
          <a:xfrm>
            <a:off x="265473" y="1696068"/>
            <a:ext cx="1961535" cy="3785652"/>
          </a:xfrm>
          <a:prstGeom prst="rect">
            <a:avLst/>
          </a:prstGeom>
          <a:noFill/>
        </p:spPr>
        <p:txBody>
          <a:bodyPr wrap="square" rtlCol="0">
            <a:spAutoFit/>
          </a:bodyPr>
          <a:lstStyle/>
          <a:p>
            <a:r>
              <a:rPr lang="en-ZA" sz="2000" dirty="0"/>
              <a:t>I find a handy tool is the file analyser tool in Quartus II. This can be used to check the syntax of the file without having to go through the whole build process.</a:t>
            </a:r>
            <a:endParaRPr lang="en-GB" sz="2000" dirty="0"/>
          </a:p>
        </p:txBody>
      </p:sp>
      <p:cxnSp>
        <p:nvCxnSpPr>
          <p:cNvPr id="6" name="Straight Arrow Connector 5"/>
          <p:cNvCxnSpPr/>
          <p:nvPr/>
        </p:nvCxnSpPr>
        <p:spPr bwMode="auto">
          <a:xfrm flipV="1">
            <a:off x="2227008" y="4395019"/>
            <a:ext cx="309716" cy="16223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154"/>
            <a:ext cx="8385175" cy="735239"/>
          </a:xfrm>
        </p:spPr>
        <p:txBody>
          <a:bodyPr/>
          <a:lstStyle/>
          <a:p>
            <a:r>
              <a:rPr lang="en-ZA" dirty="0"/>
              <a:t>Testing</a:t>
            </a:r>
            <a:endParaRPr lang="en-GB" dirty="0"/>
          </a:p>
        </p:txBody>
      </p:sp>
      <p:sp>
        <p:nvSpPr>
          <p:cNvPr id="3" name="TextBox 2"/>
          <p:cNvSpPr txBox="1"/>
          <p:nvPr/>
        </p:nvSpPr>
        <p:spPr>
          <a:xfrm>
            <a:off x="4534569" y="326572"/>
            <a:ext cx="4609432" cy="584775"/>
          </a:xfrm>
          <a:prstGeom prst="rect">
            <a:avLst/>
          </a:prstGeom>
          <a:noFill/>
        </p:spPr>
        <p:txBody>
          <a:bodyPr wrap="square" rtlCol="0">
            <a:spAutoFit/>
          </a:bodyPr>
          <a:lstStyle/>
          <a:p>
            <a:r>
              <a:rPr lang="en-ZA" sz="1600" dirty="0">
                <a:solidFill>
                  <a:srgbClr val="FF6600"/>
                </a:solidFill>
              </a:rPr>
              <a:t>(See test2.zip for example Quartus project that contains only Verilog files and waveform file)</a:t>
            </a:r>
            <a:endParaRPr lang="en-GB" sz="1600" dirty="0">
              <a:solidFill>
                <a:srgbClr val="FF6600"/>
              </a:solidFill>
            </a:endParaRPr>
          </a:p>
        </p:txBody>
      </p:sp>
      <p:pic>
        <p:nvPicPr>
          <p:cNvPr id="1026" name="Picture 2" descr="C:\Users\swinberg\Documents\ACTIVE\EEE4084F\2012\LECTURES\EEE4084F-Lecture15\Images\Sim1.jpg"/>
          <p:cNvPicPr>
            <a:picLocks noChangeAspect="1" noChangeArrowheads="1"/>
          </p:cNvPicPr>
          <p:nvPr/>
        </p:nvPicPr>
        <p:blipFill>
          <a:blip r:embed="rId3" cstate="print"/>
          <a:srcRect/>
          <a:stretch>
            <a:fillRect/>
          </a:stretch>
        </p:blipFill>
        <p:spPr bwMode="auto">
          <a:xfrm>
            <a:off x="457182" y="914618"/>
            <a:ext cx="6689894" cy="4819976"/>
          </a:xfrm>
          <a:prstGeom prst="rect">
            <a:avLst/>
          </a:prstGeom>
          <a:noFill/>
        </p:spPr>
      </p:pic>
      <p:sp>
        <p:nvSpPr>
          <p:cNvPr id="5" name="TextBox 4"/>
          <p:cNvSpPr txBox="1"/>
          <p:nvPr/>
        </p:nvSpPr>
        <p:spPr>
          <a:xfrm>
            <a:off x="365762" y="5747657"/>
            <a:ext cx="3775166" cy="923330"/>
          </a:xfrm>
          <a:prstGeom prst="rect">
            <a:avLst/>
          </a:prstGeom>
          <a:noFill/>
        </p:spPr>
        <p:txBody>
          <a:bodyPr wrap="square" rtlCol="0">
            <a:spAutoFit/>
          </a:bodyPr>
          <a:lstStyle/>
          <a:p>
            <a:r>
              <a:rPr lang="en-ZA" dirty="0"/>
              <a:t>Load the Test2 file, if using Quartus make sure that </a:t>
            </a:r>
            <a:r>
              <a:rPr lang="en-ZA" dirty="0" err="1"/>
              <a:t>mynand</a:t>
            </a:r>
            <a:r>
              <a:rPr lang="en-ZA" dirty="0"/>
              <a:t> is the top level Entity</a:t>
            </a:r>
            <a:endParaRPr lang="en-GB" dirty="0"/>
          </a:p>
        </p:txBody>
      </p:sp>
      <p:pic>
        <p:nvPicPr>
          <p:cNvPr id="1027" name="Picture 3" descr="C:\Users\swinberg\Documents\ACTIVE\EEE4084F\2012\LECTURES\EEE4084F-Lecture15\Images\Sim2.jpg"/>
          <p:cNvPicPr>
            <a:picLocks noChangeAspect="1" noChangeArrowheads="1"/>
          </p:cNvPicPr>
          <p:nvPr/>
        </p:nvPicPr>
        <p:blipFill>
          <a:blip r:embed="rId4" cstate="print"/>
          <a:srcRect/>
          <a:stretch>
            <a:fillRect/>
          </a:stretch>
        </p:blipFill>
        <p:spPr bwMode="auto">
          <a:xfrm>
            <a:off x="1508813" y="1277559"/>
            <a:ext cx="7315200" cy="5270500"/>
          </a:xfrm>
          <a:prstGeom prst="rect">
            <a:avLst/>
          </a:prstGeom>
          <a:noFill/>
        </p:spPr>
      </p:pic>
      <p:sp>
        <p:nvSpPr>
          <p:cNvPr id="7" name="TextBox 6"/>
          <p:cNvSpPr txBox="1"/>
          <p:nvPr/>
        </p:nvSpPr>
        <p:spPr>
          <a:xfrm>
            <a:off x="4510059" y="5260960"/>
            <a:ext cx="3775166" cy="923330"/>
          </a:xfrm>
          <a:prstGeom prst="rect">
            <a:avLst/>
          </a:prstGeom>
          <a:solidFill>
            <a:schemeClr val="accent6">
              <a:lumMod val="40000"/>
              <a:lumOff val="60000"/>
            </a:schemeClr>
          </a:solidFill>
        </p:spPr>
        <p:txBody>
          <a:bodyPr wrap="square" rtlCol="0">
            <a:spAutoFit/>
          </a:bodyPr>
          <a:lstStyle/>
          <a:p>
            <a:r>
              <a:rPr lang="en-ZA" dirty="0">
                <a:solidFill>
                  <a:schemeClr val="accent4">
                    <a:lumMod val="10000"/>
                  </a:schemeClr>
                </a:solidFill>
              </a:rPr>
              <a:t>Running the simulation should allow you to verify the design is working as planned (i.e. </a:t>
            </a:r>
            <a:r>
              <a:rPr lang="en-ZA" dirty="0" err="1">
                <a:solidFill>
                  <a:schemeClr val="accent4">
                    <a:lumMod val="10000"/>
                  </a:schemeClr>
                </a:solidFill>
              </a:rPr>
              <a:t>NANDing</a:t>
            </a:r>
            <a:r>
              <a:rPr lang="en-ZA" dirty="0">
                <a:solidFill>
                  <a:schemeClr val="accent4">
                    <a:lumMod val="10000"/>
                  </a:schemeClr>
                </a:solidFill>
              </a:rPr>
              <a:t>)</a:t>
            </a:r>
            <a:endParaRPr lang="en-GB" dirty="0">
              <a:solidFill>
                <a:schemeClr val="accent4">
                  <a:lumMod val="10000"/>
                </a:schemeClr>
              </a:solidFill>
            </a:endParaRPr>
          </a:p>
        </p:txBody>
      </p:sp>
      <p:cxnSp>
        <p:nvCxnSpPr>
          <p:cNvPr id="9" name="Straight Arrow Connector 8"/>
          <p:cNvCxnSpPr/>
          <p:nvPr/>
        </p:nvCxnSpPr>
        <p:spPr bwMode="auto">
          <a:xfrm flipV="1">
            <a:off x="5412658" y="1755058"/>
            <a:ext cx="309716" cy="29496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0"/>
            <a:ext cx="8385175" cy="862149"/>
          </a:xfrm>
        </p:spPr>
        <p:txBody>
          <a:bodyPr/>
          <a:lstStyle/>
          <a:p>
            <a:r>
              <a:rPr lang="en-ZA" dirty="0"/>
              <a:t>Suggested study ideas…</a:t>
            </a:r>
            <a:endParaRPr lang="en-GB" dirty="0"/>
          </a:p>
        </p:txBody>
      </p:sp>
      <p:sp>
        <p:nvSpPr>
          <p:cNvPr id="3" name="Content Placeholder 2"/>
          <p:cNvSpPr>
            <a:spLocks noGrp="1"/>
          </p:cNvSpPr>
          <p:nvPr>
            <p:ph idx="1"/>
          </p:nvPr>
        </p:nvSpPr>
        <p:spPr>
          <a:xfrm>
            <a:off x="470263" y="846907"/>
            <a:ext cx="8490857" cy="5423263"/>
          </a:xfrm>
        </p:spPr>
        <p:txBody>
          <a:bodyPr>
            <a:normAutofit lnSpcReduction="10000"/>
          </a:bodyPr>
          <a:lstStyle/>
          <a:p>
            <a:r>
              <a:rPr lang="en-ZA" dirty="0"/>
              <a:t>See </a:t>
            </a:r>
            <a:r>
              <a:rPr lang="en-ZA" dirty="0">
                <a:solidFill>
                  <a:srgbClr val="FF6600"/>
                </a:solidFill>
              </a:rPr>
              <a:t>Verilog tutorials </a:t>
            </a:r>
            <a:r>
              <a:rPr lang="en-ZA" dirty="0"/>
              <a:t>online, e.g.:</a:t>
            </a:r>
          </a:p>
          <a:p>
            <a:pPr lvl="1"/>
            <a:r>
              <a:rPr lang="en-GB" sz="2000" dirty="0">
                <a:hlinkClick r:id="rId3"/>
              </a:rPr>
              <a:t>http://www.verilogtutorial.info/</a:t>
            </a:r>
            <a:endParaRPr lang="en-ZA" sz="2000" dirty="0"/>
          </a:p>
          <a:p>
            <a:r>
              <a:rPr lang="en-ZA" dirty="0" err="1">
                <a:solidFill>
                  <a:srgbClr val="FF6600"/>
                </a:solidFill>
              </a:rPr>
              <a:t>Icarus</a:t>
            </a:r>
            <a:r>
              <a:rPr lang="en-ZA" dirty="0">
                <a:solidFill>
                  <a:srgbClr val="FF6600"/>
                </a:solidFill>
              </a:rPr>
              <a:t> Verilog </a:t>
            </a:r>
            <a:r>
              <a:rPr lang="en-ZA" dirty="0"/>
              <a:t>– An open-source Verilog compiler and simulator </a:t>
            </a:r>
          </a:p>
          <a:p>
            <a:pPr lvl="1"/>
            <a:r>
              <a:rPr lang="en-GB" sz="2000" dirty="0">
                <a:hlinkClick r:id="rId4"/>
              </a:rPr>
              <a:t>http://iverilog.icarus.com/</a:t>
            </a:r>
            <a:endParaRPr lang="en-ZA" sz="2000" dirty="0">
              <a:solidFill>
                <a:srgbClr val="FFFF00"/>
              </a:solidFill>
            </a:endParaRPr>
          </a:p>
          <a:p>
            <a:pPr lvl="1"/>
            <a:r>
              <a:rPr lang="en-ZA" dirty="0"/>
              <a:t>Try </a:t>
            </a:r>
            <a:r>
              <a:rPr lang="en-ZA" dirty="0" err="1">
                <a:solidFill>
                  <a:srgbClr val="FF6600"/>
                </a:solidFill>
              </a:rPr>
              <a:t>iverilog</a:t>
            </a:r>
            <a:r>
              <a:rPr lang="en-ZA" dirty="0"/>
              <a:t> on </a:t>
            </a:r>
            <a:r>
              <a:rPr lang="en-ZA" dirty="0" err="1"/>
              <a:t>forge.ee</a:t>
            </a:r>
            <a:endParaRPr lang="en-ZA" dirty="0"/>
          </a:p>
          <a:p>
            <a:r>
              <a:rPr lang="en-ZA" dirty="0" err="1">
                <a:solidFill>
                  <a:srgbClr val="FF6600"/>
                </a:solidFill>
              </a:rPr>
              <a:t>Gplcver</a:t>
            </a:r>
            <a:r>
              <a:rPr lang="en-ZA" dirty="0"/>
              <a:t> – Open-source Verilog interpreter</a:t>
            </a:r>
          </a:p>
          <a:p>
            <a:pPr lvl="1"/>
            <a:r>
              <a:rPr lang="en-GB" sz="2000" dirty="0">
                <a:hlinkClick r:id="rId5"/>
              </a:rPr>
              <a:t>http://sourceforge.net/projects/gplcver/</a:t>
            </a:r>
            <a:endParaRPr lang="en-GB" sz="2000" dirty="0"/>
          </a:p>
          <a:p>
            <a:pPr lvl="1"/>
            <a:r>
              <a:rPr lang="en-ZA" dirty="0"/>
              <a:t>Try </a:t>
            </a:r>
            <a:r>
              <a:rPr lang="en-ZA" dirty="0" err="1">
                <a:solidFill>
                  <a:srgbClr val="FF6600"/>
                </a:solidFill>
              </a:rPr>
              <a:t>cver</a:t>
            </a:r>
            <a:r>
              <a:rPr lang="en-ZA" dirty="0"/>
              <a:t> on </a:t>
            </a:r>
            <a:r>
              <a:rPr lang="en-ZA" dirty="0" err="1"/>
              <a:t>forge.ee</a:t>
            </a:r>
            <a:endParaRPr lang="en-ZA" dirty="0"/>
          </a:p>
          <a:p>
            <a:r>
              <a:rPr lang="en-ZA" dirty="0" err="1">
                <a:solidFill>
                  <a:srgbClr val="FF6600"/>
                </a:solidFill>
              </a:rPr>
              <a:t>Verilator</a:t>
            </a:r>
            <a:r>
              <a:rPr lang="en-ZA" dirty="0"/>
              <a:t> – An open-source Verilog optimizer and simulator</a:t>
            </a:r>
          </a:p>
          <a:p>
            <a:pPr lvl="1"/>
            <a:r>
              <a:rPr lang="en-ZA" sz="2000" dirty="0">
                <a:hlinkClick r:id="rId6"/>
              </a:rPr>
              <a:t>http://www.veripool.org/wiki/verilator</a:t>
            </a:r>
            <a:r>
              <a:rPr lang="en-ZA" sz="2000" dirty="0"/>
              <a:t> </a:t>
            </a:r>
            <a:endParaRPr lang="en-GB" sz="2000" dirty="0"/>
          </a:p>
        </p:txBody>
      </p:sp>
      <p:pic>
        <p:nvPicPr>
          <p:cNvPr id="2050" name="Picture 2" descr="C:\Users\swinberg\Documents\ACTIVE\EEE4084F\2012\LECTURES\EEE4084F-Lecture15\Images\Icarus_Verilog.gif"/>
          <p:cNvPicPr>
            <a:picLocks noChangeAspect="1" noChangeArrowheads="1"/>
          </p:cNvPicPr>
          <p:nvPr/>
        </p:nvPicPr>
        <p:blipFill>
          <a:blip r:embed="rId7" cstate="print"/>
          <a:srcRect/>
          <a:stretch>
            <a:fillRect/>
          </a:stretch>
        </p:blipFill>
        <p:spPr bwMode="auto">
          <a:xfrm>
            <a:off x="5382239" y="2250068"/>
            <a:ext cx="1123950" cy="1409700"/>
          </a:xfrm>
          <a:prstGeom prst="rect">
            <a:avLst/>
          </a:prstGeom>
          <a:noFill/>
        </p:spPr>
      </p:pic>
      <p:sp>
        <p:nvSpPr>
          <p:cNvPr id="5" name="Rectangle 4"/>
          <p:cNvSpPr/>
          <p:nvPr/>
        </p:nvSpPr>
        <p:spPr>
          <a:xfrm>
            <a:off x="3813718" y="6301503"/>
            <a:ext cx="5018310" cy="338554"/>
          </a:xfrm>
          <a:prstGeom prst="rect">
            <a:avLst/>
          </a:prstGeom>
        </p:spPr>
        <p:txBody>
          <a:bodyPr wrap="square">
            <a:spAutoFit/>
          </a:bodyPr>
          <a:lstStyle/>
          <a:p>
            <a:pPr algn="r"/>
            <a:r>
              <a:rPr lang="en-GB" sz="1600" dirty="0">
                <a:hlinkClick r:id="rId8"/>
              </a:rPr>
              <a:t>http://www.asic-world.com/verilog/tools.html</a:t>
            </a:r>
            <a:endParaRPr lang="en-GB" sz="1600" dirty="0"/>
          </a:p>
        </p:txBody>
      </p:sp>
      <p:sp>
        <p:nvSpPr>
          <p:cNvPr id="6" name="TextBox 5"/>
          <p:cNvSpPr txBox="1"/>
          <p:nvPr/>
        </p:nvSpPr>
        <p:spPr>
          <a:xfrm>
            <a:off x="5751865" y="6043369"/>
            <a:ext cx="3206327" cy="338554"/>
          </a:xfrm>
          <a:prstGeom prst="rect">
            <a:avLst/>
          </a:prstGeom>
          <a:noFill/>
        </p:spPr>
        <p:txBody>
          <a:bodyPr wrap="none" rtlCol="0">
            <a:spAutoFit/>
          </a:bodyPr>
          <a:lstStyle/>
          <a:p>
            <a:r>
              <a:rPr lang="en-ZA" sz="1600" dirty="0"/>
              <a:t>Comprehensive list of simulators:</a:t>
            </a:r>
            <a:endParaRPr lang="en-GB" sz="1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914"/>
            <a:ext cx="8385175" cy="772886"/>
          </a:xfrm>
        </p:spPr>
        <p:txBody>
          <a:bodyPr/>
          <a:lstStyle/>
          <a:p>
            <a:r>
              <a:rPr lang="en-ZA" dirty="0" err="1"/>
              <a:t>Icarus</a:t>
            </a:r>
            <a:r>
              <a:rPr lang="en-ZA" dirty="0"/>
              <a:t> Verilog</a:t>
            </a:r>
            <a:endParaRPr lang="en-GB" dirty="0"/>
          </a:p>
        </p:txBody>
      </p:sp>
      <p:pic>
        <p:nvPicPr>
          <p:cNvPr id="3" name="Picture 2" descr="C:\Users\swinberg\Documents\ACTIVE\EEE4084F\2012\LECTURES\EEE4084F-Lecture15\Images\Icarus_Verilog.gif"/>
          <p:cNvPicPr>
            <a:picLocks noChangeAspect="1" noChangeArrowheads="1"/>
          </p:cNvPicPr>
          <p:nvPr/>
        </p:nvPicPr>
        <p:blipFill>
          <a:blip r:embed="rId3" cstate="print"/>
          <a:srcRect/>
          <a:stretch>
            <a:fillRect/>
          </a:stretch>
        </p:blipFill>
        <p:spPr bwMode="auto">
          <a:xfrm>
            <a:off x="7681302" y="262574"/>
            <a:ext cx="1123950" cy="1409700"/>
          </a:xfrm>
          <a:prstGeom prst="rect">
            <a:avLst/>
          </a:prstGeom>
          <a:noFill/>
        </p:spPr>
      </p:pic>
      <p:sp>
        <p:nvSpPr>
          <p:cNvPr id="4" name="TextBox 3"/>
          <p:cNvSpPr txBox="1"/>
          <p:nvPr/>
        </p:nvSpPr>
        <p:spPr>
          <a:xfrm>
            <a:off x="444137" y="1171297"/>
            <a:ext cx="7554825" cy="1200329"/>
          </a:xfrm>
          <a:prstGeom prst="rect">
            <a:avLst/>
          </a:prstGeom>
          <a:noFill/>
        </p:spPr>
        <p:txBody>
          <a:bodyPr wrap="none" rtlCol="0">
            <a:spAutoFit/>
          </a:bodyPr>
          <a:lstStyle/>
          <a:p>
            <a:r>
              <a:rPr lang="en-ZA" sz="2400" dirty="0"/>
              <a:t>Probably the easiest free open-source tool available</a:t>
            </a:r>
          </a:p>
          <a:p>
            <a:r>
              <a:rPr lang="en-ZA" sz="2400" dirty="0"/>
              <a:t>Excellent for doing quick tests.</a:t>
            </a:r>
          </a:p>
          <a:p>
            <a:r>
              <a:rPr lang="en-ZA" sz="2400" dirty="0"/>
              <a:t>Takes very little space (a few megs) &amp; runs pretty fast.</a:t>
            </a:r>
            <a:endParaRPr lang="en-GB" sz="2400" dirty="0"/>
          </a:p>
        </p:txBody>
      </p:sp>
      <p:sp>
        <p:nvSpPr>
          <p:cNvPr id="5" name="Rectangle 4"/>
          <p:cNvSpPr/>
          <p:nvPr/>
        </p:nvSpPr>
        <p:spPr>
          <a:xfrm>
            <a:off x="0" y="6283714"/>
            <a:ext cx="3478837" cy="400110"/>
          </a:xfrm>
          <a:prstGeom prst="rect">
            <a:avLst/>
          </a:prstGeom>
        </p:spPr>
        <p:txBody>
          <a:bodyPr wrap="none">
            <a:spAutoFit/>
          </a:bodyPr>
          <a:lstStyle/>
          <a:p>
            <a:pPr lvl="1"/>
            <a:r>
              <a:rPr lang="en-GB" sz="2000" dirty="0">
                <a:hlinkClick r:id="rId4"/>
              </a:rPr>
              <a:t>http://iverilog.icarus.com/</a:t>
            </a:r>
            <a:endParaRPr lang="en-ZA" sz="2000" dirty="0">
              <a:solidFill>
                <a:srgbClr val="FFFF00"/>
              </a:solidFill>
            </a:endParaRPr>
          </a:p>
        </p:txBody>
      </p:sp>
      <p:sp>
        <p:nvSpPr>
          <p:cNvPr id="6" name="TextBox 5"/>
          <p:cNvSpPr txBox="1"/>
          <p:nvPr/>
        </p:nvSpPr>
        <p:spPr>
          <a:xfrm>
            <a:off x="444137" y="2407588"/>
            <a:ext cx="8543109" cy="1200329"/>
          </a:xfrm>
          <a:prstGeom prst="rect">
            <a:avLst/>
          </a:prstGeom>
          <a:noFill/>
        </p:spPr>
        <p:txBody>
          <a:bodyPr wrap="square" rtlCol="0">
            <a:spAutoFit/>
          </a:bodyPr>
          <a:lstStyle/>
          <a:p>
            <a:r>
              <a:rPr lang="en-ZA" sz="2400" dirty="0"/>
              <a:t>Installed on </a:t>
            </a:r>
            <a:r>
              <a:rPr lang="en-ZA" sz="2400" dirty="0" err="1"/>
              <a:t>forge.ee</a:t>
            </a:r>
            <a:endParaRPr lang="en-ZA" sz="2400" dirty="0"/>
          </a:p>
          <a:p>
            <a:r>
              <a:rPr lang="en-ZA" sz="2400" dirty="0"/>
              <a:t>For </a:t>
            </a:r>
            <a:r>
              <a:rPr lang="en-ZA" sz="2400" dirty="0" err="1"/>
              <a:t>Ubuntu</a:t>
            </a:r>
            <a:r>
              <a:rPr lang="en-ZA" sz="2400" dirty="0"/>
              <a:t> or </a:t>
            </a:r>
            <a:r>
              <a:rPr lang="en-ZA" sz="2400" dirty="0" err="1"/>
              <a:t>Debian</a:t>
            </a:r>
            <a:r>
              <a:rPr lang="en-ZA" sz="2400" dirty="0"/>
              <a:t> you can install it (if you’re linked to the leg server), using: </a:t>
            </a:r>
            <a:r>
              <a:rPr lang="en-ZA" sz="2400" dirty="0">
                <a:solidFill>
                  <a:schemeClr val="accent2"/>
                </a:solidFill>
              </a:rPr>
              <a:t> </a:t>
            </a:r>
            <a:r>
              <a:rPr lang="en-ZA" sz="2400" dirty="0">
                <a:solidFill>
                  <a:schemeClr val="accent2"/>
                </a:solidFill>
                <a:latin typeface="Courier New" pitchFamily="49" charset="0"/>
                <a:cs typeface="Courier New" pitchFamily="49" charset="0"/>
              </a:rPr>
              <a:t>apt-get install </a:t>
            </a:r>
            <a:r>
              <a:rPr lang="en-ZA" sz="2400" dirty="0" err="1">
                <a:solidFill>
                  <a:schemeClr val="accent2"/>
                </a:solidFill>
                <a:latin typeface="Courier New" pitchFamily="49" charset="0"/>
                <a:cs typeface="Courier New" pitchFamily="49" charset="0"/>
              </a:rPr>
              <a:t>iverilog</a:t>
            </a:r>
            <a:endParaRPr lang="en-GB" sz="2400" dirty="0">
              <a:solidFill>
                <a:schemeClr val="accent2"/>
              </a:solidFill>
              <a:latin typeface="Courier New" pitchFamily="49" charset="0"/>
              <a:cs typeface="Courier New" pitchFamily="49" charset="0"/>
            </a:endParaRPr>
          </a:p>
        </p:txBody>
      </p:sp>
      <p:sp>
        <p:nvSpPr>
          <p:cNvPr id="7" name="TextBox 6"/>
          <p:cNvSpPr txBox="1"/>
          <p:nvPr/>
        </p:nvSpPr>
        <p:spPr>
          <a:xfrm>
            <a:off x="512767" y="3610346"/>
            <a:ext cx="8440164" cy="646331"/>
          </a:xfrm>
          <a:prstGeom prst="rect">
            <a:avLst/>
          </a:prstGeom>
          <a:noFill/>
        </p:spPr>
        <p:txBody>
          <a:bodyPr wrap="square" rtlCol="0">
            <a:spAutoFit/>
          </a:bodyPr>
          <a:lstStyle/>
          <a:p>
            <a:r>
              <a:rPr lang="en-ZA" dirty="0" err="1"/>
              <a:t>Iverilog</a:t>
            </a:r>
            <a:r>
              <a:rPr lang="en-ZA" dirty="0"/>
              <a:t> parsing the Verilog code and generates an executable the PC can run (called </a:t>
            </a:r>
            <a:r>
              <a:rPr lang="en-ZA" dirty="0" err="1"/>
              <a:t>a.out</a:t>
            </a:r>
            <a:r>
              <a:rPr lang="en-ZA" dirty="0"/>
              <a:t> if you don’t use the flags to change the output executable file name)</a:t>
            </a:r>
            <a:endParaRPr lang="en-GB" dirty="0"/>
          </a:p>
        </p:txBody>
      </p:sp>
      <p:sp>
        <p:nvSpPr>
          <p:cNvPr id="8" name="TextBox 7"/>
          <p:cNvSpPr txBox="1"/>
          <p:nvPr/>
        </p:nvSpPr>
        <p:spPr>
          <a:xfrm>
            <a:off x="471822" y="4579339"/>
            <a:ext cx="3308607" cy="1569660"/>
          </a:xfrm>
          <a:prstGeom prst="rect">
            <a:avLst/>
          </a:prstGeom>
          <a:noFill/>
        </p:spPr>
        <p:txBody>
          <a:bodyPr wrap="square" rtlCol="0">
            <a:spAutoFit/>
          </a:bodyPr>
          <a:lstStyle/>
          <a:p>
            <a:r>
              <a:rPr lang="en-ZA" sz="1600" dirty="0"/>
              <a:t>I suggest the following to get to know </a:t>
            </a:r>
            <a:r>
              <a:rPr lang="en-ZA" sz="1600" dirty="0" err="1"/>
              <a:t>iverilog</a:t>
            </a:r>
            <a:r>
              <a:rPr lang="en-ZA" sz="1600" dirty="0"/>
              <a:t>… upload </a:t>
            </a:r>
            <a:r>
              <a:rPr lang="en-ZA" sz="1600" dirty="0" err="1"/>
              <a:t>mynand.v</a:t>
            </a:r>
            <a:r>
              <a:rPr lang="en-ZA" sz="1600" dirty="0"/>
              <a:t> example to </a:t>
            </a:r>
            <a:r>
              <a:rPr lang="en-ZA" sz="1600" dirty="0" err="1"/>
              <a:t>forge.ee</a:t>
            </a:r>
            <a:r>
              <a:rPr lang="en-ZA" sz="1600" dirty="0"/>
              <a:t>, compile it with </a:t>
            </a:r>
            <a:r>
              <a:rPr lang="en-ZA" sz="1600" dirty="0" err="1"/>
              <a:t>iverilog</a:t>
            </a:r>
            <a:r>
              <a:rPr lang="en-ZA" sz="1600" dirty="0"/>
              <a:t>. Run it. Try changing the </a:t>
            </a:r>
            <a:r>
              <a:rPr lang="en-ZA" sz="1600" dirty="0" err="1"/>
              <a:t>testbest</a:t>
            </a:r>
            <a:r>
              <a:rPr lang="en-ZA" sz="1600" dirty="0"/>
              <a:t>  code, put in some more operations</a:t>
            </a:r>
            <a:endParaRPr lang="en-GB" sz="1600" dirty="0"/>
          </a:p>
        </p:txBody>
      </p:sp>
      <p:pic>
        <p:nvPicPr>
          <p:cNvPr id="1026" name="Picture 2" descr="C:\Users\swinberg\Documents\ACTIVE\EEE4084F\2012\LECTURES\EEE4084F-Lecture15\Images\iverilog_run.gif"/>
          <p:cNvPicPr>
            <a:picLocks noChangeAspect="1" noChangeArrowheads="1"/>
          </p:cNvPicPr>
          <p:nvPr/>
        </p:nvPicPr>
        <p:blipFill>
          <a:blip r:embed="rId5" cstate="print"/>
          <a:srcRect/>
          <a:stretch>
            <a:fillRect/>
          </a:stretch>
        </p:blipFill>
        <p:spPr bwMode="auto">
          <a:xfrm>
            <a:off x="3966027" y="4360531"/>
            <a:ext cx="4895851" cy="2257425"/>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20225"/>
            <a:ext cx="8385175" cy="970371"/>
          </a:xfrm>
        </p:spPr>
        <p:txBody>
          <a:bodyPr/>
          <a:lstStyle/>
          <a:p>
            <a:r>
              <a:rPr lang="en-ZA" dirty="0"/>
              <a:t>More Experimenting</a:t>
            </a:r>
            <a:endParaRPr lang="en-GB" dirty="0"/>
          </a:p>
        </p:txBody>
      </p:sp>
      <p:pic>
        <p:nvPicPr>
          <p:cNvPr id="2050" name="Picture 2" descr="C:\Users\swinberg\Documents\ACTIVE\EEE4084F\2012\LECTURES\EEE4084F-Lecture15\Images\ToVerilog_4.jpg"/>
          <p:cNvPicPr>
            <a:picLocks noChangeAspect="1" noChangeArrowheads="1"/>
          </p:cNvPicPr>
          <p:nvPr/>
        </p:nvPicPr>
        <p:blipFill>
          <a:blip r:embed="rId3" cstate="print"/>
          <a:srcRect/>
          <a:stretch>
            <a:fillRect/>
          </a:stretch>
        </p:blipFill>
        <p:spPr bwMode="auto">
          <a:xfrm>
            <a:off x="403101" y="1522814"/>
            <a:ext cx="6802674" cy="4895327"/>
          </a:xfrm>
          <a:prstGeom prst="rect">
            <a:avLst/>
          </a:prstGeom>
          <a:noFill/>
        </p:spPr>
      </p:pic>
      <p:sp>
        <p:nvSpPr>
          <p:cNvPr id="4" name="TextBox 3"/>
          <p:cNvSpPr txBox="1"/>
          <p:nvPr/>
        </p:nvSpPr>
        <p:spPr>
          <a:xfrm>
            <a:off x="347791" y="1170358"/>
            <a:ext cx="8687122" cy="369332"/>
          </a:xfrm>
          <a:prstGeom prst="rect">
            <a:avLst/>
          </a:prstGeom>
          <a:noFill/>
        </p:spPr>
        <p:txBody>
          <a:bodyPr wrap="none" rtlCol="0">
            <a:spAutoFit/>
          </a:bodyPr>
          <a:lstStyle/>
          <a:p>
            <a:r>
              <a:rPr lang="en-ZA" dirty="0"/>
              <a:t>Experiment with using both Altera </a:t>
            </a:r>
            <a:r>
              <a:rPr lang="en-ZA" dirty="0" err="1"/>
              <a:t>Qauartus</a:t>
            </a:r>
            <a:r>
              <a:rPr lang="en-ZA" dirty="0"/>
              <a:t> II, </a:t>
            </a:r>
            <a:r>
              <a:rPr lang="en-ZA" dirty="0" err="1"/>
              <a:t>Icarus</a:t>
            </a:r>
            <a:r>
              <a:rPr lang="en-ZA" dirty="0"/>
              <a:t> Verilog, and </a:t>
            </a:r>
            <a:r>
              <a:rPr lang="en-ZA" dirty="0" err="1"/>
              <a:t>Xilinx</a:t>
            </a:r>
            <a:r>
              <a:rPr lang="en-ZA" dirty="0"/>
              <a:t> ISE </a:t>
            </a:r>
            <a:r>
              <a:rPr lang="en-ZA" dirty="0" err="1"/>
              <a:t>ISim</a:t>
            </a:r>
            <a:endParaRPr lang="en-GB" dirty="0"/>
          </a:p>
        </p:txBody>
      </p:sp>
      <p:sp>
        <p:nvSpPr>
          <p:cNvPr id="5" name="TextBox 4"/>
          <p:cNvSpPr txBox="1"/>
          <p:nvPr/>
        </p:nvSpPr>
        <p:spPr>
          <a:xfrm>
            <a:off x="347791" y="896036"/>
            <a:ext cx="6459910" cy="369332"/>
          </a:xfrm>
          <a:prstGeom prst="rect">
            <a:avLst/>
          </a:prstGeom>
          <a:noFill/>
        </p:spPr>
        <p:txBody>
          <a:bodyPr wrap="none" rtlCol="0">
            <a:spAutoFit/>
          </a:bodyPr>
          <a:lstStyle/>
          <a:p>
            <a:r>
              <a:rPr lang="en-ZA" dirty="0"/>
              <a:t>Try </a:t>
            </a:r>
            <a:r>
              <a:rPr lang="en-ZA" dirty="0">
                <a:solidFill>
                  <a:schemeClr val="accent2"/>
                </a:solidFill>
              </a:rPr>
              <a:t>test3</a:t>
            </a:r>
            <a:r>
              <a:rPr lang="en-ZA" dirty="0"/>
              <a:t> or </a:t>
            </a:r>
            <a:r>
              <a:rPr lang="en-ZA" dirty="0" err="1">
                <a:solidFill>
                  <a:schemeClr val="accent2"/>
                </a:solidFill>
              </a:rPr>
              <a:t>mycounter.v</a:t>
            </a:r>
            <a:r>
              <a:rPr lang="en-ZA" dirty="0"/>
              <a:t> as a more involved program and test</a:t>
            </a:r>
            <a:endParaRPr lang="en-GB" dirty="0"/>
          </a:p>
        </p:txBody>
      </p:sp>
      <p:pic>
        <p:nvPicPr>
          <p:cNvPr id="2051" name="Picture 3" descr="C:\Users\swinberg\Documents\ACTIVE\EEE4084F\2012\LECTURES\EEE4084F-Lecture15\Images\Icarus_Verilog2.jpg"/>
          <p:cNvPicPr>
            <a:picLocks noChangeAspect="1" noChangeArrowheads="1"/>
          </p:cNvPicPr>
          <p:nvPr/>
        </p:nvPicPr>
        <p:blipFill>
          <a:blip r:embed="rId4" cstate="print"/>
          <a:srcRect/>
          <a:stretch>
            <a:fillRect/>
          </a:stretch>
        </p:blipFill>
        <p:spPr bwMode="auto">
          <a:xfrm>
            <a:off x="3540034" y="3851249"/>
            <a:ext cx="5165958" cy="281293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92075"/>
            <a:ext cx="8650646" cy="1431925"/>
          </a:xfrm>
        </p:spPr>
        <p:txBody>
          <a:bodyPr/>
          <a:lstStyle/>
          <a:p>
            <a:r>
              <a:rPr lang="en-ZA" dirty="0"/>
              <a:t>Syntactic issues:</a:t>
            </a:r>
            <a:br>
              <a:rPr lang="en-ZA" dirty="0"/>
            </a:br>
            <a:r>
              <a:rPr lang="en-ZA" dirty="0"/>
              <a:t>Constant Values in Verilog</a:t>
            </a:r>
            <a:endParaRPr lang="en-GB" dirty="0"/>
          </a:p>
        </p:txBody>
      </p:sp>
      <p:sp>
        <p:nvSpPr>
          <p:cNvPr id="3" name="Content Placeholder 2"/>
          <p:cNvSpPr>
            <a:spLocks noGrp="1"/>
          </p:cNvSpPr>
          <p:nvPr>
            <p:ph idx="1"/>
          </p:nvPr>
        </p:nvSpPr>
        <p:spPr>
          <a:xfrm>
            <a:off x="838200" y="1516629"/>
            <a:ext cx="8007350" cy="4191000"/>
          </a:xfrm>
        </p:spPr>
        <p:txBody>
          <a:bodyPr/>
          <a:lstStyle/>
          <a:p>
            <a:r>
              <a:rPr lang="en-ZA" dirty="0"/>
              <a:t>Number format:</a:t>
            </a:r>
          </a:p>
          <a:p>
            <a:pPr>
              <a:buNone/>
            </a:pPr>
            <a:r>
              <a:rPr lang="en-ZA" dirty="0"/>
              <a:t>   &lt;size&gt;’&lt;base&gt;&lt;number&gt;</a:t>
            </a:r>
          </a:p>
          <a:p>
            <a:r>
              <a:rPr lang="en-ZA" dirty="0"/>
              <a:t>Some examples:</a:t>
            </a:r>
          </a:p>
          <a:p>
            <a:pPr lvl="1"/>
            <a:r>
              <a:rPr lang="en-ZA" dirty="0">
                <a:solidFill>
                  <a:srgbClr val="FF6600"/>
                </a:solidFill>
              </a:rPr>
              <a:t>3’b111  – a three bit number (i.e. 7</a:t>
            </a:r>
            <a:r>
              <a:rPr lang="en-ZA" baseline="-25000" dirty="0">
                <a:solidFill>
                  <a:srgbClr val="FF6600"/>
                </a:solidFill>
              </a:rPr>
              <a:t>10</a:t>
            </a:r>
            <a:r>
              <a:rPr lang="en-ZA" dirty="0">
                <a:solidFill>
                  <a:srgbClr val="FF6600"/>
                </a:solidFill>
              </a:rPr>
              <a:t>)</a:t>
            </a:r>
          </a:p>
          <a:p>
            <a:pPr lvl="1"/>
            <a:r>
              <a:rPr lang="en-ZA" dirty="0">
                <a:solidFill>
                  <a:srgbClr val="FF6600"/>
                </a:solidFill>
              </a:rPr>
              <a:t>8’ha1  – a hexadecimal (i.e. A1</a:t>
            </a:r>
            <a:r>
              <a:rPr lang="en-ZA" baseline="-25000" dirty="0">
                <a:solidFill>
                  <a:srgbClr val="FF6600"/>
                </a:solidFill>
              </a:rPr>
              <a:t>16</a:t>
            </a:r>
            <a:r>
              <a:rPr lang="en-ZA" dirty="0">
                <a:solidFill>
                  <a:srgbClr val="FF6600"/>
                </a:solidFill>
              </a:rPr>
              <a:t> = 161</a:t>
            </a:r>
            <a:r>
              <a:rPr lang="en-ZA" baseline="-25000" dirty="0">
                <a:solidFill>
                  <a:srgbClr val="FF6600"/>
                </a:solidFill>
              </a:rPr>
              <a:t>10</a:t>
            </a:r>
            <a:r>
              <a:rPr lang="en-ZA" dirty="0">
                <a:solidFill>
                  <a:srgbClr val="FF6600"/>
                </a:solidFill>
              </a:rPr>
              <a:t>) </a:t>
            </a:r>
          </a:p>
          <a:p>
            <a:pPr lvl="1"/>
            <a:r>
              <a:rPr lang="en-ZA" dirty="0">
                <a:solidFill>
                  <a:srgbClr val="FF6600"/>
                </a:solidFill>
              </a:rPr>
              <a:t>24’d165 – a decimal number (i.e. 165</a:t>
            </a:r>
            <a:r>
              <a:rPr lang="en-ZA" baseline="-25000" dirty="0">
                <a:solidFill>
                  <a:srgbClr val="FF6600"/>
                </a:solidFill>
              </a:rPr>
              <a:t>10</a:t>
            </a:r>
            <a:r>
              <a:rPr lang="en-ZA" dirty="0">
                <a:solidFill>
                  <a:srgbClr val="FF6600"/>
                </a:solidFill>
              </a:rPr>
              <a:t>)</a:t>
            </a:r>
            <a:endParaRPr lang="en-GB" dirty="0">
              <a:solidFill>
                <a:srgbClr val="FF6600"/>
              </a:solidFill>
            </a:endParaRPr>
          </a:p>
        </p:txBody>
      </p:sp>
      <p:sp>
        <p:nvSpPr>
          <p:cNvPr id="4" name="TextBox 3"/>
          <p:cNvSpPr txBox="1"/>
          <p:nvPr/>
        </p:nvSpPr>
        <p:spPr>
          <a:xfrm>
            <a:off x="870154" y="4803061"/>
            <a:ext cx="1502334" cy="461665"/>
          </a:xfrm>
          <a:prstGeom prst="rect">
            <a:avLst/>
          </a:prstGeom>
          <a:noFill/>
        </p:spPr>
        <p:txBody>
          <a:bodyPr wrap="none" rtlCol="0">
            <a:spAutoFit/>
          </a:bodyPr>
          <a:lstStyle/>
          <a:p>
            <a:r>
              <a:rPr lang="en-ZA" sz="2400" b="1" dirty="0"/>
              <a:t>Defaults:</a:t>
            </a:r>
            <a:endParaRPr lang="en-GB" sz="2400" b="1" dirty="0"/>
          </a:p>
        </p:txBody>
      </p:sp>
      <p:sp>
        <p:nvSpPr>
          <p:cNvPr id="5" name="TextBox 4"/>
          <p:cNvSpPr txBox="1"/>
          <p:nvPr/>
        </p:nvSpPr>
        <p:spPr>
          <a:xfrm>
            <a:off x="1032383" y="5260258"/>
            <a:ext cx="7423827" cy="461665"/>
          </a:xfrm>
          <a:prstGeom prst="rect">
            <a:avLst/>
          </a:prstGeom>
          <a:noFill/>
        </p:spPr>
        <p:txBody>
          <a:bodyPr wrap="none" rtlCol="0">
            <a:spAutoFit/>
          </a:bodyPr>
          <a:lstStyle/>
          <a:p>
            <a:r>
              <a:rPr lang="en-ZA" sz="2400" dirty="0">
                <a:solidFill>
                  <a:srgbClr val="FF6600"/>
                </a:solidFill>
              </a:rPr>
              <a:t>100  –   32-bit decimal by default if you don’t have a ‘</a:t>
            </a:r>
            <a:endParaRPr lang="en-GB" sz="2400" dirty="0">
              <a:solidFill>
                <a:srgbClr val="FF6600"/>
              </a:solidFill>
            </a:endParaRPr>
          </a:p>
        </p:txBody>
      </p:sp>
      <p:sp>
        <p:nvSpPr>
          <p:cNvPr id="6" name="TextBox 5"/>
          <p:cNvSpPr txBox="1"/>
          <p:nvPr/>
        </p:nvSpPr>
        <p:spPr>
          <a:xfrm>
            <a:off x="1032383" y="5658465"/>
            <a:ext cx="6026009" cy="461665"/>
          </a:xfrm>
          <a:prstGeom prst="rect">
            <a:avLst/>
          </a:prstGeom>
          <a:noFill/>
        </p:spPr>
        <p:txBody>
          <a:bodyPr wrap="none" rtlCol="0">
            <a:spAutoFit/>
          </a:bodyPr>
          <a:lstStyle/>
          <a:p>
            <a:r>
              <a:rPr lang="en-ZA" sz="2400" dirty="0">
                <a:solidFill>
                  <a:srgbClr val="FF6600"/>
                </a:solidFill>
              </a:rPr>
              <a:t>‘hab  –  32-bit hexadecimal unsigned value</a:t>
            </a:r>
            <a:endParaRPr lang="en-GB" sz="2400" dirty="0">
              <a:solidFill>
                <a:srgbClr val="FF6600"/>
              </a:solidFill>
            </a:endParaRPr>
          </a:p>
        </p:txBody>
      </p:sp>
      <p:sp>
        <p:nvSpPr>
          <p:cNvPr id="7" name="TextBox 6"/>
          <p:cNvSpPr txBox="1"/>
          <p:nvPr/>
        </p:nvSpPr>
        <p:spPr>
          <a:xfrm>
            <a:off x="1032383" y="6041923"/>
            <a:ext cx="7893508" cy="461665"/>
          </a:xfrm>
          <a:prstGeom prst="rect">
            <a:avLst/>
          </a:prstGeom>
          <a:noFill/>
        </p:spPr>
        <p:txBody>
          <a:bodyPr wrap="none" rtlCol="0">
            <a:spAutoFit/>
          </a:bodyPr>
          <a:lstStyle/>
          <a:p>
            <a:r>
              <a:rPr lang="en-ZA" sz="2400" dirty="0">
                <a:solidFill>
                  <a:srgbClr val="FF6600"/>
                </a:solidFill>
              </a:rPr>
              <a:t>‘o77  –  32-bit hexadecimal unsigned value  (77</a:t>
            </a:r>
            <a:r>
              <a:rPr lang="en-ZA" sz="2400" baseline="-25000" dirty="0">
                <a:solidFill>
                  <a:srgbClr val="FF6600"/>
                </a:solidFill>
              </a:rPr>
              <a:t>8 </a:t>
            </a:r>
            <a:r>
              <a:rPr lang="en-ZA" sz="2400" dirty="0">
                <a:solidFill>
                  <a:srgbClr val="FF6600"/>
                </a:solidFill>
              </a:rPr>
              <a:t>= 63</a:t>
            </a:r>
            <a:r>
              <a:rPr lang="en-ZA" sz="2400" baseline="-25000" dirty="0">
                <a:solidFill>
                  <a:srgbClr val="FF6600"/>
                </a:solidFill>
              </a:rPr>
              <a:t>10</a:t>
            </a:r>
            <a:r>
              <a:rPr lang="en-ZA" sz="2400" dirty="0">
                <a:solidFill>
                  <a:srgbClr val="FF6600"/>
                </a:solidFill>
              </a:rPr>
              <a:t>)</a:t>
            </a:r>
            <a:endParaRPr lang="en-GB" sz="2400" dirty="0">
              <a:solidFill>
                <a:srgbClr val="FF66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43" y="393793"/>
            <a:ext cx="7698306" cy="692210"/>
          </a:xfrm>
        </p:spPr>
        <p:txBody>
          <a:bodyPr>
            <a:normAutofit fontScale="90000"/>
          </a:bodyPr>
          <a:lstStyle/>
          <a:p>
            <a:r>
              <a:rPr lang="en-US" dirty="0"/>
              <a:t>Intro to Xilinx ISE using simulation</a:t>
            </a:r>
          </a:p>
        </p:txBody>
      </p:sp>
      <p:sp>
        <p:nvSpPr>
          <p:cNvPr id="3" name="Rectangle 2"/>
          <p:cNvSpPr/>
          <p:nvPr/>
        </p:nvSpPr>
        <p:spPr>
          <a:xfrm>
            <a:off x="1636486" y="6158593"/>
            <a:ext cx="6008914" cy="338554"/>
          </a:xfrm>
          <a:prstGeom prst="rect">
            <a:avLst/>
          </a:prstGeom>
        </p:spPr>
        <p:txBody>
          <a:bodyPr wrap="square">
            <a:spAutoFit/>
          </a:bodyPr>
          <a:lstStyle/>
          <a:p>
            <a:pPr algn="ctr"/>
            <a:r>
              <a:rPr lang="en-US" sz="1600" dirty="0">
                <a:hlinkClick r:id="rId2"/>
              </a:rPr>
              <a:t>https://www.youtube.com/watch?v=pkJAWpkaiHg</a:t>
            </a:r>
            <a:endParaRPr lang="en-US" sz="1600" dirty="0"/>
          </a:p>
        </p:txBody>
      </p:sp>
      <p:pic>
        <p:nvPicPr>
          <p:cNvPr id="1026" name="Picture 2" descr="C:\Users\swinberg\Documents\ACTIVE\EEE4084F\2013\LECTURES\Lecture07\Images\vid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505" y="2042196"/>
            <a:ext cx="1644876" cy="1644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82056" y="5743565"/>
            <a:ext cx="6008914" cy="369332"/>
          </a:xfrm>
          <a:prstGeom prst="rect">
            <a:avLst/>
          </a:prstGeom>
        </p:spPr>
        <p:txBody>
          <a:bodyPr wrap="square">
            <a:spAutoFit/>
          </a:bodyPr>
          <a:lstStyle/>
          <a:p>
            <a:pPr algn="ctr"/>
            <a:r>
              <a:rPr lang="en-US" dirty="0"/>
              <a:t>Short video</a:t>
            </a:r>
          </a:p>
        </p:txBody>
      </p:sp>
      <p:sp>
        <p:nvSpPr>
          <p:cNvPr id="5" name="Rectangle 4"/>
          <p:cNvSpPr/>
          <p:nvPr/>
        </p:nvSpPr>
        <p:spPr>
          <a:xfrm>
            <a:off x="2748390" y="3815834"/>
            <a:ext cx="3647217" cy="369332"/>
          </a:xfrm>
          <a:prstGeom prst="rect">
            <a:avLst/>
          </a:prstGeom>
        </p:spPr>
        <p:txBody>
          <a:bodyPr wrap="none">
            <a:spAutoFit/>
          </a:bodyPr>
          <a:lstStyle/>
          <a:p>
            <a:r>
              <a:rPr lang="en-ZA" dirty="0"/>
              <a:t>Xilinx ISE Simulation Tutorial.mp4</a:t>
            </a:r>
          </a:p>
        </p:txBody>
      </p:sp>
    </p:spTree>
    <p:extLst>
      <p:ext uri="{BB962C8B-B14F-4D97-AF65-F5344CB8AC3E}">
        <p14:creationId xmlns:p14="http://schemas.microsoft.com/office/powerpoint/2010/main" val="17868120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43" y="393793"/>
            <a:ext cx="7698306" cy="692210"/>
          </a:xfrm>
        </p:spPr>
        <p:txBody>
          <a:bodyPr>
            <a:normAutofit fontScale="90000"/>
          </a:bodyPr>
          <a:lstStyle/>
          <a:p>
            <a:r>
              <a:rPr lang="en-US" dirty="0"/>
              <a:t>Intro to Xilinx </a:t>
            </a:r>
            <a:r>
              <a:rPr lang="en-US" dirty="0" err="1"/>
              <a:t>Vivado</a:t>
            </a:r>
            <a:endParaRPr lang="en-US" dirty="0"/>
          </a:p>
        </p:txBody>
      </p:sp>
      <p:sp>
        <p:nvSpPr>
          <p:cNvPr id="3" name="Rectangle 2"/>
          <p:cNvSpPr/>
          <p:nvPr/>
        </p:nvSpPr>
        <p:spPr>
          <a:xfrm>
            <a:off x="1636486" y="6158593"/>
            <a:ext cx="6008914" cy="338554"/>
          </a:xfrm>
          <a:prstGeom prst="rect">
            <a:avLst/>
          </a:prstGeom>
        </p:spPr>
        <p:txBody>
          <a:bodyPr wrap="square">
            <a:spAutoFit/>
          </a:bodyPr>
          <a:lstStyle/>
          <a:p>
            <a:pPr algn="ctr"/>
            <a:r>
              <a:rPr lang="en-US" sz="1600" dirty="0">
                <a:hlinkClick r:id="rId2"/>
              </a:rPr>
              <a:t>http://www.youtube.com/watch?v=H6W4HKbjnaQ</a:t>
            </a:r>
            <a:r>
              <a:rPr lang="en-US" sz="16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201" y="1317162"/>
            <a:ext cx="3541485" cy="2656114"/>
          </a:xfrm>
          <a:prstGeom prst="rect">
            <a:avLst/>
          </a:prstGeom>
        </p:spPr>
      </p:pic>
      <p:pic>
        <p:nvPicPr>
          <p:cNvPr id="1026" name="Picture 2" descr="C:\Users\swinberg\Documents\ACTIVE\EEE4084F\2013\LECTURES\Lecture07\Images\vid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505" y="4112296"/>
            <a:ext cx="1644876" cy="1644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82056" y="5743565"/>
            <a:ext cx="6008914" cy="369332"/>
          </a:xfrm>
          <a:prstGeom prst="rect">
            <a:avLst/>
          </a:prstGeom>
        </p:spPr>
        <p:txBody>
          <a:bodyPr wrap="square">
            <a:spAutoFit/>
          </a:bodyPr>
          <a:lstStyle/>
          <a:p>
            <a:pPr algn="ctr"/>
            <a:r>
              <a:rPr lang="en-US" dirty="0"/>
              <a:t>Short video</a:t>
            </a:r>
          </a:p>
        </p:txBody>
      </p:sp>
    </p:spTree>
    <p:extLst>
      <p:ext uri="{BB962C8B-B14F-4D97-AF65-F5344CB8AC3E}">
        <p14:creationId xmlns:p14="http://schemas.microsoft.com/office/powerpoint/2010/main" val="25651799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923330"/>
          </a:xfrm>
          <a:prstGeom prst="rect">
            <a:avLst/>
          </a:prstGeom>
          <a:noFill/>
        </p:spPr>
        <p:txBody>
          <a:bodyPr wrap="square" rtlCol="0">
            <a:spAutoFit/>
          </a:bodyPr>
          <a:lstStyle/>
          <a:p>
            <a:r>
              <a:rPr lang="en-US" i="1" dirty="0"/>
              <a:t>Image sources:</a:t>
            </a:r>
          </a:p>
          <a:p>
            <a:r>
              <a:rPr lang="en-US" dirty="0"/>
              <a:t> man working on laptop – </a:t>
            </a:r>
            <a:r>
              <a:rPr lang="en-US" dirty="0" err="1"/>
              <a:t>flickr</a:t>
            </a:r>
            <a:endParaRPr lang="en-US" dirty="0"/>
          </a:p>
          <a:p>
            <a:r>
              <a:rPr lang="en-US" dirty="0"/>
              <a:t> scroll, video reel, big question mark – </a:t>
            </a:r>
            <a:r>
              <a:rPr lang="en-US" dirty="0" err="1"/>
              <a:t>Pixabay</a:t>
            </a:r>
            <a:r>
              <a:rPr lang="en-US" dirty="0"/>
              <a:t> </a:t>
            </a:r>
            <a:r>
              <a:rPr lang="en-US" dirty="0">
                <a:hlinkClick r:id="rId2"/>
              </a:rPr>
              <a:t>http://pixabay.com/</a:t>
            </a:r>
            <a:r>
              <a:rPr lang="en-US" dirty="0"/>
              <a:t>  (public domain)</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particularly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0915" y="4722551"/>
            <a:ext cx="8975758" cy="646331"/>
          </a:xfrm>
          <a:prstGeom prst="rect">
            <a:avLst/>
          </a:prstGeom>
        </p:spPr>
        <p:txBody>
          <a:bodyPr wrap="square">
            <a:spAutoFit/>
          </a:bodyPr>
          <a:lstStyle/>
          <a:p>
            <a:r>
              <a:rPr lang="en-ZA" dirty="0"/>
              <a:t>References: Verilog code adapted from</a:t>
            </a:r>
            <a:br>
              <a:rPr lang="en-ZA" dirty="0"/>
            </a:br>
            <a:r>
              <a:rPr lang="en-ZA" dirty="0"/>
              <a:t>   </a:t>
            </a:r>
            <a:r>
              <a:rPr lang="en-ZA" dirty="0">
                <a:hlinkClick r:id="rId4"/>
              </a:rPr>
              <a:t>http://www.asic-world.com/examples/verilog</a:t>
            </a:r>
            <a:r>
              <a:rPr lang="en-ZA" dirty="0"/>
              <a:t> </a:t>
            </a:r>
          </a:p>
        </p:txBody>
      </p:sp>
    </p:spTree>
    <p:extLst>
      <p:ext uri="{BB962C8B-B14F-4D97-AF65-F5344CB8AC3E}">
        <p14:creationId xmlns:p14="http://schemas.microsoft.com/office/powerpoint/2010/main" val="118901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244475"/>
            <a:ext cx="8650646" cy="1431925"/>
          </a:xfrm>
        </p:spPr>
        <p:txBody>
          <a:bodyPr/>
          <a:lstStyle/>
          <a:p>
            <a:r>
              <a:rPr lang="en-ZA" dirty="0"/>
              <a:t>Syntactic issues:</a:t>
            </a:r>
            <a:br>
              <a:rPr lang="en-ZA" dirty="0"/>
            </a:br>
            <a:r>
              <a:rPr lang="en-ZA" dirty="0"/>
              <a:t>Constant Values in Verilog</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01079410"/>
              </p:ext>
            </p:extLst>
          </p:nvPr>
        </p:nvGraphicFramePr>
        <p:xfrm>
          <a:off x="690716" y="2228902"/>
          <a:ext cx="8007350" cy="1955800"/>
        </p:xfrm>
        <a:graphic>
          <a:graphicData uri="http://schemas.openxmlformats.org/drawingml/2006/table">
            <a:tbl>
              <a:tblPr firstRow="1" bandRow="1">
                <a:tableStyleId>{073A0DAA-6AF3-43AB-8588-CEC1D06C72B9}</a:tableStyleId>
              </a:tblPr>
              <a:tblGrid>
                <a:gridCol w="2214716">
                  <a:extLst>
                    <a:ext uri="{9D8B030D-6E8A-4147-A177-3AD203B41FA5}">
                      <a16:colId xmlns:a16="http://schemas.microsoft.com/office/drawing/2014/main" val="20000"/>
                    </a:ext>
                  </a:extLst>
                </a:gridCol>
                <a:gridCol w="5792634">
                  <a:extLst>
                    <a:ext uri="{9D8B030D-6E8A-4147-A177-3AD203B41FA5}">
                      <a16:colId xmlns:a16="http://schemas.microsoft.com/office/drawing/2014/main" val="20001"/>
                    </a:ext>
                  </a:extLst>
                </a:gridCol>
              </a:tblGrid>
              <a:tr h="370840">
                <a:tc>
                  <a:txBody>
                    <a:bodyPr/>
                    <a:lstStyle/>
                    <a:p>
                      <a:pPr algn="ctr"/>
                      <a:r>
                        <a:rPr lang="en-ZA" dirty="0"/>
                        <a:t>Constant</a:t>
                      </a:r>
                      <a:endParaRPr lang="en-GB" dirty="0">
                        <a:solidFill>
                          <a:schemeClr val="accent4">
                            <a:lumMod val="10000"/>
                          </a:schemeClr>
                        </a:solidFill>
                      </a:endParaRPr>
                    </a:p>
                  </a:txBody>
                  <a:tcPr/>
                </a:tc>
                <a:tc>
                  <a:txBody>
                    <a:bodyPr/>
                    <a:lstStyle/>
                    <a:p>
                      <a:r>
                        <a:rPr lang="en-ZA" dirty="0"/>
                        <a:t>Hardware Condition</a:t>
                      </a:r>
                      <a:endParaRPr lang="en-GB" dirty="0">
                        <a:solidFill>
                          <a:schemeClr val="accent4">
                            <a:lumMod val="10000"/>
                          </a:schemeClr>
                        </a:solidFill>
                      </a:endParaRPr>
                    </a:p>
                  </a:txBody>
                  <a:tcPr/>
                </a:tc>
                <a:extLst>
                  <a:ext uri="{0D108BD9-81ED-4DB2-BD59-A6C34878D82A}">
                    <a16:rowId xmlns:a16="http://schemas.microsoft.com/office/drawing/2014/main" val="10000"/>
                  </a:ext>
                </a:extLst>
              </a:tr>
              <a:tr h="370840">
                <a:tc>
                  <a:txBody>
                    <a:bodyPr/>
                    <a:lstStyle/>
                    <a:p>
                      <a:pPr algn="ctr"/>
                      <a:r>
                        <a:rPr lang="en-ZA" sz="2000" dirty="0"/>
                        <a:t>0</a:t>
                      </a:r>
                      <a:endParaRPr lang="en-GB" sz="2000" b="1" dirty="0">
                        <a:solidFill>
                          <a:schemeClr val="accent4">
                            <a:lumMod val="10000"/>
                          </a:schemeClr>
                        </a:solidFill>
                      </a:endParaRPr>
                    </a:p>
                  </a:txBody>
                  <a:tcPr/>
                </a:tc>
                <a:tc>
                  <a:txBody>
                    <a:bodyPr/>
                    <a:lstStyle/>
                    <a:p>
                      <a:r>
                        <a:rPr lang="en-ZA" dirty="0"/>
                        <a:t>Low / Logic zero / False</a:t>
                      </a:r>
                      <a:endParaRPr lang="en-GB" dirty="0">
                        <a:solidFill>
                          <a:schemeClr val="accent4">
                            <a:lumMod val="10000"/>
                          </a:schemeClr>
                        </a:solidFill>
                      </a:endParaRPr>
                    </a:p>
                  </a:txBody>
                  <a:tcPr/>
                </a:tc>
                <a:extLst>
                  <a:ext uri="{0D108BD9-81ED-4DB2-BD59-A6C34878D82A}">
                    <a16:rowId xmlns:a16="http://schemas.microsoft.com/office/drawing/2014/main" val="10001"/>
                  </a:ext>
                </a:extLst>
              </a:tr>
              <a:tr h="370840">
                <a:tc>
                  <a:txBody>
                    <a:bodyPr/>
                    <a:lstStyle/>
                    <a:p>
                      <a:pPr algn="ctr"/>
                      <a:r>
                        <a:rPr lang="en-ZA" sz="2000" dirty="0"/>
                        <a:t>1</a:t>
                      </a:r>
                      <a:endParaRPr lang="en-GB" sz="2000" b="1" dirty="0">
                        <a:solidFill>
                          <a:schemeClr val="accent4">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High / Logic one / True</a:t>
                      </a:r>
                      <a:endParaRPr lang="en-GB" dirty="0">
                        <a:solidFill>
                          <a:schemeClr val="accent4">
                            <a:lumMod val="10000"/>
                          </a:schemeClr>
                        </a:solidFill>
                      </a:endParaRPr>
                    </a:p>
                  </a:txBody>
                  <a:tcPr/>
                </a:tc>
                <a:extLst>
                  <a:ext uri="{0D108BD9-81ED-4DB2-BD59-A6C34878D82A}">
                    <a16:rowId xmlns:a16="http://schemas.microsoft.com/office/drawing/2014/main" val="10002"/>
                  </a:ext>
                </a:extLst>
              </a:tr>
              <a:tr h="370840">
                <a:tc>
                  <a:txBody>
                    <a:bodyPr/>
                    <a:lstStyle/>
                    <a:p>
                      <a:pPr algn="ctr"/>
                      <a:r>
                        <a:rPr lang="en-ZA" sz="2000" dirty="0"/>
                        <a:t>x </a:t>
                      </a:r>
                      <a:endParaRPr lang="en-GB" sz="2000" b="1" dirty="0">
                        <a:solidFill>
                          <a:schemeClr val="accent4">
                            <a:lumMod val="10000"/>
                          </a:schemeClr>
                        </a:solidFill>
                      </a:endParaRPr>
                    </a:p>
                  </a:txBody>
                  <a:tcPr/>
                </a:tc>
                <a:tc>
                  <a:txBody>
                    <a:bodyPr/>
                    <a:lstStyle/>
                    <a:p>
                      <a:r>
                        <a:rPr lang="en-ZA" dirty="0"/>
                        <a:t>Unknown</a:t>
                      </a:r>
                      <a:endParaRPr lang="en-GB" dirty="0">
                        <a:solidFill>
                          <a:schemeClr val="accent4">
                            <a:lumMod val="10000"/>
                          </a:schemeClr>
                        </a:solidFill>
                      </a:endParaRPr>
                    </a:p>
                  </a:txBody>
                  <a:tcPr/>
                </a:tc>
                <a:extLst>
                  <a:ext uri="{0D108BD9-81ED-4DB2-BD59-A6C34878D82A}">
                    <a16:rowId xmlns:a16="http://schemas.microsoft.com/office/drawing/2014/main" val="10003"/>
                  </a:ext>
                </a:extLst>
              </a:tr>
              <a:tr h="370840">
                <a:tc>
                  <a:txBody>
                    <a:bodyPr/>
                    <a:lstStyle/>
                    <a:p>
                      <a:pPr algn="ctr"/>
                      <a:r>
                        <a:rPr lang="en-ZA" sz="2000" dirty="0"/>
                        <a:t>z </a:t>
                      </a:r>
                      <a:endParaRPr lang="en-GB" sz="2000" b="1" dirty="0">
                        <a:solidFill>
                          <a:schemeClr val="accent4">
                            <a:lumMod val="10000"/>
                          </a:schemeClr>
                        </a:solidFill>
                      </a:endParaRPr>
                    </a:p>
                  </a:txBody>
                  <a:tcPr/>
                </a:tc>
                <a:tc>
                  <a:txBody>
                    <a:bodyPr/>
                    <a:lstStyle/>
                    <a:p>
                      <a:r>
                        <a:rPr lang="en-ZA" dirty="0"/>
                        <a:t>Floating / High impedance</a:t>
                      </a:r>
                      <a:endParaRPr lang="en-GB" dirty="0">
                        <a:solidFill>
                          <a:schemeClr val="accent4">
                            <a:lumMod val="10000"/>
                          </a:schemeClr>
                        </a:solidFill>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725561" y="4218040"/>
            <a:ext cx="3849329" cy="219751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normAutofit fontScale="90000"/>
          </a:bodyPr>
          <a:lstStyle/>
          <a:p>
            <a:r>
              <a:rPr lang="en-ZA" dirty="0"/>
              <a:t>Wires</a:t>
            </a:r>
            <a:endParaRPr lang="en-GB" dirty="0"/>
          </a:p>
        </p:txBody>
      </p:sp>
      <p:sp>
        <p:nvSpPr>
          <p:cNvPr id="3" name="Content Placeholder 2"/>
          <p:cNvSpPr>
            <a:spLocks noGrp="1"/>
          </p:cNvSpPr>
          <p:nvPr>
            <p:ph idx="1"/>
          </p:nvPr>
        </p:nvSpPr>
        <p:spPr/>
        <p:txBody>
          <a:bodyPr/>
          <a:lstStyle/>
          <a:p>
            <a:r>
              <a:rPr lang="en-ZA" dirty="0"/>
              <a:t>Wires (or nets) are used to connect elements (e.g. ports of modules)</a:t>
            </a:r>
          </a:p>
          <a:p>
            <a:r>
              <a:rPr lang="en-ZA" dirty="0"/>
              <a:t>Wires have values continuously driven onto them by outputs they connect to</a:t>
            </a:r>
            <a:endParaRPr lang="en-GB" dirty="0"/>
          </a:p>
        </p:txBody>
      </p:sp>
      <p:grpSp>
        <p:nvGrpSpPr>
          <p:cNvPr id="7" name="Group 6"/>
          <p:cNvGrpSpPr/>
          <p:nvPr/>
        </p:nvGrpSpPr>
        <p:grpSpPr>
          <a:xfrm>
            <a:off x="2103181" y="4652142"/>
            <a:ext cx="3158152" cy="1314450"/>
            <a:chOff x="2663620" y="4637394"/>
            <a:chExt cx="3158152" cy="1314450"/>
          </a:xfrm>
        </p:grpSpPr>
        <p:pic>
          <p:nvPicPr>
            <p:cNvPr id="1027" name="Picture 3" descr="C:\Users\swinberg\Documents\ACTIVE\EEE4084F\2011\EXAM\Images\AND.gif"/>
            <p:cNvPicPr>
              <a:picLocks noChangeAspect="1" noChangeArrowheads="1"/>
            </p:cNvPicPr>
            <p:nvPr/>
          </p:nvPicPr>
          <p:blipFill>
            <a:blip r:embed="rId3" cstate="print"/>
            <a:srcRect/>
            <a:stretch>
              <a:fillRect/>
            </a:stretch>
          </p:blipFill>
          <p:spPr bwMode="auto">
            <a:xfrm>
              <a:off x="2663620" y="4723581"/>
              <a:ext cx="1781175" cy="1171575"/>
            </a:xfrm>
            <a:prstGeom prst="rect">
              <a:avLst/>
            </a:prstGeom>
            <a:noFill/>
          </p:spPr>
        </p:pic>
        <p:pic>
          <p:nvPicPr>
            <p:cNvPr id="1028" name="Picture 4" descr="C:\Users\swinberg\Documents\ACTIVE\EEE4084F\2011\EXAM\Images\NOT.gif"/>
            <p:cNvPicPr>
              <a:picLocks noChangeAspect="1" noChangeArrowheads="1"/>
            </p:cNvPicPr>
            <p:nvPr/>
          </p:nvPicPr>
          <p:blipFill>
            <a:blip r:embed="rId4" cstate="print"/>
            <a:srcRect/>
            <a:stretch>
              <a:fillRect/>
            </a:stretch>
          </p:blipFill>
          <p:spPr bwMode="auto">
            <a:xfrm>
              <a:off x="4412072" y="4637394"/>
              <a:ext cx="1409700" cy="1314450"/>
            </a:xfrm>
            <a:prstGeom prst="rect">
              <a:avLst/>
            </a:prstGeom>
            <a:noFill/>
          </p:spPr>
        </p:pic>
      </p:grpSp>
      <p:sp>
        <p:nvSpPr>
          <p:cNvPr id="9" name="TextBox 8"/>
          <p:cNvSpPr txBox="1"/>
          <p:nvPr/>
        </p:nvSpPr>
        <p:spPr>
          <a:xfrm>
            <a:off x="1784555" y="4689989"/>
            <a:ext cx="356188" cy="461665"/>
          </a:xfrm>
          <a:prstGeom prst="rect">
            <a:avLst/>
          </a:prstGeom>
          <a:noFill/>
        </p:spPr>
        <p:txBody>
          <a:bodyPr wrap="none" rtlCol="0">
            <a:spAutoFit/>
          </a:bodyPr>
          <a:lstStyle/>
          <a:p>
            <a:r>
              <a:rPr lang="en-ZA" sz="2400" dirty="0">
                <a:solidFill>
                  <a:schemeClr val="accent4">
                    <a:lumMod val="10000"/>
                  </a:schemeClr>
                </a:solidFill>
              </a:rPr>
              <a:t>a</a:t>
            </a:r>
            <a:endParaRPr lang="en-GB" sz="2400" dirty="0">
              <a:solidFill>
                <a:schemeClr val="accent4">
                  <a:lumMod val="10000"/>
                </a:schemeClr>
              </a:solidFill>
            </a:endParaRPr>
          </a:p>
        </p:txBody>
      </p:sp>
      <p:sp>
        <p:nvSpPr>
          <p:cNvPr id="10" name="TextBox 9"/>
          <p:cNvSpPr txBox="1"/>
          <p:nvPr/>
        </p:nvSpPr>
        <p:spPr>
          <a:xfrm>
            <a:off x="1784555" y="5412660"/>
            <a:ext cx="356188" cy="461665"/>
          </a:xfrm>
          <a:prstGeom prst="rect">
            <a:avLst/>
          </a:prstGeom>
          <a:noFill/>
        </p:spPr>
        <p:txBody>
          <a:bodyPr wrap="none" rtlCol="0">
            <a:spAutoFit/>
          </a:bodyPr>
          <a:lstStyle/>
          <a:p>
            <a:r>
              <a:rPr lang="en-ZA" sz="2400" dirty="0">
                <a:solidFill>
                  <a:schemeClr val="accent4">
                    <a:lumMod val="10000"/>
                  </a:schemeClr>
                </a:solidFill>
              </a:rPr>
              <a:t>b</a:t>
            </a:r>
            <a:endParaRPr lang="en-GB" sz="2400" dirty="0">
              <a:solidFill>
                <a:schemeClr val="accent4">
                  <a:lumMod val="10000"/>
                </a:schemeClr>
              </a:solidFill>
            </a:endParaRPr>
          </a:p>
        </p:txBody>
      </p:sp>
      <p:sp>
        <p:nvSpPr>
          <p:cNvPr id="11" name="TextBox 10"/>
          <p:cNvSpPr txBox="1"/>
          <p:nvPr/>
        </p:nvSpPr>
        <p:spPr>
          <a:xfrm>
            <a:off x="3687097" y="4925963"/>
            <a:ext cx="338554" cy="461665"/>
          </a:xfrm>
          <a:prstGeom prst="rect">
            <a:avLst/>
          </a:prstGeom>
          <a:noFill/>
        </p:spPr>
        <p:txBody>
          <a:bodyPr wrap="none" rtlCol="0">
            <a:spAutoFit/>
          </a:bodyPr>
          <a:lstStyle/>
          <a:p>
            <a:r>
              <a:rPr lang="en-ZA" sz="2400" dirty="0">
                <a:solidFill>
                  <a:schemeClr val="accent4">
                    <a:lumMod val="10000"/>
                  </a:schemeClr>
                </a:solidFill>
              </a:rPr>
              <a:t>c</a:t>
            </a:r>
            <a:endParaRPr lang="en-GB" sz="2400" dirty="0">
              <a:solidFill>
                <a:schemeClr val="accent4">
                  <a:lumMod val="10000"/>
                </a:schemeClr>
              </a:solidFill>
            </a:endParaRPr>
          </a:p>
        </p:txBody>
      </p:sp>
      <p:sp>
        <p:nvSpPr>
          <p:cNvPr id="12" name="TextBox 11"/>
          <p:cNvSpPr txBox="1"/>
          <p:nvPr/>
        </p:nvSpPr>
        <p:spPr>
          <a:xfrm>
            <a:off x="5206181" y="5088195"/>
            <a:ext cx="356188" cy="461665"/>
          </a:xfrm>
          <a:prstGeom prst="rect">
            <a:avLst/>
          </a:prstGeom>
          <a:noFill/>
        </p:spPr>
        <p:txBody>
          <a:bodyPr wrap="none" rtlCol="0">
            <a:spAutoFit/>
          </a:bodyPr>
          <a:lstStyle/>
          <a:p>
            <a:r>
              <a:rPr lang="en-ZA" sz="2400" dirty="0">
                <a:solidFill>
                  <a:schemeClr val="accent4">
                    <a:lumMod val="10000"/>
                  </a:schemeClr>
                </a:solidFill>
              </a:rPr>
              <a:t>d</a:t>
            </a:r>
            <a:endParaRPr lang="en-GB" sz="2400" dirty="0">
              <a:solidFill>
                <a:schemeClr val="accent4">
                  <a:lumMod val="10000"/>
                </a:schemeClr>
              </a:solidFill>
            </a:endParaRPr>
          </a:p>
        </p:txBody>
      </p:sp>
      <p:sp>
        <p:nvSpPr>
          <p:cNvPr id="13" name="TextBox 12"/>
          <p:cNvSpPr txBox="1"/>
          <p:nvPr/>
        </p:nvSpPr>
        <p:spPr>
          <a:xfrm>
            <a:off x="6002594" y="5132440"/>
            <a:ext cx="1757212" cy="830997"/>
          </a:xfrm>
          <a:prstGeom prst="rect">
            <a:avLst/>
          </a:prstGeom>
          <a:noFill/>
        </p:spPr>
        <p:txBody>
          <a:bodyPr wrap="none" rtlCol="0">
            <a:spAutoFit/>
          </a:bodyPr>
          <a:lstStyle/>
          <a:p>
            <a:r>
              <a:rPr lang="en-ZA" sz="2400" dirty="0">
                <a:solidFill>
                  <a:schemeClr val="tx1">
                    <a:lumMod val="95000"/>
                  </a:schemeClr>
                </a:solidFill>
              </a:rPr>
              <a:t>wire a;</a:t>
            </a:r>
          </a:p>
          <a:p>
            <a:r>
              <a:rPr lang="en-ZA" sz="2400" dirty="0">
                <a:solidFill>
                  <a:schemeClr val="tx1">
                    <a:lumMod val="95000"/>
                  </a:schemeClr>
                </a:solidFill>
              </a:rPr>
              <a:t>wire a, b, c;</a:t>
            </a:r>
            <a:endParaRPr lang="en-GB" sz="2400" dirty="0">
              <a:solidFill>
                <a:schemeClr val="tx1">
                  <a:lumMod val="95000"/>
                </a:schemeClr>
              </a:solidFill>
            </a:endParaRPr>
          </a:p>
        </p:txBody>
      </p:sp>
      <p:sp>
        <p:nvSpPr>
          <p:cNvPr id="14" name="TextBox 13"/>
          <p:cNvSpPr txBox="1"/>
          <p:nvPr/>
        </p:nvSpPr>
        <p:spPr>
          <a:xfrm>
            <a:off x="6002594" y="4144298"/>
            <a:ext cx="2934929" cy="830997"/>
          </a:xfrm>
          <a:prstGeom prst="rect">
            <a:avLst/>
          </a:prstGeom>
          <a:noFill/>
        </p:spPr>
        <p:txBody>
          <a:bodyPr wrap="square" rtlCol="0">
            <a:spAutoFit/>
          </a:bodyPr>
          <a:lstStyle/>
          <a:p>
            <a:r>
              <a:rPr lang="en-ZA" sz="2400" dirty="0">
                <a:solidFill>
                  <a:schemeClr val="tx1">
                    <a:lumMod val="95000"/>
                  </a:schemeClr>
                </a:solidFill>
              </a:rPr>
              <a:t>// Defining the wires</a:t>
            </a:r>
          </a:p>
          <a:p>
            <a:r>
              <a:rPr lang="en-ZA" sz="2400" dirty="0">
                <a:solidFill>
                  <a:schemeClr val="tx1">
                    <a:lumMod val="95000"/>
                  </a:schemeClr>
                </a:solidFill>
              </a:rPr>
              <a:t>// for this circuit:</a:t>
            </a:r>
            <a:endParaRPr lang="en-GB" sz="2400" dirty="0">
              <a:solidFill>
                <a:schemeClr val="tx1">
                  <a:lumMod val="9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5151</TotalTime>
  <Words>5644</Words>
  <Application>Microsoft Office PowerPoint</Application>
  <PresentationFormat>On-screen Show (4:3)</PresentationFormat>
  <Paragraphs>767</Paragraphs>
  <Slides>72</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72</vt:i4>
      </vt:variant>
    </vt:vector>
  </HeadingPairs>
  <TitlesOfParts>
    <vt:vector size="85" baseType="lpstr">
      <vt:lpstr>Arial</vt:lpstr>
      <vt:lpstr>Arial Black</vt:lpstr>
      <vt:lpstr>Arial Nova</vt:lpstr>
      <vt:lpstr>Calibri</vt:lpstr>
      <vt:lpstr>Century Gothic</vt:lpstr>
      <vt:lpstr>Comic Sans MS</vt:lpstr>
      <vt:lpstr>Courier</vt:lpstr>
      <vt:lpstr>Courier New</vt:lpstr>
      <vt:lpstr>Tahoma</vt:lpstr>
      <vt:lpstr>Verdana</vt:lpstr>
      <vt:lpstr>Wingdings</vt:lpstr>
      <vt:lpstr>Wingdings 2</vt:lpstr>
      <vt:lpstr>4084 Theme</vt:lpstr>
      <vt:lpstr>PowerPoint Presentation</vt:lpstr>
      <vt:lpstr>Lecture Overview</vt:lpstr>
      <vt:lpstr>Why consider Verilog?</vt:lpstr>
      <vt:lpstr>Lead in to Verilog…</vt:lpstr>
      <vt:lpstr>Module: Building block  of Verilog Programs</vt:lpstr>
      <vt:lpstr>Module Abstraction Levels</vt:lpstr>
      <vt:lpstr>Syntactic issues: Constant Values in Verilog</vt:lpstr>
      <vt:lpstr>Syntactic issues: Constant Values in Verilog</vt:lpstr>
      <vt:lpstr>Wires</vt:lpstr>
      <vt:lpstr>Registers</vt:lpstr>
      <vt:lpstr>Vectors of wires and registers</vt:lpstr>
      <vt:lpstr>Non-synthesisable Data types</vt:lpstr>
      <vt:lpstr>Memory jogger…</vt:lpstr>
      <vt:lpstr>Verilog Parameters &amp; Initial block</vt:lpstr>
      <vt:lpstr>Ports</vt:lpstr>
      <vt:lpstr>Register Output Ports</vt:lpstr>
      <vt:lpstr>Instantiating modules and connecting up ports</vt:lpstr>
      <vt:lpstr>Instantiating modules</vt:lpstr>
      <vt:lpstr>Verilog Primitive Gates</vt:lpstr>
      <vt:lpstr>BufIf  (hardware if gate)</vt:lpstr>
      <vt:lpstr>Where to go from here…</vt:lpstr>
      <vt:lpstr>Verilog Recommended Coding Styles</vt:lpstr>
      <vt:lpstr>Code Example1 : MUX</vt:lpstr>
      <vt:lpstr>Testbenches</vt:lpstr>
      <vt:lpstr>Testbench Example</vt:lpstr>
      <vt:lpstr>Counter Design</vt:lpstr>
      <vt:lpstr>Code Example2 : Counter</vt:lpstr>
      <vt:lpstr>Let’s do it in iVerilog</vt:lpstr>
      <vt:lpstr>Code Example2 : Counter</vt:lpstr>
      <vt:lpstr>Counter Testbench Design</vt:lpstr>
      <vt:lpstr>Code Example2 : Counter_tb1</vt:lpstr>
      <vt:lpstr>PowerPoint Presentation</vt:lpstr>
      <vt:lpstr>PowerPoint Presentation</vt:lpstr>
      <vt:lpstr>PowerPoint Presentation</vt:lpstr>
      <vt:lpstr>PowerPoint Presentation</vt:lpstr>
      <vt:lpstr>PowerPoint Presentation</vt:lpstr>
      <vt:lpstr>Learning Verilog By Example</vt:lpstr>
      <vt:lpstr>Learning Verilog</vt:lpstr>
      <vt:lpstr>Counter on a Nexys</vt:lpstr>
      <vt:lpstr>Learning Verilog with Xilinx ISE</vt:lpstr>
      <vt:lpstr>Implementing an 8-bit counter</vt:lpstr>
      <vt:lpstr>The Nexys Reference Manual</vt:lpstr>
      <vt:lpstr>Starting with Verilog in ISE</vt:lpstr>
      <vt:lpstr>PowerPoint Presentation</vt:lpstr>
      <vt:lpstr>PowerPoint Presentation</vt:lpstr>
      <vt:lpstr>PowerPoint Presentation</vt:lpstr>
      <vt:lpstr>PowerPoint Presentation</vt:lpstr>
      <vt:lpstr>Test Bench</vt:lpstr>
      <vt:lpstr>PowerPoint Presentation</vt:lpstr>
      <vt:lpstr>PowerPoint Presentation</vt:lpstr>
      <vt:lpstr>PowerPoint Presentation</vt:lpstr>
      <vt:lpstr>PowerPoint Presentation</vt:lpstr>
      <vt:lpstr>PowerPoint Presentation</vt:lpstr>
      <vt:lpstr>PowerPoint Presentation</vt:lpstr>
      <vt:lpstr>Generating Verilog from the Schematic Editor</vt:lpstr>
      <vt:lpstr>PowerPoint Presentation</vt:lpstr>
      <vt:lpstr>PowerPoint Presentation</vt:lpstr>
      <vt:lpstr>PowerPoint Presentation</vt:lpstr>
      <vt:lpstr>PowerPoint Presentation</vt:lpstr>
      <vt:lpstr>Generating the Verilog…</vt:lpstr>
      <vt:lpstr>Suggested assignment</vt:lpstr>
      <vt:lpstr>Supplement</vt:lpstr>
      <vt:lpstr>Learning Verilog in QuartusII</vt:lpstr>
      <vt:lpstr>Learning Verilog</vt:lpstr>
      <vt:lpstr>Checking syntax</vt:lpstr>
      <vt:lpstr>Testing</vt:lpstr>
      <vt:lpstr>Suggested study ideas…</vt:lpstr>
      <vt:lpstr>Icarus Verilog</vt:lpstr>
      <vt:lpstr>More Experimenting</vt:lpstr>
      <vt:lpstr>Intro to Xilinx ISE using simulation</vt:lpstr>
      <vt:lpstr>Intro to Xilinx Vivado</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RC Basics and the YODA Project cont</dc:subject>
  <dc:creator>Simon Winberg</dc:creator>
  <cp:lastModifiedBy>Simon Winberg</cp:lastModifiedBy>
  <cp:revision>407</cp:revision>
  <dcterms:created xsi:type="dcterms:W3CDTF">2009-02-10T02:25:54Z</dcterms:created>
  <dcterms:modified xsi:type="dcterms:W3CDTF">2018-04-10T08:17:43Z</dcterms:modified>
  <cp:category>Lectures</cp:category>
</cp:coreProperties>
</file>