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9" r:id="rId1"/>
  </p:sldMasterIdLst>
  <p:notesMasterIdLst>
    <p:notesMasterId r:id="rId24"/>
  </p:notesMasterIdLst>
  <p:sldIdLst>
    <p:sldId id="324" r:id="rId2"/>
    <p:sldId id="384" r:id="rId3"/>
    <p:sldId id="385" r:id="rId4"/>
    <p:sldId id="354" r:id="rId5"/>
    <p:sldId id="356" r:id="rId6"/>
    <p:sldId id="357" r:id="rId7"/>
    <p:sldId id="366" r:id="rId8"/>
    <p:sldId id="367" r:id="rId9"/>
    <p:sldId id="368" r:id="rId10"/>
    <p:sldId id="369" r:id="rId11"/>
    <p:sldId id="370" r:id="rId12"/>
    <p:sldId id="371" r:id="rId13"/>
    <p:sldId id="372" r:id="rId14"/>
    <p:sldId id="373" r:id="rId15"/>
    <p:sldId id="374" r:id="rId16"/>
    <p:sldId id="375" r:id="rId17"/>
    <p:sldId id="376" r:id="rId18"/>
    <p:sldId id="377" r:id="rId19"/>
    <p:sldId id="380" r:id="rId20"/>
    <p:sldId id="378" r:id="rId21"/>
    <p:sldId id="350" r:id="rId22"/>
    <p:sldId id="382"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00CC00"/>
    <a:srgbClr val="FF99CC"/>
    <a:srgbClr val="B7B7FF"/>
    <a:srgbClr val="66FFFF"/>
    <a:srgbClr val="1C1C1C"/>
    <a:srgbClr val="262946"/>
    <a:srgbClr val="0780BD"/>
    <a:srgbClr val="AD4186"/>
    <a:srgbClr val="1593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87" autoAdjust="0"/>
  </p:normalViewPr>
  <p:slideViewPr>
    <p:cSldViewPr snapToGrid="0">
      <p:cViewPr varScale="1">
        <p:scale>
          <a:sx n="87" d="100"/>
          <a:sy n="87" d="100"/>
        </p:scale>
        <p:origin x="1308" y="60"/>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BF8D156F-764F-4695-B1C5-E727D3041F15}" type="datetimeFigureOut">
              <a:rPr lang="en-US"/>
              <a:pPr>
                <a:defRPr/>
              </a:pPr>
              <a:t>4/10/2018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9201F57C-B1AD-42CE-8A45-D61EF6A43D46}" type="slidenum">
              <a:rPr lang="en-US"/>
              <a:pPr>
                <a:defRPr/>
              </a:pPr>
              <a:t>‹#›</a:t>
            </a:fld>
            <a:endParaRPr lang="en-US"/>
          </a:p>
        </p:txBody>
      </p:sp>
    </p:spTree>
    <p:extLst>
      <p:ext uri="{BB962C8B-B14F-4D97-AF65-F5344CB8AC3E}">
        <p14:creationId xmlns:p14="http://schemas.microsoft.com/office/powerpoint/2010/main" val="17378008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C3B841-AD11-444A-9A16-E4A274B27553}" type="slidenum">
              <a:rPr lang="en-US" smtClean="0"/>
              <a:pPr/>
              <a:t>1</a:t>
            </a:fld>
            <a:endParaRPr lang="en-US"/>
          </a:p>
        </p:txBody>
      </p:sp>
    </p:spTree>
    <p:extLst>
      <p:ext uri="{BB962C8B-B14F-4D97-AF65-F5344CB8AC3E}">
        <p14:creationId xmlns:p14="http://schemas.microsoft.com/office/powerpoint/2010/main" val="2236380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15</a:t>
            </a:fld>
            <a:endParaRPr lang="en-US"/>
          </a:p>
        </p:txBody>
      </p:sp>
    </p:spTree>
    <p:extLst>
      <p:ext uri="{BB962C8B-B14F-4D97-AF65-F5344CB8AC3E}">
        <p14:creationId xmlns:p14="http://schemas.microsoft.com/office/powerpoint/2010/main" val="1496571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16</a:t>
            </a:fld>
            <a:endParaRPr lang="en-US"/>
          </a:p>
        </p:txBody>
      </p:sp>
    </p:spTree>
    <p:extLst>
      <p:ext uri="{BB962C8B-B14F-4D97-AF65-F5344CB8AC3E}">
        <p14:creationId xmlns:p14="http://schemas.microsoft.com/office/powerpoint/2010/main" val="2419780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17</a:t>
            </a:fld>
            <a:endParaRPr lang="en-US"/>
          </a:p>
        </p:txBody>
      </p:sp>
    </p:spTree>
    <p:extLst>
      <p:ext uri="{BB962C8B-B14F-4D97-AF65-F5344CB8AC3E}">
        <p14:creationId xmlns:p14="http://schemas.microsoft.com/office/powerpoint/2010/main" val="2267754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18</a:t>
            </a:fld>
            <a:endParaRPr lang="en-US"/>
          </a:p>
        </p:txBody>
      </p:sp>
    </p:spTree>
    <p:extLst>
      <p:ext uri="{BB962C8B-B14F-4D97-AF65-F5344CB8AC3E}">
        <p14:creationId xmlns:p14="http://schemas.microsoft.com/office/powerpoint/2010/main" val="1064597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19</a:t>
            </a:fld>
            <a:endParaRPr lang="en-US"/>
          </a:p>
        </p:txBody>
      </p:sp>
    </p:spTree>
    <p:extLst>
      <p:ext uri="{BB962C8B-B14F-4D97-AF65-F5344CB8AC3E}">
        <p14:creationId xmlns:p14="http://schemas.microsoft.com/office/powerpoint/2010/main" val="1569109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20</a:t>
            </a:fld>
            <a:endParaRPr lang="en-US"/>
          </a:p>
        </p:txBody>
      </p:sp>
    </p:spTree>
    <p:extLst>
      <p:ext uri="{BB962C8B-B14F-4D97-AF65-F5344CB8AC3E}">
        <p14:creationId xmlns:p14="http://schemas.microsoft.com/office/powerpoint/2010/main" val="31743289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9129188-FE29-4BE6-A8D5-8DD35F022B03}" type="slidenum">
              <a:rPr lang="en-US" smtClean="0"/>
              <a:pPr/>
              <a:t>21</a:t>
            </a:fld>
            <a:endParaRPr lang="en-US"/>
          </a:p>
        </p:txBody>
      </p:sp>
    </p:spTree>
    <p:extLst>
      <p:ext uri="{BB962C8B-B14F-4D97-AF65-F5344CB8AC3E}">
        <p14:creationId xmlns:p14="http://schemas.microsoft.com/office/powerpoint/2010/main" val="1305911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0A0D19A-08C2-4584-ABD2-A461BA10EAB5}" type="slidenum">
              <a:rPr lang="en-US"/>
              <a:pPr/>
              <a:t>7</a:t>
            </a:fld>
            <a:endParaRPr lang="en-US"/>
          </a:p>
        </p:txBody>
      </p:sp>
      <p:sp>
        <p:nvSpPr>
          <p:cNvPr id="34819" name="Rectangle 2"/>
          <p:cNvSpPr>
            <a:spLocks noGrp="1" noRot="1" noChangeAspect="1" noChangeArrowheads="1" noTextEdit="1"/>
          </p:cNvSpPr>
          <p:nvPr>
            <p:ph type="sldImg"/>
          </p:nvPr>
        </p:nvSpPr>
        <p:spPr>
          <a:xfrm>
            <a:off x="1166813" y="711200"/>
            <a:ext cx="4532312" cy="3398838"/>
          </a:xfrm>
          <a:solidFill>
            <a:srgbClr val="FFFFFF"/>
          </a:solidFill>
          <a:ln/>
        </p:spPr>
      </p:sp>
      <p:sp>
        <p:nvSpPr>
          <p:cNvPr id="34820" name="Rectangle 3"/>
          <p:cNvSpPr>
            <a:spLocks noGrp="1" noChangeArrowheads="1"/>
          </p:cNvSpPr>
          <p:nvPr>
            <p:ph type="body" idx="1"/>
          </p:nvPr>
        </p:nvSpPr>
        <p:spPr>
          <a:xfrm>
            <a:off x="1143000" y="4318000"/>
            <a:ext cx="4572000" cy="3933825"/>
          </a:xfrm>
          <a:solidFill>
            <a:srgbClr val="FFFFFF"/>
          </a:solidFill>
          <a:ln>
            <a:solidFill>
              <a:srgbClr val="000000"/>
            </a:solidFill>
          </a:ln>
        </p:spPr>
        <p:txBody>
          <a:bodyPr lIns="89715" tIns="44858" rIns="89715" bIns="44858"/>
          <a:lstStyle/>
          <a:p>
            <a:endParaRPr lang="en-US"/>
          </a:p>
        </p:txBody>
      </p:sp>
    </p:spTree>
    <p:extLst>
      <p:ext uri="{BB962C8B-B14F-4D97-AF65-F5344CB8AC3E}">
        <p14:creationId xmlns:p14="http://schemas.microsoft.com/office/powerpoint/2010/main" val="2767427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65BDADC-3360-4DDE-B3B1-8AE9A76BA38A}" type="slidenum">
              <a:rPr lang="en-US"/>
              <a:pPr/>
              <a:t>8</a:t>
            </a:fld>
            <a:endParaRPr lang="en-US"/>
          </a:p>
        </p:txBody>
      </p:sp>
      <p:sp>
        <p:nvSpPr>
          <p:cNvPr id="35843" name="Rectangle 2"/>
          <p:cNvSpPr>
            <a:spLocks noGrp="1" noRot="1" noChangeAspect="1" noChangeArrowheads="1" noTextEdit="1"/>
          </p:cNvSpPr>
          <p:nvPr>
            <p:ph type="sldImg"/>
          </p:nvPr>
        </p:nvSpPr>
        <p:spPr>
          <a:xfrm>
            <a:off x="1166813" y="711200"/>
            <a:ext cx="4532312" cy="3398838"/>
          </a:xfrm>
          <a:solidFill>
            <a:srgbClr val="FFFFFF"/>
          </a:solidFill>
          <a:ln/>
        </p:spPr>
      </p:sp>
      <p:sp>
        <p:nvSpPr>
          <p:cNvPr id="35844" name="Rectangle 3"/>
          <p:cNvSpPr>
            <a:spLocks noGrp="1" noChangeArrowheads="1"/>
          </p:cNvSpPr>
          <p:nvPr>
            <p:ph type="body" idx="1"/>
          </p:nvPr>
        </p:nvSpPr>
        <p:spPr>
          <a:xfrm>
            <a:off x="1143000" y="4318000"/>
            <a:ext cx="4572000" cy="3933825"/>
          </a:xfrm>
          <a:solidFill>
            <a:srgbClr val="FFFFFF"/>
          </a:solidFill>
          <a:ln>
            <a:solidFill>
              <a:srgbClr val="000000"/>
            </a:solidFill>
          </a:ln>
        </p:spPr>
        <p:txBody>
          <a:bodyPr lIns="89715" tIns="44858" rIns="89715" bIns="44858"/>
          <a:lstStyle/>
          <a:p>
            <a:endParaRPr lang="en-US"/>
          </a:p>
        </p:txBody>
      </p:sp>
    </p:spTree>
    <p:extLst>
      <p:ext uri="{BB962C8B-B14F-4D97-AF65-F5344CB8AC3E}">
        <p14:creationId xmlns:p14="http://schemas.microsoft.com/office/powerpoint/2010/main" val="1496916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9</a:t>
            </a:fld>
            <a:endParaRPr lang="en-US"/>
          </a:p>
        </p:txBody>
      </p:sp>
    </p:spTree>
    <p:extLst>
      <p:ext uri="{BB962C8B-B14F-4D97-AF65-F5344CB8AC3E}">
        <p14:creationId xmlns:p14="http://schemas.microsoft.com/office/powerpoint/2010/main" val="148136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10</a:t>
            </a:fld>
            <a:endParaRPr lang="en-US"/>
          </a:p>
        </p:txBody>
      </p:sp>
    </p:spTree>
    <p:extLst>
      <p:ext uri="{BB962C8B-B14F-4D97-AF65-F5344CB8AC3E}">
        <p14:creationId xmlns:p14="http://schemas.microsoft.com/office/powerpoint/2010/main" val="1061302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11</a:t>
            </a:fld>
            <a:endParaRPr lang="en-US"/>
          </a:p>
        </p:txBody>
      </p:sp>
    </p:spTree>
    <p:extLst>
      <p:ext uri="{BB962C8B-B14F-4D97-AF65-F5344CB8AC3E}">
        <p14:creationId xmlns:p14="http://schemas.microsoft.com/office/powerpoint/2010/main" val="1538870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12</a:t>
            </a:fld>
            <a:endParaRPr lang="en-US"/>
          </a:p>
        </p:txBody>
      </p:sp>
    </p:spTree>
    <p:extLst>
      <p:ext uri="{BB962C8B-B14F-4D97-AF65-F5344CB8AC3E}">
        <p14:creationId xmlns:p14="http://schemas.microsoft.com/office/powerpoint/2010/main" val="917865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13</a:t>
            </a:fld>
            <a:endParaRPr lang="en-US"/>
          </a:p>
        </p:txBody>
      </p:sp>
    </p:spTree>
    <p:extLst>
      <p:ext uri="{BB962C8B-B14F-4D97-AF65-F5344CB8AC3E}">
        <p14:creationId xmlns:p14="http://schemas.microsoft.com/office/powerpoint/2010/main" val="35715355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E1D870-F5C8-4253-924B-E35FAB242413}" type="slidenum">
              <a:rPr lang="en-US" smtClean="0"/>
              <a:pPr/>
              <a:t>14</a:t>
            </a:fld>
            <a:endParaRPr lang="en-US"/>
          </a:p>
        </p:txBody>
      </p:sp>
    </p:spTree>
    <p:extLst>
      <p:ext uri="{BB962C8B-B14F-4D97-AF65-F5344CB8AC3E}">
        <p14:creationId xmlns:p14="http://schemas.microsoft.com/office/powerpoint/2010/main" val="424826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CE114376-ACFC-4634-9DD3-DBEE48388D3F}"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797E0B0-0C94-4547-83CD-2A390788D8A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7155BA7D-9DDA-4CAE-A37F-DADF61AB5AB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E3C20EC-6E65-4DF9-82E7-BC2A5EBEB3D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015B618-3B73-4DB7-A05F-FC76D85BC45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6D4442F0-F0B7-4DF1-8AF3-A1BEB09A5E95}"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3847B8E3-0A6A-4286-A5BA-DD6845A657C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FD86DB28-71AB-48E2-8B48-E285E68A8FC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623BCBF4-CA00-4975-925F-AC153BE158F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1EE94CDC-694E-40AA-A23D-CA3B5AACECA2}"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E4D5D9C7-7936-4E98-B62F-E552D2CBF534}"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 id="2147484214" r:id="rId5"/>
    <p:sldLayoutId id="2147484215" r:id="rId6"/>
    <p:sldLayoutId id="2147484216" r:id="rId7"/>
    <p:sldLayoutId id="2147484217" r:id="rId8"/>
    <p:sldLayoutId id="2147484218" r:id="rId9"/>
    <p:sldLayoutId id="2147484219" r:id="rId10"/>
    <p:sldLayoutId id="2147484220"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creativecommons.org/licenses/by-sa/4.0/" TargetMode="External"/><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gif"/><Relationship Id="rId4" Type="http://schemas.openxmlformats.org/officeDocument/2006/relationships/image" Target="../media/image3.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6.gif"/></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esd.cs.ucr.edu/labs/tutoria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ixabay.co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12.gif"/><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798094"/>
            <a:ext cx="6775450" cy="1814513"/>
          </a:xfrm>
          <a:prstGeom prst="rect">
            <a:avLst/>
          </a:prstGeom>
          <a:blipFill dpi="0" rotWithShape="1">
            <a:blip r:embed="rId3" cstate="print">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5" name="Subtitle 4"/>
          <p:cNvSpPr>
            <a:spLocks noGrp="1"/>
          </p:cNvSpPr>
          <p:nvPr>
            <p:ph type="subTitle" sz="quarter" idx="4294967295"/>
          </p:nvPr>
        </p:nvSpPr>
        <p:spPr>
          <a:xfrm>
            <a:off x="466748" y="3466398"/>
            <a:ext cx="8359775" cy="1752600"/>
          </a:xfrm>
        </p:spPr>
        <p:txBody>
          <a:bodyPr>
            <a:normAutofit/>
          </a:bodyPr>
          <a:lstStyle/>
          <a:p>
            <a:pPr algn="ctr" eaLnBrk="1" hangingPunct="1">
              <a:buFont typeface="Wingdings" pitchFamily="2" charset="2"/>
              <a:buNone/>
              <a:defRPr/>
            </a:pPr>
            <a:r>
              <a:rPr lang="en-ZA" sz="3600" dirty="0">
                <a:solidFill>
                  <a:srgbClr val="FF6600"/>
                </a:solidFill>
              </a:rPr>
              <a:t>Lecture 18 X:</a:t>
            </a:r>
          </a:p>
          <a:p>
            <a:pPr algn="ctr" eaLnBrk="1" hangingPunct="1">
              <a:buFont typeface="Wingdings" pitchFamily="2" charset="2"/>
              <a:buNone/>
              <a:defRPr/>
            </a:pPr>
            <a:r>
              <a:rPr lang="en-ZA" sz="3600" dirty="0">
                <a:solidFill>
                  <a:srgbClr val="FF6600"/>
                </a:solidFill>
              </a:rPr>
              <a:t>HDL &amp; VHDL Quick Recap</a:t>
            </a:r>
            <a:endParaRPr lang="en-US" sz="3600" dirty="0">
              <a:solidFill>
                <a:srgbClr val="FF6600"/>
              </a:solidFill>
            </a:endParaRPr>
          </a:p>
        </p:txBody>
      </p:sp>
      <p:sp>
        <p:nvSpPr>
          <p:cNvPr id="3076" name="Rectangle 9"/>
          <p:cNvSpPr>
            <a:spLocks noChangeArrowheads="1"/>
          </p:cNvSpPr>
          <p:nvPr/>
        </p:nvSpPr>
        <p:spPr bwMode="auto">
          <a:xfrm>
            <a:off x="1873250" y="5467350"/>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a:t>Lecturer:</a:t>
            </a:r>
          </a:p>
          <a:p>
            <a:pPr algn="ctr"/>
            <a:r>
              <a:rPr lang="en-ZA" sz="2400"/>
              <a:t>Simon Winberg</a:t>
            </a:r>
            <a:endParaRPr lang="en-US" sz="2400"/>
          </a:p>
        </p:txBody>
      </p:sp>
      <p:pic>
        <p:nvPicPr>
          <p:cNvPr id="3077" name="Picture 9" descr="EEE4084F_logo.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8074" y="254533"/>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217809"/>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1026" name="Picture 2" descr="C:\Users\swinberg\Documents\ACTIVE\EEE4084F\Common\Images\uctlogo_sm.gif"/>
          <p:cNvPicPr>
            <a:picLocks noChangeAspect="1" noChangeArrowheads="1"/>
          </p:cNvPicPr>
          <p:nvPr/>
        </p:nvPicPr>
        <p:blipFill>
          <a:blip r:embed="rId5" cstate="print"/>
          <a:srcRect/>
          <a:stretch>
            <a:fillRect/>
          </a:stretch>
        </p:blipFill>
        <p:spPr bwMode="auto">
          <a:xfrm>
            <a:off x="7393576" y="256222"/>
            <a:ext cx="1438684" cy="1468045"/>
          </a:xfrm>
          <a:prstGeom prst="rect">
            <a:avLst/>
          </a:prstGeom>
          <a:noFill/>
        </p:spPr>
      </p:pic>
      <p:pic>
        <p:nvPicPr>
          <p:cNvPr id="1027" name="Picture 3" descr="C:\Users\swinberg\Documents\ACTIVE\EEE4084F\Common\Images_open\Programmable_logic_array-woc.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15992" y="4772769"/>
            <a:ext cx="2053300" cy="17708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swinberg\Documents\ACTIVE\EEE4084F\Common\Images_open\VHDL timer snippet.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542393" y="4766245"/>
            <a:ext cx="2103137" cy="177088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swinberg\Documents\ACTIVE\EEE4084F\Common\Images_open\CC-SA.png">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1830" y="6375970"/>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1013488" y="647818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964" y="476268"/>
            <a:ext cx="8385175" cy="572774"/>
          </a:xfrm>
        </p:spPr>
        <p:txBody>
          <a:bodyPr>
            <a:normAutofit fontScale="90000"/>
          </a:bodyPr>
          <a:lstStyle/>
          <a:p>
            <a:r>
              <a:rPr lang="en-ZA" dirty="0"/>
              <a:t>VHDL Basics</a:t>
            </a:r>
            <a:endParaRPr lang="en-US" dirty="0"/>
          </a:p>
        </p:txBody>
      </p:sp>
      <p:sp>
        <p:nvSpPr>
          <p:cNvPr id="4" name="Cross 3"/>
          <p:cNvSpPr/>
          <p:nvPr/>
        </p:nvSpPr>
        <p:spPr>
          <a:xfrm rot="18900000">
            <a:off x="8285839" y="4212961"/>
            <a:ext cx="792088" cy="792088"/>
          </a:xfrm>
          <a:prstGeom prst="plus">
            <a:avLst>
              <a:gd name="adj" fmla="val 38248"/>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eentick.gif"/>
          <p:cNvPicPr>
            <a:picLocks noChangeAspect="1"/>
          </p:cNvPicPr>
          <p:nvPr/>
        </p:nvPicPr>
        <p:blipFill>
          <a:blip r:embed="rId3" cstate="print"/>
          <a:stretch>
            <a:fillRect/>
          </a:stretch>
        </p:blipFill>
        <p:spPr>
          <a:xfrm>
            <a:off x="8062680" y="2445951"/>
            <a:ext cx="1001266" cy="1001266"/>
          </a:xfrm>
          <a:prstGeom prst="rect">
            <a:avLst/>
          </a:prstGeom>
        </p:spPr>
      </p:pic>
      <p:sp>
        <p:nvSpPr>
          <p:cNvPr id="8" name="Content Placeholder 2"/>
          <p:cNvSpPr txBox="1">
            <a:spLocks/>
          </p:cNvSpPr>
          <p:nvPr/>
        </p:nvSpPr>
        <p:spPr bwMode="auto">
          <a:xfrm>
            <a:off x="461736" y="1751281"/>
            <a:ext cx="8007350" cy="13893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a:lstStyle>
          <a:p>
            <a:r>
              <a:rPr lang="en-US" b="1" dirty="0">
                <a:solidFill>
                  <a:srgbClr val="FFC000"/>
                </a:solidFill>
              </a:rPr>
              <a:t>VHSIC =</a:t>
            </a:r>
            <a:br>
              <a:rPr lang="en-US" b="1" dirty="0">
                <a:solidFill>
                  <a:schemeClr val="tx2"/>
                </a:solidFill>
              </a:rPr>
            </a:br>
            <a:r>
              <a:rPr lang="en-US" b="1" dirty="0">
                <a:solidFill>
                  <a:schemeClr val="tx2"/>
                </a:solidFill>
              </a:rPr>
              <a:t>Very-High-Speed Integrated Circuit</a:t>
            </a:r>
            <a:endParaRPr lang="en-US" dirty="0">
              <a:solidFill>
                <a:schemeClr val="tx2"/>
              </a:solidFill>
            </a:endParaRPr>
          </a:p>
        </p:txBody>
      </p:sp>
      <p:sp>
        <p:nvSpPr>
          <p:cNvPr id="9" name="Content Placeholder 2"/>
          <p:cNvSpPr txBox="1">
            <a:spLocks/>
          </p:cNvSpPr>
          <p:nvPr/>
        </p:nvSpPr>
        <p:spPr bwMode="auto">
          <a:xfrm>
            <a:off x="461736" y="3779755"/>
            <a:ext cx="8007350" cy="13893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a:lstStyle>
          <a:p>
            <a:r>
              <a:rPr lang="en-ZA" b="1" dirty="0">
                <a:solidFill>
                  <a:srgbClr val="FF0000"/>
                </a:solidFill>
              </a:rPr>
              <a:t>VHDL</a:t>
            </a:r>
            <a:r>
              <a:rPr lang="en-ZA" dirty="0">
                <a:solidFill>
                  <a:srgbClr val="FF0000"/>
                </a:solidFill>
              </a:rPr>
              <a:t> =</a:t>
            </a:r>
            <a:br>
              <a:rPr lang="en-ZA" dirty="0"/>
            </a:br>
            <a:r>
              <a:rPr lang="en-US" b="1" dirty="0"/>
              <a:t>Very High-level Description Language</a:t>
            </a:r>
          </a:p>
          <a:p>
            <a:endParaRPr lang="en-US" dirty="0"/>
          </a:p>
        </p:txBody>
      </p:sp>
      <p:pic>
        <p:nvPicPr>
          <p:cNvPr id="10" name="Picture 9" descr="greentick.gif"/>
          <p:cNvPicPr>
            <a:picLocks noChangeAspect="1"/>
          </p:cNvPicPr>
          <p:nvPr/>
        </p:nvPicPr>
        <p:blipFill>
          <a:blip r:embed="rId3" cstate="print"/>
          <a:stretch>
            <a:fillRect/>
          </a:stretch>
        </p:blipFill>
        <p:spPr>
          <a:xfrm>
            <a:off x="7633752" y="1751281"/>
            <a:ext cx="751249" cy="751249"/>
          </a:xfrm>
          <a:prstGeom prst="rect">
            <a:avLst/>
          </a:prstGeom>
        </p:spPr>
      </p:pic>
      <p:sp>
        <p:nvSpPr>
          <p:cNvPr id="11" name="Content Placeholder 2"/>
          <p:cNvSpPr txBox="1">
            <a:spLocks/>
          </p:cNvSpPr>
          <p:nvPr/>
        </p:nvSpPr>
        <p:spPr bwMode="auto">
          <a:xfrm>
            <a:off x="461736" y="4780083"/>
            <a:ext cx="8007350" cy="13893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a:lstStyle>
          <a:p>
            <a:r>
              <a:rPr lang="en-ZA" b="1" dirty="0">
                <a:solidFill>
                  <a:srgbClr val="FF0000"/>
                </a:solidFill>
              </a:rPr>
              <a:t>VHDL</a:t>
            </a:r>
            <a:r>
              <a:rPr lang="en-ZA" dirty="0">
                <a:solidFill>
                  <a:srgbClr val="FF0000"/>
                </a:solidFill>
              </a:rPr>
              <a:t> =</a:t>
            </a:r>
            <a:br>
              <a:rPr lang="en-ZA" dirty="0"/>
            </a:br>
            <a:r>
              <a:rPr lang="en-US" b="1" dirty="0"/>
              <a:t>Very Hard Development Language</a:t>
            </a:r>
          </a:p>
          <a:p>
            <a:endParaRPr lang="en-US" dirty="0"/>
          </a:p>
        </p:txBody>
      </p:sp>
      <p:sp>
        <p:nvSpPr>
          <p:cNvPr id="12" name="Cross 11"/>
          <p:cNvSpPr/>
          <p:nvPr/>
        </p:nvSpPr>
        <p:spPr>
          <a:xfrm rot="18900000">
            <a:off x="8187864" y="5082385"/>
            <a:ext cx="792088" cy="792088"/>
          </a:xfrm>
          <a:prstGeom prst="plus">
            <a:avLst>
              <a:gd name="adj" fmla="val 38248"/>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707571" y="5846257"/>
            <a:ext cx="7538265" cy="463891"/>
            <a:chOff x="707571" y="5448861"/>
            <a:chExt cx="7538265" cy="463891"/>
          </a:xfrm>
        </p:grpSpPr>
        <p:sp>
          <p:nvSpPr>
            <p:cNvPr id="6" name="Rectangle 5"/>
            <p:cNvSpPr/>
            <p:nvPr/>
          </p:nvSpPr>
          <p:spPr>
            <a:xfrm>
              <a:off x="832588" y="5448861"/>
              <a:ext cx="7413248" cy="369332"/>
            </a:xfrm>
            <a:prstGeom prst="rect">
              <a:avLst/>
            </a:prstGeom>
          </p:spPr>
          <p:txBody>
            <a:bodyPr wrap="none">
              <a:spAutoFit/>
            </a:bodyPr>
            <a:lstStyle/>
            <a:p>
              <a:r>
                <a:rPr lang="en-ZA" i="1" dirty="0"/>
                <a:t>(although you would be kind of right to say VHDL has these properties)</a:t>
              </a:r>
              <a:endParaRPr lang="en-US" i="1" dirty="0"/>
            </a:p>
          </p:txBody>
        </p:sp>
        <p:sp>
          <p:nvSpPr>
            <p:cNvPr id="13" name="TextBox 12"/>
            <p:cNvSpPr txBox="1"/>
            <p:nvPr/>
          </p:nvSpPr>
          <p:spPr>
            <a:xfrm>
              <a:off x="707571" y="5543420"/>
              <a:ext cx="274434" cy="369332"/>
            </a:xfrm>
            <a:prstGeom prst="rect">
              <a:avLst/>
            </a:prstGeom>
            <a:noFill/>
          </p:spPr>
          <p:txBody>
            <a:bodyPr wrap="none" rtlCol="0">
              <a:spAutoFit/>
            </a:bodyPr>
            <a:lstStyle/>
            <a:p>
              <a:r>
                <a:rPr lang="en-US" dirty="0"/>
                <a:t>*</a:t>
              </a:r>
            </a:p>
          </p:txBody>
        </p:sp>
      </p:grpSp>
      <p:sp>
        <p:nvSpPr>
          <p:cNvPr id="15" name="TextBox 14"/>
          <p:cNvSpPr txBox="1"/>
          <p:nvPr/>
        </p:nvSpPr>
        <p:spPr>
          <a:xfrm>
            <a:off x="555167" y="5883782"/>
            <a:ext cx="319318" cy="369332"/>
          </a:xfrm>
          <a:prstGeom prst="rect">
            <a:avLst/>
          </a:prstGeom>
          <a:noFill/>
        </p:spPr>
        <p:txBody>
          <a:bodyPr wrap="none" rtlCol="0">
            <a:spAutoFit/>
          </a:bodyPr>
          <a:lstStyle/>
          <a:p>
            <a:r>
              <a:rPr lang="en-US" dirty="0"/>
              <a:t>+</a:t>
            </a:r>
          </a:p>
        </p:txBody>
      </p:sp>
      <p:sp>
        <p:nvSpPr>
          <p:cNvPr id="16" name="TextBox 15"/>
          <p:cNvSpPr txBox="1"/>
          <p:nvPr/>
        </p:nvSpPr>
        <p:spPr>
          <a:xfrm>
            <a:off x="7441435" y="5298931"/>
            <a:ext cx="274434" cy="369332"/>
          </a:xfrm>
          <a:prstGeom prst="rect">
            <a:avLst/>
          </a:prstGeom>
          <a:noFill/>
        </p:spPr>
        <p:txBody>
          <a:bodyPr wrap="none" rtlCol="0">
            <a:spAutoFit/>
          </a:bodyPr>
          <a:lstStyle/>
          <a:p>
            <a:r>
              <a:rPr lang="en-US" dirty="0"/>
              <a:t>*</a:t>
            </a:r>
          </a:p>
        </p:txBody>
      </p:sp>
      <p:sp>
        <p:nvSpPr>
          <p:cNvPr id="17" name="TextBox 16"/>
          <p:cNvSpPr txBox="1"/>
          <p:nvPr/>
        </p:nvSpPr>
        <p:spPr>
          <a:xfrm>
            <a:off x="8062680" y="4235329"/>
            <a:ext cx="319318" cy="369332"/>
          </a:xfrm>
          <a:prstGeom prst="rect">
            <a:avLst/>
          </a:prstGeom>
          <a:noFill/>
        </p:spPr>
        <p:txBody>
          <a:bodyPr wrap="none" rtlCol="0">
            <a:spAutoFit/>
          </a:bodyPr>
          <a:lstStyle/>
          <a:p>
            <a:r>
              <a:rPr lang="en-US" dirty="0"/>
              <a:t>+</a:t>
            </a:r>
          </a:p>
        </p:txBody>
      </p:sp>
      <p:sp>
        <p:nvSpPr>
          <p:cNvPr id="18" name="TextBox 17"/>
          <p:cNvSpPr txBox="1"/>
          <p:nvPr/>
        </p:nvSpPr>
        <p:spPr>
          <a:xfrm>
            <a:off x="1741426" y="1000780"/>
            <a:ext cx="4204484" cy="523220"/>
          </a:xfrm>
          <a:prstGeom prst="rect">
            <a:avLst/>
          </a:prstGeom>
          <a:noFill/>
        </p:spPr>
        <p:txBody>
          <a:bodyPr wrap="none" rtlCol="0">
            <a:spAutoFit/>
          </a:bodyPr>
          <a:lstStyle/>
          <a:p>
            <a:r>
              <a:rPr lang="en-US" sz="2800" i="1" dirty="0"/>
              <a:t>What VHDL stands for….</a:t>
            </a:r>
          </a:p>
        </p:txBody>
      </p:sp>
      <p:sp>
        <p:nvSpPr>
          <p:cNvPr id="19" name="Content Placeholder 2"/>
          <p:cNvSpPr txBox="1">
            <a:spLocks/>
          </p:cNvSpPr>
          <p:nvPr/>
        </p:nvSpPr>
        <p:spPr bwMode="auto">
          <a:xfrm>
            <a:off x="461736" y="2704868"/>
            <a:ext cx="8407944" cy="13893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a:lstStyle>
          <a:p>
            <a:r>
              <a:rPr lang="en-US" b="1" dirty="0">
                <a:solidFill>
                  <a:srgbClr val="FF0000"/>
                </a:solidFill>
              </a:rPr>
              <a:t>VHDL =</a:t>
            </a:r>
            <a:br>
              <a:rPr lang="en-US" b="1" dirty="0"/>
            </a:br>
            <a:r>
              <a:rPr lang="en-US" b="1" dirty="0"/>
              <a:t>VHSIC Hardware Description Language</a:t>
            </a:r>
            <a:endParaRPr lang="en-US" dirty="0"/>
          </a:p>
        </p:txBody>
      </p:sp>
    </p:spTree>
    <p:extLst>
      <p:ext uri="{BB962C8B-B14F-4D97-AF65-F5344CB8AC3E}">
        <p14:creationId xmlns:p14="http://schemas.microsoft.com/office/powerpoint/2010/main" val="418162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6"/>
                                        </p:tgtEl>
                                        <p:attrNameLst>
                                          <p:attrName>style.visibility</p:attrName>
                                        </p:attrNameLst>
                                      </p:cBhvr>
                                      <p:to>
                                        <p:strVal val="visible"/>
                                      </p:to>
                                    </p:set>
                                  </p:childTnLst>
                                </p:cTn>
                              </p:par>
                            </p:childTnLst>
                          </p:cTn>
                        </p:par>
                        <p:par>
                          <p:cTn id="14" fill="hold">
                            <p:stCondLst>
                              <p:cond delay="0"/>
                            </p:stCondLst>
                            <p:childTnLst>
                              <p:par>
                                <p:cTn id="15" presetID="2" presetClass="entr" presetSubtype="4" fill="hold" nodeType="afterEffect">
                                  <p:stCondLst>
                                    <p:cond delay="500"/>
                                  </p:stCondLst>
                                  <p:childTnLst>
                                    <p:set>
                                      <p:cBhvr>
                                        <p:cTn id="16" dur="1" fill="hold">
                                          <p:stCondLst>
                                            <p:cond delay="0"/>
                                          </p:stCondLst>
                                        </p:cTn>
                                        <p:tgtEl>
                                          <p:spTgt spid="14"/>
                                        </p:tgtEl>
                                        <p:attrNameLst>
                                          <p:attrName>style.visibility</p:attrName>
                                        </p:attrNameLst>
                                      </p:cBhvr>
                                      <p:to>
                                        <p:strVal val="visible"/>
                                      </p:to>
                                    </p:set>
                                    <p:anim calcmode="lin" valueType="num">
                                      <p:cBhvr additive="base">
                                        <p:cTn id="17" dur="500" fill="hold"/>
                                        <p:tgtEl>
                                          <p:spTgt spid="14"/>
                                        </p:tgtEl>
                                        <p:attrNameLst>
                                          <p:attrName>ppt_x</p:attrName>
                                        </p:attrNameLst>
                                      </p:cBhvr>
                                      <p:tavLst>
                                        <p:tav tm="0">
                                          <p:val>
                                            <p:strVal val="#ppt_x"/>
                                          </p:val>
                                        </p:tav>
                                        <p:tav tm="100000">
                                          <p:val>
                                            <p:strVal val="#ppt_x"/>
                                          </p:val>
                                        </p:tav>
                                      </p:tavLst>
                                    </p:anim>
                                    <p:anim calcmode="lin" valueType="num">
                                      <p:cBhvr additive="base">
                                        <p:cTn id="1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childTnLst>
                                    <p:set>
                                      <p:cBhvr>
                                        <p:cTn id="29" dur="1" fill="hold">
                                          <p:stCondLst>
                                            <p:cond delay="0"/>
                                          </p:stCondLst>
                                        </p:cTn>
                                        <p:tgtEl>
                                          <p:spTgt spid="17"/>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49" presetClass="entr" presetSubtype="0" decel="100000"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500" fill="hold"/>
                                        <p:tgtEl>
                                          <p:spTgt spid="5"/>
                                        </p:tgtEl>
                                        <p:attrNameLst>
                                          <p:attrName>ppt_w</p:attrName>
                                        </p:attrNameLst>
                                      </p:cBhvr>
                                      <p:tavLst>
                                        <p:tav tm="0">
                                          <p:val>
                                            <p:fltVal val="0"/>
                                          </p:val>
                                        </p:tav>
                                        <p:tav tm="100000">
                                          <p:val>
                                            <p:strVal val="#ppt_w"/>
                                          </p:val>
                                        </p:tav>
                                      </p:tavLst>
                                    </p:anim>
                                    <p:anim calcmode="lin" valueType="num">
                                      <p:cBhvr>
                                        <p:cTn id="42" dur="500" fill="hold"/>
                                        <p:tgtEl>
                                          <p:spTgt spid="5"/>
                                        </p:tgtEl>
                                        <p:attrNameLst>
                                          <p:attrName>ppt_h</p:attrName>
                                        </p:attrNameLst>
                                      </p:cBhvr>
                                      <p:tavLst>
                                        <p:tav tm="0">
                                          <p:val>
                                            <p:fltVal val="0"/>
                                          </p:val>
                                        </p:tav>
                                        <p:tav tm="100000">
                                          <p:val>
                                            <p:strVal val="#ppt_h"/>
                                          </p:val>
                                        </p:tav>
                                      </p:tavLst>
                                    </p:anim>
                                    <p:anim calcmode="lin" valueType="num">
                                      <p:cBhvr>
                                        <p:cTn id="43" dur="500" fill="hold"/>
                                        <p:tgtEl>
                                          <p:spTgt spid="5"/>
                                        </p:tgtEl>
                                        <p:attrNameLst>
                                          <p:attrName>style.rotation</p:attrName>
                                        </p:attrNameLst>
                                      </p:cBhvr>
                                      <p:tavLst>
                                        <p:tav tm="0">
                                          <p:val>
                                            <p:fltVal val="360"/>
                                          </p:val>
                                        </p:tav>
                                        <p:tav tm="100000">
                                          <p:val>
                                            <p:fltVal val="0"/>
                                          </p:val>
                                        </p:tav>
                                      </p:tavLst>
                                    </p:anim>
                                    <p:animEffect transition="in" filter="fade">
                                      <p:cBhvr>
                                        <p:cTn id="44" dur="500"/>
                                        <p:tgtEl>
                                          <p:spTgt spid="5"/>
                                        </p:tgtEl>
                                      </p:cBhvr>
                                    </p:animEffect>
                                  </p:childTnLst>
                                </p:cTn>
                              </p:par>
                            </p:childTnLst>
                          </p:cTn>
                        </p:par>
                        <p:par>
                          <p:cTn id="45" fill="hold">
                            <p:stCondLst>
                              <p:cond delay="500"/>
                            </p:stCondLst>
                            <p:childTnLst>
                              <p:par>
                                <p:cTn id="46" presetID="1" presetClass="entr" presetSubtype="0" fill="hold" grpId="0" nodeType="afterEffect">
                                  <p:stCondLst>
                                    <p:cond delay="1000"/>
                                  </p:stCondLst>
                                  <p:childTnLst>
                                    <p:set>
                                      <p:cBhvr>
                                        <p:cTn id="47" dur="1" fill="hold">
                                          <p:stCondLst>
                                            <p:cond delay="0"/>
                                          </p:stCondLst>
                                        </p:cTn>
                                        <p:tgtEl>
                                          <p:spTgt spid="8"/>
                                        </p:tgtEl>
                                        <p:attrNameLst>
                                          <p:attrName>style.visibility</p:attrName>
                                        </p:attrNameLst>
                                      </p:cBhvr>
                                      <p:to>
                                        <p:strVal val="visible"/>
                                      </p:to>
                                    </p:set>
                                  </p:childTnLst>
                                </p:cTn>
                              </p:par>
                            </p:childTnLst>
                          </p:cTn>
                        </p:par>
                        <p:par>
                          <p:cTn id="48" fill="hold">
                            <p:stCondLst>
                              <p:cond delay="1500"/>
                            </p:stCondLst>
                            <p:childTnLst>
                              <p:par>
                                <p:cTn id="49" presetID="1" presetClass="entr" presetSubtype="0" fill="hold" nodeType="after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p:bldP spid="9" grpId="0"/>
      <p:bldP spid="11" grpId="0"/>
      <p:bldP spid="12" grpId="0" animBg="1"/>
      <p:bldP spid="15" grpId="0"/>
      <p:bldP spid="16" grpId="0"/>
      <p:bldP spid="17"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Chevron 34"/>
          <p:cNvSpPr/>
          <p:nvPr/>
        </p:nvSpPr>
        <p:spPr>
          <a:xfrm rot="10800000">
            <a:off x="2416762" y="5347289"/>
            <a:ext cx="864096" cy="720080"/>
          </a:xfrm>
          <a:prstGeom prst="chevron">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normAutofit fontScale="90000"/>
          </a:bodyPr>
          <a:lstStyle/>
          <a:p>
            <a:r>
              <a:rPr lang="en-ZA" dirty="0"/>
              <a:t>VHDL Terms and Keywords</a:t>
            </a:r>
            <a:endParaRPr lang="en-US" dirty="0"/>
          </a:p>
        </p:txBody>
      </p:sp>
      <p:sp>
        <p:nvSpPr>
          <p:cNvPr id="3" name="Content Placeholder 2"/>
          <p:cNvSpPr>
            <a:spLocks noGrp="1"/>
          </p:cNvSpPr>
          <p:nvPr>
            <p:ph idx="1"/>
          </p:nvPr>
        </p:nvSpPr>
        <p:spPr>
          <a:xfrm>
            <a:off x="670560" y="1554793"/>
            <a:ext cx="8007350" cy="4191000"/>
          </a:xfrm>
        </p:spPr>
        <p:txBody>
          <a:bodyPr>
            <a:normAutofit/>
          </a:bodyPr>
          <a:lstStyle/>
          <a:p>
            <a:r>
              <a:rPr lang="en-ZA" sz="2400" b="1" dirty="0">
                <a:solidFill>
                  <a:srgbClr val="FF6600"/>
                </a:solidFill>
              </a:rPr>
              <a:t>Entity:</a:t>
            </a:r>
            <a:r>
              <a:rPr lang="en-ZA" sz="2400" dirty="0">
                <a:solidFill>
                  <a:srgbClr val="FF6600"/>
                </a:solidFill>
              </a:rPr>
              <a:t> </a:t>
            </a:r>
            <a:r>
              <a:rPr lang="en-ZA" sz="2400" dirty="0"/>
              <a:t>designs are expressed in terms of entities, these are components that are interfaced together via ports and maps</a:t>
            </a:r>
          </a:p>
          <a:p>
            <a:r>
              <a:rPr lang="en-ZA" sz="2400" b="1" dirty="0">
                <a:solidFill>
                  <a:srgbClr val="FF6600"/>
                </a:solidFill>
              </a:rPr>
              <a:t>Architecture:</a:t>
            </a:r>
            <a:r>
              <a:rPr lang="en-ZA" sz="2400" dirty="0">
                <a:solidFill>
                  <a:srgbClr val="FF6600"/>
                </a:solidFill>
              </a:rPr>
              <a:t> </a:t>
            </a:r>
            <a:r>
              <a:rPr lang="en-ZA" sz="2400" dirty="0"/>
              <a:t>Describes the behaviours of the entity. Each entity can have multiple architectures.</a:t>
            </a:r>
          </a:p>
          <a:p>
            <a:r>
              <a:rPr lang="en-ZA" sz="2400" b="1" dirty="0">
                <a:solidFill>
                  <a:srgbClr val="FF6600"/>
                </a:solidFill>
              </a:rPr>
              <a:t>Configuration:</a:t>
            </a:r>
            <a:r>
              <a:rPr lang="en-ZA" sz="2400" dirty="0">
                <a:solidFill>
                  <a:srgbClr val="FF6600"/>
                </a:solidFill>
              </a:rPr>
              <a:t> </a:t>
            </a:r>
            <a:r>
              <a:rPr lang="en-ZA" sz="2400" dirty="0"/>
              <a:t>binds a component instance to a entity-architecture pair</a:t>
            </a:r>
            <a:endParaRPr lang="en-US" sz="2400" dirty="0"/>
          </a:p>
        </p:txBody>
      </p:sp>
      <p:sp>
        <p:nvSpPr>
          <p:cNvPr id="4" name="Rectangle 3"/>
          <p:cNvSpPr/>
          <p:nvPr/>
        </p:nvSpPr>
        <p:spPr>
          <a:xfrm>
            <a:off x="1480658" y="5131265"/>
            <a:ext cx="1296144" cy="1152128"/>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chemeClr val="tx1"/>
                </a:solidFill>
              </a:rPr>
              <a:t>Entity</a:t>
            </a:r>
            <a:br>
              <a:rPr lang="en-ZA" dirty="0">
                <a:solidFill>
                  <a:schemeClr val="tx1"/>
                </a:solidFill>
              </a:rPr>
            </a:br>
            <a:r>
              <a:rPr lang="en-ZA" dirty="0">
                <a:solidFill>
                  <a:schemeClr val="tx1"/>
                </a:solidFill>
              </a:rPr>
              <a:t>(black box)</a:t>
            </a:r>
            <a:endParaRPr lang="en-US" dirty="0">
              <a:solidFill>
                <a:schemeClr val="tx1"/>
              </a:solidFill>
            </a:endParaRPr>
          </a:p>
        </p:txBody>
      </p:sp>
      <p:cxnSp>
        <p:nvCxnSpPr>
          <p:cNvPr id="6" name="Straight Connector 5"/>
          <p:cNvCxnSpPr/>
          <p:nvPr/>
        </p:nvCxnSpPr>
        <p:spPr>
          <a:xfrm>
            <a:off x="976602" y="5419297"/>
            <a:ext cx="5040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976602" y="5678753"/>
            <a:ext cx="5040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76602" y="5923353"/>
            <a:ext cx="50405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23847" y="5914061"/>
            <a:ext cx="684803" cy="369332"/>
          </a:xfrm>
          <a:prstGeom prst="rect">
            <a:avLst/>
          </a:prstGeom>
        </p:spPr>
        <p:txBody>
          <a:bodyPr wrap="none">
            <a:spAutoFit/>
          </a:bodyPr>
          <a:lstStyle/>
          <a:p>
            <a:r>
              <a:rPr lang="en-ZA" b="1" dirty="0"/>
              <a:t>Ports</a:t>
            </a:r>
            <a:endParaRPr lang="en-US" dirty="0"/>
          </a:p>
        </p:txBody>
      </p:sp>
      <p:grpSp>
        <p:nvGrpSpPr>
          <p:cNvPr id="37" name="Group 36"/>
          <p:cNvGrpSpPr/>
          <p:nvPr/>
        </p:nvGrpSpPr>
        <p:grpSpPr>
          <a:xfrm>
            <a:off x="5009050" y="4915241"/>
            <a:ext cx="2088232" cy="1440160"/>
            <a:chOff x="4139952" y="4365104"/>
            <a:chExt cx="2088232" cy="1440160"/>
          </a:xfrm>
        </p:grpSpPr>
        <p:sp>
          <p:nvSpPr>
            <p:cNvPr id="36" name="Chevron 35"/>
            <p:cNvSpPr/>
            <p:nvPr/>
          </p:nvSpPr>
          <p:spPr>
            <a:xfrm rot="10800000">
              <a:off x="4139952" y="4797152"/>
              <a:ext cx="864096" cy="720080"/>
            </a:xfrm>
            <a:prstGeom prst="chevron">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ectangle 9"/>
            <p:cNvSpPr/>
            <p:nvPr/>
          </p:nvSpPr>
          <p:spPr>
            <a:xfrm>
              <a:off x="4644008" y="4365104"/>
              <a:ext cx="1584176" cy="144016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436096" y="4437112"/>
              <a:ext cx="504056" cy="432048"/>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Decision 11"/>
            <p:cNvSpPr/>
            <p:nvPr/>
          </p:nvSpPr>
          <p:spPr>
            <a:xfrm>
              <a:off x="5436096" y="5013176"/>
              <a:ext cx="648072" cy="360040"/>
            </a:xfrm>
            <a:prstGeom prst="flowChartDecision">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716016" y="4653136"/>
              <a:ext cx="504056" cy="50405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a:stCxn id="12" idx="1"/>
              <a:endCxn id="13" idx="3"/>
            </p:cNvCxnSpPr>
            <p:nvPr/>
          </p:nvCxnSpPr>
          <p:spPr>
            <a:xfrm rot="10800000">
              <a:off x="5220072" y="4905164"/>
              <a:ext cx="216024" cy="288032"/>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1" idx="4"/>
              <a:endCxn id="12" idx="0"/>
            </p:cNvCxnSpPr>
            <p:nvPr/>
          </p:nvCxnSpPr>
          <p:spPr>
            <a:xfrm rot="16200000" flipH="1">
              <a:off x="5652120" y="4905164"/>
              <a:ext cx="144016" cy="72008"/>
            </a:xfrm>
            <a:prstGeom prst="line">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4932040" y="5229200"/>
              <a:ext cx="504056" cy="432048"/>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Rectangle 33"/>
          <p:cNvSpPr/>
          <p:nvPr/>
        </p:nvSpPr>
        <p:spPr>
          <a:xfrm>
            <a:off x="5513674" y="4598633"/>
            <a:ext cx="1365438" cy="369332"/>
          </a:xfrm>
          <a:prstGeom prst="rect">
            <a:avLst/>
          </a:prstGeom>
        </p:spPr>
        <p:txBody>
          <a:bodyPr wrap="none">
            <a:spAutoFit/>
          </a:bodyPr>
          <a:lstStyle/>
          <a:p>
            <a:r>
              <a:rPr lang="en-ZA" b="1" dirty="0"/>
              <a:t>Architecture</a:t>
            </a:r>
            <a:endParaRPr lang="en-US" dirty="0"/>
          </a:p>
        </p:txBody>
      </p:sp>
      <p:sp>
        <p:nvSpPr>
          <p:cNvPr id="38" name="Rectangle 37"/>
          <p:cNvSpPr/>
          <p:nvPr/>
        </p:nvSpPr>
        <p:spPr>
          <a:xfrm>
            <a:off x="2984394" y="5554021"/>
            <a:ext cx="2096664" cy="369332"/>
          </a:xfrm>
          <a:prstGeom prst="rect">
            <a:avLst/>
          </a:prstGeom>
        </p:spPr>
        <p:txBody>
          <a:bodyPr wrap="none">
            <a:spAutoFit/>
          </a:bodyPr>
          <a:lstStyle/>
          <a:p>
            <a:r>
              <a:rPr lang="en-ZA" b="1" dirty="0">
                <a:sym typeface="Wingdings" pitchFamily="2" charset="2"/>
              </a:rPr>
              <a:t> </a:t>
            </a:r>
            <a:r>
              <a:rPr lang="en-ZA" b="1" dirty="0"/>
              <a:t>Configuration </a:t>
            </a:r>
            <a:r>
              <a:rPr lang="en-ZA" b="1" dirty="0">
                <a:sym typeface="Wingdings" pitchFamily="2" charset="2"/>
              </a:rPr>
              <a:t></a:t>
            </a:r>
            <a:endParaRPr lang="en-US" dirty="0"/>
          </a:p>
        </p:txBody>
      </p:sp>
      <p:sp>
        <p:nvSpPr>
          <p:cNvPr id="39" name="Rectangle 38"/>
          <p:cNvSpPr/>
          <p:nvPr/>
        </p:nvSpPr>
        <p:spPr>
          <a:xfrm>
            <a:off x="3947850" y="6425434"/>
            <a:ext cx="5008772" cy="246221"/>
          </a:xfrm>
          <a:prstGeom prst="rect">
            <a:avLst/>
          </a:prstGeom>
        </p:spPr>
        <p:txBody>
          <a:bodyPr wrap="square">
            <a:spAutoFit/>
          </a:bodyPr>
          <a:lstStyle/>
          <a:p>
            <a:pPr algn="r"/>
            <a:r>
              <a:rPr lang="en-ZA" sz="1000" dirty="0"/>
              <a:t>Source: Perry, D. 2002. VHDL Programming by Example. 4</a:t>
            </a:r>
            <a:r>
              <a:rPr lang="en-ZA" sz="1000" baseline="30000" dirty="0"/>
              <a:t>th</a:t>
            </a:r>
            <a:r>
              <a:rPr lang="en-ZA" sz="1000" dirty="0"/>
              <a:t> ed. </a:t>
            </a:r>
            <a:r>
              <a:rPr lang="en-ZA" sz="1000" dirty="0" err="1"/>
              <a:t>McDraw</a:t>
            </a:r>
            <a:r>
              <a:rPr lang="en-ZA" sz="1000" dirty="0"/>
              <a:t>-Hill.</a:t>
            </a:r>
            <a:endParaRPr lang="en-US" sz="1000" dirty="0"/>
          </a:p>
        </p:txBody>
      </p:sp>
    </p:spTree>
    <p:extLst>
      <p:ext uri="{BB962C8B-B14F-4D97-AF65-F5344CB8AC3E}">
        <p14:creationId xmlns:p14="http://schemas.microsoft.com/office/powerpoint/2010/main" val="3296131593"/>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Important Terms</a:t>
            </a:r>
            <a:endParaRPr lang="en-US" dirty="0"/>
          </a:p>
        </p:txBody>
      </p:sp>
      <p:sp>
        <p:nvSpPr>
          <p:cNvPr id="3" name="Content Placeholder 2"/>
          <p:cNvSpPr>
            <a:spLocks noGrp="1"/>
          </p:cNvSpPr>
          <p:nvPr>
            <p:ph idx="1"/>
          </p:nvPr>
        </p:nvSpPr>
        <p:spPr>
          <a:xfrm>
            <a:off x="384651" y="1619605"/>
            <a:ext cx="8411006" cy="4525963"/>
          </a:xfrm>
        </p:spPr>
        <p:txBody>
          <a:bodyPr>
            <a:normAutofit lnSpcReduction="10000"/>
          </a:bodyPr>
          <a:lstStyle/>
          <a:p>
            <a:r>
              <a:rPr lang="en-ZA" sz="2400" b="1" dirty="0">
                <a:solidFill>
                  <a:srgbClr val="FF6600"/>
                </a:solidFill>
              </a:rPr>
              <a:t>Top-level module: </a:t>
            </a:r>
            <a:r>
              <a:rPr lang="en-ZA" sz="2400" dirty="0"/>
              <a:t>module at the top of the hierarchy</a:t>
            </a:r>
          </a:p>
          <a:p>
            <a:r>
              <a:rPr lang="en-ZA" sz="2400" b="1" dirty="0">
                <a:solidFill>
                  <a:srgbClr val="FF6600"/>
                </a:solidFill>
              </a:rPr>
              <a:t>Package:</a:t>
            </a:r>
            <a:r>
              <a:rPr lang="en-ZA" sz="2400" dirty="0">
                <a:solidFill>
                  <a:srgbClr val="FF6600"/>
                </a:solidFill>
              </a:rPr>
              <a:t> </a:t>
            </a:r>
            <a:r>
              <a:rPr lang="en-ZA" sz="2400" dirty="0"/>
              <a:t>collection of commonly used data types, subroutines, for implementing architectures</a:t>
            </a:r>
          </a:p>
          <a:p>
            <a:r>
              <a:rPr lang="en-ZA" sz="2400" b="1" dirty="0">
                <a:solidFill>
                  <a:srgbClr val="FF6600"/>
                </a:solidFill>
              </a:rPr>
              <a:t>Driver:</a:t>
            </a:r>
            <a:r>
              <a:rPr lang="en-ZA" sz="2400" dirty="0">
                <a:solidFill>
                  <a:srgbClr val="FF6600"/>
                </a:solidFill>
              </a:rPr>
              <a:t> </a:t>
            </a:r>
            <a:r>
              <a:rPr lang="en-ZA" sz="2400" dirty="0"/>
              <a:t>source on a signal</a:t>
            </a:r>
          </a:p>
          <a:p>
            <a:r>
              <a:rPr lang="en-ZA" sz="2400" b="1" dirty="0">
                <a:solidFill>
                  <a:srgbClr val="FF6600"/>
                </a:solidFill>
              </a:rPr>
              <a:t>Bus:</a:t>
            </a:r>
            <a:r>
              <a:rPr lang="en-ZA" sz="2400" dirty="0">
                <a:solidFill>
                  <a:srgbClr val="FF6600"/>
                </a:solidFill>
              </a:rPr>
              <a:t> </a:t>
            </a:r>
            <a:r>
              <a:rPr lang="en-ZA" sz="2400" dirty="0"/>
              <a:t>a signal that can have its sources turned off</a:t>
            </a:r>
          </a:p>
          <a:p>
            <a:r>
              <a:rPr lang="en-ZA" sz="2400" b="1" dirty="0">
                <a:solidFill>
                  <a:srgbClr val="FF6600"/>
                </a:solidFill>
              </a:rPr>
              <a:t>Signal vector:</a:t>
            </a:r>
            <a:r>
              <a:rPr lang="en-ZA" sz="2400" dirty="0">
                <a:solidFill>
                  <a:srgbClr val="FF6600"/>
                </a:solidFill>
              </a:rPr>
              <a:t> </a:t>
            </a:r>
            <a:r>
              <a:rPr lang="en-ZA" sz="2400" dirty="0"/>
              <a:t>what we usually think of as a bus</a:t>
            </a:r>
          </a:p>
          <a:p>
            <a:r>
              <a:rPr lang="en-ZA" sz="2400" b="1" dirty="0">
                <a:solidFill>
                  <a:srgbClr val="FF6600"/>
                </a:solidFill>
              </a:rPr>
              <a:t>Attribute:</a:t>
            </a:r>
            <a:r>
              <a:rPr lang="en-ZA" sz="2400" dirty="0">
                <a:solidFill>
                  <a:srgbClr val="FF6600"/>
                </a:solidFill>
              </a:rPr>
              <a:t> </a:t>
            </a:r>
            <a:r>
              <a:rPr lang="en-ZA" sz="2400" dirty="0"/>
              <a:t>data attached to VHDL objects (e.g., event status)</a:t>
            </a:r>
          </a:p>
          <a:p>
            <a:r>
              <a:rPr lang="en-ZA" sz="2400" b="1" dirty="0">
                <a:solidFill>
                  <a:srgbClr val="FF6600"/>
                </a:solidFill>
              </a:rPr>
              <a:t>Generic:</a:t>
            </a:r>
            <a:r>
              <a:rPr lang="en-ZA" sz="2400" dirty="0">
                <a:solidFill>
                  <a:srgbClr val="FF6600"/>
                </a:solidFill>
              </a:rPr>
              <a:t> </a:t>
            </a:r>
            <a:r>
              <a:rPr lang="en-ZA" sz="2400" dirty="0"/>
              <a:t>a parameter to pass information to an entity</a:t>
            </a:r>
          </a:p>
          <a:p>
            <a:r>
              <a:rPr lang="en-ZA" sz="2400" b="1" dirty="0">
                <a:solidFill>
                  <a:srgbClr val="FF6600"/>
                </a:solidFill>
              </a:rPr>
              <a:t>Process:</a:t>
            </a:r>
            <a:r>
              <a:rPr lang="en-ZA" sz="2400" dirty="0">
                <a:solidFill>
                  <a:srgbClr val="FF6600"/>
                </a:solidFill>
              </a:rPr>
              <a:t> </a:t>
            </a:r>
            <a:r>
              <a:rPr lang="en-ZA" sz="2400" dirty="0"/>
              <a:t>a basic unit of execution. Multiple processes are usually active at a time.</a:t>
            </a:r>
            <a:endParaRPr lang="en-US" sz="2400" dirty="0"/>
          </a:p>
        </p:txBody>
      </p:sp>
      <p:sp>
        <p:nvSpPr>
          <p:cNvPr id="4" name="Rectangle 3"/>
          <p:cNvSpPr/>
          <p:nvPr/>
        </p:nvSpPr>
        <p:spPr>
          <a:xfrm>
            <a:off x="3570516" y="6567332"/>
            <a:ext cx="5585614" cy="246221"/>
          </a:xfrm>
          <a:prstGeom prst="rect">
            <a:avLst/>
          </a:prstGeom>
        </p:spPr>
        <p:txBody>
          <a:bodyPr wrap="square">
            <a:spAutoFit/>
          </a:bodyPr>
          <a:lstStyle/>
          <a:p>
            <a:pPr algn="r"/>
            <a:r>
              <a:rPr lang="en-ZA" sz="1000" dirty="0"/>
              <a:t>Source: Perry, D. 2002. VHDL Programming by Example. 4</a:t>
            </a:r>
            <a:r>
              <a:rPr lang="en-ZA" sz="1000" baseline="30000" dirty="0"/>
              <a:t>th</a:t>
            </a:r>
            <a:r>
              <a:rPr lang="en-ZA" sz="1000" dirty="0"/>
              <a:t> ed. </a:t>
            </a:r>
            <a:r>
              <a:rPr lang="en-ZA" sz="1000" dirty="0" err="1"/>
              <a:t>McDraw</a:t>
            </a:r>
            <a:r>
              <a:rPr lang="en-ZA" sz="1000" dirty="0"/>
              <a:t>-Hill.</a:t>
            </a:r>
            <a:endParaRPr lang="en-US" sz="1000" dirty="0"/>
          </a:p>
        </p:txBody>
      </p:sp>
    </p:spTree>
    <p:extLst>
      <p:ext uri="{BB962C8B-B14F-4D97-AF65-F5344CB8AC3E}">
        <p14:creationId xmlns:p14="http://schemas.microsoft.com/office/powerpoint/2010/main" val="3058403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VHDL Example</a:t>
            </a:r>
            <a:endParaRPr lang="en-US" dirty="0"/>
          </a:p>
        </p:txBody>
      </p:sp>
      <p:sp>
        <p:nvSpPr>
          <p:cNvPr id="3" name="Content Placeholder 2"/>
          <p:cNvSpPr>
            <a:spLocks noGrp="1"/>
          </p:cNvSpPr>
          <p:nvPr>
            <p:ph idx="1"/>
          </p:nvPr>
        </p:nvSpPr>
        <p:spPr>
          <a:xfrm>
            <a:off x="457200" y="1600200"/>
            <a:ext cx="8363272" cy="4525963"/>
          </a:xfrm>
        </p:spPr>
        <p:txBody>
          <a:bodyPr>
            <a:normAutofit/>
          </a:bodyPr>
          <a:lstStyle/>
          <a:p>
            <a:r>
              <a:rPr lang="en-ZA" sz="2800" dirty="0"/>
              <a:t>Let’s implement this combinational logic circuit:</a:t>
            </a:r>
            <a:endParaRPr lang="en-US" sz="2800" dirty="0"/>
          </a:p>
        </p:txBody>
      </p:sp>
      <p:sp>
        <p:nvSpPr>
          <p:cNvPr id="4" name="Rectangle 4"/>
          <p:cNvSpPr>
            <a:spLocks noChangeArrowheads="1"/>
          </p:cNvSpPr>
          <p:nvPr/>
        </p:nvSpPr>
        <p:spPr bwMode="auto">
          <a:xfrm>
            <a:off x="3635896" y="2636912"/>
            <a:ext cx="1752600" cy="1752600"/>
          </a:xfrm>
          <a:prstGeom prst="rect">
            <a:avLst/>
          </a:prstGeom>
          <a:noFill/>
          <a:ln w="38100">
            <a:solidFill>
              <a:schemeClr val="tx1"/>
            </a:solidFill>
            <a:miter lim="800000"/>
            <a:headEnd/>
            <a:tailEnd/>
          </a:ln>
          <a:effectLst/>
        </p:spPr>
        <p:txBody>
          <a:bodyPr wrap="none" anchor="ctr">
            <a:spAutoFit/>
          </a:bodyPr>
          <a:lstStyle/>
          <a:p>
            <a:endParaRPr lang="en-US"/>
          </a:p>
        </p:txBody>
      </p:sp>
      <p:sp>
        <p:nvSpPr>
          <p:cNvPr id="5" name="Line 5"/>
          <p:cNvSpPr>
            <a:spLocks noChangeShapeType="1"/>
          </p:cNvSpPr>
          <p:nvPr/>
        </p:nvSpPr>
        <p:spPr bwMode="auto">
          <a:xfrm>
            <a:off x="2416696" y="3017912"/>
            <a:ext cx="1219200" cy="0"/>
          </a:xfrm>
          <a:prstGeom prst="line">
            <a:avLst/>
          </a:prstGeom>
          <a:noFill/>
          <a:ln w="38100">
            <a:solidFill>
              <a:schemeClr val="tx1"/>
            </a:solidFill>
            <a:round/>
            <a:headEnd/>
            <a:tailEnd type="triangle" w="med" len="med"/>
          </a:ln>
          <a:effectLst/>
        </p:spPr>
        <p:txBody>
          <a:bodyPr wrap="none" anchor="ctr">
            <a:spAutoFit/>
          </a:bodyPr>
          <a:lstStyle/>
          <a:p>
            <a:endParaRPr lang="en-US"/>
          </a:p>
        </p:txBody>
      </p:sp>
      <p:sp>
        <p:nvSpPr>
          <p:cNvPr id="6" name="Line 6"/>
          <p:cNvSpPr>
            <a:spLocks noChangeShapeType="1"/>
          </p:cNvSpPr>
          <p:nvPr/>
        </p:nvSpPr>
        <p:spPr bwMode="auto">
          <a:xfrm>
            <a:off x="2416696" y="3856112"/>
            <a:ext cx="1219200" cy="0"/>
          </a:xfrm>
          <a:prstGeom prst="line">
            <a:avLst/>
          </a:prstGeom>
          <a:noFill/>
          <a:ln w="38100">
            <a:solidFill>
              <a:schemeClr val="tx1"/>
            </a:solidFill>
            <a:round/>
            <a:headEnd/>
            <a:tailEnd type="triangle" w="med" len="med"/>
          </a:ln>
          <a:effectLst/>
        </p:spPr>
        <p:txBody>
          <a:bodyPr wrap="none" anchor="ctr">
            <a:spAutoFit/>
          </a:bodyPr>
          <a:lstStyle/>
          <a:p>
            <a:endParaRPr lang="en-US"/>
          </a:p>
        </p:txBody>
      </p:sp>
      <p:sp>
        <p:nvSpPr>
          <p:cNvPr id="7" name="Line 7"/>
          <p:cNvSpPr>
            <a:spLocks noChangeShapeType="1"/>
          </p:cNvSpPr>
          <p:nvPr/>
        </p:nvSpPr>
        <p:spPr bwMode="auto">
          <a:xfrm>
            <a:off x="5388496" y="3398912"/>
            <a:ext cx="914400" cy="0"/>
          </a:xfrm>
          <a:prstGeom prst="line">
            <a:avLst/>
          </a:prstGeom>
          <a:noFill/>
          <a:ln w="38100">
            <a:solidFill>
              <a:schemeClr val="tx1"/>
            </a:solidFill>
            <a:round/>
            <a:headEnd/>
            <a:tailEnd type="triangle" w="med" len="med"/>
          </a:ln>
          <a:effectLst/>
        </p:spPr>
        <p:txBody>
          <a:bodyPr wrap="none" anchor="ctr">
            <a:spAutoFit/>
          </a:bodyPr>
          <a:lstStyle/>
          <a:p>
            <a:endParaRPr lang="en-US"/>
          </a:p>
        </p:txBody>
      </p:sp>
      <p:sp>
        <p:nvSpPr>
          <p:cNvPr id="8" name="Text Box 8"/>
          <p:cNvSpPr txBox="1">
            <a:spLocks noChangeArrowheads="1"/>
          </p:cNvSpPr>
          <p:nvPr/>
        </p:nvSpPr>
        <p:spPr bwMode="auto">
          <a:xfrm>
            <a:off x="1791221" y="2678187"/>
            <a:ext cx="421910" cy="584775"/>
          </a:xfrm>
          <a:prstGeom prst="rect">
            <a:avLst/>
          </a:prstGeom>
          <a:noFill/>
          <a:ln w="38100">
            <a:noFill/>
            <a:miter lim="800000"/>
            <a:headEnd/>
            <a:tailEnd/>
          </a:ln>
          <a:effectLst/>
        </p:spPr>
        <p:txBody>
          <a:bodyPr wrap="none">
            <a:spAutoFit/>
          </a:bodyPr>
          <a:lstStyle/>
          <a:p>
            <a:r>
              <a:rPr lang="en-US" sz="3200" dirty="0"/>
              <a:t>A</a:t>
            </a:r>
          </a:p>
        </p:txBody>
      </p:sp>
      <p:sp>
        <p:nvSpPr>
          <p:cNvPr id="9" name="Text Box 9"/>
          <p:cNvSpPr txBox="1">
            <a:spLocks noChangeArrowheads="1"/>
          </p:cNvSpPr>
          <p:nvPr/>
        </p:nvSpPr>
        <p:spPr bwMode="auto">
          <a:xfrm>
            <a:off x="1791221" y="3668787"/>
            <a:ext cx="407484" cy="584775"/>
          </a:xfrm>
          <a:prstGeom prst="rect">
            <a:avLst/>
          </a:prstGeom>
          <a:noFill/>
          <a:ln w="38100">
            <a:noFill/>
            <a:miter lim="800000"/>
            <a:headEnd/>
            <a:tailEnd/>
          </a:ln>
          <a:effectLst/>
        </p:spPr>
        <p:txBody>
          <a:bodyPr wrap="none">
            <a:spAutoFit/>
          </a:bodyPr>
          <a:lstStyle/>
          <a:p>
            <a:r>
              <a:rPr lang="en-US" sz="3200" dirty="0"/>
              <a:t>B</a:t>
            </a:r>
          </a:p>
        </p:txBody>
      </p:sp>
      <p:sp>
        <p:nvSpPr>
          <p:cNvPr id="10" name="Text Box 10"/>
          <p:cNvSpPr txBox="1">
            <a:spLocks noChangeArrowheads="1"/>
          </p:cNvSpPr>
          <p:nvPr/>
        </p:nvSpPr>
        <p:spPr bwMode="auto">
          <a:xfrm>
            <a:off x="6372749" y="3112392"/>
            <a:ext cx="404278" cy="584775"/>
          </a:xfrm>
          <a:prstGeom prst="rect">
            <a:avLst/>
          </a:prstGeom>
          <a:noFill/>
          <a:ln w="38100">
            <a:noFill/>
            <a:miter lim="800000"/>
            <a:headEnd/>
            <a:tailEnd/>
          </a:ln>
          <a:effectLst/>
        </p:spPr>
        <p:txBody>
          <a:bodyPr wrap="none">
            <a:spAutoFit/>
          </a:bodyPr>
          <a:lstStyle/>
          <a:p>
            <a:r>
              <a:rPr lang="en-US" sz="3200" dirty="0"/>
              <a:t>C</a:t>
            </a:r>
          </a:p>
        </p:txBody>
      </p:sp>
      <p:sp>
        <p:nvSpPr>
          <p:cNvPr id="11" name="Text Box 11"/>
          <p:cNvSpPr txBox="1">
            <a:spLocks noChangeArrowheads="1"/>
          </p:cNvSpPr>
          <p:nvPr/>
        </p:nvSpPr>
        <p:spPr bwMode="auto">
          <a:xfrm>
            <a:off x="3923928" y="3140968"/>
            <a:ext cx="1148071" cy="584775"/>
          </a:xfrm>
          <a:prstGeom prst="rect">
            <a:avLst/>
          </a:prstGeom>
          <a:noFill/>
          <a:ln w="38100">
            <a:noFill/>
            <a:miter lim="800000"/>
            <a:headEnd/>
            <a:tailEnd/>
          </a:ln>
          <a:effectLst/>
        </p:spPr>
        <p:txBody>
          <a:bodyPr wrap="none">
            <a:spAutoFit/>
          </a:bodyPr>
          <a:lstStyle/>
          <a:p>
            <a:r>
              <a:rPr lang="en-US" sz="3200" dirty="0"/>
              <a:t>AND2</a:t>
            </a:r>
          </a:p>
        </p:txBody>
      </p:sp>
      <p:sp>
        <p:nvSpPr>
          <p:cNvPr id="12" name="Rectangle 11"/>
          <p:cNvSpPr/>
          <p:nvPr/>
        </p:nvSpPr>
        <p:spPr>
          <a:xfrm>
            <a:off x="1547664" y="4293096"/>
            <a:ext cx="1261884" cy="369332"/>
          </a:xfrm>
          <a:prstGeom prst="rect">
            <a:avLst/>
          </a:prstGeom>
        </p:spPr>
        <p:txBody>
          <a:bodyPr wrap="none">
            <a:spAutoFit/>
          </a:bodyPr>
          <a:lstStyle/>
          <a:p>
            <a:r>
              <a:rPr lang="en-ZA" dirty="0"/>
              <a:t>1-bit inputs</a:t>
            </a:r>
            <a:endParaRPr lang="en-US" dirty="0"/>
          </a:p>
        </p:txBody>
      </p:sp>
      <p:sp>
        <p:nvSpPr>
          <p:cNvPr id="13" name="Rectangle 12"/>
          <p:cNvSpPr/>
          <p:nvPr/>
        </p:nvSpPr>
        <p:spPr>
          <a:xfrm>
            <a:off x="6156176" y="3717032"/>
            <a:ext cx="1317990" cy="369332"/>
          </a:xfrm>
          <a:prstGeom prst="rect">
            <a:avLst/>
          </a:prstGeom>
        </p:spPr>
        <p:txBody>
          <a:bodyPr wrap="none">
            <a:spAutoFit/>
          </a:bodyPr>
          <a:lstStyle/>
          <a:p>
            <a:r>
              <a:rPr lang="en-ZA" dirty="0"/>
              <a:t>1-bit output</a:t>
            </a:r>
            <a:endParaRPr lang="en-US" dirty="0"/>
          </a:p>
        </p:txBody>
      </p:sp>
      <p:sp>
        <p:nvSpPr>
          <p:cNvPr id="14" name="Text Box 11"/>
          <p:cNvSpPr txBox="1">
            <a:spLocks noChangeArrowheads="1"/>
          </p:cNvSpPr>
          <p:nvPr/>
        </p:nvSpPr>
        <p:spPr bwMode="auto">
          <a:xfrm>
            <a:off x="2411760" y="4941168"/>
            <a:ext cx="4056367" cy="461665"/>
          </a:xfrm>
          <a:prstGeom prst="rect">
            <a:avLst/>
          </a:prstGeom>
          <a:noFill/>
          <a:ln w="38100">
            <a:noFill/>
            <a:miter lim="800000"/>
            <a:headEnd/>
            <a:tailEnd/>
          </a:ln>
          <a:effectLst/>
        </p:spPr>
        <p:txBody>
          <a:bodyPr wrap="none">
            <a:spAutoFit/>
          </a:bodyPr>
          <a:lstStyle/>
          <a:p>
            <a:r>
              <a:rPr lang="en-US" sz="2400" dirty="0"/>
              <a:t>AND2 operation:   C = A AND B</a:t>
            </a:r>
          </a:p>
        </p:txBody>
      </p:sp>
    </p:spTree>
    <p:extLst>
      <p:ext uri="{BB962C8B-B14F-4D97-AF65-F5344CB8AC3E}">
        <p14:creationId xmlns:p14="http://schemas.microsoft.com/office/powerpoint/2010/main" val="1470927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VHDL Example</a:t>
            </a:r>
            <a:endParaRPr lang="en-US" dirty="0"/>
          </a:p>
        </p:txBody>
      </p:sp>
      <p:sp>
        <p:nvSpPr>
          <p:cNvPr id="3" name="Content Placeholder 2"/>
          <p:cNvSpPr>
            <a:spLocks noGrp="1"/>
          </p:cNvSpPr>
          <p:nvPr>
            <p:ph idx="1"/>
          </p:nvPr>
        </p:nvSpPr>
        <p:spPr/>
        <p:txBody>
          <a:bodyPr/>
          <a:lstStyle/>
          <a:p>
            <a:r>
              <a:rPr lang="en-ZA" dirty="0"/>
              <a:t>Start by defining the entity:</a:t>
            </a:r>
            <a:endParaRPr lang="en-US" dirty="0"/>
          </a:p>
        </p:txBody>
      </p:sp>
      <p:sp>
        <p:nvSpPr>
          <p:cNvPr id="4" name="Rectangle 3"/>
          <p:cNvSpPr/>
          <p:nvPr/>
        </p:nvSpPr>
        <p:spPr>
          <a:xfrm>
            <a:off x="742514" y="2522889"/>
            <a:ext cx="7704856" cy="3539430"/>
          </a:xfrm>
          <a:prstGeom prst="rect">
            <a:avLst/>
          </a:prstGeom>
        </p:spPr>
        <p:txBody>
          <a:bodyPr wrap="square">
            <a:spAutoFit/>
          </a:bodyPr>
          <a:lstStyle/>
          <a:p>
            <a:pPr>
              <a:buFontTx/>
              <a:buNone/>
            </a:pPr>
            <a:r>
              <a:rPr lang="en-US" sz="2800" dirty="0">
                <a:solidFill>
                  <a:srgbClr val="339933"/>
                </a:solidFill>
                <a:latin typeface="Courier New" pitchFamily="49" charset="0"/>
                <a:cs typeface="Courier New" pitchFamily="49" charset="0"/>
              </a:rPr>
              <a:t>-- Here’s a comment</a:t>
            </a:r>
          </a:p>
          <a:p>
            <a:pPr>
              <a:buFontTx/>
              <a:buNone/>
            </a:pPr>
            <a:r>
              <a:rPr lang="en-US" sz="2800" b="1" dirty="0">
                <a:latin typeface="Courier New" pitchFamily="49" charset="0"/>
                <a:cs typeface="Courier New" pitchFamily="49" charset="0"/>
              </a:rPr>
              <a:t>library</a:t>
            </a:r>
            <a:r>
              <a:rPr lang="en-US" sz="2800" dirty="0">
                <a:latin typeface="Courier New" pitchFamily="49" charset="0"/>
                <a:cs typeface="Courier New" pitchFamily="49" charset="0"/>
              </a:rPr>
              <a:t> IEEE;</a:t>
            </a:r>
          </a:p>
          <a:p>
            <a:pPr>
              <a:buFontTx/>
              <a:buNone/>
            </a:pPr>
            <a:r>
              <a:rPr lang="en-US" sz="2800" b="1" dirty="0">
                <a:latin typeface="Courier New" pitchFamily="49" charset="0"/>
                <a:cs typeface="Courier New" pitchFamily="49" charset="0"/>
              </a:rPr>
              <a:t>use</a:t>
            </a:r>
            <a:r>
              <a:rPr lang="en-US" sz="2800" dirty="0">
                <a:latin typeface="Courier New" pitchFamily="49" charset="0"/>
                <a:cs typeface="Courier New" pitchFamily="49" charset="0"/>
              </a:rPr>
              <a:t> IEEE.STD_LOGIC_1164.ALL;</a:t>
            </a:r>
          </a:p>
          <a:p>
            <a:pPr>
              <a:buFontTx/>
              <a:buNone/>
            </a:pPr>
            <a:r>
              <a:rPr lang="en-US" sz="2800" b="1" dirty="0">
                <a:latin typeface="Courier New" pitchFamily="49" charset="0"/>
                <a:cs typeface="Courier New" pitchFamily="49" charset="0"/>
              </a:rPr>
              <a:t>entity</a:t>
            </a:r>
            <a:r>
              <a:rPr lang="en-US" sz="2800" dirty="0">
                <a:latin typeface="Courier New" pitchFamily="49" charset="0"/>
                <a:cs typeface="Courier New" pitchFamily="49" charset="0"/>
              </a:rPr>
              <a:t> AND2 </a:t>
            </a:r>
            <a:r>
              <a:rPr lang="en-US" sz="2800" b="1" dirty="0">
                <a:latin typeface="Courier New" pitchFamily="49" charset="0"/>
                <a:cs typeface="Courier New" pitchFamily="49" charset="0"/>
              </a:rPr>
              <a:t>is</a:t>
            </a:r>
          </a:p>
          <a:p>
            <a:pPr>
              <a:buFontTx/>
              <a:buNone/>
            </a:pPr>
            <a:r>
              <a:rPr lang="en-US" sz="2800" dirty="0">
                <a:latin typeface="Courier New" pitchFamily="49" charset="0"/>
                <a:cs typeface="Courier New" pitchFamily="49" charset="0"/>
              </a:rPr>
              <a:t>    </a:t>
            </a:r>
            <a:r>
              <a:rPr lang="en-US" sz="2800" b="1" dirty="0">
                <a:latin typeface="Courier New" pitchFamily="49" charset="0"/>
                <a:cs typeface="Courier New" pitchFamily="49" charset="0"/>
              </a:rPr>
              <a:t>port</a:t>
            </a:r>
            <a:r>
              <a:rPr lang="en-US" sz="2800" dirty="0">
                <a:latin typeface="Courier New" pitchFamily="49" charset="0"/>
                <a:cs typeface="Courier New" pitchFamily="49" charset="0"/>
              </a:rPr>
              <a:t> ( A : in  STD_LOGIC;</a:t>
            </a:r>
          </a:p>
          <a:p>
            <a:pPr>
              <a:buFontTx/>
              <a:buNone/>
            </a:pPr>
            <a:r>
              <a:rPr lang="en-US" sz="2800" dirty="0">
                <a:latin typeface="Courier New" pitchFamily="49" charset="0"/>
                <a:cs typeface="Courier New" pitchFamily="49" charset="0"/>
              </a:rPr>
              <a:t>           B : in  STD_LOGIC;</a:t>
            </a:r>
          </a:p>
          <a:p>
            <a:pPr>
              <a:buFontTx/>
              <a:buNone/>
            </a:pPr>
            <a:r>
              <a:rPr lang="en-US" sz="2800" dirty="0">
                <a:latin typeface="Courier New" pitchFamily="49" charset="0"/>
                <a:cs typeface="Courier New" pitchFamily="49" charset="0"/>
              </a:rPr>
              <a:t>           C : out STD_LOGIC );</a:t>
            </a:r>
          </a:p>
          <a:p>
            <a:pPr>
              <a:buFontTx/>
              <a:buNone/>
            </a:pPr>
            <a:r>
              <a:rPr lang="en-US" sz="2800" b="1" dirty="0">
                <a:latin typeface="Courier New" pitchFamily="49" charset="0"/>
                <a:cs typeface="Courier New" pitchFamily="49" charset="0"/>
              </a:rPr>
              <a:t>end</a:t>
            </a:r>
            <a:r>
              <a:rPr lang="en-US" sz="2800" dirty="0">
                <a:latin typeface="Courier New" pitchFamily="49" charset="0"/>
                <a:cs typeface="Courier New" pitchFamily="49" charset="0"/>
              </a:rPr>
              <a:t> AND2;</a:t>
            </a:r>
          </a:p>
        </p:txBody>
      </p:sp>
    </p:spTree>
    <p:extLst>
      <p:ext uri="{BB962C8B-B14F-4D97-AF65-F5344CB8AC3E}">
        <p14:creationId xmlns:p14="http://schemas.microsoft.com/office/powerpoint/2010/main" val="1414452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VHDL Example</a:t>
            </a:r>
            <a:endParaRPr lang="en-US" dirty="0"/>
          </a:p>
        </p:txBody>
      </p:sp>
      <p:sp>
        <p:nvSpPr>
          <p:cNvPr id="3" name="Content Placeholder 2"/>
          <p:cNvSpPr>
            <a:spLocks noGrp="1"/>
          </p:cNvSpPr>
          <p:nvPr>
            <p:ph idx="1"/>
          </p:nvPr>
        </p:nvSpPr>
        <p:spPr/>
        <p:txBody>
          <a:bodyPr/>
          <a:lstStyle/>
          <a:p>
            <a:r>
              <a:rPr lang="en-ZA" dirty="0"/>
              <a:t>Then add an architecture:</a:t>
            </a:r>
            <a:endParaRPr lang="en-US" dirty="0"/>
          </a:p>
        </p:txBody>
      </p:sp>
      <p:sp>
        <p:nvSpPr>
          <p:cNvPr id="4" name="Rectangle 3"/>
          <p:cNvSpPr/>
          <p:nvPr/>
        </p:nvSpPr>
        <p:spPr>
          <a:xfrm>
            <a:off x="755576" y="2276872"/>
            <a:ext cx="8064896" cy="2246769"/>
          </a:xfrm>
          <a:prstGeom prst="rect">
            <a:avLst/>
          </a:prstGeom>
        </p:spPr>
        <p:txBody>
          <a:bodyPr wrap="square">
            <a:spAutoFit/>
          </a:bodyPr>
          <a:lstStyle/>
          <a:p>
            <a:pPr>
              <a:buFontTx/>
              <a:buNone/>
            </a:pPr>
            <a:r>
              <a:rPr lang="en-US" sz="2800" dirty="0">
                <a:latin typeface="Courier New" pitchFamily="49" charset="0"/>
                <a:cs typeface="Courier New" pitchFamily="49" charset="0"/>
              </a:rPr>
              <a:t>…</a:t>
            </a:r>
          </a:p>
          <a:p>
            <a:pPr>
              <a:buFontTx/>
              <a:buNone/>
            </a:pPr>
            <a:r>
              <a:rPr lang="en-US" sz="2800" b="1" dirty="0">
                <a:latin typeface="Courier New" pitchFamily="49" charset="0"/>
                <a:cs typeface="Courier New" pitchFamily="49" charset="0"/>
              </a:rPr>
              <a:t>architecture </a:t>
            </a:r>
            <a:r>
              <a:rPr lang="en-US" sz="2800" dirty="0">
                <a:latin typeface="Courier New" pitchFamily="49" charset="0"/>
                <a:cs typeface="Courier New" pitchFamily="49" charset="0"/>
              </a:rPr>
              <a:t>AND2bhv</a:t>
            </a:r>
            <a:r>
              <a:rPr lang="en-US" sz="2800" b="1" dirty="0">
                <a:latin typeface="Courier New" pitchFamily="49" charset="0"/>
                <a:cs typeface="Courier New" pitchFamily="49" charset="0"/>
              </a:rPr>
              <a:t> of </a:t>
            </a:r>
            <a:r>
              <a:rPr lang="en-US" sz="2800" dirty="0">
                <a:latin typeface="Courier New" pitchFamily="49" charset="0"/>
                <a:cs typeface="Courier New" pitchFamily="49" charset="0"/>
              </a:rPr>
              <a:t>AND2</a:t>
            </a:r>
            <a:r>
              <a:rPr lang="en-US" sz="2800" b="1" dirty="0">
                <a:latin typeface="Courier New" pitchFamily="49" charset="0"/>
                <a:cs typeface="Courier New" pitchFamily="49" charset="0"/>
              </a:rPr>
              <a:t> is</a:t>
            </a:r>
          </a:p>
          <a:p>
            <a:pPr>
              <a:buFontTx/>
              <a:buNone/>
            </a:pPr>
            <a:r>
              <a:rPr lang="en-US" sz="2800" b="1" dirty="0">
                <a:latin typeface="Courier New" pitchFamily="49" charset="0"/>
                <a:cs typeface="Courier New" pitchFamily="49" charset="0"/>
              </a:rPr>
              <a:t>begin</a:t>
            </a:r>
          </a:p>
          <a:p>
            <a:pPr>
              <a:buFontTx/>
              <a:buNone/>
            </a:pPr>
            <a:r>
              <a:rPr lang="en-ZA" sz="2800" b="1" dirty="0">
                <a:latin typeface="Courier New" pitchFamily="49" charset="0"/>
                <a:cs typeface="Courier New" pitchFamily="49" charset="0"/>
              </a:rPr>
              <a:t> </a:t>
            </a:r>
            <a:r>
              <a:rPr lang="en-ZA" sz="2800" dirty="0">
                <a:latin typeface="Courier New" pitchFamily="49" charset="0"/>
                <a:cs typeface="Courier New" pitchFamily="49" charset="0"/>
              </a:rPr>
              <a:t>C</a:t>
            </a:r>
            <a:r>
              <a:rPr lang="en-ZA" sz="2800" b="1" dirty="0">
                <a:latin typeface="Courier New" pitchFamily="49" charset="0"/>
                <a:cs typeface="Courier New" pitchFamily="49" charset="0"/>
              </a:rPr>
              <a:t> &lt;= </a:t>
            </a:r>
            <a:r>
              <a:rPr lang="en-ZA" sz="2800" dirty="0">
                <a:latin typeface="Courier New" pitchFamily="49" charset="0"/>
                <a:cs typeface="Courier New" pitchFamily="49" charset="0"/>
              </a:rPr>
              <a:t>A and B</a:t>
            </a:r>
            <a:r>
              <a:rPr lang="en-ZA" sz="2800" b="1" dirty="0">
                <a:latin typeface="Courier New" pitchFamily="49" charset="0"/>
                <a:cs typeface="Courier New" pitchFamily="49" charset="0"/>
              </a:rPr>
              <a:t>;  </a:t>
            </a:r>
            <a:r>
              <a:rPr lang="en-ZA" sz="2800" b="1" dirty="0">
                <a:solidFill>
                  <a:srgbClr val="339933"/>
                </a:solidFill>
                <a:latin typeface="Courier New" pitchFamily="49" charset="0"/>
                <a:cs typeface="Courier New" pitchFamily="49" charset="0"/>
              </a:rPr>
              <a:t>-- </a:t>
            </a:r>
            <a:r>
              <a:rPr lang="en-ZA" sz="2000" i="1" dirty="0">
                <a:solidFill>
                  <a:srgbClr val="339933"/>
                </a:solidFill>
                <a:latin typeface="Arial" pitchFamily="34" charset="0"/>
                <a:cs typeface="Arial" pitchFamily="34" charset="0"/>
              </a:rPr>
              <a:t>The &lt;= links signals and ports</a:t>
            </a:r>
            <a:endParaRPr lang="en-US" sz="2000" i="1" dirty="0">
              <a:solidFill>
                <a:srgbClr val="339933"/>
              </a:solidFill>
              <a:latin typeface="Arial" pitchFamily="34" charset="0"/>
              <a:cs typeface="Arial" pitchFamily="34" charset="0"/>
            </a:endParaRPr>
          </a:p>
          <a:p>
            <a:pPr>
              <a:buFontTx/>
              <a:buNone/>
            </a:pPr>
            <a:r>
              <a:rPr lang="en-ZA" sz="2800" b="1" dirty="0">
                <a:latin typeface="Courier New" pitchFamily="49" charset="0"/>
                <a:cs typeface="Courier New" pitchFamily="49" charset="0"/>
              </a:rPr>
              <a:t>end </a:t>
            </a:r>
            <a:r>
              <a:rPr lang="en-US" sz="2800" dirty="0">
                <a:latin typeface="Courier New" pitchFamily="49" charset="0"/>
                <a:cs typeface="Courier New" pitchFamily="49" charset="0"/>
              </a:rPr>
              <a:t>AND2bhv</a:t>
            </a:r>
            <a:r>
              <a:rPr lang="en-ZA" sz="2800" b="1" dirty="0">
                <a:latin typeface="Courier New" pitchFamily="49" charset="0"/>
                <a:cs typeface="Courier New" pitchFamily="49" charset="0"/>
              </a:rPr>
              <a:t>;</a:t>
            </a:r>
            <a:endParaRPr lang="en-US" sz="2800" dirty="0">
              <a:latin typeface="Courier New" pitchFamily="49" charset="0"/>
              <a:cs typeface="Courier New" pitchFamily="49" charset="0"/>
            </a:endParaRPr>
          </a:p>
        </p:txBody>
      </p:sp>
      <p:sp>
        <p:nvSpPr>
          <p:cNvPr id="5" name="Rectangle 4"/>
          <p:cNvSpPr/>
          <p:nvPr/>
        </p:nvSpPr>
        <p:spPr>
          <a:xfrm>
            <a:off x="827585" y="5017370"/>
            <a:ext cx="7848872" cy="923330"/>
          </a:xfrm>
          <a:prstGeom prst="rect">
            <a:avLst/>
          </a:prstGeom>
        </p:spPr>
        <p:txBody>
          <a:bodyPr wrap="square">
            <a:spAutoFit/>
          </a:bodyPr>
          <a:lstStyle/>
          <a:p>
            <a:r>
              <a:rPr lang="en-ZA" i="1" dirty="0">
                <a:latin typeface="Arial" pitchFamily="34" charset="0"/>
                <a:cs typeface="Arial" pitchFamily="34" charset="0"/>
              </a:rPr>
              <a:t>As is the program should compile in </a:t>
            </a:r>
            <a:r>
              <a:rPr lang="en-ZA" i="1" dirty="0" err="1">
                <a:latin typeface="Arial" pitchFamily="34" charset="0"/>
                <a:cs typeface="Arial" pitchFamily="34" charset="0"/>
              </a:rPr>
              <a:t>Xilinx</a:t>
            </a:r>
            <a:r>
              <a:rPr lang="en-ZA" i="1" dirty="0">
                <a:latin typeface="Arial" pitchFamily="34" charset="0"/>
                <a:cs typeface="Arial" pitchFamily="34" charset="0"/>
              </a:rPr>
              <a:t> ISE; the system will create an</a:t>
            </a:r>
            <a:br>
              <a:rPr lang="en-ZA" i="1" dirty="0">
                <a:latin typeface="Arial" pitchFamily="34" charset="0"/>
                <a:cs typeface="Arial" pitchFamily="34" charset="0"/>
              </a:rPr>
            </a:br>
            <a:r>
              <a:rPr lang="en-ZA" i="1" dirty="0">
                <a:latin typeface="Arial" pitchFamily="34" charset="0"/>
                <a:cs typeface="Arial" pitchFamily="34" charset="0"/>
              </a:rPr>
              <a:t>instance of AND2 as it is the top level module, so no need to add an explicit configuration statement.</a:t>
            </a:r>
            <a:endParaRPr lang="en-US" dirty="0"/>
          </a:p>
        </p:txBody>
      </p:sp>
      <p:cxnSp>
        <p:nvCxnSpPr>
          <p:cNvPr id="7" name="Straight Arrow Connector 6"/>
          <p:cNvCxnSpPr/>
          <p:nvPr/>
        </p:nvCxnSpPr>
        <p:spPr>
          <a:xfrm rot="10800000" flipV="1">
            <a:off x="4944622" y="2562406"/>
            <a:ext cx="432048" cy="288032"/>
          </a:xfrm>
          <a:prstGeom prst="straightConnector1">
            <a:avLst/>
          </a:prstGeom>
          <a:ln w="1905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376670" y="2346382"/>
            <a:ext cx="2749471" cy="369332"/>
          </a:xfrm>
          <a:prstGeom prst="rect">
            <a:avLst/>
          </a:prstGeom>
        </p:spPr>
        <p:txBody>
          <a:bodyPr wrap="none">
            <a:spAutoFit/>
          </a:bodyPr>
          <a:lstStyle/>
          <a:p>
            <a:r>
              <a:rPr lang="en-ZA" dirty="0">
                <a:solidFill>
                  <a:srgbClr val="FF6600"/>
                </a:solidFill>
              </a:rPr>
              <a:t>Name of this architecture</a:t>
            </a:r>
            <a:endParaRPr lang="en-US" dirty="0">
              <a:solidFill>
                <a:srgbClr val="FF6600"/>
              </a:solidFill>
            </a:endParaRPr>
          </a:p>
        </p:txBody>
      </p:sp>
      <p:cxnSp>
        <p:nvCxnSpPr>
          <p:cNvPr id="8" name="Straight Arrow Connector 7"/>
          <p:cNvCxnSpPr/>
          <p:nvPr/>
        </p:nvCxnSpPr>
        <p:spPr>
          <a:xfrm flipH="1" flipV="1">
            <a:off x="3409721" y="4428867"/>
            <a:ext cx="432048" cy="306419"/>
          </a:xfrm>
          <a:prstGeom prst="straightConnector1">
            <a:avLst/>
          </a:prstGeom>
          <a:ln w="1905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841769" y="4577789"/>
            <a:ext cx="2326278" cy="369332"/>
          </a:xfrm>
          <a:prstGeom prst="rect">
            <a:avLst/>
          </a:prstGeom>
        </p:spPr>
        <p:txBody>
          <a:bodyPr wrap="none">
            <a:spAutoFit/>
          </a:bodyPr>
          <a:lstStyle/>
          <a:p>
            <a:r>
              <a:rPr lang="en-ZA" dirty="0">
                <a:solidFill>
                  <a:srgbClr val="FF6600"/>
                </a:solidFill>
              </a:rPr>
              <a:t>Name of architecture</a:t>
            </a:r>
            <a:endParaRPr lang="en-US" dirty="0">
              <a:solidFill>
                <a:srgbClr val="FF6600"/>
              </a:solidFill>
            </a:endParaRPr>
          </a:p>
        </p:txBody>
      </p:sp>
    </p:spTree>
    <p:extLst>
      <p:ext uri="{BB962C8B-B14F-4D97-AF65-F5344CB8AC3E}">
        <p14:creationId xmlns:p14="http://schemas.microsoft.com/office/powerpoint/2010/main" val="2624433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Concurrent operation</a:t>
            </a:r>
            <a:endParaRPr lang="en-US" dirty="0"/>
          </a:p>
        </p:txBody>
      </p:sp>
      <p:sp>
        <p:nvSpPr>
          <p:cNvPr id="3" name="Content Placeholder 2"/>
          <p:cNvSpPr>
            <a:spLocks noGrp="1"/>
          </p:cNvSpPr>
          <p:nvPr>
            <p:ph idx="1"/>
          </p:nvPr>
        </p:nvSpPr>
        <p:spPr>
          <a:xfrm>
            <a:off x="729785" y="1595620"/>
            <a:ext cx="7804615" cy="4519977"/>
          </a:xfrm>
        </p:spPr>
        <p:txBody>
          <a:bodyPr>
            <a:normAutofit/>
          </a:bodyPr>
          <a:lstStyle/>
          <a:p>
            <a:r>
              <a:rPr lang="en-ZA" dirty="0"/>
              <a:t>Each statement in a VHDL  architecture block executes concurrently, whenever there is a change / event</a:t>
            </a:r>
          </a:p>
          <a:p>
            <a:r>
              <a:rPr lang="en-ZA" dirty="0"/>
              <a:t>e.g.</a:t>
            </a:r>
          </a:p>
          <a:p>
            <a:pPr lvl="1">
              <a:buNone/>
            </a:pPr>
            <a:r>
              <a:rPr lang="en-ZA" dirty="0"/>
              <a:t> </a:t>
            </a:r>
            <a:r>
              <a:rPr lang="en-ZA" dirty="0">
                <a:solidFill>
                  <a:schemeClr val="tx1"/>
                </a:solidFill>
                <a:latin typeface="Courier New" panose="02070309020205020404" pitchFamily="49" charset="0"/>
                <a:cs typeface="Courier New" panose="02070309020205020404" pitchFamily="49" charset="0"/>
              </a:rPr>
              <a:t>C &lt;= A and B; </a:t>
            </a:r>
            <a:r>
              <a:rPr lang="en-ZA" sz="2000" dirty="0">
                <a:solidFill>
                  <a:srgbClr val="339933"/>
                </a:solidFill>
              </a:rPr>
              <a:t>-- executes when A or B changes</a:t>
            </a:r>
            <a:endParaRPr lang="en-ZA" dirty="0">
              <a:solidFill>
                <a:srgbClr val="339933"/>
              </a:solidFill>
            </a:endParaRPr>
          </a:p>
          <a:p>
            <a:pPr lvl="1">
              <a:buNone/>
            </a:pPr>
            <a:r>
              <a:rPr lang="en-ZA" dirty="0">
                <a:solidFill>
                  <a:schemeClr val="tx1"/>
                </a:solidFill>
              </a:rPr>
              <a:t> </a:t>
            </a:r>
            <a:r>
              <a:rPr lang="en-ZA" dirty="0">
                <a:solidFill>
                  <a:schemeClr val="tx1"/>
                </a:solidFill>
                <a:latin typeface="Courier New" panose="02070309020205020404" pitchFamily="49" charset="0"/>
                <a:cs typeface="Courier New" panose="02070309020205020404" pitchFamily="49" charset="0"/>
              </a:rPr>
              <a:t>D &lt;= A or B;  </a:t>
            </a:r>
            <a:r>
              <a:rPr lang="en-ZA" sz="2000" dirty="0">
                <a:solidFill>
                  <a:srgbClr val="339933"/>
                </a:solidFill>
              </a:rPr>
              <a:t>-- executes when A or B changes</a:t>
            </a:r>
          </a:p>
        </p:txBody>
      </p:sp>
      <p:sp>
        <p:nvSpPr>
          <p:cNvPr id="4" name="Rectangle 3"/>
          <p:cNvSpPr/>
          <p:nvPr/>
        </p:nvSpPr>
        <p:spPr>
          <a:xfrm>
            <a:off x="1043608" y="5209202"/>
            <a:ext cx="7128792" cy="830997"/>
          </a:xfrm>
          <a:prstGeom prst="rect">
            <a:avLst/>
          </a:prstGeom>
        </p:spPr>
        <p:txBody>
          <a:bodyPr wrap="square">
            <a:spAutoFit/>
          </a:bodyPr>
          <a:lstStyle/>
          <a:p>
            <a:r>
              <a:rPr lang="en-ZA" sz="2400" dirty="0"/>
              <a:t>If A were to change (e.g. A changes from 0 to 1) then both the lines will execute at once)</a:t>
            </a:r>
            <a:endParaRPr lang="en-US" sz="2400" dirty="0"/>
          </a:p>
        </p:txBody>
      </p:sp>
    </p:spTree>
    <p:extLst>
      <p:ext uri="{BB962C8B-B14F-4D97-AF65-F5344CB8AC3E}">
        <p14:creationId xmlns:p14="http://schemas.microsoft.com/office/powerpoint/2010/main" val="2252590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011" y="195941"/>
            <a:ext cx="8229600" cy="888276"/>
          </a:xfrm>
        </p:spPr>
        <p:txBody>
          <a:bodyPr anchor="t" anchorCtr="0"/>
          <a:lstStyle/>
          <a:p>
            <a:r>
              <a:rPr lang="en-ZA" dirty="0"/>
              <a:t>Sequential operation</a:t>
            </a:r>
            <a:endParaRPr lang="en-US" dirty="0"/>
          </a:p>
        </p:txBody>
      </p:sp>
      <p:sp>
        <p:nvSpPr>
          <p:cNvPr id="5" name="Rectangle 4"/>
          <p:cNvSpPr/>
          <p:nvPr/>
        </p:nvSpPr>
        <p:spPr>
          <a:xfrm>
            <a:off x="840647" y="1929572"/>
            <a:ext cx="7776864" cy="4247317"/>
          </a:xfrm>
          <a:prstGeom prst="rect">
            <a:avLst/>
          </a:prstGeom>
        </p:spPr>
        <p:txBody>
          <a:bodyPr wrap="square">
            <a:spAutoFit/>
          </a:bodyPr>
          <a:lstStyle/>
          <a:p>
            <a:r>
              <a:rPr lang="en-US" b="1" dirty="0">
                <a:latin typeface="Courier New" pitchFamily="49" charset="0"/>
                <a:cs typeface="Courier New" pitchFamily="49" charset="0"/>
              </a:rPr>
              <a:t>library</a:t>
            </a:r>
            <a:r>
              <a:rPr lang="en-US" dirty="0">
                <a:latin typeface="Courier New" pitchFamily="49" charset="0"/>
                <a:cs typeface="Courier New" pitchFamily="49" charset="0"/>
              </a:rPr>
              <a:t> </a:t>
            </a:r>
            <a:r>
              <a:rPr lang="en-US" dirty="0" err="1">
                <a:latin typeface="Courier New" pitchFamily="49" charset="0"/>
                <a:cs typeface="Courier New" pitchFamily="49" charset="0"/>
              </a:rPr>
              <a:t>ieee</a:t>
            </a:r>
            <a:r>
              <a:rPr lang="en-US" dirty="0">
                <a:latin typeface="Courier New" pitchFamily="49" charset="0"/>
                <a:cs typeface="Courier New" pitchFamily="49" charset="0"/>
              </a:rPr>
              <a:t>; </a:t>
            </a:r>
            <a:r>
              <a:rPr lang="en-US" b="1" dirty="0">
                <a:latin typeface="Courier New" pitchFamily="49" charset="0"/>
                <a:cs typeface="Courier New" pitchFamily="49" charset="0"/>
              </a:rPr>
              <a:t>use</a:t>
            </a:r>
            <a:r>
              <a:rPr lang="en-US" dirty="0">
                <a:latin typeface="Courier New" pitchFamily="49" charset="0"/>
                <a:cs typeface="Courier New" pitchFamily="49" charset="0"/>
              </a:rPr>
              <a:t> ieee.std_logic_1164.all;</a:t>
            </a:r>
          </a:p>
          <a:p>
            <a:endParaRPr lang="en-US" dirty="0">
              <a:latin typeface="Courier New" pitchFamily="49" charset="0"/>
              <a:cs typeface="Courier New" pitchFamily="49" charset="0"/>
            </a:endParaRPr>
          </a:p>
          <a:p>
            <a:r>
              <a:rPr lang="en-US" b="1" dirty="0">
                <a:latin typeface="Courier New" pitchFamily="49" charset="0"/>
                <a:cs typeface="Courier New" pitchFamily="49" charset="0"/>
              </a:rPr>
              <a:t>entity</a:t>
            </a:r>
            <a:r>
              <a:rPr lang="en-US" dirty="0">
                <a:latin typeface="Courier New" pitchFamily="49" charset="0"/>
                <a:cs typeface="Courier New" pitchFamily="49" charset="0"/>
              </a:rPr>
              <a:t> </a:t>
            </a:r>
            <a:r>
              <a:rPr lang="en-US" dirty="0" err="1">
                <a:latin typeface="Courier New" pitchFamily="49" charset="0"/>
                <a:cs typeface="Courier New" pitchFamily="49" charset="0"/>
              </a:rPr>
              <a:t>fulladder</a:t>
            </a:r>
            <a:r>
              <a:rPr lang="en-US" dirty="0">
                <a:latin typeface="Courier New" pitchFamily="49" charset="0"/>
                <a:cs typeface="Courier New" pitchFamily="49" charset="0"/>
              </a:rPr>
              <a:t> </a:t>
            </a:r>
            <a:r>
              <a:rPr lang="en-US" b="1" dirty="0">
                <a:latin typeface="Courier New" pitchFamily="49" charset="0"/>
                <a:cs typeface="Courier New" pitchFamily="49" charset="0"/>
              </a:rPr>
              <a:t>is</a:t>
            </a:r>
          </a:p>
          <a:p>
            <a:r>
              <a:rPr lang="en-US" dirty="0">
                <a:latin typeface="Courier New" pitchFamily="49" charset="0"/>
                <a:cs typeface="Courier New" pitchFamily="49" charset="0"/>
              </a:rPr>
              <a:t>   </a:t>
            </a:r>
            <a:r>
              <a:rPr lang="en-US" b="1" dirty="0">
                <a:latin typeface="Courier New" pitchFamily="49" charset="0"/>
                <a:cs typeface="Courier New" pitchFamily="49" charset="0"/>
              </a:rPr>
              <a:t>port</a:t>
            </a:r>
            <a:r>
              <a:rPr lang="en-US" dirty="0">
                <a:latin typeface="Courier New" pitchFamily="49" charset="0"/>
                <a:cs typeface="Courier New" pitchFamily="49" charset="0"/>
              </a:rPr>
              <a:t> (A1, A2, </a:t>
            </a:r>
            <a:r>
              <a:rPr lang="en-US" dirty="0" err="1">
                <a:latin typeface="Courier New" pitchFamily="49" charset="0"/>
                <a:cs typeface="Courier New" pitchFamily="49" charset="0"/>
              </a:rPr>
              <a:t>Cin</a:t>
            </a:r>
            <a:r>
              <a:rPr lang="en-US" dirty="0">
                <a:latin typeface="Courier New" pitchFamily="49" charset="0"/>
                <a:cs typeface="Courier New" pitchFamily="49" charset="0"/>
              </a:rPr>
              <a:t>: </a:t>
            </a:r>
            <a:r>
              <a:rPr lang="en-US" b="1" dirty="0">
                <a:latin typeface="Courier New" pitchFamily="49" charset="0"/>
                <a:cs typeface="Courier New" pitchFamily="49" charset="0"/>
              </a:rPr>
              <a:t>in</a:t>
            </a:r>
            <a:r>
              <a:rPr lang="en-US" dirty="0">
                <a:latin typeface="Courier New" pitchFamily="49" charset="0"/>
                <a:cs typeface="Courier New" pitchFamily="49" charset="0"/>
              </a:rPr>
              <a:t>  </a:t>
            </a:r>
            <a:r>
              <a:rPr lang="en-US" dirty="0" err="1">
                <a:latin typeface="Courier New" pitchFamily="49" charset="0"/>
                <a:cs typeface="Courier New" pitchFamily="49" charset="0"/>
              </a:rPr>
              <a:t>std_logic</a:t>
            </a:r>
            <a:r>
              <a:rPr lang="en-US" dirty="0">
                <a:latin typeface="Courier New" pitchFamily="49" charset="0"/>
                <a:cs typeface="Courier New" pitchFamily="49" charset="0"/>
              </a:rPr>
              <a:t>;</a:t>
            </a:r>
          </a:p>
          <a:p>
            <a:r>
              <a:rPr lang="en-US" dirty="0">
                <a:latin typeface="Courier New" pitchFamily="49" charset="0"/>
                <a:cs typeface="Courier New" pitchFamily="49" charset="0"/>
              </a:rPr>
              <a:t>         sum, </a:t>
            </a:r>
            <a:r>
              <a:rPr lang="en-US" dirty="0" err="1">
                <a:latin typeface="Courier New" pitchFamily="49" charset="0"/>
                <a:cs typeface="Courier New" pitchFamily="49" charset="0"/>
              </a:rPr>
              <a:t>Cout</a:t>
            </a:r>
            <a:r>
              <a:rPr lang="en-US" dirty="0">
                <a:latin typeface="Courier New" pitchFamily="49" charset="0"/>
                <a:cs typeface="Courier New" pitchFamily="49" charset="0"/>
              </a:rPr>
              <a:t>  : </a:t>
            </a:r>
            <a:r>
              <a:rPr lang="en-US" b="1" dirty="0">
                <a:latin typeface="Courier New" pitchFamily="49" charset="0"/>
                <a:cs typeface="Courier New" pitchFamily="49" charset="0"/>
              </a:rPr>
              <a:t>out</a:t>
            </a:r>
            <a:r>
              <a:rPr lang="en-US" dirty="0">
                <a:latin typeface="Courier New" pitchFamily="49" charset="0"/>
                <a:cs typeface="Courier New" pitchFamily="49" charset="0"/>
              </a:rPr>
              <a:t> </a:t>
            </a:r>
            <a:r>
              <a:rPr lang="en-US" dirty="0" err="1">
                <a:latin typeface="Courier New" pitchFamily="49" charset="0"/>
                <a:cs typeface="Courier New" pitchFamily="49" charset="0"/>
              </a:rPr>
              <a:t>std_logic</a:t>
            </a:r>
            <a:r>
              <a:rPr lang="en-US" dirty="0">
                <a:latin typeface="Courier New" pitchFamily="49" charset="0"/>
                <a:cs typeface="Courier New" pitchFamily="49" charset="0"/>
              </a:rPr>
              <a:t> );</a:t>
            </a:r>
          </a:p>
          <a:p>
            <a:r>
              <a:rPr lang="en-US" b="1" dirty="0">
                <a:latin typeface="Courier New" pitchFamily="49" charset="0"/>
                <a:cs typeface="Courier New" pitchFamily="49" charset="0"/>
              </a:rPr>
              <a:t>end</a:t>
            </a:r>
            <a:r>
              <a:rPr lang="en-US" dirty="0">
                <a:latin typeface="Courier New" pitchFamily="49" charset="0"/>
                <a:cs typeface="Courier New" pitchFamily="49" charset="0"/>
              </a:rPr>
              <a:t> </a:t>
            </a:r>
            <a:r>
              <a:rPr lang="en-US" dirty="0" err="1">
                <a:latin typeface="Courier New" pitchFamily="49" charset="0"/>
                <a:cs typeface="Courier New" pitchFamily="49" charset="0"/>
              </a:rPr>
              <a:t>fulladder</a:t>
            </a:r>
            <a:r>
              <a:rPr lang="en-US" dirty="0">
                <a:latin typeface="Courier New" pitchFamily="49" charset="0"/>
                <a:cs typeface="Courier New" pitchFamily="49" charset="0"/>
              </a:rPr>
              <a:t>;</a:t>
            </a:r>
          </a:p>
          <a:p>
            <a:endParaRPr lang="en-US" dirty="0">
              <a:latin typeface="Courier New" pitchFamily="49" charset="0"/>
              <a:cs typeface="Courier New" pitchFamily="49" charset="0"/>
            </a:endParaRPr>
          </a:p>
          <a:p>
            <a:r>
              <a:rPr lang="en-US" b="1" dirty="0">
                <a:latin typeface="Courier New" pitchFamily="49" charset="0"/>
                <a:cs typeface="Courier New" pitchFamily="49" charset="0"/>
              </a:rPr>
              <a:t>architecture</a:t>
            </a:r>
            <a:r>
              <a:rPr lang="en-US" dirty="0">
                <a:latin typeface="Courier New" pitchFamily="49" charset="0"/>
                <a:cs typeface="Courier New" pitchFamily="49" charset="0"/>
              </a:rPr>
              <a:t> arch1 </a:t>
            </a:r>
            <a:r>
              <a:rPr lang="en-US" b="1" dirty="0">
                <a:latin typeface="Courier New" pitchFamily="49" charset="0"/>
                <a:cs typeface="Courier New" pitchFamily="49" charset="0"/>
              </a:rPr>
              <a:t>of</a:t>
            </a:r>
            <a:r>
              <a:rPr lang="en-US" dirty="0">
                <a:latin typeface="Courier New" pitchFamily="49" charset="0"/>
                <a:cs typeface="Courier New" pitchFamily="49" charset="0"/>
              </a:rPr>
              <a:t> </a:t>
            </a:r>
            <a:r>
              <a:rPr lang="en-US" dirty="0" err="1">
                <a:latin typeface="Courier New" pitchFamily="49" charset="0"/>
                <a:cs typeface="Courier New" pitchFamily="49" charset="0"/>
              </a:rPr>
              <a:t>fulladder</a:t>
            </a:r>
            <a:r>
              <a:rPr lang="en-US" dirty="0">
                <a:latin typeface="Courier New" pitchFamily="49" charset="0"/>
                <a:cs typeface="Courier New" pitchFamily="49" charset="0"/>
              </a:rPr>
              <a:t> </a:t>
            </a:r>
            <a:r>
              <a:rPr lang="en-US" b="1" dirty="0">
                <a:latin typeface="Courier New" pitchFamily="49" charset="0"/>
                <a:cs typeface="Courier New" pitchFamily="49" charset="0"/>
              </a:rPr>
              <a:t>is</a:t>
            </a:r>
          </a:p>
          <a:p>
            <a:r>
              <a:rPr lang="en-US" b="1" dirty="0">
                <a:latin typeface="Courier New" pitchFamily="49" charset="0"/>
                <a:cs typeface="Courier New" pitchFamily="49" charset="0"/>
              </a:rPr>
              <a:t>begin</a:t>
            </a:r>
          </a:p>
          <a:p>
            <a:r>
              <a:rPr lang="en-US" b="1" dirty="0">
                <a:latin typeface="Courier New" pitchFamily="49" charset="0"/>
                <a:cs typeface="Courier New" pitchFamily="49" charset="0"/>
              </a:rPr>
              <a:t>  process</a:t>
            </a:r>
            <a:r>
              <a:rPr lang="en-US" dirty="0">
                <a:latin typeface="Courier New" pitchFamily="49" charset="0"/>
                <a:cs typeface="Courier New" pitchFamily="49" charset="0"/>
              </a:rPr>
              <a:t>(A1,A2,Cin) --</a:t>
            </a:r>
            <a:r>
              <a:rPr lang="en-US" dirty="0">
                <a:latin typeface="Arial" pitchFamily="34" charset="0"/>
                <a:cs typeface="Arial" pitchFamily="34" charset="0"/>
              </a:rPr>
              <a:t> define a sequential operation</a:t>
            </a:r>
          </a:p>
          <a:p>
            <a:r>
              <a:rPr lang="en-US" dirty="0">
                <a:latin typeface="Courier New" pitchFamily="49" charset="0"/>
                <a:cs typeface="Courier New" pitchFamily="49" charset="0"/>
              </a:rPr>
              <a:t>  </a:t>
            </a:r>
            <a:r>
              <a:rPr lang="en-US" b="1" dirty="0">
                <a:latin typeface="Courier New" pitchFamily="49" charset="0"/>
                <a:cs typeface="Courier New" pitchFamily="49" charset="0"/>
              </a:rPr>
              <a:t>begin</a:t>
            </a:r>
          </a:p>
          <a:p>
            <a:r>
              <a:rPr lang="en-US" dirty="0">
                <a:latin typeface="Courier New" pitchFamily="49" charset="0"/>
                <a:cs typeface="Courier New" pitchFamily="49" charset="0"/>
              </a:rPr>
              <a:t>   sum  &lt;= </a:t>
            </a:r>
            <a:r>
              <a:rPr lang="en-US" dirty="0" err="1">
                <a:latin typeface="Courier New" pitchFamily="49" charset="0"/>
                <a:cs typeface="Courier New" pitchFamily="49" charset="0"/>
              </a:rPr>
              <a:t>Cin</a:t>
            </a:r>
            <a:r>
              <a:rPr lang="en-US" dirty="0">
                <a:latin typeface="Courier New" pitchFamily="49" charset="0"/>
                <a:cs typeface="Courier New" pitchFamily="49" charset="0"/>
              </a:rPr>
              <a:t> </a:t>
            </a:r>
            <a:r>
              <a:rPr lang="en-US" dirty="0" err="1">
                <a:latin typeface="Courier New" pitchFamily="49" charset="0"/>
                <a:cs typeface="Courier New" pitchFamily="49" charset="0"/>
              </a:rPr>
              <a:t>xor</a:t>
            </a:r>
            <a:r>
              <a:rPr lang="en-US" dirty="0">
                <a:latin typeface="Courier New" pitchFamily="49" charset="0"/>
                <a:cs typeface="Courier New" pitchFamily="49" charset="0"/>
              </a:rPr>
              <a:t> A1 </a:t>
            </a:r>
            <a:r>
              <a:rPr lang="en-US" dirty="0" err="1">
                <a:latin typeface="Courier New" pitchFamily="49" charset="0"/>
                <a:cs typeface="Courier New" pitchFamily="49" charset="0"/>
              </a:rPr>
              <a:t>xor</a:t>
            </a:r>
            <a:r>
              <a:rPr lang="en-US" dirty="0">
                <a:latin typeface="Courier New" pitchFamily="49" charset="0"/>
                <a:cs typeface="Courier New" pitchFamily="49" charset="0"/>
              </a:rPr>
              <a:t> A2;</a:t>
            </a:r>
          </a:p>
          <a:p>
            <a:r>
              <a:rPr lang="en-US" dirty="0">
                <a:latin typeface="Courier New" pitchFamily="49" charset="0"/>
                <a:cs typeface="Courier New" pitchFamily="49" charset="0"/>
              </a:rPr>
              <a:t>   </a:t>
            </a:r>
            <a:r>
              <a:rPr lang="en-US" dirty="0" err="1">
                <a:latin typeface="Courier New" pitchFamily="49" charset="0"/>
                <a:cs typeface="Courier New" pitchFamily="49" charset="0"/>
              </a:rPr>
              <a:t>Cout</a:t>
            </a:r>
            <a:r>
              <a:rPr lang="en-US" dirty="0">
                <a:latin typeface="Courier New" pitchFamily="49" charset="0"/>
                <a:cs typeface="Courier New" pitchFamily="49" charset="0"/>
              </a:rPr>
              <a:t> &lt;= (A1 and A2) or (</a:t>
            </a:r>
            <a:r>
              <a:rPr lang="en-US" dirty="0" err="1">
                <a:latin typeface="Courier New" pitchFamily="49" charset="0"/>
                <a:cs typeface="Courier New" pitchFamily="49" charset="0"/>
              </a:rPr>
              <a:t>Cin</a:t>
            </a:r>
            <a:r>
              <a:rPr lang="en-US" dirty="0">
                <a:latin typeface="Courier New" pitchFamily="49" charset="0"/>
                <a:cs typeface="Courier New" pitchFamily="49" charset="0"/>
              </a:rPr>
              <a:t> and (A1 </a:t>
            </a:r>
            <a:r>
              <a:rPr lang="en-US" dirty="0" err="1">
                <a:latin typeface="Courier New" pitchFamily="49" charset="0"/>
                <a:cs typeface="Courier New" pitchFamily="49" charset="0"/>
              </a:rPr>
              <a:t>xor</a:t>
            </a:r>
            <a:r>
              <a:rPr lang="en-US" dirty="0">
                <a:latin typeface="Courier New" pitchFamily="49" charset="0"/>
                <a:cs typeface="Courier New" pitchFamily="49" charset="0"/>
              </a:rPr>
              <a:t> A2));</a:t>
            </a:r>
          </a:p>
          <a:p>
            <a:r>
              <a:rPr lang="en-US" dirty="0">
                <a:latin typeface="Courier New" pitchFamily="49" charset="0"/>
                <a:cs typeface="Courier New" pitchFamily="49" charset="0"/>
              </a:rPr>
              <a:t>  </a:t>
            </a:r>
            <a:r>
              <a:rPr lang="en-US" b="1" dirty="0">
                <a:latin typeface="Courier New" pitchFamily="49" charset="0"/>
                <a:cs typeface="Courier New" pitchFamily="49" charset="0"/>
              </a:rPr>
              <a:t>end process</a:t>
            </a:r>
            <a:r>
              <a:rPr lang="en-US" dirty="0">
                <a:latin typeface="Courier New" pitchFamily="49" charset="0"/>
                <a:cs typeface="Courier New" pitchFamily="49" charset="0"/>
              </a:rPr>
              <a:t>;</a:t>
            </a:r>
          </a:p>
          <a:p>
            <a:r>
              <a:rPr lang="en-US" b="1" dirty="0">
                <a:latin typeface="Courier New" pitchFamily="49" charset="0"/>
                <a:cs typeface="Courier New" pitchFamily="49" charset="0"/>
              </a:rPr>
              <a:t>end</a:t>
            </a:r>
            <a:r>
              <a:rPr lang="en-US" dirty="0">
                <a:latin typeface="Courier New" pitchFamily="49" charset="0"/>
                <a:cs typeface="Courier New" pitchFamily="49" charset="0"/>
              </a:rPr>
              <a:t> arch1;</a:t>
            </a:r>
          </a:p>
        </p:txBody>
      </p:sp>
      <p:sp>
        <p:nvSpPr>
          <p:cNvPr id="6" name="Rectangle 5"/>
          <p:cNvSpPr/>
          <p:nvPr/>
        </p:nvSpPr>
        <p:spPr>
          <a:xfrm>
            <a:off x="5333719" y="4631741"/>
            <a:ext cx="1992853" cy="369332"/>
          </a:xfrm>
          <a:prstGeom prst="rect">
            <a:avLst/>
          </a:prstGeom>
        </p:spPr>
        <p:txBody>
          <a:bodyPr wrap="none">
            <a:spAutoFit/>
          </a:bodyPr>
          <a:lstStyle/>
          <a:p>
            <a:r>
              <a:rPr lang="en-ZA" dirty="0">
                <a:solidFill>
                  <a:srgbClr val="FF6600"/>
                </a:solidFill>
                <a:latin typeface="Arial" pitchFamily="34" charset="0"/>
                <a:cs typeface="Arial" pitchFamily="34" charset="0"/>
              </a:rPr>
              <a:t>This line runs first</a:t>
            </a:r>
            <a:endParaRPr lang="en-US" dirty="0">
              <a:solidFill>
                <a:srgbClr val="FF6600"/>
              </a:solidFill>
            </a:endParaRPr>
          </a:p>
        </p:txBody>
      </p:sp>
      <p:cxnSp>
        <p:nvCxnSpPr>
          <p:cNvPr id="7" name="Straight Arrow Connector 6"/>
          <p:cNvCxnSpPr>
            <a:stCxn id="6" idx="1"/>
          </p:cNvCxnSpPr>
          <p:nvPr/>
        </p:nvCxnSpPr>
        <p:spPr>
          <a:xfrm rot="10800000" flipV="1">
            <a:off x="4945103" y="4816407"/>
            <a:ext cx="388616" cy="247382"/>
          </a:xfrm>
          <a:prstGeom prst="straightConnector1">
            <a:avLst/>
          </a:prstGeom>
          <a:ln w="1905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881207" y="4919773"/>
            <a:ext cx="2069797" cy="369332"/>
          </a:xfrm>
          <a:prstGeom prst="rect">
            <a:avLst/>
          </a:prstGeom>
        </p:spPr>
        <p:txBody>
          <a:bodyPr wrap="none">
            <a:spAutoFit/>
          </a:bodyPr>
          <a:lstStyle/>
          <a:p>
            <a:r>
              <a:rPr lang="en-ZA" dirty="0">
                <a:solidFill>
                  <a:srgbClr val="FF6600"/>
                </a:solidFill>
                <a:latin typeface="Arial" pitchFamily="34" charset="0"/>
                <a:cs typeface="Arial" pitchFamily="34" charset="0"/>
              </a:rPr>
              <a:t>Then this line runs</a:t>
            </a:r>
            <a:endParaRPr lang="en-US" dirty="0">
              <a:solidFill>
                <a:srgbClr val="FF6600"/>
              </a:solidFill>
            </a:endParaRPr>
          </a:p>
        </p:txBody>
      </p:sp>
      <p:cxnSp>
        <p:nvCxnSpPr>
          <p:cNvPr id="10" name="Straight Arrow Connector 9"/>
          <p:cNvCxnSpPr/>
          <p:nvPr/>
        </p:nvCxnSpPr>
        <p:spPr>
          <a:xfrm rot="10800000" flipV="1">
            <a:off x="5521167" y="5063789"/>
            <a:ext cx="388616" cy="247382"/>
          </a:xfrm>
          <a:prstGeom prst="straightConnector1">
            <a:avLst/>
          </a:prstGeom>
          <a:ln w="1905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118783" y="5596421"/>
            <a:ext cx="4714752" cy="584775"/>
          </a:xfrm>
          <a:prstGeom prst="rect">
            <a:avLst/>
          </a:prstGeom>
        </p:spPr>
        <p:txBody>
          <a:bodyPr wrap="none">
            <a:spAutoFit/>
          </a:bodyPr>
          <a:lstStyle/>
          <a:p>
            <a:r>
              <a:rPr lang="en-ZA" sz="1600" dirty="0">
                <a:solidFill>
                  <a:srgbClr val="FF6600"/>
                </a:solidFill>
                <a:latin typeface="Arial" pitchFamily="34" charset="0"/>
                <a:cs typeface="Arial" pitchFamily="34" charset="0"/>
              </a:rPr>
              <a:t>Note: two process blocks in the same architecture</a:t>
            </a:r>
            <a:br>
              <a:rPr lang="en-ZA" sz="1600" dirty="0">
                <a:solidFill>
                  <a:srgbClr val="FF6600"/>
                </a:solidFill>
                <a:latin typeface="Arial" pitchFamily="34" charset="0"/>
                <a:cs typeface="Arial" pitchFamily="34" charset="0"/>
              </a:rPr>
            </a:br>
            <a:r>
              <a:rPr lang="en-ZA" sz="1600" dirty="0">
                <a:solidFill>
                  <a:srgbClr val="FF6600"/>
                </a:solidFill>
                <a:latin typeface="Arial" pitchFamily="34" charset="0"/>
                <a:cs typeface="Arial" pitchFamily="34" charset="0"/>
              </a:rPr>
              <a:t>block run concurrently</a:t>
            </a:r>
            <a:endParaRPr lang="en-US" sz="1600" dirty="0">
              <a:solidFill>
                <a:srgbClr val="FF6600"/>
              </a:solidFill>
            </a:endParaRPr>
          </a:p>
        </p:txBody>
      </p:sp>
      <p:sp>
        <p:nvSpPr>
          <p:cNvPr id="12" name="Rectangle 11"/>
          <p:cNvSpPr/>
          <p:nvPr/>
        </p:nvSpPr>
        <p:spPr>
          <a:xfrm>
            <a:off x="264583" y="949924"/>
            <a:ext cx="8712968" cy="954107"/>
          </a:xfrm>
          <a:prstGeom prst="rect">
            <a:avLst/>
          </a:prstGeom>
        </p:spPr>
        <p:txBody>
          <a:bodyPr wrap="square">
            <a:spAutoFit/>
          </a:bodyPr>
          <a:lstStyle/>
          <a:p>
            <a:r>
              <a:rPr lang="en-ZA" sz="2800" dirty="0">
                <a:latin typeface="Arial" pitchFamily="34" charset="0"/>
                <a:cs typeface="Arial" pitchFamily="34" charset="0"/>
              </a:rPr>
              <a:t>Sequential operation is described within a PROCESS block. Example:</a:t>
            </a:r>
          </a:p>
        </p:txBody>
      </p:sp>
      <p:cxnSp>
        <p:nvCxnSpPr>
          <p:cNvPr id="13" name="Straight Arrow Connector 12"/>
          <p:cNvCxnSpPr/>
          <p:nvPr/>
        </p:nvCxnSpPr>
        <p:spPr>
          <a:xfrm rot="10800000" flipV="1">
            <a:off x="2928879" y="4305836"/>
            <a:ext cx="576064" cy="103366"/>
          </a:xfrm>
          <a:prstGeom prst="straightConnector1">
            <a:avLst/>
          </a:prstGeom>
          <a:ln w="1905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3534087" y="4138240"/>
            <a:ext cx="4390946" cy="369332"/>
          </a:xfrm>
          <a:prstGeom prst="rect">
            <a:avLst/>
          </a:prstGeom>
        </p:spPr>
        <p:txBody>
          <a:bodyPr wrap="none">
            <a:spAutoFit/>
          </a:bodyPr>
          <a:lstStyle/>
          <a:p>
            <a:r>
              <a:rPr lang="en-ZA" dirty="0">
                <a:solidFill>
                  <a:srgbClr val="FF6600"/>
                </a:solidFill>
                <a:latin typeface="Arial" pitchFamily="34" charset="0"/>
                <a:cs typeface="Arial" pitchFamily="34" charset="0"/>
              </a:rPr>
              <a:t>Sensitivity list (note not sensitive to </a:t>
            </a:r>
            <a:r>
              <a:rPr lang="en-ZA" dirty="0" err="1">
                <a:solidFill>
                  <a:srgbClr val="FF6600"/>
                </a:solidFill>
                <a:latin typeface="Arial" pitchFamily="34" charset="0"/>
                <a:cs typeface="Arial" pitchFamily="34" charset="0"/>
              </a:rPr>
              <a:t>Cout</a:t>
            </a:r>
            <a:r>
              <a:rPr lang="en-ZA" dirty="0">
                <a:solidFill>
                  <a:srgbClr val="FF6600"/>
                </a:solidFill>
                <a:latin typeface="Arial" pitchFamily="34" charset="0"/>
                <a:cs typeface="Arial" pitchFamily="34" charset="0"/>
              </a:rPr>
              <a:t>)</a:t>
            </a:r>
            <a:endParaRPr lang="en-US" dirty="0">
              <a:solidFill>
                <a:srgbClr val="FF6600"/>
              </a:solidFill>
            </a:endParaRPr>
          </a:p>
        </p:txBody>
      </p:sp>
      <p:cxnSp>
        <p:nvCxnSpPr>
          <p:cNvPr id="14" name="Straight Arrow Connector 13"/>
          <p:cNvCxnSpPr/>
          <p:nvPr/>
        </p:nvCxnSpPr>
        <p:spPr>
          <a:xfrm flipH="1" flipV="1">
            <a:off x="2899669" y="3483783"/>
            <a:ext cx="634418" cy="91087"/>
          </a:xfrm>
          <a:prstGeom prst="straightConnector1">
            <a:avLst/>
          </a:prstGeom>
          <a:ln w="1905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374315" y="6182152"/>
            <a:ext cx="5315622" cy="307777"/>
          </a:xfrm>
          <a:prstGeom prst="rect">
            <a:avLst/>
          </a:prstGeom>
        </p:spPr>
        <p:txBody>
          <a:bodyPr wrap="none">
            <a:spAutoFit/>
          </a:bodyPr>
          <a:lstStyle/>
          <a:p>
            <a:r>
              <a:rPr lang="en-ZA" sz="1400" dirty="0">
                <a:solidFill>
                  <a:srgbClr val="FF6600"/>
                </a:solidFill>
                <a:latin typeface="Arial" pitchFamily="34" charset="0"/>
                <a:cs typeface="Arial" pitchFamily="34" charset="0"/>
              </a:rPr>
              <a:t>A process doesn't have a name so you have to say ‘end process’</a:t>
            </a:r>
            <a:endParaRPr lang="en-US" sz="1400" dirty="0">
              <a:solidFill>
                <a:srgbClr val="FF6600"/>
              </a:solidFill>
            </a:endParaRPr>
          </a:p>
        </p:txBody>
      </p:sp>
      <p:cxnSp>
        <p:nvCxnSpPr>
          <p:cNvPr id="17" name="Straight Arrow Connector 16"/>
          <p:cNvCxnSpPr>
            <a:stCxn id="16" idx="1"/>
          </p:cNvCxnSpPr>
          <p:nvPr/>
        </p:nvCxnSpPr>
        <p:spPr>
          <a:xfrm flipH="1" flipV="1">
            <a:off x="2582460" y="5797722"/>
            <a:ext cx="791855" cy="538319"/>
          </a:xfrm>
          <a:prstGeom prst="straightConnector1">
            <a:avLst/>
          </a:prstGeom>
          <a:ln w="1905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3661929" y="3420981"/>
            <a:ext cx="4955582" cy="523220"/>
          </a:xfrm>
          <a:prstGeom prst="rect">
            <a:avLst/>
          </a:prstGeom>
        </p:spPr>
        <p:txBody>
          <a:bodyPr wrap="square">
            <a:spAutoFit/>
          </a:bodyPr>
          <a:lstStyle/>
          <a:p>
            <a:r>
              <a:rPr lang="en-ZA" sz="1400" dirty="0">
                <a:solidFill>
                  <a:srgbClr val="FF6600"/>
                </a:solidFill>
                <a:latin typeface="Arial" pitchFamily="34" charset="0"/>
                <a:cs typeface="Arial" pitchFamily="34" charset="0"/>
              </a:rPr>
              <a:t>General rule for end: if the structure has a name say ‘end </a:t>
            </a:r>
            <a:r>
              <a:rPr lang="en-ZA" sz="1400" i="1" dirty="0">
                <a:solidFill>
                  <a:srgbClr val="FF6600"/>
                </a:solidFill>
                <a:latin typeface="Arial" pitchFamily="34" charset="0"/>
                <a:cs typeface="Arial" pitchFamily="34" charset="0"/>
              </a:rPr>
              <a:t>name</a:t>
            </a:r>
            <a:r>
              <a:rPr lang="en-ZA" sz="1400" dirty="0">
                <a:solidFill>
                  <a:srgbClr val="FF6600"/>
                </a:solidFill>
                <a:latin typeface="Arial" pitchFamily="34" charset="0"/>
                <a:cs typeface="Arial" pitchFamily="34" charset="0"/>
              </a:rPr>
              <a:t>’, if it doesn’t ‘use </a:t>
            </a:r>
            <a:r>
              <a:rPr lang="en-ZA" sz="1400" dirty="0" err="1">
                <a:solidFill>
                  <a:srgbClr val="FF6600"/>
                </a:solidFill>
                <a:latin typeface="Arial" pitchFamily="34" charset="0"/>
                <a:cs typeface="Arial" pitchFamily="34" charset="0"/>
              </a:rPr>
              <a:t>structure_keyword</a:t>
            </a:r>
            <a:r>
              <a:rPr lang="en-ZA" sz="1400" dirty="0">
                <a:solidFill>
                  <a:srgbClr val="FF6600"/>
                </a:solidFill>
                <a:latin typeface="Arial" pitchFamily="34" charset="0"/>
                <a:cs typeface="Arial" pitchFamily="34" charset="0"/>
              </a:rPr>
              <a:t>’.</a:t>
            </a:r>
            <a:endParaRPr lang="en-US" sz="1400" dirty="0">
              <a:solidFill>
                <a:srgbClr val="FF6600"/>
              </a:solidFill>
            </a:endParaRPr>
          </a:p>
        </p:txBody>
      </p:sp>
    </p:spTree>
    <p:extLst>
      <p:ext uri="{BB962C8B-B14F-4D97-AF65-F5344CB8AC3E}">
        <p14:creationId xmlns:p14="http://schemas.microsoft.com/office/powerpoint/2010/main" val="3638590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VHDL coding</a:t>
            </a:r>
            <a:endParaRPr lang="en-US" dirty="0"/>
          </a:p>
        </p:txBody>
      </p:sp>
      <p:sp>
        <p:nvSpPr>
          <p:cNvPr id="4" name="Content Placeholder 3"/>
          <p:cNvSpPr>
            <a:spLocks noGrp="1"/>
          </p:cNvSpPr>
          <p:nvPr>
            <p:ph sz="quarter" idx="13"/>
          </p:nvPr>
        </p:nvSpPr>
        <p:spPr>
          <a:xfrm>
            <a:off x="458672" y="2609168"/>
            <a:ext cx="4038600" cy="3561259"/>
          </a:xfrm>
        </p:spPr>
        <p:txBody>
          <a:bodyPr>
            <a:normAutofit lnSpcReduction="10000"/>
          </a:bodyPr>
          <a:lstStyle/>
          <a:p>
            <a:pPr>
              <a:buNone/>
            </a:pPr>
            <a:r>
              <a:rPr lang="en-ZA" u="sng" dirty="0"/>
              <a:t>Outside a PROCESS:</a:t>
            </a:r>
          </a:p>
          <a:p>
            <a:r>
              <a:rPr lang="en-ZA" dirty="0"/>
              <a:t>COMPONENT declaration</a:t>
            </a:r>
          </a:p>
          <a:p>
            <a:r>
              <a:rPr lang="en-ZA" dirty="0"/>
              <a:t>SELECT statement</a:t>
            </a:r>
          </a:p>
          <a:p>
            <a:r>
              <a:rPr lang="en-ZA" dirty="0"/>
              <a:t>WHEN – conditional assignment</a:t>
            </a:r>
          </a:p>
          <a:p>
            <a:endParaRPr lang="en-US" dirty="0"/>
          </a:p>
        </p:txBody>
      </p:sp>
      <p:sp>
        <p:nvSpPr>
          <p:cNvPr id="5" name="Content Placeholder 4"/>
          <p:cNvSpPr>
            <a:spLocks noGrp="1"/>
          </p:cNvSpPr>
          <p:nvPr>
            <p:ph sz="quarter" idx="14"/>
          </p:nvPr>
        </p:nvSpPr>
        <p:spPr>
          <a:xfrm>
            <a:off x="4649672" y="2609168"/>
            <a:ext cx="4038600" cy="3561259"/>
          </a:xfrm>
        </p:spPr>
        <p:txBody>
          <a:bodyPr/>
          <a:lstStyle/>
          <a:p>
            <a:pPr>
              <a:buNone/>
            </a:pPr>
            <a:r>
              <a:rPr lang="en-ZA" u="sng" dirty="0"/>
              <a:t>Inside a PROCESS:</a:t>
            </a:r>
          </a:p>
          <a:p>
            <a:r>
              <a:rPr lang="en-ZA" dirty="0"/>
              <a:t>IF-THEN-ELSE</a:t>
            </a:r>
          </a:p>
          <a:p>
            <a:r>
              <a:rPr lang="en-ZA" dirty="0"/>
              <a:t>CASE statement</a:t>
            </a:r>
            <a:endParaRPr lang="en-US" dirty="0"/>
          </a:p>
        </p:txBody>
      </p:sp>
      <p:sp>
        <p:nvSpPr>
          <p:cNvPr id="6" name="Rectangle 5"/>
          <p:cNvSpPr/>
          <p:nvPr/>
        </p:nvSpPr>
        <p:spPr>
          <a:xfrm>
            <a:off x="458672" y="1531625"/>
            <a:ext cx="7205627" cy="461665"/>
          </a:xfrm>
          <a:prstGeom prst="rect">
            <a:avLst/>
          </a:prstGeom>
        </p:spPr>
        <p:txBody>
          <a:bodyPr wrap="none">
            <a:spAutoFit/>
          </a:bodyPr>
          <a:lstStyle/>
          <a:p>
            <a:r>
              <a:rPr lang="en-ZA" sz="2400" dirty="0"/>
              <a:t>Best way to learn VHDL is to practice coding with it.</a:t>
            </a:r>
            <a:endParaRPr lang="en-US" sz="2400" i="1" dirty="0"/>
          </a:p>
        </p:txBody>
      </p:sp>
      <p:sp>
        <p:nvSpPr>
          <p:cNvPr id="7" name="Rectangle 6"/>
          <p:cNvSpPr/>
          <p:nvPr/>
        </p:nvSpPr>
        <p:spPr>
          <a:xfrm>
            <a:off x="1997862" y="5939595"/>
            <a:ext cx="5256375" cy="461665"/>
          </a:xfrm>
          <a:prstGeom prst="rect">
            <a:avLst/>
          </a:prstGeom>
        </p:spPr>
        <p:txBody>
          <a:bodyPr wrap="none">
            <a:spAutoFit/>
          </a:bodyPr>
          <a:lstStyle/>
          <a:p>
            <a:pPr algn="ctr"/>
            <a:r>
              <a:rPr lang="en-ZA" sz="2400" dirty="0"/>
              <a:t>See the VHDL Cheat Sheet on VULA</a:t>
            </a:r>
            <a:endParaRPr lang="en-US" sz="2400" i="1" dirty="0"/>
          </a:p>
        </p:txBody>
      </p:sp>
      <p:sp>
        <p:nvSpPr>
          <p:cNvPr id="9" name="Rectangle 8"/>
          <p:cNvSpPr/>
          <p:nvPr/>
        </p:nvSpPr>
        <p:spPr>
          <a:xfrm>
            <a:off x="458672" y="2097682"/>
            <a:ext cx="6976590" cy="461665"/>
          </a:xfrm>
          <a:prstGeom prst="rect">
            <a:avLst/>
          </a:prstGeom>
        </p:spPr>
        <p:txBody>
          <a:bodyPr wrap="none">
            <a:spAutoFit/>
          </a:bodyPr>
          <a:lstStyle/>
          <a:p>
            <a:r>
              <a:rPr lang="en-ZA" sz="2400" i="1" dirty="0"/>
              <a:t>General thing to remember to get the syntax right:</a:t>
            </a:r>
            <a:endParaRPr lang="en-US" sz="2400" i="1" dirty="0"/>
          </a:p>
        </p:txBody>
      </p:sp>
      <p:sp>
        <p:nvSpPr>
          <p:cNvPr id="10" name="Rectangle 9"/>
          <p:cNvSpPr/>
          <p:nvPr/>
        </p:nvSpPr>
        <p:spPr>
          <a:xfrm>
            <a:off x="4434258" y="5179812"/>
            <a:ext cx="4420826" cy="369332"/>
          </a:xfrm>
          <a:prstGeom prst="rect">
            <a:avLst/>
          </a:prstGeom>
        </p:spPr>
        <p:txBody>
          <a:bodyPr wrap="none">
            <a:spAutoFit/>
          </a:bodyPr>
          <a:lstStyle/>
          <a:p>
            <a:r>
              <a:rPr lang="en-US" i="1" dirty="0"/>
              <a:t>But if you haven’t done VHDL then note…</a:t>
            </a:r>
          </a:p>
        </p:txBody>
      </p:sp>
      <p:pic>
        <p:nvPicPr>
          <p:cNvPr id="4098" name="Picture 2" descr="C:\Users\swinberg\Documents\ACTIVE\EEE4084F\Common\Images_open\ninja-typing-P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3530" y="403122"/>
            <a:ext cx="1428750" cy="13335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swinberg\Documents\ACTIVE\EEE4084F\2012\LECTURES\EEE4084F-Lecture12\Images\lightbulb.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0024961">
            <a:off x="7421714" y="121592"/>
            <a:ext cx="616186" cy="618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4950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swinberg\Documents\ACTIVE\EEE4084F\Common\Images_open\ninja-typing-P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3530" y="403122"/>
            <a:ext cx="1428750" cy="133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ZA" dirty="0"/>
              <a:t>VHDL coding</a:t>
            </a:r>
            <a:endParaRPr lang="en-US" dirty="0"/>
          </a:p>
        </p:txBody>
      </p:sp>
      <p:sp>
        <p:nvSpPr>
          <p:cNvPr id="3" name="Rectangle 2"/>
          <p:cNvSpPr/>
          <p:nvPr/>
        </p:nvSpPr>
        <p:spPr>
          <a:xfrm>
            <a:off x="339636" y="1722200"/>
            <a:ext cx="8499564" cy="3785652"/>
          </a:xfrm>
          <a:prstGeom prst="rect">
            <a:avLst/>
          </a:prstGeom>
        </p:spPr>
        <p:txBody>
          <a:bodyPr wrap="square">
            <a:spAutoFit/>
          </a:bodyPr>
          <a:lstStyle/>
          <a:p>
            <a:r>
              <a:rPr lang="en-US" sz="2400" u="sng" dirty="0"/>
              <a:t>Note that:</a:t>
            </a:r>
            <a:r>
              <a:rPr lang="en-US" sz="2400" dirty="0"/>
              <a:t>  we will dive into </a:t>
            </a:r>
            <a:r>
              <a:rPr lang="en-US" sz="2400" dirty="0">
                <a:solidFill>
                  <a:srgbClr val="FF6600"/>
                </a:solidFill>
              </a:rPr>
              <a:t>Verilog to prepare you for Prac4</a:t>
            </a:r>
            <a:r>
              <a:rPr lang="en-US" sz="2400" dirty="0"/>
              <a:t>. </a:t>
            </a:r>
          </a:p>
          <a:p>
            <a:endParaRPr lang="en-US" sz="2400" dirty="0"/>
          </a:p>
          <a:p>
            <a:r>
              <a:rPr lang="en-US" sz="2400" dirty="0"/>
              <a:t>So if you haven’t done VHDL, might as well </a:t>
            </a:r>
            <a:r>
              <a:rPr lang="en-US" sz="2400" dirty="0">
                <a:solidFill>
                  <a:srgbClr val="FF6600"/>
                </a:solidFill>
              </a:rPr>
              <a:t>focus on Verilog</a:t>
            </a:r>
            <a:r>
              <a:rPr lang="en-US" sz="2400" dirty="0"/>
              <a:t>. </a:t>
            </a:r>
          </a:p>
          <a:p>
            <a:endParaRPr lang="en-US" sz="2400" dirty="0"/>
          </a:p>
          <a:p>
            <a:r>
              <a:rPr lang="en-US" sz="2400" u="sng" dirty="0"/>
              <a:t>But take note:</a:t>
            </a:r>
          </a:p>
          <a:p>
            <a:r>
              <a:rPr lang="en-US" sz="2400" dirty="0"/>
              <a:t>Computer engineers often end up having to manage with </a:t>
            </a:r>
            <a:r>
              <a:rPr lang="en-US" sz="2400" dirty="0">
                <a:solidFill>
                  <a:schemeClr val="accent6">
                    <a:lumMod val="75000"/>
                  </a:schemeClr>
                </a:solidFill>
              </a:rPr>
              <a:t>both flavors </a:t>
            </a:r>
            <a:r>
              <a:rPr lang="en-US" sz="2400" dirty="0"/>
              <a:t>of HDL to save time by reusing designs.</a:t>
            </a:r>
          </a:p>
          <a:p>
            <a:endParaRPr lang="en-US" sz="2400" dirty="0"/>
          </a:p>
          <a:p>
            <a:r>
              <a:rPr lang="en-US" sz="2400" dirty="0"/>
              <a:t>The YODA project can be done in either VHDL, Verilog or a combination of the two.</a:t>
            </a:r>
          </a:p>
        </p:txBody>
      </p:sp>
      <p:sp>
        <p:nvSpPr>
          <p:cNvPr id="11" name="Rectangle 10"/>
          <p:cNvSpPr/>
          <p:nvPr/>
        </p:nvSpPr>
        <p:spPr>
          <a:xfrm>
            <a:off x="339636" y="5552959"/>
            <a:ext cx="8512628" cy="923330"/>
          </a:xfrm>
          <a:prstGeom prst="rect">
            <a:avLst/>
          </a:prstGeom>
        </p:spPr>
        <p:txBody>
          <a:bodyPr wrap="square">
            <a:spAutoFit/>
          </a:bodyPr>
          <a:lstStyle/>
          <a:p>
            <a:r>
              <a:rPr lang="en-US" dirty="0"/>
              <a:t>Many large projects end up being a combination of the two just because: engineers might not know the other, or the one HDL might be better suited to solving a problem than the other.</a:t>
            </a:r>
          </a:p>
        </p:txBody>
      </p:sp>
      <p:sp>
        <p:nvSpPr>
          <p:cNvPr id="12" name="TextBox 11"/>
          <p:cNvSpPr txBox="1"/>
          <p:nvPr/>
        </p:nvSpPr>
        <p:spPr>
          <a:xfrm rot="20192438">
            <a:off x="7632426" y="258647"/>
            <a:ext cx="415073" cy="369332"/>
          </a:xfrm>
          <a:prstGeom prst="rect">
            <a:avLst/>
          </a:prstGeom>
          <a:noFill/>
        </p:spPr>
        <p:txBody>
          <a:bodyPr wrap="square" rtlCol="0">
            <a:spAutoFit/>
          </a:bodyPr>
          <a:lstStyle/>
          <a:p>
            <a:r>
              <a:rPr lang="en-US" b="1" dirty="0">
                <a:solidFill>
                  <a:srgbClr val="B7B7FF"/>
                </a:solidFill>
              </a:rPr>
              <a:t>?</a:t>
            </a:r>
          </a:p>
        </p:txBody>
      </p:sp>
    </p:spTree>
    <p:extLst>
      <p:ext uri="{BB962C8B-B14F-4D97-AF65-F5344CB8AC3E}">
        <p14:creationId xmlns:p14="http://schemas.microsoft.com/office/powerpoint/2010/main" val="1535742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Outline for today</a:t>
            </a:r>
          </a:p>
        </p:txBody>
      </p:sp>
      <p:sp>
        <p:nvSpPr>
          <p:cNvPr id="3" name="Content Placeholder 2"/>
          <p:cNvSpPr>
            <a:spLocks noGrp="1"/>
          </p:cNvSpPr>
          <p:nvPr>
            <p:ph idx="1"/>
          </p:nvPr>
        </p:nvSpPr>
        <p:spPr/>
        <p:txBody>
          <a:bodyPr/>
          <a:lstStyle/>
          <a:p>
            <a:r>
              <a:rPr lang="en-ZA" dirty="0"/>
              <a:t>HDL &amp; VHDL Recap</a:t>
            </a:r>
          </a:p>
        </p:txBody>
      </p:sp>
    </p:spTree>
    <p:extLst>
      <p:ext uri="{BB962C8B-B14F-4D97-AF65-F5344CB8AC3E}">
        <p14:creationId xmlns:p14="http://schemas.microsoft.com/office/powerpoint/2010/main" val="2339473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234" y="227990"/>
            <a:ext cx="7698306" cy="1378740"/>
          </a:xfrm>
        </p:spPr>
        <p:txBody>
          <a:bodyPr anchor="t" anchorCtr="0">
            <a:normAutofit/>
          </a:bodyPr>
          <a:lstStyle/>
          <a:p>
            <a:r>
              <a:rPr lang="en-ZA" dirty="0"/>
              <a:t>Recommended Steps for</a:t>
            </a:r>
            <a:br>
              <a:rPr lang="en-ZA" dirty="0"/>
            </a:br>
            <a:r>
              <a:rPr lang="en-ZA" dirty="0"/>
              <a:t>VHDL coding</a:t>
            </a:r>
            <a:endParaRPr lang="en-US" dirty="0"/>
          </a:p>
        </p:txBody>
      </p:sp>
      <p:sp>
        <p:nvSpPr>
          <p:cNvPr id="3" name="Content Placeholder 2"/>
          <p:cNvSpPr>
            <a:spLocks noGrp="1"/>
          </p:cNvSpPr>
          <p:nvPr>
            <p:ph idx="1"/>
          </p:nvPr>
        </p:nvSpPr>
        <p:spPr>
          <a:xfrm>
            <a:off x="664470" y="1634810"/>
            <a:ext cx="7697635" cy="3368266"/>
          </a:xfrm>
        </p:spPr>
        <p:txBody>
          <a:bodyPr/>
          <a:lstStyle/>
          <a:p>
            <a:pPr marL="514350" indent="-514350">
              <a:buFont typeface="+mj-lt"/>
              <a:buAutoNum type="arabicPeriod"/>
            </a:pPr>
            <a:r>
              <a:rPr lang="en-ZA" dirty="0"/>
              <a:t>Plan dataflow and code entities</a:t>
            </a:r>
          </a:p>
          <a:p>
            <a:pPr marL="514350" indent="-514350">
              <a:buFont typeface="+mj-lt"/>
              <a:buAutoNum type="arabicPeriod"/>
            </a:pPr>
            <a:r>
              <a:rPr lang="en-ZA" dirty="0"/>
              <a:t>Implement behaviours</a:t>
            </a:r>
          </a:p>
          <a:p>
            <a:pPr marL="514350" indent="-514350">
              <a:buFont typeface="+mj-lt"/>
              <a:buAutoNum type="arabicPeriod"/>
            </a:pPr>
            <a:r>
              <a:rPr lang="en-ZA" dirty="0"/>
              <a:t>Structural modelling (build complex entities using lower level ones)</a:t>
            </a:r>
            <a:endParaRPr lang="en-US" dirty="0"/>
          </a:p>
        </p:txBody>
      </p:sp>
      <p:sp>
        <p:nvSpPr>
          <p:cNvPr id="4" name="TextBox 3"/>
          <p:cNvSpPr txBox="1"/>
          <p:nvPr/>
        </p:nvSpPr>
        <p:spPr>
          <a:xfrm>
            <a:off x="467544" y="5007079"/>
            <a:ext cx="4806188" cy="461665"/>
          </a:xfrm>
          <a:prstGeom prst="rect">
            <a:avLst/>
          </a:prstGeom>
          <a:noFill/>
        </p:spPr>
        <p:txBody>
          <a:bodyPr wrap="none" rtlCol="0">
            <a:spAutoFit/>
          </a:bodyPr>
          <a:lstStyle/>
          <a:p>
            <a:r>
              <a:rPr lang="en-ZA" sz="2400" dirty="0"/>
              <a:t>Recommended online VHDL support:</a:t>
            </a:r>
            <a:endParaRPr lang="en-US" sz="2400" dirty="0"/>
          </a:p>
        </p:txBody>
      </p:sp>
      <p:sp>
        <p:nvSpPr>
          <p:cNvPr id="5" name="Rectangle 4"/>
          <p:cNvSpPr/>
          <p:nvPr/>
        </p:nvSpPr>
        <p:spPr>
          <a:xfrm>
            <a:off x="827584" y="5540752"/>
            <a:ext cx="7709290" cy="707886"/>
          </a:xfrm>
          <a:prstGeom prst="rect">
            <a:avLst/>
          </a:prstGeom>
        </p:spPr>
        <p:txBody>
          <a:bodyPr wrap="none">
            <a:spAutoFit/>
          </a:bodyPr>
          <a:lstStyle/>
          <a:p>
            <a:r>
              <a:rPr lang="en-US" sz="2000" dirty="0">
                <a:hlinkClick r:id="rId3"/>
              </a:rPr>
              <a:t>http://esd.cs.ucr.edu/labs/tutorial/</a:t>
            </a:r>
            <a:endParaRPr lang="en-US" sz="2000" dirty="0"/>
          </a:p>
          <a:p>
            <a:r>
              <a:rPr lang="en-ZA" sz="2000" dirty="0"/>
              <a:t>This site provides a collection of useful VHDL example code and tutorials</a:t>
            </a:r>
            <a:endParaRPr lang="en-US" sz="2000" dirty="0"/>
          </a:p>
        </p:txBody>
      </p:sp>
    </p:spTree>
    <p:extLst>
      <p:ext uri="{BB962C8B-B14F-4D97-AF65-F5344CB8AC3E}">
        <p14:creationId xmlns:p14="http://schemas.microsoft.com/office/powerpoint/2010/main" val="1471847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a:t>Next lecture</a:t>
            </a:r>
            <a:endParaRPr lang="en-GB" dirty="0"/>
          </a:p>
        </p:txBody>
      </p:sp>
      <p:sp>
        <p:nvSpPr>
          <p:cNvPr id="3" name="Content Placeholder 2"/>
          <p:cNvSpPr>
            <a:spLocks noGrp="1"/>
          </p:cNvSpPr>
          <p:nvPr>
            <p:ph idx="1"/>
          </p:nvPr>
        </p:nvSpPr>
        <p:spPr>
          <a:xfrm>
            <a:off x="625282" y="1504180"/>
            <a:ext cx="7697635" cy="4519977"/>
          </a:xfrm>
        </p:spPr>
        <p:txBody>
          <a:bodyPr/>
          <a:lstStyle/>
          <a:p>
            <a:pPr>
              <a:defRPr/>
            </a:pPr>
            <a:r>
              <a:rPr lang="en-ZA" dirty="0"/>
              <a:t>Verilog coding</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401" y="3526966"/>
            <a:ext cx="8657594" cy="1477328"/>
          </a:xfrm>
          <a:prstGeom prst="rect">
            <a:avLst/>
          </a:prstGeom>
          <a:noFill/>
        </p:spPr>
        <p:txBody>
          <a:bodyPr wrap="square" rtlCol="0">
            <a:spAutoFit/>
          </a:bodyPr>
          <a:lstStyle/>
          <a:p>
            <a:r>
              <a:rPr lang="en-US" i="1" dirty="0"/>
              <a:t>Image sources:</a:t>
            </a:r>
          </a:p>
          <a:p>
            <a:r>
              <a:rPr lang="en-US" dirty="0"/>
              <a:t> PLD illustration on title slide - Wikipedia Open Commons</a:t>
            </a:r>
          </a:p>
          <a:p>
            <a:r>
              <a:rPr lang="en-US" dirty="0"/>
              <a:t> FPGA chip illustrations - Wikipedia Open Commons</a:t>
            </a:r>
          </a:p>
          <a:p>
            <a:r>
              <a:rPr lang="en-US" dirty="0"/>
              <a:t> Stuck in Mud – </a:t>
            </a:r>
            <a:r>
              <a:rPr lang="en-US" dirty="0" err="1"/>
              <a:t>fickr</a:t>
            </a:r>
            <a:r>
              <a:rPr lang="en-US" dirty="0"/>
              <a:t> (CC2 for free reuse and modification)</a:t>
            </a:r>
          </a:p>
          <a:p>
            <a:r>
              <a:rPr lang="en-US" dirty="0"/>
              <a:t> Typing ninja – </a:t>
            </a:r>
            <a:r>
              <a:rPr lang="en-US" dirty="0" err="1"/>
              <a:t>Pixabay</a:t>
            </a:r>
            <a:r>
              <a:rPr lang="en-US" dirty="0"/>
              <a:t> </a:t>
            </a:r>
            <a:r>
              <a:rPr lang="en-US" dirty="0">
                <a:hlinkClick r:id="rId2"/>
              </a:rPr>
              <a:t>http://pixabay.com/</a:t>
            </a:r>
            <a:r>
              <a:rPr lang="en-US" dirty="0"/>
              <a:t>  (public domain)</a:t>
            </a:r>
          </a:p>
        </p:txBody>
      </p:sp>
      <p:sp>
        <p:nvSpPr>
          <p:cNvPr id="2" name="Rectangle 1"/>
          <p:cNvSpPr/>
          <p:nvPr/>
        </p:nvSpPr>
        <p:spPr>
          <a:xfrm>
            <a:off x="420915" y="443077"/>
            <a:ext cx="4929555" cy="369332"/>
          </a:xfrm>
          <a:prstGeom prst="rect">
            <a:avLst/>
          </a:prstGeom>
        </p:spPr>
        <p:txBody>
          <a:bodyPr wrap="none">
            <a:spAutoFit/>
          </a:bodyPr>
          <a:lstStyle/>
          <a:p>
            <a:r>
              <a:rPr lang="en-US" b="1" i="1" dirty="0"/>
              <a:t>Disclaimers and copyright/licensing details</a:t>
            </a:r>
          </a:p>
        </p:txBody>
      </p:sp>
      <p:sp>
        <p:nvSpPr>
          <p:cNvPr id="5" name="Rectangle 4"/>
          <p:cNvSpPr/>
          <p:nvPr/>
        </p:nvSpPr>
        <p:spPr>
          <a:xfrm>
            <a:off x="420916" y="893026"/>
            <a:ext cx="8258628" cy="2554545"/>
          </a:xfrm>
          <a:prstGeom prst="rect">
            <a:avLst/>
          </a:prstGeom>
        </p:spPr>
        <p:txBody>
          <a:bodyPr wrap="square">
            <a:spAutoFit/>
          </a:bodyPr>
          <a:lstStyle/>
          <a:p>
            <a:r>
              <a:rPr lang="en-US" sz="1600" dirty="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a:t>” license, and that is why I selected that license to apply to this presentation (it’s not because I particulate want my slides referenced but more to acknowledge the sources and generosity of others who have provided free material such as the images I have used).</a:t>
            </a:r>
          </a:p>
        </p:txBody>
      </p:sp>
      <p:pic>
        <p:nvPicPr>
          <p:cNvPr id="3074" name="Picture 2" descr="C:\Users\swinberg\Documents\ACTIVE\EEE4084F\Common\Images_open\CC-S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8441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YODA Project</a:t>
            </a:r>
          </a:p>
        </p:txBody>
      </p:sp>
      <p:sp>
        <p:nvSpPr>
          <p:cNvPr id="3" name="Content Placeholder 2"/>
          <p:cNvSpPr>
            <a:spLocks noGrp="1"/>
          </p:cNvSpPr>
          <p:nvPr>
            <p:ph idx="1"/>
          </p:nvPr>
        </p:nvSpPr>
        <p:spPr/>
        <p:txBody>
          <a:bodyPr>
            <a:normAutofit fontScale="92500" lnSpcReduction="10000"/>
          </a:bodyPr>
          <a:lstStyle/>
          <a:p>
            <a:r>
              <a:rPr lang="en-ZA" dirty="0"/>
              <a:t>Reminder about forming your teams</a:t>
            </a:r>
          </a:p>
          <a:p>
            <a:r>
              <a:rPr lang="en-ZA" dirty="0"/>
              <a:t>HDL coding for YODA, can use either of these or a combination of them:</a:t>
            </a:r>
          </a:p>
          <a:p>
            <a:pPr lvl="1"/>
            <a:r>
              <a:rPr lang="en-ZA" dirty="0"/>
              <a:t>VHDL</a:t>
            </a:r>
          </a:p>
          <a:p>
            <a:pPr lvl="1"/>
            <a:r>
              <a:rPr lang="en-ZA" dirty="0"/>
              <a:t>Verilog</a:t>
            </a:r>
          </a:p>
          <a:p>
            <a:pPr lvl="1"/>
            <a:r>
              <a:rPr lang="en-ZA" dirty="0"/>
              <a:t>Schematic editor</a:t>
            </a:r>
          </a:p>
          <a:p>
            <a:r>
              <a:rPr lang="en-ZA" dirty="0"/>
              <a:t>Can also integrate with software that runs on the host PC, e.g. could have a C program that communicates with the FPGA</a:t>
            </a:r>
          </a:p>
        </p:txBody>
      </p:sp>
    </p:spTree>
    <p:extLst>
      <p:ext uri="{BB962C8B-B14F-4D97-AF65-F5344CB8AC3E}">
        <p14:creationId xmlns:p14="http://schemas.microsoft.com/office/powerpoint/2010/main" val="3389123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HDL &amp; VHDL Recap</a:t>
            </a:r>
          </a:p>
        </p:txBody>
      </p:sp>
      <p:sp>
        <p:nvSpPr>
          <p:cNvPr id="6" name="Text Placeholder 5"/>
          <p:cNvSpPr>
            <a:spLocks noGrp="1"/>
          </p:cNvSpPr>
          <p:nvPr>
            <p:ph type="body" idx="1"/>
          </p:nvPr>
        </p:nvSpPr>
        <p:spPr/>
        <p:txBody>
          <a:bodyPr/>
          <a:lstStyle/>
          <a:p>
            <a:r>
              <a:rPr lang="en-US" dirty="0"/>
              <a:t>EEE4084F</a:t>
            </a:r>
          </a:p>
        </p:txBody>
      </p:sp>
    </p:spTree>
    <p:extLst>
      <p:ext uri="{BB962C8B-B14F-4D97-AF65-F5344CB8AC3E}">
        <p14:creationId xmlns:p14="http://schemas.microsoft.com/office/powerpoint/2010/main" val="3097944209"/>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662" y="211817"/>
            <a:ext cx="8570232" cy="1431925"/>
          </a:xfrm>
        </p:spPr>
        <p:txBody>
          <a:bodyPr/>
          <a:lstStyle/>
          <a:p>
            <a:r>
              <a:rPr lang="en-US" sz="4000" dirty="0"/>
              <a:t>Why use a Hardware Description Language (HDL)?</a:t>
            </a:r>
          </a:p>
        </p:txBody>
      </p:sp>
      <p:grpSp>
        <p:nvGrpSpPr>
          <p:cNvPr id="9" name="Group 8"/>
          <p:cNvGrpSpPr/>
          <p:nvPr/>
        </p:nvGrpSpPr>
        <p:grpSpPr>
          <a:xfrm>
            <a:off x="446312" y="3261602"/>
            <a:ext cx="8490859" cy="2734862"/>
            <a:chOff x="446312" y="3261602"/>
            <a:chExt cx="8490859" cy="2734862"/>
          </a:xfrm>
        </p:grpSpPr>
        <p:sp>
          <p:nvSpPr>
            <p:cNvPr id="3" name="Rectangle 2"/>
            <p:cNvSpPr/>
            <p:nvPr/>
          </p:nvSpPr>
          <p:spPr>
            <a:xfrm>
              <a:off x="446312" y="3688140"/>
              <a:ext cx="8490859" cy="2308324"/>
            </a:xfrm>
            <a:prstGeom prst="rect">
              <a:avLst/>
            </a:prstGeom>
          </p:spPr>
          <p:txBody>
            <a:bodyPr wrap="square">
              <a:spAutoFit/>
            </a:bodyPr>
            <a:lstStyle/>
            <a:p>
              <a:pPr marL="285750" indent="-285750">
                <a:buFont typeface="Arial" pitchFamily="34" charset="0"/>
                <a:buChar char="•"/>
              </a:pPr>
              <a:r>
                <a:rPr lang="en-US" sz="2400" dirty="0"/>
                <a:t>Rapidly model and test a functional system/subsystem</a:t>
              </a:r>
            </a:p>
            <a:p>
              <a:pPr marL="285750" indent="-285750">
                <a:buFont typeface="Arial" pitchFamily="34" charset="0"/>
                <a:buChar char="•"/>
              </a:pPr>
              <a:r>
                <a:rPr lang="en-US" sz="2400" dirty="0"/>
                <a:t>Means of modeling, testing, refining requirements and specification for a system</a:t>
              </a:r>
            </a:p>
            <a:p>
              <a:pPr marL="285750" indent="-285750">
                <a:buFont typeface="Arial" pitchFamily="34" charset="0"/>
                <a:buChar char="•"/>
              </a:pPr>
              <a:r>
                <a:rPr lang="en-US" sz="2400" dirty="0"/>
                <a:t>Formal verification (and an ‘interface’ to such mechanisms)</a:t>
              </a:r>
            </a:p>
            <a:p>
              <a:pPr marL="285750" indent="-285750">
                <a:buFont typeface="Arial" pitchFamily="34" charset="0"/>
                <a:buChar char="•"/>
              </a:pPr>
              <a:r>
                <a:rPr lang="en-US" sz="2400" dirty="0"/>
                <a:t>Testing designs options through use of simulation</a:t>
              </a:r>
            </a:p>
            <a:p>
              <a:pPr marL="285750" indent="-285750">
                <a:buFont typeface="Arial" pitchFamily="34" charset="0"/>
                <a:buChar char="•"/>
              </a:pPr>
              <a:r>
                <a:rPr lang="en-US" sz="2400" dirty="0"/>
                <a:t>Synthesis of ICs / digital logic systems</a:t>
              </a:r>
            </a:p>
          </p:txBody>
        </p:sp>
        <p:sp>
          <p:nvSpPr>
            <p:cNvPr id="5" name="TextBox 4"/>
            <p:cNvSpPr txBox="1"/>
            <p:nvPr/>
          </p:nvSpPr>
          <p:spPr>
            <a:xfrm>
              <a:off x="566055" y="3261602"/>
              <a:ext cx="5802422" cy="461665"/>
            </a:xfrm>
            <a:prstGeom prst="rect">
              <a:avLst/>
            </a:prstGeom>
            <a:noFill/>
          </p:spPr>
          <p:txBody>
            <a:bodyPr wrap="none" rtlCol="0">
              <a:spAutoFit/>
            </a:bodyPr>
            <a:lstStyle/>
            <a:p>
              <a:r>
                <a:rPr lang="en-US" sz="2400" b="1" dirty="0">
                  <a:solidFill>
                    <a:schemeClr val="tx2">
                      <a:lumMod val="75000"/>
                    </a:schemeClr>
                  </a:solidFill>
                </a:rPr>
                <a:t>General benefits of the HDL approach:</a:t>
              </a:r>
            </a:p>
          </p:txBody>
        </p:sp>
      </p:grpSp>
      <p:grpSp>
        <p:nvGrpSpPr>
          <p:cNvPr id="8" name="Group 7"/>
          <p:cNvGrpSpPr/>
          <p:nvPr/>
        </p:nvGrpSpPr>
        <p:grpSpPr>
          <a:xfrm>
            <a:off x="566055" y="1589314"/>
            <a:ext cx="8077198" cy="1583515"/>
            <a:chOff x="566055" y="1589314"/>
            <a:chExt cx="8077198" cy="1583515"/>
          </a:xfrm>
        </p:grpSpPr>
        <p:sp>
          <p:nvSpPr>
            <p:cNvPr id="4" name="Rectangle 3"/>
            <p:cNvSpPr/>
            <p:nvPr/>
          </p:nvSpPr>
          <p:spPr>
            <a:xfrm>
              <a:off x="1953979" y="1972500"/>
              <a:ext cx="6689274" cy="1200329"/>
            </a:xfrm>
            <a:prstGeom prst="rect">
              <a:avLst/>
            </a:prstGeom>
          </p:spPr>
          <p:txBody>
            <a:bodyPr wrap="square">
              <a:spAutoFit/>
            </a:bodyPr>
            <a:lstStyle/>
            <a:p>
              <a:pPr marL="342900" indent="-342900">
                <a:buFont typeface="Arial" pitchFamily="34" charset="0"/>
                <a:buChar char="•"/>
              </a:pPr>
              <a:r>
                <a:rPr lang="en-US" sz="2400" dirty="0"/>
                <a:t>Towards better and more reliable designs</a:t>
              </a:r>
            </a:p>
            <a:p>
              <a:pPr marL="342900" indent="-342900">
                <a:buFont typeface="Arial" pitchFamily="34" charset="0"/>
                <a:buChar char="•"/>
              </a:pPr>
              <a:r>
                <a:rPr lang="en-US" sz="2400" dirty="0"/>
                <a:t>Avoid design errors</a:t>
              </a:r>
            </a:p>
            <a:p>
              <a:pPr marL="342900" indent="-342900">
                <a:buFont typeface="Arial" pitchFamily="34" charset="0"/>
                <a:buChar char="•"/>
              </a:pPr>
              <a:r>
                <a:rPr lang="en-US" sz="2400" dirty="0"/>
                <a:t>Reduce costs and time</a:t>
              </a:r>
            </a:p>
          </p:txBody>
        </p:sp>
        <p:sp>
          <p:nvSpPr>
            <p:cNvPr id="6" name="Right Arrow 5"/>
            <p:cNvSpPr/>
            <p:nvPr/>
          </p:nvSpPr>
          <p:spPr bwMode="auto">
            <a:xfrm>
              <a:off x="1001484" y="2093691"/>
              <a:ext cx="979715" cy="892629"/>
            </a:xfrm>
            <a:prstGeom prst="rightArrow">
              <a:avLst/>
            </a:prstGeom>
            <a:solidFill>
              <a:schemeClr val="accent6">
                <a:lumMod val="60000"/>
                <a:lumOff val="40000"/>
              </a:schemeClr>
            </a:solidFill>
            <a:ln w="9525" cap="flat" cmpd="sng" algn="ctr">
              <a:solidFill>
                <a:schemeClr val="tx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
          <p:nvSpPr>
            <p:cNvPr id="7" name="TextBox 6"/>
            <p:cNvSpPr txBox="1"/>
            <p:nvPr/>
          </p:nvSpPr>
          <p:spPr>
            <a:xfrm>
              <a:off x="566055" y="1589314"/>
              <a:ext cx="4748416" cy="461665"/>
            </a:xfrm>
            <a:prstGeom prst="rect">
              <a:avLst/>
            </a:prstGeom>
            <a:noFill/>
          </p:spPr>
          <p:txBody>
            <a:bodyPr wrap="none" rtlCol="0">
              <a:spAutoFit/>
            </a:bodyPr>
            <a:lstStyle/>
            <a:p>
              <a:r>
                <a:rPr lang="en-US" sz="2400" b="1" dirty="0"/>
                <a:t>Major reasons for using a HDL:</a:t>
              </a:r>
            </a:p>
          </p:txBody>
        </p:sp>
      </p:grpSp>
    </p:spTree>
    <p:extLst>
      <p:ext uri="{BB962C8B-B14F-4D97-AF65-F5344CB8AC3E}">
        <p14:creationId xmlns:p14="http://schemas.microsoft.com/office/powerpoint/2010/main" val="717758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37674" y="291466"/>
            <a:ext cx="7698306" cy="1302202"/>
          </a:xfrm>
        </p:spPr>
        <p:txBody>
          <a:bodyPr anchor="t" anchorCtr="0">
            <a:normAutofit fontScale="90000"/>
          </a:bodyPr>
          <a:lstStyle/>
          <a:p>
            <a:r>
              <a:rPr lang="en-US" dirty="0"/>
              <a:t>Summary of Elements of the VHDL Paradigm</a:t>
            </a:r>
          </a:p>
        </p:txBody>
      </p:sp>
      <p:sp>
        <p:nvSpPr>
          <p:cNvPr id="5" name="Rectangle 4"/>
          <p:cNvSpPr/>
          <p:nvPr/>
        </p:nvSpPr>
        <p:spPr>
          <a:xfrm>
            <a:off x="696684" y="1772419"/>
            <a:ext cx="8066316" cy="4016484"/>
          </a:xfrm>
          <a:prstGeom prst="rect">
            <a:avLst/>
          </a:prstGeom>
        </p:spPr>
        <p:txBody>
          <a:bodyPr wrap="square">
            <a:spAutoFit/>
          </a:bodyPr>
          <a:lstStyle/>
          <a:p>
            <a:pPr>
              <a:spcAft>
                <a:spcPts val="600"/>
              </a:spcAft>
            </a:pPr>
            <a:r>
              <a:rPr lang="en-US" sz="2000" dirty="0">
                <a:solidFill>
                  <a:srgbClr val="FF6600"/>
                </a:solidFill>
              </a:rPr>
              <a:t>Entity : </a:t>
            </a:r>
            <a:r>
              <a:rPr lang="en-US" sz="2000" dirty="0"/>
              <a:t>A part of the system (can be a subsystem)</a:t>
            </a:r>
          </a:p>
          <a:p>
            <a:pPr>
              <a:spcAft>
                <a:spcPts val="600"/>
              </a:spcAft>
            </a:pPr>
            <a:r>
              <a:rPr lang="en-US" sz="2000" dirty="0">
                <a:solidFill>
                  <a:srgbClr val="FF6600"/>
                </a:solidFill>
              </a:rPr>
              <a:t>Ports : </a:t>
            </a:r>
            <a:r>
              <a:rPr lang="en-US" sz="2000" dirty="0"/>
              <a:t>Connections (or interfaces) between </a:t>
            </a:r>
          </a:p>
          <a:p>
            <a:pPr>
              <a:spcAft>
                <a:spcPts val="600"/>
              </a:spcAft>
            </a:pPr>
            <a:r>
              <a:rPr lang="en-US" sz="2000" dirty="0">
                <a:solidFill>
                  <a:srgbClr val="FF6600"/>
                </a:solidFill>
              </a:rPr>
              <a:t>Behavior :</a:t>
            </a:r>
            <a:r>
              <a:rPr lang="en-US" sz="2000" dirty="0"/>
              <a:t> What an entity does</a:t>
            </a:r>
          </a:p>
          <a:p>
            <a:pPr>
              <a:spcAft>
                <a:spcPts val="600"/>
              </a:spcAft>
            </a:pPr>
            <a:r>
              <a:rPr lang="en-US" sz="2000" dirty="0">
                <a:solidFill>
                  <a:srgbClr val="FF6600"/>
                </a:solidFill>
              </a:rPr>
              <a:t>Structure : </a:t>
            </a:r>
            <a:r>
              <a:rPr lang="en-US" sz="2000" dirty="0"/>
              <a:t>What an entity comprises</a:t>
            </a:r>
          </a:p>
          <a:p>
            <a:pPr>
              <a:spcAft>
                <a:spcPts val="600"/>
              </a:spcAft>
            </a:pPr>
            <a:r>
              <a:rPr lang="en-US" sz="2000" dirty="0">
                <a:solidFill>
                  <a:srgbClr val="FF6600"/>
                </a:solidFill>
              </a:rPr>
              <a:t>Analysis : </a:t>
            </a:r>
            <a:r>
              <a:rPr lang="en-US" sz="2000" dirty="0"/>
              <a:t>Checks syntax, etc. Does various automated tests and simulations on the design to verify that it can be synthesized and deployed on a particular programmable device / IC.</a:t>
            </a:r>
          </a:p>
          <a:p>
            <a:pPr>
              <a:spcAft>
                <a:spcPts val="600"/>
              </a:spcAft>
            </a:pPr>
            <a:r>
              <a:rPr lang="en-US" sz="2000" dirty="0">
                <a:solidFill>
                  <a:srgbClr val="FF6600"/>
                </a:solidFill>
              </a:rPr>
              <a:t>Test Bench : </a:t>
            </a:r>
            <a:r>
              <a:rPr lang="en-US" sz="2000" dirty="0"/>
              <a:t>How entities or a whole design is tested</a:t>
            </a:r>
          </a:p>
          <a:p>
            <a:pPr>
              <a:spcAft>
                <a:spcPts val="600"/>
              </a:spcAft>
            </a:pPr>
            <a:r>
              <a:rPr lang="en-US" sz="2000" dirty="0">
                <a:solidFill>
                  <a:srgbClr val="FF6600"/>
                </a:solidFill>
              </a:rPr>
              <a:t>Synthesis : </a:t>
            </a:r>
            <a:r>
              <a:rPr lang="en-US" sz="2000" dirty="0"/>
              <a:t>Deciding gates and how to connect them / generating the </a:t>
            </a:r>
            <a:r>
              <a:rPr lang="en-US" sz="2000" dirty="0" err="1"/>
              <a:t>bitstream</a:t>
            </a:r>
            <a:r>
              <a:rPr lang="en-US" sz="2000" dirty="0"/>
              <a:t> to configure the hardware.</a:t>
            </a:r>
          </a:p>
          <a:p>
            <a:pPr>
              <a:spcAft>
                <a:spcPts val="600"/>
              </a:spcAft>
            </a:pPr>
            <a:endParaRPr lang="en-US" sz="2000" dirty="0"/>
          </a:p>
        </p:txBody>
      </p:sp>
    </p:spTree>
    <p:extLst>
      <p:ext uri="{BB962C8B-B14F-4D97-AF65-F5344CB8AC3E}">
        <p14:creationId xmlns:p14="http://schemas.microsoft.com/office/powerpoint/2010/main" val="880662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381000" y="228600"/>
            <a:ext cx="8382000" cy="700088"/>
          </a:xfrm>
          <a:noFill/>
        </p:spPr>
        <p:txBody>
          <a:bodyPr lIns="92075" tIns="46038" rIns="92075" bIns="46038" anchor="ctr">
            <a:normAutofit fontScale="90000"/>
          </a:bodyPr>
          <a:lstStyle/>
          <a:p>
            <a:pPr eaLnBrk="1" hangingPunct="1"/>
            <a:r>
              <a:rPr lang="en-US" dirty="0"/>
              <a:t>PLD/FPGA Development Flow</a:t>
            </a:r>
          </a:p>
        </p:txBody>
      </p:sp>
      <p:sp>
        <p:nvSpPr>
          <p:cNvPr id="13316" name="Rectangle 3"/>
          <p:cNvSpPr>
            <a:spLocks noChangeArrowheads="1"/>
          </p:cNvSpPr>
          <p:nvPr/>
        </p:nvSpPr>
        <p:spPr bwMode="auto">
          <a:xfrm>
            <a:off x="2411760" y="3140968"/>
            <a:ext cx="6292850" cy="1130300"/>
          </a:xfrm>
          <a:prstGeom prst="rect">
            <a:avLst/>
          </a:prstGeom>
          <a:noFill/>
          <a:ln w="9525">
            <a:noFill/>
            <a:miter lim="800000"/>
            <a:headEnd/>
            <a:tailEnd/>
          </a:ln>
        </p:spPr>
        <p:txBody>
          <a:bodyPr lIns="92075" tIns="46038" rIns="92075" bIns="46038">
            <a:spAutoFit/>
          </a:bodyPr>
          <a:lstStyle/>
          <a:p>
            <a:pPr eaLnBrk="0" hangingPunct="0"/>
            <a:r>
              <a:rPr lang="en-US" sz="2000" b="1" dirty="0">
                <a:latin typeface="Arial" charset="0"/>
              </a:rPr>
              <a:t>Synthesis</a:t>
            </a:r>
          </a:p>
          <a:p>
            <a:pPr eaLnBrk="0" hangingPunct="0"/>
            <a:r>
              <a:rPr lang="en-US" sz="1600" dirty="0">
                <a:latin typeface="Arial" charset="0"/>
              </a:rPr>
              <a:t>  - Translate Design into Device Specific Primitives</a:t>
            </a:r>
          </a:p>
          <a:p>
            <a:pPr eaLnBrk="0" hangingPunct="0"/>
            <a:r>
              <a:rPr lang="en-US" sz="1600" dirty="0">
                <a:latin typeface="Arial" charset="0"/>
              </a:rPr>
              <a:t>  - Optimization to Meet Required Area &amp; Performance Constraints</a:t>
            </a:r>
          </a:p>
          <a:p>
            <a:pPr eaLnBrk="0" hangingPunct="0"/>
            <a:endParaRPr lang="en-US" sz="1600" dirty="0">
              <a:latin typeface="Arial" charset="0"/>
            </a:endParaRPr>
          </a:p>
        </p:txBody>
      </p:sp>
      <p:grpSp>
        <p:nvGrpSpPr>
          <p:cNvPr id="2" name="Group 4"/>
          <p:cNvGrpSpPr>
            <a:grpSpLocks/>
          </p:cNvGrpSpPr>
          <p:nvPr/>
        </p:nvGrpSpPr>
        <p:grpSpPr bwMode="auto">
          <a:xfrm>
            <a:off x="3429000" y="995950"/>
            <a:ext cx="457200" cy="533400"/>
            <a:chOff x="3019" y="1105"/>
            <a:chExt cx="320" cy="416"/>
          </a:xfrm>
        </p:grpSpPr>
        <p:sp>
          <p:nvSpPr>
            <p:cNvPr id="204805" name="Rectangle 5"/>
            <p:cNvSpPr>
              <a:spLocks noChangeArrowheads="1"/>
            </p:cNvSpPr>
            <p:nvPr/>
          </p:nvSpPr>
          <p:spPr bwMode="auto">
            <a:xfrm>
              <a:off x="3019" y="1105"/>
              <a:ext cx="320" cy="416"/>
            </a:xfrm>
            <a:prstGeom prst="rect">
              <a:avLst/>
            </a:prstGeom>
            <a:solidFill>
              <a:srgbClr val="CCECFF"/>
            </a:solidFill>
            <a:ln w="25400">
              <a:solidFill>
                <a:schemeClr val="tx2"/>
              </a:solidFill>
              <a:miter lim="800000"/>
              <a:headEnd/>
              <a:tailEnd/>
            </a:ln>
            <a:effectLst>
              <a:outerShdw dist="35921" dir="2700000" algn="ctr" rotWithShape="0">
                <a:schemeClr val="bg2"/>
              </a:outerShdw>
            </a:effectLst>
          </p:spPr>
          <p:txBody>
            <a:bodyPr wrap="none" anchor="ctr"/>
            <a:lstStyle/>
            <a:p>
              <a:pPr>
                <a:defRPr/>
              </a:pPr>
              <a:endParaRPr lang="en-US"/>
            </a:p>
          </p:txBody>
        </p:sp>
        <p:grpSp>
          <p:nvGrpSpPr>
            <p:cNvPr id="3" name="Group 6"/>
            <p:cNvGrpSpPr>
              <a:grpSpLocks/>
            </p:cNvGrpSpPr>
            <p:nvPr/>
          </p:nvGrpSpPr>
          <p:grpSpPr bwMode="auto">
            <a:xfrm>
              <a:off x="3059" y="1193"/>
              <a:ext cx="240" cy="240"/>
              <a:chOff x="3059" y="1193"/>
              <a:chExt cx="240" cy="240"/>
            </a:xfrm>
          </p:grpSpPr>
          <p:sp>
            <p:nvSpPr>
              <p:cNvPr id="204807" name="Line 7"/>
              <p:cNvSpPr>
                <a:spLocks noChangeShapeType="1"/>
              </p:cNvSpPr>
              <p:nvPr/>
            </p:nvSpPr>
            <p:spPr bwMode="auto">
              <a:xfrm>
                <a:off x="3059" y="1193"/>
                <a:ext cx="192"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sp>
            <p:nvSpPr>
              <p:cNvPr id="204808" name="Line 8"/>
              <p:cNvSpPr>
                <a:spLocks noChangeShapeType="1"/>
              </p:cNvSpPr>
              <p:nvPr/>
            </p:nvSpPr>
            <p:spPr bwMode="auto">
              <a:xfrm>
                <a:off x="3059" y="1241"/>
                <a:ext cx="240"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sp>
            <p:nvSpPr>
              <p:cNvPr id="204809" name="Line 9"/>
              <p:cNvSpPr>
                <a:spLocks noChangeShapeType="1"/>
              </p:cNvSpPr>
              <p:nvPr/>
            </p:nvSpPr>
            <p:spPr bwMode="auto">
              <a:xfrm>
                <a:off x="3059" y="1289"/>
                <a:ext cx="192"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sp>
            <p:nvSpPr>
              <p:cNvPr id="204810" name="Line 10"/>
              <p:cNvSpPr>
                <a:spLocks noChangeShapeType="1"/>
              </p:cNvSpPr>
              <p:nvPr/>
            </p:nvSpPr>
            <p:spPr bwMode="auto">
              <a:xfrm>
                <a:off x="3059" y="1337"/>
                <a:ext cx="240"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sp>
            <p:nvSpPr>
              <p:cNvPr id="204811" name="Line 11"/>
              <p:cNvSpPr>
                <a:spLocks noChangeShapeType="1"/>
              </p:cNvSpPr>
              <p:nvPr/>
            </p:nvSpPr>
            <p:spPr bwMode="auto">
              <a:xfrm>
                <a:off x="3059" y="1385"/>
                <a:ext cx="192"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sp>
            <p:nvSpPr>
              <p:cNvPr id="204812" name="Line 12"/>
              <p:cNvSpPr>
                <a:spLocks noChangeShapeType="1"/>
              </p:cNvSpPr>
              <p:nvPr/>
            </p:nvSpPr>
            <p:spPr bwMode="auto">
              <a:xfrm>
                <a:off x="3059" y="1433"/>
                <a:ext cx="240"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grpSp>
      </p:grpSp>
      <p:sp>
        <p:nvSpPr>
          <p:cNvPr id="13320" name="Rectangle 15"/>
          <p:cNvSpPr>
            <a:spLocks noChangeArrowheads="1"/>
          </p:cNvSpPr>
          <p:nvPr/>
        </p:nvSpPr>
        <p:spPr bwMode="auto">
          <a:xfrm>
            <a:off x="3650886" y="4317639"/>
            <a:ext cx="4593522" cy="1385637"/>
          </a:xfrm>
          <a:prstGeom prst="rect">
            <a:avLst/>
          </a:prstGeom>
          <a:noFill/>
          <a:ln w="9525">
            <a:noFill/>
            <a:miter lim="800000"/>
            <a:headEnd/>
            <a:tailEnd/>
          </a:ln>
        </p:spPr>
        <p:txBody>
          <a:bodyPr wrap="square" lIns="92075" tIns="46038" rIns="92075" bIns="46038">
            <a:spAutoFit/>
          </a:bodyPr>
          <a:lstStyle/>
          <a:p>
            <a:pPr eaLnBrk="0" hangingPunct="0"/>
            <a:r>
              <a:rPr lang="en-US" sz="2000" b="1" dirty="0">
                <a:latin typeface="Arial" charset="0"/>
              </a:rPr>
              <a:t>Place and Route (PAR)</a:t>
            </a:r>
          </a:p>
          <a:p>
            <a:pPr eaLnBrk="0" hangingPunct="0"/>
            <a:r>
              <a:rPr lang="en-US" sz="1600" dirty="0">
                <a:latin typeface="Arial" charset="0"/>
              </a:rPr>
              <a:t>  - Map primitives to specific locations inside </a:t>
            </a:r>
            <a:br>
              <a:rPr lang="en-US" sz="1600" dirty="0">
                <a:latin typeface="Arial" charset="0"/>
              </a:rPr>
            </a:br>
            <a:r>
              <a:rPr lang="en-US" sz="1600" dirty="0">
                <a:latin typeface="Arial" charset="0"/>
              </a:rPr>
              <a:t>    FPGA with reference to area &amp; performance </a:t>
            </a:r>
            <a:br>
              <a:rPr lang="en-US" sz="1600" dirty="0">
                <a:latin typeface="Arial" charset="0"/>
              </a:rPr>
            </a:br>
            <a:r>
              <a:rPr lang="en-US" sz="1600" dirty="0">
                <a:latin typeface="Arial" charset="0"/>
              </a:rPr>
              <a:t>    constraints</a:t>
            </a:r>
          </a:p>
          <a:p>
            <a:pPr eaLnBrk="0" hangingPunct="0"/>
            <a:r>
              <a:rPr lang="en-US" sz="1600" dirty="0">
                <a:latin typeface="Arial" charset="0"/>
              </a:rPr>
              <a:t>  - Specify routing resources to use</a:t>
            </a:r>
          </a:p>
        </p:txBody>
      </p:sp>
      <p:sp>
        <p:nvSpPr>
          <p:cNvPr id="13321" name="Rectangle 16"/>
          <p:cNvSpPr>
            <a:spLocks noChangeArrowheads="1"/>
          </p:cNvSpPr>
          <p:nvPr/>
        </p:nvSpPr>
        <p:spPr bwMode="auto">
          <a:xfrm>
            <a:off x="4040906" y="951630"/>
            <a:ext cx="4648200" cy="893194"/>
          </a:xfrm>
          <a:prstGeom prst="rect">
            <a:avLst/>
          </a:prstGeom>
          <a:noFill/>
          <a:ln w="9525">
            <a:noFill/>
            <a:miter lim="800000"/>
            <a:headEnd/>
            <a:tailEnd/>
          </a:ln>
        </p:spPr>
        <p:txBody>
          <a:bodyPr lIns="92075" tIns="46038" rIns="92075" bIns="46038">
            <a:spAutoFit/>
          </a:bodyPr>
          <a:lstStyle/>
          <a:p>
            <a:pPr eaLnBrk="0" hangingPunct="0"/>
            <a:r>
              <a:rPr lang="en-US" sz="2000" b="1" dirty="0">
                <a:latin typeface="Arial" pitchFamily="34" charset="0"/>
                <a:cs typeface="Arial" pitchFamily="34" charset="0"/>
              </a:rPr>
              <a:t>Design and RTL Coding</a:t>
            </a:r>
          </a:p>
          <a:p>
            <a:pPr eaLnBrk="0" hangingPunct="0"/>
            <a:r>
              <a:rPr lang="en-US" sz="1600" dirty="0">
                <a:latin typeface="Arial" pitchFamily="34" charset="0"/>
                <a:cs typeface="Arial" pitchFamily="34" charset="0"/>
              </a:rPr>
              <a:t>  - Behavioral or Structural Description of Design</a:t>
            </a:r>
            <a:br>
              <a:rPr lang="en-US" sz="1600" dirty="0">
                <a:latin typeface="Arial" pitchFamily="34" charset="0"/>
                <a:cs typeface="Arial" pitchFamily="34" charset="0"/>
              </a:rPr>
            </a:br>
            <a:r>
              <a:rPr lang="en-US" sz="1600" dirty="0">
                <a:latin typeface="Arial" pitchFamily="34" charset="0"/>
                <a:cs typeface="Arial" pitchFamily="34" charset="0"/>
              </a:rPr>
              <a:t>  - Writing VHDL, deciding i/o, formulating tests</a:t>
            </a:r>
          </a:p>
        </p:txBody>
      </p:sp>
      <p:sp>
        <p:nvSpPr>
          <p:cNvPr id="13322" name="Rectangle 17"/>
          <p:cNvSpPr>
            <a:spLocks noChangeArrowheads="1"/>
          </p:cNvSpPr>
          <p:nvPr/>
        </p:nvSpPr>
        <p:spPr bwMode="auto">
          <a:xfrm>
            <a:off x="4651375" y="1916832"/>
            <a:ext cx="4492625" cy="1385637"/>
          </a:xfrm>
          <a:prstGeom prst="rect">
            <a:avLst/>
          </a:prstGeom>
          <a:noFill/>
          <a:ln w="9525">
            <a:noFill/>
            <a:miter lim="800000"/>
            <a:headEnd/>
            <a:tailEnd/>
          </a:ln>
        </p:spPr>
        <p:txBody>
          <a:bodyPr lIns="0" tIns="46038" rIns="92075" bIns="46038">
            <a:spAutoFit/>
          </a:bodyPr>
          <a:lstStyle/>
          <a:p>
            <a:pPr eaLnBrk="0" hangingPunct="0"/>
            <a:r>
              <a:rPr lang="en-US" sz="1800" b="1" dirty="0">
                <a:latin typeface="Arial" charset="0"/>
              </a:rPr>
              <a:t>RTL Simulation</a:t>
            </a:r>
          </a:p>
          <a:p>
            <a:pPr eaLnBrk="0" hangingPunct="0"/>
            <a:r>
              <a:rPr lang="en-US" sz="1800" b="1" dirty="0">
                <a:latin typeface="Arial" charset="0"/>
              </a:rPr>
              <a:t>  </a:t>
            </a:r>
            <a:r>
              <a:rPr lang="en-US" sz="1600" dirty="0">
                <a:latin typeface="Arial" charset="0"/>
              </a:rPr>
              <a:t>-</a:t>
            </a:r>
            <a:r>
              <a:rPr lang="en-US" sz="1800" b="1" dirty="0">
                <a:latin typeface="Arial" charset="0"/>
              </a:rPr>
              <a:t> </a:t>
            </a:r>
            <a:r>
              <a:rPr lang="en-US" sz="1600" dirty="0">
                <a:latin typeface="Arial" charset="0"/>
              </a:rPr>
              <a:t>Functional Simulation</a:t>
            </a:r>
          </a:p>
          <a:p>
            <a:pPr eaLnBrk="0" hangingPunct="0"/>
            <a:r>
              <a:rPr lang="en-US" sz="1600" dirty="0">
                <a:latin typeface="Arial" charset="0"/>
              </a:rPr>
              <a:t>  - Verify Logic Model &amp; Data Flow </a:t>
            </a:r>
          </a:p>
          <a:p>
            <a:pPr eaLnBrk="0" hangingPunct="0"/>
            <a:r>
              <a:rPr lang="en-US" sz="1600" dirty="0">
                <a:latin typeface="Arial" charset="0"/>
              </a:rPr>
              <a:t>  - View model-specified timing</a:t>
            </a:r>
          </a:p>
          <a:p>
            <a:pPr eaLnBrk="0" hangingPunct="0"/>
            <a:r>
              <a:rPr lang="en-US" sz="1600" dirty="0">
                <a:latin typeface="Arial" charset="0"/>
              </a:rPr>
              <a:t>  </a:t>
            </a:r>
          </a:p>
        </p:txBody>
      </p:sp>
      <p:sp>
        <p:nvSpPr>
          <p:cNvPr id="13323" name="AutoShape 18"/>
          <p:cNvSpPr>
            <a:spLocks noChangeArrowheads="1"/>
          </p:cNvSpPr>
          <p:nvPr/>
        </p:nvSpPr>
        <p:spPr bwMode="auto">
          <a:xfrm>
            <a:off x="2667000" y="1208088"/>
            <a:ext cx="555625" cy="304800"/>
          </a:xfrm>
          <a:prstGeom prst="rightArrow">
            <a:avLst>
              <a:gd name="adj1" fmla="val 50000"/>
              <a:gd name="adj2" fmla="val 91154"/>
            </a:avLst>
          </a:prstGeom>
          <a:solidFill>
            <a:schemeClr val="accent1"/>
          </a:solidFill>
          <a:ln w="12700">
            <a:solidFill>
              <a:schemeClr val="accent1"/>
            </a:solidFill>
            <a:miter lim="800000"/>
            <a:headEnd/>
            <a:tailEnd/>
          </a:ln>
        </p:spPr>
        <p:txBody>
          <a:bodyPr wrap="none" anchor="ctr"/>
          <a:lstStyle/>
          <a:p>
            <a:endParaRPr lang="en-US"/>
          </a:p>
        </p:txBody>
      </p:sp>
      <p:sp>
        <p:nvSpPr>
          <p:cNvPr id="13324" name="AutoShape 19"/>
          <p:cNvSpPr>
            <a:spLocks noChangeArrowheads="1"/>
          </p:cNvSpPr>
          <p:nvPr/>
        </p:nvSpPr>
        <p:spPr bwMode="auto">
          <a:xfrm>
            <a:off x="3505200" y="1592850"/>
            <a:ext cx="304800" cy="381000"/>
          </a:xfrm>
          <a:prstGeom prst="downArrow">
            <a:avLst>
              <a:gd name="adj1" fmla="val 50000"/>
              <a:gd name="adj2" fmla="val 31250"/>
            </a:avLst>
          </a:prstGeom>
          <a:solidFill>
            <a:schemeClr val="hlink"/>
          </a:solidFill>
          <a:ln w="38100">
            <a:solidFill>
              <a:schemeClr val="tx2"/>
            </a:solidFill>
            <a:miter lim="800000"/>
            <a:headEnd/>
            <a:tailEnd/>
          </a:ln>
        </p:spPr>
        <p:txBody>
          <a:bodyPr anchor="ctr">
            <a:spAutoFit/>
          </a:bodyPr>
          <a:lstStyle/>
          <a:p>
            <a:endParaRPr lang="en-US"/>
          </a:p>
        </p:txBody>
      </p:sp>
      <p:sp>
        <p:nvSpPr>
          <p:cNvPr id="13325" name="AutoShape 20"/>
          <p:cNvSpPr>
            <a:spLocks noChangeArrowheads="1"/>
          </p:cNvSpPr>
          <p:nvPr/>
        </p:nvSpPr>
        <p:spPr bwMode="auto">
          <a:xfrm rot="-2400000">
            <a:off x="1205503" y="4607938"/>
            <a:ext cx="304800" cy="609600"/>
          </a:xfrm>
          <a:prstGeom prst="downArrow">
            <a:avLst>
              <a:gd name="adj1" fmla="val 40620"/>
              <a:gd name="adj2" fmla="val 87500"/>
            </a:avLst>
          </a:prstGeom>
          <a:solidFill>
            <a:schemeClr val="bg2"/>
          </a:solidFill>
          <a:ln w="38100">
            <a:solidFill>
              <a:schemeClr val="tx1"/>
            </a:solidFill>
            <a:miter lim="800000"/>
            <a:headEnd/>
            <a:tailEnd/>
          </a:ln>
        </p:spPr>
        <p:txBody>
          <a:bodyPr wrap="none" anchor="ctr">
            <a:spAutoFit/>
          </a:bodyPr>
          <a:lstStyle/>
          <a:p>
            <a:endParaRPr lang="en-US"/>
          </a:p>
        </p:txBody>
      </p:sp>
      <p:grpSp>
        <p:nvGrpSpPr>
          <p:cNvPr id="4" name="Group 21"/>
          <p:cNvGrpSpPr>
            <a:grpSpLocks/>
          </p:cNvGrpSpPr>
          <p:nvPr/>
        </p:nvGrpSpPr>
        <p:grpSpPr bwMode="auto">
          <a:xfrm>
            <a:off x="2586038" y="2078888"/>
            <a:ext cx="1905000" cy="762000"/>
            <a:chOff x="1632" y="1488"/>
            <a:chExt cx="1296" cy="480"/>
          </a:xfrm>
        </p:grpSpPr>
        <p:sp>
          <p:nvSpPr>
            <p:cNvPr id="13339" name="Rectangle 22"/>
            <p:cNvSpPr>
              <a:spLocks noChangeArrowheads="1"/>
            </p:cNvSpPr>
            <p:nvPr/>
          </p:nvSpPr>
          <p:spPr bwMode="auto">
            <a:xfrm>
              <a:off x="1632" y="1488"/>
              <a:ext cx="1296" cy="480"/>
            </a:xfrm>
            <a:prstGeom prst="rect">
              <a:avLst/>
            </a:prstGeom>
            <a:solidFill>
              <a:schemeClr val="bg1"/>
            </a:solidFill>
            <a:ln w="28575">
              <a:solidFill>
                <a:schemeClr val="tx1"/>
              </a:solidFill>
              <a:miter lim="800000"/>
              <a:headEnd/>
              <a:tailEnd/>
            </a:ln>
          </p:spPr>
          <p:txBody>
            <a:bodyPr wrap="none" lIns="0" rIns="0" anchor="ctr"/>
            <a:lstStyle/>
            <a:p>
              <a:pPr algn="ctr" eaLnBrk="0" hangingPunct="0"/>
              <a:endParaRPr lang="en-US">
                <a:latin typeface="Arial" charset="0"/>
              </a:endParaRPr>
            </a:p>
          </p:txBody>
        </p:sp>
        <p:grpSp>
          <p:nvGrpSpPr>
            <p:cNvPr id="5" name="Group 23"/>
            <p:cNvGrpSpPr>
              <a:grpSpLocks/>
            </p:cNvGrpSpPr>
            <p:nvPr/>
          </p:nvGrpSpPr>
          <p:grpSpPr bwMode="auto">
            <a:xfrm>
              <a:off x="1680" y="1584"/>
              <a:ext cx="1172" cy="315"/>
              <a:chOff x="1324" y="1856"/>
              <a:chExt cx="3089" cy="523"/>
            </a:xfrm>
          </p:grpSpPr>
          <p:sp>
            <p:nvSpPr>
              <p:cNvPr id="13341" name="Line 24"/>
              <p:cNvSpPr>
                <a:spLocks noChangeShapeType="1"/>
              </p:cNvSpPr>
              <p:nvPr/>
            </p:nvSpPr>
            <p:spPr bwMode="auto">
              <a:xfrm flipV="1">
                <a:off x="1333" y="1998"/>
                <a:ext cx="38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42" name="Line 25"/>
              <p:cNvSpPr>
                <a:spLocks noChangeShapeType="1"/>
              </p:cNvSpPr>
              <p:nvPr/>
            </p:nvSpPr>
            <p:spPr bwMode="auto">
              <a:xfrm flipV="1">
                <a:off x="1717" y="1856"/>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43" name="Line 26"/>
              <p:cNvSpPr>
                <a:spLocks noChangeShapeType="1"/>
              </p:cNvSpPr>
              <p:nvPr/>
            </p:nvSpPr>
            <p:spPr bwMode="auto">
              <a:xfrm flipV="1">
                <a:off x="1717"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44" name="Line 27"/>
              <p:cNvSpPr>
                <a:spLocks noChangeShapeType="1"/>
              </p:cNvSpPr>
              <p:nvPr/>
            </p:nvSpPr>
            <p:spPr bwMode="auto">
              <a:xfrm flipV="1">
                <a:off x="2103"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45" name="Line 28"/>
              <p:cNvSpPr>
                <a:spLocks noChangeShapeType="1"/>
              </p:cNvSpPr>
              <p:nvPr/>
            </p:nvSpPr>
            <p:spPr bwMode="auto">
              <a:xfrm flipV="1">
                <a:off x="2103" y="1998"/>
                <a:ext cx="38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46" name="Line 29"/>
              <p:cNvSpPr>
                <a:spLocks noChangeShapeType="1"/>
              </p:cNvSpPr>
              <p:nvPr/>
            </p:nvSpPr>
            <p:spPr bwMode="auto">
              <a:xfrm flipV="1">
                <a:off x="2487" y="1856"/>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47" name="Line 30"/>
              <p:cNvSpPr>
                <a:spLocks noChangeShapeType="1"/>
              </p:cNvSpPr>
              <p:nvPr/>
            </p:nvSpPr>
            <p:spPr bwMode="auto">
              <a:xfrm flipV="1">
                <a:off x="2487"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48" name="Line 31"/>
              <p:cNvSpPr>
                <a:spLocks noChangeShapeType="1"/>
              </p:cNvSpPr>
              <p:nvPr/>
            </p:nvSpPr>
            <p:spPr bwMode="auto">
              <a:xfrm flipV="1">
                <a:off x="2873"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49" name="Line 32"/>
              <p:cNvSpPr>
                <a:spLocks noChangeShapeType="1"/>
              </p:cNvSpPr>
              <p:nvPr/>
            </p:nvSpPr>
            <p:spPr bwMode="auto">
              <a:xfrm flipV="1">
                <a:off x="2873" y="1998"/>
                <a:ext cx="38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50" name="Line 33"/>
              <p:cNvSpPr>
                <a:spLocks noChangeShapeType="1"/>
              </p:cNvSpPr>
              <p:nvPr/>
            </p:nvSpPr>
            <p:spPr bwMode="auto">
              <a:xfrm flipV="1">
                <a:off x="3257" y="1856"/>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51" name="Line 34"/>
              <p:cNvSpPr>
                <a:spLocks noChangeShapeType="1"/>
              </p:cNvSpPr>
              <p:nvPr/>
            </p:nvSpPr>
            <p:spPr bwMode="auto">
              <a:xfrm flipV="1">
                <a:off x="3257"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52" name="Line 35"/>
              <p:cNvSpPr>
                <a:spLocks noChangeShapeType="1"/>
              </p:cNvSpPr>
              <p:nvPr/>
            </p:nvSpPr>
            <p:spPr bwMode="auto">
              <a:xfrm flipV="1">
                <a:off x="3643"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53" name="Line 36"/>
              <p:cNvSpPr>
                <a:spLocks noChangeShapeType="1"/>
              </p:cNvSpPr>
              <p:nvPr/>
            </p:nvSpPr>
            <p:spPr bwMode="auto">
              <a:xfrm flipV="1">
                <a:off x="3643" y="1998"/>
                <a:ext cx="385"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54" name="Line 37"/>
              <p:cNvSpPr>
                <a:spLocks noChangeShapeType="1"/>
              </p:cNvSpPr>
              <p:nvPr/>
            </p:nvSpPr>
            <p:spPr bwMode="auto">
              <a:xfrm flipV="1">
                <a:off x="4028" y="1856"/>
                <a:ext cx="385"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55" name="Line 38"/>
              <p:cNvSpPr>
                <a:spLocks noChangeShapeType="1"/>
              </p:cNvSpPr>
              <p:nvPr/>
            </p:nvSpPr>
            <p:spPr bwMode="auto">
              <a:xfrm flipV="1">
                <a:off x="4028"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grpSp>
            <p:nvGrpSpPr>
              <p:cNvPr id="6" name="Group 39"/>
              <p:cNvGrpSpPr>
                <a:grpSpLocks/>
              </p:cNvGrpSpPr>
              <p:nvPr/>
            </p:nvGrpSpPr>
            <p:grpSpPr bwMode="auto">
              <a:xfrm>
                <a:off x="1324" y="2237"/>
                <a:ext cx="3089" cy="142"/>
                <a:chOff x="1158" y="3231"/>
                <a:chExt cx="3089" cy="142"/>
              </a:xfrm>
            </p:grpSpPr>
            <p:sp>
              <p:nvSpPr>
                <p:cNvPr id="13357" name="Line 40"/>
                <p:cNvSpPr>
                  <a:spLocks noChangeShapeType="1"/>
                </p:cNvSpPr>
                <p:nvPr/>
              </p:nvSpPr>
              <p:spPr bwMode="auto">
                <a:xfrm flipV="1">
                  <a:off x="1389" y="3373"/>
                  <a:ext cx="360"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58" name="Line 41"/>
                <p:cNvSpPr>
                  <a:spLocks noChangeShapeType="1"/>
                </p:cNvSpPr>
                <p:nvPr/>
              </p:nvSpPr>
              <p:spPr bwMode="auto">
                <a:xfrm flipV="1">
                  <a:off x="1749" y="3231"/>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59" name="Line 42"/>
                <p:cNvSpPr>
                  <a:spLocks noChangeShapeType="1"/>
                </p:cNvSpPr>
                <p:nvPr/>
              </p:nvSpPr>
              <p:spPr bwMode="auto">
                <a:xfrm flipV="1">
                  <a:off x="1749"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60" name="Line 43"/>
                <p:cNvSpPr>
                  <a:spLocks noChangeShapeType="1"/>
                </p:cNvSpPr>
                <p:nvPr/>
              </p:nvSpPr>
              <p:spPr bwMode="auto">
                <a:xfrm flipV="1">
                  <a:off x="2135"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61" name="Line 44"/>
                <p:cNvSpPr>
                  <a:spLocks noChangeShapeType="1"/>
                </p:cNvSpPr>
                <p:nvPr/>
              </p:nvSpPr>
              <p:spPr bwMode="auto">
                <a:xfrm flipV="1">
                  <a:off x="2135" y="3373"/>
                  <a:ext cx="38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62" name="Line 45"/>
                <p:cNvSpPr>
                  <a:spLocks noChangeShapeType="1"/>
                </p:cNvSpPr>
                <p:nvPr/>
              </p:nvSpPr>
              <p:spPr bwMode="auto">
                <a:xfrm flipV="1">
                  <a:off x="2519" y="3231"/>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63" name="Line 46"/>
                <p:cNvSpPr>
                  <a:spLocks noChangeShapeType="1"/>
                </p:cNvSpPr>
                <p:nvPr/>
              </p:nvSpPr>
              <p:spPr bwMode="auto">
                <a:xfrm flipV="1">
                  <a:off x="2519"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64" name="Line 47"/>
                <p:cNvSpPr>
                  <a:spLocks noChangeShapeType="1"/>
                </p:cNvSpPr>
                <p:nvPr/>
              </p:nvSpPr>
              <p:spPr bwMode="auto">
                <a:xfrm flipV="1">
                  <a:off x="2905"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65" name="Line 48"/>
                <p:cNvSpPr>
                  <a:spLocks noChangeShapeType="1"/>
                </p:cNvSpPr>
                <p:nvPr/>
              </p:nvSpPr>
              <p:spPr bwMode="auto">
                <a:xfrm flipV="1">
                  <a:off x="2905" y="3373"/>
                  <a:ext cx="38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66" name="Line 49"/>
                <p:cNvSpPr>
                  <a:spLocks noChangeShapeType="1"/>
                </p:cNvSpPr>
                <p:nvPr/>
              </p:nvSpPr>
              <p:spPr bwMode="auto">
                <a:xfrm flipV="1">
                  <a:off x="3289" y="3231"/>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67" name="Line 50"/>
                <p:cNvSpPr>
                  <a:spLocks noChangeShapeType="1"/>
                </p:cNvSpPr>
                <p:nvPr/>
              </p:nvSpPr>
              <p:spPr bwMode="auto">
                <a:xfrm flipV="1">
                  <a:off x="3289"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68" name="Line 51"/>
                <p:cNvSpPr>
                  <a:spLocks noChangeShapeType="1"/>
                </p:cNvSpPr>
                <p:nvPr/>
              </p:nvSpPr>
              <p:spPr bwMode="auto">
                <a:xfrm flipV="1">
                  <a:off x="3675"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69" name="Line 52"/>
                <p:cNvSpPr>
                  <a:spLocks noChangeShapeType="1"/>
                </p:cNvSpPr>
                <p:nvPr/>
              </p:nvSpPr>
              <p:spPr bwMode="auto">
                <a:xfrm flipV="1">
                  <a:off x="3675" y="3373"/>
                  <a:ext cx="385"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70" name="Line 53"/>
                <p:cNvSpPr>
                  <a:spLocks noChangeShapeType="1"/>
                </p:cNvSpPr>
                <p:nvPr/>
              </p:nvSpPr>
              <p:spPr bwMode="auto">
                <a:xfrm flipV="1">
                  <a:off x="4060" y="3231"/>
                  <a:ext cx="187"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71" name="Line 54"/>
                <p:cNvSpPr>
                  <a:spLocks noChangeShapeType="1"/>
                </p:cNvSpPr>
                <p:nvPr/>
              </p:nvSpPr>
              <p:spPr bwMode="auto">
                <a:xfrm flipV="1">
                  <a:off x="4060"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72" name="Line 55"/>
                <p:cNvSpPr>
                  <a:spLocks noChangeShapeType="1"/>
                </p:cNvSpPr>
                <p:nvPr/>
              </p:nvSpPr>
              <p:spPr bwMode="auto">
                <a:xfrm flipV="1">
                  <a:off x="1158" y="3231"/>
                  <a:ext cx="22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73" name="Line 56"/>
                <p:cNvSpPr>
                  <a:spLocks noChangeShapeType="1"/>
                </p:cNvSpPr>
                <p:nvPr/>
              </p:nvSpPr>
              <p:spPr bwMode="auto">
                <a:xfrm flipV="1">
                  <a:off x="1382"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74" name="Line 57"/>
                <p:cNvSpPr>
                  <a:spLocks noChangeShapeType="1"/>
                </p:cNvSpPr>
                <p:nvPr/>
              </p:nvSpPr>
              <p:spPr bwMode="auto">
                <a:xfrm flipV="1">
                  <a:off x="1388" y="3373"/>
                  <a:ext cx="360"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3375" name="Line 58"/>
                <p:cNvSpPr>
                  <a:spLocks noChangeShapeType="1"/>
                </p:cNvSpPr>
                <p:nvPr/>
              </p:nvSpPr>
              <p:spPr bwMode="auto">
                <a:xfrm flipV="1">
                  <a:off x="1750"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grpSp>
        </p:grpSp>
      </p:grpSp>
      <p:sp>
        <p:nvSpPr>
          <p:cNvPr id="13327" name="AutoShape 60"/>
          <p:cNvSpPr>
            <a:spLocks noChangeArrowheads="1"/>
          </p:cNvSpPr>
          <p:nvPr/>
        </p:nvSpPr>
        <p:spPr bwMode="auto">
          <a:xfrm rot="2700000">
            <a:off x="2093028" y="2223354"/>
            <a:ext cx="304800" cy="609600"/>
          </a:xfrm>
          <a:prstGeom prst="downArrow">
            <a:avLst>
              <a:gd name="adj1" fmla="val 40620"/>
              <a:gd name="adj2" fmla="val 87500"/>
            </a:avLst>
          </a:prstGeom>
          <a:solidFill>
            <a:schemeClr val="bg2"/>
          </a:solidFill>
          <a:ln w="38100">
            <a:solidFill>
              <a:schemeClr val="tx1"/>
            </a:solidFill>
            <a:miter lim="800000"/>
            <a:headEnd/>
            <a:tailEnd/>
          </a:ln>
        </p:spPr>
        <p:txBody>
          <a:bodyPr wrap="none" anchor="ctr">
            <a:spAutoFit/>
          </a:bodyPr>
          <a:lstStyle/>
          <a:p>
            <a:endParaRPr lang="en-US"/>
          </a:p>
        </p:txBody>
      </p:sp>
      <p:sp>
        <p:nvSpPr>
          <p:cNvPr id="13328" name="Rectangle 61"/>
          <p:cNvSpPr>
            <a:spLocks noChangeArrowheads="1"/>
          </p:cNvSpPr>
          <p:nvPr/>
        </p:nvSpPr>
        <p:spPr bwMode="auto">
          <a:xfrm>
            <a:off x="354065" y="2782558"/>
            <a:ext cx="2101752" cy="1804987"/>
          </a:xfrm>
          <a:prstGeom prst="rect">
            <a:avLst/>
          </a:prstGeom>
          <a:solidFill>
            <a:schemeClr val="bg1"/>
          </a:solidFill>
          <a:ln w="28575">
            <a:solidFill>
              <a:schemeClr val="folHlink"/>
            </a:solidFill>
            <a:miter lim="800000"/>
            <a:headEnd/>
            <a:tailEnd/>
          </a:ln>
        </p:spPr>
        <p:txBody>
          <a:bodyPr wrap="none" anchor="ctr"/>
          <a:lstStyle/>
          <a:p>
            <a:endParaRPr lang="en-US"/>
          </a:p>
        </p:txBody>
      </p:sp>
      <p:sp>
        <p:nvSpPr>
          <p:cNvPr id="13329" name="Rectangle 62"/>
          <p:cNvSpPr>
            <a:spLocks noChangeArrowheads="1"/>
          </p:cNvSpPr>
          <p:nvPr/>
        </p:nvSpPr>
        <p:spPr bwMode="auto">
          <a:xfrm>
            <a:off x="391116" y="2988933"/>
            <a:ext cx="815975" cy="439737"/>
          </a:xfrm>
          <a:prstGeom prst="rect">
            <a:avLst/>
          </a:prstGeom>
          <a:solidFill>
            <a:schemeClr val="accent1"/>
          </a:solidFill>
          <a:ln w="12700">
            <a:solidFill>
              <a:schemeClr val="tx1"/>
            </a:solidFill>
            <a:miter lim="800000"/>
            <a:headEnd/>
            <a:tailEnd/>
          </a:ln>
        </p:spPr>
        <p:txBody>
          <a:bodyPr wrap="none" anchor="ctr"/>
          <a:lstStyle/>
          <a:p>
            <a:pPr algn="ctr" eaLnBrk="0" hangingPunct="0"/>
            <a:r>
              <a:rPr lang="en-US" sz="2800" b="1">
                <a:solidFill>
                  <a:schemeClr val="bg1"/>
                </a:solidFill>
                <a:latin typeface="Arial" charset="0"/>
              </a:rPr>
              <a:t>LE</a:t>
            </a:r>
          </a:p>
        </p:txBody>
      </p:sp>
      <p:sp>
        <p:nvSpPr>
          <p:cNvPr id="13330" name="Rectangle 63"/>
          <p:cNvSpPr>
            <a:spLocks noChangeArrowheads="1"/>
          </p:cNvSpPr>
          <p:nvPr/>
        </p:nvSpPr>
        <p:spPr bwMode="auto">
          <a:xfrm>
            <a:off x="1826216" y="3254045"/>
            <a:ext cx="152400" cy="152400"/>
          </a:xfrm>
          <a:prstGeom prst="rect">
            <a:avLst/>
          </a:prstGeom>
          <a:solidFill>
            <a:schemeClr val="accent1"/>
          </a:solidFill>
          <a:ln w="9525">
            <a:miter lim="800000"/>
            <a:headEnd/>
            <a:tailEnd/>
          </a:ln>
          <a:scene3d>
            <a:camera prst="legacyObliqueTopRight">
              <a:rot lat="0" lon="18600000" rev="0"/>
            </a:camera>
            <a:lightRig rig="legacyFlat3" dir="b"/>
          </a:scene3d>
          <a:sp3d extrusionH="163500" prstMaterial="legacyMatte">
            <a:bevelT w="13500" h="13500" prst="angle"/>
            <a:bevelB w="13500" h="13500" prst="angle"/>
            <a:extrusionClr>
              <a:schemeClr val="accent1"/>
            </a:extrusionClr>
          </a:sp3d>
        </p:spPr>
        <p:txBody>
          <a:bodyPr wrap="none" anchor="ctr">
            <a:flatTx/>
          </a:bodyPr>
          <a:lstStyle/>
          <a:p>
            <a:endParaRPr lang="en-US"/>
          </a:p>
        </p:txBody>
      </p:sp>
      <p:sp>
        <p:nvSpPr>
          <p:cNvPr id="13331" name="Text Box 64"/>
          <p:cNvSpPr txBox="1">
            <a:spLocks noChangeArrowheads="1"/>
          </p:cNvSpPr>
          <p:nvPr/>
        </p:nvSpPr>
        <p:spPr bwMode="auto">
          <a:xfrm>
            <a:off x="1454741" y="2868283"/>
            <a:ext cx="755650" cy="366712"/>
          </a:xfrm>
          <a:prstGeom prst="rect">
            <a:avLst/>
          </a:prstGeom>
          <a:noFill/>
          <a:ln w="12700">
            <a:noFill/>
            <a:miter lim="800000"/>
            <a:headEnd/>
            <a:tailEnd/>
          </a:ln>
        </p:spPr>
        <p:txBody>
          <a:bodyPr wrap="none">
            <a:spAutoFit/>
          </a:bodyPr>
          <a:lstStyle/>
          <a:p>
            <a:pPr eaLnBrk="0" hangingPunct="0"/>
            <a:r>
              <a:rPr lang="en-US" sz="1800" b="1">
                <a:solidFill>
                  <a:schemeClr val="accent1"/>
                </a:solidFill>
                <a:latin typeface="Arial" charset="0"/>
              </a:rPr>
              <a:t>M512</a:t>
            </a:r>
          </a:p>
        </p:txBody>
      </p:sp>
      <p:sp>
        <p:nvSpPr>
          <p:cNvPr id="13332" name="Rectangle 65"/>
          <p:cNvSpPr>
            <a:spLocks noChangeArrowheads="1"/>
          </p:cNvSpPr>
          <p:nvPr/>
        </p:nvSpPr>
        <p:spPr bwMode="auto">
          <a:xfrm>
            <a:off x="476841" y="4093833"/>
            <a:ext cx="377825" cy="304800"/>
          </a:xfrm>
          <a:prstGeom prst="rect">
            <a:avLst/>
          </a:prstGeom>
          <a:solidFill>
            <a:schemeClr val="hlink"/>
          </a:solidFill>
          <a:ln w="9525">
            <a:miter lim="800000"/>
            <a:headEnd/>
            <a:tailEnd/>
          </a:ln>
          <a:scene3d>
            <a:camera prst="legacyObliqueTopRight">
              <a:rot lat="0" lon="899999" rev="0"/>
            </a:camera>
            <a:lightRig rig="legacyFlat3" dir="b"/>
          </a:scene3d>
          <a:sp3d extrusionH="354000" prstMaterial="legacyMatte">
            <a:bevelT w="13500" h="13500" prst="angle"/>
            <a:bevelB w="13500" h="13500" prst="angle"/>
            <a:extrusionClr>
              <a:schemeClr val="hlink"/>
            </a:extrusionClr>
          </a:sp3d>
        </p:spPr>
        <p:txBody>
          <a:bodyPr wrap="none" anchor="ctr">
            <a:flatTx/>
          </a:bodyPr>
          <a:lstStyle/>
          <a:p>
            <a:endParaRPr lang="en-US"/>
          </a:p>
        </p:txBody>
      </p:sp>
      <p:sp>
        <p:nvSpPr>
          <p:cNvPr id="13333" name="Text Box 66"/>
          <p:cNvSpPr txBox="1">
            <a:spLocks noChangeArrowheads="1"/>
          </p:cNvSpPr>
          <p:nvPr/>
        </p:nvSpPr>
        <p:spPr bwMode="auto">
          <a:xfrm>
            <a:off x="480016" y="3603295"/>
            <a:ext cx="666750" cy="366713"/>
          </a:xfrm>
          <a:prstGeom prst="rect">
            <a:avLst/>
          </a:prstGeom>
          <a:noFill/>
          <a:ln w="12700">
            <a:noFill/>
            <a:miter lim="800000"/>
            <a:headEnd/>
            <a:tailEnd/>
          </a:ln>
        </p:spPr>
        <p:txBody>
          <a:bodyPr wrap="none">
            <a:spAutoFit/>
          </a:bodyPr>
          <a:lstStyle/>
          <a:p>
            <a:pPr eaLnBrk="0" hangingPunct="0"/>
            <a:r>
              <a:rPr lang="en-US" sz="1800" b="1">
                <a:solidFill>
                  <a:schemeClr val="folHlink"/>
                </a:solidFill>
                <a:latin typeface="Arial" charset="0"/>
              </a:rPr>
              <a:t>M4K</a:t>
            </a:r>
          </a:p>
        </p:txBody>
      </p:sp>
      <p:sp>
        <p:nvSpPr>
          <p:cNvPr id="13334" name="Freeform 67"/>
          <p:cNvSpPr>
            <a:spLocks/>
          </p:cNvSpPr>
          <p:nvPr/>
        </p:nvSpPr>
        <p:spPr bwMode="auto">
          <a:xfrm flipH="1">
            <a:off x="1689691" y="4349420"/>
            <a:ext cx="457200" cy="152400"/>
          </a:xfrm>
          <a:custGeom>
            <a:avLst/>
            <a:gdLst>
              <a:gd name="T0" fmla="*/ 0 w 288"/>
              <a:gd name="T1" fmla="*/ 48 h 96"/>
              <a:gd name="T2" fmla="*/ 48 w 288"/>
              <a:gd name="T3" fmla="*/ 0 h 96"/>
              <a:gd name="T4" fmla="*/ 240 w 288"/>
              <a:gd name="T5" fmla="*/ 0 h 96"/>
              <a:gd name="T6" fmla="*/ 288 w 288"/>
              <a:gd name="T7" fmla="*/ 48 h 96"/>
              <a:gd name="T8" fmla="*/ 240 w 288"/>
              <a:gd name="T9" fmla="*/ 96 h 96"/>
              <a:gd name="T10" fmla="*/ 48 w 288"/>
              <a:gd name="T11" fmla="*/ 96 h 96"/>
              <a:gd name="T12" fmla="*/ 0 w 288"/>
              <a:gd name="T13" fmla="*/ 48 h 96"/>
              <a:gd name="T14" fmla="*/ 0 60000 65536"/>
              <a:gd name="T15" fmla="*/ 0 60000 65536"/>
              <a:gd name="T16" fmla="*/ 0 60000 65536"/>
              <a:gd name="T17" fmla="*/ 0 60000 65536"/>
              <a:gd name="T18" fmla="*/ 0 60000 65536"/>
              <a:gd name="T19" fmla="*/ 0 60000 65536"/>
              <a:gd name="T20" fmla="*/ 0 60000 65536"/>
              <a:gd name="T21" fmla="*/ 0 w 288"/>
              <a:gd name="T22" fmla="*/ 0 h 96"/>
              <a:gd name="T23" fmla="*/ 288 w 288"/>
              <a:gd name="T24" fmla="*/ 96 h 9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8" h="96">
                <a:moveTo>
                  <a:pt x="0" y="48"/>
                </a:moveTo>
                <a:lnTo>
                  <a:pt x="48" y="0"/>
                </a:lnTo>
                <a:lnTo>
                  <a:pt x="240" y="0"/>
                </a:lnTo>
                <a:lnTo>
                  <a:pt x="288" y="48"/>
                </a:lnTo>
                <a:lnTo>
                  <a:pt x="240" y="96"/>
                </a:lnTo>
                <a:lnTo>
                  <a:pt x="48" y="96"/>
                </a:lnTo>
                <a:lnTo>
                  <a:pt x="0" y="48"/>
                </a:lnTo>
                <a:close/>
              </a:path>
            </a:pathLst>
          </a:custGeom>
          <a:solidFill>
            <a:schemeClr val="accent2"/>
          </a:solidFill>
          <a:ln w="28575">
            <a:solidFill>
              <a:schemeClr val="tx1"/>
            </a:solidFill>
            <a:round/>
            <a:headEnd/>
            <a:tailEnd/>
          </a:ln>
        </p:spPr>
        <p:txBody>
          <a:bodyPr wrap="none" anchor="ctr"/>
          <a:lstStyle/>
          <a:p>
            <a:endParaRPr lang="en-US"/>
          </a:p>
        </p:txBody>
      </p:sp>
      <p:sp>
        <p:nvSpPr>
          <p:cNvPr id="13335" name="AutoShape 68"/>
          <p:cNvSpPr>
            <a:spLocks noChangeArrowheads="1"/>
          </p:cNvSpPr>
          <p:nvPr/>
        </p:nvSpPr>
        <p:spPr bwMode="auto">
          <a:xfrm>
            <a:off x="1935753" y="4031920"/>
            <a:ext cx="385763" cy="165100"/>
          </a:xfrm>
          <a:prstGeom prst="homePlate">
            <a:avLst>
              <a:gd name="adj" fmla="val 58414"/>
            </a:avLst>
          </a:prstGeom>
          <a:solidFill>
            <a:schemeClr val="accent2"/>
          </a:solidFill>
          <a:ln w="28575">
            <a:solidFill>
              <a:schemeClr val="tx1"/>
            </a:solidFill>
            <a:miter lim="800000"/>
            <a:headEnd/>
            <a:tailEnd/>
          </a:ln>
        </p:spPr>
        <p:txBody>
          <a:bodyPr wrap="none" anchor="ctr"/>
          <a:lstStyle/>
          <a:p>
            <a:endParaRPr lang="en-US"/>
          </a:p>
        </p:txBody>
      </p:sp>
      <p:sp>
        <p:nvSpPr>
          <p:cNvPr id="13336" name="Text Box 69"/>
          <p:cNvSpPr txBox="1">
            <a:spLocks noChangeArrowheads="1"/>
          </p:cNvSpPr>
          <p:nvPr/>
        </p:nvSpPr>
        <p:spPr bwMode="auto">
          <a:xfrm>
            <a:off x="1621428" y="3676320"/>
            <a:ext cx="488950" cy="366713"/>
          </a:xfrm>
          <a:prstGeom prst="rect">
            <a:avLst/>
          </a:prstGeom>
          <a:noFill/>
          <a:ln w="12700">
            <a:noFill/>
            <a:miter lim="800000"/>
            <a:headEnd/>
            <a:tailEnd/>
          </a:ln>
        </p:spPr>
        <p:txBody>
          <a:bodyPr wrap="none">
            <a:spAutoFit/>
          </a:bodyPr>
          <a:lstStyle/>
          <a:p>
            <a:pPr eaLnBrk="0" hangingPunct="0"/>
            <a:r>
              <a:rPr lang="en-US" sz="1800" b="1">
                <a:solidFill>
                  <a:schemeClr val="accent2"/>
                </a:solidFill>
                <a:latin typeface="Arial" charset="0"/>
              </a:rPr>
              <a:t>I/O</a:t>
            </a:r>
          </a:p>
        </p:txBody>
      </p:sp>
      <p:sp>
        <p:nvSpPr>
          <p:cNvPr id="13337" name="AutoShape 70"/>
          <p:cNvSpPr>
            <a:spLocks noChangeArrowheads="1"/>
          </p:cNvSpPr>
          <p:nvPr/>
        </p:nvSpPr>
        <p:spPr bwMode="auto">
          <a:xfrm rot="10800000">
            <a:off x="1403941" y="4106533"/>
            <a:ext cx="385762" cy="165100"/>
          </a:xfrm>
          <a:prstGeom prst="homePlate">
            <a:avLst>
              <a:gd name="adj" fmla="val 58413"/>
            </a:avLst>
          </a:prstGeom>
          <a:solidFill>
            <a:schemeClr val="accent2"/>
          </a:solidFill>
          <a:ln w="28575">
            <a:solidFill>
              <a:schemeClr val="tx1"/>
            </a:solidFill>
            <a:miter lim="800000"/>
            <a:headEnd/>
            <a:tailEnd/>
          </a:ln>
        </p:spPr>
        <p:txBody>
          <a:bodyPr wrap="none" anchor="ctr"/>
          <a:lstStyle/>
          <a:p>
            <a:endParaRPr lang="en-US"/>
          </a:p>
        </p:txBody>
      </p:sp>
      <p:pic>
        <p:nvPicPr>
          <p:cNvPr id="13338" name="Picture 71"/>
          <p:cNvPicPr>
            <a:picLocks noChangeAspect="1" noChangeArrowheads="1"/>
          </p:cNvPicPr>
          <p:nvPr/>
        </p:nvPicPr>
        <p:blipFill>
          <a:blip r:embed="rId3" cstate="print"/>
          <a:srcRect l="16646" t="33719" r="37541" b="18210"/>
          <a:stretch>
            <a:fillRect/>
          </a:stretch>
        </p:blipFill>
        <p:spPr bwMode="auto">
          <a:xfrm>
            <a:off x="1596062" y="4623156"/>
            <a:ext cx="2126607" cy="1182108"/>
          </a:xfrm>
          <a:prstGeom prst="rect">
            <a:avLst/>
          </a:prstGeom>
          <a:noFill/>
          <a:ln w="9525">
            <a:noFill/>
            <a:miter lim="800000"/>
            <a:headEnd/>
            <a:tailEnd/>
          </a:ln>
        </p:spPr>
      </p:pic>
      <p:sp>
        <p:nvSpPr>
          <p:cNvPr id="73" name="Folded Corner 72"/>
          <p:cNvSpPr/>
          <p:nvPr/>
        </p:nvSpPr>
        <p:spPr>
          <a:xfrm>
            <a:off x="683568" y="980728"/>
            <a:ext cx="1800200" cy="1008112"/>
          </a:xfrm>
          <a:prstGeom prst="foldedCorner">
            <a:avLst>
              <a:gd name="adj" fmla="val 34510"/>
            </a:avLst>
          </a:prstGeom>
          <a:solidFill>
            <a:srgbClr val="FFFC8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b="1" dirty="0">
                <a:solidFill>
                  <a:schemeClr val="tx1">
                    <a:lumMod val="85000"/>
                    <a:lumOff val="15000"/>
                  </a:schemeClr>
                </a:solidFill>
              </a:rPr>
              <a:t>Design</a:t>
            </a:r>
            <a:br>
              <a:rPr lang="en-ZA" b="1" dirty="0">
                <a:solidFill>
                  <a:schemeClr val="tx1">
                    <a:lumMod val="85000"/>
                    <a:lumOff val="15000"/>
                  </a:schemeClr>
                </a:solidFill>
              </a:rPr>
            </a:br>
            <a:r>
              <a:rPr lang="en-ZA" b="1" dirty="0">
                <a:solidFill>
                  <a:schemeClr val="tx1">
                    <a:lumMod val="85000"/>
                    <a:lumOff val="15000"/>
                  </a:schemeClr>
                </a:solidFill>
              </a:rPr>
              <a:t>Specification</a:t>
            </a:r>
            <a:endParaRPr lang="en-US" b="1" dirty="0">
              <a:solidFill>
                <a:schemeClr val="tx1">
                  <a:lumMod val="85000"/>
                  <a:lumOff val="15000"/>
                </a:schemeClr>
              </a:solidFill>
            </a:endParaRPr>
          </a:p>
        </p:txBody>
      </p:sp>
      <p:sp>
        <p:nvSpPr>
          <p:cNvPr id="74" name="Rectangle 73"/>
          <p:cNvSpPr/>
          <p:nvPr/>
        </p:nvSpPr>
        <p:spPr>
          <a:xfrm>
            <a:off x="5717754" y="6233605"/>
            <a:ext cx="3086612" cy="338554"/>
          </a:xfrm>
          <a:prstGeom prst="rect">
            <a:avLst/>
          </a:prstGeom>
        </p:spPr>
        <p:txBody>
          <a:bodyPr wrap="square">
            <a:spAutoFit/>
          </a:bodyPr>
          <a:lstStyle/>
          <a:p>
            <a:r>
              <a:rPr lang="en-US" sz="800" dirty="0"/>
              <a:t>This development cycle diagram is an adaptation of that</a:t>
            </a:r>
            <a:br>
              <a:rPr lang="en-US" sz="800" dirty="0"/>
            </a:br>
            <a:r>
              <a:rPr lang="en-US" sz="800" dirty="0"/>
              <a:t>prepared by Dr. </a:t>
            </a:r>
            <a:r>
              <a:rPr lang="en-US" sz="800" dirty="0" err="1"/>
              <a:t>Junaid</a:t>
            </a:r>
            <a:r>
              <a:rPr lang="en-US" sz="800" dirty="0"/>
              <a:t> Ahmed </a:t>
            </a:r>
            <a:r>
              <a:rPr lang="en-US" sz="800" dirty="0" err="1"/>
              <a:t>Zubairi</a:t>
            </a:r>
            <a:r>
              <a:rPr lang="en-US" sz="800" dirty="0"/>
              <a:t>, </a:t>
            </a:r>
          </a:p>
        </p:txBody>
      </p:sp>
      <p:sp>
        <p:nvSpPr>
          <p:cNvPr id="75" name="Rectangle 74"/>
          <p:cNvSpPr/>
          <p:nvPr/>
        </p:nvSpPr>
        <p:spPr>
          <a:xfrm>
            <a:off x="5728640" y="6492024"/>
            <a:ext cx="2975970" cy="216024"/>
          </a:xfrm>
          <a:prstGeom prst="rect">
            <a:avLst/>
          </a:prstGeom>
        </p:spPr>
        <p:txBody>
          <a:bodyPr wrap="square">
            <a:spAutoFit/>
          </a:bodyPr>
          <a:lstStyle/>
          <a:p>
            <a:r>
              <a:rPr lang="en-US" sz="800" dirty="0"/>
              <a:t>Avail: http://www.cs.fredonia.edu/zubairi/training/fpga.ppt</a:t>
            </a:r>
          </a:p>
        </p:txBody>
      </p:sp>
      <p:sp>
        <p:nvSpPr>
          <p:cNvPr id="76" name="AutoShape 20"/>
          <p:cNvSpPr>
            <a:spLocks noChangeArrowheads="1"/>
          </p:cNvSpPr>
          <p:nvPr/>
        </p:nvSpPr>
        <p:spPr bwMode="auto">
          <a:xfrm rot="18271361">
            <a:off x="3716949" y="5655335"/>
            <a:ext cx="252056" cy="458629"/>
          </a:xfrm>
          <a:prstGeom prst="downArrow">
            <a:avLst>
              <a:gd name="adj1" fmla="val 40620"/>
              <a:gd name="adj2" fmla="val 87500"/>
            </a:avLst>
          </a:prstGeom>
          <a:solidFill>
            <a:schemeClr val="bg2"/>
          </a:solidFill>
          <a:ln w="38100">
            <a:solidFill>
              <a:schemeClr val="tx1"/>
            </a:solidFill>
            <a:miter lim="800000"/>
            <a:headEnd/>
            <a:tailEnd/>
          </a:ln>
        </p:spPr>
        <p:txBody>
          <a:bodyPr wrap="square" anchor="ctr">
            <a:spAutoFit/>
          </a:bodyPr>
          <a:lstStyle/>
          <a:p>
            <a:endParaRPr lang="en-US"/>
          </a:p>
        </p:txBody>
      </p:sp>
      <p:sp>
        <p:nvSpPr>
          <p:cNvPr id="77" name="Rectangle 76"/>
          <p:cNvSpPr/>
          <p:nvPr/>
        </p:nvSpPr>
        <p:spPr>
          <a:xfrm>
            <a:off x="3995936" y="5838186"/>
            <a:ext cx="833883" cy="261610"/>
          </a:xfrm>
          <a:prstGeom prst="rect">
            <a:avLst/>
          </a:prstGeom>
        </p:spPr>
        <p:txBody>
          <a:bodyPr wrap="none">
            <a:spAutoFit/>
          </a:bodyPr>
          <a:lstStyle/>
          <a:p>
            <a:r>
              <a:rPr lang="en-US" sz="1100" b="1" dirty="0">
                <a:latin typeface="Arial" charset="0"/>
              </a:rPr>
              <a:t>… PTO …</a:t>
            </a:r>
            <a:endParaRPr lang="en-US" sz="1100" dirty="0"/>
          </a:p>
        </p:txBody>
      </p:sp>
    </p:spTree>
    <p:extLst>
      <p:ext uri="{BB962C8B-B14F-4D97-AF65-F5344CB8AC3E}">
        <p14:creationId xmlns:p14="http://schemas.microsoft.com/office/powerpoint/2010/main" val="25797519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026"/>
          <p:cNvSpPr>
            <a:spLocks noGrp="1" noChangeArrowheads="1"/>
          </p:cNvSpPr>
          <p:nvPr>
            <p:ph type="title"/>
          </p:nvPr>
        </p:nvSpPr>
        <p:spPr>
          <a:xfrm>
            <a:off x="2400300" y="228600"/>
            <a:ext cx="6362700" cy="700088"/>
          </a:xfrm>
          <a:noFill/>
        </p:spPr>
        <p:txBody>
          <a:bodyPr lIns="92075" tIns="46038" rIns="92075" bIns="46038" anchor="ctr">
            <a:normAutofit fontScale="90000"/>
          </a:bodyPr>
          <a:lstStyle/>
          <a:p>
            <a:r>
              <a:rPr lang="en-US" dirty="0"/>
              <a:t>Development Flow</a:t>
            </a:r>
          </a:p>
        </p:txBody>
      </p:sp>
      <p:sp>
        <p:nvSpPr>
          <p:cNvPr id="14340" name="Rectangle 1027"/>
          <p:cNvSpPr>
            <a:spLocks noChangeArrowheads="1"/>
          </p:cNvSpPr>
          <p:nvPr/>
        </p:nvSpPr>
        <p:spPr bwMode="auto">
          <a:xfrm>
            <a:off x="2267745" y="4883439"/>
            <a:ext cx="2664296" cy="1368152"/>
          </a:xfrm>
          <a:prstGeom prst="rect">
            <a:avLst/>
          </a:prstGeom>
          <a:solidFill>
            <a:schemeClr val="bg1"/>
          </a:solidFill>
          <a:ln w="28575">
            <a:solidFill>
              <a:schemeClr val="tx1"/>
            </a:solidFill>
            <a:miter lim="800000"/>
            <a:headEnd/>
            <a:tailEnd/>
          </a:ln>
        </p:spPr>
        <p:txBody>
          <a:bodyPr wrap="none" anchor="ctr"/>
          <a:lstStyle/>
          <a:p>
            <a:endParaRPr lang="en-US"/>
          </a:p>
        </p:txBody>
      </p:sp>
      <p:sp>
        <p:nvSpPr>
          <p:cNvPr id="14343" name="Rectangle 1030"/>
          <p:cNvSpPr>
            <a:spLocks noChangeArrowheads="1"/>
          </p:cNvSpPr>
          <p:nvPr/>
        </p:nvSpPr>
        <p:spPr bwMode="auto">
          <a:xfrm>
            <a:off x="2771800" y="1643078"/>
            <a:ext cx="4800600" cy="885825"/>
          </a:xfrm>
          <a:prstGeom prst="rect">
            <a:avLst/>
          </a:prstGeom>
          <a:noFill/>
          <a:ln w="9525">
            <a:noFill/>
            <a:miter lim="800000"/>
            <a:headEnd/>
            <a:tailEnd/>
          </a:ln>
        </p:spPr>
        <p:txBody>
          <a:bodyPr lIns="92075" tIns="46038" rIns="92075" bIns="46038">
            <a:spAutoFit/>
          </a:bodyPr>
          <a:lstStyle/>
          <a:p>
            <a:pPr eaLnBrk="0" hangingPunct="0"/>
            <a:r>
              <a:rPr lang="en-US" sz="2000" b="1" dirty="0">
                <a:latin typeface="Arial" charset="0"/>
              </a:rPr>
              <a:t>Timing Analysis</a:t>
            </a:r>
          </a:p>
          <a:p>
            <a:pPr eaLnBrk="0" hangingPunct="0"/>
            <a:r>
              <a:rPr lang="en-US" sz="1600" dirty="0">
                <a:latin typeface="Arial" charset="0"/>
              </a:rPr>
              <a:t>  - Verify performance specifications</a:t>
            </a:r>
          </a:p>
          <a:p>
            <a:pPr eaLnBrk="0" hangingPunct="0"/>
            <a:r>
              <a:rPr lang="en-US" sz="1600" dirty="0">
                <a:latin typeface="Arial" charset="0"/>
              </a:rPr>
              <a:t>  - Static timing analysis</a:t>
            </a:r>
          </a:p>
        </p:txBody>
      </p:sp>
      <p:sp>
        <p:nvSpPr>
          <p:cNvPr id="14344" name="Rectangle 1031"/>
          <p:cNvSpPr>
            <a:spLocks noChangeArrowheads="1"/>
          </p:cNvSpPr>
          <p:nvPr/>
        </p:nvSpPr>
        <p:spPr bwMode="auto">
          <a:xfrm>
            <a:off x="3517752" y="3351253"/>
            <a:ext cx="5105400" cy="862417"/>
          </a:xfrm>
          <a:prstGeom prst="rect">
            <a:avLst/>
          </a:prstGeom>
          <a:noFill/>
          <a:ln w="9525">
            <a:noFill/>
            <a:miter lim="800000"/>
            <a:headEnd/>
            <a:tailEnd/>
          </a:ln>
        </p:spPr>
        <p:txBody>
          <a:bodyPr lIns="92075" tIns="46038" rIns="92075" bIns="46038">
            <a:spAutoFit/>
          </a:bodyPr>
          <a:lstStyle/>
          <a:p>
            <a:pPr eaLnBrk="0" hangingPunct="0"/>
            <a:r>
              <a:rPr lang="en-US" sz="1800" b="1" dirty="0">
                <a:latin typeface="Arial" charset="0"/>
              </a:rPr>
              <a:t>Gate Level Simulation</a:t>
            </a:r>
          </a:p>
          <a:p>
            <a:pPr eaLnBrk="0" hangingPunct="0"/>
            <a:r>
              <a:rPr lang="en-US" sz="1600" dirty="0">
                <a:latin typeface="Arial" charset="0"/>
              </a:rPr>
              <a:t>  -</a:t>
            </a:r>
            <a:r>
              <a:rPr lang="en-US" sz="1600" b="1" dirty="0">
                <a:latin typeface="Arial" charset="0"/>
              </a:rPr>
              <a:t> </a:t>
            </a:r>
            <a:r>
              <a:rPr lang="en-US" sz="1600" dirty="0">
                <a:latin typeface="Arial" charset="0"/>
              </a:rPr>
              <a:t>Timing simulation</a:t>
            </a:r>
          </a:p>
          <a:p>
            <a:pPr eaLnBrk="0" hangingPunct="0"/>
            <a:r>
              <a:rPr lang="en-US" sz="1600" dirty="0">
                <a:latin typeface="Arial" charset="0"/>
              </a:rPr>
              <a:t>  - Verify design will work on target platform</a:t>
            </a:r>
          </a:p>
        </p:txBody>
      </p:sp>
      <p:grpSp>
        <p:nvGrpSpPr>
          <p:cNvPr id="2" name="Group 1033"/>
          <p:cNvGrpSpPr>
            <a:grpSpLocks/>
          </p:cNvGrpSpPr>
          <p:nvPr/>
        </p:nvGrpSpPr>
        <p:grpSpPr bwMode="auto">
          <a:xfrm>
            <a:off x="1547664" y="3457615"/>
            <a:ext cx="1905000" cy="762000"/>
            <a:chOff x="1632" y="1488"/>
            <a:chExt cx="1296" cy="480"/>
          </a:xfrm>
        </p:grpSpPr>
        <p:sp>
          <p:nvSpPr>
            <p:cNvPr id="14422" name="Rectangle 1034"/>
            <p:cNvSpPr>
              <a:spLocks noChangeArrowheads="1"/>
            </p:cNvSpPr>
            <p:nvPr/>
          </p:nvSpPr>
          <p:spPr bwMode="auto">
            <a:xfrm>
              <a:off x="1632" y="1488"/>
              <a:ext cx="1296" cy="480"/>
            </a:xfrm>
            <a:prstGeom prst="rect">
              <a:avLst/>
            </a:prstGeom>
            <a:solidFill>
              <a:schemeClr val="bg1"/>
            </a:solidFill>
            <a:ln w="28575">
              <a:solidFill>
                <a:schemeClr val="tx1"/>
              </a:solidFill>
              <a:miter lim="800000"/>
              <a:headEnd/>
              <a:tailEnd/>
            </a:ln>
          </p:spPr>
          <p:txBody>
            <a:bodyPr wrap="none" lIns="0" rIns="0" anchor="ctr"/>
            <a:lstStyle/>
            <a:p>
              <a:pPr algn="ctr" eaLnBrk="0" hangingPunct="0"/>
              <a:endParaRPr lang="en-US">
                <a:latin typeface="Arial" charset="0"/>
              </a:endParaRPr>
            </a:p>
          </p:txBody>
        </p:sp>
        <p:grpSp>
          <p:nvGrpSpPr>
            <p:cNvPr id="3" name="Group 1035"/>
            <p:cNvGrpSpPr>
              <a:grpSpLocks/>
            </p:cNvGrpSpPr>
            <p:nvPr/>
          </p:nvGrpSpPr>
          <p:grpSpPr bwMode="auto">
            <a:xfrm>
              <a:off x="1680" y="1584"/>
              <a:ext cx="1172" cy="315"/>
              <a:chOff x="1324" y="1856"/>
              <a:chExt cx="3089" cy="523"/>
            </a:xfrm>
          </p:grpSpPr>
          <p:sp>
            <p:nvSpPr>
              <p:cNvPr id="14424" name="Line 1036"/>
              <p:cNvSpPr>
                <a:spLocks noChangeShapeType="1"/>
              </p:cNvSpPr>
              <p:nvPr/>
            </p:nvSpPr>
            <p:spPr bwMode="auto">
              <a:xfrm flipV="1">
                <a:off x="1333" y="1998"/>
                <a:ext cx="38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25" name="Line 1037"/>
              <p:cNvSpPr>
                <a:spLocks noChangeShapeType="1"/>
              </p:cNvSpPr>
              <p:nvPr/>
            </p:nvSpPr>
            <p:spPr bwMode="auto">
              <a:xfrm flipV="1">
                <a:off x="1717" y="1856"/>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26" name="Line 1038"/>
              <p:cNvSpPr>
                <a:spLocks noChangeShapeType="1"/>
              </p:cNvSpPr>
              <p:nvPr/>
            </p:nvSpPr>
            <p:spPr bwMode="auto">
              <a:xfrm flipV="1">
                <a:off x="1717"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27" name="Line 1039"/>
              <p:cNvSpPr>
                <a:spLocks noChangeShapeType="1"/>
              </p:cNvSpPr>
              <p:nvPr/>
            </p:nvSpPr>
            <p:spPr bwMode="auto">
              <a:xfrm flipV="1">
                <a:off x="2103"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28" name="Line 1040"/>
              <p:cNvSpPr>
                <a:spLocks noChangeShapeType="1"/>
              </p:cNvSpPr>
              <p:nvPr/>
            </p:nvSpPr>
            <p:spPr bwMode="auto">
              <a:xfrm flipV="1">
                <a:off x="2103" y="1998"/>
                <a:ext cx="38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29" name="Line 1041"/>
              <p:cNvSpPr>
                <a:spLocks noChangeShapeType="1"/>
              </p:cNvSpPr>
              <p:nvPr/>
            </p:nvSpPr>
            <p:spPr bwMode="auto">
              <a:xfrm flipV="1">
                <a:off x="2487" y="1856"/>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30" name="Line 1042"/>
              <p:cNvSpPr>
                <a:spLocks noChangeShapeType="1"/>
              </p:cNvSpPr>
              <p:nvPr/>
            </p:nvSpPr>
            <p:spPr bwMode="auto">
              <a:xfrm flipV="1">
                <a:off x="2487"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31" name="Line 1043"/>
              <p:cNvSpPr>
                <a:spLocks noChangeShapeType="1"/>
              </p:cNvSpPr>
              <p:nvPr/>
            </p:nvSpPr>
            <p:spPr bwMode="auto">
              <a:xfrm flipV="1">
                <a:off x="2873"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32" name="Line 1044"/>
              <p:cNvSpPr>
                <a:spLocks noChangeShapeType="1"/>
              </p:cNvSpPr>
              <p:nvPr/>
            </p:nvSpPr>
            <p:spPr bwMode="auto">
              <a:xfrm flipV="1">
                <a:off x="2873" y="1998"/>
                <a:ext cx="38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33" name="Line 1045"/>
              <p:cNvSpPr>
                <a:spLocks noChangeShapeType="1"/>
              </p:cNvSpPr>
              <p:nvPr/>
            </p:nvSpPr>
            <p:spPr bwMode="auto">
              <a:xfrm flipV="1">
                <a:off x="3257" y="1856"/>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34" name="Line 1046"/>
              <p:cNvSpPr>
                <a:spLocks noChangeShapeType="1"/>
              </p:cNvSpPr>
              <p:nvPr/>
            </p:nvSpPr>
            <p:spPr bwMode="auto">
              <a:xfrm flipV="1">
                <a:off x="3257"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35" name="Line 1047"/>
              <p:cNvSpPr>
                <a:spLocks noChangeShapeType="1"/>
              </p:cNvSpPr>
              <p:nvPr/>
            </p:nvSpPr>
            <p:spPr bwMode="auto">
              <a:xfrm flipV="1">
                <a:off x="3643"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36" name="Line 1048"/>
              <p:cNvSpPr>
                <a:spLocks noChangeShapeType="1"/>
              </p:cNvSpPr>
              <p:nvPr/>
            </p:nvSpPr>
            <p:spPr bwMode="auto">
              <a:xfrm flipV="1">
                <a:off x="3643" y="1998"/>
                <a:ext cx="385"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37" name="Line 1049"/>
              <p:cNvSpPr>
                <a:spLocks noChangeShapeType="1"/>
              </p:cNvSpPr>
              <p:nvPr/>
            </p:nvSpPr>
            <p:spPr bwMode="auto">
              <a:xfrm flipV="1">
                <a:off x="4028" y="1856"/>
                <a:ext cx="385"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38" name="Line 1050"/>
              <p:cNvSpPr>
                <a:spLocks noChangeShapeType="1"/>
              </p:cNvSpPr>
              <p:nvPr/>
            </p:nvSpPr>
            <p:spPr bwMode="auto">
              <a:xfrm flipV="1">
                <a:off x="4028" y="1856"/>
                <a:ext cx="0" cy="142"/>
              </a:xfrm>
              <a:prstGeom prst="line">
                <a:avLst/>
              </a:prstGeom>
              <a:noFill/>
              <a:ln w="28575">
                <a:solidFill>
                  <a:schemeClr val="tx1"/>
                </a:solidFill>
                <a:round/>
                <a:headEnd type="none" w="sm" len="sm"/>
                <a:tailEnd type="none" w="sm" len="sm"/>
              </a:ln>
            </p:spPr>
            <p:txBody>
              <a:bodyPr wrap="none" anchor="ctr"/>
              <a:lstStyle/>
              <a:p>
                <a:endParaRPr lang="en-US"/>
              </a:p>
            </p:txBody>
          </p:sp>
          <p:grpSp>
            <p:nvGrpSpPr>
              <p:cNvPr id="4" name="Group 1051"/>
              <p:cNvGrpSpPr>
                <a:grpSpLocks/>
              </p:cNvGrpSpPr>
              <p:nvPr/>
            </p:nvGrpSpPr>
            <p:grpSpPr bwMode="auto">
              <a:xfrm>
                <a:off x="1324" y="2237"/>
                <a:ext cx="3089" cy="142"/>
                <a:chOff x="1158" y="3231"/>
                <a:chExt cx="3089" cy="142"/>
              </a:xfrm>
            </p:grpSpPr>
            <p:sp>
              <p:nvSpPr>
                <p:cNvPr id="14440" name="Line 1052"/>
                <p:cNvSpPr>
                  <a:spLocks noChangeShapeType="1"/>
                </p:cNvSpPr>
                <p:nvPr/>
              </p:nvSpPr>
              <p:spPr bwMode="auto">
                <a:xfrm flipV="1">
                  <a:off x="1389" y="3373"/>
                  <a:ext cx="360"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41" name="Line 1053"/>
                <p:cNvSpPr>
                  <a:spLocks noChangeShapeType="1"/>
                </p:cNvSpPr>
                <p:nvPr/>
              </p:nvSpPr>
              <p:spPr bwMode="auto">
                <a:xfrm flipV="1">
                  <a:off x="1749" y="3231"/>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42" name="Line 1054"/>
                <p:cNvSpPr>
                  <a:spLocks noChangeShapeType="1"/>
                </p:cNvSpPr>
                <p:nvPr/>
              </p:nvSpPr>
              <p:spPr bwMode="auto">
                <a:xfrm flipV="1">
                  <a:off x="1749"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43" name="Line 1055"/>
                <p:cNvSpPr>
                  <a:spLocks noChangeShapeType="1"/>
                </p:cNvSpPr>
                <p:nvPr/>
              </p:nvSpPr>
              <p:spPr bwMode="auto">
                <a:xfrm flipV="1">
                  <a:off x="2135"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44" name="Line 1056"/>
                <p:cNvSpPr>
                  <a:spLocks noChangeShapeType="1"/>
                </p:cNvSpPr>
                <p:nvPr/>
              </p:nvSpPr>
              <p:spPr bwMode="auto">
                <a:xfrm flipV="1">
                  <a:off x="2135" y="3373"/>
                  <a:ext cx="38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45" name="Line 1057"/>
                <p:cNvSpPr>
                  <a:spLocks noChangeShapeType="1"/>
                </p:cNvSpPr>
                <p:nvPr/>
              </p:nvSpPr>
              <p:spPr bwMode="auto">
                <a:xfrm flipV="1">
                  <a:off x="2519" y="3231"/>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46" name="Line 1058"/>
                <p:cNvSpPr>
                  <a:spLocks noChangeShapeType="1"/>
                </p:cNvSpPr>
                <p:nvPr/>
              </p:nvSpPr>
              <p:spPr bwMode="auto">
                <a:xfrm flipV="1">
                  <a:off x="2519"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47" name="Line 1059"/>
                <p:cNvSpPr>
                  <a:spLocks noChangeShapeType="1"/>
                </p:cNvSpPr>
                <p:nvPr/>
              </p:nvSpPr>
              <p:spPr bwMode="auto">
                <a:xfrm flipV="1">
                  <a:off x="2905"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48" name="Line 1060"/>
                <p:cNvSpPr>
                  <a:spLocks noChangeShapeType="1"/>
                </p:cNvSpPr>
                <p:nvPr/>
              </p:nvSpPr>
              <p:spPr bwMode="auto">
                <a:xfrm flipV="1">
                  <a:off x="2905" y="3373"/>
                  <a:ext cx="38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49" name="Line 1061"/>
                <p:cNvSpPr>
                  <a:spLocks noChangeShapeType="1"/>
                </p:cNvSpPr>
                <p:nvPr/>
              </p:nvSpPr>
              <p:spPr bwMode="auto">
                <a:xfrm flipV="1">
                  <a:off x="3289" y="3231"/>
                  <a:ext cx="386"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50" name="Line 1062"/>
                <p:cNvSpPr>
                  <a:spLocks noChangeShapeType="1"/>
                </p:cNvSpPr>
                <p:nvPr/>
              </p:nvSpPr>
              <p:spPr bwMode="auto">
                <a:xfrm flipV="1">
                  <a:off x="3289"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51" name="Line 1063"/>
                <p:cNvSpPr>
                  <a:spLocks noChangeShapeType="1"/>
                </p:cNvSpPr>
                <p:nvPr/>
              </p:nvSpPr>
              <p:spPr bwMode="auto">
                <a:xfrm flipV="1">
                  <a:off x="3675"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52" name="Line 1064"/>
                <p:cNvSpPr>
                  <a:spLocks noChangeShapeType="1"/>
                </p:cNvSpPr>
                <p:nvPr/>
              </p:nvSpPr>
              <p:spPr bwMode="auto">
                <a:xfrm flipV="1">
                  <a:off x="3675" y="3373"/>
                  <a:ext cx="385"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53" name="Line 1065"/>
                <p:cNvSpPr>
                  <a:spLocks noChangeShapeType="1"/>
                </p:cNvSpPr>
                <p:nvPr/>
              </p:nvSpPr>
              <p:spPr bwMode="auto">
                <a:xfrm flipV="1">
                  <a:off x="4060" y="3231"/>
                  <a:ext cx="187"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54" name="Line 1066"/>
                <p:cNvSpPr>
                  <a:spLocks noChangeShapeType="1"/>
                </p:cNvSpPr>
                <p:nvPr/>
              </p:nvSpPr>
              <p:spPr bwMode="auto">
                <a:xfrm flipV="1">
                  <a:off x="4060"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55" name="Line 1067"/>
                <p:cNvSpPr>
                  <a:spLocks noChangeShapeType="1"/>
                </p:cNvSpPr>
                <p:nvPr/>
              </p:nvSpPr>
              <p:spPr bwMode="auto">
                <a:xfrm flipV="1">
                  <a:off x="1158" y="3231"/>
                  <a:ext cx="224"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56" name="Line 1068"/>
                <p:cNvSpPr>
                  <a:spLocks noChangeShapeType="1"/>
                </p:cNvSpPr>
                <p:nvPr/>
              </p:nvSpPr>
              <p:spPr bwMode="auto">
                <a:xfrm flipV="1">
                  <a:off x="1382"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57" name="Line 1069"/>
                <p:cNvSpPr>
                  <a:spLocks noChangeShapeType="1"/>
                </p:cNvSpPr>
                <p:nvPr/>
              </p:nvSpPr>
              <p:spPr bwMode="auto">
                <a:xfrm flipV="1">
                  <a:off x="1388" y="3373"/>
                  <a:ext cx="360" cy="0"/>
                </a:xfrm>
                <a:prstGeom prst="line">
                  <a:avLst/>
                </a:prstGeom>
                <a:noFill/>
                <a:ln w="28575">
                  <a:solidFill>
                    <a:schemeClr val="tx1"/>
                  </a:solidFill>
                  <a:round/>
                  <a:headEnd type="none" w="sm" len="sm"/>
                  <a:tailEnd type="none" w="sm" len="sm"/>
                </a:ln>
              </p:spPr>
              <p:txBody>
                <a:bodyPr wrap="none" anchor="ctr"/>
                <a:lstStyle/>
                <a:p>
                  <a:endParaRPr lang="en-US"/>
                </a:p>
              </p:txBody>
            </p:sp>
            <p:sp>
              <p:nvSpPr>
                <p:cNvPr id="14458" name="Line 1070"/>
                <p:cNvSpPr>
                  <a:spLocks noChangeShapeType="1"/>
                </p:cNvSpPr>
                <p:nvPr/>
              </p:nvSpPr>
              <p:spPr bwMode="auto">
                <a:xfrm flipV="1">
                  <a:off x="1750" y="3231"/>
                  <a:ext cx="0" cy="142"/>
                </a:xfrm>
                <a:prstGeom prst="line">
                  <a:avLst/>
                </a:prstGeom>
                <a:noFill/>
                <a:ln w="28575">
                  <a:solidFill>
                    <a:schemeClr val="tx1"/>
                  </a:solidFill>
                  <a:round/>
                  <a:headEnd type="none" w="sm" len="sm"/>
                  <a:tailEnd type="none" w="sm" len="sm"/>
                </a:ln>
              </p:spPr>
              <p:txBody>
                <a:bodyPr wrap="none" anchor="ctr"/>
                <a:lstStyle/>
                <a:p>
                  <a:endParaRPr lang="en-US"/>
                </a:p>
              </p:txBody>
            </p:sp>
          </p:grpSp>
        </p:grpSp>
      </p:grpSp>
      <p:sp>
        <p:nvSpPr>
          <p:cNvPr id="14349" name="Rectangle 1127"/>
          <p:cNvSpPr>
            <a:spLocks noChangeArrowheads="1"/>
          </p:cNvSpPr>
          <p:nvPr/>
        </p:nvSpPr>
        <p:spPr bwMode="auto">
          <a:xfrm>
            <a:off x="5148064" y="5099462"/>
            <a:ext cx="3643313" cy="1108638"/>
          </a:xfrm>
          <a:prstGeom prst="rect">
            <a:avLst/>
          </a:prstGeom>
          <a:noFill/>
          <a:ln w="9525">
            <a:noFill/>
            <a:miter lim="800000"/>
            <a:headEnd/>
            <a:tailEnd/>
          </a:ln>
        </p:spPr>
        <p:txBody>
          <a:bodyPr lIns="92075" tIns="46038" rIns="92075" bIns="46038">
            <a:spAutoFit/>
          </a:bodyPr>
          <a:lstStyle/>
          <a:p>
            <a:pPr eaLnBrk="0" hangingPunct="0"/>
            <a:r>
              <a:rPr lang="en-US" sz="1800" b="1" dirty="0">
                <a:latin typeface="Arial" charset="0"/>
              </a:rPr>
              <a:t>Program and test on hardware</a:t>
            </a:r>
          </a:p>
          <a:p>
            <a:pPr eaLnBrk="0" hangingPunct="0"/>
            <a:r>
              <a:rPr lang="en-US" sz="1600" dirty="0">
                <a:latin typeface="Arial" charset="0"/>
              </a:rPr>
              <a:t>- Generate bit file</a:t>
            </a:r>
            <a:br>
              <a:rPr lang="en-US" sz="1600" dirty="0">
                <a:latin typeface="Arial" charset="0"/>
              </a:rPr>
            </a:br>
            <a:r>
              <a:rPr lang="en-US" sz="1600" dirty="0">
                <a:latin typeface="Arial" charset="0"/>
              </a:rPr>
              <a:t>- Program target device</a:t>
            </a:r>
          </a:p>
          <a:p>
            <a:pPr eaLnBrk="0" hangingPunct="0"/>
            <a:r>
              <a:rPr lang="en-ZA" sz="1600" dirty="0">
                <a:latin typeface="Arial" charset="0"/>
              </a:rPr>
              <a:t>- Activate the system</a:t>
            </a:r>
            <a:r>
              <a:rPr lang="en-US" sz="1600" dirty="0">
                <a:latin typeface="Arial" charset="0"/>
              </a:rPr>
              <a:t> </a:t>
            </a:r>
          </a:p>
        </p:txBody>
      </p:sp>
      <p:grpSp>
        <p:nvGrpSpPr>
          <p:cNvPr id="130" name="Group 129"/>
          <p:cNvGrpSpPr/>
          <p:nvPr/>
        </p:nvGrpSpPr>
        <p:grpSpPr>
          <a:xfrm>
            <a:off x="827584" y="1643078"/>
            <a:ext cx="1800200" cy="1224136"/>
            <a:chOff x="827584" y="1196752"/>
            <a:chExt cx="1800200" cy="1224136"/>
          </a:xfrm>
        </p:grpSpPr>
        <p:sp>
          <p:nvSpPr>
            <p:cNvPr id="126" name="Rectangle 125"/>
            <p:cNvSpPr/>
            <p:nvPr/>
          </p:nvSpPr>
          <p:spPr>
            <a:xfrm>
              <a:off x="827584" y="1196752"/>
              <a:ext cx="1800200" cy="122413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42" name="Line 1029"/>
            <p:cNvSpPr>
              <a:spLocks noChangeShapeType="1"/>
            </p:cNvSpPr>
            <p:nvPr/>
          </p:nvSpPr>
          <p:spPr bwMode="auto">
            <a:xfrm flipH="1">
              <a:off x="962025" y="1706563"/>
              <a:ext cx="1116013" cy="0"/>
            </a:xfrm>
            <a:prstGeom prst="line">
              <a:avLst/>
            </a:prstGeom>
            <a:noFill/>
            <a:ln w="19050">
              <a:solidFill>
                <a:schemeClr val="tx1"/>
              </a:solidFill>
              <a:round/>
              <a:headEnd/>
              <a:tailEnd/>
            </a:ln>
          </p:spPr>
          <p:txBody>
            <a:bodyPr/>
            <a:lstStyle/>
            <a:p>
              <a:endParaRPr lang="en-US"/>
            </a:p>
          </p:txBody>
        </p:sp>
        <p:sp>
          <p:nvSpPr>
            <p:cNvPr id="14350" name="Line 1128"/>
            <p:cNvSpPr>
              <a:spLocks noChangeShapeType="1"/>
            </p:cNvSpPr>
            <p:nvPr/>
          </p:nvSpPr>
          <p:spPr bwMode="auto">
            <a:xfrm flipH="1">
              <a:off x="1039813" y="2011363"/>
              <a:ext cx="119062" cy="0"/>
            </a:xfrm>
            <a:prstGeom prst="line">
              <a:avLst/>
            </a:prstGeom>
            <a:noFill/>
            <a:ln w="19050">
              <a:solidFill>
                <a:schemeClr val="tx1"/>
              </a:solidFill>
              <a:round/>
              <a:headEnd/>
              <a:tailEnd/>
            </a:ln>
          </p:spPr>
          <p:txBody>
            <a:bodyPr/>
            <a:lstStyle/>
            <a:p>
              <a:endParaRPr lang="en-US"/>
            </a:p>
          </p:txBody>
        </p:sp>
        <p:sp>
          <p:nvSpPr>
            <p:cNvPr id="14351" name="Line 1129"/>
            <p:cNvSpPr>
              <a:spLocks noChangeShapeType="1"/>
            </p:cNvSpPr>
            <p:nvPr/>
          </p:nvSpPr>
          <p:spPr bwMode="auto">
            <a:xfrm flipH="1">
              <a:off x="1954213" y="2011363"/>
              <a:ext cx="119062" cy="0"/>
            </a:xfrm>
            <a:prstGeom prst="line">
              <a:avLst/>
            </a:prstGeom>
            <a:noFill/>
            <a:ln w="19050">
              <a:solidFill>
                <a:schemeClr val="tx1"/>
              </a:solidFill>
              <a:round/>
              <a:headEnd/>
              <a:tailEnd/>
            </a:ln>
          </p:spPr>
          <p:txBody>
            <a:bodyPr/>
            <a:lstStyle/>
            <a:p>
              <a:endParaRPr lang="en-US"/>
            </a:p>
          </p:txBody>
        </p:sp>
        <p:sp>
          <p:nvSpPr>
            <p:cNvPr id="14352" name="Line 1130"/>
            <p:cNvSpPr>
              <a:spLocks noChangeShapeType="1"/>
            </p:cNvSpPr>
            <p:nvPr/>
          </p:nvSpPr>
          <p:spPr bwMode="auto">
            <a:xfrm>
              <a:off x="1954213" y="2011363"/>
              <a:ext cx="0" cy="271462"/>
            </a:xfrm>
            <a:prstGeom prst="line">
              <a:avLst/>
            </a:prstGeom>
            <a:noFill/>
            <a:ln w="19050">
              <a:solidFill>
                <a:schemeClr val="tx1"/>
              </a:solidFill>
              <a:round/>
              <a:headEnd/>
              <a:tailEnd/>
            </a:ln>
          </p:spPr>
          <p:txBody>
            <a:bodyPr/>
            <a:lstStyle/>
            <a:p>
              <a:endParaRPr lang="en-US"/>
            </a:p>
          </p:txBody>
        </p:sp>
        <p:sp>
          <p:nvSpPr>
            <p:cNvPr id="14353" name="Line 1131"/>
            <p:cNvSpPr>
              <a:spLocks noChangeShapeType="1"/>
            </p:cNvSpPr>
            <p:nvPr/>
          </p:nvSpPr>
          <p:spPr bwMode="auto">
            <a:xfrm flipH="1">
              <a:off x="914400" y="2273300"/>
              <a:ext cx="1035050" cy="0"/>
            </a:xfrm>
            <a:prstGeom prst="line">
              <a:avLst/>
            </a:prstGeom>
            <a:noFill/>
            <a:ln w="19050">
              <a:solidFill>
                <a:schemeClr val="tx1"/>
              </a:solidFill>
              <a:round/>
              <a:headEnd/>
              <a:tailEnd/>
            </a:ln>
          </p:spPr>
          <p:txBody>
            <a:bodyPr/>
            <a:lstStyle/>
            <a:p>
              <a:endParaRPr lang="en-US"/>
            </a:p>
          </p:txBody>
        </p:sp>
        <p:sp>
          <p:nvSpPr>
            <p:cNvPr id="14354" name="Line 1132"/>
            <p:cNvSpPr>
              <a:spLocks noChangeShapeType="1"/>
            </p:cNvSpPr>
            <p:nvPr/>
          </p:nvSpPr>
          <p:spPr bwMode="auto">
            <a:xfrm>
              <a:off x="1044575" y="2011363"/>
              <a:ext cx="0" cy="271462"/>
            </a:xfrm>
            <a:prstGeom prst="line">
              <a:avLst/>
            </a:prstGeom>
            <a:noFill/>
            <a:ln w="19050">
              <a:solidFill>
                <a:schemeClr val="tx1"/>
              </a:solidFill>
              <a:round/>
              <a:headEnd/>
              <a:tailEnd/>
            </a:ln>
          </p:spPr>
          <p:txBody>
            <a:bodyPr/>
            <a:lstStyle/>
            <a:p>
              <a:endParaRPr lang="en-US"/>
            </a:p>
          </p:txBody>
        </p:sp>
        <p:sp>
          <p:nvSpPr>
            <p:cNvPr id="14355" name="Oval 1133"/>
            <p:cNvSpPr>
              <a:spLocks noChangeArrowheads="1"/>
            </p:cNvSpPr>
            <p:nvPr/>
          </p:nvSpPr>
          <p:spPr bwMode="auto">
            <a:xfrm>
              <a:off x="1020763" y="2241550"/>
              <a:ext cx="42862" cy="50800"/>
            </a:xfrm>
            <a:prstGeom prst="ellipse">
              <a:avLst/>
            </a:prstGeom>
            <a:solidFill>
              <a:schemeClr val="tx1"/>
            </a:solidFill>
            <a:ln w="12700">
              <a:solidFill>
                <a:schemeClr val="tx1"/>
              </a:solidFill>
              <a:round/>
              <a:headEnd/>
              <a:tailEnd/>
            </a:ln>
          </p:spPr>
          <p:txBody>
            <a:bodyPr wrap="none" anchor="ctr"/>
            <a:lstStyle/>
            <a:p>
              <a:endParaRPr lang="en-US"/>
            </a:p>
          </p:txBody>
        </p:sp>
        <p:sp>
          <p:nvSpPr>
            <p:cNvPr id="14356" name="Oval 1134"/>
            <p:cNvSpPr>
              <a:spLocks noChangeArrowheads="1"/>
            </p:cNvSpPr>
            <p:nvPr/>
          </p:nvSpPr>
          <p:spPr bwMode="auto">
            <a:xfrm>
              <a:off x="1654175" y="1539875"/>
              <a:ext cx="266700" cy="357188"/>
            </a:xfrm>
            <a:prstGeom prst="ellipse">
              <a:avLst/>
            </a:prstGeom>
            <a:solidFill>
              <a:schemeClr val="accent3">
                <a:lumMod val="60000"/>
                <a:lumOff val="40000"/>
              </a:schemeClr>
            </a:solidFill>
            <a:ln w="19050">
              <a:solidFill>
                <a:schemeClr val="tx1"/>
              </a:solidFill>
              <a:round/>
              <a:headEnd/>
              <a:tailEnd/>
            </a:ln>
          </p:spPr>
          <p:txBody>
            <a:bodyPr wrap="none" anchor="ctr"/>
            <a:lstStyle/>
            <a:p>
              <a:endParaRPr lang="en-US"/>
            </a:p>
          </p:txBody>
        </p:sp>
        <p:grpSp>
          <p:nvGrpSpPr>
            <p:cNvPr id="10" name="Group 1135"/>
            <p:cNvGrpSpPr>
              <a:grpSpLocks/>
            </p:cNvGrpSpPr>
            <p:nvPr/>
          </p:nvGrpSpPr>
          <p:grpSpPr bwMode="auto">
            <a:xfrm>
              <a:off x="2087563" y="1589088"/>
              <a:ext cx="312737" cy="533400"/>
              <a:chOff x="1374" y="1003"/>
              <a:chExt cx="197" cy="336"/>
            </a:xfrm>
            <a:solidFill>
              <a:schemeClr val="accent3">
                <a:lumMod val="60000"/>
                <a:lumOff val="40000"/>
              </a:schemeClr>
            </a:solidFill>
          </p:grpSpPr>
          <p:sp>
            <p:nvSpPr>
              <p:cNvPr id="14366" name="Rectangle 1136"/>
              <p:cNvSpPr>
                <a:spLocks noChangeArrowheads="1"/>
              </p:cNvSpPr>
              <p:nvPr/>
            </p:nvSpPr>
            <p:spPr bwMode="auto">
              <a:xfrm>
                <a:off x="1374" y="1003"/>
                <a:ext cx="197" cy="336"/>
              </a:xfrm>
              <a:prstGeom prst="rect">
                <a:avLst/>
              </a:prstGeom>
              <a:grpFill/>
              <a:ln w="28575">
                <a:solidFill>
                  <a:schemeClr val="tx1"/>
                </a:solidFill>
                <a:miter lim="800000"/>
                <a:headEnd type="none" w="sm" len="sm"/>
                <a:tailEnd type="none" w="sm" len="sm"/>
              </a:ln>
            </p:spPr>
            <p:txBody>
              <a:bodyPr wrap="none" anchor="ctr"/>
              <a:lstStyle/>
              <a:p>
                <a:pPr algn="ctr" eaLnBrk="0" hangingPunct="0"/>
                <a:endParaRPr lang="en-US" sz="1400" b="1">
                  <a:latin typeface="Arial" charset="0"/>
                </a:endParaRPr>
              </a:p>
            </p:txBody>
          </p:sp>
          <p:sp>
            <p:nvSpPr>
              <p:cNvPr id="14367" name="AutoShape 1137"/>
              <p:cNvSpPr>
                <a:spLocks noChangeArrowheads="1"/>
              </p:cNvSpPr>
              <p:nvPr/>
            </p:nvSpPr>
            <p:spPr bwMode="auto">
              <a:xfrm rot="5400000">
                <a:off x="1367" y="1250"/>
                <a:ext cx="48" cy="33"/>
              </a:xfrm>
              <a:prstGeom prst="triangle">
                <a:avLst>
                  <a:gd name="adj" fmla="val 50000"/>
                </a:avLst>
              </a:prstGeom>
              <a:grpFill/>
              <a:ln w="28575">
                <a:solidFill>
                  <a:schemeClr val="tx1"/>
                </a:solidFill>
                <a:miter lim="800000"/>
                <a:headEnd/>
                <a:tailEnd/>
              </a:ln>
            </p:spPr>
            <p:txBody>
              <a:bodyPr wrap="none" anchor="ctr"/>
              <a:lstStyle/>
              <a:p>
                <a:endParaRPr lang="en-US"/>
              </a:p>
            </p:txBody>
          </p:sp>
        </p:grpSp>
        <p:grpSp>
          <p:nvGrpSpPr>
            <p:cNvPr id="11" name="Group 1138"/>
            <p:cNvGrpSpPr>
              <a:grpSpLocks/>
            </p:cNvGrpSpPr>
            <p:nvPr/>
          </p:nvGrpSpPr>
          <p:grpSpPr bwMode="auto">
            <a:xfrm>
              <a:off x="1162050" y="1589088"/>
              <a:ext cx="312738" cy="533400"/>
              <a:chOff x="791" y="1003"/>
              <a:chExt cx="197" cy="336"/>
            </a:xfrm>
            <a:solidFill>
              <a:schemeClr val="accent3">
                <a:lumMod val="60000"/>
                <a:lumOff val="40000"/>
              </a:schemeClr>
            </a:solidFill>
          </p:grpSpPr>
          <p:sp>
            <p:nvSpPr>
              <p:cNvPr id="14364" name="Rectangle 1139"/>
              <p:cNvSpPr>
                <a:spLocks noChangeArrowheads="1"/>
              </p:cNvSpPr>
              <p:nvPr/>
            </p:nvSpPr>
            <p:spPr bwMode="auto">
              <a:xfrm>
                <a:off x="791" y="1003"/>
                <a:ext cx="197" cy="336"/>
              </a:xfrm>
              <a:prstGeom prst="rect">
                <a:avLst/>
              </a:prstGeom>
              <a:grpFill/>
              <a:ln w="28575">
                <a:solidFill>
                  <a:schemeClr val="tx1"/>
                </a:solidFill>
                <a:miter lim="800000"/>
                <a:headEnd type="none" w="sm" len="sm"/>
                <a:tailEnd type="none" w="sm" len="sm"/>
              </a:ln>
            </p:spPr>
            <p:txBody>
              <a:bodyPr wrap="none" anchor="ctr"/>
              <a:lstStyle/>
              <a:p>
                <a:pPr algn="ctr" eaLnBrk="0" hangingPunct="0"/>
                <a:endParaRPr lang="en-US" sz="1400" b="1">
                  <a:latin typeface="Arial" charset="0"/>
                </a:endParaRPr>
              </a:p>
            </p:txBody>
          </p:sp>
          <p:sp>
            <p:nvSpPr>
              <p:cNvPr id="14365" name="AutoShape 1140"/>
              <p:cNvSpPr>
                <a:spLocks noChangeArrowheads="1"/>
              </p:cNvSpPr>
              <p:nvPr/>
            </p:nvSpPr>
            <p:spPr bwMode="auto">
              <a:xfrm rot="5400000">
                <a:off x="784" y="1250"/>
                <a:ext cx="48" cy="33"/>
              </a:xfrm>
              <a:prstGeom prst="triangle">
                <a:avLst>
                  <a:gd name="adj" fmla="val 50000"/>
                </a:avLst>
              </a:prstGeom>
              <a:grpFill/>
              <a:ln w="28575">
                <a:solidFill>
                  <a:schemeClr val="tx1"/>
                </a:solidFill>
                <a:miter lim="800000"/>
                <a:headEnd/>
                <a:tailEnd/>
              </a:ln>
            </p:spPr>
            <p:txBody>
              <a:bodyPr wrap="none" anchor="ctr"/>
              <a:lstStyle/>
              <a:p>
                <a:endParaRPr lang="en-US"/>
              </a:p>
            </p:txBody>
          </p:sp>
        </p:grpSp>
        <p:sp>
          <p:nvSpPr>
            <p:cNvPr id="14359" name="Line 1141"/>
            <p:cNvSpPr>
              <a:spLocks noChangeShapeType="1"/>
            </p:cNvSpPr>
            <p:nvPr/>
          </p:nvSpPr>
          <p:spPr bwMode="auto">
            <a:xfrm flipV="1">
              <a:off x="1158875" y="1306513"/>
              <a:ext cx="0" cy="147637"/>
            </a:xfrm>
            <a:prstGeom prst="line">
              <a:avLst/>
            </a:prstGeom>
            <a:noFill/>
            <a:ln w="12700">
              <a:solidFill>
                <a:schemeClr val="tx1"/>
              </a:solidFill>
              <a:round/>
              <a:headEnd/>
              <a:tailEnd/>
            </a:ln>
          </p:spPr>
          <p:txBody>
            <a:bodyPr/>
            <a:lstStyle/>
            <a:p>
              <a:endParaRPr lang="en-US"/>
            </a:p>
          </p:txBody>
        </p:sp>
        <p:sp>
          <p:nvSpPr>
            <p:cNvPr id="14360" name="Line 1142"/>
            <p:cNvSpPr>
              <a:spLocks noChangeShapeType="1"/>
            </p:cNvSpPr>
            <p:nvPr/>
          </p:nvSpPr>
          <p:spPr bwMode="auto">
            <a:xfrm flipV="1">
              <a:off x="2397125" y="1306513"/>
              <a:ext cx="0" cy="147637"/>
            </a:xfrm>
            <a:prstGeom prst="line">
              <a:avLst/>
            </a:prstGeom>
            <a:noFill/>
            <a:ln w="12700">
              <a:solidFill>
                <a:schemeClr val="tx1"/>
              </a:solidFill>
              <a:round/>
              <a:headEnd/>
              <a:tailEnd/>
            </a:ln>
          </p:spPr>
          <p:txBody>
            <a:bodyPr/>
            <a:lstStyle/>
            <a:p>
              <a:endParaRPr lang="en-US"/>
            </a:p>
          </p:txBody>
        </p:sp>
        <p:sp>
          <p:nvSpPr>
            <p:cNvPr id="14361" name="Text Box 1143"/>
            <p:cNvSpPr txBox="1">
              <a:spLocks noChangeArrowheads="1"/>
            </p:cNvSpPr>
            <p:nvPr/>
          </p:nvSpPr>
          <p:spPr bwMode="auto">
            <a:xfrm>
              <a:off x="1524000" y="1216025"/>
              <a:ext cx="350838" cy="274638"/>
            </a:xfrm>
            <a:prstGeom prst="rect">
              <a:avLst/>
            </a:prstGeom>
            <a:noFill/>
            <a:ln w="12700">
              <a:noFill/>
              <a:miter lim="800000"/>
              <a:headEnd/>
              <a:tailEnd/>
            </a:ln>
          </p:spPr>
          <p:txBody>
            <a:bodyPr wrap="none">
              <a:spAutoFit/>
            </a:bodyPr>
            <a:lstStyle/>
            <a:p>
              <a:pPr eaLnBrk="0" hangingPunct="0"/>
              <a:r>
                <a:rPr lang="en-US" sz="1200">
                  <a:latin typeface="Arial" charset="0"/>
                </a:rPr>
                <a:t>t</a:t>
              </a:r>
              <a:r>
                <a:rPr lang="en-US" sz="1200" baseline="-25000">
                  <a:latin typeface="Arial" charset="0"/>
                </a:rPr>
                <a:t>clk</a:t>
              </a:r>
            </a:p>
          </p:txBody>
        </p:sp>
        <p:sp>
          <p:nvSpPr>
            <p:cNvPr id="14362" name="Line 1144"/>
            <p:cNvSpPr>
              <a:spLocks noChangeShapeType="1"/>
            </p:cNvSpPr>
            <p:nvPr/>
          </p:nvSpPr>
          <p:spPr bwMode="auto">
            <a:xfrm>
              <a:off x="1835150" y="1382713"/>
              <a:ext cx="561975" cy="0"/>
            </a:xfrm>
            <a:prstGeom prst="line">
              <a:avLst/>
            </a:prstGeom>
            <a:noFill/>
            <a:ln w="12700">
              <a:solidFill>
                <a:schemeClr val="tx1"/>
              </a:solidFill>
              <a:round/>
              <a:headEnd/>
              <a:tailEnd type="triangle" w="sm" len="lg"/>
            </a:ln>
          </p:spPr>
          <p:txBody>
            <a:bodyPr/>
            <a:lstStyle/>
            <a:p>
              <a:endParaRPr lang="en-US"/>
            </a:p>
          </p:txBody>
        </p:sp>
        <p:sp>
          <p:nvSpPr>
            <p:cNvPr id="14363" name="Line 1145"/>
            <p:cNvSpPr>
              <a:spLocks noChangeShapeType="1"/>
            </p:cNvSpPr>
            <p:nvPr/>
          </p:nvSpPr>
          <p:spPr bwMode="auto">
            <a:xfrm flipH="1" flipV="1">
              <a:off x="1158875" y="1382713"/>
              <a:ext cx="381000" cy="0"/>
            </a:xfrm>
            <a:prstGeom prst="line">
              <a:avLst/>
            </a:prstGeom>
            <a:noFill/>
            <a:ln w="12700">
              <a:solidFill>
                <a:schemeClr val="tx1"/>
              </a:solidFill>
              <a:round/>
              <a:headEnd/>
              <a:tailEnd type="triangle" w="sm" len="lg"/>
            </a:ln>
          </p:spPr>
          <p:txBody>
            <a:bodyPr/>
            <a:lstStyle/>
            <a:p>
              <a:endParaRPr lang="en-US"/>
            </a:p>
          </p:txBody>
        </p:sp>
      </p:grpSp>
      <p:sp>
        <p:nvSpPr>
          <p:cNvPr id="124" name="AutoShape 20"/>
          <p:cNvSpPr>
            <a:spLocks noChangeArrowheads="1"/>
          </p:cNvSpPr>
          <p:nvPr/>
        </p:nvSpPr>
        <p:spPr bwMode="auto">
          <a:xfrm rot="18271361">
            <a:off x="857086" y="1143502"/>
            <a:ext cx="252056" cy="458629"/>
          </a:xfrm>
          <a:prstGeom prst="downArrow">
            <a:avLst>
              <a:gd name="adj1" fmla="val 40620"/>
              <a:gd name="adj2" fmla="val 87500"/>
            </a:avLst>
          </a:prstGeom>
          <a:solidFill>
            <a:schemeClr val="bg2"/>
          </a:solidFill>
          <a:ln w="38100">
            <a:solidFill>
              <a:schemeClr val="tx1"/>
            </a:solidFill>
            <a:miter lim="800000"/>
            <a:headEnd/>
            <a:tailEnd/>
          </a:ln>
        </p:spPr>
        <p:txBody>
          <a:bodyPr wrap="square" anchor="ctr">
            <a:spAutoFit/>
          </a:bodyPr>
          <a:lstStyle/>
          <a:p>
            <a:endParaRPr lang="en-US"/>
          </a:p>
        </p:txBody>
      </p:sp>
      <p:sp>
        <p:nvSpPr>
          <p:cNvPr id="125" name="Rectangle 15"/>
          <p:cNvSpPr>
            <a:spLocks noChangeArrowheads="1"/>
          </p:cNvSpPr>
          <p:nvPr/>
        </p:nvSpPr>
        <p:spPr bwMode="auto">
          <a:xfrm>
            <a:off x="272759" y="577948"/>
            <a:ext cx="1800200" cy="646973"/>
          </a:xfrm>
          <a:prstGeom prst="rect">
            <a:avLst/>
          </a:prstGeom>
          <a:noFill/>
          <a:ln w="9525">
            <a:noFill/>
            <a:miter lim="800000"/>
            <a:headEnd/>
            <a:tailEnd/>
          </a:ln>
        </p:spPr>
        <p:txBody>
          <a:bodyPr wrap="square" lIns="92075" tIns="46038" rIns="92075" bIns="46038">
            <a:spAutoFit/>
          </a:bodyPr>
          <a:lstStyle/>
          <a:p>
            <a:pPr eaLnBrk="0" hangingPunct="0"/>
            <a:r>
              <a:rPr lang="en-US" b="1" dirty="0">
                <a:latin typeface="Arial" charset="0"/>
              </a:rPr>
              <a:t>Place and Route (PAR)</a:t>
            </a:r>
          </a:p>
        </p:txBody>
      </p:sp>
      <p:sp>
        <p:nvSpPr>
          <p:cNvPr id="127" name="AutoShape 20"/>
          <p:cNvSpPr>
            <a:spLocks noChangeArrowheads="1"/>
          </p:cNvSpPr>
          <p:nvPr/>
        </p:nvSpPr>
        <p:spPr bwMode="auto">
          <a:xfrm rot="19586938">
            <a:off x="2140184" y="2897629"/>
            <a:ext cx="297461" cy="472916"/>
          </a:xfrm>
          <a:prstGeom prst="downArrow">
            <a:avLst>
              <a:gd name="adj1" fmla="val 40620"/>
              <a:gd name="adj2" fmla="val 87500"/>
            </a:avLst>
          </a:prstGeom>
          <a:solidFill>
            <a:schemeClr val="bg2"/>
          </a:solidFill>
          <a:ln w="38100">
            <a:solidFill>
              <a:schemeClr val="tx1"/>
            </a:solidFill>
            <a:miter lim="800000"/>
            <a:headEnd/>
            <a:tailEnd/>
          </a:ln>
        </p:spPr>
        <p:txBody>
          <a:bodyPr wrap="square" anchor="ctr">
            <a:spAutoFit/>
          </a:bodyPr>
          <a:lstStyle/>
          <a:p>
            <a:endParaRPr lang="en-US"/>
          </a:p>
        </p:txBody>
      </p:sp>
      <p:sp>
        <p:nvSpPr>
          <p:cNvPr id="128" name="AutoShape 20"/>
          <p:cNvSpPr>
            <a:spLocks noChangeArrowheads="1"/>
          </p:cNvSpPr>
          <p:nvPr/>
        </p:nvSpPr>
        <p:spPr bwMode="auto">
          <a:xfrm rot="20381569">
            <a:off x="2773609" y="4348772"/>
            <a:ext cx="325183" cy="483632"/>
          </a:xfrm>
          <a:prstGeom prst="downArrow">
            <a:avLst>
              <a:gd name="adj1" fmla="val 40620"/>
              <a:gd name="adj2" fmla="val 87500"/>
            </a:avLst>
          </a:prstGeom>
          <a:solidFill>
            <a:schemeClr val="bg2"/>
          </a:solidFill>
          <a:ln w="38100">
            <a:solidFill>
              <a:schemeClr val="tx1"/>
            </a:solidFill>
            <a:miter lim="800000"/>
            <a:headEnd/>
            <a:tailEnd/>
          </a:ln>
        </p:spPr>
        <p:txBody>
          <a:bodyPr wrap="square" anchor="ctr">
            <a:spAutoFit/>
          </a:bodyPr>
          <a:lstStyle/>
          <a:p>
            <a:endParaRPr lang="en-US"/>
          </a:p>
        </p:txBody>
      </p:sp>
      <p:pic>
        <p:nvPicPr>
          <p:cNvPr id="129" name="Picture 128" descr="nexys2_leds.jpg"/>
          <p:cNvPicPr>
            <a:picLocks noChangeAspect="1"/>
          </p:cNvPicPr>
          <p:nvPr/>
        </p:nvPicPr>
        <p:blipFill>
          <a:blip r:embed="rId3" cstate="print"/>
          <a:stretch>
            <a:fillRect/>
          </a:stretch>
        </p:blipFill>
        <p:spPr>
          <a:xfrm>
            <a:off x="2483768" y="4943398"/>
            <a:ext cx="2232248" cy="1248879"/>
          </a:xfrm>
          <a:prstGeom prst="rect">
            <a:avLst/>
          </a:prstGeom>
        </p:spPr>
      </p:pic>
    </p:spTree>
    <p:extLst>
      <p:ext uri="{BB962C8B-B14F-4D97-AF65-F5344CB8AC3E}">
        <p14:creationId xmlns:p14="http://schemas.microsoft.com/office/powerpoint/2010/main" val="157759153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59901"/>
            <a:ext cx="7698306" cy="692210"/>
          </a:xfrm>
        </p:spPr>
        <p:txBody>
          <a:bodyPr>
            <a:normAutofit fontScale="90000"/>
          </a:bodyPr>
          <a:lstStyle/>
          <a:p>
            <a:r>
              <a:rPr lang="en-ZA" dirty="0"/>
              <a:t>Development Flow:</a:t>
            </a:r>
            <a:br>
              <a:rPr lang="en-ZA" dirty="0"/>
            </a:br>
            <a:r>
              <a:rPr lang="en-ZA" dirty="0"/>
              <a:t>Where is most time spent?</a:t>
            </a:r>
            <a:endParaRPr lang="en-US" dirty="0"/>
          </a:p>
        </p:txBody>
      </p:sp>
      <p:grpSp>
        <p:nvGrpSpPr>
          <p:cNvPr id="3" name="Group 4"/>
          <p:cNvGrpSpPr>
            <a:grpSpLocks/>
          </p:cNvGrpSpPr>
          <p:nvPr/>
        </p:nvGrpSpPr>
        <p:grpSpPr bwMode="auto">
          <a:xfrm>
            <a:off x="3590017" y="2492896"/>
            <a:ext cx="457200" cy="533400"/>
            <a:chOff x="3019" y="1105"/>
            <a:chExt cx="320" cy="416"/>
          </a:xfrm>
        </p:grpSpPr>
        <p:sp>
          <p:nvSpPr>
            <p:cNvPr id="4" name="Rectangle 5"/>
            <p:cNvSpPr>
              <a:spLocks noChangeArrowheads="1"/>
            </p:cNvSpPr>
            <p:nvPr/>
          </p:nvSpPr>
          <p:spPr bwMode="auto">
            <a:xfrm>
              <a:off x="3019" y="1105"/>
              <a:ext cx="320" cy="416"/>
            </a:xfrm>
            <a:prstGeom prst="rect">
              <a:avLst/>
            </a:prstGeom>
            <a:solidFill>
              <a:srgbClr val="CCECFF"/>
            </a:solidFill>
            <a:ln w="25400">
              <a:solidFill>
                <a:schemeClr val="tx2"/>
              </a:solidFill>
              <a:miter lim="800000"/>
              <a:headEnd/>
              <a:tailEnd/>
            </a:ln>
            <a:effectLst>
              <a:outerShdw dist="35921" dir="2700000" algn="ctr" rotWithShape="0">
                <a:schemeClr val="bg2"/>
              </a:outerShdw>
            </a:effectLst>
          </p:spPr>
          <p:txBody>
            <a:bodyPr wrap="none" anchor="ctr"/>
            <a:lstStyle/>
            <a:p>
              <a:pPr>
                <a:defRPr/>
              </a:pPr>
              <a:endParaRPr lang="en-US"/>
            </a:p>
          </p:txBody>
        </p:sp>
        <p:grpSp>
          <p:nvGrpSpPr>
            <p:cNvPr id="5" name="Group 6"/>
            <p:cNvGrpSpPr>
              <a:grpSpLocks/>
            </p:cNvGrpSpPr>
            <p:nvPr/>
          </p:nvGrpSpPr>
          <p:grpSpPr bwMode="auto">
            <a:xfrm>
              <a:off x="3059" y="1193"/>
              <a:ext cx="240" cy="240"/>
              <a:chOff x="3059" y="1193"/>
              <a:chExt cx="240" cy="240"/>
            </a:xfrm>
          </p:grpSpPr>
          <p:sp>
            <p:nvSpPr>
              <p:cNvPr id="6" name="Line 7"/>
              <p:cNvSpPr>
                <a:spLocks noChangeShapeType="1"/>
              </p:cNvSpPr>
              <p:nvPr/>
            </p:nvSpPr>
            <p:spPr bwMode="auto">
              <a:xfrm>
                <a:off x="3059" y="1193"/>
                <a:ext cx="192"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sp>
            <p:nvSpPr>
              <p:cNvPr id="7" name="Line 8"/>
              <p:cNvSpPr>
                <a:spLocks noChangeShapeType="1"/>
              </p:cNvSpPr>
              <p:nvPr/>
            </p:nvSpPr>
            <p:spPr bwMode="auto">
              <a:xfrm>
                <a:off x="3059" y="1241"/>
                <a:ext cx="240"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sp>
            <p:nvSpPr>
              <p:cNvPr id="8" name="Line 9"/>
              <p:cNvSpPr>
                <a:spLocks noChangeShapeType="1"/>
              </p:cNvSpPr>
              <p:nvPr/>
            </p:nvSpPr>
            <p:spPr bwMode="auto">
              <a:xfrm>
                <a:off x="3059" y="1289"/>
                <a:ext cx="192"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sp>
            <p:nvSpPr>
              <p:cNvPr id="9" name="Line 10"/>
              <p:cNvSpPr>
                <a:spLocks noChangeShapeType="1"/>
              </p:cNvSpPr>
              <p:nvPr/>
            </p:nvSpPr>
            <p:spPr bwMode="auto">
              <a:xfrm>
                <a:off x="3059" y="1337"/>
                <a:ext cx="240"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sp>
            <p:nvSpPr>
              <p:cNvPr id="10" name="Line 11"/>
              <p:cNvSpPr>
                <a:spLocks noChangeShapeType="1"/>
              </p:cNvSpPr>
              <p:nvPr/>
            </p:nvSpPr>
            <p:spPr bwMode="auto">
              <a:xfrm>
                <a:off x="3059" y="1385"/>
                <a:ext cx="192"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sp>
            <p:nvSpPr>
              <p:cNvPr id="11" name="Line 12"/>
              <p:cNvSpPr>
                <a:spLocks noChangeShapeType="1"/>
              </p:cNvSpPr>
              <p:nvPr/>
            </p:nvSpPr>
            <p:spPr bwMode="auto">
              <a:xfrm>
                <a:off x="3059" y="1433"/>
                <a:ext cx="240" cy="0"/>
              </a:xfrm>
              <a:prstGeom prst="line">
                <a:avLst/>
              </a:prstGeom>
              <a:noFill/>
              <a:ln w="50800">
                <a:solidFill>
                  <a:schemeClr val="tx2"/>
                </a:solidFill>
                <a:round/>
                <a:headEnd type="none" w="sm" len="sm"/>
                <a:tailEnd type="none" w="sm" len="sm"/>
              </a:ln>
              <a:effectLst>
                <a:outerShdw dist="35921" dir="2700000" algn="ctr" rotWithShape="0">
                  <a:schemeClr val="bg2"/>
                </a:outerShdw>
              </a:effectLst>
            </p:spPr>
            <p:txBody>
              <a:bodyPr wrap="none" anchor="ctr"/>
              <a:lstStyle/>
              <a:p>
                <a:pPr>
                  <a:defRPr/>
                </a:pPr>
                <a:endParaRPr lang="en-US"/>
              </a:p>
            </p:txBody>
          </p:sp>
        </p:grpSp>
      </p:grpSp>
      <p:sp>
        <p:nvSpPr>
          <p:cNvPr id="12" name="Rectangle 16"/>
          <p:cNvSpPr>
            <a:spLocks noChangeArrowheads="1"/>
          </p:cNvSpPr>
          <p:nvPr/>
        </p:nvSpPr>
        <p:spPr bwMode="auto">
          <a:xfrm>
            <a:off x="4201923" y="2448576"/>
            <a:ext cx="4648200" cy="893194"/>
          </a:xfrm>
          <a:prstGeom prst="rect">
            <a:avLst/>
          </a:prstGeom>
          <a:noFill/>
          <a:ln w="9525">
            <a:noFill/>
            <a:miter lim="800000"/>
            <a:headEnd/>
            <a:tailEnd/>
          </a:ln>
        </p:spPr>
        <p:txBody>
          <a:bodyPr lIns="92075" tIns="46038" rIns="92075" bIns="46038">
            <a:spAutoFit/>
          </a:bodyPr>
          <a:lstStyle/>
          <a:p>
            <a:pPr eaLnBrk="0" hangingPunct="0"/>
            <a:r>
              <a:rPr lang="en-US" sz="2000" b="1" dirty="0">
                <a:latin typeface="Arial" pitchFamily="34" charset="0"/>
                <a:cs typeface="Arial" pitchFamily="34" charset="0"/>
              </a:rPr>
              <a:t>Design and RTL Coding</a:t>
            </a:r>
          </a:p>
          <a:p>
            <a:pPr eaLnBrk="0" hangingPunct="0"/>
            <a:r>
              <a:rPr lang="en-US" sz="1600" dirty="0">
                <a:latin typeface="Arial" pitchFamily="34" charset="0"/>
                <a:cs typeface="Arial" pitchFamily="34" charset="0"/>
              </a:rPr>
              <a:t>  - Behavioral or Structural Description of Design</a:t>
            </a:r>
            <a:br>
              <a:rPr lang="en-US" sz="1600" dirty="0">
                <a:latin typeface="Arial" pitchFamily="34" charset="0"/>
                <a:cs typeface="Arial" pitchFamily="34" charset="0"/>
              </a:rPr>
            </a:br>
            <a:r>
              <a:rPr lang="en-US" sz="1600" dirty="0">
                <a:latin typeface="Arial" pitchFamily="34" charset="0"/>
                <a:cs typeface="Arial" pitchFamily="34" charset="0"/>
              </a:rPr>
              <a:t>  - Writing VHDL, deciding i/o, formulating tests</a:t>
            </a:r>
          </a:p>
        </p:txBody>
      </p:sp>
      <p:sp>
        <p:nvSpPr>
          <p:cNvPr id="13" name="Rectangle 12"/>
          <p:cNvSpPr/>
          <p:nvPr/>
        </p:nvSpPr>
        <p:spPr>
          <a:xfrm>
            <a:off x="1043608" y="1628800"/>
            <a:ext cx="6477094" cy="646331"/>
          </a:xfrm>
          <a:prstGeom prst="rect">
            <a:avLst/>
          </a:prstGeom>
        </p:spPr>
        <p:txBody>
          <a:bodyPr wrap="none">
            <a:spAutoFit/>
          </a:bodyPr>
          <a:lstStyle/>
          <a:p>
            <a:r>
              <a:rPr lang="en-US" dirty="0">
                <a:latin typeface="Arial" pitchFamily="34" charset="0"/>
                <a:cs typeface="Arial" pitchFamily="34" charset="0"/>
              </a:rPr>
              <a:t>Every development project is different. In my own experience,</a:t>
            </a:r>
            <a:br>
              <a:rPr lang="en-US" dirty="0">
                <a:latin typeface="Arial" pitchFamily="34" charset="0"/>
                <a:cs typeface="Arial" pitchFamily="34" charset="0"/>
              </a:rPr>
            </a:br>
            <a:r>
              <a:rPr lang="en-US" dirty="0">
                <a:latin typeface="Arial" pitchFamily="34" charset="0"/>
                <a:cs typeface="Arial" pitchFamily="34" charset="0"/>
              </a:rPr>
              <a:t>most of the time is probably spent…</a:t>
            </a:r>
            <a:endParaRPr lang="en-US" dirty="0"/>
          </a:p>
        </p:txBody>
      </p:sp>
      <p:pic>
        <p:nvPicPr>
          <p:cNvPr id="14" name="Picture 13" descr="programmer.jpg"/>
          <p:cNvPicPr>
            <a:picLocks noChangeAspect="1"/>
          </p:cNvPicPr>
          <p:nvPr/>
        </p:nvPicPr>
        <p:blipFill>
          <a:blip r:embed="rId3" cstate="print"/>
          <a:stretch>
            <a:fillRect/>
          </a:stretch>
        </p:blipFill>
        <p:spPr>
          <a:xfrm>
            <a:off x="1132451" y="2492896"/>
            <a:ext cx="822960" cy="1036320"/>
          </a:xfrm>
          <a:prstGeom prst="rect">
            <a:avLst/>
          </a:prstGeom>
        </p:spPr>
      </p:pic>
      <p:sp>
        <p:nvSpPr>
          <p:cNvPr id="15" name="Rectangle 14"/>
          <p:cNvSpPr/>
          <p:nvPr/>
        </p:nvSpPr>
        <p:spPr>
          <a:xfrm>
            <a:off x="731275" y="3573016"/>
            <a:ext cx="1279133" cy="646331"/>
          </a:xfrm>
          <a:prstGeom prst="rect">
            <a:avLst/>
          </a:prstGeom>
        </p:spPr>
        <p:txBody>
          <a:bodyPr wrap="none">
            <a:spAutoFit/>
          </a:bodyPr>
          <a:lstStyle/>
          <a:p>
            <a:pPr algn="ctr"/>
            <a:r>
              <a:rPr lang="en-ZA" dirty="0">
                <a:latin typeface="Arial" pitchFamily="34" charset="0"/>
                <a:cs typeface="Arial" pitchFamily="34" charset="0"/>
              </a:rPr>
              <a:t>Engineer’s</a:t>
            </a:r>
            <a:br>
              <a:rPr lang="en-ZA" dirty="0">
                <a:latin typeface="Arial" pitchFamily="34" charset="0"/>
                <a:cs typeface="Arial" pitchFamily="34" charset="0"/>
              </a:rPr>
            </a:br>
            <a:r>
              <a:rPr lang="en-ZA" dirty="0">
                <a:latin typeface="Arial" pitchFamily="34" charset="0"/>
                <a:cs typeface="Arial" pitchFamily="34" charset="0"/>
              </a:rPr>
              <a:t>time</a:t>
            </a:r>
            <a:endParaRPr lang="en-US" dirty="0"/>
          </a:p>
        </p:txBody>
      </p:sp>
      <p:sp>
        <p:nvSpPr>
          <p:cNvPr id="16" name="Rectangle 1030"/>
          <p:cNvSpPr>
            <a:spLocks noChangeArrowheads="1"/>
          </p:cNvSpPr>
          <p:nvPr/>
        </p:nvSpPr>
        <p:spPr bwMode="auto">
          <a:xfrm>
            <a:off x="4196061" y="3335263"/>
            <a:ext cx="4800600" cy="885825"/>
          </a:xfrm>
          <a:prstGeom prst="rect">
            <a:avLst/>
          </a:prstGeom>
          <a:noFill/>
          <a:ln w="9525">
            <a:noFill/>
            <a:miter lim="800000"/>
            <a:headEnd/>
            <a:tailEnd/>
          </a:ln>
        </p:spPr>
        <p:txBody>
          <a:bodyPr lIns="92075" tIns="46038" rIns="92075" bIns="46038">
            <a:spAutoFit/>
          </a:bodyPr>
          <a:lstStyle/>
          <a:p>
            <a:pPr eaLnBrk="0" hangingPunct="0"/>
            <a:r>
              <a:rPr lang="en-US" sz="2000" b="1" dirty="0">
                <a:latin typeface="Arial" charset="0"/>
              </a:rPr>
              <a:t>Timing Analysis</a:t>
            </a:r>
          </a:p>
          <a:p>
            <a:pPr eaLnBrk="0" hangingPunct="0"/>
            <a:r>
              <a:rPr lang="en-US" sz="1600" dirty="0">
                <a:latin typeface="Arial" charset="0"/>
              </a:rPr>
              <a:t>  - Verify performance specifications</a:t>
            </a:r>
          </a:p>
          <a:p>
            <a:pPr eaLnBrk="0" hangingPunct="0"/>
            <a:r>
              <a:rPr lang="en-US" sz="1600" dirty="0">
                <a:latin typeface="Arial" charset="0"/>
              </a:rPr>
              <a:t>  - Static timing analysis</a:t>
            </a:r>
          </a:p>
        </p:txBody>
      </p:sp>
      <p:grpSp>
        <p:nvGrpSpPr>
          <p:cNvPr id="17" name="Group 16"/>
          <p:cNvGrpSpPr/>
          <p:nvPr/>
        </p:nvGrpSpPr>
        <p:grpSpPr>
          <a:xfrm>
            <a:off x="2683563" y="3356992"/>
            <a:ext cx="1482518" cy="1008112"/>
            <a:chOff x="827584" y="1196752"/>
            <a:chExt cx="1800200" cy="1224136"/>
          </a:xfrm>
        </p:grpSpPr>
        <p:sp>
          <p:nvSpPr>
            <p:cNvPr id="18" name="Rectangle 17"/>
            <p:cNvSpPr/>
            <p:nvPr/>
          </p:nvSpPr>
          <p:spPr>
            <a:xfrm>
              <a:off x="827584" y="1196752"/>
              <a:ext cx="1800200" cy="122413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Line 1029"/>
            <p:cNvSpPr>
              <a:spLocks noChangeShapeType="1"/>
            </p:cNvSpPr>
            <p:nvPr/>
          </p:nvSpPr>
          <p:spPr bwMode="auto">
            <a:xfrm flipH="1">
              <a:off x="962025" y="1706563"/>
              <a:ext cx="1116013" cy="0"/>
            </a:xfrm>
            <a:prstGeom prst="line">
              <a:avLst/>
            </a:prstGeom>
            <a:noFill/>
            <a:ln w="19050">
              <a:solidFill>
                <a:schemeClr val="tx1"/>
              </a:solidFill>
              <a:round/>
              <a:headEnd/>
              <a:tailEnd/>
            </a:ln>
          </p:spPr>
          <p:txBody>
            <a:bodyPr/>
            <a:lstStyle/>
            <a:p>
              <a:endParaRPr lang="en-US"/>
            </a:p>
          </p:txBody>
        </p:sp>
        <p:sp>
          <p:nvSpPr>
            <p:cNvPr id="20" name="Line 1128"/>
            <p:cNvSpPr>
              <a:spLocks noChangeShapeType="1"/>
            </p:cNvSpPr>
            <p:nvPr/>
          </p:nvSpPr>
          <p:spPr bwMode="auto">
            <a:xfrm flipH="1">
              <a:off x="1039813" y="2011363"/>
              <a:ext cx="119062" cy="0"/>
            </a:xfrm>
            <a:prstGeom prst="line">
              <a:avLst/>
            </a:prstGeom>
            <a:noFill/>
            <a:ln w="19050">
              <a:solidFill>
                <a:schemeClr val="tx1"/>
              </a:solidFill>
              <a:round/>
              <a:headEnd/>
              <a:tailEnd/>
            </a:ln>
          </p:spPr>
          <p:txBody>
            <a:bodyPr/>
            <a:lstStyle/>
            <a:p>
              <a:endParaRPr lang="en-US"/>
            </a:p>
          </p:txBody>
        </p:sp>
        <p:sp>
          <p:nvSpPr>
            <p:cNvPr id="21" name="Line 1129"/>
            <p:cNvSpPr>
              <a:spLocks noChangeShapeType="1"/>
            </p:cNvSpPr>
            <p:nvPr/>
          </p:nvSpPr>
          <p:spPr bwMode="auto">
            <a:xfrm flipH="1">
              <a:off x="1954213" y="2011363"/>
              <a:ext cx="119062" cy="0"/>
            </a:xfrm>
            <a:prstGeom prst="line">
              <a:avLst/>
            </a:prstGeom>
            <a:noFill/>
            <a:ln w="19050">
              <a:solidFill>
                <a:schemeClr val="tx1"/>
              </a:solidFill>
              <a:round/>
              <a:headEnd/>
              <a:tailEnd/>
            </a:ln>
          </p:spPr>
          <p:txBody>
            <a:bodyPr/>
            <a:lstStyle/>
            <a:p>
              <a:endParaRPr lang="en-US"/>
            </a:p>
          </p:txBody>
        </p:sp>
        <p:sp>
          <p:nvSpPr>
            <p:cNvPr id="22" name="Line 1130"/>
            <p:cNvSpPr>
              <a:spLocks noChangeShapeType="1"/>
            </p:cNvSpPr>
            <p:nvPr/>
          </p:nvSpPr>
          <p:spPr bwMode="auto">
            <a:xfrm>
              <a:off x="1954213" y="2011363"/>
              <a:ext cx="0" cy="271462"/>
            </a:xfrm>
            <a:prstGeom prst="line">
              <a:avLst/>
            </a:prstGeom>
            <a:noFill/>
            <a:ln w="19050">
              <a:solidFill>
                <a:schemeClr val="tx1"/>
              </a:solidFill>
              <a:round/>
              <a:headEnd/>
              <a:tailEnd/>
            </a:ln>
          </p:spPr>
          <p:txBody>
            <a:bodyPr/>
            <a:lstStyle/>
            <a:p>
              <a:endParaRPr lang="en-US"/>
            </a:p>
          </p:txBody>
        </p:sp>
        <p:sp>
          <p:nvSpPr>
            <p:cNvPr id="23" name="Line 1131"/>
            <p:cNvSpPr>
              <a:spLocks noChangeShapeType="1"/>
            </p:cNvSpPr>
            <p:nvPr/>
          </p:nvSpPr>
          <p:spPr bwMode="auto">
            <a:xfrm flipH="1">
              <a:off x="914400" y="2273300"/>
              <a:ext cx="1035050" cy="0"/>
            </a:xfrm>
            <a:prstGeom prst="line">
              <a:avLst/>
            </a:prstGeom>
            <a:noFill/>
            <a:ln w="19050">
              <a:solidFill>
                <a:schemeClr val="tx1"/>
              </a:solidFill>
              <a:round/>
              <a:headEnd/>
              <a:tailEnd/>
            </a:ln>
          </p:spPr>
          <p:txBody>
            <a:bodyPr/>
            <a:lstStyle/>
            <a:p>
              <a:endParaRPr lang="en-US"/>
            </a:p>
          </p:txBody>
        </p:sp>
        <p:sp>
          <p:nvSpPr>
            <p:cNvPr id="24" name="Line 1132"/>
            <p:cNvSpPr>
              <a:spLocks noChangeShapeType="1"/>
            </p:cNvSpPr>
            <p:nvPr/>
          </p:nvSpPr>
          <p:spPr bwMode="auto">
            <a:xfrm>
              <a:off x="1044575" y="2011363"/>
              <a:ext cx="0" cy="271462"/>
            </a:xfrm>
            <a:prstGeom prst="line">
              <a:avLst/>
            </a:prstGeom>
            <a:noFill/>
            <a:ln w="19050">
              <a:solidFill>
                <a:schemeClr val="tx1"/>
              </a:solidFill>
              <a:round/>
              <a:headEnd/>
              <a:tailEnd/>
            </a:ln>
          </p:spPr>
          <p:txBody>
            <a:bodyPr/>
            <a:lstStyle/>
            <a:p>
              <a:endParaRPr lang="en-US"/>
            </a:p>
          </p:txBody>
        </p:sp>
        <p:sp>
          <p:nvSpPr>
            <p:cNvPr id="25" name="Oval 1133"/>
            <p:cNvSpPr>
              <a:spLocks noChangeArrowheads="1"/>
            </p:cNvSpPr>
            <p:nvPr/>
          </p:nvSpPr>
          <p:spPr bwMode="auto">
            <a:xfrm>
              <a:off x="1020763" y="2241550"/>
              <a:ext cx="42862" cy="50800"/>
            </a:xfrm>
            <a:prstGeom prst="ellipse">
              <a:avLst/>
            </a:prstGeom>
            <a:solidFill>
              <a:schemeClr val="tx1"/>
            </a:solidFill>
            <a:ln w="12700">
              <a:solidFill>
                <a:schemeClr val="tx1"/>
              </a:solidFill>
              <a:round/>
              <a:headEnd/>
              <a:tailEnd/>
            </a:ln>
          </p:spPr>
          <p:txBody>
            <a:bodyPr wrap="none" anchor="ctr"/>
            <a:lstStyle/>
            <a:p>
              <a:endParaRPr lang="en-US"/>
            </a:p>
          </p:txBody>
        </p:sp>
        <p:sp>
          <p:nvSpPr>
            <p:cNvPr id="26" name="Oval 1134"/>
            <p:cNvSpPr>
              <a:spLocks noChangeArrowheads="1"/>
            </p:cNvSpPr>
            <p:nvPr/>
          </p:nvSpPr>
          <p:spPr bwMode="auto">
            <a:xfrm>
              <a:off x="1654175" y="1539875"/>
              <a:ext cx="266700" cy="357188"/>
            </a:xfrm>
            <a:prstGeom prst="ellipse">
              <a:avLst/>
            </a:prstGeom>
            <a:solidFill>
              <a:schemeClr val="accent3">
                <a:lumMod val="60000"/>
                <a:lumOff val="40000"/>
              </a:schemeClr>
            </a:solidFill>
            <a:ln w="19050">
              <a:solidFill>
                <a:schemeClr val="tx1"/>
              </a:solidFill>
              <a:round/>
              <a:headEnd/>
              <a:tailEnd/>
            </a:ln>
          </p:spPr>
          <p:txBody>
            <a:bodyPr wrap="none" anchor="ctr"/>
            <a:lstStyle/>
            <a:p>
              <a:endParaRPr lang="en-US"/>
            </a:p>
          </p:txBody>
        </p:sp>
        <p:grpSp>
          <p:nvGrpSpPr>
            <p:cNvPr id="27" name="Group 1135"/>
            <p:cNvGrpSpPr>
              <a:grpSpLocks/>
            </p:cNvGrpSpPr>
            <p:nvPr/>
          </p:nvGrpSpPr>
          <p:grpSpPr bwMode="auto">
            <a:xfrm>
              <a:off x="2087563" y="1589088"/>
              <a:ext cx="312737" cy="533400"/>
              <a:chOff x="1374" y="1003"/>
              <a:chExt cx="197" cy="336"/>
            </a:xfrm>
            <a:solidFill>
              <a:schemeClr val="accent3">
                <a:lumMod val="60000"/>
                <a:lumOff val="40000"/>
              </a:schemeClr>
            </a:solidFill>
          </p:grpSpPr>
          <p:sp>
            <p:nvSpPr>
              <p:cNvPr id="36" name="Rectangle 1136"/>
              <p:cNvSpPr>
                <a:spLocks noChangeArrowheads="1"/>
              </p:cNvSpPr>
              <p:nvPr/>
            </p:nvSpPr>
            <p:spPr bwMode="auto">
              <a:xfrm>
                <a:off x="1374" y="1003"/>
                <a:ext cx="197" cy="336"/>
              </a:xfrm>
              <a:prstGeom prst="rect">
                <a:avLst/>
              </a:prstGeom>
              <a:grpFill/>
              <a:ln w="28575">
                <a:solidFill>
                  <a:schemeClr val="tx1"/>
                </a:solidFill>
                <a:miter lim="800000"/>
                <a:headEnd type="none" w="sm" len="sm"/>
                <a:tailEnd type="none" w="sm" len="sm"/>
              </a:ln>
            </p:spPr>
            <p:txBody>
              <a:bodyPr wrap="none" anchor="ctr"/>
              <a:lstStyle/>
              <a:p>
                <a:pPr algn="ctr" eaLnBrk="0" hangingPunct="0"/>
                <a:endParaRPr lang="en-US" sz="1400" b="1">
                  <a:latin typeface="Arial" charset="0"/>
                </a:endParaRPr>
              </a:p>
            </p:txBody>
          </p:sp>
          <p:sp>
            <p:nvSpPr>
              <p:cNvPr id="37" name="AutoShape 1137"/>
              <p:cNvSpPr>
                <a:spLocks noChangeArrowheads="1"/>
              </p:cNvSpPr>
              <p:nvPr/>
            </p:nvSpPr>
            <p:spPr bwMode="auto">
              <a:xfrm rot="5400000">
                <a:off x="1367" y="1250"/>
                <a:ext cx="48" cy="33"/>
              </a:xfrm>
              <a:prstGeom prst="triangle">
                <a:avLst>
                  <a:gd name="adj" fmla="val 50000"/>
                </a:avLst>
              </a:prstGeom>
              <a:grpFill/>
              <a:ln w="28575">
                <a:solidFill>
                  <a:schemeClr val="tx1"/>
                </a:solidFill>
                <a:miter lim="800000"/>
                <a:headEnd/>
                <a:tailEnd/>
              </a:ln>
            </p:spPr>
            <p:txBody>
              <a:bodyPr wrap="none" anchor="ctr"/>
              <a:lstStyle/>
              <a:p>
                <a:endParaRPr lang="en-US"/>
              </a:p>
            </p:txBody>
          </p:sp>
        </p:grpSp>
        <p:grpSp>
          <p:nvGrpSpPr>
            <p:cNvPr id="28" name="Group 1138"/>
            <p:cNvGrpSpPr>
              <a:grpSpLocks/>
            </p:cNvGrpSpPr>
            <p:nvPr/>
          </p:nvGrpSpPr>
          <p:grpSpPr bwMode="auto">
            <a:xfrm>
              <a:off x="1162050" y="1589088"/>
              <a:ext cx="312738" cy="533400"/>
              <a:chOff x="791" y="1003"/>
              <a:chExt cx="197" cy="336"/>
            </a:xfrm>
            <a:solidFill>
              <a:schemeClr val="accent3">
                <a:lumMod val="60000"/>
                <a:lumOff val="40000"/>
              </a:schemeClr>
            </a:solidFill>
          </p:grpSpPr>
          <p:sp>
            <p:nvSpPr>
              <p:cNvPr id="34" name="Rectangle 1139"/>
              <p:cNvSpPr>
                <a:spLocks noChangeArrowheads="1"/>
              </p:cNvSpPr>
              <p:nvPr/>
            </p:nvSpPr>
            <p:spPr bwMode="auto">
              <a:xfrm>
                <a:off x="791" y="1003"/>
                <a:ext cx="197" cy="336"/>
              </a:xfrm>
              <a:prstGeom prst="rect">
                <a:avLst/>
              </a:prstGeom>
              <a:grpFill/>
              <a:ln w="28575">
                <a:solidFill>
                  <a:schemeClr val="tx1"/>
                </a:solidFill>
                <a:miter lim="800000"/>
                <a:headEnd type="none" w="sm" len="sm"/>
                <a:tailEnd type="none" w="sm" len="sm"/>
              </a:ln>
            </p:spPr>
            <p:txBody>
              <a:bodyPr wrap="none" anchor="ctr"/>
              <a:lstStyle/>
              <a:p>
                <a:pPr algn="ctr" eaLnBrk="0" hangingPunct="0"/>
                <a:endParaRPr lang="en-US" sz="1400" b="1">
                  <a:latin typeface="Arial" charset="0"/>
                </a:endParaRPr>
              </a:p>
            </p:txBody>
          </p:sp>
          <p:sp>
            <p:nvSpPr>
              <p:cNvPr id="35" name="AutoShape 1140"/>
              <p:cNvSpPr>
                <a:spLocks noChangeArrowheads="1"/>
              </p:cNvSpPr>
              <p:nvPr/>
            </p:nvSpPr>
            <p:spPr bwMode="auto">
              <a:xfrm rot="5400000">
                <a:off x="784" y="1250"/>
                <a:ext cx="48" cy="33"/>
              </a:xfrm>
              <a:prstGeom prst="triangle">
                <a:avLst>
                  <a:gd name="adj" fmla="val 50000"/>
                </a:avLst>
              </a:prstGeom>
              <a:grpFill/>
              <a:ln w="28575">
                <a:solidFill>
                  <a:schemeClr val="tx1"/>
                </a:solidFill>
                <a:miter lim="800000"/>
                <a:headEnd/>
                <a:tailEnd/>
              </a:ln>
            </p:spPr>
            <p:txBody>
              <a:bodyPr wrap="none" anchor="ctr"/>
              <a:lstStyle/>
              <a:p>
                <a:endParaRPr lang="en-US"/>
              </a:p>
            </p:txBody>
          </p:sp>
        </p:grpSp>
        <p:sp>
          <p:nvSpPr>
            <p:cNvPr id="29" name="Line 1141"/>
            <p:cNvSpPr>
              <a:spLocks noChangeShapeType="1"/>
            </p:cNvSpPr>
            <p:nvPr/>
          </p:nvSpPr>
          <p:spPr bwMode="auto">
            <a:xfrm flipV="1">
              <a:off x="1158875" y="1306513"/>
              <a:ext cx="0" cy="147637"/>
            </a:xfrm>
            <a:prstGeom prst="line">
              <a:avLst/>
            </a:prstGeom>
            <a:noFill/>
            <a:ln w="12700">
              <a:solidFill>
                <a:schemeClr val="tx1"/>
              </a:solidFill>
              <a:round/>
              <a:headEnd/>
              <a:tailEnd/>
            </a:ln>
          </p:spPr>
          <p:txBody>
            <a:bodyPr/>
            <a:lstStyle/>
            <a:p>
              <a:endParaRPr lang="en-US"/>
            </a:p>
          </p:txBody>
        </p:sp>
        <p:sp>
          <p:nvSpPr>
            <p:cNvPr id="30" name="Line 1142"/>
            <p:cNvSpPr>
              <a:spLocks noChangeShapeType="1"/>
            </p:cNvSpPr>
            <p:nvPr/>
          </p:nvSpPr>
          <p:spPr bwMode="auto">
            <a:xfrm flipV="1">
              <a:off x="2397125" y="1306513"/>
              <a:ext cx="0" cy="147637"/>
            </a:xfrm>
            <a:prstGeom prst="line">
              <a:avLst/>
            </a:prstGeom>
            <a:noFill/>
            <a:ln w="12700">
              <a:solidFill>
                <a:schemeClr val="tx1"/>
              </a:solidFill>
              <a:round/>
              <a:headEnd/>
              <a:tailEnd/>
            </a:ln>
          </p:spPr>
          <p:txBody>
            <a:bodyPr/>
            <a:lstStyle/>
            <a:p>
              <a:endParaRPr lang="en-US"/>
            </a:p>
          </p:txBody>
        </p:sp>
        <p:sp>
          <p:nvSpPr>
            <p:cNvPr id="31" name="Text Box 1143"/>
            <p:cNvSpPr txBox="1">
              <a:spLocks noChangeArrowheads="1"/>
            </p:cNvSpPr>
            <p:nvPr/>
          </p:nvSpPr>
          <p:spPr bwMode="auto">
            <a:xfrm>
              <a:off x="1524000" y="1216025"/>
              <a:ext cx="350838" cy="274638"/>
            </a:xfrm>
            <a:prstGeom prst="rect">
              <a:avLst/>
            </a:prstGeom>
            <a:noFill/>
            <a:ln w="12700">
              <a:noFill/>
              <a:miter lim="800000"/>
              <a:headEnd/>
              <a:tailEnd/>
            </a:ln>
          </p:spPr>
          <p:txBody>
            <a:bodyPr wrap="none">
              <a:spAutoFit/>
            </a:bodyPr>
            <a:lstStyle/>
            <a:p>
              <a:pPr eaLnBrk="0" hangingPunct="0"/>
              <a:r>
                <a:rPr lang="en-US" sz="1200">
                  <a:latin typeface="Arial" charset="0"/>
                </a:rPr>
                <a:t>t</a:t>
              </a:r>
              <a:r>
                <a:rPr lang="en-US" sz="1200" baseline="-25000">
                  <a:latin typeface="Arial" charset="0"/>
                </a:rPr>
                <a:t>clk</a:t>
              </a:r>
            </a:p>
          </p:txBody>
        </p:sp>
        <p:sp>
          <p:nvSpPr>
            <p:cNvPr id="32" name="Line 1144"/>
            <p:cNvSpPr>
              <a:spLocks noChangeShapeType="1"/>
            </p:cNvSpPr>
            <p:nvPr/>
          </p:nvSpPr>
          <p:spPr bwMode="auto">
            <a:xfrm>
              <a:off x="1835150" y="1382713"/>
              <a:ext cx="561975" cy="0"/>
            </a:xfrm>
            <a:prstGeom prst="line">
              <a:avLst/>
            </a:prstGeom>
            <a:noFill/>
            <a:ln w="12700">
              <a:solidFill>
                <a:schemeClr val="tx1"/>
              </a:solidFill>
              <a:round/>
              <a:headEnd/>
              <a:tailEnd type="triangle" w="sm" len="lg"/>
            </a:ln>
          </p:spPr>
          <p:txBody>
            <a:bodyPr/>
            <a:lstStyle/>
            <a:p>
              <a:endParaRPr lang="en-US"/>
            </a:p>
          </p:txBody>
        </p:sp>
        <p:sp>
          <p:nvSpPr>
            <p:cNvPr id="33" name="Line 1145"/>
            <p:cNvSpPr>
              <a:spLocks noChangeShapeType="1"/>
            </p:cNvSpPr>
            <p:nvPr/>
          </p:nvSpPr>
          <p:spPr bwMode="auto">
            <a:xfrm flipH="1" flipV="1">
              <a:off x="1158875" y="1382713"/>
              <a:ext cx="381000" cy="0"/>
            </a:xfrm>
            <a:prstGeom prst="line">
              <a:avLst/>
            </a:prstGeom>
            <a:noFill/>
            <a:ln w="12700">
              <a:solidFill>
                <a:schemeClr val="tx1"/>
              </a:solidFill>
              <a:round/>
              <a:headEnd/>
              <a:tailEnd type="triangle" w="sm" len="lg"/>
            </a:ln>
          </p:spPr>
          <p:txBody>
            <a:bodyPr/>
            <a:lstStyle/>
            <a:p>
              <a:endParaRPr lang="en-US"/>
            </a:p>
          </p:txBody>
        </p:sp>
      </p:grpSp>
      <p:sp>
        <p:nvSpPr>
          <p:cNvPr id="38" name="Left Brace 37"/>
          <p:cNvSpPr/>
          <p:nvPr/>
        </p:nvSpPr>
        <p:spPr>
          <a:xfrm>
            <a:off x="2077849" y="2564904"/>
            <a:ext cx="432048" cy="1800200"/>
          </a:xfrm>
          <a:prstGeom prst="leftBrace">
            <a:avLst>
              <a:gd name="adj1" fmla="val 22211"/>
              <a:gd name="adj2" fmla="val 3751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Curved Down Arrow 38"/>
          <p:cNvSpPr/>
          <p:nvPr/>
        </p:nvSpPr>
        <p:spPr>
          <a:xfrm rot="18954596">
            <a:off x="2892513" y="2754309"/>
            <a:ext cx="682649" cy="341325"/>
          </a:xfrm>
          <a:prstGeom prst="curved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Curved Down Arrow 39"/>
          <p:cNvSpPr/>
          <p:nvPr/>
        </p:nvSpPr>
        <p:spPr>
          <a:xfrm rot="7146436">
            <a:off x="3779863" y="2991503"/>
            <a:ext cx="682649" cy="341325"/>
          </a:xfrm>
          <a:prstGeom prst="curved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1" name="Picture 40" descr="pc.jpg"/>
          <p:cNvPicPr>
            <a:picLocks noChangeAspect="1"/>
          </p:cNvPicPr>
          <p:nvPr/>
        </p:nvPicPr>
        <p:blipFill>
          <a:blip r:embed="rId4" cstate="print"/>
          <a:stretch>
            <a:fillRect/>
          </a:stretch>
        </p:blipFill>
        <p:spPr>
          <a:xfrm>
            <a:off x="299227" y="4221088"/>
            <a:ext cx="1856674" cy="1500193"/>
          </a:xfrm>
          <a:prstGeom prst="rect">
            <a:avLst/>
          </a:prstGeom>
        </p:spPr>
      </p:pic>
      <p:sp>
        <p:nvSpPr>
          <p:cNvPr id="42" name="Rectangle 41"/>
          <p:cNvSpPr/>
          <p:nvPr/>
        </p:nvSpPr>
        <p:spPr>
          <a:xfrm>
            <a:off x="731275" y="5619220"/>
            <a:ext cx="1350523" cy="369332"/>
          </a:xfrm>
          <a:prstGeom prst="rect">
            <a:avLst/>
          </a:prstGeom>
        </p:spPr>
        <p:txBody>
          <a:bodyPr wrap="square">
            <a:spAutoFit/>
          </a:bodyPr>
          <a:lstStyle/>
          <a:p>
            <a:pPr algn="ctr"/>
            <a:r>
              <a:rPr lang="en-ZA" dirty="0">
                <a:latin typeface="Arial" pitchFamily="34" charset="0"/>
                <a:cs typeface="Arial" pitchFamily="34" charset="0"/>
              </a:rPr>
              <a:t>PC’s time</a:t>
            </a:r>
            <a:endParaRPr lang="en-US" dirty="0"/>
          </a:p>
        </p:txBody>
      </p:sp>
      <p:pic>
        <p:nvPicPr>
          <p:cNvPr id="43" name="Picture 42" descr="sweaty_smily.gif"/>
          <p:cNvPicPr>
            <a:picLocks noChangeAspect="1"/>
          </p:cNvPicPr>
          <p:nvPr/>
        </p:nvPicPr>
        <p:blipFill>
          <a:blip r:embed="rId5" cstate="print"/>
          <a:stretch>
            <a:fillRect/>
          </a:stretch>
        </p:blipFill>
        <p:spPr>
          <a:xfrm rot="726650">
            <a:off x="1159771" y="4329110"/>
            <a:ext cx="665582" cy="608327"/>
          </a:xfrm>
          <a:prstGeom prst="rect">
            <a:avLst/>
          </a:prstGeom>
        </p:spPr>
      </p:pic>
      <p:sp>
        <p:nvSpPr>
          <p:cNvPr id="44" name="Rectangle 43"/>
          <p:cNvSpPr/>
          <p:nvPr/>
        </p:nvSpPr>
        <p:spPr>
          <a:xfrm rot="20740187">
            <a:off x="58392" y="4375845"/>
            <a:ext cx="1350523" cy="369332"/>
          </a:xfrm>
          <a:prstGeom prst="rect">
            <a:avLst/>
          </a:prstGeom>
        </p:spPr>
        <p:txBody>
          <a:bodyPr wrap="square">
            <a:spAutoFit/>
          </a:bodyPr>
          <a:lstStyle/>
          <a:p>
            <a:pPr algn="ctr"/>
            <a:r>
              <a:rPr lang="en-ZA" dirty="0" err="1">
                <a:solidFill>
                  <a:schemeClr val="tx1">
                    <a:lumMod val="85000"/>
                    <a:lumOff val="15000"/>
                  </a:schemeClr>
                </a:solidFill>
                <a:latin typeface="Arial" pitchFamily="34" charset="0"/>
                <a:cs typeface="Arial" pitchFamily="34" charset="0"/>
              </a:rPr>
              <a:t>Eish</a:t>
            </a:r>
            <a:r>
              <a:rPr lang="en-ZA" dirty="0">
                <a:solidFill>
                  <a:schemeClr val="tx1">
                    <a:lumMod val="85000"/>
                    <a:lumOff val="15000"/>
                  </a:schemeClr>
                </a:solidFill>
                <a:latin typeface="Arial" pitchFamily="34" charset="0"/>
                <a:cs typeface="Arial" pitchFamily="34" charset="0"/>
              </a:rPr>
              <a:t>!</a:t>
            </a:r>
            <a:endParaRPr lang="en-US" dirty="0">
              <a:solidFill>
                <a:schemeClr val="tx1">
                  <a:lumMod val="85000"/>
                  <a:lumOff val="15000"/>
                </a:schemeClr>
              </a:solidFill>
            </a:endParaRPr>
          </a:p>
        </p:txBody>
      </p:sp>
      <p:sp>
        <p:nvSpPr>
          <p:cNvPr id="45" name="Oval Callout 44"/>
          <p:cNvSpPr/>
          <p:nvPr/>
        </p:nvSpPr>
        <p:spPr>
          <a:xfrm>
            <a:off x="371235" y="4362162"/>
            <a:ext cx="732128" cy="390020"/>
          </a:xfrm>
          <a:prstGeom prst="wedgeEllipseCallout">
            <a:avLst>
              <a:gd name="adj1" fmla="val 63947"/>
              <a:gd name="adj2" fmla="val 6273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rot="20548215">
            <a:off x="-10973" y="2389601"/>
            <a:ext cx="1350523" cy="369332"/>
          </a:xfrm>
          <a:prstGeom prst="rect">
            <a:avLst/>
          </a:prstGeom>
        </p:spPr>
        <p:txBody>
          <a:bodyPr wrap="square">
            <a:spAutoFit/>
          </a:bodyPr>
          <a:lstStyle/>
          <a:p>
            <a:pPr algn="ctr"/>
            <a:r>
              <a:rPr lang="en-ZA" dirty="0" err="1">
                <a:solidFill>
                  <a:schemeClr val="tx1">
                    <a:lumMod val="85000"/>
                    <a:lumOff val="15000"/>
                  </a:schemeClr>
                </a:solidFill>
                <a:latin typeface="Arial" pitchFamily="34" charset="0"/>
                <a:cs typeface="Arial" pitchFamily="34" charset="0"/>
              </a:rPr>
              <a:t>Eish</a:t>
            </a:r>
            <a:r>
              <a:rPr lang="en-ZA" dirty="0">
                <a:solidFill>
                  <a:schemeClr val="tx1">
                    <a:lumMod val="85000"/>
                    <a:lumOff val="15000"/>
                  </a:schemeClr>
                </a:solidFill>
                <a:latin typeface="Arial" pitchFamily="34" charset="0"/>
                <a:cs typeface="Arial" pitchFamily="34" charset="0"/>
              </a:rPr>
              <a:t>!</a:t>
            </a:r>
            <a:endParaRPr lang="en-US" dirty="0">
              <a:solidFill>
                <a:schemeClr val="tx1">
                  <a:lumMod val="85000"/>
                  <a:lumOff val="15000"/>
                </a:schemeClr>
              </a:solidFill>
            </a:endParaRPr>
          </a:p>
        </p:txBody>
      </p:sp>
      <p:sp>
        <p:nvSpPr>
          <p:cNvPr id="47" name="Oval Callout 46"/>
          <p:cNvSpPr/>
          <p:nvPr/>
        </p:nvSpPr>
        <p:spPr>
          <a:xfrm>
            <a:off x="283693" y="2390908"/>
            <a:ext cx="732128" cy="390020"/>
          </a:xfrm>
          <a:prstGeom prst="wedgeEllipseCallout">
            <a:avLst>
              <a:gd name="adj1" fmla="val 59852"/>
              <a:gd name="adj2" fmla="val 81956"/>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Left Brace 47"/>
          <p:cNvSpPr/>
          <p:nvPr/>
        </p:nvSpPr>
        <p:spPr>
          <a:xfrm>
            <a:off x="2077849" y="4509120"/>
            <a:ext cx="432048" cy="1296144"/>
          </a:xfrm>
          <a:prstGeom prst="leftBrace">
            <a:avLst>
              <a:gd name="adj1" fmla="val 22211"/>
              <a:gd name="adj2" fmla="val 3751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Rectangle 15"/>
          <p:cNvSpPr>
            <a:spLocks noChangeArrowheads="1"/>
          </p:cNvSpPr>
          <p:nvPr/>
        </p:nvSpPr>
        <p:spPr bwMode="auto">
          <a:xfrm>
            <a:off x="4217095" y="4624038"/>
            <a:ext cx="4593522" cy="893194"/>
          </a:xfrm>
          <a:prstGeom prst="rect">
            <a:avLst/>
          </a:prstGeom>
          <a:noFill/>
          <a:ln w="9525">
            <a:noFill/>
            <a:miter lim="800000"/>
            <a:headEnd/>
            <a:tailEnd/>
          </a:ln>
        </p:spPr>
        <p:txBody>
          <a:bodyPr wrap="square" lIns="92075" tIns="46038" rIns="92075" bIns="46038">
            <a:spAutoFit/>
          </a:bodyPr>
          <a:lstStyle/>
          <a:p>
            <a:pPr eaLnBrk="0" hangingPunct="0"/>
            <a:r>
              <a:rPr lang="en-US" sz="2000" b="1" dirty="0">
                <a:latin typeface="Arial" charset="0"/>
              </a:rPr>
              <a:t>Place and Route (PAR)</a:t>
            </a:r>
          </a:p>
          <a:p>
            <a:pPr eaLnBrk="0" hangingPunct="0"/>
            <a:r>
              <a:rPr lang="en-US" sz="1600" dirty="0">
                <a:latin typeface="Arial" charset="0"/>
              </a:rPr>
              <a:t>  - Map primitives inside FPGA</a:t>
            </a:r>
          </a:p>
          <a:p>
            <a:pPr eaLnBrk="0" hangingPunct="0"/>
            <a:r>
              <a:rPr lang="en-US" sz="1600" dirty="0">
                <a:latin typeface="Arial" charset="0"/>
              </a:rPr>
              <a:t>  - Specify routing resources to use</a:t>
            </a:r>
          </a:p>
        </p:txBody>
      </p:sp>
      <p:pic>
        <p:nvPicPr>
          <p:cNvPr id="50" name="Picture 71"/>
          <p:cNvPicPr>
            <a:picLocks noChangeAspect="1" noChangeArrowheads="1"/>
          </p:cNvPicPr>
          <p:nvPr/>
        </p:nvPicPr>
        <p:blipFill>
          <a:blip r:embed="rId6" cstate="print"/>
          <a:srcRect l="16646" t="33719" r="37541" b="18210"/>
          <a:stretch>
            <a:fillRect/>
          </a:stretch>
        </p:blipFill>
        <p:spPr bwMode="auto">
          <a:xfrm>
            <a:off x="2500951" y="4653136"/>
            <a:ext cx="1722676" cy="957577"/>
          </a:xfrm>
          <a:prstGeom prst="rect">
            <a:avLst/>
          </a:prstGeom>
          <a:noFill/>
          <a:ln w="9525">
            <a:noFill/>
            <a:miter lim="800000"/>
            <a:headEnd/>
            <a:tailEnd/>
          </a:ln>
        </p:spPr>
      </p:pic>
      <p:pic>
        <p:nvPicPr>
          <p:cNvPr id="51" name="Picture 50" descr="reading.jpg"/>
          <p:cNvPicPr>
            <a:picLocks noChangeAspect="1"/>
          </p:cNvPicPr>
          <p:nvPr/>
        </p:nvPicPr>
        <p:blipFill>
          <a:blip r:embed="rId7" cstate="print"/>
          <a:stretch>
            <a:fillRect/>
          </a:stretch>
        </p:blipFill>
        <p:spPr>
          <a:xfrm>
            <a:off x="7641895" y="4365104"/>
            <a:ext cx="1194430" cy="1254424"/>
          </a:xfrm>
          <a:prstGeom prst="rect">
            <a:avLst/>
          </a:prstGeom>
        </p:spPr>
      </p:pic>
    </p:spTree>
    <p:extLst>
      <p:ext uri="{BB962C8B-B14F-4D97-AF65-F5344CB8AC3E}">
        <p14:creationId xmlns:p14="http://schemas.microsoft.com/office/powerpoint/2010/main" val="23574263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6400</TotalTime>
  <Words>1552</Words>
  <Application>Microsoft Office PowerPoint</Application>
  <PresentationFormat>On-screen Show (4:3)</PresentationFormat>
  <Paragraphs>229</Paragraphs>
  <Slides>22</Slides>
  <Notes>16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Arial Black</vt:lpstr>
      <vt:lpstr>Calibri</vt:lpstr>
      <vt:lpstr>Century Gothic</vt:lpstr>
      <vt:lpstr>Courier New</vt:lpstr>
      <vt:lpstr>Tahoma</vt:lpstr>
      <vt:lpstr>Wingdings</vt:lpstr>
      <vt:lpstr>Wingdings 2</vt:lpstr>
      <vt:lpstr>4084 Theme</vt:lpstr>
      <vt:lpstr>PowerPoint Presentation</vt:lpstr>
      <vt:lpstr>Outline for today</vt:lpstr>
      <vt:lpstr>YODA Project</vt:lpstr>
      <vt:lpstr>HDL &amp; VHDL Recap</vt:lpstr>
      <vt:lpstr>Why use a Hardware Description Language (HDL)?</vt:lpstr>
      <vt:lpstr>Summary of Elements of the VHDL Paradigm</vt:lpstr>
      <vt:lpstr>PLD/FPGA Development Flow</vt:lpstr>
      <vt:lpstr>Development Flow</vt:lpstr>
      <vt:lpstr>Development Flow: Where is most time spent?</vt:lpstr>
      <vt:lpstr>VHDL Basics</vt:lpstr>
      <vt:lpstr>VHDL Terms and Keywords</vt:lpstr>
      <vt:lpstr>Important Terms</vt:lpstr>
      <vt:lpstr>VHDL Example</vt:lpstr>
      <vt:lpstr>VHDL Example</vt:lpstr>
      <vt:lpstr>VHDL Example</vt:lpstr>
      <vt:lpstr>Concurrent operation</vt:lpstr>
      <vt:lpstr>Sequential operation</vt:lpstr>
      <vt:lpstr>VHDL coding</vt:lpstr>
      <vt:lpstr>VHDL coding</vt:lpstr>
      <vt:lpstr>Recommended Steps for VHDL coding</vt:lpstr>
      <vt:lpstr>Next lecture</vt:lpstr>
      <vt:lpstr>PowerPoint Presentation</vt:lpstr>
    </vt:vector>
  </TitlesOfParts>
  <Company>University of Cape Town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Parallel design patterns</dc:subject>
  <dc:creator>Simon Winberg</dc:creator>
  <cp:lastModifiedBy>Simon Winberg</cp:lastModifiedBy>
  <cp:revision>487</cp:revision>
  <dcterms:created xsi:type="dcterms:W3CDTF">2009-02-10T02:25:54Z</dcterms:created>
  <dcterms:modified xsi:type="dcterms:W3CDTF">2018-04-10T08:37:59Z</dcterms:modified>
  <cp:category>Lectures</cp:category>
</cp:coreProperties>
</file>