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209" r:id="rId1"/>
  </p:sldMasterIdLst>
  <p:notesMasterIdLst>
    <p:notesMasterId r:id="rId28"/>
  </p:notesMasterIdLst>
  <p:sldIdLst>
    <p:sldId id="403" r:id="rId2"/>
    <p:sldId id="402" r:id="rId3"/>
    <p:sldId id="404" r:id="rId4"/>
    <p:sldId id="405" r:id="rId5"/>
    <p:sldId id="406" r:id="rId6"/>
    <p:sldId id="407" r:id="rId7"/>
    <p:sldId id="408" r:id="rId8"/>
    <p:sldId id="409" r:id="rId9"/>
    <p:sldId id="401" r:id="rId10"/>
    <p:sldId id="386" r:id="rId11"/>
    <p:sldId id="387" r:id="rId12"/>
    <p:sldId id="388" r:id="rId13"/>
    <p:sldId id="389" r:id="rId14"/>
    <p:sldId id="390" r:id="rId15"/>
    <p:sldId id="391" r:id="rId16"/>
    <p:sldId id="392" r:id="rId17"/>
    <p:sldId id="411" r:id="rId18"/>
    <p:sldId id="394" r:id="rId19"/>
    <p:sldId id="395" r:id="rId20"/>
    <p:sldId id="400" r:id="rId21"/>
    <p:sldId id="413" r:id="rId22"/>
    <p:sldId id="396" r:id="rId23"/>
    <p:sldId id="397" r:id="rId24"/>
    <p:sldId id="414" r:id="rId25"/>
    <p:sldId id="393" r:id="rId26"/>
    <p:sldId id="410"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CC00"/>
    <a:srgbClr val="FF99CC"/>
    <a:srgbClr val="B7B7FF"/>
    <a:srgbClr val="66FFFF"/>
    <a:srgbClr val="1C1C1C"/>
    <a:srgbClr val="262946"/>
    <a:srgbClr val="0780BD"/>
    <a:srgbClr val="AD4186"/>
    <a:srgbClr val="1593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4687" autoAdjust="0"/>
  </p:normalViewPr>
  <p:slideViewPr>
    <p:cSldViewPr snapToGrid="0">
      <p:cViewPr varScale="1">
        <p:scale>
          <a:sx n="84" d="100"/>
          <a:sy n="84" d="100"/>
        </p:scale>
        <p:origin x="1434" y="78"/>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F8D156F-764F-4695-B1C5-E727D3041F15}" type="datetimeFigureOut">
              <a:rPr lang="en-US"/>
              <a:pPr>
                <a:defRPr/>
              </a:pPr>
              <a:t>4/16/2018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9201F57C-B1AD-42CE-8A45-D61EF6A43D46}" type="slidenum">
              <a:rPr lang="en-US"/>
              <a:pPr>
                <a:defRPr/>
              </a:pPr>
              <a:t>‹#›</a:t>
            </a:fld>
            <a:endParaRPr lang="en-US"/>
          </a:p>
        </p:txBody>
      </p:sp>
    </p:spTree>
    <p:extLst>
      <p:ext uri="{BB962C8B-B14F-4D97-AF65-F5344CB8AC3E}">
        <p14:creationId xmlns:p14="http://schemas.microsoft.com/office/powerpoint/2010/main" val="1737800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5CE98C-24CF-4151-8932-628FB9F01F9B}" type="slidenum">
              <a:rPr lang="en-US" smtClean="0"/>
              <a:pPr/>
              <a:t>1</a:t>
            </a:fld>
            <a:endParaRPr lang="en-US"/>
          </a:p>
        </p:txBody>
      </p:sp>
    </p:spTree>
    <p:extLst>
      <p:ext uri="{BB962C8B-B14F-4D97-AF65-F5344CB8AC3E}">
        <p14:creationId xmlns:p14="http://schemas.microsoft.com/office/powerpoint/2010/main" val="34363365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1C551BA-1CC4-4099-9E12-9438D4EF993B}" type="slidenum">
              <a:rPr lang="en-US" smtClean="0"/>
              <a:pPr>
                <a:defRPr/>
              </a:pPr>
              <a:t>12</a:t>
            </a:fld>
            <a:endParaRPr lang="en-US"/>
          </a:p>
        </p:txBody>
      </p:sp>
    </p:spTree>
    <p:extLst>
      <p:ext uri="{BB962C8B-B14F-4D97-AF65-F5344CB8AC3E}">
        <p14:creationId xmlns:p14="http://schemas.microsoft.com/office/powerpoint/2010/main" val="2853364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1C551BA-1CC4-4099-9E12-9438D4EF993B}" type="slidenum">
              <a:rPr lang="en-US" smtClean="0"/>
              <a:pPr>
                <a:defRPr/>
              </a:pPr>
              <a:t>13</a:t>
            </a:fld>
            <a:endParaRPr lang="en-US"/>
          </a:p>
        </p:txBody>
      </p:sp>
    </p:spTree>
    <p:extLst>
      <p:ext uri="{BB962C8B-B14F-4D97-AF65-F5344CB8AC3E}">
        <p14:creationId xmlns:p14="http://schemas.microsoft.com/office/powerpoint/2010/main" val="30313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1C551BA-1CC4-4099-9E12-9438D4EF993B}" type="slidenum">
              <a:rPr lang="en-US" smtClean="0"/>
              <a:pPr>
                <a:defRPr/>
              </a:pPr>
              <a:t>14</a:t>
            </a:fld>
            <a:endParaRPr lang="en-US"/>
          </a:p>
        </p:txBody>
      </p:sp>
    </p:spTree>
    <p:extLst>
      <p:ext uri="{BB962C8B-B14F-4D97-AF65-F5344CB8AC3E}">
        <p14:creationId xmlns:p14="http://schemas.microsoft.com/office/powerpoint/2010/main" val="2693763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1C551BA-1CC4-4099-9E12-9438D4EF993B}" type="slidenum">
              <a:rPr lang="en-US" smtClean="0"/>
              <a:pPr>
                <a:defRPr/>
              </a:pPr>
              <a:t>15</a:t>
            </a:fld>
            <a:endParaRPr lang="en-US"/>
          </a:p>
        </p:txBody>
      </p:sp>
    </p:spTree>
    <p:extLst>
      <p:ext uri="{BB962C8B-B14F-4D97-AF65-F5344CB8AC3E}">
        <p14:creationId xmlns:p14="http://schemas.microsoft.com/office/powerpoint/2010/main" val="1741408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1C551BA-1CC4-4099-9E12-9438D4EF993B}" type="slidenum">
              <a:rPr lang="en-US" smtClean="0"/>
              <a:pPr>
                <a:defRPr/>
              </a:pPr>
              <a:t>16</a:t>
            </a:fld>
            <a:endParaRPr lang="en-US"/>
          </a:p>
        </p:txBody>
      </p:sp>
    </p:spTree>
    <p:extLst>
      <p:ext uri="{BB962C8B-B14F-4D97-AF65-F5344CB8AC3E}">
        <p14:creationId xmlns:p14="http://schemas.microsoft.com/office/powerpoint/2010/main" val="2481779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1C551BA-1CC4-4099-9E12-9438D4EF993B}" type="slidenum">
              <a:rPr lang="en-US" smtClean="0"/>
              <a:pPr>
                <a:defRPr/>
              </a:pPr>
              <a:t>17</a:t>
            </a:fld>
            <a:endParaRPr lang="en-US"/>
          </a:p>
        </p:txBody>
      </p:sp>
    </p:spTree>
    <p:extLst>
      <p:ext uri="{BB962C8B-B14F-4D97-AF65-F5344CB8AC3E}">
        <p14:creationId xmlns:p14="http://schemas.microsoft.com/office/powerpoint/2010/main" val="28216865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598488" y="0"/>
            <a:ext cx="4794251" cy="3597275"/>
          </a:xfrm>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itchFamily="18" charset="0"/>
            </a:endParaRPr>
          </a:p>
        </p:txBody>
      </p:sp>
    </p:spTree>
    <p:extLst>
      <p:ext uri="{BB962C8B-B14F-4D97-AF65-F5344CB8AC3E}">
        <p14:creationId xmlns:p14="http://schemas.microsoft.com/office/powerpoint/2010/main" val="194476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0AE34E-0793-41F5-ACC9-2D4F114B77F5}" type="slidenum">
              <a:rPr lang="en-US" smtClean="0"/>
              <a:pPr/>
              <a:t>2</a:t>
            </a:fld>
            <a:endParaRPr lang="en-US"/>
          </a:p>
        </p:txBody>
      </p:sp>
    </p:spTree>
    <p:extLst>
      <p:ext uri="{BB962C8B-B14F-4D97-AF65-F5344CB8AC3E}">
        <p14:creationId xmlns:p14="http://schemas.microsoft.com/office/powerpoint/2010/main" val="2016588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6A1482-3FDE-42B0-A043-4B0593AA4F2B}" type="slidenum">
              <a:rPr lang="en-US" smtClean="0"/>
              <a:pPr/>
              <a:t>4</a:t>
            </a:fld>
            <a:endParaRPr lang="en-US"/>
          </a:p>
        </p:txBody>
      </p:sp>
    </p:spTree>
    <p:extLst>
      <p:ext uri="{BB962C8B-B14F-4D97-AF65-F5344CB8AC3E}">
        <p14:creationId xmlns:p14="http://schemas.microsoft.com/office/powerpoint/2010/main" val="3170473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C2CF9EB-DDFC-42A4-B74B-757B389EC354}" type="slidenum">
              <a:rPr lang="en-US" smtClean="0"/>
              <a:pPr/>
              <a:t>5</a:t>
            </a:fld>
            <a:endParaRPr lang="en-US"/>
          </a:p>
        </p:txBody>
      </p:sp>
    </p:spTree>
    <p:extLst>
      <p:ext uri="{BB962C8B-B14F-4D97-AF65-F5344CB8AC3E}">
        <p14:creationId xmlns:p14="http://schemas.microsoft.com/office/powerpoint/2010/main" val="3579829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5049A9-3CEA-43B2-A2C4-DD79960F9D3B}" type="slidenum">
              <a:rPr lang="en-US" smtClean="0"/>
              <a:pPr/>
              <a:t>6</a:t>
            </a:fld>
            <a:endParaRPr lang="en-US"/>
          </a:p>
        </p:txBody>
      </p:sp>
    </p:spTree>
    <p:extLst>
      <p:ext uri="{BB962C8B-B14F-4D97-AF65-F5344CB8AC3E}">
        <p14:creationId xmlns:p14="http://schemas.microsoft.com/office/powerpoint/2010/main" val="664614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80F4AC5-9C56-45FC-A899-03D0441E7271}" type="slidenum">
              <a:rPr lang="en-US" smtClean="0"/>
              <a:pPr/>
              <a:t>7</a:t>
            </a:fld>
            <a:endParaRPr lang="en-US"/>
          </a:p>
        </p:txBody>
      </p:sp>
    </p:spTree>
    <p:extLst>
      <p:ext uri="{BB962C8B-B14F-4D97-AF65-F5344CB8AC3E}">
        <p14:creationId xmlns:p14="http://schemas.microsoft.com/office/powerpoint/2010/main" val="3790062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1C551BA-1CC4-4099-9E12-9438D4EF993B}" type="slidenum">
              <a:rPr lang="en-US" smtClean="0"/>
              <a:pPr>
                <a:defRPr/>
              </a:pPr>
              <a:t>9</a:t>
            </a:fld>
            <a:endParaRPr lang="en-US"/>
          </a:p>
        </p:txBody>
      </p:sp>
    </p:spTree>
    <p:extLst>
      <p:ext uri="{BB962C8B-B14F-4D97-AF65-F5344CB8AC3E}">
        <p14:creationId xmlns:p14="http://schemas.microsoft.com/office/powerpoint/2010/main" val="1049420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1C551BA-1CC4-4099-9E12-9438D4EF993B}" type="slidenum">
              <a:rPr lang="en-US" smtClean="0"/>
              <a:pPr>
                <a:defRPr/>
              </a:pPr>
              <a:t>10</a:t>
            </a:fld>
            <a:endParaRPr lang="en-US"/>
          </a:p>
        </p:txBody>
      </p:sp>
    </p:spTree>
    <p:extLst>
      <p:ext uri="{BB962C8B-B14F-4D97-AF65-F5344CB8AC3E}">
        <p14:creationId xmlns:p14="http://schemas.microsoft.com/office/powerpoint/2010/main" val="3745223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1C551BA-1CC4-4099-9E12-9438D4EF993B}" type="slidenum">
              <a:rPr lang="en-US" smtClean="0"/>
              <a:pPr>
                <a:defRPr/>
              </a:pPr>
              <a:t>11</a:t>
            </a:fld>
            <a:endParaRPr lang="en-US"/>
          </a:p>
        </p:txBody>
      </p:sp>
    </p:spTree>
    <p:extLst>
      <p:ext uri="{BB962C8B-B14F-4D97-AF65-F5344CB8AC3E}">
        <p14:creationId xmlns:p14="http://schemas.microsoft.com/office/powerpoint/2010/main" val="2346488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CE114376-ACFC-4634-9DD3-DBEE48388D3F}"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797E0B0-0C94-4547-83CD-2A390788D8A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7155BA7D-9DDA-4CAE-A37F-DADF61AB5AB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E3C20EC-6E65-4DF9-82E7-BC2A5EBEB3D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015B618-3B73-4DB7-A05F-FC76D85BC45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6D4442F0-F0B7-4DF1-8AF3-A1BEB09A5E95}"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3847B8E3-0A6A-4286-A5BA-DD6845A657C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FD86DB28-71AB-48E2-8B48-E285E68A8FC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623BCBF4-CA00-4975-925F-AC153BE158F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EE94CDC-694E-40AA-A23D-CA3B5AACECA2}"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E4D5D9C7-7936-4E98-B62F-E552D2CBF534}"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 id="2147484214" r:id="rId5"/>
    <p:sldLayoutId id="2147484215" r:id="rId6"/>
    <p:sldLayoutId id="2147484216" r:id="rId7"/>
    <p:sldLayoutId id="2147484217" r:id="rId8"/>
    <p:sldLayoutId id="2147484218" r:id="rId9"/>
    <p:sldLayoutId id="2147484219" r:id="rId10"/>
    <p:sldLayoutId id="2147484220"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gif"/><Relationship Id="rId4" Type="http://schemas.openxmlformats.org/officeDocument/2006/relationships/image" Target="../media/image3.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7.gif"/><Relationship Id="rId3" Type="http://schemas.openxmlformats.org/officeDocument/2006/relationships/image" Target="../media/image12.jpeg"/><Relationship Id="rId7" Type="http://schemas.openxmlformats.org/officeDocument/2006/relationships/image" Target="../media/image16.gif"/><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image" Target="../media/image15.gif"/><Relationship Id="rId5" Type="http://schemas.openxmlformats.org/officeDocument/2006/relationships/image" Target="../media/image14.png"/><Relationship Id="rId4" Type="http://schemas.openxmlformats.org/officeDocument/2006/relationships/image" Target="../media/image13.jpeg"/><Relationship Id="rId9" Type="http://schemas.openxmlformats.org/officeDocument/2006/relationships/image" Target="../media/image18.gif"/></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vula.uct.ac.za/portal/site/5a834a3b-4bf4-4595-bae0-a9a9507a0108/tool/f24315f0-f910-4d8c-9878-3663a8a96dee?pageName=/site/5a834a3b-4bf4-4595-bae0-a9a9507a0108/p00&amp;action=view&amp;panel=Main&amp;realm=/site/5a834a3b-4bf4-4595-bae0-a9a9507a0108"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hyperlink" Target="http://www.rrsg.ee.uct.ac.za/courses/EEE4084F/YODA.html#SALG" TargetMode="External"/><Relationship Id="rId13" Type="http://schemas.openxmlformats.org/officeDocument/2006/relationships/hyperlink" Target="http://www.rrsg.ee.uct.ac.za/courses/EEE4084F/YODA.html#MD5" TargetMode="External"/><Relationship Id="rId18" Type="http://schemas.openxmlformats.org/officeDocument/2006/relationships/hyperlink" Target="http://www.rrsg.ee.uct.ac.za/courses/EEE4084F/YODA.html#VADER" TargetMode="External"/><Relationship Id="rId3" Type="http://schemas.openxmlformats.org/officeDocument/2006/relationships/hyperlink" Target="http://www.rrsg.ee.uct.ac.za/courses/EEE4084F/YODA.html#CAM" TargetMode="External"/><Relationship Id="rId7" Type="http://schemas.openxmlformats.org/officeDocument/2006/relationships/hyperlink" Target="http://www.rrsg.ee.uct.ac.za/courses/EEE4084F/YODA.html#ASG" TargetMode="External"/><Relationship Id="rId12" Type="http://schemas.openxmlformats.org/officeDocument/2006/relationships/hyperlink" Target="http://www.rrsg.ee.uct.ac.za/courses/EEE4084F/YODA.html#NCSM" TargetMode="External"/><Relationship Id="rId17" Type="http://schemas.openxmlformats.org/officeDocument/2006/relationships/hyperlink" Target="http://www.rrsg.ee.uct.ac.za/courses/EEE4084F/YODA.html#DE" TargetMode="External"/><Relationship Id="rId2" Type="http://schemas.openxmlformats.org/officeDocument/2006/relationships/hyperlink" Target="http://www.rrsg.ee.uct.ac.za/courses/EEE4084F/YODA.html#SF" TargetMode="External"/><Relationship Id="rId16" Type="http://schemas.openxmlformats.org/officeDocument/2006/relationships/hyperlink" Target="http://www.rrsg.ee.uct.ac.za/courses/EEE4084F/YODA.html#PSA" TargetMode="External"/><Relationship Id="rId20" Type="http://schemas.openxmlformats.org/officeDocument/2006/relationships/hyperlink" Target="http://www.rrsg.ee.uct.ac.za/courses/EEE4084F/YODA.html#DDS" TargetMode="External"/><Relationship Id="rId1" Type="http://schemas.openxmlformats.org/officeDocument/2006/relationships/slideLayout" Target="../slideLayouts/slideLayout2.xml"/><Relationship Id="rId6" Type="http://schemas.openxmlformats.org/officeDocument/2006/relationships/hyperlink" Target="http://www.rrsg.ee.uct.ac.za/courses/EEE4084F/YODA.html#DM" TargetMode="External"/><Relationship Id="rId11" Type="http://schemas.openxmlformats.org/officeDocument/2006/relationships/hyperlink" Target="http://www.rrsg.ee.uct.ac.za/courses/EEE4084F/YODA.html#BCDC" TargetMode="External"/><Relationship Id="rId5" Type="http://schemas.openxmlformats.org/officeDocument/2006/relationships/hyperlink" Target="http://www.rrsg.ee.uct.ac.za/courses/EEE4084F/YODA.html#PRNG" TargetMode="External"/><Relationship Id="rId15" Type="http://schemas.openxmlformats.org/officeDocument/2006/relationships/hyperlink" Target="http://www.rrsg.ee.uct.ac.za/courses/EEE4084F/YODA.html#IMA" TargetMode="External"/><Relationship Id="rId10" Type="http://schemas.openxmlformats.org/officeDocument/2006/relationships/hyperlink" Target="http://www.rrsg.ee.uct.ac.za/courses/EEE4084F/YODA.html#BSS" TargetMode="External"/><Relationship Id="rId19" Type="http://schemas.openxmlformats.org/officeDocument/2006/relationships/hyperlink" Target="http://www.rrsg.ee.uct.ac.za/courses/EEE4084F/YODA.html#PADAWAN" TargetMode="External"/><Relationship Id="rId4" Type="http://schemas.openxmlformats.org/officeDocument/2006/relationships/hyperlink" Target="http://www.rrsg.ee.uct.ac.za/courses/EEE4084F/YODA.html#IF" TargetMode="External"/><Relationship Id="rId9" Type="http://schemas.openxmlformats.org/officeDocument/2006/relationships/hyperlink" Target="http://www.rrsg.ee.uct.ac.za/courses/EEE4084F/YODA.html#FSG" TargetMode="External"/><Relationship Id="rId14" Type="http://schemas.openxmlformats.org/officeDocument/2006/relationships/hyperlink" Target="http://www.rrsg.ee.uct.ac.za/courses/EEE4084F/YODA.html#MMA"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ixabay.com/" TargetMode="External"/><Relationship Id="rId1" Type="http://schemas.openxmlformats.org/officeDocument/2006/relationships/slideLayout" Target="../slideLayouts/slideLayout7.xml"/><Relationship Id="rId4" Type="http://schemas.openxmlformats.org/officeDocument/2006/relationships/hyperlink" Target="http://www.asic-world.com/examples/verilo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51478"/>
            <a:ext cx="6775450" cy="1814513"/>
          </a:xfrm>
          <a:prstGeom prst="rect">
            <a:avLst/>
          </a:prstGeom>
          <a:blipFill dpi="0" rotWithShape="1">
            <a:blip r:embed="rId3" cstate="print">
              <a:alphaModFix amt="28000"/>
            </a:blip>
            <a:srcRect/>
            <a:tile tx="0" ty="0" sx="100000" sy="100000" flip="none" algn="tl"/>
          </a:blipFill>
          <a:ln w="9525" algn="ctr">
            <a:noFill/>
            <a:round/>
            <a:headEnd/>
            <a:tailEnd/>
          </a:ln>
        </p:spPr>
        <p:txBody>
          <a:bodyPr/>
          <a:lstStyle/>
          <a:p>
            <a:endParaRPr lang="en-US"/>
          </a:p>
        </p:txBody>
      </p:sp>
      <p:sp>
        <p:nvSpPr>
          <p:cNvPr id="5" name="Subtitle 4"/>
          <p:cNvSpPr>
            <a:spLocks noGrp="1"/>
          </p:cNvSpPr>
          <p:nvPr>
            <p:ph type="subTitle" sz="quarter" idx="4294967295"/>
          </p:nvPr>
        </p:nvSpPr>
        <p:spPr>
          <a:xfrm>
            <a:off x="374563" y="3601001"/>
            <a:ext cx="8359775" cy="1752600"/>
          </a:xfrm>
        </p:spPr>
        <p:txBody>
          <a:bodyPr>
            <a:normAutofit lnSpcReduction="10000"/>
          </a:bodyPr>
          <a:lstStyle/>
          <a:p>
            <a:pPr algn="ctr" eaLnBrk="1" hangingPunct="1">
              <a:buFont typeface="Wingdings" pitchFamily="2" charset="2"/>
              <a:buNone/>
              <a:defRPr/>
            </a:pPr>
            <a:r>
              <a:rPr lang="en-ZA" sz="3600">
                <a:solidFill>
                  <a:srgbClr val="FF6600"/>
                </a:solidFill>
              </a:rPr>
              <a:t>Lecture 19</a:t>
            </a:r>
            <a:endParaRPr lang="en-ZA" sz="3600" dirty="0">
              <a:solidFill>
                <a:srgbClr val="FF6600"/>
              </a:solidFill>
            </a:endParaRPr>
          </a:p>
          <a:p>
            <a:pPr algn="ctr">
              <a:buNone/>
              <a:defRPr/>
            </a:pPr>
            <a:r>
              <a:rPr lang="en-ZA" dirty="0">
                <a:solidFill>
                  <a:srgbClr val="FF6600"/>
                </a:solidFill>
              </a:rPr>
              <a:t>FPGA &amp; CPU Performance Comparison</a:t>
            </a:r>
          </a:p>
          <a:p>
            <a:pPr algn="ctr">
              <a:buNone/>
              <a:defRPr/>
            </a:pPr>
            <a:r>
              <a:rPr lang="en-ZA" dirty="0">
                <a:solidFill>
                  <a:srgbClr val="FF6600"/>
                </a:solidFill>
              </a:rPr>
              <a:t>FPGA Families</a:t>
            </a:r>
            <a:endParaRPr lang="en-US" dirty="0">
              <a:solidFill>
                <a:srgbClr val="FF6600"/>
              </a:solidFill>
            </a:endParaRPr>
          </a:p>
        </p:txBody>
      </p:sp>
      <p:sp>
        <p:nvSpPr>
          <p:cNvPr id="3076" name="Rectangle 9"/>
          <p:cNvSpPr>
            <a:spLocks noChangeArrowheads="1"/>
          </p:cNvSpPr>
          <p:nvPr/>
        </p:nvSpPr>
        <p:spPr bwMode="auto">
          <a:xfrm>
            <a:off x="1755684" y="5501387"/>
            <a:ext cx="5832475" cy="914400"/>
          </a:xfrm>
          <a:prstGeom prst="rect">
            <a:avLst/>
          </a:prstGeom>
          <a:noFill/>
          <a:ln w="9525" algn="ctr">
            <a:noFill/>
            <a:round/>
            <a:headEnd/>
            <a:tailEnd/>
          </a:ln>
        </p:spPr>
        <p:txBody>
          <a:bodyPr/>
          <a:lstStyle/>
          <a:p>
            <a:pPr algn="ctr"/>
            <a:r>
              <a:rPr lang="en-ZA" sz="2400" dirty="0"/>
              <a:t>Lecturer:</a:t>
            </a:r>
          </a:p>
          <a:p>
            <a:pPr algn="ctr"/>
            <a:r>
              <a:rPr lang="en-ZA" sz="2400" dirty="0"/>
              <a:t>Simon Winberg</a:t>
            </a:r>
            <a:endParaRPr lang="en-US" sz="2400" dirty="0"/>
          </a:p>
        </p:txBody>
      </p:sp>
      <p:pic>
        <p:nvPicPr>
          <p:cNvPr id="3077" name="Picture 9" descr="EEE4084F_logo.jpg"/>
          <p:cNvPicPr>
            <a:picLocks noChangeAspect="1"/>
          </p:cNvPicPr>
          <p:nvPr/>
        </p:nvPicPr>
        <p:blipFill>
          <a:blip r:embed="rId4" cstate="print"/>
          <a:srcRect/>
          <a:stretch>
            <a:fillRect/>
          </a:stretch>
        </p:blipFill>
        <p:spPr bwMode="auto">
          <a:xfrm>
            <a:off x="360084" y="257507"/>
            <a:ext cx="1439862" cy="1436688"/>
          </a:xfrm>
          <a:prstGeom prst="rect">
            <a:avLst/>
          </a:prstGeom>
          <a:noFill/>
          <a:ln w="9525">
            <a:noFill/>
            <a:miter lim="800000"/>
            <a:headEnd/>
            <a:tailEnd/>
          </a:ln>
        </p:spPr>
      </p:pic>
      <p:sp>
        <p:nvSpPr>
          <p:cNvPr id="9" name="Rectangle 8"/>
          <p:cNvSpPr/>
          <p:nvPr/>
        </p:nvSpPr>
        <p:spPr>
          <a:xfrm>
            <a:off x="1554529" y="2064716"/>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3081" name="Picture 9" descr="C:\Users\swinberg\Documents\ACTIVE\EEE4084F\Common\Images\uctlogo_sm.gif"/>
          <p:cNvPicPr>
            <a:picLocks noChangeAspect="1" noChangeArrowheads="1"/>
          </p:cNvPicPr>
          <p:nvPr/>
        </p:nvPicPr>
        <p:blipFill>
          <a:blip r:embed="rId5" cstate="print"/>
          <a:srcRect/>
          <a:stretch>
            <a:fillRect/>
          </a:stretch>
        </p:blipFill>
        <p:spPr bwMode="auto">
          <a:xfrm>
            <a:off x="7390022" y="228577"/>
            <a:ext cx="1465263" cy="1495165"/>
          </a:xfrm>
          <a:prstGeom prst="rect">
            <a:avLst/>
          </a:prstGeom>
          <a:noFill/>
        </p:spPr>
      </p:pic>
      <p:pic>
        <p:nvPicPr>
          <p:cNvPr id="12" name="Picture 3" descr="C:\Users\swinberg\Documents\ACTIVE\EEE4084F\Common\Images_open\CC-SA.pn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1830" y="6364681"/>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1013488" y="6466892"/>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grpSp>
        <p:nvGrpSpPr>
          <p:cNvPr id="14" name="Group 7"/>
          <p:cNvGrpSpPr>
            <a:grpSpLocks/>
          </p:cNvGrpSpPr>
          <p:nvPr/>
        </p:nvGrpSpPr>
        <p:grpSpPr bwMode="auto">
          <a:xfrm>
            <a:off x="6537302" y="4867822"/>
            <a:ext cx="1221083" cy="1589933"/>
            <a:chOff x="1433145" y="3859093"/>
            <a:chExt cx="2149622" cy="2798501"/>
          </a:xfrm>
        </p:grpSpPr>
        <p:pic>
          <p:nvPicPr>
            <p:cNvPr id="15" name="Picture 5" descr="spartan-6fpga.jp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019298">
              <a:off x="1547089" y="5043291"/>
              <a:ext cx="1612906" cy="1614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6" descr="cap.gif"/>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2430557">
              <a:off x="1433145" y="3859093"/>
              <a:ext cx="2149622" cy="1914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25921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500"/>
                                  </p:stCondLst>
                                  <p:childTnLst>
                                    <p:set>
                                      <p:cBhvr>
                                        <p:cTn id="6" dur="1" fill="hold">
                                          <p:stCondLst>
                                            <p:cond delay="0"/>
                                          </p:stCondLst>
                                        </p:cTn>
                                        <p:tgtEl>
                                          <p:spTgt spid="14"/>
                                        </p:tgtEl>
                                        <p:attrNameLst>
                                          <p:attrName>style.visibility</p:attrName>
                                        </p:attrNameLst>
                                      </p:cBhvr>
                                      <p:to>
                                        <p:strVal val="visible"/>
                                      </p:to>
                                    </p:set>
                                    <p:animScale>
                                      <p:cBhvr>
                                        <p:cTn id="7"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4"/>
                                        </p:tgtEl>
                                        <p:attrNameLst>
                                          <p:attrName>ppt_x</p:attrName>
                                          <p:attrName>ppt_y</p:attrName>
                                        </p:attrNameLst>
                                      </p:cBhvr>
                                    </p:animMotion>
                                    <p:animEffect transition="in" filter="fade">
                                      <p:cBhvr>
                                        <p:cTn id="9"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The Manufacturers</a:t>
            </a:r>
            <a:endParaRPr lang="en-GB" dirty="0"/>
          </a:p>
        </p:txBody>
      </p:sp>
      <p:sp>
        <p:nvSpPr>
          <p:cNvPr id="3" name="Content Placeholder 2"/>
          <p:cNvSpPr>
            <a:spLocks noGrp="1"/>
          </p:cNvSpPr>
          <p:nvPr>
            <p:ph idx="1"/>
          </p:nvPr>
        </p:nvSpPr>
        <p:spPr>
          <a:xfrm>
            <a:off x="247106" y="1771559"/>
            <a:ext cx="8716297" cy="4191000"/>
          </a:xfrm>
        </p:spPr>
        <p:txBody>
          <a:bodyPr/>
          <a:lstStyle/>
          <a:p>
            <a:r>
              <a:rPr lang="en-ZA" dirty="0"/>
              <a:t>The ‘Big 2’ (most commonly used)</a:t>
            </a:r>
          </a:p>
          <a:p>
            <a:pPr lvl="1"/>
            <a:r>
              <a:rPr lang="en-ZA" dirty="0" err="1"/>
              <a:t>Xilinx</a:t>
            </a:r>
            <a:r>
              <a:rPr lang="en-ZA" dirty="0"/>
              <a:t> – Capital $8.52B, 2984 employees</a:t>
            </a:r>
          </a:p>
          <a:p>
            <a:pPr lvl="1"/>
            <a:r>
              <a:rPr lang="en-ZA" dirty="0"/>
              <a:t>Altera – Capital $12B, 2555 employees</a:t>
            </a:r>
          </a:p>
          <a:p>
            <a:r>
              <a:rPr lang="en-ZA" dirty="0"/>
              <a:t>The others pretty big ones…</a:t>
            </a:r>
          </a:p>
          <a:p>
            <a:pPr lvl="1"/>
            <a:r>
              <a:rPr lang="en-ZA" dirty="0" err="1"/>
              <a:t>Actel</a:t>
            </a:r>
            <a:r>
              <a:rPr lang="en-ZA" dirty="0"/>
              <a:t> (</a:t>
            </a:r>
            <a:r>
              <a:rPr lang="en-ZA" dirty="0" err="1"/>
              <a:t>Microsemi</a:t>
            </a:r>
            <a:r>
              <a:rPr lang="en-ZA" dirty="0"/>
              <a:t> Corp) – $2B capitalizations, 2250 employees</a:t>
            </a:r>
          </a:p>
          <a:p>
            <a:pPr lvl="1"/>
            <a:r>
              <a:rPr lang="en-ZA" dirty="0"/>
              <a:t>Lattice Semiconductor Corp – $700M capitalizations, 708 employees</a:t>
            </a:r>
            <a:endParaRPr lang="en-GB" dirty="0"/>
          </a:p>
        </p:txBody>
      </p:sp>
      <p:sp>
        <p:nvSpPr>
          <p:cNvPr id="4" name="Rectangle 3"/>
          <p:cNvSpPr/>
          <p:nvPr/>
        </p:nvSpPr>
        <p:spPr>
          <a:xfrm>
            <a:off x="4386509" y="6438538"/>
            <a:ext cx="4576894" cy="261610"/>
          </a:xfrm>
          <a:prstGeom prst="rect">
            <a:avLst/>
          </a:prstGeom>
        </p:spPr>
        <p:txBody>
          <a:bodyPr wrap="none">
            <a:spAutoFit/>
          </a:bodyPr>
          <a:lstStyle/>
          <a:p>
            <a:r>
              <a:rPr lang="en-ZA" sz="1100" dirty="0"/>
              <a:t>Sources: “100 Power Tips for FPGA Designers” – based on 2011 stats</a:t>
            </a:r>
            <a:endParaRPr lang="en-GB" sz="1100" dirty="0"/>
          </a:p>
        </p:txBody>
      </p:sp>
    </p:spTree>
    <p:extLst>
      <p:ext uri="{BB962C8B-B14F-4D97-AF65-F5344CB8AC3E}">
        <p14:creationId xmlns:p14="http://schemas.microsoft.com/office/powerpoint/2010/main" val="3481454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About the FPGA Families</a:t>
            </a:r>
            <a:endParaRPr lang="en-GB" dirty="0"/>
          </a:p>
        </p:txBody>
      </p:sp>
      <p:sp>
        <p:nvSpPr>
          <p:cNvPr id="3" name="Content Placeholder 2"/>
          <p:cNvSpPr>
            <a:spLocks noGrp="1"/>
          </p:cNvSpPr>
          <p:nvPr>
            <p:ph idx="1"/>
          </p:nvPr>
        </p:nvSpPr>
        <p:spPr>
          <a:xfrm>
            <a:off x="361969" y="1610889"/>
            <a:ext cx="8432595" cy="4191000"/>
          </a:xfrm>
        </p:spPr>
        <p:txBody>
          <a:bodyPr>
            <a:normAutofit/>
          </a:bodyPr>
          <a:lstStyle/>
          <a:p>
            <a:r>
              <a:rPr lang="en-ZA" dirty="0" err="1"/>
              <a:t>Xilinx</a:t>
            </a:r>
            <a:endParaRPr lang="en-ZA" dirty="0"/>
          </a:p>
          <a:p>
            <a:pPr lvl="1"/>
            <a:r>
              <a:rPr lang="en-ZA" dirty="0"/>
              <a:t>Focusing on high performance and high capacity</a:t>
            </a:r>
          </a:p>
          <a:p>
            <a:pPr lvl="2"/>
            <a:r>
              <a:rPr lang="en-ZA" dirty="0"/>
              <a:t>e.g. Vertex family (such as Vertex 7)</a:t>
            </a:r>
          </a:p>
          <a:p>
            <a:pPr lvl="1"/>
            <a:r>
              <a:rPr lang="en-ZA" dirty="0"/>
              <a:t>Provides lower-cost options with high capacity (e.g. Spartan 6 family)</a:t>
            </a:r>
          </a:p>
          <a:p>
            <a:pPr lvl="1"/>
            <a:r>
              <a:rPr lang="en-ZA" dirty="0"/>
              <a:t>Range of variations, e.g. low power options, economy (lower capacity) models.</a:t>
            </a:r>
            <a:endParaRPr lang="en-GB" dirty="0"/>
          </a:p>
        </p:txBody>
      </p:sp>
      <p:sp>
        <p:nvSpPr>
          <p:cNvPr id="4" name="Rectangle 3"/>
          <p:cNvSpPr/>
          <p:nvPr/>
        </p:nvSpPr>
        <p:spPr>
          <a:xfrm>
            <a:off x="361969" y="5949181"/>
            <a:ext cx="8495707" cy="646331"/>
          </a:xfrm>
          <a:prstGeom prst="rect">
            <a:avLst/>
          </a:prstGeom>
        </p:spPr>
        <p:txBody>
          <a:bodyPr wrap="square">
            <a:spAutoFit/>
          </a:bodyPr>
          <a:lstStyle/>
          <a:p>
            <a:r>
              <a:rPr lang="en-ZA" dirty="0"/>
              <a:t>Note that the top performance FPGA changes over time and is not necessarily consistently one or other of the manufacturers</a:t>
            </a:r>
          </a:p>
        </p:txBody>
      </p:sp>
    </p:spTree>
    <p:extLst>
      <p:ext uri="{BB962C8B-B14F-4D97-AF65-F5344CB8AC3E}">
        <p14:creationId xmlns:p14="http://schemas.microsoft.com/office/powerpoint/2010/main" val="592673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About the FPGA Families</a:t>
            </a:r>
            <a:endParaRPr lang="en-GB" dirty="0"/>
          </a:p>
        </p:txBody>
      </p:sp>
      <p:sp>
        <p:nvSpPr>
          <p:cNvPr id="3" name="Content Placeholder 2"/>
          <p:cNvSpPr>
            <a:spLocks noGrp="1"/>
          </p:cNvSpPr>
          <p:nvPr>
            <p:ph idx="1"/>
          </p:nvPr>
        </p:nvSpPr>
        <p:spPr>
          <a:xfrm>
            <a:off x="412955" y="1905000"/>
            <a:ext cx="8432595" cy="4191000"/>
          </a:xfrm>
        </p:spPr>
        <p:txBody>
          <a:bodyPr/>
          <a:lstStyle/>
          <a:p>
            <a:r>
              <a:rPr lang="en-ZA" dirty="0"/>
              <a:t>Altera</a:t>
            </a:r>
          </a:p>
          <a:p>
            <a:pPr lvl="1"/>
            <a:r>
              <a:rPr lang="en-ZA" u="sng" dirty="0" err="1"/>
              <a:t>Stratix</a:t>
            </a:r>
            <a:r>
              <a:rPr lang="en-ZA" u="sng" dirty="0"/>
              <a:t>:</a:t>
            </a:r>
            <a:r>
              <a:rPr lang="en-ZA" dirty="0"/>
              <a:t> higher performance and density models (e.g. Startix-10)</a:t>
            </a:r>
          </a:p>
          <a:p>
            <a:pPr lvl="1"/>
            <a:r>
              <a:rPr lang="en-ZA" u="sng" dirty="0" err="1"/>
              <a:t>Arria</a:t>
            </a:r>
            <a:r>
              <a:rPr lang="en-ZA" u="sng" dirty="0"/>
              <a:t>:</a:t>
            </a:r>
            <a:r>
              <a:rPr lang="en-ZA" dirty="0"/>
              <a:t> mid-range, lower-power, but also lower performance and </a:t>
            </a:r>
            <a:r>
              <a:rPr lang="en-ZA" dirty="0" err="1"/>
              <a:t>denisity</a:t>
            </a:r>
            <a:r>
              <a:rPr lang="en-ZA" dirty="0"/>
              <a:t> compared to </a:t>
            </a:r>
            <a:r>
              <a:rPr lang="en-ZA" dirty="0" err="1"/>
              <a:t>Stratix</a:t>
            </a:r>
            <a:r>
              <a:rPr lang="en-ZA" dirty="0"/>
              <a:t>.</a:t>
            </a:r>
          </a:p>
          <a:p>
            <a:pPr lvl="1"/>
            <a:r>
              <a:rPr lang="en-ZA" u="sng" dirty="0"/>
              <a:t>Cyclone:</a:t>
            </a:r>
            <a:r>
              <a:rPr lang="en-ZA" dirty="0"/>
              <a:t> lowest cost option, also aimed at low power, cost sensitive and mobile applications</a:t>
            </a:r>
            <a:endParaRPr lang="en-GB" dirty="0"/>
          </a:p>
        </p:txBody>
      </p:sp>
    </p:spTree>
    <p:extLst>
      <p:ext uri="{BB962C8B-B14F-4D97-AF65-F5344CB8AC3E}">
        <p14:creationId xmlns:p14="http://schemas.microsoft.com/office/powerpoint/2010/main" val="3370452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About the FPGA Families</a:t>
            </a:r>
            <a:endParaRPr lang="en-GB" dirty="0"/>
          </a:p>
        </p:txBody>
      </p:sp>
      <p:sp>
        <p:nvSpPr>
          <p:cNvPr id="3" name="Content Placeholder 2"/>
          <p:cNvSpPr>
            <a:spLocks noGrp="1"/>
          </p:cNvSpPr>
          <p:nvPr>
            <p:ph idx="1"/>
          </p:nvPr>
        </p:nvSpPr>
        <p:spPr>
          <a:xfrm>
            <a:off x="602226" y="1905000"/>
            <a:ext cx="8007350" cy="4191000"/>
          </a:xfrm>
        </p:spPr>
        <p:txBody>
          <a:bodyPr/>
          <a:lstStyle/>
          <a:p>
            <a:r>
              <a:rPr lang="en-ZA" dirty="0" err="1"/>
              <a:t>Actel</a:t>
            </a:r>
            <a:endParaRPr lang="en-ZA" dirty="0"/>
          </a:p>
          <a:p>
            <a:pPr lvl="1"/>
            <a:r>
              <a:rPr lang="en-ZA" dirty="0"/>
              <a:t>Focuses on providing the lowest power, and widest range of small packages</a:t>
            </a:r>
          </a:p>
          <a:p>
            <a:pPr lvl="1"/>
            <a:r>
              <a:rPr lang="en-ZA" dirty="0"/>
              <a:t>IGLOO : low power, small footprint</a:t>
            </a:r>
          </a:p>
          <a:p>
            <a:pPr lvl="1"/>
            <a:r>
              <a:rPr lang="en-ZA" dirty="0" err="1"/>
              <a:t>SmartFuson</a:t>
            </a:r>
            <a:r>
              <a:rPr lang="en-ZA" dirty="0"/>
              <a:t> : Mixed FPGA and ARM processor</a:t>
            </a:r>
          </a:p>
          <a:p>
            <a:pPr lvl="1"/>
            <a:r>
              <a:rPr lang="en-ZA" dirty="0"/>
              <a:t>RTAX/RTSX : radiation tolerant and very high reliability.</a:t>
            </a:r>
            <a:endParaRPr lang="en-GB" dirty="0"/>
          </a:p>
        </p:txBody>
      </p:sp>
    </p:spTree>
    <p:extLst>
      <p:ext uri="{BB962C8B-B14F-4D97-AF65-F5344CB8AC3E}">
        <p14:creationId xmlns:p14="http://schemas.microsoft.com/office/powerpoint/2010/main" val="3979190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About the FPGA Families</a:t>
            </a:r>
            <a:endParaRPr lang="en-GB" dirty="0"/>
          </a:p>
        </p:txBody>
      </p:sp>
      <p:sp>
        <p:nvSpPr>
          <p:cNvPr id="3" name="Content Placeholder 2"/>
          <p:cNvSpPr>
            <a:spLocks noGrp="1"/>
          </p:cNvSpPr>
          <p:nvPr>
            <p:ph idx="1"/>
          </p:nvPr>
        </p:nvSpPr>
        <p:spPr>
          <a:xfrm>
            <a:off x="410498" y="1890254"/>
            <a:ext cx="8007350" cy="4097591"/>
          </a:xfrm>
        </p:spPr>
        <p:txBody>
          <a:bodyPr/>
          <a:lstStyle/>
          <a:p>
            <a:r>
              <a:rPr lang="en-ZA" dirty="0"/>
              <a:t>Lattice</a:t>
            </a:r>
          </a:p>
          <a:p>
            <a:pPr lvl="1"/>
            <a:r>
              <a:rPr lang="en-ZA" dirty="0"/>
              <a:t>Range of options (low power; high performance; small package)</a:t>
            </a:r>
          </a:p>
          <a:p>
            <a:pPr lvl="1"/>
            <a:r>
              <a:rPr lang="en-ZA" dirty="0"/>
              <a:t>Own specialized development tools</a:t>
            </a:r>
          </a:p>
          <a:p>
            <a:pPr lvl="1"/>
            <a:r>
              <a:rPr lang="en-ZA" dirty="0"/>
              <a:t>(of these four, this one is the only firms not in California; they are currently in Oregon)</a:t>
            </a:r>
          </a:p>
        </p:txBody>
      </p:sp>
    </p:spTree>
    <p:extLst>
      <p:ext uri="{BB962C8B-B14F-4D97-AF65-F5344CB8AC3E}">
        <p14:creationId xmlns:p14="http://schemas.microsoft.com/office/powerpoint/2010/main" val="2014065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About the FPGA Families</a:t>
            </a:r>
            <a:endParaRPr lang="en-GB" dirty="0"/>
          </a:p>
        </p:txBody>
      </p:sp>
      <p:sp>
        <p:nvSpPr>
          <p:cNvPr id="3" name="Content Placeholder 2"/>
          <p:cNvSpPr>
            <a:spLocks noGrp="1"/>
          </p:cNvSpPr>
          <p:nvPr>
            <p:ph idx="1"/>
          </p:nvPr>
        </p:nvSpPr>
        <p:spPr>
          <a:xfrm>
            <a:off x="610951" y="1806189"/>
            <a:ext cx="7934632" cy="4112339"/>
          </a:xfrm>
        </p:spPr>
        <p:txBody>
          <a:bodyPr/>
          <a:lstStyle/>
          <a:p>
            <a:r>
              <a:rPr lang="en-ZA" dirty="0"/>
              <a:t>Others</a:t>
            </a:r>
          </a:p>
          <a:p>
            <a:pPr lvl="1"/>
            <a:r>
              <a:rPr lang="en-ZA" dirty="0" err="1"/>
              <a:t>Achronix</a:t>
            </a:r>
            <a:r>
              <a:rPr lang="en-ZA" dirty="0"/>
              <a:t> – focusing on building the fastest </a:t>
            </a:r>
            <a:r>
              <a:rPr lang="en-ZA" dirty="0" err="1"/>
              <a:t>FPGAs</a:t>
            </a:r>
            <a:r>
              <a:rPr lang="en-ZA" dirty="0"/>
              <a:t> (not necessarily highest capacity)</a:t>
            </a:r>
          </a:p>
          <a:p>
            <a:pPr lvl="1"/>
            <a:r>
              <a:rPr lang="en-ZA" dirty="0"/>
              <a:t>Tabula – unique FPGA technology ‘</a:t>
            </a:r>
            <a:r>
              <a:rPr lang="en-ZA" dirty="0" err="1"/>
              <a:t>SpaceTime</a:t>
            </a:r>
            <a:r>
              <a:rPr lang="en-ZA" dirty="0"/>
              <a:t>’, focusing on highest capacity and memory capabilities</a:t>
            </a:r>
            <a:endParaRPr lang="en-GB" dirty="0"/>
          </a:p>
        </p:txBody>
      </p:sp>
    </p:spTree>
    <p:extLst>
      <p:ext uri="{BB962C8B-B14F-4D97-AF65-F5344CB8AC3E}">
        <p14:creationId xmlns:p14="http://schemas.microsoft.com/office/powerpoint/2010/main" val="2541527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Memory jogger…</a:t>
            </a:r>
            <a:endParaRPr lang="en-GB" dirty="0"/>
          </a:p>
        </p:txBody>
      </p:sp>
      <p:sp>
        <p:nvSpPr>
          <p:cNvPr id="4" name="TextBox 3"/>
          <p:cNvSpPr txBox="1"/>
          <p:nvPr/>
        </p:nvSpPr>
        <p:spPr>
          <a:xfrm>
            <a:off x="1091381" y="2123768"/>
            <a:ext cx="5532540" cy="461665"/>
          </a:xfrm>
          <a:prstGeom prst="rect">
            <a:avLst/>
          </a:prstGeom>
          <a:noFill/>
        </p:spPr>
        <p:txBody>
          <a:bodyPr wrap="none" rtlCol="0">
            <a:spAutoFit/>
          </a:bodyPr>
          <a:lstStyle/>
          <a:p>
            <a:r>
              <a:rPr lang="en-ZA" sz="2400" b="1" dirty="0"/>
              <a:t>Q:</a:t>
            </a:r>
            <a:r>
              <a:rPr lang="en-ZA" sz="2400" dirty="0"/>
              <a:t>  Name a high-capacity FPGA family.</a:t>
            </a:r>
            <a:endParaRPr lang="en-GB" sz="2400" dirty="0"/>
          </a:p>
        </p:txBody>
      </p:sp>
      <p:sp>
        <p:nvSpPr>
          <p:cNvPr id="5" name="TextBox 4"/>
          <p:cNvSpPr txBox="1"/>
          <p:nvPr/>
        </p:nvSpPr>
        <p:spPr>
          <a:xfrm>
            <a:off x="1091381" y="2743200"/>
            <a:ext cx="7452361" cy="461665"/>
          </a:xfrm>
          <a:prstGeom prst="rect">
            <a:avLst/>
          </a:prstGeom>
          <a:noFill/>
        </p:spPr>
        <p:txBody>
          <a:bodyPr wrap="none" rtlCol="0">
            <a:spAutoFit/>
          </a:bodyPr>
          <a:lstStyle/>
          <a:p>
            <a:r>
              <a:rPr lang="en-ZA" sz="2400" b="1" dirty="0"/>
              <a:t>A:</a:t>
            </a:r>
            <a:r>
              <a:rPr lang="en-ZA" sz="2400" dirty="0"/>
              <a:t>  Xilinx Vertex (e.g. </a:t>
            </a:r>
            <a:r>
              <a:rPr lang="en-ZA" sz="2400" dirty="0" err="1"/>
              <a:t>ver</a:t>
            </a:r>
            <a:r>
              <a:rPr lang="en-ZA" sz="2400" dirty="0"/>
              <a:t> 7+) / Altera </a:t>
            </a:r>
            <a:r>
              <a:rPr lang="en-ZA" sz="2400" dirty="0" err="1"/>
              <a:t>Stratix</a:t>
            </a:r>
            <a:r>
              <a:rPr lang="en-ZA" sz="2400" dirty="0"/>
              <a:t> (</a:t>
            </a:r>
            <a:r>
              <a:rPr lang="en-ZA" sz="2400" dirty="0" err="1"/>
              <a:t>ver</a:t>
            </a:r>
            <a:r>
              <a:rPr lang="en-ZA" sz="2400" dirty="0"/>
              <a:t> 10+)</a:t>
            </a:r>
            <a:endParaRPr lang="en-GB" sz="2400" dirty="0"/>
          </a:p>
        </p:txBody>
      </p:sp>
      <p:sp>
        <p:nvSpPr>
          <p:cNvPr id="6" name="TextBox 5"/>
          <p:cNvSpPr txBox="1"/>
          <p:nvPr/>
        </p:nvSpPr>
        <p:spPr>
          <a:xfrm>
            <a:off x="1091381" y="3554361"/>
            <a:ext cx="7521677" cy="461665"/>
          </a:xfrm>
          <a:prstGeom prst="rect">
            <a:avLst/>
          </a:prstGeom>
          <a:noFill/>
        </p:spPr>
        <p:txBody>
          <a:bodyPr wrap="square" rtlCol="0">
            <a:spAutoFit/>
          </a:bodyPr>
          <a:lstStyle/>
          <a:p>
            <a:r>
              <a:rPr lang="en-ZA" sz="2400" b="1" dirty="0"/>
              <a:t>Q:</a:t>
            </a:r>
            <a:r>
              <a:rPr lang="en-ZA" sz="2400" dirty="0"/>
              <a:t>  Which of the following is a FPGA manufacturer ?</a:t>
            </a:r>
            <a:endParaRPr lang="en-GB" sz="2400" dirty="0"/>
          </a:p>
        </p:txBody>
      </p:sp>
      <p:sp>
        <p:nvSpPr>
          <p:cNvPr id="7" name="TextBox 6"/>
          <p:cNvSpPr txBox="1"/>
          <p:nvPr/>
        </p:nvSpPr>
        <p:spPr>
          <a:xfrm>
            <a:off x="1091381" y="4188202"/>
            <a:ext cx="2152192" cy="461665"/>
          </a:xfrm>
          <a:prstGeom prst="rect">
            <a:avLst/>
          </a:prstGeom>
          <a:noFill/>
        </p:spPr>
        <p:txBody>
          <a:bodyPr wrap="none" rtlCol="0">
            <a:spAutoFit/>
          </a:bodyPr>
          <a:lstStyle/>
          <a:p>
            <a:r>
              <a:rPr lang="en-ZA" sz="2400" b="1" dirty="0"/>
              <a:t>(a)</a:t>
            </a:r>
            <a:r>
              <a:rPr lang="en-ZA" sz="2400" dirty="0"/>
              <a:t>  Acrobatics</a:t>
            </a:r>
            <a:endParaRPr lang="en-GB" sz="2400" dirty="0"/>
          </a:p>
        </p:txBody>
      </p:sp>
      <p:sp>
        <p:nvSpPr>
          <p:cNvPr id="8" name="TextBox 7"/>
          <p:cNvSpPr txBox="1"/>
          <p:nvPr/>
        </p:nvSpPr>
        <p:spPr>
          <a:xfrm>
            <a:off x="316500" y="6325849"/>
            <a:ext cx="8518166" cy="307777"/>
          </a:xfrm>
          <a:prstGeom prst="rect">
            <a:avLst/>
          </a:prstGeom>
          <a:noFill/>
        </p:spPr>
        <p:txBody>
          <a:bodyPr wrap="none" rtlCol="0">
            <a:spAutoFit/>
          </a:bodyPr>
          <a:lstStyle/>
          <a:p>
            <a:r>
              <a:rPr lang="en-ZA" sz="1400" dirty="0"/>
              <a:t>Note that the producers are constantly bringing out new versions so this slide may get stale quite quickly. </a:t>
            </a:r>
            <a:endParaRPr lang="en-GB" sz="1400" dirty="0"/>
          </a:p>
        </p:txBody>
      </p:sp>
      <p:sp>
        <p:nvSpPr>
          <p:cNvPr id="9" name="TextBox 8"/>
          <p:cNvSpPr txBox="1"/>
          <p:nvPr/>
        </p:nvSpPr>
        <p:spPr>
          <a:xfrm>
            <a:off x="1091381" y="4709272"/>
            <a:ext cx="2167581" cy="461665"/>
          </a:xfrm>
          <a:prstGeom prst="rect">
            <a:avLst/>
          </a:prstGeom>
          <a:noFill/>
        </p:spPr>
        <p:txBody>
          <a:bodyPr wrap="none" rtlCol="0">
            <a:spAutoFit/>
          </a:bodyPr>
          <a:lstStyle/>
          <a:p>
            <a:r>
              <a:rPr lang="en-ZA" sz="2400" b="1" dirty="0"/>
              <a:t>(b)</a:t>
            </a:r>
            <a:r>
              <a:rPr lang="en-ZA" sz="2400" dirty="0"/>
              <a:t>  </a:t>
            </a:r>
            <a:r>
              <a:rPr lang="en-ZA" sz="2400" dirty="0" err="1"/>
              <a:t>Geometrix</a:t>
            </a:r>
            <a:endParaRPr lang="en-GB" sz="2400" dirty="0"/>
          </a:p>
        </p:txBody>
      </p:sp>
      <p:sp>
        <p:nvSpPr>
          <p:cNvPr id="10" name="TextBox 9"/>
          <p:cNvSpPr txBox="1"/>
          <p:nvPr/>
        </p:nvSpPr>
        <p:spPr>
          <a:xfrm>
            <a:off x="1091381" y="5244752"/>
            <a:ext cx="1913344" cy="461665"/>
          </a:xfrm>
          <a:prstGeom prst="rect">
            <a:avLst/>
          </a:prstGeom>
          <a:noFill/>
        </p:spPr>
        <p:txBody>
          <a:bodyPr wrap="none" rtlCol="0">
            <a:spAutoFit/>
          </a:bodyPr>
          <a:lstStyle/>
          <a:p>
            <a:r>
              <a:rPr lang="en-ZA" sz="2400" b="1" dirty="0"/>
              <a:t>(c)</a:t>
            </a:r>
            <a:r>
              <a:rPr lang="en-ZA" sz="2400" dirty="0"/>
              <a:t>  </a:t>
            </a:r>
            <a:r>
              <a:rPr lang="en-ZA" sz="2400" dirty="0" err="1"/>
              <a:t>Achronix</a:t>
            </a:r>
            <a:endParaRPr lang="en-GB" sz="2400" dirty="0"/>
          </a:p>
        </p:txBody>
      </p:sp>
      <p:sp>
        <p:nvSpPr>
          <p:cNvPr id="3" name="Oval 2"/>
          <p:cNvSpPr/>
          <p:nvPr/>
        </p:nvSpPr>
        <p:spPr>
          <a:xfrm>
            <a:off x="884420" y="5244752"/>
            <a:ext cx="899410" cy="6313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62713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4"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from="(-#ppt_w/2)" to="(#ppt_x)" calcmode="lin" valueType="num">
                                      <p:cBhvr>
                                        <p:cTn id="20" dur="600" fill="hold">
                                          <p:stCondLst>
                                            <p:cond delay="0"/>
                                          </p:stCondLst>
                                        </p:cTn>
                                        <p:tgtEl>
                                          <p:spTgt spid="6"/>
                                        </p:tgtEl>
                                        <p:attrNameLst>
                                          <p:attrName>ppt_x</p:attrName>
                                        </p:attrNameLst>
                                      </p:cBhvr>
                                    </p:anim>
                                    <p:anim from="0" to="-1.0" calcmode="lin" valueType="num">
                                      <p:cBhvr>
                                        <p:cTn id="21" dur="200" decel="50000" autoRev="1" fill="hold">
                                          <p:stCondLst>
                                            <p:cond delay="600"/>
                                          </p:stCondLst>
                                        </p:cTn>
                                        <p:tgtEl>
                                          <p:spTgt spid="6"/>
                                        </p:tgtEl>
                                        <p:attrNameLst>
                                          <p:attrName>xshear</p:attrName>
                                        </p:attrNameLst>
                                      </p:cBhvr>
                                    </p:anim>
                                    <p:animScale>
                                      <p:cBhvr>
                                        <p:cTn id="22" dur="200" decel="100000" autoRev="1" fill="hold">
                                          <p:stCondLst>
                                            <p:cond delay="600"/>
                                          </p:stCondLst>
                                        </p:cTn>
                                        <p:tgtEl>
                                          <p:spTgt spid="6"/>
                                        </p:tgtEl>
                                      </p:cBhvr>
                                      <p:from x="100000" y="100000"/>
                                      <p:to x="80000" y="100000"/>
                                    </p:animScale>
                                    <p:anim by="(#ppt_h/3+#ppt_w*0.1)" calcmode="lin" valueType="num">
                                      <p:cBhvr additive="sum">
                                        <p:cTn id="23" dur="200" decel="100000" autoRev="1" fill="hold">
                                          <p:stCondLst>
                                            <p:cond delay="600"/>
                                          </p:stCondLst>
                                        </p:cTn>
                                        <p:tgtEl>
                                          <p:spTgt spid="6"/>
                                        </p:tgtEl>
                                        <p:attrNameLst>
                                          <p:attrName>ppt_x</p:attrName>
                                        </p:attrNameLst>
                                      </p:cBhvr>
                                    </p:anim>
                                  </p:childTnLst>
                                </p:cTn>
                              </p:par>
                            </p:childTnLst>
                          </p:cTn>
                        </p:par>
                        <p:par>
                          <p:cTn id="24" fill="hold">
                            <p:stCondLst>
                              <p:cond delay="1000"/>
                            </p:stCondLst>
                            <p:childTnLst>
                              <p:par>
                                <p:cTn id="25" presetID="9"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dissolve">
                                      <p:cBhvr>
                                        <p:cTn id="30" dur="500"/>
                                        <p:tgtEl>
                                          <p:spTgt spid="8"/>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dissolve">
                                      <p:cBhvr>
                                        <p:cTn id="33" dur="500"/>
                                        <p:tgtEl>
                                          <p:spTgt spid="9"/>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dissolve">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down)">
                                      <p:cBhvr>
                                        <p:cTn id="4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A" dirty="0"/>
              <a:t>YODA Issues</a:t>
            </a:r>
            <a:endParaRPr lang="en-GB" dirty="0"/>
          </a:p>
        </p:txBody>
      </p:sp>
      <p:sp>
        <p:nvSpPr>
          <p:cNvPr id="5" name="Text Placeholder 4"/>
          <p:cNvSpPr>
            <a:spLocks noGrp="1"/>
          </p:cNvSpPr>
          <p:nvPr>
            <p:ph type="body" idx="1"/>
          </p:nvPr>
        </p:nvSpPr>
        <p:spPr/>
        <p:txBody>
          <a:bodyPr/>
          <a:lstStyle/>
          <a:p>
            <a:r>
              <a:rPr lang="en-ZA" dirty="0"/>
              <a:t>EEE4084F</a:t>
            </a:r>
            <a:endParaRPr lang="en-GB" dirty="0"/>
          </a:p>
        </p:txBody>
      </p:sp>
    </p:spTree>
    <p:extLst>
      <p:ext uri="{BB962C8B-B14F-4D97-AF65-F5344CB8AC3E}">
        <p14:creationId xmlns:p14="http://schemas.microsoft.com/office/powerpoint/2010/main" val="3087805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r>
              <a:rPr lang="en-ZA" altLang="en-US"/>
              <a:t>Project Teams</a:t>
            </a:r>
            <a:endParaRPr lang="en-US" altLang="en-US"/>
          </a:p>
        </p:txBody>
      </p:sp>
      <p:sp>
        <p:nvSpPr>
          <p:cNvPr id="6147" name="Content Placeholder 2"/>
          <p:cNvSpPr>
            <a:spLocks noGrp="1"/>
          </p:cNvSpPr>
          <p:nvPr>
            <p:ph idx="1"/>
          </p:nvPr>
        </p:nvSpPr>
        <p:spPr>
          <a:xfrm>
            <a:off x="711353" y="1364274"/>
            <a:ext cx="7697635" cy="4519977"/>
          </a:xfrm>
        </p:spPr>
        <p:txBody>
          <a:bodyPr/>
          <a:lstStyle/>
          <a:p>
            <a:r>
              <a:rPr lang="en-ZA" altLang="en-US" dirty="0"/>
              <a:t>Start </a:t>
            </a:r>
            <a:r>
              <a:rPr lang="en-ZA" altLang="en-US" dirty="0">
                <a:solidFill>
                  <a:srgbClr val="FF0000"/>
                </a:solidFill>
              </a:rPr>
              <a:t>ASAP</a:t>
            </a:r>
            <a:r>
              <a:rPr lang="en-ZA" altLang="en-US" dirty="0"/>
              <a:t> with forming a project team</a:t>
            </a:r>
          </a:p>
          <a:p>
            <a:r>
              <a:rPr lang="en-ZA" altLang="en-US" dirty="0"/>
              <a:t>Teams should be 2 or 3 members each</a:t>
            </a:r>
          </a:p>
        </p:txBody>
      </p:sp>
      <p:pic>
        <p:nvPicPr>
          <p:cNvPr id="6148" name="Picture 3" descr="alice_in_wonderland_8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43250" y="3624263"/>
            <a:ext cx="5265738"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4"/>
          <p:cNvSpPr>
            <a:spLocks noChangeArrowheads="1"/>
          </p:cNvSpPr>
          <p:nvPr/>
        </p:nvSpPr>
        <p:spPr bwMode="auto">
          <a:xfrm>
            <a:off x="266268" y="3786188"/>
            <a:ext cx="292893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ZA" altLang="en-US" sz="2000" b="1" dirty="0">
                <a:solidFill>
                  <a:schemeClr val="tx1"/>
                </a:solidFill>
              </a:rPr>
              <a:t>Allocate team member roles as well (see spreadsheet)</a:t>
            </a:r>
          </a:p>
        </p:txBody>
      </p:sp>
      <p:sp>
        <p:nvSpPr>
          <p:cNvPr id="6150" name="Rectangle 5"/>
          <p:cNvSpPr>
            <a:spLocks noChangeArrowheads="1"/>
          </p:cNvSpPr>
          <p:nvPr/>
        </p:nvSpPr>
        <p:spPr bwMode="auto">
          <a:xfrm>
            <a:off x="357188" y="2643188"/>
            <a:ext cx="750897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ltLang="en-US" sz="2000" i="1" dirty="0">
                <a:solidFill>
                  <a:schemeClr val="tx1"/>
                </a:solidFill>
              </a:rPr>
              <a:t>Ideally, you want a diverse team, a teammate to bring in different</a:t>
            </a:r>
            <a:br>
              <a:rPr lang="en-ZA" altLang="en-US" sz="2000" i="1" dirty="0">
                <a:solidFill>
                  <a:schemeClr val="tx1"/>
                </a:solidFill>
              </a:rPr>
            </a:br>
            <a:r>
              <a:rPr lang="en-ZA" altLang="en-US" sz="2000" i="1" dirty="0">
                <a:solidFill>
                  <a:schemeClr val="tx1"/>
                </a:solidFill>
              </a:rPr>
              <a:t>perspectives, alternate experiences and a variety of skills.</a:t>
            </a:r>
            <a:endParaRPr lang="en-US" altLang="en-US" sz="2000" i="1" dirty="0">
              <a:solidFill>
                <a:schemeClr val="tx1"/>
              </a:solidFill>
            </a:endParaRPr>
          </a:p>
        </p:txBody>
      </p:sp>
      <p:sp>
        <p:nvSpPr>
          <p:cNvPr id="7" name="Rectangle 5"/>
          <p:cNvSpPr>
            <a:spLocks noChangeArrowheads="1"/>
          </p:cNvSpPr>
          <p:nvPr/>
        </p:nvSpPr>
        <p:spPr bwMode="auto">
          <a:xfrm>
            <a:off x="3230777" y="6087838"/>
            <a:ext cx="50802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ltLang="en-US" sz="1600" i="1" dirty="0">
                <a:solidFill>
                  <a:schemeClr val="tx1"/>
                </a:solidFill>
              </a:rPr>
              <a:t>Good team dynamics doesn’t necessitate a mad party</a:t>
            </a:r>
            <a:endParaRPr lang="en-US" altLang="en-US" sz="1600" i="1" dirty="0">
              <a:solidFill>
                <a:schemeClr val="tx1"/>
              </a:solidFill>
            </a:endParaRPr>
          </a:p>
        </p:txBody>
      </p:sp>
      <p:sp>
        <p:nvSpPr>
          <p:cNvPr id="8" name="Rectangle 5"/>
          <p:cNvSpPr>
            <a:spLocks noChangeArrowheads="1"/>
          </p:cNvSpPr>
          <p:nvPr/>
        </p:nvSpPr>
        <p:spPr bwMode="auto">
          <a:xfrm>
            <a:off x="3230777" y="6426392"/>
            <a:ext cx="497924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ltLang="en-US" sz="1050" i="1" dirty="0">
                <a:solidFill>
                  <a:schemeClr val="tx1"/>
                </a:solidFill>
              </a:rPr>
              <a:t>(To have a ‘special’ team of a different size, e.g. of 4, please check with lecturer)</a:t>
            </a:r>
            <a:endParaRPr lang="en-US" altLang="en-US" sz="1050" i="1" dirty="0">
              <a:solidFill>
                <a:schemeClr val="tx1"/>
              </a:solidFill>
            </a:endParaRPr>
          </a:p>
        </p:txBody>
      </p:sp>
    </p:spTree>
    <p:extLst>
      <p:ext uri="{BB962C8B-B14F-4D97-AF65-F5344CB8AC3E}">
        <p14:creationId xmlns:p14="http://schemas.microsoft.com/office/powerpoint/2010/main" val="2348457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6" descr="C:\Users\swinberg\Documents\ACTIVE\EEE4084F\2015\PROJECT\Yoda\min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71798" flipH="1">
            <a:off x="3591708" y="3028813"/>
            <a:ext cx="791133" cy="75034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95338" y="381000"/>
            <a:ext cx="5133135" cy="830997"/>
          </a:xfrm>
          <a:prstGeom prst="rect">
            <a:avLst/>
          </a:prstGeom>
          <a:noFill/>
        </p:spPr>
        <p:txBody>
          <a:bodyPr wrap="none" lIns="91440" tIns="45720" rIns="91440" bIns="45720">
            <a:spAutoFit/>
          </a:bodyPr>
          <a:lstStyle/>
          <a:p>
            <a:pPr algn="ctr"/>
            <a:r>
              <a:rPr lang="en-US" sz="4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 whirlwind tour</a:t>
            </a:r>
          </a:p>
        </p:txBody>
      </p:sp>
      <p:grpSp>
        <p:nvGrpSpPr>
          <p:cNvPr id="5" name="Group 4"/>
          <p:cNvGrpSpPr/>
          <p:nvPr/>
        </p:nvGrpSpPr>
        <p:grpSpPr>
          <a:xfrm>
            <a:off x="2252662" y="2559806"/>
            <a:ext cx="4357867" cy="3446327"/>
            <a:chOff x="2252662" y="2559806"/>
            <a:chExt cx="4357867" cy="3446327"/>
          </a:xfrm>
        </p:grpSpPr>
        <p:pic>
          <p:nvPicPr>
            <p:cNvPr id="10" name="Picture 5" descr="C:\Users\swinberg\Documents\ACTIVE\SDRG\Presentations\UKZN2013\Tre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8039604">
              <a:off x="2963931" y="4508635"/>
              <a:ext cx="1050925" cy="141717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winberg\Documents\ACTIVE\SDRG\Presentations\UKZN2013\bu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270658">
              <a:off x="4314716" y="4478374"/>
              <a:ext cx="2295813" cy="1527759"/>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swinberg\Documents\ACTIVE\SDRG\Presentations\UKZN2013\Tre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569516">
              <a:off x="2252662" y="2944397"/>
              <a:ext cx="1050925" cy="14171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swinberg\Documents\ACTIVE\SDRG\Presentations\UKZN2013\blue-spinning-whirlwind-hi.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33050" y="3007041"/>
              <a:ext cx="3820544" cy="28444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swinberg\Documents\ACTIVE\SDRG\Presentations\UKZN2013\cow-clip-art-12.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376456" flipH="1">
              <a:off x="4319521" y="3458895"/>
              <a:ext cx="1079552" cy="1222134"/>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swinberg\Documents\ACTIVE\SDRG\Presentations\UKZN2013\high-wind-630x419.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019356">
              <a:off x="5327859" y="2559806"/>
              <a:ext cx="931970" cy="1157542"/>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Rectangle 5"/>
          <p:cNvSpPr/>
          <p:nvPr/>
        </p:nvSpPr>
        <p:spPr>
          <a:xfrm>
            <a:off x="1306952" y="1161197"/>
            <a:ext cx="6509906" cy="646331"/>
          </a:xfrm>
          <a:prstGeom prst="rect">
            <a:avLst/>
          </a:prstGeom>
        </p:spPr>
        <p:txBody>
          <a:bodyPr wrap="square">
            <a:spAutoFit/>
          </a:bodyPr>
          <a:lstStyle/>
          <a:p>
            <a:pPr algn="ctr"/>
            <a:r>
              <a:rPr lang="en-US" sz="3600" b="1" dirty="0">
                <a:ln w="12700">
                  <a:solidFill>
                    <a:schemeClr val="tx2">
                      <a:satMod val="155000"/>
                    </a:schemeClr>
                  </a:solidFill>
                  <a:prstDash val="solid"/>
                </a:ln>
                <a:solidFill>
                  <a:schemeClr val="accent3">
                    <a:lumMod val="60000"/>
                    <a:lumOff val="40000"/>
                  </a:schemeClr>
                </a:solidFill>
                <a:effectLst>
                  <a:outerShdw blurRad="41275" dist="20320" dir="1800000" algn="tl" rotWithShape="0">
                    <a:srgbClr val="000000">
                      <a:alpha val="40000"/>
                    </a:srgbClr>
                  </a:outerShdw>
                </a:effectLst>
              </a:rPr>
              <a:t>YODA Projects</a:t>
            </a:r>
          </a:p>
        </p:txBody>
      </p:sp>
      <p:pic>
        <p:nvPicPr>
          <p:cNvPr id="2" name="Picture 3" descr="C:\Users\swinberg\Documents\ACTIVE\EEE4084F\2015\PROJECT\Yoda\yoda.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153946">
            <a:off x="3394431" y="4128730"/>
            <a:ext cx="1128300" cy="84513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C:\Users\swinberg\Documents\ACTIVE\EEE4084F\2015\PROJECT\Yoda\et2.gi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20749584">
            <a:off x="4494874" y="2597466"/>
            <a:ext cx="752475" cy="819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074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150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a:t>Lecture Overview</a:t>
            </a:r>
            <a:endParaRPr lang="en-US" dirty="0"/>
          </a:p>
        </p:txBody>
      </p:sp>
      <p:sp>
        <p:nvSpPr>
          <p:cNvPr id="3" name="Content Placeholder 2"/>
          <p:cNvSpPr>
            <a:spLocks noGrp="1"/>
          </p:cNvSpPr>
          <p:nvPr>
            <p:ph idx="1"/>
          </p:nvPr>
        </p:nvSpPr>
        <p:spPr>
          <a:xfrm>
            <a:off x="729785" y="1530304"/>
            <a:ext cx="7697635" cy="4893356"/>
          </a:xfrm>
        </p:spPr>
        <p:txBody>
          <a:bodyPr>
            <a:normAutofit/>
          </a:bodyPr>
          <a:lstStyle/>
          <a:p>
            <a:pPr>
              <a:defRPr/>
            </a:pPr>
            <a:r>
              <a:rPr lang="en-ZA" dirty="0"/>
              <a:t>FPGA performance evaluation</a:t>
            </a:r>
          </a:p>
          <a:p>
            <a:pPr eaLnBrk="1" hangingPunct="1">
              <a:defRPr/>
            </a:pPr>
            <a:r>
              <a:rPr lang="en-ZA" dirty="0"/>
              <a:t>FPGA vs CPU performance</a:t>
            </a:r>
          </a:p>
          <a:p>
            <a:pPr eaLnBrk="1" hangingPunct="1">
              <a:defRPr/>
            </a:pPr>
            <a:r>
              <a:rPr lang="en-ZA" dirty="0"/>
              <a:t>FPGA families</a:t>
            </a:r>
          </a:p>
          <a:p>
            <a:r>
              <a:rPr lang="en-ZA" dirty="0"/>
              <a:t>YODA issues</a:t>
            </a:r>
          </a:p>
        </p:txBody>
      </p:sp>
      <p:pic>
        <p:nvPicPr>
          <p:cNvPr id="4099" name="Picture 3" descr="mosaic01.gif"/>
          <p:cNvPicPr>
            <a:picLocks noChangeAspect="1"/>
          </p:cNvPicPr>
          <p:nvPr/>
        </p:nvPicPr>
        <p:blipFill>
          <a:blip r:embed="rId3" cstate="print"/>
          <a:srcRect/>
          <a:stretch>
            <a:fillRect/>
          </a:stretch>
        </p:blipFill>
        <p:spPr bwMode="auto">
          <a:xfrm>
            <a:off x="4403725" y="3538538"/>
            <a:ext cx="4471988" cy="3101975"/>
          </a:xfrm>
          <a:prstGeom prst="rect">
            <a:avLst/>
          </a:prstGeom>
          <a:noFill/>
          <a:ln w="9525">
            <a:noFill/>
            <a:miter lim="800000"/>
            <a:headEnd/>
            <a:tailEnd/>
          </a:ln>
        </p:spPr>
      </p:pic>
    </p:spTree>
    <p:extLst>
      <p:ext uri="{BB962C8B-B14F-4D97-AF65-F5344CB8AC3E}">
        <p14:creationId xmlns:p14="http://schemas.microsoft.com/office/powerpoint/2010/main" val="2493358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Forming a team</a:t>
            </a:r>
          </a:p>
        </p:txBody>
      </p:sp>
      <p:sp>
        <p:nvSpPr>
          <p:cNvPr id="3" name="Content Placeholder 2"/>
          <p:cNvSpPr>
            <a:spLocks noGrp="1"/>
          </p:cNvSpPr>
          <p:nvPr>
            <p:ph idx="1"/>
          </p:nvPr>
        </p:nvSpPr>
        <p:spPr/>
        <p:txBody>
          <a:bodyPr/>
          <a:lstStyle/>
          <a:p>
            <a:r>
              <a:rPr lang="en-ZA" dirty="0"/>
              <a:t>Please use the wiki to capture your team composition and topic. (see Yoda Teams in the wiki)</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114" y="3484539"/>
            <a:ext cx="7785100" cy="2478837"/>
          </a:xfrm>
          <a:prstGeom prst="rect">
            <a:avLst/>
          </a:prstGeom>
        </p:spPr>
      </p:pic>
    </p:spTree>
    <p:extLst>
      <p:ext uri="{BB962C8B-B14F-4D97-AF65-F5344CB8AC3E}">
        <p14:creationId xmlns:p14="http://schemas.microsoft.com/office/powerpoint/2010/main" val="903270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xmlns="" id="{917B114E-345E-475F-A622-7F652C3876FC}"/>
              </a:ext>
            </a:extLst>
          </p:cNvPr>
          <p:cNvGraphicFramePr>
            <a:graphicFrameLocks noGrp="1"/>
          </p:cNvGraphicFramePr>
          <p:nvPr>
            <p:extLst>
              <p:ext uri="{D42A27DB-BD31-4B8C-83A1-F6EECF244321}">
                <p14:modId xmlns:p14="http://schemas.microsoft.com/office/powerpoint/2010/main" val="2323950314"/>
              </p:ext>
            </p:extLst>
          </p:nvPr>
        </p:nvGraphicFramePr>
        <p:xfrm>
          <a:off x="512762" y="210945"/>
          <a:ext cx="8118476" cy="6021327"/>
        </p:xfrm>
        <a:graphic>
          <a:graphicData uri="http://schemas.openxmlformats.org/drawingml/2006/table">
            <a:tbl>
              <a:tblPr firstRow="1" firstCol="1" bandRow="1">
                <a:tableStyleId>{5C22544A-7EE6-4342-B048-85BDC9FD1C3A}</a:tableStyleId>
              </a:tblPr>
              <a:tblGrid>
                <a:gridCol w="1165226">
                  <a:extLst>
                    <a:ext uri="{9D8B030D-6E8A-4147-A177-3AD203B41FA5}">
                      <a16:colId xmlns:a16="http://schemas.microsoft.com/office/drawing/2014/main" xmlns="" val="2626899433"/>
                    </a:ext>
                  </a:extLst>
                </a:gridCol>
                <a:gridCol w="2486025">
                  <a:extLst>
                    <a:ext uri="{9D8B030D-6E8A-4147-A177-3AD203B41FA5}">
                      <a16:colId xmlns:a16="http://schemas.microsoft.com/office/drawing/2014/main" xmlns="" val="3562198668"/>
                    </a:ext>
                  </a:extLst>
                </a:gridCol>
                <a:gridCol w="3095625">
                  <a:extLst>
                    <a:ext uri="{9D8B030D-6E8A-4147-A177-3AD203B41FA5}">
                      <a16:colId xmlns:a16="http://schemas.microsoft.com/office/drawing/2014/main" xmlns="" val="218413962"/>
                    </a:ext>
                  </a:extLst>
                </a:gridCol>
                <a:gridCol w="1371600">
                  <a:extLst>
                    <a:ext uri="{9D8B030D-6E8A-4147-A177-3AD203B41FA5}">
                      <a16:colId xmlns:a16="http://schemas.microsoft.com/office/drawing/2014/main" xmlns="" val="3235936562"/>
                    </a:ext>
                  </a:extLst>
                </a:gridCol>
              </a:tblGrid>
              <a:tr h="147398">
                <a:tc>
                  <a:txBody>
                    <a:bodyPr/>
                    <a:lstStyle/>
                    <a:p>
                      <a:pPr>
                        <a:lnSpc>
                          <a:spcPct val="107000"/>
                        </a:lnSpc>
                        <a:spcBef>
                          <a:spcPts val="1200"/>
                        </a:spcBef>
                        <a:spcAft>
                          <a:spcPts val="1200"/>
                        </a:spcAft>
                      </a:pPr>
                      <a:r>
                        <a:rPr lang="en-ZA" sz="1200" dirty="0">
                          <a:effectLst/>
                        </a:rPr>
                        <a:t>YODA </a:t>
                      </a:r>
                      <a:r>
                        <a:rPr lang="en-ZA" sz="1200" dirty="0" err="1">
                          <a:effectLst/>
                        </a:rPr>
                        <a:t>Proj</a:t>
                      </a:r>
                      <a:r>
                        <a:rPr lang="en-ZA" sz="1200" dirty="0">
                          <a:effectLst/>
                        </a:rPr>
                        <a:t> ID</a:t>
                      </a:r>
                      <a:br>
                        <a:rPr lang="en-ZA" sz="1200" dirty="0">
                          <a:effectLst/>
                        </a:rPr>
                      </a:br>
                      <a:r>
                        <a:rPr lang="en-ZA" sz="1200" dirty="0">
                          <a:effectLst/>
                        </a:rPr>
                        <a:t>&amp; Blog</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5659" marR="25659" marT="25659" marB="25659" anchor="ctr"/>
                </a:tc>
                <a:tc>
                  <a:txBody>
                    <a:bodyPr/>
                    <a:lstStyle/>
                    <a:p>
                      <a:pPr>
                        <a:lnSpc>
                          <a:spcPct val="107000"/>
                        </a:lnSpc>
                        <a:spcBef>
                          <a:spcPts val="1200"/>
                        </a:spcBef>
                        <a:spcAft>
                          <a:spcPts val="1200"/>
                        </a:spcAft>
                      </a:pPr>
                      <a:r>
                        <a:rPr lang="en-ZA" sz="1200">
                          <a:effectLst/>
                        </a:rPr>
                        <a:t>Project/Team Name</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5659" marR="25659" marT="25659" marB="25659" anchor="ctr"/>
                </a:tc>
                <a:tc>
                  <a:txBody>
                    <a:bodyPr/>
                    <a:lstStyle/>
                    <a:p>
                      <a:pPr>
                        <a:lnSpc>
                          <a:spcPct val="107000"/>
                        </a:lnSpc>
                        <a:spcBef>
                          <a:spcPts val="1200"/>
                        </a:spcBef>
                        <a:spcAft>
                          <a:spcPts val="1200"/>
                        </a:spcAft>
                      </a:pPr>
                      <a:r>
                        <a:rPr lang="en-ZA" sz="1200">
                          <a:effectLst/>
                        </a:rPr>
                        <a:t>Team Members</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5659" marR="25659" marT="25659" marB="25659" anchor="ctr"/>
                </a:tc>
                <a:tc>
                  <a:txBody>
                    <a:bodyPr/>
                    <a:lstStyle/>
                    <a:p>
                      <a:pPr>
                        <a:lnSpc>
                          <a:spcPct val="107000"/>
                        </a:lnSpc>
                        <a:spcBef>
                          <a:spcPts val="1200"/>
                        </a:spcBef>
                        <a:spcAft>
                          <a:spcPts val="1200"/>
                        </a:spcAft>
                      </a:pPr>
                      <a:r>
                        <a:rPr lang="en-ZA" sz="1200">
                          <a:effectLst/>
                        </a:rPr>
                        <a:t>Student IDs</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5659" marR="25659" marT="25659" marB="25659" anchor="ctr"/>
                </a:tc>
                <a:extLst>
                  <a:ext uri="{0D108BD9-81ED-4DB2-BD59-A6C34878D82A}">
                    <a16:rowId xmlns:a16="http://schemas.microsoft.com/office/drawing/2014/main" xmlns="" val="3818368840"/>
                  </a:ext>
                </a:extLst>
              </a:tr>
              <a:tr h="138845">
                <a:tc>
                  <a:txBody>
                    <a:bodyPr/>
                    <a:lstStyle/>
                    <a:p>
                      <a:pPr>
                        <a:lnSpc>
                          <a:spcPct val="107000"/>
                        </a:lnSpc>
                        <a:spcBef>
                          <a:spcPts val="1200"/>
                        </a:spcBef>
                        <a:spcAft>
                          <a:spcPts val="1200"/>
                        </a:spcAft>
                      </a:pPr>
                      <a:r>
                        <a:rPr lang="en-ZA" sz="1050" u="sng">
                          <a:solidFill>
                            <a:schemeClr val="bg1">
                              <a:lumMod val="50000"/>
                            </a:schemeClr>
                          </a:solidFill>
                          <a:effectLst/>
                          <a:hlinkClick r:id="rId2"/>
                        </a:rPr>
                        <a:t>P00</a:t>
                      </a:r>
                      <a:endParaRPr lang="en-ZA" sz="105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050">
                          <a:solidFill>
                            <a:schemeClr val="bg1">
                              <a:lumMod val="50000"/>
                            </a:schemeClr>
                          </a:solidFill>
                          <a:effectLst/>
                        </a:rPr>
                        <a:t>MP3 Player (example entry)</a:t>
                      </a:r>
                      <a:endParaRPr lang="en-ZA" sz="105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050">
                          <a:solidFill>
                            <a:schemeClr val="bg1">
                              <a:lumMod val="50000"/>
                            </a:schemeClr>
                          </a:solidFill>
                          <a:effectLst/>
                        </a:rPr>
                        <a:t>Dodo Johns, John Doe, Jane Doe</a:t>
                      </a:r>
                      <a:endParaRPr lang="en-ZA" sz="105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050" dirty="0">
                          <a:solidFill>
                            <a:schemeClr val="bg1">
                              <a:lumMod val="50000"/>
                            </a:schemeClr>
                          </a:solidFill>
                          <a:effectLst/>
                        </a:rPr>
                        <a:t>JOHDXX341, …, …</a:t>
                      </a:r>
                      <a:endParaRPr lang="en-ZA" sz="1050"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2704347532"/>
                  </a:ext>
                </a:extLst>
              </a:tr>
              <a:tr h="138845">
                <a:tc>
                  <a:txBody>
                    <a:bodyPr/>
                    <a:lstStyle/>
                    <a:p>
                      <a:pPr>
                        <a:lnSpc>
                          <a:spcPct val="107000"/>
                        </a:lnSpc>
                        <a:spcBef>
                          <a:spcPts val="1200"/>
                        </a:spcBef>
                        <a:spcAft>
                          <a:spcPts val="1200"/>
                        </a:spcAft>
                      </a:pPr>
                      <a:r>
                        <a:rPr lang="en-ZA" sz="1200">
                          <a:effectLst/>
                        </a:rPr>
                        <a:t>P18</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PADAWAN</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Keegan Crankshaw, Liam Clark, Andrew Olivier</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dirty="0">
                          <a:effectLst/>
                        </a:rPr>
                        <a:t>CRNKEE002, CLRLIA002, OLVAND008</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4253176807"/>
                  </a:ext>
                </a:extLst>
              </a:tr>
              <a:tr h="138845">
                <a:tc>
                  <a:txBody>
                    <a:bodyPr/>
                    <a:lstStyle/>
                    <a:p>
                      <a:pPr>
                        <a:lnSpc>
                          <a:spcPct val="107000"/>
                        </a:lnSpc>
                        <a:spcBef>
                          <a:spcPts val="1200"/>
                        </a:spcBef>
                        <a:spcAft>
                          <a:spcPts val="1200"/>
                        </a:spcAft>
                      </a:pPr>
                      <a:r>
                        <a:rPr lang="en-ZA" sz="1200">
                          <a:effectLst/>
                        </a:rPr>
                        <a:t>P10</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BCDC - Binary Coded Decimal Converter</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Mutafa Rashid, Tatenda Muvhu, Petrus Kambala</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dirty="0">
                          <a:effectLst/>
                        </a:rPr>
                        <a:t>RSHMUS001, MVHADM001, KMBPET001</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143048768"/>
                  </a:ext>
                </a:extLst>
              </a:tr>
              <a:tr h="138845">
                <a:tc>
                  <a:txBody>
                    <a:bodyPr/>
                    <a:lstStyle/>
                    <a:p>
                      <a:pPr>
                        <a:lnSpc>
                          <a:spcPct val="107000"/>
                        </a:lnSpc>
                        <a:spcBef>
                          <a:spcPts val="1200"/>
                        </a:spcBef>
                        <a:spcAft>
                          <a:spcPts val="1200"/>
                        </a:spcAft>
                      </a:pPr>
                      <a:r>
                        <a:rPr lang="en-ZA" sz="1200">
                          <a:effectLst/>
                        </a:rPr>
                        <a:t>P14</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IMA - Image Masking Accelerator</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dirty="0" err="1">
                          <a:effectLst/>
                        </a:rPr>
                        <a:t>Xolisani</a:t>
                      </a:r>
                      <a:r>
                        <a:rPr lang="en-ZA" sz="1200" dirty="0">
                          <a:effectLst/>
                        </a:rPr>
                        <a:t> </a:t>
                      </a:r>
                      <a:r>
                        <a:rPr lang="en-ZA" sz="1200" dirty="0" err="1">
                          <a:effectLst/>
                        </a:rPr>
                        <a:t>Nkwentsha</a:t>
                      </a:r>
                      <a:r>
                        <a:rPr lang="en-ZA" sz="1200" dirty="0">
                          <a:effectLst/>
                        </a:rPr>
                        <a:t>, Sange Maxaku, Thapelo </a:t>
                      </a:r>
                      <a:r>
                        <a:rPr lang="en-ZA" sz="1200" dirty="0" err="1">
                          <a:effectLst/>
                        </a:rPr>
                        <a:t>Nthithe</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NKWXOL003, MXKSAN002, NTHTHA012</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3539917972"/>
                  </a:ext>
                </a:extLst>
              </a:tr>
              <a:tr h="234925">
                <a:tc>
                  <a:txBody>
                    <a:bodyPr/>
                    <a:lstStyle/>
                    <a:p>
                      <a:pPr>
                        <a:lnSpc>
                          <a:spcPct val="107000"/>
                        </a:lnSpc>
                        <a:spcBef>
                          <a:spcPts val="1200"/>
                        </a:spcBef>
                        <a:spcAft>
                          <a:spcPts val="1200"/>
                        </a:spcAft>
                      </a:pPr>
                      <a:r>
                        <a:rPr lang="en-ZA" sz="1200">
                          <a:effectLst/>
                        </a:rPr>
                        <a:t>P17</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VADER - VERSATILE ACCELERATED DIGITAL ENCRYPTION RECOVERY</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Munsanje Mweene, Claude Betz</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MWNMUN001, BTZCLA001</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4144306153"/>
                  </a:ext>
                </a:extLst>
              </a:tr>
              <a:tr h="138845">
                <a:tc>
                  <a:txBody>
                    <a:bodyPr/>
                    <a:lstStyle/>
                    <a:p>
                      <a:pPr>
                        <a:lnSpc>
                          <a:spcPct val="107000"/>
                        </a:lnSpc>
                        <a:spcBef>
                          <a:spcPts val="1200"/>
                        </a:spcBef>
                        <a:spcAft>
                          <a:spcPts val="1200"/>
                        </a:spcAft>
                      </a:pPr>
                      <a:r>
                        <a:rPr lang="en-ZA" sz="1200">
                          <a:effectLst/>
                        </a:rPr>
                        <a:t>P05</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DM - DELTA MODULATOR</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David Fransch, Thato Semoko</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FRNDAV011, SMKTHA004</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3124299587"/>
                  </a:ext>
                </a:extLst>
              </a:tr>
              <a:tr h="138845">
                <a:tc>
                  <a:txBody>
                    <a:bodyPr/>
                    <a:lstStyle/>
                    <a:p>
                      <a:pPr>
                        <a:lnSpc>
                          <a:spcPct val="107000"/>
                        </a:lnSpc>
                        <a:spcBef>
                          <a:spcPts val="1200"/>
                        </a:spcBef>
                        <a:spcAft>
                          <a:spcPts val="1200"/>
                        </a:spcAft>
                      </a:pPr>
                      <a:r>
                        <a:rPr lang="en-ZA" sz="1200">
                          <a:effectLst/>
                        </a:rPr>
                        <a:t>P03</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IF - Interpolation filter</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Lebohang Mbele, Tato Moaki, Mashau Zwivhuya</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MBLLEB006, MKXTAT001, MSHZWI001</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1699828818"/>
                  </a:ext>
                </a:extLst>
              </a:tr>
              <a:tr h="234925">
                <a:tc>
                  <a:txBody>
                    <a:bodyPr/>
                    <a:lstStyle/>
                    <a:p>
                      <a:pPr>
                        <a:lnSpc>
                          <a:spcPct val="107000"/>
                        </a:lnSpc>
                        <a:spcBef>
                          <a:spcPts val="1200"/>
                        </a:spcBef>
                        <a:spcAft>
                          <a:spcPts val="1200"/>
                        </a:spcAft>
                      </a:pPr>
                      <a:r>
                        <a:rPr lang="en-ZA" sz="1200">
                          <a:effectLst/>
                        </a:rPr>
                        <a:t>P13</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dirty="0">
                          <a:effectLst/>
                        </a:rPr>
                        <a:t>MMA</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Qayyoom Arieff, Ashentha Naidoo, Prej Naidu, Muhammed Razzak</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ARFABD001, NDXASH016, NDXPRE047, RZZMUH001</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1874126302"/>
                  </a:ext>
                </a:extLst>
              </a:tr>
              <a:tr h="138845">
                <a:tc>
                  <a:txBody>
                    <a:bodyPr/>
                    <a:lstStyle/>
                    <a:p>
                      <a:pPr>
                        <a:lnSpc>
                          <a:spcPct val="107000"/>
                        </a:lnSpc>
                        <a:spcBef>
                          <a:spcPts val="1200"/>
                        </a:spcBef>
                        <a:spcAft>
                          <a:spcPts val="1200"/>
                        </a:spcAft>
                      </a:pPr>
                      <a:r>
                        <a:rPr lang="en-ZA" sz="1200">
                          <a:effectLst/>
                        </a:rPr>
                        <a:t>P16</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DE - DATA ENCRYPTION ACCELERATOR</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Alexandra Barry, Edwin Samuels, Nicholas Antoniades</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BRRALE004, SMLEDW002,ANTNIC006</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2221271220"/>
                  </a:ext>
                </a:extLst>
              </a:tr>
              <a:tr h="138845">
                <a:tc>
                  <a:txBody>
                    <a:bodyPr/>
                    <a:lstStyle/>
                    <a:p>
                      <a:pPr>
                        <a:lnSpc>
                          <a:spcPct val="107000"/>
                        </a:lnSpc>
                        <a:spcBef>
                          <a:spcPts val="1200"/>
                        </a:spcBef>
                        <a:spcAft>
                          <a:spcPts val="1200"/>
                        </a:spcAft>
                      </a:pPr>
                      <a:r>
                        <a:rPr lang="en-ZA" sz="1200">
                          <a:effectLst/>
                        </a:rPr>
                        <a:t>P20</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Polyphase Filtering</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a:effectLst/>
                        </a:rPr>
                        <a:t>Sylvan Morris, Alex Knemeyer</a:t>
                      </a:r>
                      <a:endParaRPr lang="en-ZA" sz="120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tc>
                  <a:txBody>
                    <a:bodyPr/>
                    <a:lstStyle/>
                    <a:p>
                      <a:pPr>
                        <a:lnSpc>
                          <a:spcPct val="107000"/>
                        </a:lnSpc>
                        <a:spcBef>
                          <a:spcPts val="1200"/>
                        </a:spcBef>
                        <a:spcAft>
                          <a:spcPts val="1200"/>
                        </a:spcAft>
                      </a:pPr>
                      <a:r>
                        <a:rPr lang="en-ZA" sz="1200" dirty="0">
                          <a:effectLst/>
                        </a:rPr>
                        <a:t>MRRSYL001, KNMALE002</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383" marR="21383" marT="21383" marB="21383" anchor="ctr"/>
                </a:tc>
                <a:extLst>
                  <a:ext uri="{0D108BD9-81ED-4DB2-BD59-A6C34878D82A}">
                    <a16:rowId xmlns:a16="http://schemas.microsoft.com/office/drawing/2014/main" xmlns="" val="1703818806"/>
                  </a:ext>
                </a:extLst>
              </a:tr>
            </a:tbl>
          </a:graphicData>
        </a:graphic>
      </p:graphicFrame>
      <p:sp>
        <p:nvSpPr>
          <p:cNvPr id="10" name="TextBox 9">
            <a:extLst>
              <a:ext uri="{FF2B5EF4-FFF2-40B4-BE49-F238E27FC236}">
                <a16:creationId xmlns:a16="http://schemas.microsoft.com/office/drawing/2014/main" xmlns="" id="{E9CEDD5F-2379-4AC7-86B5-B21FD721FAB3}"/>
              </a:ext>
            </a:extLst>
          </p:cNvPr>
          <p:cNvSpPr txBox="1"/>
          <p:nvPr/>
        </p:nvSpPr>
        <p:spPr>
          <a:xfrm>
            <a:off x="581378" y="6277723"/>
            <a:ext cx="7981243" cy="369332"/>
          </a:xfrm>
          <a:prstGeom prst="rect">
            <a:avLst/>
          </a:prstGeom>
          <a:noFill/>
        </p:spPr>
        <p:txBody>
          <a:bodyPr wrap="square" rtlCol="0">
            <a:spAutoFit/>
          </a:bodyPr>
          <a:lstStyle/>
          <a:p>
            <a:r>
              <a:rPr lang="en-ZA" dirty="0"/>
              <a:t>24 students assigned, still a couple more teams need to be formed!</a:t>
            </a:r>
          </a:p>
        </p:txBody>
      </p:sp>
    </p:spTree>
    <p:extLst>
      <p:ext uri="{BB962C8B-B14F-4D97-AF65-F5344CB8AC3E}">
        <p14:creationId xmlns:p14="http://schemas.microsoft.com/office/powerpoint/2010/main" val="32239053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Topic listing</a:t>
            </a:r>
          </a:p>
        </p:txBody>
      </p:sp>
      <p:sp>
        <p:nvSpPr>
          <p:cNvPr id="4" name="Content Placeholder 3"/>
          <p:cNvSpPr>
            <a:spLocks noGrp="1"/>
          </p:cNvSpPr>
          <p:nvPr>
            <p:ph idx="1"/>
          </p:nvPr>
        </p:nvSpPr>
        <p:spPr>
          <a:xfrm>
            <a:off x="551985" y="1140431"/>
            <a:ext cx="7697635" cy="4519977"/>
          </a:xfrm>
        </p:spPr>
        <p:txBody>
          <a:bodyPr>
            <a:noAutofit/>
          </a:bodyPr>
          <a:lstStyle/>
          <a:p>
            <a:pPr marL="0" indent="0">
              <a:buNone/>
            </a:pPr>
            <a:r>
              <a:rPr lang="en-ZA" sz="1400" cap="all" dirty="0"/>
              <a:t>YODA PROJECT TOPICS</a:t>
            </a:r>
          </a:p>
          <a:p>
            <a:r>
              <a:rPr lang="en-ZA" sz="1400" dirty="0">
                <a:hlinkClick r:id="rId2"/>
              </a:rPr>
              <a:t>P01: SF - Smoothing Filter</a:t>
            </a:r>
            <a:endParaRPr lang="en-ZA" sz="1400" dirty="0"/>
          </a:p>
          <a:p>
            <a:r>
              <a:rPr lang="en-ZA" sz="1400" dirty="0">
                <a:hlinkClick r:id="rId3"/>
              </a:rPr>
              <a:t>P02: CAM - Content Addressable Memory</a:t>
            </a:r>
            <a:endParaRPr lang="en-ZA" sz="1400" dirty="0"/>
          </a:p>
          <a:p>
            <a:r>
              <a:rPr lang="en-ZA" sz="1400" dirty="0">
                <a:hlinkClick r:id="rId4"/>
              </a:rPr>
              <a:t>P03: IF - Interpolation filter</a:t>
            </a:r>
            <a:endParaRPr lang="en-ZA" sz="1400" dirty="0"/>
          </a:p>
          <a:p>
            <a:r>
              <a:rPr lang="en-ZA" sz="1400" dirty="0">
                <a:hlinkClick r:id="rId5"/>
              </a:rPr>
              <a:t>P04: PRNG - Parallel Random Number Generator</a:t>
            </a:r>
            <a:endParaRPr lang="en-ZA" sz="1400" dirty="0"/>
          </a:p>
          <a:p>
            <a:r>
              <a:rPr lang="en-ZA" sz="1400" dirty="0">
                <a:hlinkClick r:id="rId6"/>
              </a:rPr>
              <a:t>P05: DM - Delta modulator</a:t>
            </a:r>
            <a:endParaRPr lang="en-ZA" sz="1400" dirty="0"/>
          </a:p>
          <a:p>
            <a:r>
              <a:rPr lang="en-ZA" sz="1400" dirty="0">
                <a:hlinkClick r:id="rId7"/>
              </a:rPr>
              <a:t>P06: ASG - Arithmetic series generator</a:t>
            </a:r>
            <a:endParaRPr lang="en-ZA" sz="1400" dirty="0"/>
          </a:p>
          <a:p>
            <a:r>
              <a:rPr lang="en-ZA" sz="1400" dirty="0">
                <a:hlinkClick r:id="rId8"/>
              </a:rPr>
              <a:t>P07: SALG - Selection Address List Generator</a:t>
            </a:r>
            <a:endParaRPr lang="en-ZA" sz="1400" dirty="0"/>
          </a:p>
          <a:p>
            <a:r>
              <a:rPr lang="en-ZA" sz="1400" dirty="0">
                <a:hlinkClick r:id="rId9"/>
              </a:rPr>
              <a:t>P08: FSG - Function Samples Generator</a:t>
            </a:r>
            <a:endParaRPr lang="en-ZA" sz="1400" dirty="0"/>
          </a:p>
          <a:p>
            <a:r>
              <a:rPr lang="en-ZA" sz="1400" dirty="0">
                <a:hlinkClick r:id="rId10"/>
              </a:rPr>
              <a:t>P09: BSS - Bit Sequence Sniffer</a:t>
            </a:r>
            <a:endParaRPr lang="en-ZA" sz="1400" dirty="0"/>
          </a:p>
          <a:p>
            <a:r>
              <a:rPr lang="en-ZA" sz="1400" dirty="0">
                <a:hlinkClick r:id="rId11"/>
              </a:rPr>
              <a:t>P10: BCDC - Binary Coded Decimal Convertor</a:t>
            </a:r>
            <a:endParaRPr lang="en-ZA" sz="1400" dirty="0"/>
          </a:p>
          <a:p>
            <a:r>
              <a:rPr lang="en-ZA" sz="1400" dirty="0">
                <a:hlinkClick r:id="rId12"/>
              </a:rPr>
              <a:t>P11: NCSM - Nonlinear Check Sum Module</a:t>
            </a:r>
            <a:endParaRPr lang="en-ZA" sz="1400" dirty="0"/>
          </a:p>
          <a:p>
            <a:r>
              <a:rPr lang="en-ZA" sz="1400" dirty="0">
                <a:hlinkClick r:id="rId13"/>
              </a:rPr>
              <a:t>P12: MD5 - Message Digest version 5</a:t>
            </a:r>
            <a:endParaRPr lang="en-ZA" sz="1400" dirty="0"/>
          </a:p>
          <a:p>
            <a:r>
              <a:rPr lang="en-ZA" sz="1400" dirty="0">
                <a:hlinkClick r:id="rId14"/>
              </a:rPr>
              <a:t>P13: MMA - Matrix Multiplier Accelerator</a:t>
            </a:r>
            <a:endParaRPr lang="en-ZA" sz="1400" dirty="0"/>
          </a:p>
          <a:p>
            <a:r>
              <a:rPr lang="en-ZA" sz="1400" dirty="0">
                <a:hlinkClick r:id="rId15"/>
              </a:rPr>
              <a:t>P14: IMA - Image Masking Accelerator</a:t>
            </a:r>
            <a:endParaRPr lang="en-ZA" sz="1400" dirty="0"/>
          </a:p>
          <a:p>
            <a:r>
              <a:rPr lang="en-ZA" sz="1400" dirty="0">
                <a:hlinkClick r:id="rId16"/>
              </a:rPr>
              <a:t>P15: PSA - Pattern Seek Accelerator</a:t>
            </a:r>
            <a:endParaRPr lang="en-ZA" sz="1400" dirty="0"/>
          </a:p>
          <a:p>
            <a:r>
              <a:rPr lang="en-ZA" sz="1400" dirty="0">
                <a:hlinkClick r:id="rId17"/>
              </a:rPr>
              <a:t>P16: DE - Data Encryption Accelerator</a:t>
            </a:r>
            <a:endParaRPr lang="en-ZA" sz="1400" dirty="0"/>
          </a:p>
          <a:p>
            <a:r>
              <a:rPr lang="en-ZA" sz="1400" dirty="0">
                <a:hlinkClick r:id="rId18"/>
              </a:rPr>
              <a:t>P17: VADER - Versatile Accelerated Digital Encryption Recovery</a:t>
            </a:r>
            <a:endParaRPr lang="en-ZA" sz="1400" dirty="0"/>
          </a:p>
          <a:p>
            <a:r>
              <a:rPr lang="en-ZA" sz="1400" dirty="0">
                <a:hlinkClick r:id="rId19"/>
              </a:rPr>
              <a:t>P18: PADAWAN - Parallel Accelerator for Digitising Audio with Attenuation of Noise</a:t>
            </a:r>
            <a:endParaRPr lang="en-ZA" sz="1400" dirty="0"/>
          </a:p>
          <a:p>
            <a:r>
              <a:rPr lang="en-ZA" sz="1400" dirty="0">
                <a:hlinkClick r:id="rId20"/>
              </a:rPr>
              <a:t>P19: DDS - Direct Digital Synthesis</a:t>
            </a:r>
            <a:endParaRPr lang="en-ZA" sz="1400" dirty="0"/>
          </a:p>
        </p:txBody>
      </p:sp>
    </p:spTree>
    <p:extLst>
      <p:ext uri="{BB962C8B-B14F-4D97-AF65-F5344CB8AC3E}">
        <p14:creationId xmlns:p14="http://schemas.microsoft.com/office/powerpoint/2010/main" val="2828901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Preparing the Blog</a:t>
            </a:r>
          </a:p>
        </p:txBody>
      </p:sp>
      <p:sp>
        <p:nvSpPr>
          <p:cNvPr id="3" name="Content Placeholder 2"/>
          <p:cNvSpPr>
            <a:spLocks noGrp="1"/>
          </p:cNvSpPr>
          <p:nvPr>
            <p:ph idx="1"/>
          </p:nvPr>
        </p:nvSpPr>
        <p:spPr>
          <a:xfrm>
            <a:off x="500743" y="1595620"/>
            <a:ext cx="8240486" cy="4519977"/>
          </a:xfrm>
        </p:spPr>
        <p:txBody>
          <a:bodyPr>
            <a:normAutofit fontScale="85000" lnSpcReduction="20000"/>
          </a:bodyPr>
          <a:lstStyle/>
          <a:p>
            <a:r>
              <a:rPr lang="en-US" dirty="0"/>
              <a:t>View example Blogs in YODA Hall of Fame (see description)</a:t>
            </a:r>
          </a:p>
          <a:p>
            <a:r>
              <a:rPr lang="en-US" dirty="0"/>
              <a:t>Make sure you cover…</a:t>
            </a:r>
          </a:p>
          <a:p>
            <a:r>
              <a:rPr lang="en-US" dirty="0"/>
              <a:t>Preamble</a:t>
            </a:r>
          </a:p>
          <a:p>
            <a:pPr lvl="1"/>
            <a:r>
              <a:rPr lang="en-US" dirty="0"/>
              <a:t>Topic name (big and clear)</a:t>
            </a:r>
          </a:p>
          <a:p>
            <a:pPr lvl="1"/>
            <a:r>
              <a:rPr lang="en-US" dirty="0"/>
              <a:t>Names and main roles</a:t>
            </a:r>
          </a:p>
          <a:p>
            <a:r>
              <a:rPr lang="en-US" dirty="0"/>
              <a:t>Prototype / Specification</a:t>
            </a:r>
          </a:p>
          <a:p>
            <a:pPr lvl="1"/>
            <a:r>
              <a:rPr lang="en-US" dirty="0"/>
              <a:t>Define problem and suggested solution  </a:t>
            </a:r>
            <a:r>
              <a:rPr lang="en-US" sz="1400" dirty="0"/>
              <a:t>[10 marks]</a:t>
            </a:r>
          </a:p>
          <a:p>
            <a:pPr lvl="1"/>
            <a:r>
              <a:rPr lang="en-US" dirty="0"/>
              <a:t>Identified specs/design questions to solve </a:t>
            </a:r>
            <a:r>
              <a:rPr lang="en-US" sz="1200" dirty="0"/>
              <a:t>[10 marks]</a:t>
            </a:r>
          </a:p>
          <a:p>
            <a:pPr lvl="1"/>
            <a:r>
              <a:rPr lang="en-US" dirty="0"/>
              <a:t>Identify criteria for an acceptable solution </a:t>
            </a:r>
            <a:r>
              <a:rPr lang="en-US" sz="1200" dirty="0"/>
              <a:t>[10 marks]</a:t>
            </a:r>
          </a:p>
          <a:p>
            <a:r>
              <a:rPr lang="en-US" dirty="0"/>
              <a:t>References &amp; information sources </a:t>
            </a:r>
            <a:r>
              <a:rPr lang="en-US" sz="1600" dirty="0"/>
              <a:t>[5 marks]</a:t>
            </a:r>
            <a:endParaRPr lang="en-US" dirty="0"/>
          </a:p>
        </p:txBody>
      </p:sp>
    </p:spTree>
    <p:extLst>
      <p:ext uri="{BB962C8B-B14F-4D97-AF65-F5344CB8AC3E}">
        <p14:creationId xmlns:p14="http://schemas.microsoft.com/office/powerpoint/2010/main" val="3957795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CC76798-4A5E-449F-A407-B894B415976A}"/>
              </a:ext>
            </a:extLst>
          </p:cNvPr>
          <p:cNvSpPr/>
          <p:nvPr/>
        </p:nvSpPr>
        <p:spPr>
          <a:xfrm>
            <a:off x="1228652" y="2967335"/>
            <a:ext cx="6686703"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Back to some Verilog</a:t>
            </a:r>
          </a:p>
        </p:txBody>
      </p:sp>
      <p:sp>
        <p:nvSpPr>
          <p:cNvPr id="5" name="TextBox 4">
            <a:extLst>
              <a:ext uri="{FF2B5EF4-FFF2-40B4-BE49-F238E27FC236}">
                <a16:creationId xmlns:a16="http://schemas.microsoft.com/office/drawing/2014/main" xmlns="" id="{C0B4BA1B-D727-41DD-B75F-263CC1FC495A}"/>
              </a:ext>
            </a:extLst>
          </p:cNvPr>
          <p:cNvSpPr txBox="1"/>
          <p:nvPr/>
        </p:nvSpPr>
        <p:spPr>
          <a:xfrm>
            <a:off x="2677099" y="4803354"/>
            <a:ext cx="3025187" cy="461665"/>
          </a:xfrm>
          <a:prstGeom prst="rect">
            <a:avLst/>
          </a:prstGeom>
          <a:noFill/>
        </p:spPr>
        <p:txBody>
          <a:bodyPr wrap="none" rtlCol="0">
            <a:spAutoFit/>
          </a:bodyPr>
          <a:lstStyle/>
          <a:p>
            <a:r>
              <a:rPr lang="en-ZA" sz="2400" dirty="0"/>
              <a:t>Or short intermission</a:t>
            </a:r>
          </a:p>
        </p:txBody>
      </p:sp>
    </p:spTree>
    <p:extLst>
      <p:ext uri="{BB962C8B-B14F-4D97-AF65-F5344CB8AC3E}">
        <p14:creationId xmlns:p14="http://schemas.microsoft.com/office/powerpoint/2010/main" val="2588289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References &amp; Acknowledgements</a:t>
            </a:r>
          </a:p>
        </p:txBody>
      </p:sp>
      <p:sp>
        <p:nvSpPr>
          <p:cNvPr id="3" name="Content Placeholder 2"/>
          <p:cNvSpPr>
            <a:spLocks noGrp="1"/>
          </p:cNvSpPr>
          <p:nvPr>
            <p:ph idx="1"/>
          </p:nvPr>
        </p:nvSpPr>
        <p:spPr/>
        <p:txBody>
          <a:bodyPr>
            <a:normAutofit fontScale="92500" lnSpcReduction="10000"/>
          </a:bodyPr>
          <a:lstStyle/>
          <a:p>
            <a:r>
              <a:rPr lang="en-ZA" dirty="0"/>
              <a:t>References sources used include:</a:t>
            </a:r>
          </a:p>
          <a:p>
            <a:pPr lvl="1"/>
            <a:r>
              <a:rPr lang="en-ZA" dirty="0" err="1"/>
              <a:t>Todman</a:t>
            </a:r>
            <a:r>
              <a:rPr lang="en-ZA" dirty="0"/>
              <a:t>, Timothy J., et al. "Reconfigurable computing: architectures and design methods." Computers and Digital Techniques, IEE Proceedings-. Vol. 152. No. 2. IET, 2005. </a:t>
            </a:r>
          </a:p>
          <a:p>
            <a:pPr lvl="1"/>
            <a:r>
              <a:rPr lang="en-ZA" dirty="0" err="1"/>
              <a:t>Stavinov</a:t>
            </a:r>
            <a:r>
              <a:rPr lang="en-ZA" dirty="0"/>
              <a:t>, </a:t>
            </a:r>
            <a:r>
              <a:rPr lang="en-ZA" dirty="0" err="1"/>
              <a:t>Evgeni</a:t>
            </a:r>
            <a:r>
              <a:rPr lang="en-ZA" dirty="0"/>
              <a:t>. </a:t>
            </a:r>
            <a:r>
              <a:rPr lang="en-ZA" i="1" dirty="0"/>
              <a:t>100 Power Tips for FPGA Designers</a:t>
            </a:r>
            <a:r>
              <a:rPr lang="en-ZA" dirty="0"/>
              <a:t>. </a:t>
            </a:r>
            <a:r>
              <a:rPr lang="en-ZA" dirty="0" err="1"/>
              <a:t>Evgeni</a:t>
            </a:r>
            <a:r>
              <a:rPr lang="en-ZA" dirty="0"/>
              <a:t> </a:t>
            </a:r>
            <a:r>
              <a:rPr lang="en-ZA" dirty="0" err="1"/>
              <a:t>Stavinov</a:t>
            </a:r>
            <a:r>
              <a:rPr lang="en-ZA" dirty="0"/>
              <a:t>, 2011.</a:t>
            </a:r>
          </a:p>
          <a:p>
            <a:r>
              <a:rPr lang="en-ZA" dirty="0"/>
              <a:t>Acknowledgement </a:t>
            </a:r>
          </a:p>
          <a:p>
            <a:pPr lvl="1"/>
            <a:r>
              <a:rPr lang="en-ZA" dirty="0"/>
              <a:t>Thanks to John-Philip Taylor (TA) for time taken to review slides and spotting typos and inaccuracies.</a:t>
            </a:r>
          </a:p>
        </p:txBody>
      </p:sp>
    </p:spTree>
    <p:extLst>
      <p:ext uri="{BB962C8B-B14F-4D97-AF65-F5344CB8AC3E}">
        <p14:creationId xmlns:p14="http://schemas.microsoft.com/office/powerpoint/2010/main" val="2487772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923330"/>
          </a:xfrm>
          <a:prstGeom prst="rect">
            <a:avLst/>
          </a:prstGeom>
          <a:noFill/>
        </p:spPr>
        <p:txBody>
          <a:bodyPr wrap="square" rtlCol="0">
            <a:spAutoFit/>
          </a:bodyPr>
          <a:lstStyle/>
          <a:p>
            <a:r>
              <a:rPr lang="en-US" i="1" dirty="0"/>
              <a:t>Image sources:</a:t>
            </a:r>
          </a:p>
          <a:p>
            <a:r>
              <a:rPr lang="en-US" dirty="0"/>
              <a:t> man working on laptop – </a:t>
            </a:r>
            <a:r>
              <a:rPr lang="en-US" dirty="0" err="1"/>
              <a:t>flickr</a:t>
            </a:r>
            <a:endParaRPr lang="en-US" dirty="0"/>
          </a:p>
          <a:p>
            <a:r>
              <a:rPr lang="en-US" dirty="0"/>
              <a:t> scroll, video reel – </a:t>
            </a:r>
            <a:r>
              <a:rPr lang="en-US" dirty="0" err="1"/>
              <a:t>Pixabay</a:t>
            </a:r>
            <a:r>
              <a:rPr lang="en-US" dirty="0"/>
              <a:t> </a:t>
            </a:r>
            <a:r>
              <a:rPr lang="en-US" dirty="0">
                <a:hlinkClick r:id="rId2"/>
              </a:rPr>
              <a:t>http://pixabay.com/</a:t>
            </a:r>
            <a:r>
              <a:rPr lang="en-US" dirty="0"/>
              <a:t>  (public domain)</a:t>
            </a:r>
          </a:p>
        </p:txBody>
      </p:sp>
      <p:sp>
        <p:nvSpPr>
          <p:cNvPr id="2" name="Rectangle 1"/>
          <p:cNvSpPr/>
          <p:nvPr/>
        </p:nvSpPr>
        <p:spPr>
          <a:xfrm>
            <a:off x="420915" y="443077"/>
            <a:ext cx="4929555" cy="369332"/>
          </a:xfrm>
          <a:prstGeom prst="rect">
            <a:avLst/>
          </a:prstGeom>
        </p:spPr>
        <p:txBody>
          <a:bodyPr wrap="none">
            <a:spAutoFit/>
          </a:bodyPr>
          <a:lstStyle/>
          <a:p>
            <a:r>
              <a:rPr lang="en-US" b="1" i="1" dirty="0"/>
              <a:t>Disclaimers and copyright/licensing details</a:t>
            </a:r>
          </a:p>
        </p:txBody>
      </p:sp>
      <p:sp>
        <p:nvSpPr>
          <p:cNvPr id="5" name="Rectangle 4"/>
          <p:cNvSpPr/>
          <p:nvPr/>
        </p:nvSpPr>
        <p:spPr>
          <a:xfrm>
            <a:off x="420916" y="893026"/>
            <a:ext cx="8258628" cy="2554545"/>
          </a:xfrm>
          <a:prstGeom prst="rect">
            <a:avLst/>
          </a:prstGeom>
        </p:spPr>
        <p:txBody>
          <a:bodyPr wrap="square">
            <a:spAutoFit/>
          </a:bodyPr>
          <a:lstStyle/>
          <a:p>
            <a:r>
              <a:rPr lang="en-US" sz="1600" dirty="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a:t>” license, and that is why I selected that license to apply to this presentation (it’s not because I particularly want my slides referenced but more to acknowledge the sources and generosity of others who have provided free material such as the images I have used).</a:t>
            </a:r>
          </a:p>
        </p:txBody>
      </p:sp>
      <p:pic>
        <p:nvPicPr>
          <p:cNvPr id="3074" name="Picture 2" descr="C:\Users\swinberg\Documents\ACTIVE\EEE4084F\Common\Images_open\CC-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20915" y="4722551"/>
            <a:ext cx="8975758" cy="646331"/>
          </a:xfrm>
          <a:prstGeom prst="rect">
            <a:avLst/>
          </a:prstGeom>
        </p:spPr>
        <p:txBody>
          <a:bodyPr wrap="square">
            <a:spAutoFit/>
          </a:bodyPr>
          <a:lstStyle/>
          <a:p>
            <a:r>
              <a:rPr lang="en-ZA" dirty="0"/>
              <a:t>References: Verilog code adapted from</a:t>
            </a:r>
            <a:br>
              <a:rPr lang="en-ZA" dirty="0"/>
            </a:br>
            <a:r>
              <a:rPr lang="en-ZA" dirty="0"/>
              <a:t>   </a:t>
            </a:r>
            <a:r>
              <a:rPr lang="en-ZA" dirty="0">
                <a:hlinkClick r:id="rId4"/>
              </a:rPr>
              <a:t>http://www.asic-world.com/examples/verilog</a:t>
            </a:r>
            <a:r>
              <a:rPr lang="en-ZA" dirty="0"/>
              <a:t> </a:t>
            </a:r>
          </a:p>
        </p:txBody>
      </p:sp>
    </p:spTree>
    <p:extLst>
      <p:ext uri="{BB962C8B-B14F-4D97-AF65-F5344CB8AC3E}">
        <p14:creationId xmlns:p14="http://schemas.microsoft.com/office/powerpoint/2010/main" val="1667055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Performance</a:t>
            </a:r>
          </a:p>
        </p:txBody>
      </p:sp>
      <p:sp>
        <p:nvSpPr>
          <p:cNvPr id="3" name="Text Placeholder 2"/>
          <p:cNvSpPr>
            <a:spLocks noGrp="1"/>
          </p:cNvSpPr>
          <p:nvPr>
            <p:ph type="body" idx="1"/>
          </p:nvPr>
        </p:nvSpPr>
        <p:spPr/>
        <p:txBody>
          <a:bodyPr/>
          <a:lstStyle/>
          <a:p>
            <a:r>
              <a:rPr lang="en-US" dirty="0"/>
              <a:t>Evaluating synthesis (simplified) of an FPGA design</a:t>
            </a:r>
          </a:p>
        </p:txBody>
      </p:sp>
    </p:spTree>
    <p:extLst>
      <p:ext uri="{BB962C8B-B14F-4D97-AF65-F5344CB8AC3E}">
        <p14:creationId xmlns:p14="http://schemas.microsoft.com/office/powerpoint/2010/main" val="4082785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
          <p:cNvSpPr>
            <a:spLocks noChangeArrowheads="1"/>
          </p:cNvSpPr>
          <p:nvPr/>
        </p:nvSpPr>
        <p:spPr bwMode="auto">
          <a:xfrm>
            <a:off x="7716385" y="2883580"/>
            <a:ext cx="768350" cy="3576637"/>
          </a:xfrm>
          <a:prstGeom prst="rect">
            <a:avLst/>
          </a:prstGeom>
          <a:solidFill>
            <a:schemeClr val="bg1"/>
          </a:solidFill>
          <a:ln w="9525" algn="ctr">
            <a:noFill/>
            <a:round/>
            <a:headEnd/>
            <a:tailEnd/>
          </a:ln>
        </p:spPr>
        <p:txBody>
          <a:bodyPr/>
          <a:lstStyle/>
          <a:p>
            <a:endParaRPr lang="en-US"/>
          </a:p>
        </p:txBody>
      </p:sp>
      <p:sp>
        <p:nvSpPr>
          <p:cNvPr id="9219" name="Rectangle 2"/>
          <p:cNvSpPr>
            <a:spLocks noGrp="1" noChangeArrowheads="1"/>
          </p:cNvSpPr>
          <p:nvPr>
            <p:ph type="title" idx="4294967295"/>
          </p:nvPr>
        </p:nvSpPr>
        <p:spPr>
          <a:xfrm>
            <a:off x="247879" y="200474"/>
            <a:ext cx="8961437" cy="563563"/>
          </a:xfrm>
        </p:spPr>
        <p:txBody>
          <a:bodyPr>
            <a:normAutofit fontScale="90000"/>
          </a:bodyPr>
          <a:lstStyle/>
          <a:p>
            <a:pPr>
              <a:defRPr/>
            </a:pPr>
            <a:r>
              <a:rPr lang="en-US" sz="3600" dirty="0"/>
              <a:t>HDL to FPGA execution &amp; LE cost</a:t>
            </a:r>
          </a:p>
        </p:txBody>
      </p:sp>
      <p:pic>
        <p:nvPicPr>
          <p:cNvPr id="2253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767354" y="1485785"/>
            <a:ext cx="3594100" cy="638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Line 8"/>
          <p:cNvSpPr>
            <a:spLocks noChangeShapeType="1"/>
          </p:cNvSpPr>
          <p:nvPr/>
        </p:nvSpPr>
        <p:spPr bwMode="auto">
          <a:xfrm flipH="1">
            <a:off x="4208010" y="2720067"/>
            <a:ext cx="538162" cy="768350"/>
          </a:xfrm>
          <a:prstGeom prst="line">
            <a:avLst/>
          </a:prstGeom>
          <a:noFill/>
          <a:ln w="25400">
            <a:solidFill>
              <a:srgbClr val="1C1C1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34" name="Text Box 9"/>
          <p:cNvSpPr txBox="1">
            <a:spLocks noChangeArrowheads="1"/>
          </p:cNvSpPr>
          <p:nvPr/>
        </p:nvSpPr>
        <p:spPr bwMode="auto">
          <a:xfrm>
            <a:off x="4709164" y="2539091"/>
            <a:ext cx="206954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dirty="0">
                <a:solidFill>
                  <a:srgbClr val="1C1C1C"/>
                </a:solidFill>
              </a:rPr>
              <a:t>Map ‘AND(</a:t>
            </a:r>
            <a:r>
              <a:rPr lang="en-US" sz="1400" dirty="0" err="1">
                <a:solidFill>
                  <a:srgbClr val="1C1C1C"/>
                </a:solidFill>
              </a:rPr>
              <a:t>e,f,g</a:t>
            </a:r>
            <a:r>
              <a:rPr lang="en-US" sz="1400" dirty="0">
                <a:solidFill>
                  <a:srgbClr val="1C1C1C"/>
                </a:solidFill>
              </a:rPr>
              <a:t>)’ to LB1</a:t>
            </a:r>
          </a:p>
        </p:txBody>
      </p:sp>
      <p:sp>
        <p:nvSpPr>
          <p:cNvPr id="22535" name="Rectangle 6"/>
          <p:cNvSpPr>
            <a:spLocks noChangeArrowheads="1"/>
          </p:cNvSpPr>
          <p:nvPr/>
        </p:nvSpPr>
        <p:spPr bwMode="auto">
          <a:xfrm>
            <a:off x="327705" y="829806"/>
            <a:ext cx="878469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dirty="0"/>
              <a:t>In order to implement a HDL design, the design need to be decomposed and mapped to the physical LBs on the FPGA and the interconnects need to be appropriately configured.</a:t>
            </a:r>
          </a:p>
        </p:txBody>
      </p:sp>
      <p:sp>
        <p:nvSpPr>
          <p:cNvPr id="22536" name="Rectangle 7"/>
          <p:cNvSpPr>
            <a:spLocks noChangeArrowheads="1"/>
          </p:cNvSpPr>
          <p:nvPr/>
        </p:nvSpPr>
        <p:spPr bwMode="auto">
          <a:xfrm>
            <a:off x="300495" y="1725162"/>
            <a:ext cx="8255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Example: </a:t>
            </a:r>
          </a:p>
          <a:p>
            <a:r>
              <a:rPr lang="en-ZA" dirty="0"/>
              <a:t>   x = AND(</a:t>
            </a:r>
            <a:r>
              <a:rPr lang="en-ZA" dirty="0" err="1"/>
              <a:t>e,f,g</a:t>
            </a:r>
            <a:r>
              <a:rPr lang="en-ZA" dirty="0"/>
              <a:t>)</a:t>
            </a:r>
          </a:p>
          <a:p>
            <a:r>
              <a:rPr lang="en-ZA" dirty="0"/>
              <a:t>   y = AND(</a:t>
            </a:r>
            <a:r>
              <a:rPr lang="en-ZA" dirty="0" err="1"/>
              <a:t>b,NAND</a:t>
            </a:r>
            <a:r>
              <a:rPr lang="en-ZA" dirty="0"/>
              <a:t>(NAND(</a:t>
            </a:r>
            <a:r>
              <a:rPr lang="en-ZA" dirty="0" err="1"/>
              <a:t>b,c</a:t>
            </a:r>
            <a:r>
              <a:rPr lang="en-ZA" dirty="0"/>
              <a:t>),d)) </a:t>
            </a:r>
          </a:p>
          <a:p>
            <a:r>
              <a:rPr lang="en-ZA" dirty="0"/>
              <a:t>   out = NAND((NAND(</a:t>
            </a:r>
            <a:r>
              <a:rPr lang="en-ZA" dirty="0" err="1"/>
              <a:t>x,y</a:t>
            </a:r>
            <a:r>
              <a:rPr lang="en-ZA" dirty="0"/>
              <a:t>),NAND(</a:t>
            </a:r>
            <a:r>
              <a:rPr lang="en-ZA" dirty="0" err="1"/>
              <a:t>a,y</a:t>
            </a:r>
            <a:r>
              <a:rPr lang="en-ZA" dirty="0"/>
              <a:t>))</a:t>
            </a:r>
            <a:endParaRPr lang="en-US" dirty="0"/>
          </a:p>
        </p:txBody>
      </p:sp>
      <p:cxnSp>
        <p:nvCxnSpPr>
          <p:cNvPr id="22537" name="Straight Connector 9"/>
          <p:cNvCxnSpPr>
            <a:cxnSpLocks noChangeShapeType="1"/>
          </p:cNvCxnSpPr>
          <p:nvPr/>
        </p:nvCxnSpPr>
        <p:spPr bwMode="auto">
          <a:xfrm rot="10800000">
            <a:off x="7624310" y="4801280"/>
            <a:ext cx="379412" cy="0"/>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sp>
        <p:nvSpPr>
          <p:cNvPr id="22538" name="TextBox 11"/>
          <p:cNvSpPr txBox="1">
            <a:spLocks noChangeArrowheads="1"/>
          </p:cNvSpPr>
          <p:nvPr/>
        </p:nvSpPr>
        <p:spPr bwMode="auto">
          <a:xfrm rot="5400000">
            <a:off x="7907678" y="4630624"/>
            <a:ext cx="479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latin typeface="Times New Roman" pitchFamily="18" charset="0"/>
                <a:cs typeface="Times New Roman" pitchFamily="18" charset="0"/>
              </a:rPr>
              <a:t>out</a:t>
            </a:r>
            <a:endParaRPr lang="en-US">
              <a:solidFill>
                <a:srgbClr val="1C1C1C"/>
              </a:solidFill>
              <a:latin typeface="Times New Roman" pitchFamily="18" charset="0"/>
              <a:cs typeface="Times New Roman" pitchFamily="18" charset="0"/>
            </a:endParaRPr>
          </a:p>
        </p:txBody>
      </p:sp>
      <p:sp>
        <p:nvSpPr>
          <p:cNvPr id="22539" name="TextBox 18"/>
          <p:cNvSpPr txBox="1">
            <a:spLocks noChangeArrowheads="1"/>
          </p:cNvSpPr>
          <p:nvPr/>
        </p:nvSpPr>
        <p:spPr bwMode="auto">
          <a:xfrm rot="5400000">
            <a:off x="5497853" y="3838461"/>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latin typeface="Times New Roman" pitchFamily="18" charset="0"/>
                <a:cs typeface="Times New Roman" pitchFamily="18" charset="0"/>
              </a:rPr>
              <a:t>x</a:t>
            </a:r>
            <a:endParaRPr lang="en-US">
              <a:solidFill>
                <a:srgbClr val="1C1C1C"/>
              </a:solidFill>
              <a:latin typeface="Times New Roman" pitchFamily="18" charset="0"/>
              <a:cs typeface="Times New Roman" pitchFamily="18" charset="0"/>
            </a:endParaRPr>
          </a:p>
        </p:txBody>
      </p:sp>
      <p:sp>
        <p:nvSpPr>
          <p:cNvPr id="22540" name="TextBox 19"/>
          <p:cNvSpPr txBox="1">
            <a:spLocks noChangeArrowheads="1"/>
          </p:cNvSpPr>
          <p:nvPr/>
        </p:nvSpPr>
        <p:spPr bwMode="auto">
          <a:xfrm rot="5400000">
            <a:off x="5497853" y="5475174"/>
            <a:ext cx="3000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latin typeface="Times New Roman" pitchFamily="18" charset="0"/>
                <a:cs typeface="Times New Roman" pitchFamily="18" charset="0"/>
              </a:rPr>
              <a:t>y</a:t>
            </a:r>
            <a:endParaRPr lang="en-US">
              <a:solidFill>
                <a:srgbClr val="1C1C1C"/>
              </a:solidFill>
              <a:latin typeface="Times New Roman" pitchFamily="18" charset="0"/>
              <a:cs typeface="Times New Roman" pitchFamily="18" charset="0"/>
            </a:endParaRPr>
          </a:p>
        </p:txBody>
      </p:sp>
      <p:sp>
        <p:nvSpPr>
          <p:cNvPr id="22541" name="Line 8"/>
          <p:cNvSpPr>
            <a:spLocks noChangeShapeType="1"/>
          </p:cNvSpPr>
          <p:nvPr/>
        </p:nvSpPr>
        <p:spPr bwMode="auto">
          <a:xfrm flipH="1">
            <a:off x="5803447" y="3493180"/>
            <a:ext cx="233363" cy="544512"/>
          </a:xfrm>
          <a:prstGeom prst="line">
            <a:avLst/>
          </a:prstGeom>
          <a:noFill/>
          <a:ln w="25400">
            <a:solidFill>
              <a:srgbClr val="1C1C1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2" name="Text Box 9"/>
          <p:cNvSpPr txBox="1">
            <a:spLocks noChangeArrowheads="1"/>
          </p:cNvSpPr>
          <p:nvPr/>
        </p:nvSpPr>
        <p:spPr bwMode="auto">
          <a:xfrm>
            <a:off x="5355772" y="3116942"/>
            <a:ext cx="32004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a:solidFill>
                  <a:srgbClr val="1C1C1C"/>
                </a:solidFill>
              </a:rPr>
              <a:t>Map ‘</a:t>
            </a:r>
            <a:r>
              <a:rPr lang="en-ZA" sz="1400">
                <a:solidFill>
                  <a:srgbClr val="1C1C1C"/>
                </a:solidFill>
              </a:rPr>
              <a:t>NAND((NAND(x,y),NAND(a,y))</a:t>
            </a:r>
            <a:r>
              <a:rPr lang="en-US" sz="1400">
                <a:solidFill>
                  <a:srgbClr val="1C1C1C"/>
                </a:solidFill>
              </a:rPr>
              <a:t>’ to LB2</a:t>
            </a:r>
          </a:p>
        </p:txBody>
      </p:sp>
      <p:sp>
        <p:nvSpPr>
          <p:cNvPr id="22543" name="Line 8"/>
          <p:cNvSpPr>
            <a:spLocks noChangeShapeType="1"/>
          </p:cNvSpPr>
          <p:nvPr/>
        </p:nvSpPr>
        <p:spPr bwMode="auto">
          <a:xfrm flipV="1">
            <a:off x="3679372" y="5804580"/>
            <a:ext cx="558800" cy="339725"/>
          </a:xfrm>
          <a:prstGeom prst="line">
            <a:avLst/>
          </a:prstGeom>
          <a:noFill/>
          <a:ln w="25400">
            <a:solidFill>
              <a:srgbClr val="1C1C1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4" name="Text Box 9"/>
          <p:cNvSpPr txBox="1">
            <a:spLocks noChangeArrowheads="1"/>
          </p:cNvSpPr>
          <p:nvPr/>
        </p:nvSpPr>
        <p:spPr bwMode="auto">
          <a:xfrm>
            <a:off x="1485447" y="6075587"/>
            <a:ext cx="36972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dirty="0">
                <a:solidFill>
                  <a:srgbClr val="1C1C1C"/>
                </a:solidFill>
              </a:rPr>
              <a:t>Map ‘</a:t>
            </a:r>
            <a:r>
              <a:rPr lang="en-ZA" sz="1400" dirty="0">
                <a:solidFill>
                  <a:srgbClr val="1C1C1C"/>
                </a:solidFill>
              </a:rPr>
              <a:t>AND(</a:t>
            </a:r>
            <a:r>
              <a:rPr lang="en-ZA" sz="1400" dirty="0" err="1">
                <a:solidFill>
                  <a:srgbClr val="1C1C1C"/>
                </a:solidFill>
              </a:rPr>
              <a:t>b,NAND</a:t>
            </a:r>
            <a:r>
              <a:rPr lang="en-ZA" sz="1400" dirty="0">
                <a:solidFill>
                  <a:srgbClr val="1C1C1C"/>
                </a:solidFill>
              </a:rPr>
              <a:t>(NAND(</a:t>
            </a:r>
            <a:r>
              <a:rPr lang="en-ZA" sz="1400" dirty="0" err="1">
                <a:solidFill>
                  <a:srgbClr val="1C1C1C"/>
                </a:solidFill>
              </a:rPr>
              <a:t>b,c</a:t>
            </a:r>
            <a:r>
              <a:rPr lang="en-ZA" sz="1400" dirty="0">
                <a:solidFill>
                  <a:srgbClr val="1C1C1C"/>
                </a:solidFill>
              </a:rPr>
              <a:t>),d)) </a:t>
            </a:r>
            <a:r>
              <a:rPr lang="en-US" sz="1400" dirty="0">
                <a:solidFill>
                  <a:srgbClr val="1C1C1C"/>
                </a:solidFill>
              </a:rPr>
              <a:t>’ to LB3</a:t>
            </a:r>
          </a:p>
        </p:txBody>
      </p:sp>
      <p:sp>
        <p:nvSpPr>
          <p:cNvPr id="22545" name="Rectangle 25"/>
          <p:cNvSpPr>
            <a:spLocks noChangeArrowheads="1"/>
          </p:cNvSpPr>
          <p:nvPr/>
        </p:nvSpPr>
        <p:spPr bwMode="auto">
          <a:xfrm>
            <a:off x="274752" y="6346031"/>
            <a:ext cx="86010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sz="1600" dirty="0">
                <a:solidFill>
                  <a:srgbClr val="FF0000"/>
                </a:solidFill>
              </a:rPr>
              <a:t>Costing:</a:t>
            </a:r>
            <a:r>
              <a:rPr lang="en-ZA" sz="1600" dirty="0"/>
              <a:t> 3 LBs, 8 LEs (assuming LBs have LEs that are AND or NAND gates)</a:t>
            </a:r>
            <a:endParaRPr lang="en-US" sz="1600" dirty="0"/>
          </a:p>
        </p:txBody>
      </p:sp>
    </p:spTree>
    <p:extLst>
      <p:ext uri="{BB962C8B-B14F-4D97-AF65-F5344CB8AC3E}">
        <p14:creationId xmlns:p14="http://schemas.microsoft.com/office/powerpoint/2010/main" val="76383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163285"/>
            <a:ext cx="8385175" cy="855663"/>
          </a:xfrm>
        </p:spPr>
        <p:txBody>
          <a:bodyPr/>
          <a:lstStyle/>
          <a:p>
            <a:pPr>
              <a:defRPr/>
            </a:pPr>
            <a:r>
              <a:rPr lang="en-ZA" dirty="0"/>
              <a:t>Timing calculations</a:t>
            </a:r>
            <a:endParaRPr lang="en-US" dirty="0"/>
          </a:p>
        </p:txBody>
      </p:sp>
      <p:sp>
        <p:nvSpPr>
          <p:cNvPr id="3" name="Content Placeholder 2"/>
          <p:cNvSpPr>
            <a:spLocks noGrp="1"/>
          </p:cNvSpPr>
          <p:nvPr>
            <p:ph idx="1"/>
          </p:nvPr>
        </p:nvSpPr>
        <p:spPr>
          <a:xfrm>
            <a:off x="300038" y="1195698"/>
            <a:ext cx="8364991" cy="4235450"/>
          </a:xfrm>
        </p:spPr>
        <p:txBody>
          <a:bodyPr>
            <a:normAutofit fontScale="92500" lnSpcReduction="10000"/>
          </a:bodyPr>
          <a:lstStyle/>
          <a:p>
            <a:pPr>
              <a:defRPr/>
            </a:pPr>
            <a:r>
              <a:rPr lang="en-ZA" sz="2800" dirty="0"/>
              <a:t>The previous slide didn’t show whether the connections were synchronized (i.e., a shared clock) or asynchronous –since they are all logic gates and no clocks show it’s probably asynchronous</a:t>
            </a:r>
          </a:p>
          <a:p>
            <a:pPr>
              <a:defRPr/>
            </a:pPr>
            <a:r>
              <a:rPr lang="en-ZA" sz="2800" dirty="0"/>
              <a:t>Determining the timing constrains for synchronous configurations are generally easier, because everything is related to the clock speed. Still, you need to keep in mind cascading calculations.</a:t>
            </a:r>
          </a:p>
          <a:p>
            <a:pPr>
              <a:defRPr/>
            </a:pPr>
            <a:r>
              <a:rPr lang="en-ZA" sz="2800" dirty="0"/>
              <a:t>For asynchronous use, the implementation could run faster, but can also become a more complicated design, and be more difficult to work out the timing…</a:t>
            </a:r>
            <a:endParaRPr lang="en-US" sz="2400" dirty="0"/>
          </a:p>
        </p:txBody>
      </p:sp>
    </p:spTree>
    <p:extLst>
      <p:ext uri="{BB962C8B-B14F-4D97-AF65-F5344CB8AC3E}">
        <p14:creationId xmlns:p14="http://schemas.microsoft.com/office/powerpoint/2010/main" val="2116378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439" y="166015"/>
            <a:ext cx="8385175" cy="824582"/>
          </a:xfrm>
        </p:spPr>
        <p:txBody>
          <a:bodyPr/>
          <a:lstStyle/>
          <a:p>
            <a:pPr>
              <a:defRPr/>
            </a:pPr>
            <a:r>
              <a:rPr lang="en-ZA" dirty="0" err="1"/>
              <a:t>Async</a:t>
            </a:r>
            <a:r>
              <a:rPr lang="en-ZA" dirty="0"/>
              <a:t> Timing calculations</a:t>
            </a:r>
            <a:endParaRPr lang="en-US" dirty="0"/>
          </a:p>
        </p:txBody>
      </p:sp>
      <p:sp>
        <p:nvSpPr>
          <p:cNvPr id="3" name="Content Placeholder 2"/>
          <p:cNvSpPr>
            <a:spLocks noGrp="1"/>
          </p:cNvSpPr>
          <p:nvPr>
            <p:ph idx="1"/>
          </p:nvPr>
        </p:nvSpPr>
        <p:spPr>
          <a:xfrm>
            <a:off x="328613" y="969963"/>
            <a:ext cx="8475662" cy="4235450"/>
          </a:xfrm>
        </p:spPr>
        <p:txBody>
          <a:bodyPr/>
          <a:lstStyle/>
          <a:p>
            <a:pPr>
              <a:defRPr/>
            </a:pPr>
            <a:r>
              <a:rPr lang="en-ZA" sz="2400" dirty="0"/>
              <a:t>Keep in mind that the propagation delays for the various gates / </a:t>
            </a:r>
            <a:r>
              <a:rPr lang="en-ZA" sz="2400" dirty="0" err="1"/>
              <a:t>LUTs</a:t>
            </a:r>
            <a:r>
              <a:rPr lang="en-ZA" sz="2400" dirty="0"/>
              <a:t> may be different – for example, in the previous example, let’s assume each AND may take 6ns to stabilise, and the NANDS 10ns.</a:t>
            </a:r>
          </a:p>
          <a:p>
            <a:pPr>
              <a:defRPr/>
            </a:pPr>
            <a:r>
              <a:rPr lang="en-ZA" sz="2400" dirty="0"/>
              <a:t>So time to compute </a:t>
            </a:r>
            <a:r>
              <a:rPr lang="en-ZA" sz="2400" i="1" dirty="0"/>
              <a:t>out</a:t>
            </a:r>
            <a:r>
              <a:rPr lang="en-ZA" sz="2400" dirty="0"/>
              <a:t> is =</a:t>
            </a:r>
          </a:p>
        </p:txBody>
      </p:sp>
      <p:sp>
        <p:nvSpPr>
          <p:cNvPr id="4" name="Rectangle 3"/>
          <p:cNvSpPr/>
          <p:nvPr/>
        </p:nvSpPr>
        <p:spPr>
          <a:xfrm>
            <a:off x="55563" y="3019425"/>
            <a:ext cx="8483600" cy="3694113"/>
          </a:xfrm>
          <a:prstGeom prst="rect">
            <a:avLst/>
          </a:prstGeom>
        </p:spPr>
        <p:txBody>
          <a:bodyPr>
            <a:spAutoFit/>
          </a:bodyPr>
          <a:lstStyle/>
          <a:p>
            <a:pPr marL="360000" lvl="1">
              <a:lnSpc>
                <a:spcPct val="150000"/>
              </a:lnSpc>
              <a:buFont typeface="Wingdings" pitchFamily="2" charset="2"/>
              <a:buNone/>
              <a:defRPr/>
            </a:pPr>
            <a:r>
              <a:rPr lang="en-ZA" sz="2400" dirty="0"/>
              <a:t> MAX OF (time to compute x, time to compute y) + 2x10ns = (2x10ns+6ns) + 20ns = </a:t>
            </a:r>
            <a:r>
              <a:rPr lang="en-ZA" sz="2400" b="1" u="sng" dirty="0"/>
              <a:t>46ns</a:t>
            </a:r>
            <a:r>
              <a:rPr lang="en-ZA" sz="2400" dirty="0"/>
              <a:t>  </a:t>
            </a:r>
            <a:r>
              <a:rPr lang="en-ZA" sz="2400" dirty="0">
                <a:solidFill>
                  <a:schemeClr val="tx2">
                    <a:lumMod val="75000"/>
                  </a:schemeClr>
                </a:solidFill>
              </a:rPr>
              <a:t>= pretty fast!! </a:t>
            </a:r>
            <a:r>
              <a:rPr lang="en-ZA" sz="2400" i="1" dirty="0">
                <a:solidFill>
                  <a:schemeClr val="tx2">
                    <a:lumMod val="75000"/>
                  </a:schemeClr>
                </a:solidFill>
              </a:rPr>
              <a:t>Or is it??</a:t>
            </a:r>
          </a:p>
          <a:p>
            <a:pPr lvl="1">
              <a:lnSpc>
                <a:spcPct val="150000"/>
              </a:lnSpc>
              <a:defRPr/>
            </a:pPr>
            <a:r>
              <a:rPr lang="en-ZA" sz="2400" dirty="0"/>
              <a:t>Compared to a 1GHz CPU using just registers (and no </a:t>
            </a:r>
            <a:r>
              <a:rPr lang="en-ZA" sz="2400" dirty="0" err="1"/>
              <a:t>mem</a:t>
            </a:r>
            <a:r>
              <a:rPr lang="en-ZA" sz="2400" dirty="0"/>
              <a:t> access)? </a:t>
            </a:r>
          </a:p>
          <a:p>
            <a:pPr lvl="1">
              <a:lnSpc>
                <a:spcPct val="150000"/>
              </a:lnSpc>
              <a:defRPr/>
            </a:pPr>
            <a:r>
              <a:rPr lang="en-ZA" sz="2000" dirty="0">
                <a:solidFill>
                  <a:srgbClr val="66FFFF"/>
                </a:solidFill>
              </a:rPr>
              <a:t>   </a:t>
            </a:r>
            <a:r>
              <a:rPr lang="en-ZA" sz="2000" b="1" dirty="0">
                <a:solidFill>
                  <a:srgbClr val="FF6600"/>
                </a:solidFill>
              </a:rPr>
              <a:t>Try this calculation for yourself ...</a:t>
            </a:r>
          </a:p>
          <a:p>
            <a:pPr lvl="1">
              <a:defRPr/>
            </a:pPr>
            <a:r>
              <a:rPr lang="en-ZA" sz="2000" dirty="0">
                <a:solidFill>
                  <a:srgbClr val="FF6600"/>
                </a:solidFill>
              </a:rPr>
              <a:t>   (assume each instruction takes on avg. 3 clocks due to pipeline,</a:t>
            </a:r>
            <a:br>
              <a:rPr lang="en-ZA" sz="2000" dirty="0">
                <a:solidFill>
                  <a:srgbClr val="FF6600"/>
                </a:solidFill>
              </a:rPr>
            </a:br>
            <a:r>
              <a:rPr lang="en-ZA" sz="2000" dirty="0">
                <a:solidFill>
                  <a:srgbClr val="FF6600"/>
                </a:solidFill>
              </a:rPr>
              <a:t>    data dependencies, etc, as worst case performance on a</a:t>
            </a:r>
            <a:br>
              <a:rPr lang="en-ZA" sz="2000" dirty="0">
                <a:solidFill>
                  <a:srgbClr val="FF6600"/>
                </a:solidFill>
              </a:rPr>
            </a:br>
            <a:r>
              <a:rPr lang="en-ZA" sz="2000" dirty="0">
                <a:solidFill>
                  <a:srgbClr val="FF6600"/>
                </a:solidFill>
              </a:rPr>
              <a:t>    RISC processor)</a:t>
            </a:r>
            <a:endParaRPr lang="en-US" sz="2000" dirty="0">
              <a:solidFill>
                <a:srgbClr val="FF6600"/>
              </a:solidFill>
            </a:endParaRPr>
          </a:p>
        </p:txBody>
      </p:sp>
    </p:spTree>
    <p:extLst>
      <p:ext uri="{BB962C8B-B14F-4D97-AF65-F5344CB8AC3E}">
        <p14:creationId xmlns:p14="http://schemas.microsoft.com/office/powerpoint/2010/main" val="77248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a:t>Comparing to CPU speed</a:t>
            </a:r>
            <a:endParaRPr lang="en-GB" dirty="0"/>
          </a:p>
        </p:txBody>
      </p:sp>
      <p:sp>
        <p:nvSpPr>
          <p:cNvPr id="25603" name="TextBox 4"/>
          <p:cNvSpPr txBox="1">
            <a:spLocks noChangeArrowheads="1"/>
          </p:cNvSpPr>
          <p:nvPr/>
        </p:nvSpPr>
        <p:spPr bwMode="auto">
          <a:xfrm>
            <a:off x="1123723" y="1295853"/>
            <a:ext cx="691038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CPU running at 1GHz  </a:t>
            </a:r>
            <a:r>
              <a:rPr lang="en-ZA" dirty="0">
                <a:sym typeface="Wingdings" pitchFamily="2" charset="2"/>
              </a:rPr>
              <a:t> each clock 1ns period</a:t>
            </a:r>
          </a:p>
          <a:p>
            <a:r>
              <a:rPr lang="en-ZA" dirty="0">
                <a:sym typeface="Wingdings" pitchFamily="2" charset="2"/>
              </a:rPr>
              <a:t>Assume each instruction takes ~ 5 clocks each due to pipeline </a:t>
            </a:r>
            <a:r>
              <a:rPr lang="en-ZA" dirty="0" err="1">
                <a:sym typeface="Wingdings" pitchFamily="2" charset="2"/>
              </a:rPr>
              <a:t>etc</a:t>
            </a:r>
            <a:endParaRPr lang="en-ZA" dirty="0">
              <a:sym typeface="Wingdings" pitchFamily="2" charset="2"/>
            </a:endParaRPr>
          </a:p>
          <a:p>
            <a:r>
              <a:rPr lang="en-US" dirty="0">
                <a:sym typeface="Wingdings" pitchFamily="2" charset="2"/>
              </a:rPr>
              <a:t>CODE:</a:t>
            </a:r>
          </a:p>
          <a:p>
            <a:r>
              <a:rPr lang="en-US" dirty="0" err="1">
                <a:sym typeface="Wingdings" pitchFamily="2" charset="2"/>
              </a:rPr>
              <a:t>int</a:t>
            </a:r>
            <a:r>
              <a:rPr lang="en-US" dirty="0">
                <a:sym typeface="Wingdings" pitchFamily="2" charset="2"/>
              </a:rPr>
              <a:t> </a:t>
            </a:r>
            <a:r>
              <a:rPr lang="en-US" dirty="0" err="1">
                <a:sym typeface="Wingdings" pitchFamily="2" charset="2"/>
              </a:rPr>
              <a:t>doit</a:t>
            </a:r>
            <a:r>
              <a:rPr lang="en-US" dirty="0">
                <a:sym typeface="Wingdings" pitchFamily="2" charset="2"/>
              </a:rPr>
              <a:t> ( unsigned a, b, c, d, e, f, g ) {</a:t>
            </a:r>
          </a:p>
          <a:p>
            <a:r>
              <a:rPr lang="en-US" dirty="0">
                <a:sym typeface="Wingdings" pitchFamily="2" charset="2"/>
              </a:rPr>
              <a:t> unsigned x = AND(</a:t>
            </a:r>
            <a:r>
              <a:rPr lang="en-US" dirty="0" err="1">
                <a:sym typeface="Wingdings" pitchFamily="2" charset="2"/>
              </a:rPr>
              <a:t>e,f,g</a:t>
            </a:r>
            <a:r>
              <a:rPr lang="en-US" dirty="0">
                <a:sym typeface="Wingdings" pitchFamily="2" charset="2"/>
              </a:rPr>
              <a:t>);</a:t>
            </a:r>
          </a:p>
          <a:p>
            <a:r>
              <a:rPr lang="en-US" dirty="0">
                <a:sym typeface="Wingdings" pitchFamily="2" charset="2"/>
              </a:rPr>
              <a:t> unsigned y = AND(</a:t>
            </a:r>
            <a:r>
              <a:rPr lang="en-US" dirty="0" err="1">
                <a:sym typeface="Wingdings" pitchFamily="2" charset="2"/>
              </a:rPr>
              <a:t>b,NAND</a:t>
            </a:r>
            <a:r>
              <a:rPr lang="en-US" dirty="0">
                <a:sym typeface="Wingdings" pitchFamily="2" charset="2"/>
              </a:rPr>
              <a:t>(NAND(</a:t>
            </a:r>
            <a:r>
              <a:rPr lang="en-US" dirty="0" err="1">
                <a:sym typeface="Wingdings" pitchFamily="2" charset="2"/>
              </a:rPr>
              <a:t>b,c</a:t>
            </a:r>
            <a:r>
              <a:rPr lang="en-US" dirty="0">
                <a:sym typeface="Wingdings" pitchFamily="2" charset="2"/>
              </a:rPr>
              <a:t>),d)) </a:t>
            </a:r>
          </a:p>
          <a:p>
            <a:r>
              <a:rPr lang="en-US" dirty="0">
                <a:sym typeface="Wingdings" pitchFamily="2" charset="2"/>
              </a:rPr>
              <a:t> out = NAND((NAND(</a:t>
            </a:r>
            <a:r>
              <a:rPr lang="en-US" dirty="0" err="1">
                <a:sym typeface="Wingdings" pitchFamily="2" charset="2"/>
              </a:rPr>
              <a:t>x,y</a:t>
            </a:r>
            <a:r>
              <a:rPr lang="en-US" dirty="0">
                <a:sym typeface="Wingdings" pitchFamily="2" charset="2"/>
              </a:rPr>
              <a:t>),NAND(</a:t>
            </a:r>
            <a:r>
              <a:rPr lang="en-US" dirty="0" err="1">
                <a:sym typeface="Wingdings" pitchFamily="2" charset="2"/>
              </a:rPr>
              <a:t>a,y</a:t>
            </a:r>
            <a:r>
              <a:rPr lang="en-US" dirty="0">
                <a:sym typeface="Wingdings" pitchFamily="2" charset="2"/>
              </a:rPr>
              <a:t>))</a:t>
            </a:r>
          </a:p>
          <a:p>
            <a:r>
              <a:rPr lang="en-US" dirty="0">
                <a:sym typeface="Wingdings" pitchFamily="2" charset="2"/>
              </a:rPr>
              <a:t>  return out;</a:t>
            </a:r>
          </a:p>
          <a:p>
            <a:r>
              <a:rPr lang="en-US" dirty="0">
                <a:sym typeface="Wingdings" pitchFamily="2" charset="2"/>
              </a:rPr>
              <a:t>}</a:t>
            </a:r>
            <a:endParaRPr lang="en-ZA" dirty="0">
              <a:sym typeface="Wingdings" pitchFamily="2" charset="2"/>
            </a:endParaRPr>
          </a:p>
          <a:p>
            <a:endParaRPr lang="en-GB" dirty="0"/>
          </a:p>
        </p:txBody>
      </p:sp>
      <p:sp>
        <p:nvSpPr>
          <p:cNvPr id="25604" name="Left Brace 5"/>
          <p:cNvSpPr>
            <a:spLocks/>
          </p:cNvSpPr>
          <p:nvPr/>
        </p:nvSpPr>
        <p:spPr bwMode="auto">
          <a:xfrm>
            <a:off x="922111" y="2505528"/>
            <a:ext cx="266700" cy="879475"/>
          </a:xfrm>
          <a:prstGeom prst="leftBrace">
            <a:avLst>
              <a:gd name="adj1" fmla="val 8320"/>
              <a:gd name="adj2" fmla="val 50000"/>
            </a:avLst>
          </a:prstGeom>
          <a:noFill/>
          <a:ln w="12700" algn="ctr">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 name="Rectangle 6"/>
          <p:cNvSpPr/>
          <p:nvPr/>
        </p:nvSpPr>
        <p:spPr>
          <a:xfrm>
            <a:off x="1136423" y="3872366"/>
            <a:ext cx="7494588" cy="2308225"/>
          </a:xfrm>
          <a:prstGeom prst="rect">
            <a:avLst/>
          </a:prstGeom>
        </p:spPr>
        <p:txBody>
          <a:bodyPr>
            <a:spAutoFit/>
          </a:bodyPr>
          <a:lstStyle/>
          <a:p>
            <a:pPr>
              <a:defRPr/>
            </a:pPr>
            <a:r>
              <a:rPr lang="en-US" dirty="0">
                <a:sym typeface="Wingdings" pitchFamily="2" charset="2"/>
              </a:rPr>
              <a:t>unsigned t1 = AND(</a:t>
            </a:r>
            <a:r>
              <a:rPr lang="en-US" dirty="0" err="1">
                <a:sym typeface="Wingdings" pitchFamily="2" charset="2"/>
              </a:rPr>
              <a:t>e,f</a:t>
            </a:r>
            <a:r>
              <a:rPr lang="en-US" dirty="0">
                <a:sym typeface="Wingdings" pitchFamily="2" charset="2"/>
              </a:rPr>
              <a:t>);      </a:t>
            </a:r>
            <a:r>
              <a:rPr lang="en-US" dirty="0">
                <a:solidFill>
                  <a:schemeClr val="tx2">
                    <a:lumMod val="75000"/>
                  </a:schemeClr>
                </a:solidFill>
                <a:sym typeface="Wingdings" pitchFamily="2" charset="2"/>
              </a:rPr>
              <a:t>  1 instruction, i.e. AND </a:t>
            </a:r>
            <a:r>
              <a:rPr lang="en-US" i="1" dirty="0">
                <a:solidFill>
                  <a:schemeClr val="tx2">
                    <a:lumMod val="75000"/>
                  </a:schemeClr>
                </a:solidFill>
                <a:sym typeface="Wingdings" pitchFamily="2" charset="2"/>
              </a:rPr>
              <a:t>t1</a:t>
            </a:r>
            <a:r>
              <a:rPr lang="en-US" dirty="0">
                <a:solidFill>
                  <a:schemeClr val="tx2">
                    <a:lumMod val="75000"/>
                  </a:schemeClr>
                </a:solidFill>
                <a:sym typeface="Wingdings" pitchFamily="2" charset="2"/>
              </a:rPr>
              <a:t>,</a:t>
            </a:r>
            <a:r>
              <a:rPr lang="en-US" i="1" dirty="0">
                <a:solidFill>
                  <a:schemeClr val="tx2">
                    <a:lumMod val="75000"/>
                  </a:schemeClr>
                </a:solidFill>
                <a:sym typeface="Wingdings" pitchFamily="2" charset="2"/>
              </a:rPr>
              <a:t>e</a:t>
            </a:r>
            <a:r>
              <a:rPr lang="en-US" dirty="0">
                <a:solidFill>
                  <a:schemeClr val="tx2">
                    <a:lumMod val="75000"/>
                  </a:schemeClr>
                </a:solidFill>
                <a:sym typeface="Wingdings" pitchFamily="2" charset="2"/>
              </a:rPr>
              <a:t>,</a:t>
            </a:r>
            <a:r>
              <a:rPr lang="en-US" i="1" dirty="0">
                <a:solidFill>
                  <a:schemeClr val="tx2">
                    <a:lumMod val="75000"/>
                  </a:schemeClr>
                </a:solidFill>
                <a:sym typeface="Wingdings" pitchFamily="2" charset="2"/>
              </a:rPr>
              <a:t>f </a:t>
            </a:r>
            <a:endParaRPr lang="en-US" dirty="0">
              <a:solidFill>
                <a:schemeClr val="tx2">
                  <a:lumMod val="75000"/>
                </a:schemeClr>
              </a:solidFill>
              <a:sym typeface="Wingdings" pitchFamily="2" charset="2"/>
            </a:endParaRPr>
          </a:p>
          <a:p>
            <a:pPr>
              <a:defRPr/>
            </a:pPr>
            <a:r>
              <a:rPr lang="en-US" dirty="0">
                <a:sym typeface="Wingdings" pitchFamily="2" charset="2"/>
              </a:rPr>
              <a:t>unsigned x = AND(t1,g);</a:t>
            </a:r>
          </a:p>
          <a:p>
            <a:pPr>
              <a:defRPr/>
            </a:pPr>
            <a:r>
              <a:rPr lang="en-US" dirty="0">
                <a:sym typeface="Wingdings" pitchFamily="2" charset="2"/>
              </a:rPr>
              <a:t>unsigned t1 = NAND(</a:t>
            </a:r>
            <a:r>
              <a:rPr lang="en-US" dirty="0" err="1">
                <a:sym typeface="Wingdings" pitchFamily="2" charset="2"/>
              </a:rPr>
              <a:t>b,c</a:t>
            </a:r>
            <a:r>
              <a:rPr lang="en-US" dirty="0">
                <a:sym typeface="Wingdings" pitchFamily="2" charset="2"/>
              </a:rPr>
              <a:t>)</a:t>
            </a:r>
          </a:p>
          <a:p>
            <a:pPr>
              <a:defRPr/>
            </a:pPr>
            <a:r>
              <a:rPr lang="en-US" dirty="0">
                <a:sym typeface="Wingdings" pitchFamily="2" charset="2"/>
              </a:rPr>
              <a:t>unsigned t2 = NAND(t1,d)</a:t>
            </a:r>
          </a:p>
          <a:p>
            <a:pPr>
              <a:defRPr/>
            </a:pPr>
            <a:r>
              <a:rPr lang="en-US" dirty="0">
                <a:sym typeface="Wingdings" pitchFamily="2" charset="2"/>
              </a:rPr>
              <a:t>unsigned y = AND(b,t2) </a:t>
            </a:r>
          </a:p>
          <a:p>
            <a:pPr>
              <a:defRPr/>
            </a:pPr>
            <a:r>
              <a:rPr lang="en-US" dirty="0">
                <a:sym typeface="Wingdings" pitchFamily="2" charset="2"/>
              </a:rPr>
              <a:t>t1 = NAND(</a:t>
            </a:r>
            <a:r>
              <a:rPr lang="en-US" dirty="0" err="1">
                <a:sym typeface="Wingdings" pitchFamily="2" charset="2"/>
              </a:rPr>
              <a:t>x,y</a:t>
            </a:r>
            <a:r>
              <a:rPr lang="en-US" dirty="0">
                <a:sym typeface="Wingdings" pitchFamily="2" charset="2"/>
              </a:rPr>
              <a:t>)</a:t>
            </a:r>
          </a:p>
          <a:p>
            <a:pPr>
              <a:defRPr/>
            </a:pPr>
            <a:r>
              <a:rPr lang="en-US" dirty="0">
                <a:sym typeface="Wingdings" pitchFamily="2" charset="2"/>
              </a:rPr>
              <a:t>t2 = NAND(</a:t>
            </a:r>
            <a:r>
              <a:rPr lang="en-US" dirty="0" err="1">
                <a:sym typeface="Wingdings" pitchFamily="2" charset="2"/>
              </a:rPr>
              <a:t>a,y</a:t>
            </a:r>
            <a:r>
              <a:rPr lang="en-US" dirty="0">
                <a:sym typeface="Wingdings" pitchFamily="2" charset="2"/>
              </a:rPr>
              <a:t>)</a:t>
            </a:r>
          </a:p>
          <a:p>
            <a:pPr>
              <a:defRPr/>
            </a:pPr>
            <a:r>
              <a:rPr lang="en-US" dirty="0">
                <a:sym typeface="Wingdings" pitchFamily="2" charset="2"/>
              </a:rPr>
              <a:t>out = NAND(t1,t2)</a:t>
            </a:r>
            <a:endParaRPr lang="en-ZA" dirty="0">
              <a:sym typeface="Wingdings" pitchFamily="2" charset="2"/>
            </a:endParaRPr>
          </a:p>
        </p:txBody>
      </p:sp>
      <p:sp>
        <p:nvSpPr>
          <p:cNvPr id="25606" name="Left Brace 7"/>
          <p:cNvSpPr>
            <a:spLocks/>
          </p:cNvSpPr>
          <p:nvPr/>
        </p:nvSpPr>
        <p:spPr bwMode="auto">
          <a:xfrm>
            <a:off x="934811" y="3929516"/>
            <a:ext cx="254000" cy="2082800"/>
          </a:xfrm>
          <a:prstGeom prst="leftBrace">
            <a:avLst>
              <a:gd name="adj1" fmla="val 8314"/>
              <a:gd name="adj2" fmla="val 50000"/>
            </a:avLst>
          </a:prstGeom>
          <a:noFill/>
          <a:ln w="12700" algn="ctr">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cxnSp>
        <p:nvCxnSpPr>
          <p:cNvPr id="25607" name="Curved Connector 9"/>
          <p:cNvCxnSpPr>
            <a:cxnSpLocks noChangeShapeType="1"/>
          </p:cNvCxnSpPr>
          <p:nvPr/>
        </p:nvCxnSpPr>
        <p:spPr bwMode="auto">
          <a:xfrm rot="10800000" flipV="1">
            <a:off x="736373" y="3370716"/>
            <a:ext cx="1588" cy="1189037"/>
          </a:xfrm>
          <a:prstGeom prst="curvedConnector3">
            <a:avLst>
              <a:gd name="adj1" fmla="val 25911847"/>
            </a:avLst>
          </a:prstGeom>
          <a:noFill/>
          <a:ln w="12700" algn="ctr">
            <a:solidFill>
              <a:srgbClr val="FF6600"/>
            </a:solidFill>
            <a:round/>
            <a:headEnd/>
            <a:tailEnd type="arrow" w="med" len="med"/>
          </a:ln>
          <a:extLst>
            <a:ext uri="{909E8E84-426E-40DD-AFC4-6F175D3DCCD1}">
              <a14:hiddenFill xmlns:a14="http://schemas.microsoft.com/office/drawing/2010/main">
                <a:noFill/>
              </a14:hiddenFill>
            </a:ext>
          </a:extLst>
        </p:spPr>
      </p:cxnSp>
      <p:sp>
        <p:nvSpPr>
          <p:cNvPr id="15" name="Rectangle 14"/>
          <p:cNvSpPr/>
          <p:nvPr/>
        </p:nvSpPr>
        <p:spPr>
          <a:xfrm>
            <a:off x="3474811" y="5518603"/>
            <a:ext cx="4910137" cy="922338"/>
          </a:xfrm>
          <a:prstGeom prst="rect">
            <a:avLst/>
          </a:prstGeom>
        </p:spPr>
        <p:txBody>
          <a:bodyPr wrap="none">
            <a:spAutoFit/>
          </a:bodyPr>
          <a:lstStyle/>
          <a:p>
            <a:pPr>
              <a:defRPr/>
            </a:pPr>
            <a:r>
              <a:rPr lang="en-US" dirty="0">
                <a:solidFill>
                  <a:schemeClr val="tx2">
                    <a:lumMod val="75000"/>
                  </a:schemeClr>
                </a:solidFill>
                <a:sym typeface="Wingdings" pitchFamily="2" charset="2"/>
              </a:rPr>
              <a:t>in all 8 instructions    8 x 3 clocks ea. </a:t>
            </a:r>
          </a:p>
          <a:p>
            <a:pPr>
              <a:defRPr/>
            </a:pPr>
            <a:r>
              <a:rPr lang="en-US" dirty="0">
                <a:solidFill>
                  <a:schemeClr val="tx2">
                    <a:lumMod val="75000"/>
                  </a:schemeClr>
                </a:solidFill>
                <a:sym typeface="Wingdings" pitchFamily="2" charset="2"/>
              </a:rPr>
              <a:t>  = </a:t>
            </a:r>
            <a:r>
              <a:rPr lang="en-US" b="1" dirty="0">
                <a:solidFill>
                  <a:schemeClr val="tx2">
                    <a:lumMod val="75000"/>
                  </a:schemeClr>
                </a:solidFill>
                <a:sym typeface="Wingdings" pitchFamily="2" charset="2"/>
              </a:rPr>
              <a:t>24 ns    (</a:t>
            </a:r>
            <a:r>
              <a:rPr lang="en-US" dirty="0">
                <a:solidFill>
                  <a:schemeClr val="tx2">
                    <a:lumMod val="75000"/>
                  </a:schemeClr>
                </a:solidFill>
                <a:sym typeface="Wingdings" pitchFamily="2" charset="2"/>
              </a:rPr>
              <a:t>assuming all registers pre-loaded)</a:t>
            </a:r>
          </a:p>
          <a:p>
            <a:pPr>
              <a:defRPr/>
            </a:pPr>
            <a:r>
              <a:rPr lang="en-US" dirty="0">
                <a:solidFill>
                  <a:schemeClr val="tx2">
                    <a:lumMod val="75000"/>
                  </a:schemeClr>
                </a:solidFill>
                <a:sym typeface="Wingdings" pitchFamily="2" charset="2"/>
              </a:rPr>
              <a:t>  A speed-up of </a:t>
            </a:r>
            <a:r>
              <a:rPr lang="en-US" b="1" dirty="0">
                <a:solidFill>
                  <a:schemeClr val="tx2">
                    <a:lumMod val="75000"/>
                  </a:schemeClr>
                </a:solidFill>
                <a:sym typeface="Wingdings" pitchFamily="2" charset="2"/>
              </a:rPr>
              <a:t>1.92</a:t>
            </a:r>
            <a:r>
              <a:rPr lang="en-US" dirty="0">
                <a:solidFill>
                  <a:schemeClr val="tx2">
                    <a:lumMod val="75000"/>
                  </a:schemeClr>
                </a:solidFill>
                <a:sym typeface="Wingdings" pitchFamily="2" charset="2"/>
              </a:rPr>
              <a:t> over the FPGA case</a:t>
            </a:r>
            <a:endParaRPr lang="en-ZA" dirty="0">
              <a:solidFill>
                <a:schemeClr val="tx2">
                  <a:lumMod val="75000"/>
                </a:schemeClr>
              </a:solidFill>
              <a:sym typeface="Wingdings" pitchFamily="2" charset="2"/>
            </a:endParaRPr>
          </a:p>
        </p:txBody>
      </p:sp>
      <p:sp>
        <p:nvSpPr>
          <p:cNvPr id="16" name="Rectangle 15"/>
          <p:cNvSpPr/>
          <p:nvPr/>
        </p:nvSpPr>
        <p:spPr>
          <a:xfrm>
            <a:off x="5951311" y="2265816"/>
            <a:ext cx="2544762" cy="922337"/>
          </a:xfrm>
          <a:prstGeom prst="rect">
            <a:avLst/>
          </a:prstGeom>
        </p:spPr>
        <p:txBody>
          <a:bodyPr wrap="none">
            <a:spAutoFit/>
          </a:bodyPr>
          <a:lstStyle/>
          <a:p>
            <a:pPr>
              <a:defRPr/>
            </a:pPr>
            <a:r>
              <a:rPr lang="en-US" i="1" dirty="0">
                <a:solidFill>
                  <a:schemeClr val="tx2">
                    <a:lumMod val="75000"/>
                  </a:schemeClr>
                </a:solidFill>
                <a:sym typeface="Wingdings" pitchFamily="2" charset="2"/>
              </a:rPr>
              <a:t>But some of these</a:t>
            </a:r>
          </a:p>
          <a:p>
            <a:pPr>
              <a:defRPr/>
            </a:pPr>
            <a:r>
              <a:rPr lang="en-US" i="1" dirty="0">
                <a:solidFill>
                  <a:schemeClr val="tx2">
                    <a:lumMod val="75000"/>
                  </a:schemeClr>
                </a:solidFill>
                <a:sym typeface="Wingdings" pitchFamily="2" charset="2"/>
              </a:rPr>
              <a:t>Can’t be done as just 1</a:t>
            </a:r>
          </a:p>
          <a:p>
            <a:pPr>
              <a:defRPr/>
            </a:pPr>
            <a:r>
              <a:rPr lang="en-US" i="1" dirty="0">
                <a:solidFill>
                  <a:schemeClr val="tx2">
                    <a:lumMod val="75000"/>
                  </a:schemeClr>
                </a:solidFill>
                <a:sym typeface="Wingdings" pitchFamily="2" charset="2"/>
              </a:rPr>
              <a:t>RISC instruction.</a:t>
            </a:r>
            <a:endParaRPr lang="en-GB" i="1" dirty="0">
              <a:solidFill>
                <a:schemeClr val="tx2">
                  <a:lumMod val="75000"/>
                </a:schemeClr>
              </a:solidFill>
            </a:endParaRPr>
          </a:p>
        </p:txBody>
      </p:sp>
    </p:spTree>
    <p:extLst>
      <p:ext uri="{BB962C8B-B14F-4D97-AF65-F5344CB8AC3E}">
        <p14:creationId xmlns:p14="http://schemas.microsoft.com/office/powerpoint/2010/main" val="256463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65721"/>
            <a:ext cx="7698306" cy="692210"/>
          </a:xfrm>
        </p:spPr>
        <p:txBody>
          <a:bodyPr>
            <a:normAutofit fontScale="90000"/>
          </a:bodyPr>
          <a:lstStyle/>
          <a:p>
            <a:r>
              <a:rPr lang="en-ZA" dirty="0"/>
              <a:t>Digital Clock Manager (DCM) blocks</a:t>
            </a:r>
          </a:p>
        </p:txBody>
      </p:sp>
      <p:sp>
        <p:nvSpPr>
          <p:cNvPr id="3" name="Content Placeholder 2"/>
          <p:cNvSpPr>
            <a:spLocks noGrp="1"/>
          </p:cNvSpPr>
          <p:nvPr>
            <p:ph idx="1"/>
          </p:nvPr>
        </p:nvSpPr>
        <p:spPr/>
        <p:txBody>
          <a:bodyPr/>
          <a:lstStyle/>
          <a:p>
            <a:r>
              <a:rPr lang="en-ZA" dirty="0"/>
              <a:t>An important element included in FPGA designs nowadays are DCM blocks, which are used to eliminate clock distribution delay and can also increase or decrease the frequency of the clock</a:t>
            </a:r>
          </a:p>
        </p:txBody>
      </p:sp>
    </p:spTree>
    <p:extLst>
      <p:ext uri="{BB962C8B-B14F-4D97-AF65-F5344CB8AC3E}">
        <p14:creationId xmlns:p14="http://schemas.microsoft.com/office/powerpoint/2010/main" val="2684282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A" dirty="0"/>
              <a:t>FPGA Families</a:t>
            </a:r>
            <a:endParaRPr lang="en-GB" dirty="0"/>
          </a:p>
        </p:txBody>
      </p:sp>
      <p:sp>
        <p:nvSpPr>
          <p:cNvPr id="5" name="Text Placeholder 4"/>
          <p:cNvSpPr>
            <a:spLocks noGrp="1"/>
          </p:cNvSpPr>
          <p:nvPr>
            <p:ph type="body" idx="1"/>
          </p:nvPr>
        </p:nvSpPr>
        <p:spPr/>
        <p:txBody>
          <a:bodyPr/>
          <a:lstStyle/>
          <a:p>
            <a:r>
              <a:rPr lang="en-ZA" dirty="0"/>
              <a:t>EEE4084F</a:t>
            </a:r>
            <a:endParaRPr lang="en-GB" dirty="0"/>
          </a:p>
        </p:txBody>
      </p:sp>
    </p:spTree>
    <p:extLst>
      <p:ext uri="{BB962C8B-B14F-4D97-AF65-F5344CB8AC3E}">
        <p14:creationId xmlns:p14="http://schemas.microsoft.com/office/powerpoint/2010/main" val="12686139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7157</TotalTime>
  <Words>1697</Words>
  <Application>Microsoft Office PowerPoint</Application>
  <PresentationFormat>On-screen Show (4:3)</PresentationFormat>
  <Paragraphs>229</Paragraphs>
  <Slides>26</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Arial Black</vt:lpstr>
      <vt:lpstr>Calibri</vt:lpstr>
      <vt:lpstr>Century Gothic</vt:lpstr>
      <vt:lpstr>Tahoma</vt:lpstr>
      <vt:lpstr>Times New Roman</vt:lpstr>
      <vt:lpstr>Wingdings</vt:lpstr>
      <vt:lpstr>Wingdings 2</vt:lpstr>
      <vt:lpstr>4084 Theme</vt:lpstr>
      <vt:lpstr>PowerPoint Presentation</vt:lpstr>
      <vt:lpstr>Lecture Overview</vt:lpstr>
      <vt:lpstr>Evaluating Performance</vt:lpstr>
      <vt:lpstr>HDL to FPGA execution &amp; LE cost</vt:lpstr>
      <vt:lpstr>Timing calculations</vt:lpstr>
      <vt:lpstr>Async Timing calculations</vt:lpstr>
      <vt:lpstr>Comparing to CPU speed</vt:lpstr>
      <vt:lpstr>Digital Clock Manager (DCM) blocks</vt:lpstr>
      <vt:lpstr>FPGA Families</vt:lpstr>
      <vt:lpstr>The Manufacturers</vt:lpstr>
      <vt:lpstr>About the FPGA Families</vt:lpstr>
      <vt:lpstr>About the FPGA Families</vt:lpstr>
      <vt:lpstr>About the FPGA Families</vt:lpstr>
      <vt:lpstr>About the FPGA Families</vt:lpstr>
      <vt:lpstr>About the FPGA Families</vt:lpstr>
      <vt:lpstr>Memory jogger…</vt:lpstr>
      <vt:lpstr>YODA Issues</vt:lpstr>
      <vt:lpstr>Project Teams</vt:lpstr>
      <vt:lpstr>PowerPoint Presentation</vt:lpstr>
      <vt:lpstr>Forming a team</vt:lpstr>
      <vt:lpstr>PowerPoint Presentation</vt:lpstr>
      <vt:lpstr>Topic listing</vt:lpstr>
      <vt:lpstr>Preparing the Blog</vt:lpstr>
      <vt:lpstr>PowerPoint Presentation</vt:lpstr>
      <vt:lpstr>References &amp; Acknowledgements</vt:lpstr>
      <vt:lpstr>PowerPoint Presentation</vt:lpstr>
    </vt:vector>
  </TitlesOfParts>
  <Company>University of Cape Town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Parallel design patterns</dc:subject>
  <dc:creator>Simon Winberg</dc:creator>
  <cp:lastModifiedBy>SW</cp:lastModifiedBy>
  <cp:revision>507</cp:revision>
  <dcterms:created xsi:type="dcterms:W3CDTF">2009-02-10T02:25:54Z</dcterms:created>
  <dcterms:modified xsi:type="dcterms:W3CDTF">2018-04-16T19:22:08Z</dcterms:modified>
  <cp:category>Lectures</cp:category>
</cp:coreProperties>
</file>