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37"/>
  </p:notesMasterIdLst>
  <p:sldIdLst>
    <p:sldId id="335" r:id="rId2"/>
    <p:sldId id="383" r:id="rId3"/>
    <p:sldId id="386" r:id="rId4"/>
    <p:sldId id="385" r:id="rId5"/>
    <p:sldId id="388" r:id="rId6"/>
    <p:sldId id="384" r:id="rId7"/>
    <p:sldId id="387" r:id="rId8"/>
    <p:sldId id="390" r:id="rId9"/>
    <p:sldId id="392" r:id="rId10"/>
    <p:sldId id="391" r:id="rId11"/>
    <p:sldId id="389" r:id="rId12"/>
    <p:sldId id="427" r:id="rId13"/>
    <p:sldId id="405" r:id="rId14"/>
    <p:sldId id="404" r:id="rId15"/>
    <p:sldId id="407" r:id="rId16"/>
    <p:sldId id="408" r:id="rId17"/>
    <p:sldId id="409" r:id="rId18"/>
    <p:sldId id="410" r:id="rId19"/>
    <p:sldId id="423" r:id="rId20"/>
    <p:sldId id="424" r:id="rId21"/>
    <p:sldId id="411" r:id="rId22"/>
    <p:sldId id="412" r:id="rId23"/>
    <p:sldId id="413" r:id="rId24"/>
    <p:sldId id="414" r:id="rId25"/>
    <p:sldId id="415" r:id="rId26"/>
    <p:sldId id="416" r:id="rId27"/>
    <p:sldId id="417" r:id="rId28"/>
    <p:sldId id="418" r:id="rId29"/>
    <p:sldId id="419" r:id="rId30"/>
    <p:sldId id="420" r:id="rId31"/>
    <p:sldId id="421" r:id="rId32"/>
    <p:sldId id="425" r:id="rId33"/>
    <p:sldId id="426" r:id="rId34"/>
    <p:sldId id="422" r:id="rId35"/>
    <p:sldId id="366"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1D8757"/>
    <a:srgbClr val="FF6600"/>
    <a:srgbClr val="0066FF"/>
    <a:srgbClr val="1C1C1C"/>
    <a:srgbClr val="CCECFF"/>
    <a:srgbClr val="0000FF"/>
    <a:srgbClr val="1008B8"/>
    <a:srgbClr val="CCFFFF"/>
    <a:srgbClr val="D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57" autoAdjust="0"/>
    <p:restoredTop sz="94703" autoAdjust="0"/>
  </p:normalViewPr>
  <p:slideViewPr>
    <p:cSldViewPr snapToGrid="0">
      <p:cViewPr varScale="1">
        <p:scale>
          <a:sx n="87" d="100"/>
          <a:sy n="87" d="100"/>
        </p:scale>
        <p:origin x="1206" y="60"/>
      </p:cViewPr>
      <p:guideLst>
        <p:guide orient="horz" pos="2160"/>
        <p:guide pos="2880"/>
      </p:guideLst>
    </p:cSldViewPr>
  </p:slideViewPr>
  <p:outlineViewPr>
    <p:cViewPr>
      <p:scale>
        <a:sx n="33" d="100"/>
        <a:sy n="33" d="100"/>
      </p:scale>
      <p:origin x="0" y="173"/>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0F3465A-0DD1-402D-B81F-4176D818DCB1}" type="datetimeFigureOut">
              <a:rPr lang="en-US"/>
              <a:pPr>
                <a:defRPr/>
              </a:pPr>
              <a:t>4/12/2018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1C551BA-1CC4-4099-9E12-9438D4EF993B}" type="slidenum">
              <a:rPr lang="en-US"/>
              <a:pPr>
                <a:defRPr/>
              </a:pPr>
              <a:t>‹#›</a:t>
            </a:fld>
            <a:endParaRPr lang="en-US"/>
          </a:p>
        </p:txBody>
      </p:sp>
    </p:spTree>
    <p:extLst>
      <p:ext uri="{BB962C8B-B14F-4D97-AF65-F5344CB8AC3E}">
        <p14:creationId xmlns:p14="http://schemas.microsoft.com/office/powerpoint/2010/main" val="2437310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5CE98C-24CF-4151-8932-628FB9F01F9B}" type="slidenum">
              <a:rPr lang="en-US" smtClean="0"/>
              <a:pPr/>
              <a:t>1</a:t>
            </a:fld>
            <a:endParaRPr lang="en-US"/>
          </a:p>
        </p:txBody>
      </p:sp>
    </p:spTree>
    <p:extLst>
      <p:ext uri="{BB962C8B-B14F-4D97-AF65-F5344CB8AC3E}">
        <p14:creationId xmlns:p14="http://schemas.microsoft.com/office/powerpoint/2010/main" val="3369845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0AE34E-0793-41F5-ACC9-2D4F114B77F5}" type="slidenum">
              <a:rPr lang="en-US" smtClean="0"/>
              <a:pPr/>
              <a:t>2</a:t>
            </a:fld>
            <a:endParaRPr lang="en-US"/>
          </a:p>
        </p:txBody>
      </p:sp>
    </p:spTree>
    <p:extLst>
      <p:ext uri="{BB962C8B-B14F-4D97-AF65-F5344CB8AC3E}">
        <p14:creationId xmlns:p14="http://schemas.microsoft.com/office/powerpoint/2010/main" val="1040670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2F0D8A37-C3A8-49EE-8EAA-4A6F0130AB16}"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105C730-1DB4-471D-B19D-B94542C3D89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36A608F-5873-4E37-9C1F-3E753349BA0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0D2CE3-A1CB-45EE-BBFD-C19D2EBB4F9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BECE1F6A-29EA-4FAB-A19C-8B1CDE10AD7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F4254D2E-986A-4C1A-A47C-E2A14B82BA0E}"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0D9E4611-D595-4CFF-929E-41B69296D0A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4EBABD55-8A6B-4D6D-A6AC-501F5BFC5A7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CA857910-A8A5-4259-8927-FB742B01615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CCA689A-F721-4693-AD5A-7026F57F9643}"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88E6C528-BBE6-4108-A022-D17289AB5C0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daplayground.com/x/25N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vhdl-manual.narod.ru/books/ieee_manual.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xilinx.eetrend.com/files-eetrend-xilinx/forum/201103/1746-3205-02a_ucf_editing_12.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34.xml.rels><?xml version="1.0" encoding="UTF-8" standalone="yes"?>
<Relationships xmlns="http://schemas.openxmlformats.org/package/2006/relationships"><Relationship Id="rId2" Type="http://schemas.openxmlformats.org/officeDocument/2006/relationships/hyperlink" Target="http://xilinx.eetrend.com/files-eetrend-xilinx/forum/201103/1746-3205-02a_ucf_editing_12.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ixabay.com/" TargetMode="External"/><Relationship Id="rId1" Type="http://schemas.openxmlformats.org/officeDocument/2006/relationships/slideLayout" Target="../slideLayouts/slideLayout7.xml"/><Relationship Id="rId4" Type="http://schemas.openxmlformats.org/officeDocument/2006/relationships/hyperlink" Target="http://www.asic-world.com/examples/verilo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360067">
            <a:off x="7287915" y="4585010"/>
            <a:ext cx="1030967" cy="1933680"/>
          </a:xfrm>
          <a:prstGeom prst="rect">
            <a:avLst/>
          </a:prstGeom>
        </p:spPr>
      </p:pic>
      <p:sp>
        <p:nvSpPr>
          <p:cNvPr id="3074" name="Rectangle 8"/>
          <p:cNvSpPr>
            <a:spLocks noChangeArrowheads="1"/>
          </p:cNvSpPr>
          <p:nvPr/>
        </p:nvSpPr>
        <p:spPr bwMode="auto">
          <a:xfrm>
            <a:off x="1558925" y="1851478"/>
            <a:ext cx="6775450" cy="1814513"/>
          </a:xfrm>
          <a:prstGeom prst="rect">
            <a:avLst/>
          </a:prstGeom>
          <a:blipFill dpi="0" rotWithShape="1">
            <a:blip r:embed="rId4" cstate="print">
              <a:alphaModFix amt="28000"/>
            </a:blip>
            <a:srcRect/>
            <a:tile tx="0" ty="0" sx="100000" sy="100000" flip="none" algn="tl"/>
          </a:blipFill>
          <a:ln w="9525" algn="ctr">
            <a:noFill/>
            <a:round/>
            <a:headEnd/>
            <a:tailEnd/>
          </a:ln>
        </p:spPr>
        <p:txBody>
          <a:bodyPr/>
          <a:lstStyle/>
          <a:p>
            <a:endParaRPr lang="en-US"/>
          </a:p>
        </p:txBody>
      </p:sp>
      <p:sp>
        <p:nvSpPr>
          <p:cNvPr id="5" name="Subtitle 4"/>
          <p:cNvSpPr>
            <a:spLocks noGrp="1"/>
          </p:cNvSpPr>
          <p:nvPr>
            <p:ph type="subTitle" sz="quarter" idx="4294967295"/>
          </p:nvPr>
        </p:nvSpPr>
        <p:spPr>
          <a:xfrm>
            <a:off x="374563" y="3601001"/>
            <a:ext cx="8359775" cy="1752600"/>
          </a:xfrm>
        </p:spPr>
        <p:txBody>
          <a:bodyPr>
            <a:normAutofit/>
          </a:bodyPr>
          <a:lstStyle/>
          <a:p>
            <a:pPr algn="ctr" eaLnBrk="1" hangingPunct="1">
              <a:buFont typeface="Wingdings" pitchFamily="2" charset="2"/>
              <a:buNone/>
              <a:defRPr/>
            </a:pPr>
            <a:r>
              <a:rPr lang="en-ZA" sz="3600" dirty="0">
                <a:solidFill>
                  <a:srgbClr val="FF6600"/>
                </a:solidFill>
              </a:rPr>
              <a:t>Lecture 20</a:t>
            </a:r>
          </a:p>
          <a:p>
            <a:pPr algn="ctr">
              <a:buNone/>
              <a:defRPr/>
            </a:pPr>
            <a:r>
              <a:rPr lang="en-ZA" dirty="0">
                <a:solidFill>
                  <a:srgbClr val="FF6600"/>
                </a:solidFill>
              </a:rPr>
              <a:t>More Verilog, </a:t>
            </a:r>
            <a:r>
              <a:rPr lang="en-ZA" dirty="0" err="1">
                <a:solidFill>
                  <a:srgbClr val="FF6600"/>
                </a:solidFill>
              </a:rPr>
              <a:t>Statemachine</a:t>
            </a:r>
            <a:r>
              <a:rPr lang="en-ZA" dirty="0">
                <a:solidFill>
                  <a:srgbClr val="FF6600"/>
                </a:solidFill>
              </a:rPr>
              <a:t>, Constraints</a:t>
            </a:r>
            <a:endParaRPr lang="en-US" sz="2400" dirty="0">
              <a:solidFill>
                <a:srgbClr val="FF6600"/>
              </a:solidFill>
            </a:endParaRPr>
          </a:p>
        </p:txBody>
      </p:sp>
      <p:sp>
        <p:nvSpPr>
          <p:cNvPr id="3076" name="Rectangle 9"/>
          <p:cNvSpPr>
            <a:spLocks noChangeArrowheads="1"/>
          </p:cNvSpPr>
          <p:nvPr/>
        </p:nvSpPr>
        <p:spPr bwMode="auto">
          <a:xfrm>
            <a:off x="1755684" y="5672130"/>
            <a:ext cx="5832475" cy="91440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5" cstate="print"/>
          <a:srcRect/>
          <a:stretch>
            <a:fillRect/>
          </a:stretch>
        </p:blipFill>
        <p:spPr bwMode="auto">
          <a:xfrm>
            <a:off x="360084" y="257507"/>
            <a:ext cx="1439862" cy="1436688"/>
          </a:xfrm>
          <a:prstGeom prst="rect">
            <a:avLst/>
          </a:prstGeom>
          <a:noFill/>
          <a:ln w="9525">
            <a:noFill/>
            <a:miter lim="800000"/>
            <a:headEnd/>
            <a:tailEnd/>
          </a:ln>
        </p:spPr>
      </p:pic>
      <p:sp>
        <p:nvSpPr>
          <p:cNvPr id="9" name="Rectangle 8"/>
          <p:cNvSpPr/>
          <p:nvPr/>
        </p:nvSpPr>
        <p:spPr>
          <a:xfrm>
            <a:off x="1554529" y="2064716"/>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1" name="Picture 9" descr="C:\Users\swinberg\Documents\ACTIVE\EEE4084F\Common\Images\uctlogo_sm.gif"/>
          <p:cNvPicPr>
            <a:picLocks noChangeAspect="1" noChangeArrowheads="1"/>
          </p:cNvPicPr>
          <p:nvPr/>
        </p:nvPicPr>
        <p:blipFill>
          <a:blip r:embed="rId6" cstate="print"/>
          <a:srcRect/>
          <a:stretch>
            <a:fillRect/>
          </a:stretch>
        </p:blipFill>
        <p:spPr bwMode="auto">
          <a:xfrm>
            <a:off x="7390022" y="228577"/>
            <a:ext cx="1465263" cy="1495165"/>
          </a:xfrm>
          <a:prstGeom prst="rect">
            <a:avLst/>
          </a:prstGeom>
          <a:noFill/>
        </p:spPr>
      </p:pic>
      <p:sp>
        <p:nvSpPr>
          <p:cNvPr id="10" name="TextBox 9"/>
          <p:cNvSpPr txBox="1"/>
          <p:nvPr/>
        </p:nvSpPr>
        <p:spPr>
          <a:xfrm>
            <a:off x="1793101" y="4943408"/>
            <a:ext cx="5984331" cy="1169551"/>
          </a:xfrm>
          <a:prstGeom prst="rect">
            <a:avLst/>
          </a:prstGeom>
          <a:noFill/>
        </p:spPr>
        <p:txBody>
          <a:bodyPr wrap="none" rtlCol="0">
            <a:spAutoFit/>
          </a:bodyPr>
          <a:lstStyle/>
          <a:p>
            <a:r>
              <a:rPr lang="en-ZA" sz="1400" dirty="0">
                <a:latin typeface="Courier New" pitchFamily="49" charset="0"/>
                <a:cs typeface="Courier New" pitchFamily="49" charset="0"/>
              </a:rPr>
              <a:t>module </a:t>
            </a:r>
            <a:r>
              <a:rPr lang="en-ZA" sz="1400" dirty="0" err="1">
                <a:latin typeface="Courier New" pitchFamily="49" charset="0"/>
                <a:cs typeface="Courier New" pitchFamily="49" charset="0"/>
              </a:rPr>
              <a:t>myveriloglecture</a:t>
            </a:r>
            <a:r>
              <a:rPr lang="en-ZA" sz="1400" dirty="0">
                <a:latin typeface="Courier New" pitchFamily="49" charset="0"/>
                <a:cs typeface="Courier New" pitchFamily="49" charset="0"/>
              </a:rPr>
              <a:t> ( </a:t>
            </a:r>
            <a:r>
              <a:rPr lang="en-ZA" sz="1400" dirty="0" err="1">
                <a:latin typeface="Courier New" pitchFamily="49" charset="0"/>
                <a:cs typeface="Courier New" pitchFamily="49" charset="0"/>
              </a:rPr>
              <a:t>wishes_in</a:t>
            </a:r>
            <a:r>
              <a:rPr lang="en-ZA" sz="1400" dirty="0">
                <a:latin typeface="Courier New" pitchFamily="49" charset="0"/>
                <a:cs typeface="Courier New" pitchFamily="49" charset="0"/>
              </a:rPr>
              <a:t>, </a:t>
            </a:r>
            <a:r>
              <a:rPr lang="en-ZA" sz="1400" dirty="0" err="1">
                <a:latin typeface="Courier New" pitchFamily="49" charset="0"/>
                <a:cs typeface="Courier New" pitchFamily="49" charset="0"/>
              </a:rPr>
              <a:t>techniques_out</a:t>
            </a:r>
            <a:r>
              <a:rPr lang="en-ZA" sz="1400" dirty="0">
                <a:latin typeface="Courier New" pitchFamily="49" charset="0"/>
                <a:cs typeface="Courier New" pitchFamily="49" charset="0"/>
              </a:rPr>
              <a:t> );</a:t>
            </a:r>
          </a:p>
          <a:p>
            <a:r>
              <a:rPr lang="en-ZA" sz="1400" dirty="0">
                <a:latin typeface="Courier New" pitchFamily="49" charset="0"/>
                <a:cs typeface="Courier New" pitchFamily="49" charset="0"/>
              </a:rPr>
              <a:t>   … </a:t>
            </a:r>
          </a:p>
          <a:p>
            <a:r>
              <a:rPr lang="en-ZA" sz="1400" dirty="0">
                <a:latin typeface="Courier New" pitchFamily="49" charset="0"/>
                <a:cs typeface="Courier New" pitchFamily="49" charset="0"/>
              </a:rPr>
              <a:t>     // implementation of today’s lecture</a:t>
            </a:r>
          </a:p>
          <a:p>
            <a:r>
              <a:rPr lang="en-ZA" sz="1400" dirty="0">
                <a:latin typeface="Courier New" pitchFamily="49" charset="0"/>
                <a:cs typeface="Courier New" pitchFamily="49" charset="0"/>
              </a:rPr>
              <a:t>   …</a:t>
            </a:r>
          </a:p>
          <a:p>
            <a:r>
              <a:rPr lang="en-ZA" sz="1400" dirty="0" err="1">
                <a:latin typeface="Courier New" pitchFamily="49" charset="0"/>
                <a:cs typeface="Courier New" pitchFamily="49" charset="0"/>
              </a:rPr>
              <a:t>endmodule</a:t>
            </a:r>
            <a:endParaRPr lang="en-GB" sz="1400" dirty="0">
              <a:latin typeface="Courier New" pitchFamily="49" charset="0"/>
              <a:cs typeface="Courier New" pitchFamily="49" charset="0"/>
            </a:endParaRPr>
          </a:p>
        </p:txBody>
      </p:sp>
      <p:pic>
        <p:nvPicPr>
          <p:cNvPr id="12" name="Picture 3" descr="C:\Users\swinberg\Documents\ACTIVE\EEE4084F\Common\Images_open\CC-SA.pn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830" y="6364681"/>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013488" y="6466892"/>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
        <p:nvSpPr>
          <p:cNvPr id="3" name="Rectangle 2"/>
          <p:cNvSpPr/>
          <p:nvPr/>
        </p:nvSpPr>
        <p:spPr>
          <a:xfrm>
            <a:off x="6803597" y="6262211"/>
            <a:ext cx="1404552" cy="338554"/>
          </a:xfrm>
          <a:prstGeom prst="rect">
            <a:avLst/>
          </a:prstGeom>
        </p:spPr>
        <p:txBody>
          <a:bodyPr wrap="none">
            <a:spAutoFit/>
          </a:bodyPr>
          <a:lstStyle/>
          <a:p>
            <a:r>
              <a:rPr lang="en-ZA" sz="1600" dirty="0" err="1">
                <a:latin typeface="Arial" panose="020B0604020202020204" pitchFamily="34" charset="0"/>
                <a:cs typeface="Arial" panose="020B0604020202020204" pitchFamily="34" charset="0"/>
              </a:rPr>
              <a:t>statemachine</a:t>
            </a:r>
            <a:endParaRPr lang="en-ZA"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21412"/>
            <a:ext cx="7698306" cy="692210"/>
          </a:xfrm>
        </p:spPr>
        <p:txBody>
          <a:bodyPr>
            <a:normAutofit fontScale="90000"/>
          </a:bodyPr>
          <a:lstStyle/>
          <a:p>
            <a:r>
              <a:rPr lang="en-ZA" dirty="0"/>
              <a:t>Example function:</a:t>
            </a:r>
            <a:br>
              <a:rPr lang="en-ZA" dirty="0"/>
            </a:br>
            <a:r>
              <a:rPr lang="en-ZA" dirty="0"/>
              <a:t>Converting endianness</a:t>
            </a:r>
          </a:p>
        </p:txBody>
      </p:sp>
      <p:sp>
        <p:nvSpPr>
          <p:cNvPr id="3" name="Content Placeholder 2"/>
          <p:cNvSpPr>
            <a:spLocks noGrp="1"/>
          </p:cNvSpPr>
          <p:nvPr>
            <p:ph idx="1"/>
          </p:nvPr>
        </p:nvSpPr>
        <p:spPr/>
        <p:txBody>
          <a:bodyPr>
            <a:normAutofit/>
          </a:bodyPr>
          <a:lstStyle/>
          <a:p>
            <a:r>
              <a:rPr lang="en-ZA" dirty="0"/>
              <a:t>If need be you can construct a function to convert endianness, e.g.:</a:t>
            </a:r>
          </a:p>
        </p:txBody>
      </p:sp>
      <p:sp>
        <p:nvSpPr>
          <p:cNvPr id="4" name="Rectangle 3"/>
          <p:cNvSpPr/>
          <p:nvPr/>
        </p:nvSpPr>
        <p:spPr>
          <a:xfrm>
            <a:off x="311067" y="3100338"/>
            <a:ext cx="8407400" cy="1938992"/>
          </a:xfrm>
          <a:prstGeom prst="rect">
            <a:avLst/>
          </a:prstGeom>
        </p:spPr>
        <p:txBody>
          <a:bodyPr wrap="square">
            <a:spAutoFit/>
          </a:bodyPr>
          <a:lstStyle/>
          <a:p>
            <a:pPr lvl="1"/>
            <a:r>
              <a:rPr lang="en-ZA" sz="2400" dirty="0">
                <a:latin typeface="Tahoma" panose="020B0604030504040204" pitchFamily="34" charset="0"/>
                <a:ea typeface="Tahoma" panose="020B0604030504040204" pitchFamily="34" charset="0"/>
                <a:cs typeface="Tahoma" panose="020B0604030504040204" pitchFamily="34" charset="0"/>
              </a:rPr>
              <a:t>function [31:0] </a:t>
            </a:r>
            <a:r>
              <a:rPr lang="en-ZA" sz="2400" dirty="0" err="1">
                <a:latin typeface="Tahoma" panose="020B0604030504040204" pitchFamily="34" charset="0"/>
                <a:ea typeface="Tahoma" panose="020B0604030504040204" pitchFamily="34" charset="0"/>
                <a:cs typeface="Tahoma" panose="020B0604030504040204" pitchFamily="34" charset="0"/>
              </a:rPr>
              <a:t>toBigEndian</a:t>
            </a:r>
            <a:r>
              <a:rPr lang="en-ZA" sz="2400" dirty="0">
                <a:latin typeface="Tahoma" panose="020B0604030504040204" pitchFamily="34" charset="0"/>
                <a:ea typeface="Tahoma" panose="020B0604030504040204" pitchFamily="34" charset="0"/>
                <a:cs typeface="Tahoma" panose="020B0604030504040204" pitchFamily="34" charset="0"/>
              </a:rPr>
              <a:t>;</a:t>
            </a:r>
          </a:p>
          <a:p>
            <a:pPr lvl="1"/>
            <a:r>
              <a:rPr lang="en-ZA" sz="2400" dirty="0">
                <a:latin typeface="Tahoma" panose="020B0604030504040204" pitchFamily="34" charset="0"/>
                <a:ea typeface="Tahoma" panose="020B0604030504040204" pitchFamily="34" charset="0"/>
                <a:cs typeface="Tahoma" panose="020B0604030504040204" pitchFamily="34" charset="0"/>
              </a:rPr>
              <a:t>   // transform data from little-endian to big-endian</a:t>
            </a:r>
          </a:p>
          <a:p>
            <a:pPr lvl="1"/>
            <a:r>
              <a:rPr lang="en-ZA" sz="2400" dirty="0">
                <a:latin typeface="Tahoma" panose="020B0604030504040204" pitchFamily="34" charset="0"/>
                <a:ea typeface="Tahoma" panose="020B0604030504040204" pitchFamily="34" charset="0"/>
                <a:cs typeface="Tahoma" panose="020B0604030504040204" pitchFamily="34" charset="0"/>
              </a:rPr>
              <a:t>   input [31:0] x;</a:t>
            </a:r>
          </a:p>
          <a:p>
            <a:pPr lvl="1"/>
            <a:r>
              <a:rPr lang="en-ZA" sz="2400" dirty="0">
                <a:latin typeface="Tahoma" panose="020B0604030504040204" pitchFamily="34" charset="0"/>
                <a:ea typeface="Tahoma" panose="020B0604030504040204" pitchFamily="34" charset="0"/>
                <a:cs typeface="Tahoma" panose="020B0604030504040204" pitchFamily="34" charset="0"/>
              </a:rPr>
              <a:t>   </a:t>
            </a:r>
            <a:r>
              <a:rPr lang="en-ZA" sz="2400" dirty="0" err="1">
                <a:latin typeface="Tahoma" panose="020B0604030504040204" pitchFamily="34" charset="0"/>
                <a:ea typeface="Tahoma" panose="020B0604030504040204" pitchFamily="34" charset="0"/>
                <a:cs typeface="Tahoma" panose="020B0604030504040204" pitchFamily="34" charset="0"/>
              </a:rPr>
              <a:t>toBigEndian</a:t>
            </a:r>
            <a:r>
              <a:rPr lang="en-ZA" sz="2400" dirty="0">
                <a:latin typeface="Tahoma" panose="020B0604030504040204" pitchFamily="34" charset="0"/>
                <a:ea typeface="Tahoma" panose="020B0604030504040204" pitchFamily="34" charset="0"/>
                <a:cs typeface="Tahoma" panose="020B0604030504040204" pitchFamily="34" charset="0"/>
              </a:rPr>
              <a:t> = {x[7:0], x[15:8], x[23:16], x[31:24]};</a:t>
            </a:r>
          </a:p>
          <a:p>
            <a:pPr lvl="1"/>
            <a:r>
              <a:rPr lang="en-ZA" sz="2400" dirty="0" err="1">
                <a:latin typeface="Tahoma" panose="020B0604030504040204" pitchFamily="34" charset="0"/>
                <a:ea typeface="Tahoma" panose="020B0604030504040204" pitchFamily="34" charset="0"/>
                <a:cs typeface="Tahoma" panose="020B0604030504040204" pitchFamily="34" charset="0"/>
              </a:rPr>
              <a:t>endfunction</a:t>
            </a:r>
            <a:endParaRPr lang="en-ZA"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2755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959" y="448221"/>
            <a:ext cx="7941961" cy="692210"/>
          </a:xfrm>
        </p:spPr>
        <p:txBody>
          <a:bodyPr>
            <a:normAutofit fontScale="90000"/>
          </a:bodyPr>
          <a:lstStyle/>
          <a:p>
            <a:r>
              <a:rPr lang="en-ZA" dirty="0"/>
              <a:t>Vectors &amp; Signal concatenation { }</a:t>
            </a:r>
          </a:p>
        </p:txBody>
      </p:sp>
      <p:sp>
        <p:nvSpPr>
          <p:cNvPr id="3" name="Content Placeholder 2"/>
          <p:cNvSpPr>
            <a:spLocks noGrp="1"/>
          </p:cNvSpPr>
          <p:nvPr>
            <p:ph idx="1"/>
          </p:nvPr>
        </p:nvSpPr>
        <p:spPr>
          <a:xfrm>
            <a:off x="548959" y="2196123"/>
            <a:ext cx="8302941" cy="4519977"/>
          </a:xfrm>
        </p:spPr>
        <p:txBody>
          <a:bodyPr>
            <a:normAutofit fontScale="92500" lnSpcReduction="20000"/>
          </a:bodyPr>
          <a:lstStyle/>
          <a:p>
            <a:pPr>
              <a:buFontTx/>
              <a:buNone/>
            </a:pPr>
            <a:r>
              <a:rPr lang="en-US" altLang="en-US" dirty="0"/>
              <a:t>module adder4 (a, b, </a:t>
            </a:r>
            <a:r>
              <a:rPr lang="en-US" altLang="en-US" dirty="0" err="1"/>
              <a:t>cin</a:t>
            </a:r>
            <a:r>
              <a:rPr lang="en-US" altLang="en-US" dirty="0"/>
              <a:t>, sum, </a:t>
            </a:r>
            <a:r>
              <a:rPr lang="en-US" altLang="en-US" dirty="0" err="1"/>
              <a:t>cout</a:t>
            </a:r>
            <a:r>
              <a:rPr lang="en-US" altLang="en-US" dirty="0"/>
              <a:t>);</a:t>
            </a:r>
          </a:p>
          <a:p>
            <a:pPr>
              <a:buFontTx/>
              <a:buNone/>
            </a:pPr>
            <a:r>
              <a:rPr lang="en-US" altLang="en-US" dirty="0"/>
              <a:t>	input [3:0] a, b;    // 2x 4 bit vector inputs</a:t>
            </a:r>
          </a:p>
          <a:p>
            <a:pPr>
              <a:buFontTx/>
              <a:buNone/>
            </a:pPr>
            <a:r>
              <a:rPr lang="en-US" altLang="en-US" dirty="0"/>
              <a:t>	input </a:t>
            </a:r>
            <a:r>
              <a:rPr lang="en-US" altLang="en-US" dirty="0" err="1"/>
              <a:t>cin</a:t>
            </a:r>
            <a:r>
              <a:rPr lang="en-US" altLang="en-US" dirty="0"/>
              <a:t>;             // carry input</a:t>
            </a:r>
          </a:p>
          <a:p>
            <a:pPr>
              <a:buFontTx/>
              <a:buNone/>
            </a:pPr>
            <a:r>
              <a:rPr lang="en-US" altLang="en-US" dirty="0"/>
              <a:t>	output [3:0] sum; // 4-bit little endian vector</a:t>
            </a:r>
          </a:p>
          <a:p>
            <a:pPr>
              <a:buFontTx/>
              <a:buNone/>
            </a:pPr>
            <a:r>
              <a:rPr lang="en-US" altLang="en-US" dirty="0"/>
              <a:t>	output </a:t>
            </a:r>
            <a:r>
              <a:rPr lang="en-US" altLang="en-US" dirty="0" err="1"/>
              <a:t>cout</a:t>
            </a:r>
            <a:r>
              <a:rPr lang="en-US" altLang="en-US" dirty="0"/>
              <a:t>;         // carry out</a:t>
            </a:r>
          </a:p>
          <a:p>
            <a:pPr>
              <a:buFontTx/>
              <a:buNone/>
            </a:pPr>
            <a:r>
              <a:rPr lang="en-US" altLang="en-US" dirty="0"/>
              <a:t>   // perform the adder operation</a:t>
            </a:r>
          </a:p>
          <a:p>
            <a:pPr>
              <a:buFontTx/>
              <a:buNone/>
            </a:pPr>
            <a:r>
              <a:rPr lang="en-US" altLang="en-US" dirty="0"/>
              <a:t>	assign {</a:t>
            </a:r>
            <a:r>
              <a:rPr lang="en-US" altLang="en-US" dirty="0" err="1"/>
              <a:t>cout,sum</a:t>
            </a:r>
            <a:r>
              <a:rPr lang="en-US" altLang="en-US" dirty="0"/>
              <a:t>} = a + b + </a:t>
            </a:r>
            <a:r>
              <a:rPr lang="en-US" altLang="en-US" dirty="0" err="1"/>
              <a:t>cin</a:t>
            </a:r>
            <a:r>
              <a:rPr lang="en-US" altLang="en-US" dirty="0"/>
              <a:t>;</a:t>
            </a:r>
          </a:p>
          <a:p>
            <a:pPr>
              <a:buFontTx/>
              <a:buNone/>
            </a:pPr>
            <a:r>
              <a:rPr lang="en-US" altLang="en-US" dirty="0"/>
              <a:t>     // the leftmost is MSB since it is little endian</a:t>
            </a:r>
          </a:p>
          <a:p>
            <a:pPr>
              <a:buFontTx/>
              <a:buNone/>
            </a:pPr>
            <a:r>
              <a:rPr lang="en-US" altLang="en-US" dirty="0" err="1"/>
              <a:t>endmodule</a:t>
            </a:r>
            <a:endParaRPr lang="en-US" altLang="en-US" dirty="0"/>
          </a:p>
          <a:p>
            <a:endParaRPr lang="en-ZA" dirty="0"/>
          </a:p>
        </p:txBody>
      </p:sp>
      <p:sp>
        <p:nvSpPr>
          <p:cNvPr id="5" name="Rectangle 4"/>
          <p:cNvSpPr/>
          <p:nvPr/>
        </p:nvSpPr>
        <p:spPr>
          <a:xfrm>
            <a:off x="548959" y="1269241"/>
            <a:ext cx="8302941" cy="769441"/>
          </a:xfrm>
          <a:prstGeom prst="rect">
            <a:avLst/>
          </a:prstGeom>
        </p:spPr>
        <p:txBody>
          <a:bodyPr wrap="square">
            <a:spAutoFit/>
          </a:bodyPr>
          <a:lstStyle/>
          <a:p>
            <a:r>
              <a:rPr lang="en-US" altLang="en-US" sz="2000" dirty="0"/>
              <a:t>Syntax for concatenating wires:  </a:t>
            </a:r>
            <a:r>
              <a:rPr lang="en-US" altLang="en-US" sz="2400" b="1" dirty="0">
                <a:solidFill>
                  <a:srgbClr val="FF0000"/>
                </a:solidFill>
              </a:rPr>
              <a:t>{ x1, x2, … </a:t>
            </a:r>
            <a:r>
              <a:rPr lang="en-US" altLang="en-US" sz="2400" b="1" dirty="0" err="1">
                <a:solidFill>
                  <a:srgbClr val="FF0000"/>
                </a:solidFill>
              </a:rPr>
              <a:t>xn</a:t>
            </a:r>
            <a:r>
              <a:rPr lang="en-US" altLang="en-US" sz="2400" b="1" dirty="0">
                <a:solidFill>
                  <a:srgbClr val="FF0000"/>
                </a:solidFill>
              </a:rPr>
              <a:t> }</a:t>
            </a:r>
            <a:r>
              <a:rPr lang="en-US" altLang="en-US" sz="2400" dirty="0"/>
              <a:t> </a:t>
            </a:r>
            <a:r>
              <a:rPr lang="en-US" altLang="en-US" sz="2000" dirty="0"/>
              <a:t>  the collective can be used just the same as any other variable.</a:t>
            </a:r>
            <a:endParaRPr lang="en-ZA" sz="2000" dirty="0"/>
          </a:p>
        </p:txBody>
      </p:sp>
      <p:sp>
        <p:nvSpPr>
          <p:cNvPr id="4" name="TextBox 3">
            <a:extLst>
              <a:ext uri="{FF2B5EF4-FFF2-40B4-BE49-F238E27FC236}">
                <a16:creationId xmlns:a16="http://schemas.microsoft.com/office/drawing/2014/main" id="{028DC131-2295-4A71-A2F6-33FA8C7C4B6A}"/>
              </a:ext>
            </a:extLst>
          </p:cNvPr>
          <p:cNvSpPr txBox="1"/>
          <p:nvPr/>
        </p:nvSpPr>
        <p:spPr>
          <a:xfrm>
            <a:off x="4140354" y="5960708"/>
            <a:ext cx="4711546" cy="646331"/>
          </a:xfrm>
          <a:prstGeom prst="rect">
            <a:avLst/>
          </a:prstGeom>
          <a:noFill/>
        </p:spPr>
        <p:txBody>
          <a:bodyPr wrap="none" rtlCol="0">
            <a:spAutoFit/>
          </a:bodyPr>
          <a:lstStyle/>
          <a:p>
            <a:r>
              <a:rPr lang="en-ZA" i="1" dirty="0"/>
              <a:t>i.e. if the input is little endian so is the output</a:t>
            </a:r>
          </a:p>
          <a:p>
            <a:r>
              <a:rPr lang="en-ZA" i="1" dirty="0"/>
              <a:t>If you said {</a:t>
            </a:r>
            <a:r>
              <a:rPr lang="en-ZA" i="1" dirty="0" err="1"/>
              <a:t>sum,cout</a:t>
            </a:r>
            <a:r>
              <a:rPr lang="en-ZA" i="1" dirty="0"/>
              <a:t>}=A</a:t>
            </a:r>
          </a:p>
        </p:txBody>
      </p:sp>
    </p:spTree>
    <p:extLst>
      <p:ext uri="{BB962C8B-B14F-4D97-AF65-F5344CB8AC3E}">
        <p14:creationId xmlns:p14="http://schemas.microsoft.com/office/powerpoint/2010/main" val="344308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ln>
                  <a:solidFill>
                    <a:schemeClr val="tx1"/>
                  </a:solidFill>
                </a:ln>
                <a:solidFill>
                  <a:srgbClr val="1D8757"/>
                </a:solidFill>
              </a:rPr>
              <a:t>Blocking/Non-blocking </a:t>
            </a:r>
            <a:r>
              <a:rPr lang="en-ZA" dirty="0" err="1">
                <a:ln>
                  <a:solidFill>
                    <a:schemeClr val="tx1"/>
                  </a:solidFill>
                </a:ln>
                <a:solidFill>
                  <a:srgbClr val="1D8757"/>
                </a:solidFill>
              </a:rPr>
              <a:t>statemets</a:t>
            </a:r>
            <a:endParaRPr lang="en-ZA" dirty="0">
              <a:ln>
                <a:solidFill>
                  <a:schemeClr val="tx1"/>
                </a:solidFill>
              </a:ln>
              <a:solidFill>
                <a:srgbClr val="1D8757"/>
              </a:solidFill>
            </a:endParaRPr>
          </a:p>
        </p:txBody>
      </p:sp>
      <p:sp>
        <p:nvSpPr>
          <p:cNvPr id="4" name="Text Placeholder 3"/>
          <p:cNvSpPr>
            <a:spLocks noGrp="1"/>
          </p:cNvSpPr>
          <p:nvPr>
            <p:ph type="body" idx="1"/>
          </p:nvPr>
        </p:nvSpPr>
        <p:spPr>
          <a:xfrm>
            <a:off x="1412111" y="1140431"/>
            <a:ext cx="3057148" cy="639762"/>
          </a:xfrm>
        </p:spPr>
        <p:txBody>
          <a:bodyPr>
            <a:normAutofit/>
          </a:bodyPr>
          <a:lstStyle/>
          <a:p>
            <a:r>
              <a:rPr lang="en-ZA" dirty="0"/>
              <a:t>Blocking</a:t>
            </a:r>
          </a:p>
        </p:txBody>
      </p:sp>
      <p:sp>
        <p:nvSpPr>
          <p:cNvPr id="5" name="Content Placeholder 4"/>
          <p:cNvSpPr>
            <a:spLocks noGrp="1"/>
          </p:cNvSpPr>
          <p:nvPr>
            <p:ph sz="half" idx="2"/>
          </p:nvPr>
        </p:nvSpPr>
        <p:spPr>
          <a:xfrm>
            <a:off x="1041721" y="1370754"/>
            <a:ext cx="3419856" cy="4030298"/>
          </a:xfrm>
        </p:spPr>
        <p:txBody>
          <a:bodyPr>
            <a:noAutofit/>
          </a:bodyPr>
          <a:lstStyle/>
          <a:p>
            <a:pPr marL="0" indent="0">
              <a:buNone/>
            </a:pPr>
            <a:r>
              <a:rPr lang="en-ZA" sz="1800" dirty="0"/>
              <a:t> </a:t>
            </a:r>
          </a:p>
          <a:p>
            <a:pPr marL="0" indent="0">
              <a:buNone/>
            </a:pPr>
            <a:r>
              <a:rPr lang="en-ZA" sz="1800" dirty="0"/>
              <a:t>module </a:t>
            </a:r>
            <a:r>
              <a:rPr lang="en-ZA" sz="1800" dirty="0" err="1"/>
              <a:t>blockFFs</a:t>
            </a:r>
            <a:r>
              <a:rPr lang="en-ZA" sz="1800" dirty="0"/>
              <a:t> (</a:t>
            </a:r>
          </a:p>
          <a:p>
            <a:pPr marL="0" indent="0">
              <a:buNone/>
            </a:pPr>
            <a:r>
              <a:rPr lang="en-ZA" sz="1800" dirty="0"/>
              <a:t>  input D, input </a:t>
            </a:r>
            <a:r>
              <a:rPr lang="en-ZA" sz="1800" dirty="0" err="1"/>
              <a:t>clk</a:t>
            </a:r>
            <a:r>
              <a:rPr lang="en-ZA" sz="1800" dirty="0"/>
              <a:t>, </a:t>
            </a:r>
          </a:p>
          <a:p>
            <a:pPr marL="0" indent="0">
              <a:buNone/>
            </a:pPr>
            <a:r>
              <a:rPr lang="en-ZA" sz="1800" dirty="0"/>
              <a:t>  output </a:t>
            </a:r>
            <a:r>
              <a:rPr lang="en-ZA" sz="1800" dirty="0" err="1"/>
              <a:t>reg</a:t>
            </a:r>
            <a:r>
              <a:rPr lang="en-ZA" sz="1800" dirty="0"/>
              <a:t> Q1, output </a:t>
            </a:r>
            <a:r>
              <a:rPr lang="en-ZA" sz="1800" dirty="0" err="1"/>
              <a:t>reg</a:t>
            </a:r>
            <a:r>
              <a:rPr lang="en-ZA" sz="1800" dirty="0"/>
              <a:t> Q2)</a:t>
            </a:r>
          </a:p>
          <a:p>
            <a:pPr marL="0" indent="0">
              <a:buNone/>
            </a:pPr>
            <a:r>
              <a:rPr lang="en-ZA" sz="1800" dirty="0"/>
              <a:t>always @ (</a:t>
            </a:r>
            <a:r>
              <a:rPr lang="en-ZA" sz="1800" dirty="0" err="1"/>
              <a:t>posedge</a:t>
            </a:r>
            <a:r>
              <a:rPr lang="en-ZA" sz="1800" dirty="0"/>
              <a:t> </a:t>
            </a:r>
            <a:r>
              <a:rPr lang="en-ZA" sz="1800" dirty="0" err="1"/>
              <a:t>clk</a:t>
            </a:r>
            <a:r>
              <a:rPr lang="en-ZA" sz="1800" dirty="0"/>
              <a:t>)</a:t>
            </a:r>
          </a:p>
          <a:p>
            <a:pPr marL="0" indent="0">
              <a:buNone/>
            </a:pPr>
            <a:r>
              <a:rPr lang="en-ZA" sz="1800" dirty="0"/>
              <a:t> begin</a:t>
            </a:r>
          </a:p>
          <a:p>
            <a:pPr marL="0" indent="0">
              <a:buNone/>
            </a:pPr>
            <a:r>
              <a:rPr lang="en-ZA" sz="1800" dirty="0"/>
              <a:t>   Q1 = D;</a:t>
            </a:r>
          </a:p>
          <a:p>
            <a:pPr marL="0" indent="0">
              <a:buNone/>
            </a:pPr>
            <a:r>
              <a:rPr lang="en-ZA" sz="1800" dirty="0"/>
              <a:t>   Q2 = Q1;</a:t>
            </a:r>
          </a:p>
          <a:p>
            <a:pPr marL="0" indent="0">
              <a:buNone/>
            </a:pPr>
            <a:r>
              <a:rPr lang="en-ZA" sz="1800" dirty="0"/>
              <a:t> end</a:t>
            </a:r>
          </a:p>
          <a:p>
            <a:pPr marL="0" indent="0">
              <a:buNone/>
            </a:pPr>
            <a:r>
              <a:rPr lang="en-ZA" sz="1800" dirty="0" err="1"/>
              <a:t>endmodule</a:t>
            </a:r>
            <a:endParaRPr lang="en-ZA" sz="1800" dirty="0"/>
          </a:p>
        </p:txBody>
      </p:sp>
      <p:sp>
        <p:nvSpPr>
          <p:cNvPr id="6" name="Text Placeholder 5"/>
          <p:cNvSpPr>
            <a:spLocks noGrp="1"/>
          </p:cNvSpPr>
          <p:nvPr>
            <p:ph type="body" sz="quarter" idx="3"/>
          </p:nvPr>
        </p:nvSpPr>
        <p:spPr>
          <a:xfrm>
            <a:off x="5011837" y="1140432"/>
            <a:ext cx="3055717" cy="639762"/>
          </a:xfrm>
        </p:spPr>
        <p:txBody>
          <a:bodyPr/>
          <a:lstStyle/>
          <a:p>
            <a:r>
              <a:rPr lang="en-ZA" dirty="0"/>
              <a:t>Non-blocking</a:t>
            </a:r>
          </a:p>
        </p:txBody>
      </p:sp>
      <p:sp>
        <p:nvSpPr>
          <p:cNvPr id="7" name="Content Placeholder 6"/>
          <p:cNvSpPr>
            <a:spLocks noGrp="1"/>
          </p:cNvSpPr>
          <p:nvPr>
            <p:ph sz="quarter" idx="4"/>
          </p:nvPr>
        </p:nvSpPr>
        <p:spPr>
          <a:xfrm>
            <a:off x="4645152" y="1602770"/>
            <a:ext cx="3419856" cy="4030298"/>
          </a:xfrm>
        </p:spPr>
        <p:txBody>
          <a:bodyPr>
            <a:normAutofit/>
          </a:bodyPr>
          <a:lstStyle/>
          <a:p>
            <a:pPr marL="0" indent="0">
              <a:buNone/>
            </a:pPr>
            <a:r>
              <a:rPr lang="en-ZA" sz="1800" dirty="0"/>
              <a:t> </a:t>
            </a:r>
          </a:p>
          <a:p>
            <a:pPr marL="0" indent="0">
              <a:buNone/>
            </a:pPr>
            <a:r>
              <a:rPr lang="en-ZA" sz="1800" dirty="0"/>
              <a:t>module </a:t>
            </a:r>
            <a:r>
              <a:rPr lang="en-ZA" sz="1800" dirty="0" err="1"/>
              <a:t>nonblockFFs</a:t>
            </a:r>
            <a:r>
              <a:rPr lang="en-ZA" sz="1800" dirty="0"/>
              <a:t> (</a:t>
            </a:r>
          </a:p>
          <a:p>
            <a:pPr marL="0" indent="0">
              <a:buNone/>
            </a:pPr>
            <a:r>
              <a:rPr lang="en-ZA" sz="1800" dirty="0"/>
              <a:t>  input D, input </a:t>
            </a:r>
            <a:r>
              <a:rPr lang="en-ZA" sz="1800" dirty="0" err="1"/>
              <a:t>clk</a:t>
            </a:r>
            <a:r>
              <a:rPr lang="en-ZA" sz="1800" dirty="0"/>
              <a:t>, </a:t>
            </a:r>
          </a:p>
          <a:p>
            <a:pPr marL="0" indent="0">
              <a:buNone/>
            </a:pPr>
            <a:r>
              <a:rPr lang="en-ZA" sz="1800" dirty="0"/>
              <a:t>  output </a:t>
            </a:r>
            <a:r>
              <a:rPr lang="en-ZA" sz="1800" dirty="0" err="1"/>
              <a:t>reg</a:t>
            </a:r>
            <a:r>
              <a:rPr lang="en-ZA" sz="1800" dirty="0"/>
              <a:t> Q1, output </a:t>
            </a:r>
            <a:r>
              <a:rPr lang="en-ZA" sz="1800" dirty="0" err="1"/>
              <a:t>reg</a:t>
            </a:r>
            <a:r>
              <a:rPr lang="en-ZA" sz="1800" dirty="0"/>
              <a:t> Q2)</a:t>
            </a:r>
          </a:p>
          <a:p>
            <a:pPr marL="0" indent="0">
              <a:buNone/>
            </a:pPr>
            <a:r>
              <a:rPr lang="en-ZA" sz="1800" dirty="0"/>
              <a:t>always @ (</a:t>
            </a:r>
            <a:r>
              <a:rPr lang="en-ZA" sz="1800" dirty="0" err="1"/>
              <a:t>posedge</a:t>
            </a:r>
            <a:r>
              <a:rPr lang="en-ZA" sz="1800" dirty="0"/>
              <a:t> </a:t>
            </a:r>
            <a:r>
              <a:rPr lang="en-ZA" sz="1800" dirty="0" err="1"/>
              <a:t>clk</a:t>
            </a:r>
            <a:r>
              <a:rPr lang="en-ZA" sz="1800" dirty="0"/>
              <a:t>)</a:t>
            </a:r>
          </a:p>
          <a:p>
            <a:pPr marL="0" indent="0">
              <a:buNone/>
            </a:pPr>
            <a:r>
              <a:rPr lang="en-ZA" sz="1800" dirty="0"/>
              <a:t> begin</a:t>
            </a:r>
          </a:p>
          <a:p>
            <a:pPr marL="0" indent="0">
              <a:buNone/>
            </a:pPr>
            <a:r>
              <a:rPr lang="en-ZA" sz="1800" dirty="0"/>
              <a:t>   Q1 &lt;= D; </a:t>
            </a:r>
          </a:p>
          <a:p>
            <a:pPr marL="0" indent="0">
              <a:buNone/>
            </a:pPr>
            <a:r>
              <a:rPr lang="en-ZA" sz="1800" dirty="0"/>
              <a:t>   Q2 &lt;= Q1; </a:t>
            </a:r>
          </a:p>
          <a:p>
            <a:pPr marL="0" indent="0">
              <a:buNone/>
            </a:pPr>
            <a:r>
              <a:rPr lang="en-ZA" sz="1800" dirty="0"/>
              <a:t> end</a:t>
            </a:r>
          </a:p>
          <a:p>
            <a:pPr marL="0" indent="0">
              <a:buNone/>
            </a:pPr>
            <a:r>
              <a:rPr lang="en-ZA" sz="1800" dirty="0" err="1"/>
              <a:t>endmodule</a:t>
            </a:r>
            <a:endParaRPr lang="en-ZA" sz="1800" dirty="0"/>
          </a:p>
        </p:txBody>
      </p:sp>
      <p:pic>
        <p:nvPicPr>
          <p:cNvPr id="9" name="Picture 8"/>
          <p:cNvPicPr>
            <a:picLocks noChangeAspect="1"/>
          </p:cNvPicPr>
          <p:nvPr/>
        </p:nvPicPr>
        <p:blipFill>
          <a:blip r:embed="rId2"/>
          <a:stretch>
            <a:fillRect/>
          </a:stretch>
        </p:blipFill>
        <p:spPr>
          <a:xfrm>
            <a:off x="1146625" y="4675805"/>
            <a:ext cx="2428875" cy="1914525"/>
          </a:xfrm>
          <a:prstGeom prst="rect">
            <a:avLst/>
          </a:prstGeom>
        </p:spPr>
      </p:pic>
      <p:pic>
        <p:nvPicPr>
          <p:cNvPr id="10" name="Picture 9"/>
          <p:cNvPicPr>
            <a:picLocks noChangeAspect="1"/>
          </p:cNvPicPr>
          <p:nvPr/>
        </p:nvPicPr>
        <p:blipFill>
          <a:blip r:embed="rId3"/>
          <a:stretch>
            <a:fillRect/>
          </a:stretch>
        </p:blipFill>
        <p:spPr>
          <a:xfrm>
            <a:off x="4616767" y="5162052"/>
            <a:ext cx="3476625" cy="1228725"/>
          </a:xfrm>
          <a:prstGeom prst="rect">
            <a:avLst/>
          </a:prstGeom>
        </p:spPr>
      </p:pic>
    </p:spTree>
    <p:extLst>
      <p:ext uri="{BB962C8B-B14F-4D97-AF65-F5344CB8AC3E}">
        <p14:creationId xmlns:p14="http://schemas.microsoft.com/office/powerpoint/2010/main" val="81878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a:t>Implementing a FSM</a:t>
            </a:r>
          </a:p>
        </p:txBody>
      </p:sp>
      <p:sp>
        <p:nvSpPr>
          <p:cNvPr id="5" name="Text Placeholder 4"/>
          <p:cNvSpPr>
            <a:spLocks noGrp="1"/>
          </p:cNvSpPr>
          <p:nvPr>
            <p:ph type="body" idx="1"/>
          </p:nvPr>
        </p:nvSpPr>
        <p:spPr/>
        <p:txBody>
          <a:bodyPr/>
          <a:lstStyle/>
          <a:p>
            <a:r>
              <a:rPr lang="en-ZA" dirty="0"/>
              <a:t>Creating finite state machines in Verilog</a:t>
            </a:r>
          </a:p>
        </p:txBody>
      </p:sp>
    </p:spTree>
    <p:extLst>
      <p:ext uri="{BB962C8B-B14F-4D97-AF65-F5344CB8AC3E}">
        <p14:creationId xmlns:p14="http://schemas.microsoft.com/office/powerpoint/2010/main" val="1612515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a:t>Statemachines</a:t>
            </a:r>
            <a:endParaRPr lang="en-ZA" dirty="0"/>
          </a:p>
        </p:txBody>
      </p:sp>
      <p:sp>
        <p:nvSpPr>
          <p:cNvPr id="3" name="Content Placeholder 2"/>
          <p:cNvSpPr>
            <a:spLocks noGrp="1"/>
          </p:cNvSpPr>
          <p:nvPr>
            <p:ph idx="1"/>
          </p:nvPr>
        </p:nvSpPr>
        <p:spPr/>
        <p:txBody>
          <a:bodyPr>
            <a:normAutofit lnSpcReduction="10000"/>
          </a:bodyPr>
          <a:lstStyle/>
          <a:p>
            <a:r>
              <a:rPr lang="en-ZA" dirty="0"/>
              <a:t>A state machine has:</a:t>
            </a:r>
          </a:p>
          <a:p>
            <a:pPr lvl="1"/>
            <a:r>
              <a:rPr lang="en-US" altLang="en-US" dirty="0"/>
              <a:t>Input events</a:t>
            </a:r>
          </a:p>
          <a:p>
            <a:pPr lvl="1"/>
            <a:r>
              <a:rPr lang="en-US" altLang="en-US" dirty="0"/>
              <a:t>Output events</a:t>
            </a:r>
          </a:p>
          <a:p>
            <a:pPr lvl="1"/>
            <a:r>
              <a:rPr lang="en-US" altLang="en-US" dirty="0"/>
              <a:t>Set of states</a:t>
            </a:r>
          </a:p>
          <a:p>
            <a:pPr lvl="1"/>
            <a:r>
              <a:rPr lang="en-US" altLang="en-US" dirty="0"/>
              <a:t>A function that maps</a:t>
            </a:r>
            <a:br>
              <a:rPr lang="en-US" altLang="en-US" dirty="0"/>
            </a:br>
            <a:r>
              <a:rPr lang="en-US" altLang="en-US" dirty="0"/>
              <a:t>   (</a:t>
            </a:r>
            <a:r>
              <a:rPr lang="en-US" altLang="en-US" dirty="0" err="1"/>
              <a:t>state,input</a:t>
            </a:r>
            <a:r>
              <a:rPr lang="en-US" altLang="en-US" dirty="0"/>
              <a:t>) </a:t>
            </a:r>
            <a:r>
              <a:rPr lang="en-US" altLang="en-US" dirty="0">
                <a:sym typeface="Wingdings" panose="05000000000000000000" pitchFamily="2" charset="2"/>
              </a:rPr>
              <a:t> </a:t>
            </a:r>
            <a:r>
              <a:rPr lang="en-US" altLang="en-US" dirty="0"/>
              <a:t>(</a:t>
            </a:r>
            <a:r>
              <a:rPr lang="en-US" altLang="en-US" dirty="0" err="1"/>
              <a:t>state,output</a:t>
            </a:r>
            <a:r>
              <a:rPr lang="en-US" altLang="en-US" dirty="0"/>
              <a:t>)</a:t>
            </a:r>
          </a:p>
          <a:p>
            <a:pPr lvl="1"/>
            <a:r>
              <a:rPr lang="en-US" altLang="en-US" dirty="0"/>
              <a:t>A indication of the initial state</a:t>
            </a:r>
          </a:p>
          <a:p>
            <a:r>
              <a:rPr lang="en-US" dirty="0"/>
              <a:t>A Finite State Machine (FSM) has a limited number of states</a:t>
            </a:r>
            <a:endParaRPr lang="en-ZA" dirty="0"/>
          </a:p>
        </p:txBody>
      </p:sp>
    </p:spTree>
    <p:extLst>
      <p:ext uri="{BB962C8B-B14F-4D97-AF65-F5344CB8AC3E}">
        <p14:creationId xmlns:p14="http://schemas.microsoft.com/office/powerpoint/2010/main" val="996427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Implementing a FSM with Verilog</a:t>
            </a:r>
          </a:p>
        </p:txBody>
      </p:sp>
      <p:sp>
        <p:nvSpPr>
          <p:cNvPr id="3" name="Content Placeholder 2"/>
          <p:cNvSpPr>
            <a:spLocks noGrp="1"/>
          </p:cNvSpPr>
          <p:nvPr>
            <p:ph idx="1"/>
          </p:nvPr>
        </p:nvSpPr>
        <p:spPr/>
        <p:txBody>
          <a:bodyPr/>
          <a:lstStyle/>
          <a:p>
            <a:r>
              <a:rPr lang="en-ZA" dirty="0"/>
              <a:t>The state machine needs a register to store its state</a:t>
            </a:r>
          </a:p>
          <a:p>
            <a:r>
              <a:rPr lang="en-ZA" dirty="0"/>
              <a:t>It is sensitive to zero or more inputs, which can change state and/or produce an output </a:t>
            </a:r>
          </a:p>
        </p:txBody>
      </p:sp>
    </p:spTree>
    <p:extLst>
      <p:ext uri="{BB962C8B-B14F-4D97-AF65-F5344CB8AC3E}">
        <p14:creationId xmlns:p14="http://schemas.microsoft.com/office/powerpoint/2010/main" val="4035227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The state register</a:t>
            </a:r>
          </a:p>
        </p:txBody>
      </p:sp>
      <p:sp>
        <p:nvSpPr>
          <p:cNvPr id="3" name="Content Placeholder 2"/>
          <p:cNvSpPr>
            <a:spLocks noGrp="1"/>
          </p:cNvSpPr>
          <p:nvPr>
            <p:ph idx="1"/>
          </p:nvPr>
        </p:nvSpPr>
        <p:spPr>
          <a:xfrm>
            <a:off x="590085" y="1330932"/>
            <a:ext cx="7697635" cy="4975166"/>
          </a:xfrm>
        </p:spPr>
        <p:txBody>
          <a:bodyPr>
            <a:normAutofit/>
          </a:bodyPr>
          <a:lstStyle/>
          <a:p>
            <a:r>
              <a:rPr lang="en-ZA" dirty="0"/>
              <a:t>States could be numbered in sequence 0 .. 2</a:t>
            </a:r>
            <a:r>
              <a:rPr lang="en-ZA" baseline="30000" dirty="0"/>
              <a:t>n</a:t>
            </a:r>
            <a:r>
              <a:rPr lang="en-ZA" dirty="0"/>
              <a:t>-1 where n is the number of bits for the state.</a:t>
            </a:r>
          </a:p>
          <a:p>
            <a:r>
              <a:rPr lang="en-ZA" dirty="0"/>
              <a:t>Or a different encoding / ordering scheme could be used to make state changes more robust, e.g.:</a:t>
            </a:r>
          </a:p>
          <a:p>
            <a:pPr lvl="1"/>
            <a:r>
              <a:rPr lang="en-ZA" dirty="0"/>
              <a:t>use of grey scale or ‘one hot’</a:t>
            </a:r>
            <a:br>
              <a:rPr lang="en-ZA" dirty="0"/>
            </a:br>
            <a:r>
              <a:rPr lang="en-ZA" dirty="0"/>
              <a:t>encoding  (where ‘one hot’</a:t>
            </a:r>
            <a:br>
              <a:rPr lang="en-ZA" dirty="0"/>
            </a:br>
            <a:r>
              <a:rPr lang="en-ZA" dirty="0"/>
              <a:t>means there is just one pin</a:t>
            </a:r>
            <a:br>
              <a:rPr lang="en-ZA" dirty="0"/>
            </a:br>
            <a:r>
              <a:rPr lang="en-ZA" dirty="0"/>
              <a:t>in the state set at a time)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0600" y="4616997"/>
            <a:ext cx="2667000" cy="1562100"/>
          </a:xfrm>
          <a:prstGeom prst="rect">
            <a:avLst/>
          </a:prstGeom>
        </p:spPr>
      </p:pic>
    </p:spTree>
    <p:extLst>
      <p:ext uri="{BB962C8B-B14F-4D97-AF65-F5344CB8AC3E}">
        <p14:creationId xmlns:p14="http://schemas.microsoft.com/office/powerpoint/2010/main" val="1998613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The states and state changes</a:t>
            </a:r>
          </a:p>
        </p:txBody>
      </p:sp>
      <p:sp>
        <p:nvSpPr>
          <p:cNvPr id="3" name="Content Placeholder 2"/>
          <p:cNvSpPr>
            <a:spLocks noGrp="1"/>
          </p:cNvSpPr>
          <p:nvPr>
            <p:ph idx="1"/>
          </p:nvPr>
        </p:nvSpPr>
        <p:spPr>
          <a:xfrm>
            <a:off x="729785" y="1498600"/>
            <a:ext cx="7697635" cy="4807497"/>
          </a:xfrm>
        </p:spPr>
        <p:txBody>
          <a:bodyPr>
            <a:normAutofit fontScale="92500" lnSpcReduction="20000"/>
          </a:bodyPr>
          <a:lstStyle/>
          <a:p>
            <a:r>
              <a:rPr lang="en-ZA" dirty="0"/>
              <a:t>Need a means to force initial state at </a:t>
            </a:r>
            <a:r>
              <a:rPr lang="en-ZA" dirty="0" err="1"/>
              <a:t>startup</a:t>
            </a:r>
            <a:r>
              <a:rPr lang="en-ZA" dirty="0"/>
              <a:t> (i.e. reset state register)</a:t>
            </a:r>
          </a:p>
          <a:p>
            <a:pPr lvl="1"/>
            <a:r>
              <a:rPr lang="en-ZA" dirty="0"/>
              <a:t>Typically a reset handler does this.</a:t>
            </a:r>
          </a:p>
          <a:p>
            <a:r>
              <a:rPr lang="en-ZA" dirty="0"/>
              <a:t>Specifying and changing states</a:t>
            </a:r>
          </a:p>
          <a:p>
            <a:pPr lvl="1"/>
            <a:r>
              <a:rPr lang="en-ZA" dirty="0"/>
              <a:t>Usually a case construct is used to define the states, but could use ifs and </a:t>
            </a:r>
            <a:r>
              <a:rPr lang="en-ZA" dirty="0" err="1"/>
              <a:t>elses</a:t>
            </a:r>
            <a:endParaRPr lang="en-ZA" dirty="0"/>
          </a:p>
          <a:p>
            <a:r>
              <a:rPr lang="en-ZA" dirty="0"/>
              <a:t>Need to decide if the </a:t>
            </a:r>
            <a:r>
              <a:rPr lang="en-ZA" dirty="0" err="1"/>
              <a:t>statemachine</a:t>
            </a:r>
            <a:r>
              <a:rPr lang="en-ZA" dirty="0"/>
              <a:t> </a:t>
            </a:r>
          </a:p>
          <a:p>
            <a:pPr lvl="1"/>
            <a:r>
              <a:rPr lang="en-ZA" dirty="0"/>
              <a:t>is synchronous (clocked) or </a:t>
            </a:r>
          </a:p>
          <a:p>
            <a:pPr lvl="1"/>
            <a:r>
              <a:rPr lang="en-ZA" dirty="0"/>
              <a:t>asynchronous (activates whenever an input changes)</a:t>
            </a:r>
          </a:p>
          <a:p>
            <a:r>
              <a:rPr lang="en-ZA" dirty="0"/>
              <a:t>May need recovery mechanism (e.g. watchdog or recovery default state)</a:t>
            </a:r>
          </a:p>
        </p:txBody>
      </p:sp>
    </p:spTree>
    <p:extLst>
      <p:ext uri="{BB962C8B-B14F-4D97-AF65-F5344CB8AC3E}">
        <p14:creationId xmlns:p14="http://schemas.microsoft.com/office/powerpoint/2010/main" val="3273834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257721"/>
            <a:ext cx="7698306" cy="692210"/>
          </a:xfrm>
        </p:spPr>
        <p:txBody>
          <a:bodyPr>
            <a:normAutofit fontScale="90000"/>
          </a:bodyPr>
          <a:lstStyle/>
          <a:p>
            <a:r>
              <a:rPr lang="en-ZA" dirty="0"/>
              <a:t>Example </a:t>
            </a:r>
            <a:r>
              <a:rPr lang="en-ZA" dirty="0" err="1"/>
              <a:t>Statemachine</a:t>
            </a:r>
            <a:endParaRPr lang="en-ZA" dirty="0"/>
          </a:p>
        </p:txBody>
      </p:sp>
      <p:sp>
        <p:nvSpPr>
          <p:cNvPr id="3" name="Content Placeholder 2"/>
          <p:cNvSpPr>
            <a:spLocks noGrp="1"/>
          </p:cNvSpPr>
          <p:nvPr>
            <p:ph idx="1"/>
          </p:nvPr>
        </p:nvSpPr>
        <p:spPr>
          <a:xfrm>
            <a:off x="729785" y="1100320"/>
            <a:ext cx="7697635" cy="4519977"/>
          </a:xfrm>
        </p:spPr>
        <p:txBody>
          <a:bodyPr>
            <a:noAutofit/>
          </a:bodyPr>
          <a:lstStyle/>
          <a:p>
            <a:endParaRPr lang="en-ZA" sz="1200" dirty="0">
              <a:solidFill>
                <a:schemeClr val="tx1"/>
              </a:solidFill>
            </a:endParaRPr>
          </a:p>
        </p:txBody>
      </p:sp>
      <p:grpSp>
        <p:nvGrpSpPr>
          <p:cNvPr id="30" name="Group 29"/>
          <p:cNvGrpSpPr/>
          <p:nvPr/>
        </p:nvGrpSpPr>
        <p:grpSpPr>
          <a:xfrm>
            <a:off x="6350000" y="1030903"/>
            <a:ext cx="2318721" cy="4868794"/>
            <a:chOff x="6350000" y="1030903"/>
            <a:chExt cx="2318721" cy="4868794"/>
          </a:xfrm>
        </p:grpSpPr>
        <p:sp>
          <p:nvSpPr>
            <p:cNvPr id="4" name="Oval 3"/>
            <p:cNvSpPr/>
            <p:nvPr/>
          </p:nvSpPr>
          <p:spPr>
            <a:xfrm>
              <a:off x="6350000" y="2184400"/>
              <a:ext cx="927100" cy="9271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00" dirty="0">
                  <a:solidFill>
                    <a:schemeClr val="tx1"/>
                  </a:solidFill>
                </a:rPr>
                <a:t>WAIT</a:t>
              </a:r>
            </a:p>
            <a:p>
              <a:pPr algn="ctr"/>
              <a:r>
                <a:rPr lang="en-ZA" sz="1100" dirty="0" err="1">
                  <a:solidFill>
                    <a:schemeClr val="tx1"/>
                  </a:solidFill>
                </a:rPr>
                <a:t>ack</a:t>
              </a:r>
              <a:r>
                <a:rPr lang="en-ZA" sz="1100" dirty="0">
                  <a:solidFill>
                    <a:schemeClr val="tx1"/>
                  </a:solidFill>
                </a:rPr>
                <a:t>=0</a:t>
              </a:r>
            </a:p>
          </p:txBody>
        </p:sp>
        <p:sp>
          <p:nvSpPr>
            <p:cNvPr id="5" name="Oval 4"/>
            <p:cNvSpPr/>
            <p:nvPr/>
          </p:nvSpPr>
          <p:spPr>
            <a:xfrm>
              <a:off x="6350000" y="3578498"/>
              <a:ext cx="927100" cy="9271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00" dirty="0">
                  <a:solidFill>
                    <a:schemeClr val="tx1"/>
                  </a:solidFill>
                </a:rPr>
                <a:t>PING</a:t>
              </a:r>
            </a:p>
          </p:txBody>
        </p:sp>
        <p:cxnSp>
          <p:nvCxnSpPr>
            <p:cNvPr id="12" name="Curved Connector 11"/>
            <p:cNvCxnSpPr>
              <a:stCxn id="4" idx="6"/>
              <a:endCxn id="5" idx="6"/>
            </p:cNvCxnSpPr>
            <p:nvPr/>
          </p:nvCxnSpPr>
          <p:spPr>
            <a:xfrm>
              <a:off x="7277100" y="2647950"/>
              <a:ext cx="12700" cy="1394098"/>
            </a:xfrm>
            <a:prstGeom prst="curvedConnector3">
              <a:avLst>
                <a:gd name="adj1" fmla="val 18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469332" y="2975667"/>
              <a:ext cx="522900" cy="307777"/>
            </a:xfrm>
            <a:prstGeom prst="rect">
              <a:avLst/>
            </a:prstGeom>
          </p:spPr>
          <p:txBody>
            <a:bodyPr wrap="none">
              <a:spAutoFit/>
            </a:bodyPr>
            <a:lstStyle/>
            <a:p>
              <a:r>
                <a:rPr lang="en-ZA" sz="1400" dirty="0"/>
                <a:t>ping</a:t>
              </a:r>
            </a:p>
          </p:txBody>
        </p:sp>
        <p:sp>
          <p:nvSpPr>
            <p:cNvPr id="18" name="Oval 17"/>
            <p:cNvSpPr/>
            <p:nvPr/>
          </p:nvSpPr>
          <p:spPr>
            <a:xfrm>
              <a:off x="6350000" y="4972597"/>
              <a:ext cx="927100" cy="9271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200" dirty="0" err="1">
                  <a:solidFill>
                    <a:schemeClr val="tx1"/>
                  </a:solidFill>
                </a:rPr>
                <a:t>ACKN</a:t>
              </a:r>
              <a:r>
                <a:rPr lang="en-ZA" sz="1100" dirty="0" err="1">
                  <a:solidFill>
                    <a:schemeClr val="tx1"/>
                  </a:solidFill>
                </a:rPr>
                <a:t>ack</a:t>
              </a:r>
              <a:r>
                <a:rPr lang="en-ZA" sz="1100" dirty="0">
                  <a:solidFill>
                    <a:schemeClr val="tx1"/>
                  </a:solidFill>
                </a:rPr>
                <a:t>=1</a:t>
              </a:r>
            </a:p>
          </p:txBody>
        </p:sp>
        <p:cxnSp>
          <p:nvCxnSpPr>
            <p:cNvPr id="19" name="Curved Connector 18"/>
            <p:cNvCxnSpPr>
              <a:stCxn id="5" idx="6"/>
              <a:endCxn id="18" idx="6"/>
            </p:cNvCxnSpPr>
            <p:nvPr/>
          </p:nvCxnSpPr>
          <p:spPr>
            <a:xfrm>
              <a:off x="7277100" y="4042048"/>
              <a:ext cx="12700" cy="1394099"/>
            </a:xfrm>
            <a:prstGeom prst="curvedConnector3">
              <a:avLst>
                <a:gd name="adj1" fmla="val 18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7469332" y="4505598"/>
              <a:ext cx="627095" cy="307777"/>
            </a:xfrm>
            <a:prstGeom prst="rect">
              <a:avLst/>
            </a:prstGeom>
          </p:spPr>
          <p:txBody>
            <a:bodyPr wrap="none">
              <a:spAutoFit/>
            </a:bodyPr>
            <a:lstStyle/>
            <a:p>
              <a:r>
                <a:rPr lang="en-ZA" sz="1400" dirty="0"/>
                <a:t>~ping</a:t>
              </a:r>
            </a:p>
          </p:txBody>
        </p:sp>
        <p:cxnSp>
          <p:nvCxnSpPr>
            <p:cNvPr id="24" name="Curved Connector 23"/>
            <p:cNvCxnSpPr>
              <a:stCxn id="18" idx="2"/>
              <a:endCxn id="4" idx="2"/>
            </p:cNvCxnSpPr>
            <p:nvPr/>
          </p:nvCxnSpPr>
          <p:spPr>
            <a:xfrm rot="10800000">
              <a:off x="6350000" y="2647951"/>
              <a:ext cx="12700" cy="2788197"/>
            </a:xfrm>
            <a:prstGeom prst="curvedConnector3">
              <a:avLst>
                <a:gd name="adj1" fmla="val 18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375400" y="1030903"/>
              <a:ext cx="522900" cy="307777"/>
            </a:xfrm>
            <a:prstGeom prst="rect">
              <a:avLst/>
            </a:prstGeom>
          </p:spPr>
          <p:txBody>
            <a:bodyPr wrap="none">
              <a:spAutoFit/>
            </a:bodyPr>
            <a:lstStyle/>
            <a:p>
              <a:r>
                <a:rPr lang="en-ZA" sz="1400" dirty="0"/>
                <a:t>ping</a:t>
              </a:r>
            </a:p>
          </p:txBody>
        </p:sp>
        <p:sp>
          <p:nvSpPr>
            <p:cNvPr id="39" name="Rectangle 38"/>
            <p:cNvSpPr/>
            <p:nvPr/>
          </p:nvSpPr>
          <p:spPr>
            <a:xfrm>
              <a:off x="8205133" y="1030903"/>
              <a:ext cx="463588" cy="307777"/>
            </a:xfrm>
            <a:prstGeom prst="rect">
              <a:avLst/>
            </a:prstGeom>
          </p:spPr>
          <p:txBody>
            <a:bodyPr wrap="none">
              <a:spAutoFit/>
            </a:bodyPr>
            <a:lstStyle/>
            <a:p>
              <a:r>
                <a:rPr lang="en-ZA" sz="1400" dirty="0"/>
                <a:t>ack</a:t>
              </a:r>
            </a:p>
          </p:txBody>
        </p:sp>
        <p:sp>
          <p:nvSpPr>
            <p:cNvPr id="41" name="Rectangle 40"/>
            <p:cNvSpPr/>
            <p:nvPr/>
          </p:nvSpPr>
          <p:spPr>
            <a:xfrm>
              <a:off x="7326504" y="1795561"/>
              <a:ext cx="404278" cy="307777"/>
            </a:xfrm>
            <a:prstGeom prst="rect">
              <a:avLst/>
            </a:prstGeom>
          </p:spPr>
          <p:txBody>
            <a:bodyPr wrap="none">
              <a:spAutoFit/>
            </a:bodyPr>
            <a:lstStyle/>
            <a:p>
              <a:r>
                <a:rPr lang="en-ZA" sz="1400" dirty="0" err="1"/>
                <a:t>clk</a:t>
              </a:r>
              <a:endParaRPr lang="en-ZA" sz="1400" dirty="0"/>
            </a:p>
          </p:txBody>
        </p:sp>
      </p:grpSp>
      <p:sp>
        <p:nvSpPr>
          <p:cNvPr id="31" name="Rectangle 30"/>
          <p:cNvSpPr/>
          <p:nvPr/>
        </p:nvSpPr>
        <p:spPr>
          <a:xfrm>
            <a:off x="6972300" y="698500"/>
            <a:ext cx="1124127" cy="1016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00" dirty="0" err="1">
                <a:solidFill>
                  <a:sysClr val="windowText" lastClr="000000"/>
                </a:solidFill>
              </a:rPr>
              <a:t>AliveFSM</a:t>
            </a:r>
            <a:endParaRPr lang="en-ZA" sz="1400" dirty="0">
              <a:solidFill>
                <a:sysClr val="windowText" lastClr="000000"/>
              </a:solidFill>
            </a:endParaRPr>
          </a:p>
          <a:p>
            <a:pPr algn="ctr"/>
            <a:r>
              <a:rPr lang="en-ZA" sz="1200" dirty="0">
                <a:solidFill>
                  <a:sysClr val="windowText" lastClr="000000"/>
                </a:solidFill>
              </a:rPr>
              <a:t>Sends blip out ack if pinged</a:t>
            </a:r>
          </a:p>
        </p:txBody>
      </p:sp>
      <p:cxnSp>
        <p:nvCxnSpPr>
          <p:cNvPr id="36" name="Straight Arrow Connector 35"/>
          <p:cNvCxnSpPr/>
          <p:nvPr/>
        </p:nvCxnSpPr>
        <p:spPr>
          <a:xfrm>
            <a:off x="6813550" y="1206500"/>
            <a:ext cx="15875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8096427" y="1206500"/>
            <a:ext cx="15875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Isosceles Triangle 39"/>
          <p:cNvSpPr/>
          <p:nvPr/>
        </p:nvSpPr>
        <p:spPr>
          <a:xfrm>
            <a:off x="7442773" y="1562099"/>
            <a:ext cx="189927" cy="139427"/>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cxnSp>
        <p:nvCxnSpPr>
          <p:cNvPr id="42" name="Straight Arrow Connector 41"/>
          <p:cNvCxnSpPr/>
          <p:nvPr/>
        </p:nvCxnSpPr>
        <p:spPr>
          <a:xfrm flipV="1">
            <a:off x="7531277" y="1719879"/>
            <a:ext cx="0" cy="1538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048203" y="6335045"/>
            <a:ext cx="4804520" cy="338554"/>
          </a:xfrm>
          <a:prstGeom prst="rect">
            <a:avLst/>
          </a:prstGeom>
        </p:spPr>
        <p:txBody>
          <a:bodyPr wrap="none">
            <a:spAutoFit/>
          </a:bodyPr>
          <a:lstStyle/>
          <a:p>
            <a:r>
              <a:rPr lang="en-ZA" sz="1600" dirty="0">
                <a:solidFill>
                  <a:sysClr val="windowText" lastClr="000000"/>
                </a:solidFill>
              </a:rPr>
              <a:t>Notes: Must only send ack only after ping goes low</a:t>
            </a:r>
            <a:endParaRPr lang="en-ZA" sz="1600" dirty="0"/>
          </a:p>
        </p:txBody>
      </p:sp>
      <p:sp>
        <p:nvSpPr>
          <p:cNvPr id="45" name="Rectangle 44"/>
          <p:cNvSpPr/>
          <p:nvPr/>
        </p:nvSpPr>
        <p:spPr>
          <a:xfrm>
            <a:off x="729114" y="949931"/>
            <a:ext cx="4572000" cy="5847755"/>
          </a:xfrm>
          <a:prstGeom prst="rect">
            <a:avLst/>
          </a:prstGeom>
        </p:spPr>
        <p:txBody>
          <a:bodyPr>
            <a:spAutoFit/>
          </a:bodyPr>
          <a:lstStyle/>
          <a:p>
            <a:r>
              <a:rPr lang="en-US" altLang="en-US" sz="1100" dirty="0">
                <a:latin typeface="Courier New" panose="02070309020205020404" pitchFamily="49" charset="0"/>
              </a:rPr>
              <a:t>// Code your design here</a:t>
            </a:r>
          </a:p>
          <a:p>
            <a:r>
              <a:rPr lang="en-US" altLang="en-US" sz="1100" dirty="0">
                <a:latin typeface="Courier New" panose="02070309020205020404" pitchFamily="49" charset="0"/>
              </a:rPr>
              <a:t>module </a:t>
            </a:r>
            <a:r>
              <a:rPr lang="en-US" altLang="en-US" sz="1100" dirty="0" err="1">
                <a:latin typeface="Courier New" panose="02070309020205020404" pitchFamily="49" charset="0"/>
              </a:rPr>
              <a:t>alivefms</a:t>
            </a:r>
            <a:r>
              <a:rPr lang="en-US" altLang="en-US" sz="1100" dirty="0">
                <a:latin typeface="Courier New" panose="02070309020205020404" pitchFamily="49" charset="0"/>
              </a:rPr>
              <a:t> (input </a:t>
            </a:r>
            <a:r>
              <a:rPr lang="en-US" altLang="en-US" sz="1100" dirty="0" err="1">
                <a:latin typeface="Courier New" panose="02070309020205020404" pitchFamily="49" charset="0"/>
              </a:rPr>
              <a:t>clk</a:t>
            </a:r>
            <a:r>
              <a:rPr lang="en-US" altLang="en-US" sz="1100" dirty="0">
                <a:latin typeface="Courier New" panose="02070309020205020404" pitchFamily="49" charset="0"/>
              </a:rPr>
              <a:t>, input reset, input ping, output </a:t>
            </a:r>
            <a:r>
              <a:rPr lang="en-US" altLang="en-US" sz="1100" dirty="0" err="1">
                <a:latin typeface="Courier New" panose="02070309020205020404" pitchFamily="49" charset="0"/>
              </a:rPr>
              <a:t>reg</a:t>
            </a:r>
            <a:r>
              <a:rPr lang="en-US" altLang="en-US" sz="1100" dirty="0">
                <a:latin typeface="Courier New" panose="02070309020205020404" pitchFamily="49" charset="0"/>
              </a:rPr>
              <a:t> </a:t>
            </a:r>
            <a:r>
              <a:rPr lang="en-US" altLang="en-US" sz="1100" dirty="0" err="1">
                <a:latin typeface="Courier New" panose="02070309020205020404" pitchFamily="49" charset="0"/>
              </a:rPr>
              <a:t>ack</a:t>
            </a:r>
            <a:r>
              <a:rPr lang="en-US" altLang="en-US" sz="1100" dirty="0">
                <a:latin typeface="Courier New" panose="02070309020205020404" pitchFamily="49" charset="0"/>
              </a:rPr>
              <a:t>, </a:t>
            </a:r>
          </a:p>
          <a:p>
            <a:r>
              <a:rPr lang="en-US" altLang="en-US" sz="1100" dirty="0">
                <a:latin typeface="Courier New" panose="02070309020205020404" pitchFamily="49" charset="0"/>
              </a:rPr>
              <a:t>       output </a:t>
            </a:r>
            <a:r>
              <a:rPr lang="en-US" altLang="en-US" sz="1100" dirty="0" err="1">
                <a:latin typeface="Courier New" panose="02070309020205020404" pitchFamily="49" charset="0"/>
              </a:rPr>
              <a:t>reg</a:t>
            </a:r>
            <a:r>
              <a:rPr lang="en-US" altLang="en-US" sz="1100" dirty="0">
                <a:latin typeface="Courier New" panose="02070309020205020404" pitchFamily="49" charset="0"/>
              </a:rPr>
              <a:t>[1:0] state);</a:t>
            </a:r>
          </a:p>
          <a:p>
            <a:r>
              <a:rPr lang="en-US" altLang="en-US" sz="1100" dirty="0">
                <a:latin typeface="Courier New" panose="02070309020205020404" pitchFamily="49" charset="0"/>
              </a:rPr>
              <a:t> parameter [1:0] WAIT  = 2'b11;</a:t>
            </a:r>
          </a:p>
          <a:p>
            <a:r>
              <a:rPr lang="en-US" altLang="en-US" sz="1100" dirty="0">
                <a:latin typeface="Courier New" panose="02070309020205020404" pitchFamily="49" charset="0"/>
              </a:rPr>
              <a:t> parameter [1:0] PING  = 2'b01;</a:t>
            </a:r>
          </a:p>
          <a:p>
            <a:r>
              <a:rPr lang="en-US" altLang="en-US" sz="1100" dirty="0">
                <a:latin typeface="Courier New" panose="02070309020205020404" pitchFamily="49" charset="0"/>
              </a:rPr>
              <a:t> parameter [1:0] ACKN  = 2'b10;</a:t>
            </a:r>
          </a:p>
          <a:p>
            <a:r>
              <a:rPr lang="en-US" altLang="en-US" sz="1100" dirty="0">
                <a:latin typeface="Courier New" panose="02070309020205020404" pitchFamily="49" charset="0"/>
              </a:rPr>
              <a:t> always @(</a:t>
            </a:r>
            <a:r>
              <a:rPr lang="en-US" altLang="en-US" sz="1100" dirty="0" err="1">
                <a:latin typeface="Courier New" panose="02070309020205020404" pitchFamily="49" charset="0"/>
              </a:rPr>
              <a:t>posedge</a:t>
            </a:r>
            <a:r>
              <a:rPr lang="en-US" altLang="en-US" sz="1100" dirty="0">
                <a:latin typeface="Courier New" panose="02070309020205020404" pitchFamily="49" charset="0"/>
              </a:rPr>
              <a:t> </a:t>
            </a:r>
            <a:r>
              <a:rPr lang="en-US" altLang="en-US" sz="1100" dirty="0" err="1">
                <a:latin typeface="Courier New" panose="02070309020205020404" pitchFamily="49" charset="0"/>
              </a:rPr>
              <a:t>clk</a:t>
            </a:r>
            <a:r>
              <a:rPr lang="en-US" altLang="en-US" sz="1100" dirty="0">
                <a:latin typeface="Courier New" panose="02070309020205020404" pitchFamily="49" charset="0"/>
              </a:rPr>
              <a:t> or </a:t>
            </a:r>
            <a:r>
              <a:rPr lang="en-US" altLang="en-US" sz="1100" dirty="0" err="1">
                <a:latin typeface="Courier New" panose="02070309020205020404" pitchFamily="49" charset="0"/>
              </a:rPr>
              <a:t>posedge</a:t>
            </a:r>
            <a:r>
              <a:rPr lang="en-US" altLang="en-US" sz="1100" dirty="0">
                <a:latin typeface="Courier New" panose="02070309020205020404" pitchFamily="49" charset="0"/>
              </a:rPr>
              <a:t> reset or</a:t>
            </a:r>
          </a:p>
          <a:p>
            <a:r>
              <a:rPr lang="en-US" altLang="en-US" sz="1100" dirty="0">
                <a:latin typeface="Courier New" panose="02070309020205020404" pitchFamily="49" charset="0"/>
              </a:rPr>
              <a:t>          </a:t>
            </a:r>
            <a:r>
              <a:rPr lang="en-US" altLang="en-US" sz="1100" dirty="0" err="1">
                <a:latin typeface="Courier New" panose="02070309020205020404" pitchFamily="49" charset="0"/>
              </a:rPr>
              <a:t>posedge</a:t>
            </a:r>
            <a:r>
              <a:rPr lang="en-US" altLang="en-US" sz="1100" dirty="0">
                <a:latin typeface="Courier New" panose="02070309020205020404" pitchFamily="49" charset="0"/>
              </a:rPr>
              <a:t> ping or </a:t>
            </a:r>
            <a:r>
              <a:rPr lang="en-US" altLang="en-US" sz="1100" dirty="0" err="1">
                <a:latin typeface="Courier New" panose="02070309020205020404" pitchFamily="49" charset="0"/>
              </a:rPr>
              <a:t>negedge</a:t>
            </a:r>
            <a:r>
              <a:rPr lang="en-US" altLang="en-US" sz="1100" dirty="0">
                <a:latin typeface="Courier New" panose="02070309020205020404" pitchFamily="49" charset="0"/>
              </a:rPr>
              <a:t> ping)</a:t>
            </a:r>
          </a:p>
          <a:p>
            <a:r>
              <a:rPr lang="en-US" altLang="en-US" sz="1100" dirty="0">
                <a:latin typeface="Courier New" panose="02070309020205020404" pitchFamily="49" charset="0"/>
              </a:rPr>
              <a:t> begin</a:t>
            </a:r>
          </a:p>
          <a:p>
            <a:r>
              <a:rPr lang="en-US" altLang="en-US" sz="1100" dirty="0">
                <a:latin typeface="Courier New" panose="02070309020205020404" pitchFamily="49" charset="0"/>
              </a:rPr>
              <a:t>  if (reset) </a:t>
            </a:r>
          </a:p>
          <a:p>
            <a:r>
              <a:rPr lang="en-US" altLang="en-US" sz="1100" dirty="0">
                <a:latin typeface="Courier New" panose="02070309020205020404" pitchFamily="49" charset="0"/>
              </a:rPr>
              <a:t>  begin </a:t>
            </a:r>
          </a:p>
          <a:p>
            <a:r>
              <a:rPr lang="en-US" altLang="en-US" sz="1100" dirty="0">
                <a:latin typeface="Courier New" panose="02070309020205020404" pitchFamily="49" charset="0"/>
              </a:rPr>
              <a:t>     state &lt;= WAIT;</a:t>
            </a:r>
          </a:p>
          <a:p>
            <a:r>
              <a:rPr lang="en-US" altLang="en-US" sz="1100" dirty="0">
                <a:latin typeface="Courier New" panose="02070309020205020404" pitchFamily="49" charset="0"/>
              </a:rPr>
              <a:t>     </a:t>
            </a:r>
            <a:r>
              <a:rPr lang="en-US" altLang="en-US" sz="1100" dirty="0" err="1">
                <a:latin typeface="Courier New" panose="02070309020205020404" pitchFamily="49" charset="0"/>
              </a:rPr>
              <a:t>ack</a:t>
            </a:r>
            <a:r>
              <a:rPr lang="en-US" altLang="en-US" sz="1100" dirty="0">
                <a:latin typeface="Courier New" panose="02070309020205020404" pitchFamily="49" charset="0"/>
              </a:rPr>
              <a:t>   &lt;= 0;</a:t>
            </a:r>
          </a:p>
          <a:p>
            <a:r>
              <a:rPr lang="en-US" altLang="en-US" sz="1100" dirty="0">
                <a:latin typeface="Courier New" panose="02070309020205020404" pitchFamily="49" charset="0"/>
              </a:rPr>
              <a:t>  end else</a:t>
            </a:r>
          </a:p>
          <a:p>
            <a:r>
              <a:rPr lang="en-US" altLang="en-US" sz="1100" dirty="0">
                <a:latin typeface="Courier New" panose="02070309020205020404" pitchFamily="49" charset="0"/>
              </a:rPr>
              <a:t>  begin</a:t>
            </a:r>
          </a:p>
          <a:p>
            <a:r>
              <a:rPr lang="en-US" altLang="en-US" sz="1100" dirty="0">
                <a:latin typeface="Courier New" panose="02070309020205020404" pitchFamily="49" charset="0"/>
              </a:rPr>
              <a:t>    case(state)</a:t>
            </a:r>
          </a:p>
          <a:p>
            <a:r>
              <a:rPr lang="en-US" altLang="en-US" sz="1100" dirty="0">
                <a:latin typeface="Courier New" panose="02070309020205020404" pitchFamily="49" charset="0"/>
              </a:rPr>
              <a:t>      WAIT:    begin</a:t>
            </a:r>
          </a:p>
          <a:p>
            <a:r>
              <a:rPr lang="en-US" altLang="en-US" sz="1100" dirty="0">
                <a:latin typeface="Courier New" panose="02070309020205020404" pitchFamily="49" charset="0"/>
              </a:rPr>
              <a:t>               if (ping) state &lt;= PING;</a:t>
            </a:r>
          </a:p>
          <a:p>
            <a:r>
              <a:rPr lang="en-US" altLang="en-US" sz="1100" dirty="0">
                <a:latin typeface="Courier New" panose="02070309020205020404" pitchFamily="49" charset="0"/>
              </a:rPr>
              <a:t>                   else  state &lt;= WAIT;</a:t>
            </a:r>
          </a:p>
          <a:p>
            <a:r>
              <a:rPr lang="en-US" altLang="en-US" sz="1100" dirty="0">
                <a:latin typeface="Courier New" panose="02070309020205020404" pitchFamily="49" charset="0"/>
              </a:rPr>
              <a:t>               </a:t>
            </a:r>
            <a:r>
              <a:rPr lang="en-US" altLang="en-US" sz="1100" dirty="0" err="1">
                <a:latin typeface="Courier New" panose="02070309020205020404" pitchFamily="49" charset="0"/>
              </a:rPr>
              <a:t>ack</a:t>
            </a:r>
            <a:r>
              <a:rPr lang="en-US" altLang="en-US" sz="1100" dirty="0">
                <a:latin typeface="Courier New" panose="02070309020205020404" pitchFamily="49" charset="0"/>
              </a:rPr>
              <a:t> &lt;= 0;</a:t>
            </a:r>
          </a:p>
          <a:p>
            <a:r>
              <a:rPr lang="en-US" altLang="en-US" sz="1100" dirty="0">
                <a:latin typeface="Courier New" panose="02070309020205020404" pitchFamily="49" charset="0"/>
              </a:rPr>
              <a:t>               end</a:t>
            </a:r>
          </a:p>
          <a:p>
            <a:r>
              <a:rPr lang="en-US" altLang="en-US" sz="1100" dirty="0">
                <a:latin typeface="Courier New" panose="02070309020205020404" pitchFamily="49" charset="0"/>
              </a:rPr>
              <a:t>      PING:    if (ping) state &lt;= PING;</a:t>
            </a:r>
          </a:p>
          <a:p>
            <a:r>
              <a:rPr lang="en-US" altLang="en-US" sz="1100" dirty="0">
                <a:latin typeface="Courier New" panose="02070309020205020404" pitchFamily="49" charset="0"/>
              </a:rPr>
              <a:t>                   else  state &lt;= ACKN;</a:t>
            </a:r>
          </a:p>
          <a:p>
            <a:r>
              <a:rPr lang="en-US" altLang="en-US" sz="1100" dirty="0">
                <a:latin typeface="Courier New" panose="02070309020205020404" pitchFamily="49" charset="0"/>
              </a:rPr>
              <a:t>      ACKN:    begin</a:t>
            </a:r>
          </a:p>
          <a:p>
            <a:r>
              <a:rPr lang="en-US" altLang="en-US" sz="1100" dirty="0">
                <a:latin typeface="Courier New" panose="02070309020205020404" pitchFamily="49" charset="0"/>
              </a:rPr>
              <a:t>                </a:t>
            </a:r>
            <a:r>
              <a:rPr lang="en-US" altLang="en-US" sz="1100" dirty="0" err="1">
                <a:latin typeface="Courier New" panose="02070309020205020404" pitchFamily="49" charset="0"/>
              </a:rPr>
              <a:t>ack</a:t>
            </a:r>
            <a:r>
              <a:rPr lang="en-US" altLang="en-US" sz="1100" dirty="0">
                <a:latin typeface="Courier New" panose="02070309020205020404" pitchFamily="49" charset="0"/>
              </a:rPr>
              <a:t> &lt;= 1;</a:t>
            </a:r>
          </a:p>
          <a:p>
            <a:r>
              <a:rPr lang="en-US" altLang="en-US" sz="1100" dirty="0">
                <a:latin typeface="Courier New" panose="02070309020205020404" pitchFamily="49" charset="0"/>
              </a:rPr>
              <a:t>                state &lt;= WAIT;</a:t>
            </a:r>
          </a:p>
          <a:p>
            <a:r>
              <a:rPr lang="en-US" altLang="en-US" sz="1100" dirty="0">
                <a:latin typeface="Courier New" panose="02070309020205020404" pitchFamily="49" charset="0"/>
              </a:rPr>
              <a:t>               end</a:t>
            </a:r>
          </a:p>
          <a:p>
            <a:r>
              <a:rPr lang="en-US" altLang="en-US" sz="1100" dirty="0">
                <a:latin typeface="Courier New" panose="02070309020205020404" pitchFamily="49" charset="0"/>
              </a:rPr>
              <a:t>      default: state &lt;= WAIT;</a:t>
            </a:r>
          </a:p>
          <a:p>
            <a:r>
              <a:rPr lang="en-US" altLang="en-US" sz="1100" dirty="0">
                <a:latin typeface="Courier New" panose="02070309020205020404" pitchFamily="49" charset="0"/>
              </a:rPr>
              <a:t>    </a:t>
            </a:r>
            <a:r>
              <a:rPr lang="en-US" altLang="en-US" sz="1100" dirty="0" err="1">
                <a:latin typeface="Courier New" panose="02070309020205020404" pitchFamily="49" charset="0"/>
              </a:rPr>
              <a:t>endcase</a:t>
            </a:r>
            <a:endParaRPr lang="en-US" altLang="en-US" sz="1100" dirty="0">
              <a:latin typeface="Courier New" panose="02070309020205020404" pitchFamily="49" charset="0"/>
            </a:endParaRPr>
          </a:p>
          <a:p>
            <a:r>
              <a:rPr lang="en-US" altLang="en-US" sz="1100" dirty="0">
                <a:latin typeface="Courier New" panose="02070309020205020404" pitchFamily="49" charset="0"/>
              </a:rPr>
              <a:t>  end</a:t>
            </a:r>
          </a:p>
          <a:p>
            <a:r>
              <a:rPr lang="en-US" altLang="en-US" sz="1100" dirty="0">
                <a:latin typeface="Courier New" panose="02070309020205020404" pitchFamily="49" charset="0"/>
              </a:rPr>
              <a:t>end</a:t>
            </a:r>
          </a:p>
          <a:p>
            <a:r>
              <a:rPr lang="en-US" altLang="en-US" sz="1100" dirty="0" err="1">
                <a:latin typeface="Courier New" panose="02070309020205020404" pitchFamily="49" charset="0"/>
              </a:rPr>
              <a:t>endmodule</a:t>
            </a:r>
            <a:endParaRPr lang="en-US" altLang="en-US" sz="1100" dirty="0">
              <a:latin typeface="Courier New" panose="02070309020205020404" pitchFamily="49" charset="0"/>
            </a:endParaRPr>
          </a:p>
        </p:txBody>
      </p:sp>
      <p:sp>
        <p:nvSpPr>
          <p:cNvPr id="46" name="Rectangle 45"/>
          <p:cNvSpPr/>
          <p:nvPr/>
        </p:nvSpPr>
        <p:spPr>
          <a:xfrm>
            <a:off x="7008401" y="5841376"/>
            <a:ext cx="322524" cy="369332"/>
          </a:xfrm>
          <a:prstGeom prst="rect">
            <a:avLst/>
          </a:prstGeom>
        </p:spPr>
        <p:txBody>
          <a:bodyPr wrap="none">
            <a:spAutoFit/>
          </a:bodyPr>
          <a:lstStyle/>
          <a:p>
            <a:r>
              <a:rPr lang="en-US" altLang="en-US" dirty="0">
                <a:latin typeface="Courier New" panose="02070309020205020404" pitchFamily="49" charset="0"/>
              </a:rPr>
              <a:t>…</a:t>
            </a:r>
            <a:endParaRPr lang="en-ZA" dirty="0"/>
          </a:p>
        </p:txBody>
      </p:sp>
      <p:sp>
        <p:nvSpPr>
          <p:cNvPr id="6" name="TextBox 5"/>
          <p:cNvSpPr txBox="1"/>
          <p:nvPr/>
        </p:nvSpPr>
        <p:spPr>
          <a:xfrm>
            <a:off x="2104491" y="2633915"/>
            <a:ext cx="2770495" cy="369332"/>
          </a:xfrm>
          <a:prstGeom prst="rect">
            <a:avLst/>
          </a:prstGeom>
          <a:noFill/>
        </p:spPr>
        <p:txBody>
          <a:bodyPr wrap="square" rtlCol="0">
            <a:spAutoFit/>
          </a:bodyPr>
          <a:lstStyle/>
          <a:p>
            <a:r>
              <a:rPr lang="en-ZA" b="1" dirty="0">
                <a:solidFill>
                  <a:srgbClr val="FF0000"/>
                </a:solidFill>
                <a:sym typeface="Wingdings" panose="05000000000000000000" pitchFamily="2" charset="2"/>
              </a:rPr>
              <a:t> Start up</a:t>
            </a:r>
            <a:endParaRPr lang="en-ZA" b="1" dirty="0">
              <a:solidFill>
                <a:srgbClr val="FF0000"/>
              </a:solidFill>
            </a:endParaRPr>
          </a:p>
        </p:txBody>
      </p:sp>
      <p:sp>
        <p:nvSpPr>
          <p:cNvPr id="25" name="TextBox 24"/>
          <p:cNvSpPr txBox="1"/>
          <p:nvPr/>
        </p:nvSpPr>
        <p:spPr>
          <a:xfrm>
            <a:off x="4409595" y="2155422"/>
            <a:ext cx="2770495" cy="369332"/>
          </a:xfrm>
          <a:prstGeom prst="rect">
            <a:avLst/>
          </a:prstGeom>
          <a:noFill/>
        </p:spPr>
        <p:txBody>
          <a:bodyPr wrap="square" rtlCol="0">
            <a:spAutoFit/>
          </a:bodyPr>
          <a:lstStyle/>
          <a:p>
            <a:r>
              <a:rPr lang="en-ZA" b="1" dirty="0">
                <a:solidFill>
                  <a:srgbClr val="FF0000"/>
                </a:solidFill>
                <a:sym typeface="Wingdings" panose="05000000000000000000" pitchFamily="2" charset="2"/>
              </a:rPr>
              <a:t> Activation</a:t>
            </a:r>
            <a:endParaRPr lang="en-ZA" b="1" dirty="0">
              <a:solidFill>
                <a:srgbClr val="FF0000"/>
              </a:solidFill>
            </a:endParaRPr>
          </a:p>
        </p:txBody>
      </p:sp>
      <p:sp>
        <p:nvSpPr>
          <p:cNvPr id="26" name="TextBox 25"/>
          <p:cNvSpPr txBox="1"/>
          <p:nvPr/>
        </p:nvSpPr>
        <p:spPr>
          <a:xfrm>
            <a:off x="4201805" y="3942440"/>
            <a:ext cx="2770495" cy="369332"/>
          </a:xfrm>
          <a:prstGeom prst="rect">
            <a:avLst/>
          </a:prstGeom>
          <a:noFill/>
        </p:spPr>
        <p:txBody>
          <a:bodyPr wrap="square" rtlCol="0">
            <a:spAutoFit/>
          </a:bodyPr>
          <a:lstStyle/>
          <a:p>
            <a:r>
              <a:rPr lang="en-ZA" b="1" dirty="0">
                <a:solidFill>
                  <a:srgbClr val="FF0000"/>
                </a:solidFill>
                <a:sym typeface="Wingdings" panose="05000000000000000000" pitchFamily="2" charset="2"/>
              </a:rPr>
              <a:t> States</a:t>
            </a:r>
            <a:endParaRPr lang="en-ZA" b="1" dirty="0">
              <a:solidFill>
                <a:srgbClr val="FF0000"/>
              </a:solidFill>
            </a:endParaRPr>
          </a:p>
        </p:txBody>
      </p:sp>
      <p:sp>
        <p:nvSpPr>
          <p:cNvPr id="27" name="TextBox 26"/>
          <p:cNvSpPr txBox="1"/>
          <p:nvPr/>
        </p:nvSpPr>
        <p:spPr>
          <a:xfrm>
            <a:off x="3338204" y="5586020"/>
            <a:ext cx="2770495" cy="369332"/>
          </a:xfrm>
          <a:prstGeom prst="rect">
            <a:avLst/>
          </a:prstGeom>
          <a:noFill/>
        </p:spPr>
        <p:txBody>
          <a:bodyPr wrap="square" rtlCol="0">
            <a:spAutoFit/>
          </a:bodyPr>
          <a:lstStyle/>
          <a:p>
            <a:r>
              <a:rPr lang="en-ZA" b="1" dirty="0">
                <a:solidFill>
                  <a:srgbClr val="FF0000"/>
                </a:solidFill>
                <a:sym typeface="Wingdings" panose="05000000000000000000" pitchFamily="2" charset="2"/>
              </a:rPr>
              <a:t> Recovery</a:t>
            </a:r>
            <a:endParaRPr lang="en-ZA" b="1" dirty="0">
              <a:solidFill>
                <a:srgbClr val="FF0000"/>
              </a:solidFill>
            </a:endParaRPr>
          </a:p>
        </p:txBody>
      </p:sp>
    </p:spTree>
    <p:extLst>
      <p:ext uri="{BB962C8B-B14F-4D97-AF65-F5344CB8AC3E}">
        <p14:creationId xmlns:p14="http://schemas.microsoft.com/office/powerpoint/2010/main" val="174947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animEffect transition="in" filter="fade">
                                      <p:cBhvr>
                                        <p:cTn id="13" dur="500"/>
                                        <p:tgtEl>
                                          <p:spTgt spid="45"/>
                                        </p:tgtEl>
                                      </p:cBhvr>
                                    </p:animEffect>
                                  </p:childTnLst>
                                </p:cTn>
                              </p:par>
                            </p:childTnLst>
                          </p:cTn>
                        </p:par>
                        <p:par>
                          <p:cTn id="14" fill="hold">
                            <p:stCondLst>
                              <p:cond delay="500"/>
                            </p:stCondLst>
                            <p:childTnLst>
                              <p:par>
                                <p:cTn id="15" presetID="1" presetClass="entr" presetSubtype="0" fill="hold" grpId="0" nodeType="afterEffect">
                                  <p:stCondLst>
                                    <p:cond delay="750"/>
                                  </p:stCondLst>
                                  <p:childTnLst>
                                    <p:set>
                                      <p:cBhvr>
                                        <p:cTn id="16" dur="1" fill="hold">
                                          <p:stCondLst>
                                            <p:cond delay="0"/>
                                          </p:stCondLst>
                                        </p:cTn>
                                        <p:tgtEl>
                                          <p:spTgt spid="25"/>
                                        </p:tgtEl>
                                        <p:attrNameLst>
                                          <p:attrName>style.visibility</p:attrName>
                                        </p:attrNameLst>
                                      </p:cBhvr>
                                      <p:to>
                                        <p:strVal val="visible"/>
                                      </p:to>
                                    </p:set>
                                  </p:childTnLst>
                                </p:cTn>
                              </p:par>
                            </p:childTnLst>
                          </p:cTn>
                        </p:par>
                        <p:par>
                          <p:cTn id="17" fill="hold">
                            <p:stCondLst>
                              <p:cond delay="1250"/>
                            </p:stCondLst>
                            <p:childTnLst>
                              <p:par>
                                <p:cTn id="18" presetID="1" presetClass="entr" presetSubtype="0" fill="hold" grpId="0" nodeType="afterEffect">
                                  <p:stCondLst>
                                    <p:cond delay="750"/>
                                  </p:stCondLst>
                                  <p:childTnLst>
                                    <p:set>
                                      <p:cBhvr>
                                        <p:cTn id="19" dur="1" fill="hold">
                                          <p:stCondLst>
                                            <p:cond delay="0"/>
                                          </p:stCondLst>
                                        </p:cTn>
                                        <p:tgtEl>
                                          <p:spTgt spid="6"/>
                                        </p:tgtEl>
                                        <p:attrNameLst>
                                          <p:attrName>style.visibility</p:attrName>
                                        </p:attrNameLst>
                                      </p:cBhvr>
                                      <p:to>
                                        <p:strVal val="visible"/>
                                      </p:to>
                                    </p:set>
                                  </p:childTnLst>
                                </p:cTn>
                              </p:par>
                            </p:childTnLst>
                          </p:cTn>
                        </p:par>
                        <p:par>
                          <p:cTn id="20" fill="hold">
                            <p:stCondLst>
                              <p:cond delay="2000"/>
                            </p:stCondLst>
                            <p:childTnLst>
                              <p:par>
                                <p:cTn id="21" presetID="1" presetClass="entr" presetSubtype="0" fill="hold" grpId="0" nodeType="afterEffect">
                                  <p:stCondLst>
                                    <p:cond delay="750"/>
                                  </p:stCondLst>
                                  <p:childTnLst>
                                    <p:set>
                                      <p:cBhvr>
                                        <p:cTn id="22" dur="1" fill="hold">
                                          <p:stCondLst>
                                            <p:cond delay="0"/>
                                          </p:stCondLst>
                                        </p:cTn>
                                        <p:tgtEl>
                                          <p:spTgt spid="26"/>
                                        </p:tgtEl>
                                        <p:attrNameLst>
                                          <p:attrName>style.visibility</p:attrName>
                                        </p:attrNameLst>
                                      </p:cBhvr>
                                      <p:to>
                                        <p:strVal val="visible"/>
                                      </p:to>
                                    </p:set>
                                  </p:childTnLst>
                                </p:cTn>
                              </p:par>
                            </p:childTnLst>
                          </p:cTn>
                        </p:par>
                        <p:par>
                          <p:cTn id="23" fill="hold">
                            <p:stCondLst>
                              <p:cond delay="2750"/>
                            </p:stCondLst>
                            <p:childTnLst>
                              <p:par>
                                <p:cTn id="24" presetID="1" presetClass="entr" presetSubtype="0" fill="hold" grpId="0" nodeType="afterEffect">
                                  <p:stCondLst>
                                    <p:cond delay="750"/>
                                  </p:stCondLst>
                                  <p:childTnLst>
                                    <p:set>
                                      <p:cBhvr>
                                        <p:cTn id="2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6" grpId="0"/>
      <p:bldP spid="25" grpId="0"/>
      <p:bldP spid="26" grpId="0"/>
      <p:bldP spid="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Create a </a:t>
            </a:r>
            <a:r>
              <a:rPr lang="en-ZA" dirty="0" err="1"/>
              <a:t>testbench</a:t>
            </a:r>
            <a:endParaRPr lang="en-ZA" dirty="0"/>
          </a:p>
        </p:txBody>
      </p:sp>
      <p:sp>
        <p:nvSpPr>
          <p:cNvPr id="3" name="Content Placeholder 2"/>
          <p:cNvSpPr>
            <a:spLocks noGrp="1"/>
          </p:cNvSpPr>
          <p:nvPr>
            <p:ph idx="1"/>
          </p:nvPr>
        </p:nvSpPr>
        <p:spPr/>
        <p:txBody>
          <a:bodyPr/>
          <a:lstStyle/>
          <a:p>
            <a:endParaRPr lang="en-ZA"/>
          </a:p>
        </p:txBody>
      </p:sp>
      <p:sp>
        <p:nvSpPr>
          <p:cNvPr id="4" name="Rectangle 3"/>
          <p:cNvSpPr/>
          <p:nvPr/>
        </p:nvSpPr>
        <p:spPr>
          <a:xfrm>
            <a:off x="729113" y="1237220"/>
            <a:ext cx="6749859" cy="5078313"/>
          </a:xfrm>
          <a:prstGeom prst="rect">
            <a:avLst/>
          </a:prstGeom>
        </p:spPr>
        <p:txBody>
          <a:bodyPr wrap="square">
            <a:spAutoFit/>
          </a:bodyPr>
          <a:lstStyle/>
          <a:p>
            <a:r>
              <a:rPr lang="en-US" altLang="en-US" sz="1200" dirty="0">
                <a:latin typeface="Courier New" panose="02070309020205020404" pitchFamily="49" charset="0"/>
              </a:rPr>
              <a:t>// </a:t>
            </a:r>
            <a:r>
              <a:rPr lang="en-US" altLang="en-US" sz="1200" dirty="0" err="1">
                <a:latin typeface="Courier New" panose="02070309020205020404" pitchFamily="49" charset="0"/>
              </a:rPr>
              <a:t>testbench</a:t>
            </a:r>
            <a:r>
              <a:rPr lang="en-US" altLang="en-US" sz="1200" dirty="0">
                <a:latin typeface="Courier New" panose="02070309020205020404" pitchFamily="49" charset="0"/>
              </a:rPr>
              <a:t> for </a:t>
            </a:r>
            <a:r>
              <a:rPr lang="en-US" altLang="en-US" sz="1200" dirty="0" err="1">
                <a:latin typeface="Courier New" panose="02070309020205020404" pitchFamily="49" charset="0"/>
              </a:rPr>
              <a:t>alivefsm</a:t>
            </a:r>
            <a:endParaRPr lang="en-US" altLang="en-US" sz="1200" dirty="0">
              <a:latin typeface="Courier New" panose="02070309020205020404" pitchFamily="49" charset="0"/>
            </a:endParaRPr>
          </a:p>
          <a:p>
            <a:r>
              <a:rPr lang="en-US" altLang="en-US" sz="1200" dirty="0">
                <a:latin typeface="Courier New" panose="02070309020205020404" pitchFamily="49" charset="0"/>
              </a:rPr>
              <a:t>module </a:t>
            </a:r>
            <a:r>
              <a:rPr lang="en-US" altLang="en-US" sz="1200" dirty="0" err="1">
                <a:latin typeface="Courier New" panose="02070309020205020404" pitchFamily="49" charset="0"/>
              </a:rPr>
              <a:t>alivefms_tb</a:t>
            </a:r>
            <a:r>
              <a:rPr lang="en-US" altLang="en-US" sz="1200" dirty="0">
                <a:latin typeface="Courier New" panose="02070309020205020404" pitchFamily="49" charset="0"/>
              </a:rPr>
              <a:t> ();</a:t>
            </a:r>
          </a:p>
          <a:p>
            <a:r>
              <a:rPr lang="en-US" altLang="en-US" sz="1200" dirty="0" err="1">
                <a:latin typeface="Courier New" panose="02070309020205020404" pitchFamily="49" charset="0"/>
              </a:rPr>
              <a:t>reg</a:t>
            </a:r>
            <a:r>
              <a:rPr lang="en-US" altLang="en-US" sz="1200" dirty="0">
                <a:latin typeface="Courier New" panose="02070309020205020404" pitchFamily="49" charset="0"/>
              </a:rPr>
              <a:t>  </a:t>
            </a:r>
            <a:r>
              <a:rPr lang="en-US" altLang="en-US" sz="1200" dirty="0" err="1">
                <a:latin typeface="Courier New" panose="02070309020205020404" pitchFamily="49" charset="0"/>
              </a:rPr>
              <a:t>clk</a:t>
            </a:r>
            <a:r>
              <a:rPr lang="en-US" altLang="en-US" sz="1200" dirty="0">
                <a:latin typeface="Courier New" panose="02070309020205020404" pitchFamily="49" charset="0"/>
              </a:rPr>
              <a:t>, reset, poke;</a:t>
            </a:r>
          </a:p>
          <a:p>
            <a:r>
              <a:rPr lang="en-US" altLang="en-US" sz="1200" dirty="0">
                <a:latin typeface="Courier New" panose="02070309020205020404" pitchFamily="49" charset="0"/>
              </a:rPr>
              <a:t>wire </a:t>
            </a:r>
            <a:r>
              <a:rPr lang="en-US" altLang="en-US" sz="1200" dirty="0" err="1">
                <a:latin typeface="Courier New" panose="02070309020205020404" pitchFamily="49" charset="0"/>
              </a:rPr>
              <a:t>ack</a:t>
            </a:r>
            <a:r>
              <a:rPr lang="en-US" altLang="en-US" sz="1200" dirty="0">
                <a:latin typeface="Courier New" panose="02070309020205020404" pitchFamily="49" charset="0"/>
              </a:rPr>
              <a:t>;</a:t>
            </a:r>
          </a:p>
          <a:p>
            <a:r>
              <a:rPr lang="en-US" altLang="en-US" sz="1200" dirty="0">
                <a:latin typeface="Courier New" panose="02070309020205020404" pitchFamily="49" charset="0"/>
              </a:rPr>
              <a:t>wire [1:0] state;</a:t>
            </a:r>
          </a:p>
          <a:p>
            <a:r>
              <a:rPr lang="en-US" altLang="en-US" sz="1200" dirty="0">
                <a:latin typeface="Courier New" panose="02070309020205020404" pitchFamily="49" charset="0"/>
              </a:rPr>
              <a:t>integer </a:t>
            </a:r>
            <a:r>
              <a:rPr lang="en-US" altLang="en-US" sz="1200" dirty="0" err="1">
                <a:latin typeface="Courier New" panose="02070309020205020404" pitchFamily="49" charset="0"/>
              </a:rPr>
              <a:t>i</a:t>
            </a:r>
            <a:r>
              <a:rPr lang="en-US" altLang="en-US" sz="1200" dirty="0">
                <a:latin typeface="Courier New" panose="02070309020205020404" pitchFamily="49" charset="0"/>
              </a:rPr>
              <a:t>;</a:t>
            </a:r>
          </a:p>
          <a:p>
            <a:r>
              <a:rPr lang="en-US" altLang="en-US" sz="1200" dirty="0">
                <a:latin typeface="Courier New" panose="02070309020205020404" pitchFamily="49" charset="0"/>
              </a:rPr>
              <a:t>  // instantiate the FSM</a:t>
            </a:r>
          </a:p>
          <a:p>
            <a:r>
              <a:rPr lang="en-US" altLang="en-US" sz="1200" dirty="0">
                <a:latin typeface="Courier New" panose="02070309020205020404" pitchFamily="49" charset="0"/>
              </a:rPr>
              <a:t>  </a:t>
            </a:r>
            <a:r>
              <a:rPr lang="en-US" altLang="en-US" sz="1200" dirty="0" err="1">
                <a:latin typeface="Courier New" panose="02070309020205020404" pitchFamily="49" charset="0"/>
              </a:rPr>
              <a:t>alivefms</a:t>
            </a:r>
            <a:r>
              <a:rPr lang="en-US" altLang="en-US" sz="1200" dirty="0">
                <a:latin typeface="Courier New" panose="02070309020205020404" pitchFamily="49" charset="0"/>
              </a:rPr>
              <a:t> </a:t>
            </a:r>
            <a:r>
              <a:rPr lang="en-US" altLang="en-US" sz="1200" dirty="0" err="1">
                <a:latin typeface="Courier New" panose="02070309020205020404" pitchFamily="49" charset="0"/>
              </a:rPr>
              <a:t>alivefsm_tb</a:t>
            </a:r>
            <a:r>
              <a:rPr lang="en-US" altLang="en-US" sz="1200" dirty="0">
                <a:latin typeface="Courier New" panose="02070309020205020404" pitchFamily="49" charset="0"/>
              </a:rPr>
              <a:t> (</a:t>
            </a:r>
            <a:r>
              <a:rPr lang="en-US" altLang="en-US" sz="1200" dirty="0" err="1">
                <a:latin typeface="Courier New" panose="02070309020205020404" pitchFamily="49" charset="0"/>
              </a:rPr>
              <a:t>clk,reset,poke,ack,state</a:t>
            </a:r>
            <a:r>
              <a:rPr lang="en-US" altLang="en-US" sz="1200" dirty="0">
                <a:latin typeface="Courier New" panose="02070309020205020404" pitchFamily="49" charset="0"/>
              </a:rPr>
              <a:t>);</a:t>
            </a:r>
          </a:p>
          <a:p>
            <a:endParaRPr lang="en-US" altLang="en-US" sz="1200" dirty="0">
              <a:latin typeface="Courier New" panose="02070309020205020404" pitchFamily="49" charset="0"/>
            </a:endParaRPr>
          </a:p>
          <a:p>
            <a:r>
              <a:rPr lang="en-US" altLang="en-US" sz="1200" dirty="0">
                <a:latin typeface="Courier New" panose="02070309020205020404" pitchFamily="49" charset="0"/>
              </a:rPr>
              <a:t>initial  // method for testing the FSM:</a:t>
            </a:r>
          </a:p>
          <a:p>
            <a:r>
              <a:rPr lang="en-US" altLang="en-US" sz="1200" dirty="0">
                <a:latin typeface="Courier New" panose="02070309020205020404" pitchFamily="49" charset="0"/>
              </a:rPr>
              <a:t>begin</a:t>
            </a:r>
          </a:p>
          <a:p>
            <a:r>
              <a:rPr lang="en-US" altLang="en-US" sz="1200" dirty="0">
                <a:latin typeface="Courier New" panose="02070309020205020404" pitchFamily="49" charset="0"/>
              </a:rPr>
              <a:t>   // enable monitoring of wires of interest</a:t>
            </a:r>
          </a:p>
          <a:p>
            <a:r>
              <a:rPr lang="en-US" altLang="en-US" sz="1200" dirty="0">
                <a:latin typeface="Courier New" panose="02070309020205020404" pitchFamily="49" charset="0"/>
              </a:rPr>
              <a:t>  $monitor("reset=%d state=%d poke=%d </a:t>
            </a:r>
            <a:r>
              <a:rPr lang="en-US" altLang="en-US" sz="1200" dirty="0" err="1">
                <a:latin typeface="Courier New" panose="02070309020205020404" pitchFamily="49" charset="0"/>
              </a:rPr>
              <a:t>ack</a:t>
            </a:r>
            <a:r>
              <a:rPr lang="en-US" altLang="en-US" sz="1200" dirty="0">
                <a:latin typeface="Courier New" panose="02070309020205020404" pitchFamily="49" charset="0"/>
              </a:rPr>
              <a:t>=%d\n", </a:t>
            </a:r>
          </a:p>
          <a:p>
            <a:r>
              <a:rPr lang="en-US" altLang="en-US" sz="1200" dirty="0">
                <a:latin typeface="Courier New" panose="02070309020205020404" pitchFamily="49" charset="0"/>
              </a:rPr>
              <a:t>           </a:t>
            </a:r>
            <a:r>
              <a:rPr lang="en-US" altLang="en-US" sz="1200" dirty="0" err="1">
                <a:latin typeface="Courier New" panose="02070309020205020404" pitchFamily="49" charset="0"/>
              </a:rPr>
              <a:t>reset,state,poke,ack</a:t>
            </a:r>
            <a:r>
              <a:rPr lang="en-US" altLang="en-US" sz="1200" dirty="0">
                <a:latin typeface="Courier New" panose="02070309020205020404" pitchFamily="49" charset="0"/>
              </a:rPr>
              <a:t>);</a:t>
            </a:r>
          </a:p>
          <a:p>
            <a:r>
              <a:rPr lang="en-US" altLang="en-US" sz="1200" dirty="0">
                <a:latin typeface="Courier New" panose="02070309020205020404" pitchFamily="49" charset="0"/>
              </a:rPr>
              <a:t>   </a:t>
            </a:r>
            <a:r>
              <a:rPr lang="en-US" altLang="en-US" sz="1200" dirty="0" err="1">
                <a:latin typeface="Courier New" panose="02070309020205020404" pitchFamily="49" charset="0"/>
              </a:rPr>
              <a:t>clk</a:t>
            </a:r>
            <a:r>
              <a:rPr lang="en-US" altLang="en-US" sz="1200" dirty="0">
                <a:latin typeface="Courier New" panose="02070309020205020404" pitchFamily="49" charset="0"/>
              </a:rPr>
              <a:t> = 0; reset = 1; #5    // do the reset </a:t>
            </a:r>
          </a:p>
          <a:p>
            <a:r>
              <a:rPr lang="en-US" altLang="en-US" sz="1200" dirty="0">
                <a:latin typeface="Courier New" panose="02070309020205020404" pitchFamily="49" charset="0"/>
              </a:rPr>
              <a:t>   reset = 0; </a:t>
            </a:r>
            <a:r>
              <a:rPr lang="en-US" altLang="en-US" sz="1200" dirty="0" err="1">
                <a:latin typeface="Courier New" panose="02070309020205020404" pitchFamily="49" charset="0"/>
              </a:rPr>
              <a:t>clk</a:t>
            </a:r>
            <a:r>
              <a:rPr lang="en-US" altLang="en-US" sz="1200" dirty="0">
                <a:latin typeface="Courier New" panose="02070309020205020404" pitchFamily="49" charset="0"/>
              </a:rPr>
              <a:t>=0; #5</a:t>
            </a:r>
          </a:p>
          <a:p>
            <a:r>
              <a:rPr lang="en-US" altLang="en-US" sz="1200" dirty="0">
                <a:latin typeface="Courier New" panose="02070309020205020404" pitchFamily="49" charset="0"/>
              </a:rPr>
              <a:t>   poke = 1;  </a:t>
            </a:r>
            <a:r>
              <a:rPr lang="en-US" altLang="en-US" sz="1200" dirty="0" err="1">
                <a:latin typeface="Courier New" panose="02070309020205020404" pitchFamily="49" charset="0"/>
              </a:rPr>
              <a:t>clk</a:t>
            </a:r>
            <a:r>
              <a:rPr lang="en-US" altLang="en-US" sz="1200" dirty="0">
                <a:latin typeface="Courier New" panose="02070309020205020404" pitchFamily="49" charset="0"/>
              </a:rPr>
              <a:t>=1; #5   // poke the </a:t>
            </a:r>
            <a:r>
              <a:rPr lang="en-US" altLang="en-US" sz="1200" dirty="0" err="1">
                <a:latin typeface="Courier New" panose="02070309020205020404" pitchFamily="49" charset="0"/>
              </a:rPr>
              <a:t>fsm</a:t>
            </a:r>
            <a:endParaRPr lang="en-US" altLang="en-US" sz="1200" dirty="0">
              <a:latin typeface="Courier New" panose="02070309020205020404" pitchFamily="49" charset="0"/>
            </a:endParaRPr>
          </a:p>
          <a:p>
            <a:r>
              <a:rPr lang="en-US" altLang="en-US" sz="1200" dirty="0">
                <a:latin typeface="Courier New" panose="02070309020205020404" pitchFamily="49" charset="0"/>
              </a:rPr>
              <a:t>   poke = 0; #5           // release poke</a:t>
            </a:r>
          </a:p>
          <a:p>
            <a:r>
              <a:rPr lang="en-US" altLang="en-US" sz="1200" dirty="0">
                <a:latin typeface="Courier New" panose="02070309020205020404" pitchFamily="49" charset="0"/>
              </a:rPr>
              <a:t>   </a:t>
            </a:r>
            <a:r>
              <a:rPr lang="en-US" altLang="en-US" sz="1200" dirty="0" err="1">
                <a:latin typeface="Courier New" panose="02070309020205020404" pitchFamily="49" charset="0"/>
              </a:rPr>
              <a:t>clk</a:t>
            </a:r>
            <a:r>
              <a:rPr lang="en-US" altLang="en-US" sz="1200" dirty="0">
                <a:latin typeface="Courier New" panose="02070309020205020404" pitchFamily="49" charset="0"/>
              </a:rPr>
              <a:t>  = 0; #5           // needs a </a:t>
            </a:r>
            <a:r>
              <a:rPr lang="en-US" altLang="en-US" sz="1200" dirty="0" err="1">
                <a:latin typeface="Courier New" panose="02070309020205020404" pitchFamily="49" charset="0"/>
              </a:rPr>
              <a:t>clk</a:t>
            </a:r>
            <a:r>
              <a:rPr lang="en-US" altLang="en-US" sz="1200" dirty="0">
                <a:latin typeface="Courier New" panose="02070309020205020404" pitchFamily="49" charset="0"/>
              </a:rPr>
              <a:t> transition</a:t>
            </a:r>
          </a:p>
          <a:p>
            <a:r>
              <a:rPr lang="en-US" altLang="en-US" sz="1200" dirty="0">
                <a:latin typeface="Courier New" panose="02070309020205020404" pitchFamily="49" charset="0"/>
              </a:rPr>
              <a:t>   </a:t>
            </a:r>
            <a:r>
              <a:rPr lang="en-US" altLang="en-US" sz="1200" dirty="0" err="1">
                <a:latin typeface="Courier New" panose="02070309020205020404" pitchFamily="49" charset="0"/>
              </a:rPr>
              <a:t>clk</a:t>
            </a:r>
            <a:r>
              <a:rPr lang="en-US" altLang="en-US" sz="1200" dirty="0">
                <a:latin typeface="Courier New" panose="02070309020205020404" pitchFamily="49" charset="0"/>
              </a:rPr>
              <a:t>  = 1; #5</a:t>
            </a:r>
          </a:p>
          <a:p>
            <a:r>
              <a:rPr lang="en-US" altLang="en-US" sz="1200" dirty="0">
                <a:latin typeface="Courier New" panose="02070309020205020404" pitchFamily="49" charset="0"/>
              </a:rPr>
              <a:t>   if (</a:t>
            </a:r>
            <a:r>
              <a:rPr lang="en-US" altLang="en-US" sz="1200" dirty="0" err="1">
                <a:latin typeface="Courier New" panose="02070309020205020404" pitchFamily="49" charset="0"/>
              </a:rPr>
              <a:t>ack</a:t>
            </a:r>
            <a:r>
              <a:rPr lang="en-US" altLang="en-US" sz="1200" dirty="0">
                <a:latin typeface="Courier New" panose="02070309020205020404" pitchFamily="49" charset="0"/>
              </a:rPr>
              <a:t> == 1)          // check if worked as planned</a:t>
            </a:r>
          </a:p>
          <a:p>
            <a:r>
              <a:rPr lang="en-US" altLang="en-US" sz="1200" dirty="0">
                <a:latin typeface="Courier New" panose="02070309020205020404" pitchFamily="49" charset="0"/>
              </a:rPr>
              <a:t>      begin</a:t>
            </a:r>
          </a:p>
          <a:p>
            <a:r>
              <a:rPr lang="en-US" altLang="en-US" sz="1200" dirty="0">
                <a:latin typeface="Courier New" panose="02070309020205020404" pitchFamily="49" charset="0"/>
              </a:rPr>
              <a:t>        $display("SUCCESS\n");</a:t>
            </a:r>
          </a:p>
          <a:p>
            <a:r>
              <a:rPr lang="en-US" altLang="en-US" sz="1200" dirty="0">
                <a:latin typeface="Courier New" panose="02070309020205020404" pitchFamily="49" charset="0"/>
              </a:rPr>
              <a:t>      end</a:t>
            </a:r>
          </a:p>
          <a:p>
            <a:r>
              <a:rPr lang="en-US" altLang="en-US" sz="1200" dirty="0">
                <a:latin typeface="Courier New" panose="02070309020205020404" pitchFamily="49" charset="0"/>
              </a:rPr>
              <a:t>end</a:t>
            </a:r>
          </a:p>
          <a:p>
            <a:r>
              <a:rPr lang="en-US" altLang="en-US" sz="1200" dirty="0" err="1">
                <a:latin typeface="Courier New" panose="02070309020205020404" pitchFamily="49" charset="0"/>
              </a:rPr>
              <a:t>endmodule</a:t>
            </a:r>
            <a:endParaRPr lang="en-US" altLang="en-US" sz="1200" dirty="0">
              <a:latin typeface="Courier New" panose="02070309020205020404" pitchFamily="49" charset="0"/>
            </a:endParaRPr>
          </a:p>
        </p:txBody>
      </p:sp>
      <p:sp>
        <p:nvSpPr>
          <p:cNvPr id="7" name="Rectangle 6"/>
          <p:cNvSpPr/>
          <p:nvPr/>
        </p:nvSpPr>
        <p:spPr>
          <a:xfrm>
            <a:off x="522693" y="6304601"/>
            <a:ext cx="5823133" cy="369332"/>
          </a:xfrm>
          <a:prstGeom prst="rect">
            <a:avLst/>
          </a:prstGeom>
        </p:spPr>
        <p:txBody>
          <a:bodyPr wrap="none">
            <a:spAutoFit/>
          </a:bodyPr>
          <a:lstStyle/>
          <a:p>
            <a:r>
              <a:rPr lang="en-ZA" dirty="0"/>
              <a:t>Avail </a:t>
            </a:r>
            <a:r>
              <a:rPr lang="en-ZA" dirty="0" err="1"/>
              <a:t>onlne</a:t>
            </a:r>
            <a:r>
              <a:rPr lang="en-ZA" dirty="0"/>
              <a:t> at: </a:t>
            </a:r>
            <a:r>
              <a:rPr lang="en-ZA" dirty="0">
                <a:hlinkClick r:id="rId2"/>
              </a:rPr>
              <a:t>https://www.edaplayground.com/x/25N5</a:t>
            </a:r>
            <a:endParaRPr lang="en-ZA" dirty="0"/>
          </a:p>
        </p:txBody>
      </p:sp>
    </p:spTree>
    <p:extLst>
      <p:ext uri="{BB962C8B-B14F-4D97-AF65-F5344CB8AC3E}">
        <p14:creationId xmlns:p14="http://schemas.microsoft.com/office/powerpoint/2010/main" val="26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a:t>Lecture Overview</a:t>
            </a:r>
            <a:endParaRPr lang="en-US" dirty="0"/>
          </a:p>
        </p:txBody>
      </p:sp>
      <p:sp>
        <p:nvSpPr>
          <p:cNvPr id="3" name="Content Placeholder 2"/>
          <p:cNvSpPr>
            <a:spLocks noGrp="1"/>
          </p:cNvSpPr>
          <p:nvPr>
            <p:ph idx="1"/>
          </p:nvPr>
        </p:nvSpPr>
        <p:spPr>
          <a:xfrm>
            <a:off x="729785" y="1257300"/>
            <a:ext cx="7697635" cy="4792981"/>
          </a:xfrm>
        </p:spPr>
        <p:txBody>
          <a:bodyPr>
            <a:normAutofit/>
          </a:bodyPr>
          <a:lstStyle/>
          <a:p>
            <a:pPr eaLnBrk="1" hangingPunct="1">
              <a:defRPr/>
            </a:pPr>
            <a:r>
              <a:rPr lang="en-ZA" dirty="0"/>
              <a:t>Brief recap</a:t>
            </a:r>
          </a:p>
          <a:p>
            <a:pPr eaLnBrk="1" hangingPunct="1">
              <a:defRPr/>
            </a:pPr>
            <a:r>
              <a:rPr lang="en-ZA" dirty="0"/>
              <a:t>Busses and </a:t>
            </a:r>
            <a:r>
              <a:rPr lang="en-ZA" dirty="0" err="1"/>
              <a:t>endianess</a:t>
            </a:r>
            <a:endParaRPr lang="en-ZA" dirty="0"/>
          </a:p>
          <a:p>
            <a:pPr eaLnBrk="1" hangingPunct="1">
              <a:defRPr/>
            </a:pPr>
            <a:r>
              <a:rPr lang="en-ZA" dirty="0"/>
              <a:t>Functions in Verilog</a:t>
            </a:r>
          </a:p>
          <a:p>
            <a:pPr eaLnBrk="1" hangingPunct="1">
              <a:defRPr/>
            </a:pPr>
            <a:r>
              <a:rPr lang="en-ZA" dirty="0"/>
              <a:t>Implementing state machines</a:t>
            </a:r>
          </a:p>
          <a:p>
            <a:pPr eaLnBrk="1" hangingPunct="1">
              <a:defRPr/>
            </a:pPr>
            <a:r>
              <a:rPr lang="en-ZA" dirty="0"/>
              <a:t>Constraints</a:t>
            </a:r>
          </a:p>
          <a:p>
            <a:pPr eaLnBrk="1" hangingPunct="1">
              <a:defRPr/>
            </a:pPr>
            <a:r>
              <a:rPr lang="en-ZA" dirty="0"/>
              <a:t>UCF Files</a:t>
            </a:r>
          </a:p>
        </p:txBody>
      </p:sp>
      <p:pic>
        <p:nvPicPr>
          <p:cNvPr id="4099" name="Picture 3" descr="mosaic01.gif"/>
          <p:cNvPicPr>
            <a:picLocks noChangeAspect="1"/>
          </p:cNvPicPr>
          <p:nvPr/>
        </p:nvPicPr>
        <p:blipFill>
          <a:blip r:embed="rId3" cstate="print"/>
          <a:srcRect/>
          <a:stretch>
            <a:fillRect/>
          </a:stretch>
        </p:blipFill>
        <p:spPr bwMode="auto">
          <a:xfrm>
            <a:off x="4403725" y="3538538"/>
            <a:ext cx="4471988" cy="3101975"/>
          </a:xfrm>
          <a:prstGeom prst="rect">
            <a:avLst/>
          </a:prstGeom>
          <a:noFill/>
          <a:ln w="9525">
            <a:noFill/>
            <a:miter lim="800000"/>
            <a:headEnd/>
            <a:tailEnd/>
          </a:ln>
        </p:spPr>
      </p:pic>
    </p:spTree>
    <p:extLst>
      <p:ext uri="{BB962C8B-B14F-4D97-AF65-F5344CB8AC3E}">
        <p14:creationId xmlns:p14="http://schemas.microsoft.com/office/powerpoint/2010/main" val="2365032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Run on </a:t>
            </a:r>
            <a:r>
              <a:rPr lang="en-ZA" dirty="0" err="1"/>
              <a:t>iverilog</a:t>
            </a:r>
            <a:r>
              <a:rPr lang="en-ZA" dirty="0"/>
              <a:t>  (or other </a:t>
            </a:r>
            <a:r>
              <a:rPr lang="en-ZA" dirty="0" err="1"/>
              <a:t>sim</a:t>
            </a:r>
            <a:r>
              <a:rPr lang="en-ZA" dirty="0"/>
              <a:t>)</a:t>
            </a:r>
          </a:p>
        </p:txBody>
      </p:sp>
      <p:sp>
        <p:nvSpPr>
          <p:cNvPr id="3" name="Content Placeholder 2"/>
          <p:cNvSpPr>
            <a:spLocks noGrp="1"/>
          </p:cNvSpPr>
          <p:nvPr>
            <p:ph idx="1"/>
          </p:nvPr>
        </p:nvSpPr>
        <p:spPr/>
        <p:txBody>
          <a:bodyPr/>
          <a:lstStyle/>
          <a:p>
            <a:endParaRPr lang="en-ZA" dirty="0"/>
          </a:p>
        </p:txBody>
      </p:sp>
      <p:sp>
        <p:nvSpPr>
          <p:cNvPr id="4" name="Rectangle 3"/>
          <p:cNvSpPr/>
          <p:nvPr/>
        </p:nvSpPr>
        <p:spPr>
          <a:xfrm>
            <a:off x="851943" y="1595620"/>
            <a:ext cx="6749859" cy="3970318"/>
          </a:xfrm>
          <a:prstGeom prst="rect">
            <a:avLst/>
          </a:prstGeom>
        </p:spPr>
        <p:txBody>
          <a:bodyPr wrap="square">
            <a:spAutoFit/>
          </a:bodyPr>
          <a:lstStyle/>
          <a:p>
            <a:r>
              <a:rPr lang="en-ZA" dirty="0"/>
              <a:t>$ </a:t>
            </a:r>
            <a:r>
              <a:rPr lang="en-ZA" dirty="0" err="1"/>
              <a:t>iverilog</a:t>
            </a:r>
            <a:r>
              <a:rPr lang="en-ZA" dirty="0"/>
              <a:t> '-Wall' design.sv testbench.sv &amp;&amp; </a:t>
            </a:r>
            <a:r>
              <a:rPr lang="en-ZA" dirty="0" err="1"/>
              <a:t>unbuffer</a:t>
            </a:r>
            <a:r>
              <a:rPr lang="en-ZA" dirty="0"/>
              <a:t> </a:t>
            </a:r>
            <a:r>
              <a:rPr lang="en-ZA" dirty="0" err="1"/>
              <a:t>vvp</a:t>
            </a:r>
            <a:r>
              <a:rPr lang="en-ZA" dirty="0"/>
              <a:t> </a:t>
            </a:r>
            <a:r>
              <a:rPr lang="en-ZA" dirty="0" err="1"/>
              <a:t>a.out</a:t>
            </a:r>
            <a:r>
              <a:rPr lang="en-ZA" dirty="0"/>
              <a:t> </a:t>
            </a:r>
            <a:br>
              <a:rPr lang="en-ZA" dirty="0"/>
            </a:br>
            <a:r>
              <a:rPr lang="en-ZA" dirty="0"/>
              <a:t>reset=1 state=3 poke=x </a:t>
            </a:r>
            <a:r>
              <a:rPr lang="en-ZA" dirty="0" err="1"/>
              <a:t>ack</a:t>
            </a:r>
            <a:r>
              <a:rPr lang="en-ZA" dirty="0"/>
              <a:t>=0</a:t>
            </a:r>
            <a:br>
              <a:rPr lang="en-ZA" dirty="0"/>
            </a:br>
            <a:br>
              <a:rPr lang="en-ZA" dirty="0"/>
            </a:br>
            <a:r>
              <a:rPr lang="en-ZA" dirty="0"/>
              <a:t>reset=0 state=3 poke=x </a:t>
            </a:r>
            <a:r>
              <a:rPr lang="en-ZA" dirty="0" err="1"/>
              <a:t>ack</a:t>
            </a:r>
            <a:r>
              <a:rPr lang="en-ZA" dirty="0"/>
              <a:t>=0</a:t>
            </a:r>
            <a:br>
              <a:rPr lang="en-ZA" dirty="0"/>
            </a:br>
            <a:br>
              <a:rPr lang="en-ZA" dirty="0"/>
            </a:br>
            <a:r>
              <a:rPr lang="en-ZA" dirty="0"/>
              <a:t>reset=0 state=1 poke=1 </a:t>
            </a:r>
            <a:r>
              <a:rPr lang="en-ZA" dirty="0" err="1"/>
              <a:t>ack</a:t>
            </a:r>
            <a:r>
              <a:rPr lang="en-ZA" dirty="0"/>
              <a:t>=0</a:t>
            </a:r>
            <a:br>
              <a:rPr lang="en-ZA" dirty="0"/>
            </a:br>
            <a:br>
              <a:rPr lang="en-ZA" dirty="0"/>
            </a:br>
            <a:r>
              <a:rPr lang="en-ZA" dirty="0"/>
              <a:t>reset=0 state=2 poke=0 </a:t>
            </a:r>
            <a:r>
              <a:rPr lang="en-ZA" dirty="0" err="1"/>
              <a:t>ack</a:t>
            </a:r>
            <a:r>
              <a:rPr lang="en-ZA" dirty="0"/>
              <a:t>=0</a:t>
            </a:r>
            <a:br>
              <a:rPr lang="en-ZA" dirty="0"/>
            </a:br>
            <a:br>
              <a:rPr lang="en-ZA" dirty="0"/>
            </a:br>
            <a:r>
              <a:rPr lang="en-ZA" dirty="0"/>
              <a:t>reset=0 state=3 poke=0 </a:t>
            </a:r>
            <a:r>
              <a:rPr lang="en-ZA" dirty="0" err="1"/>
              <a:t>ack</a:t>
            </a:r>
            <a:r>
              <a:rPr lang="en-ZA" dirty="0"/>
              <a:t>=1</a:t>
            </a:r>
            <a:br>
              <a:rPr lang="en-ZA" dirty="0"/>
            </a:br>
            <a:br>
              <a:rPr lang="en-ZA" dirty="0"/>
            </a:br>
            <a:r>
              <a:rPr lang="en-ZA" dirty="0"/>
              <a:t>SUCCESS</a:t>
            </a:r>
            <a:br>
              <a:rPr lang="en-ZA" dirty="0"/>
            </a:br>
            <a:br>
              <a:rPr lang="en-ZA" dirty="0"/>
            </a:br>
            <a:r>
              <a:rPr lang="en-ZA" dirty="0"/>
              <a:t>Done</a:t>
            </a:r>
            <a:endParaRPr lang="en-US" altLang="en-US" dirty="0">
              <a:latin typeface="Courier New" panose="02070309020205020404" pitchFamily="49" charset="0"/>
            </a:endParaRPr>
          </a:p>
        </p:txBody>
      </p:sp>
    </p:spTree>
    <p:extLst>
      <p:ext uri="{BB962C8B-B14F-4D97-AF65-F5344CB8AC3E}">
        <p14:creationId xmlns:p14="http://schemas.microsoft.com/office/powerpoint/2010/main" val="367645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a:t>Attributes and Constraints</a:t>
            </a:r>
          </a:p>
        </p:txBody>
      </p:sp>
      <p:sp>
        <p:nvSpPr>
          <p:cNvPr id="5" name="Text Placeholder 4"/>
          <p:cNvSpPr>
            <a:spLocks noGrp="1"/>
          </p:cNvSpPr>
          <p:nvPr>
            <p:ph type="body" idx="1"/>
          </p:nvPr>
        </p:nvSpPr>
        <p:spPr/>
        <p:txBody>
          <a:bodyPr/>
          <a:lstStyle/>
          <a:p>
            <a:r>
              <a:rPr lang="en-ZA" dirty="0"/>
              <a:t>A Xilinx Perspective</a:t>
            </a:r>
          </a:p>
        </p:txBody>
      </p:sp>
    </p:spTree>
    <p:extLst>
      <p:ext uri="{BB962C8B-B14F-4D97-AF65-F5344CB8AC3E}">
        <p14:creationId xmlns:p14="http://schemas.microsoft.com/office/powerpoint/2010/main" val="2304118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9114" y="702221"/>
            <a:ext cx="7698306" cy="692210"/>
          </a:xfrm>
        </p:spPr>
        <p:txBody>
          <a:bodyPr>
            <a:normAutofit fontScale="90000"/>
          </a:bodyPr>
          <a:lstStyle/>
          <a:p>
            <a:r>
              <a:rPr lang="en-ZA" dirty="0"/>
              <a:t>Difference between Attributes and Constraints</a:t>
            </a:r>
          </a:p>
        </p:txBody>
      </p:sp>
      <p:sp>
        <p:nvSpPr>
          <p:cNvPr id="5" name="Content Placeholder 4"/>
          <p:cNvSpPr>
            <a:spLocks noGrp="1"/>
          </p:cNvSpPr>
          <p:nvPr>
            <p:ph idx="1"/>
          </p:nvPr>
        </p:nvSpPr>
        <p:spPr/>
        <p:txBody>
          <a:bodyPr/>
          <a:lstStyle/>
          <a:p>
            <a:r>
              <a:rPr lang="en-ZA" dirty="0"/>
              <a:t>Two types of attributes:</a:t>
            </a:r>
          </a:p>
          <a:p>
            <a:pPr lvl="1"/>
            <a:r>
              <a:rPr lang="en-ZA" dirty="0"/>
              <a:t>Predefined attributes (a part of the 1076 standard*)</a:t>
            </a:r>
          </a:p>
          <a:p>
            <a:pPr lvl="1"/>
            <a:r>
              <a:rPr lang="en-ZA" dirty="0"/>
              <a:t>Those outside the standard provided by the designer or by the design tool supplier (such as Xilinx or Altera)</a:t>
            </a:r>
          </a:p>
        </p:txBody>
      </p:sp>
      <p:sp>
        <p:nvSpPr>
          <p:cNvPr id="6" name="Rectangle 5"/>
          <p:cNvSpPr/>
          <p:nvPr/>
        </p:nvSpPr>
        <p:spPr>
          <a:xfrm>
            <a:off x="330200" y="6316786"/>
            <a:ext cx="8191500" cy="307777"/>
          </a:xfrm>
          <a:prstGeom prst="rect">
            <a:avLst/>
          </a:prstGeom>
        </p:spPr>
        <p:txBody>
          <a:bodyPr wrap="square">
            <a:spAutoFit/>
          </a:bodyPr>
          <a:lstStyle/>
          <a:p>
            <a:r>
              <a:rPr lang="en-ZA" sz="1400" dirty="0"/>
              <a:t>* </a:t>
            </a:r>
            <a:r>
              <a:rPr lang="en-ZA" sz="1400" dirty="0">
                <a:hlinkClick r:id="rId2"/>
              </a:rPr>
              <a:t>http://vhdl-manual.narod.ru/books/ieee_manual.pdf</a:t>
            </a:r>
            <a:r>
              <a:rPr lang="en-ZA" sz="1400" dirty="0"/>
              <a:t> </a:t>
            </a:r>
          </a:p>
        </p:txBody>
      </p:sp>
    </p:spTree>
    <p:extLst>
      <p:ext uri="{BB962C8B-B14F-4D97-AF65-F5344CB8AC3E}">
        <p14:creationId xmlns:p14="http://schemas.microsoft.com/office/powerpoint/2010/main" val="1446315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Classes of FPGA constraints</a:t>
            </a:r>
          </a:p>
        </p:txBody>
      </p:sp>
      <p:sp>
        <p:nvSpPr>
          <p:cNvPr id="3" name="Content Placeholder 2"/>
          <p:cNvSpPr>
            <a:spLocks noGrp="1"/>
          </p:cNvSpPr>
          <p:nvPr>
            <p:ph idx="1"/>
          </p:nvPr>
        </p:nvSpPr>
        <p:spPr/>
        <p:txBody>
          <a:bodyPr>
            <a:normAutofit/>
          </a:bodyPr>
          <a:lstStyle/>
          <a:p>
            <a:r>
              <a:rPr lang="en-ZA" sz="2400" dirty="0"/>
              <a:t>Grouping Constraints</a:t>
            </a:r>
          </a:p>
          <a:p>
            <a:r>
              <a:rPr lang="en-ZA" sz="2400" dirty="0"/>
              <a:t>Timing Constraints</a:t>
            </a:r>
          </a:p>
          <a:p>
            <a:r>
              <a:rPr lang="en-ZA" sz="2400" dirty="0"/>
              <a:t>Logical Constraints</a:t>
            </a:r>
          </a:p>
          <a:p>
            <a:r>
              <a:rPr lang="en-ZA" sz="2400" dirty="0"/>
              <a:t>Physical Constraints</a:t>
            </a:r>
          </a:p>
          <a:p>
            <a:r>
              <a:rPr lang="en-ZA" sz="2400" dirty="0"/>
              <a:t>Mapping Directives</a:t>
            </a:r>
          </a:p>
          <a:p>
            <a:r>
              <a:rPr lang="en-ZA" sz="2400" dirty="0"/>
              <a:t>Placement Constraints</a:t>
            </a:r>
          </a:p>
          <a:p>
            <a:r>
              <a:rPr lang="en-ZA" sz="2400" dirty="0"/>
              <a:t>Routing Directives</a:t>
            </a:r>
          </a:p>
          <a:p>
            <a:r>
              <a:rPr lang="en-ZA" sz="2400" dirty="0"/>
              <a:t>Synthesis Constraints</a:t>
            </a:r>
          </a:p>
          <a:p>
            <a:r>
              <a:rPr lang="en-ZA" sz="2400" dirty="0"/>
              <a:t>Configuration Constraints</a:t>
            </a:r>
          </a:p>
        </p:txBody>
      </p:sp>
      <p:sp>
        <p:nvSpPr>
          <p:cNvPr id="4" name="Rectangle 3"/>
          <p:cNvSpPr/>
          <p:nvPr/>
        </p:nvSpPr>
        <p:spPr>
          <a:xfrm>
            <a:off x="311066" y="6432286"/>
            <a:ext cx="8985333" cy="276999"/>
          </a:xfrm>
          <a:prstGeom prst="rect">
            <a:avLst/>
          </a:prstGeom>
        </p:spPr>
        <p:txBody>
          <a:bodyPr wrap="square">
            <a:spAutoFit/>
          </a:bodyPr>
          <a:lstStyle/>
          <a:p>
            <a:r>
              <a:rPr lang="en-ZA" sz="1200" dirty="0"/>
              <a:t>Source: </a:t>
            </a:r>
            <a:r>
              <a:rPr lang="en-ZA" sz="1200" dirty="0">
                <a:hlinkClick r:id="rId2"/>
              </a:rPr>
              <a:t>http://xilinx.eetrend.com/files-eetrend-xilinx/forum/201103/1746-3205-02a_ucf_editing_12.pdf</a:t>
            </a:r>
            <a:endParaRPr lang="en-ZA" sz="1200" dirty="0"/>
          </a:p>
        </p:txBody>
      </p:sp>
    </p:spTree>
    <p:extLst>
      <p:ext uri="{BB962C8B-B14F-4D97-AF65-F5344CB8AC3E}">
        <p14:creationId xmlns:p14="http://schemas.microsoft.com/office/powerpoint/2010/main" val="2850391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Where constrains can be defined</a:t>
            </a:r>
          </a:p>
        </p:txBody>
      </p:sp>
      <p:sp>
        <p:nvSpPr>
          <p:cNvPr id="3" name="Content Placeholder 2"/>
          <p:cNvSpPr>
            <a:spLocks noGrp="1"/>
          </p:cNvSpPr>
          <p:nvPr>
            <p:ph idx="1"/>
          </p:nvPr>
        </p:nvSpPr>
        <p:spPr>
          <a:xfrm>
            <a:off x="529909" y="1532120"/>
            <a:ext cx="8096715" cy="4519977"/>
          </a:xfrm>
        </p:spPr>
        <p:txBody>
          <a:bodyPr>
            <a:normAutofit fontScale="85000" lnSpcReduction="20000"/>
          </a:bodyPr>
          <a:lstStyle/>
          <a:p>
            <a:r>
              <a:rPr lang="en-ZA" dirty="0"/>
              <a:t>Depending on a attribute they can be defined in various places:</a:t>
            </a:r>
          </a:p>
          <a:p>
            <a:pPr lvl="1"/>
            <a:r>
              <a:rPr lang="en-ZA" b="1" dirty="0"/>
              <a:t>Constraints Editor</a:t>
            </a:r>
            <a:r>
              <a:rPr lang="en-ZA" dirty="0"/>
              <a:t> for Timing Constraints</a:t>
            </a:r>
          </a:p>
          <a:p>
            <a:pPr lvl="1"/>
            <a:r>
              <a:rPr lang="en-ZA" b="1" dirty="0" err="1"/>
              <a:t>Floorplanner</a:t>
            </a:r>
            <a:r>
              <a:rPr lang="en-ZA" dirty="0"/>
              <a:t> for Non-timing placement constraints</a:t>
            </a:r>
          </a:p>
          <a:p>
            <a:pPr lvl="1"/>
            <a:r>
              <a:rPr lang="en-ZA" b="1" dirty="0"/>
              <a:t>PACE</a:t>
            </a:r>
            <a:r>
              <a:rPr lang="en-ZA" dirty="0"/>
              <a:t> for IO placement and area constraints</a:t>
            </a:r>
          </a:p>
          <a:p>
            <a:pPr lvl="1"/>
            <a:r>
              <a:rPr lang="en-ZA" b="1" dirty="0"/>
              <a:t>Floorplan Editor</a:t>
            </a:r>
            <a:r>
              <a:rPr lang="en-ZA" dirty="0"/>
              <a:t> for IO placement and area constraints</a:t>
            </a:r>
          </a:p>
          <a:p>
            <a:pPr lvl="1"/>
            <a:r>
              <a:rPr lang="en-ZA" b="1" dirty="0"/>
              <a:t>Schematic and Symbol Editors</a:t>
            </a:r>
            <a:r>
              <a:rPr lang="en-ZA" dirty="0"/>
              <a:t> for IO placement and RLOC constraints</a:t>
            </a:r>
          </a:p>
          <a:p>
            <a:r>
              <a:rPr lang="en-ZA" dirty="0"/>
              <a:t>The UCF (User Constrains File) is where you can manually (and quickly!!) define constraints, we will focus on this option.</a:t>
            </a:r>
          </a:p>
        </p:txBody>
      </p:sp>
    </p:spTree>
    <p:extLst>
      <p:ext uri="{BB962C8B-B14F-4D97-AF65-F5344CB8AC3E}">
        <p14:creationId xmlns:p14="http://schemas.microsoft.com/office/powerpoint/2010/main" val="3521671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A" dirty="0"/>
              <a:t>UCF</a:t>
            </a:r>
          </a:p>
        </p:txBody>
      </p:sp>
      <p:sp>
        <p:nvSpPr>
          <p:cNvPr id="5" name="Text Placeholder 4"/>
          <p:cNvSpPr>
            <a:spLocks noGrp="1"/>
          </p:cNvSpPr>
          <p:nvPr>
            <p:ph type="body" idx="1"/>
          </p:nvPr>
        </p:nvSpPr>
        <p:spPr/>
        <p:txBody>
          <a:bodyPr/>
          <a:lstStyle/>
          <a:p>
            <a:r>
              <a:rPr lang="en-ZA" dirty="0"/>
              <a:t>Xilinx User Constraints Files</a:t>
            </a:r>
          </a:p>
        </p:txBody>
      </p:sp>
    </p:spTree>
    <p:extLst>
      <p:ext uri="{BB962C8B-B14F-4D97-AF65-F5344CB8AC3E}">
        <p14:creationId xmlns:p14="http://schemas.microsoft.com/office/powerpoint/2010/main" val="559275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ZA" dirty="0"/>
              <a:t>UCF Files</a:t>
            </a:r>
          </a:p>
        </p:txBody>
      </p:sp>
      <p:sp>
        <p:nvSpPr>
          <p:cNvPr id="5" name="Content Placeholder 4"/>
          <p:cNvSpPr>
            <a:spLocks noGrp="1"/>
          </p:cNvSpPr>
          <p:nvPr>
            <p:ph idx="1"/>
          </p:nvPr>
        </p:nvSpPr>
        <p:spPr>
          <a:xfrm>
            <a:off x="729785" y="1595620"/>
            <a:ext cx="7697635" cy="4944880"/>
          </a:xfrm>
        </p:spPr>
        <p:txBody>
          <a:bodyPr>
            <a:normAutofit lnSpcReduction="10000"/>
          </a:bodyPr>
          <a:lstStyle/>
          <a:p>
            <a:r>
              <a:rPr lang="en-ZA" dirty="0"/>
              <a:t>UCF files are in ASCII</a:t>
            </a:r>
          </a:p>
          <a:p>
            <a:r>
              <a:rPr lang="en-ZA" dirty="0"/>
              <a:t>They are used to specify constraints on the logical design</a:t>
            </a:r>
          </a:p>
          <a:p>
            <a:r>
              <a:rPr lang="en-ZA" dirty="0"/>
              <a:t>You can use your </a:t>
            </a:r>
            <a:r>
              <a:rPr lang="en-ZA" dirty="0" err="1"/>
              <a:t>favorite</a:t>
            </a:r>
            <a:r>
              <a:rPr lang="en-ZA" dirty="0"/>
              <a:t> text editor to edit them UCF (can edit in ISE)</a:t>
            </a:r>
          </a:p>
          <a:p>
            <a:r>
              <a:rPr lang="en-ZA" dirty="0"/>
              <a:t>NCF file:</a:t>
            </a:r>
          </a:p>
          <a:p>
            <a:pPr lvl="1"/>
            <a:r>
              <a:rPr lang="en-ZA" dirty="0"/>
              <a:t>this often goes with UCT file.</a:t>
            </a:r>
          </a:p>
          <a:p>
            <a:pPr lvl="1"/>
            <a:r>
              <a:rPr lang="en-ZA" dirty="0"/>
              <a:t>The </a:t>
            </a:r>
            <a:r>
              <a:rPr lang="en-ZA" dirty="0" err="1"/>
              <a:t>Netlist</a:t>
            </a:r>
            <a:r>
              <a:rPr lang="en-ZA" dirty="0"/>
              <a:t> Constraint File (NCF) is also an ASCII file that is usually generated by some synthesis programs</a:t>
            </a:r>
          </a:p>
        </p:txBody>
      </p:sp>
    </p:spTree>
    <p:extLst>
      <p:ext uri="{BB962C8B-B14F-4D97-AF65-F5344CB8AC3E}">
        <p14:creationId xmlns:p14="http://schemas.microsoft.com/office/powerpoint/2010/main" val="4136826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UCF Files Syntax</a:t>
            </a:r>
          </a:p>
        </p:txBody>
      </p:sp>
      <p:sp>
        <p:nvSpPr>
          <p:cNvPr id="3" name="Content Placeholder 2"/>
          <p:cNvSpPr>
            <a:spLocks noGrp="1"/>
          </p:cNvSpPr>
          <p:nvPr>
            <p:ph idx="1"/>
          </p:nvPr>
        </p:nvSpPr>
        <p:spPr>
          <a:xfrm>
            <a:off x="729785" y="1346200"/>
            <a:ext cx="7697635" cy="5257800"/>
          </a:xfrm>
        </p:spPr>
        <p:txBody>
          <a:bodyPr>
            <a:normAutofit fontScale="92500" lnSpcReduction="20000"/>
          </a:bodyPr>
          <a:lstStyle/>
          <a:p>
            <a:r>
              <a:rPr lang="en-ZA" dirty="0"/>
              <a:t>UCF files are generally case sensitive</a:t>
            </a:r>
          </a:p>
          <a:p>
            <a:r>
              <a:rPr lang="en-ZA" dirty="0"/>
              <a:t>However any Xilinx </a:t>
            </a:r>
            <a:r>
              <a:rPr lang="en-ZA" u="sng" dirty="0"/>
              <a:t>constraint keyword</a:t>
            </a:r>
            <a:r>
              <a:rPr lang="en-ZA" dirty="0"/>
              <a:t> (e.g., LOC, PERIOD, LOW, HIGH) may be entered in all uppercase, in all lower-case, or mixed case.</a:t>
            </a:r>
          </a:p>
          <a:p>
            <a:r>
              <a:rPr lang="en-ZA" dirty="0"/>
              <a:t>Each statement is terminated by a semicolon (;)   - the errors are sometimes cryptic, not obviously indicating missing the ‘;’.</a:t>
            </a:r>
          </a:p>
          <a:p>
            <a:r>
              <a:rPr lang="en-ZA" dirty="0"/>
              <a:t>Keep a blank line at the end of the file</a:t>
            </a:r>
          </a:p>
          <a:p>
            <a:r>
              <a:rPr lang="en-ZA" dirty="0"/>
              <a:t>Comments are started with # and end at the end of the line. The C / C++ comments // and /**/ are also supported</a:t>
            </a:r>
          </a:p>
        </p:txBody>
      </p:sp>
    </p:spTree>
    <p:extLst>
      <p:ext uri="{BB962C8B-B14F-4D97-AF65-F5344CB8AC3E}">
        <p14:creationId xmlns:p14="http://schemas.microsoft.com/office/powerpoint/2010/main" val="255252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UCF Files Syntax</a:t>
            </a:r>
          </a:p>
        </p:txBody>
      </p:sp>
      <p:sp>
        <p:nvSpPr>
          <p:cNvPr id="3" name="Content Placeholder 2"/>
          <p:cNvSpPr>
            <a:spLocks noGrp="1"/>
          </p:cNvSpPr>
          <p:nvPr>
            <p:ph idx="1"/>
          </p:nvPr>
        </p:nvSpPr>
        <p:spPr/>
        <p:txBody>
          <a:bodyPr>
            <a:normAutofit fontScale="92500"/>
          </a:bodyPr>
          <a:lstStyle/>
          <a:p>
            <a:r>
              <a:rPr lang="en-ZA" dirty="0"/>
              <a:t>Each line have  a structure such as:</a:t>
            </a:r>
          </a:p>
          <a:p>
            <a:pPr marL="365760" lvl="1" indent="0">
              <a:buNone/>
            </a:pPr>
            <a:r>
              <a:rPr lang="en-ZA" dirty="0"/>
              <a:t> {NET|INST|PIN} “</a:t>
            </a:r>
            <a:r>
              <a:rPr lang="en-ZA" i="1" dirty="0"/>
              <a:t>name</a:t>
            </a:r>
            <a:r>
              <a:rPr lang="en-ZA" dirty="0"/>
              <a:t>” </a:t>
            </a:r>
            <a:r>
              <a:rPr lang="en-ZA" i="1" dirty="0"/>
              <a:t>constraint</a:t>
            </a:r>
            <a:r>
              <a:rPr lang="en-ZA" dirty="0"/>
              <a:t>;</a:t>
            </a:r>
          </a:p>
          <a:p>
            <a:r>
              <a:rPr lang="en-ZA" dirty="0"/>
              <a:t>Particular bus lines on a bus are indicated by using </a:t>
            </a:r>
            <a:r>
              <a:rPr lang="en-ZA" i="1" dirty="0"/>
              <a:t>name</a:t>
            </a:r>
            <a:r>
              <a:rPr lang="en-ZA" dirty="0"/>
              <a:t>&lt;</a:t>
            </a:r>
            <a:r>
              <a:rPr lang="en-ZA" i="1" dirty="0"/>
              <a:t>n</a:t>
            </a:r>
            <a:r>
              <a:rPr lang="en-ZA" dirty="0"/>
              <a:t>&gt; where n is the bit (counted from 0) that you want to refer to</a:t>
            </a:r>
          </a:p>
          <a:p>
            <a:r>
              <a:rPr lang="en-ZA" dirty="0"/>
              <a:t>Typical usage: setting </a:t>
            </a:r>
            <a:r>
              <a:rPr lang="en-ZA" b="1" dirty="0"/>
              <a:t>location of pins</a:t>
            </a:r>
          </a:p>
          <a:p>
            <a:pPr marL="365760" lvl="1" indent="0">
              <a:buNone/>
            </a:pPr>
            <a:r>
              <a:rPr lang="en-ZA" dirty="0"/>
              <a:t>NET reset LOC=P16;</a:t>
            </a:r>
          </a:p>
          <a:p>
            <a:pPr marL="365760" lvl="1" indent="0">
              <a:buNone/>
            </a:pPr>
            <a:r>
              <a:rPr lang="en-ZA" dirty="0"/>
              <a:t>NET </a:t>
            </a:r>
            <a:r>
              <a:rPr lang="en-ZA" dirty="0" err="1"/>
              <a:t>leds</a:t>
            </a:r>
            <a:r>
              <a:rPr lang="en-ZA" dirty="0"/>
              <a:t>&lt;0&gt; LOC=P23;</a:t>
            </a:r>
          </a:p>
          <a:p>
            <a:pPr marL="365760" lvl="1" indent="0">
              <a:buNone/>
            </a:pPr>
            <a:r>
              <a:rPr lang="en-ZA" dirty="0"/>
              <a:t>NET </a:t>
            </a:r>
            <a:r>
              <a:rPr lang="en-ZA" dirty="0" err="1"/>
              <a:t>leds</a:t>
            </a:r>
            <a:r>
              <a:rPr lang="en-ZA" dirty="0"/>
              <a:t>&lt;1&gt; LOC=P24;</a:t>
            </a:r>
          </a:p>
        </p:txBody>
      </p:sp>
    </p:spTree>
    <p:extLst>
      <p:ext uri="{BB962C8B-B14F-4D97-AF65-F5344CB8AC3E}">
        <p14:creationId xmlns:p14="http://schemas.microsoft.com/office/powerpoint/2010/main" val="2206317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UCF quick features</a:t>
            </a:r>
          </a:p>
        </p:txBody>
      </p:sp>
      <p:sp>
        <p:nvSpPr>
          <p:cNvPr id="3" name="Content Placeholder 2"/>
          <p:cNvSpPr>
            <a:spLocks noGrp="1"/>
          </p:cNvSpPr>
          <p:nvPr>
            <p:ph idx="1"/>
          </p:nvPr>
        </p:nvSpPr>
        <p:spPr/>
        <p:txBody>
          <a:bodyPr>
            <a:normAutofit lnSpcReduction="10000"/>
          </a:bodyPr>
          <a:lstStyle/>
          <a:p>
            <a:r>
              <a:rPr lang="en-ZA" dirty="0"/>
              <a:t>Wildcards can be used for the naming, such as </a:t>
            </a:r>
          </a:p>
          <a:p>
            <a:pPr lvl="1"/>
            <a:r>
              <a:rPr lang="en-ZA" dirty="0"/>
              <a:t>The asterisk (*): represents any string of zero or more characters</a:t>
            </a:r>
          </a:p>
          <a:p>
            <a:pPr lvl="1"/>
            <a:r>
              <a:rPr lang="en-ZA" dirty="0"/>
              <a:t>The question mark (?): represents a single character</a:t>
            </a:r>
          </a:p>
          <a:p>
            <a:r>
              <a:rPr lang="en-ZA" dirty="0"/>
              <a:t>Examples:</a:t>
            </a:r>
          </a:p>
          <a:p>
            <a:pPr lvl="1"/>
            <a:r>
              <a:rPr lang="en-ZA" dirty="0"/>
              <a:t>NET “</a:t>
            </a:r>
            <a:r>
              <a:rPr lang="en-ZA" dirty="0" err="1"/>
              <a:t>leds</a:t>
            </a:r>
            <a:r>
              <a:rPr lang="en-ZA" dirty="0"/>
              <a:t>*” SLOW;</a:t>
            </a:r>
          </a:p>
          <a:p>
            <a:pPr lvl="1"/>
            <a:r>
              <a:rPr lang="en-ZA" dirty="0"/>
              <a:t>NET “CLK?” FAST;</a:t>
            </a:r>
          </a:p>
        </p:txBody>
      </p:sp>
    </p:spTree>
    <p:extLst>
      <p:ext uri="{BB962C8B-B14F-4D97-AF65-F5344CB8AC3E}">
        <p14:creationId xmlns:p14="http://schemas.microsoft.com/office/powerpoint/2010/main" val="251867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Module declaration (recap)</a:t>
            </a:r>
          </a:p>
        </p:txBody>
      </p:sp>
      <p:sp>
        <p:nvSpPr>
          <p:cNvPr id="3" name="Content Placeholder 2"/>
          <p:cNvSpPr>
            <a:spLocks noGrp="1"/>
          </p:cNvSpPr>
          <p:nvPr>
            <p:ph idx="1"/>
          </p:nvPr>
        </p:nvSpPr>
        <p:spPr>
          <a:xfrm>
            <a:off x="457200" y="1595620"/>
            <a:ext cx="8382000" cy="4519977"/>
          </a:xfrm>
        </p:spPr>
        <p:txBody>
          <a:bodyPr>
            <a:normAutofit/>
          </a:bodyPr>
          <a:lstStyle/>
          <a:p>
            <a:r>
              <a:rPr lang="en-ZA" dirty="0"/>
              <a:t>Modules are defined in Verilog as follows:</a:t>
            </a:r>
          </a:p>
          <a:p>
            <a:pPr marL="0" indent="0">
              <a:buNone/>
            </a:pPr>
            <a:endParaRPr lang="en-US" altLang="en-US" sz="1600" dirty="0">
              <a:latin typeface="Arial" panose="020B0604020202020204" pitchFamily="34" charset="0"/>
            </a:endParaRPr>
          </a:p>
          <a:p>
            <a:pPr marL="0" indent="0">
              <a:buNone/>
            </a:pPr>
            <a:r>
              <a:rPr lang="en-US" altLang="en-US" sz="2200" b="1" dirty="0">
                <a:latin typeface="Courier New" panose="02070309020205020404" pitchFamily="49" charset="0"/>
                <a:cs typeface="Courier New" panose="02070309020205020404" pitchFamily="49" charset="0"/>
              </a:rPr>
              <a:t>module</a:t>
            </a:r>
            <a:r>
              <a:rPr lang="en-US" altLang="en-US" sz="2200" dirty="0">
                <a:latin typeface="Courier New" panose="02070309020205020404" pitchFamily="49" charset="0"/>
                <a:cs typeface="Courier New" panose="02070309020205020404" pitchFamily="49" charset="0"/>
              </a:rPr>
              <a:t> </a:t>
            </a:r>
            <a:r>
              <a:rPr lang="en-US" altLang="en-US" sz="2200" dirty="0" err="1">
                <a:latin typeface="Courier New" panose="02070309020205020404" pitchFamily="49" charset="0"/>
                <a:cs typeface="Courier New" panose="02070309020205020404" pitchFamily="49" charset="0"/>
              </a:rPr>
              <a:t>mymodule</a:t>
            </a:r>
            <a:r>
              <a:rPr lang="en-US" altLang="en-US" sz="2200" dirty="0">
                <a:latin typeface="Courier New" panose="02070309020205020404" pitchFamily="49" charset="0"/>
                <a:cs typeface="Courier New" panose="02070309020205020404" pitchFamily="49" charset="0"/>
              </a:rPr>
              <a:t> (a, b, x, y);</a:t>
            </a:r>
          </a:p>
          <a:p>
            <a:pPr marL="0" indent="0">
              <a:buNone/>
            </a:pPr>
            <a:r>
              <a:rPr lang="en-US" altLang="en-US" sz="2200" dirty="0">
                <a:latin typeface="Courier New" panose="02070309020205020404" pitchFamily="49" charset="0"/>
                <a:cs typeface="Courier New" panose="02070309020205020404" pitchFamily="49" charset="0"/>
              </a:rPr>
              <a:t> </a:t>
            </a:r>
            <a:r>
              <a:rPr lang="en-US" altLang="en-US" sz="2200" b="1" dirty="0">
                <a:latin typeface="Courier New" panose="02070309020205020404" pitchFamily="49" charset="0"/>
                <a:cs typeface="Courier New" panose="02070309020205020404" pitchFamily="49" charset="0"/>
              </a:rPr>
              <a:t>input</a:t>
            </a:r>
            <a:r>
              <a:rPr lang="en-US" altLang="en-US" sz="2200" dirty="0">
                <a:latin typeface="Courier New" panose="02070309020205020404" pitchFamily="49" charset="0"/>
                <a:cs typeface="Courier New" panose="02070309020205020404" pitchFamily="49" charset="0"/>
              </a:rPr>
              <a:t> 	a, b;  </a:t>
            </a:r>
            <a:r>
              <a:rPr lang="en-US" altLang="en-US" sz="1600" dirty="0">
                <a:latin typeface="Courier New" panose="02070309020205020404" pitchFamily="49" charset="0"/>
                <a:cs typeface="Courier New" panose="02070309020205020404" pitchFamily="49" charset="0"/>
              </a:rPr>
              <a:t>// these are inputs, usually first</a:t>
            </a:r>
            <a:endParaRPr lang="en-US" altLang="en-US" sz="2200" dirty="0">
              <a:latin typeface="Courier New" panose="02070309020205020404" pitchFamily="49" charset="0"/>
              <a:cs typeface="Courier New" panose="02070309020205020404" pitchFamily="49" charset="0"/>
            </a:endParaRPr>
          </a:p>
          <a:p>
            <a:pPr marL="0" indent="0">
              <a:buNone/>
            </a:pPr>
            <a:r>
              <a:rPr lang="en-US" altLang="en-US" sz="2200" dirty="0">
                <a:latin typeface="Courier New" panose="02070309020205020404" pitchFamily="49" charset="0"/>
                <a:cs typeface="Courier New" panose="02070309020205020404" pitchFamily="49" charset="0"/>
              </a:rPr>
              <a:t> </a:t>
            </a:r>
            <a:r>
              <a:rPr lang="en-US" altLang="en-US" sz="2200" b="1" dirty="0">
                <a:latin typeface="Courier New" panose="02070309020205020404" pitchFamily="49" charset="0"/>
                <a:cs typeface="Courier New" panose="02070309020205020404" pitchFamily="49" charset="0"/>
              </a:rPr>
              <a:t>output</a:t>
            </a:r>
            <a:r>
              <a:rPr lang="en-US" altLang="en-US" sz="2200" dirty="0">
                <a:latin typeface="Courier New" panose="02070309020205020404" pitchFamily="49" charset="0"/>
                <a:cs typeface="Courier New" panose="02070309020205020404" pitchFamily="49" charset="0"/>
              </a:rPr>
              <a:t>	x, y;  </a:t>
            </a:r>
            <a:r>
              <a:rPr lang="en-US" altLang="en-US" sz="1600" dirty="0">
                <a:latin typeface="Courier New" panose="02070309020205020404" pitchFamily="49" charset="0"/>
                <a:cs typeface="Courier New" panose="02070309020205020404" pitchFamily="49" charset="0"/>
              </a:rPr>
              <a:t>// outputs, listed usually after inputs</a:t>
            </a:r>
            <a:endParaRPr lang="en-US" altLang="en-US" sz="2200" dirty="0">
              <a:latin typeface="Courier New" panose="02070309020205020404" pitchFamily="49" charset="0"/>
              <a:cs typeface="Courier New" panose="02070309020205020404" pitchFamily="49" charset="0"/>
            </a:endParaRPr>
          </a:p>
          <a:p>
            <a:pPr marL="0" indent="0">
              <a:buNone/>
            </a:pPr>
            <a:r>
              <a:rPr lang="en-US" sz="2200" dirty="0">
                <a:latin typeface="Courier New" panose="02070309020205020404" pitchFamily="49" charset="0"/>
                <a:cs typeface="Courier New" panose="02070309020205020404" pitchFamily="49" charset="0"/>
              </a:rPr>
              <a:t> x &lt;= or(</a:t>
            </a:r>
            <a:r>
              <a:rPr lang="en-US" sz="2200" dirty="0" err="1">
                <a:latin typeface="Courier New" panose="02070309020205020404" pitchFamily="49" charset="0"/>
                <a:cs typeface="Courier New" panose="02070309020205020404" pitchFamily="49" charset="0"/>
              </a:rPr>
              <a:t>a,b</a:t>
            </a:r>
            <a:r>
              <a:rPr lang="en-US" sz="2200" dirty="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these all executed at same time:</a:t>
            </a:r>
            <a:endParaRPr lang="en-US" sz="2200" dirty="0">
              <a:latin typeface="Courier New" panose="02070309020205020404" pitchFamily="49" charset="0"/>
              <a:cs typeface="Courier New" panose="02070309020205020404" pitchFamily="49" charset="0"/>
            </a:endParaRPr>
          </a:p>
          <a:p>
            <a:pPr marL="0" indent="0">
              <a:buNone/>
            </a:pPr>
            <a:r>
              <a:rPr lang="en-US" sz="2200" dirty="0">
                <a:latin typeface="Courier New" panose="02070309020205020404" pitchFamily="49" charset="0"/>
                <a:cs typeface="Courier New" panose="02070309020205020404" pitchFamily="49" charset="0"/>
              </a:rPr>
              <a:t> y &lt;= and(</a:t>
            </a:r>
            <a:r>
              <a:rPr lang="en-US" sz="2200" dirty="0" err="1">
                <a:latin typeface="Courier New" panose="02070309020205020404" pitchFamily="49" charset="0"/>
                <a:cs typeface="Courier New" panose="02070309020205020404" pitchFamily="49" charset="0"/>
              </a:rPr>
              <a:t>a,b</a:t>
            </a:r>
            <a:r>
              <a:rPr lang="en-US" sz="2200" dirty="0">
                <a:latin typeface="Courier New" panose="02070309020205020404" pitchFamily="49" charset="0"/>
                <a:cs typeface="Courier New" panose="02070309020205020404" pitchFamily="49" charset="0"/>
              </a:rPr>
              <a:t>);</a:t>
            </a:r>
          </a:p>
          <a:p>
            <a:pPr marL="0" indent="0">
              <a:buNone/>
            </a:pPr>
            <a:r>
              <a:rPr lang="en-US" sz="2200" b="1" dirty="0" err="1">
                <a:latin typeface="Courier New" panose="02070309020205020404" pitchFamily="49" charset="0"/>
                <a:cs typeface="Courier New" panose="02070309020205020404" pitchFamily="49" charset="0"/>
              </a:rPr>
              <a:t>endmodule</a:t>
            </a:r>
            <a:r>
              <a:rPr lang="en-US" sz="2200" dirty="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no semicolon needed after </a:t>
            </a:r>
            <a:r>
              <a:rPr lang="en-US" sz="1600" dirty="0" err="1">
                <a:latin typeface="Courier New" panose="02070309020205020404" pitchFamily="49" charset="0"/>
                <a:cs typeface="Courier New" panose="02070309020205020404" pitchFamily="49" charset="0"/>
              </a:rPr>
              <a:t>endmodule</a:t>
            </a:r>
            <a:endParaRPr lang="en-ZA" sz="3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59483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Xilinx Constraints Editor</a:t>
            </a:r>
          </a:p>
        </p:txBody>
      </p:sp>
      <p:sp>
        <p:nvSpPr>
          <p:cNvPr id="3" name="Content Placeholder 2"/>
          <p:cNvSpPr>
            <a:spLocks noGrp="1"/>
          </p:cNvSpPr>
          <p:nvPr>
            <p:ph idx="1"/>
          </p:nvPr>
        </p:nvSpPr>
        <p:spPr>
          <a:xfrm>
            <a:off x="729785" y="1333500"/>
            <a:ext cx="7697635" cy="5080000"/>
          </a:xfrm>
        </p:spPr>
        <p:txBody>
          <a:bodyPr>
            <a:normAutofit lnSpcReduction="10000"/>
          </a:bodyPr>
          <a:lstStyle/>
          <a:p>
            <a:r>
              <a:rPr lang="en-ZA" dirty="0"/>
              <a:t>The Xilinx Constraints Editor is useful for enter timing constraints</a:t>
            </a:r>
          </a:p>
          <a:p>
            <a:r>
              <a:rPr lang="en-ZA" dirty="0"/>
              <a:t>The GUI simplifies constraint entry by using wizards to guide the user through constraint creation, without needing to understand UCF file syntax.</a:t>
            </a:r>
          </a:p>
          <a:p>
            <a:r>
              <a:rPr lang="en-ZA" dirty="0"/>
              <a:t>Although it is useful to see what kinds of constrains result in the file as this could help speed up constrains entry/reuse in future projects</a:t>
            </a:r>
          </a:p>
        </p:txBody>
      </p:sp>
    </p:spTree>
    <p:extLst>
      <p:ext uri="{BB962C8B-B14F-4D97-AF65-F5344CB8AC3E}">
        <p14:creationId xmlns:p14="http://schemas.microsoft.com/office/powerpoint/2010/main" val="238663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Constraints Editor</a:t>
            </a: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86654" y="2284412"/>
            <a:ext cx="4071640" cy="3908775"/>
          </a:xfrm>
        </p:spPr>
      </p:pic>
      <p:pic>
        <p:nvPicPr>
          <p:cNvPr id="4" name="Picture 3"/>
          <p:cNvPicPr>
            <a:picLocks noChangeAspect="1"/>
          </p:cNvPicPr>
          <p:nvPr/>
        </p:nvPicPr>
        <p:blipFill>
          <a:blip r:embed="rId3"/>
          <a:stretch>
            <a:fillRect/>
          </a:stretch>
        </p:blipFill>
        <p:spPr>
          <a:xfrm>
            <a:off x="414337" y="1335087"/>
            <a:ext cx="4429125" cy="1038225"/>
          </a:xfrm>
          <a:prstGeom prst="rect">
            <a:avLst/>
          </a:prstGeom>
        </p:spPr>
      </p:pic>
      <p:cxnSp>
        <p:nvCxnSpPr>
          <p:cNvPr id="6" name="Straight Arrow Connector 5"/>
          <p:cNvCxnSpPr/>
          <p:nvPr/>
        </p:nvCxnSpPr>
        <p:spPr>
          <a:xfrm>
            <a:off x="4578267" y="2020921"/>
            <a:ext cx="362033" cy="26349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940300" y="1854199"/>
            <a:ext cx="2313454" cy="369332"/>
          </a:xfrm>
          <a:prstGeom prst="rect">
            <a:avLst/>
          </a:prstGeom>
          <a:noFill/>
        </p:spPr>
        <p:txBody>
          <a:bodyPr wrap="none" rtlCol="0">
            <a:spAutoFit/>
          </a:bodyPr>
          <a:lstStyle/>
          <a:p>
            <a:r>
              <a:rPr lang="en-ZA" dirty="0"/>
              <a:t>Runs synthesize etc.</a:t>
            </a:r>
          </a:p>
        </p:txBody>
      </p:sp>
      <p:sp>
        <p:nvSpPr>
          <p:cNvPr id="10" name="TextBox 9"/>
          <p:cNvSpPr txBox="1"/>
          <p:nvPr/>
        </p:nvSpPr>
        <p:spPr>
          <a:xfrm>
            <a:off x="520700" y="3149600"/>
            <a:ext cx="3265954" cy="2585323"/>
          </a:xfrm>
          <a:prstGeom prst="rect">
            <a:avLst/>
          </a:prstGeom>
          <a:noFill/>
        </p:spPr>
        <p:txBody>
          <a:bodyPr wrap="square" rtlCol="0">
            <a:spAutoFit/>
          </a:bodyPr>
          <a:lstStyle/>
          <a:p>
            <a:r>
              <a:rPr lang="en-ZA" dirty="0"/>
              <a:t>Provides functions to find pins, to assign wires to groups, to structure clock domains.</a:t>
            </a:r>
          </a:p>
          <a:p>
            <a:endParaRPr lang="en-ZA" dirty="0"/>
          </a:p>
          <a:p>
            <a:r>
              <a:rPr lang="en-ZA" dirty="0"/>
              <a:t>Can view the UCF file lines in the “UCF Constraints” tab (this includes the comment lines).</a:t>
            </a:r>
          </a:p>
        </p:txBody>
      </p:sp>
    </p:spTree>
    <p:extLst>
      <p:ext uri="{BB962C8B-B14F-4D97-AF65-F5344CB8AC3E}">
        <p14:creationId xmlns:p14="http://schemas.microsoft.com/office/powerpoint/2010/main" val="25879270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PERIOD constraints</a:t>
            </a:r>
          </a:p>
        </p:txBody>
      </p:sp>
      <p:sp>
        <p:nvSpPr>
          <p:cNvPr id="3" name="Content Placeholder 2"/>
          <p:cNvSpPr>
            <a:spLocks noGrp="1"/>
          </p:cNvSpPr>
          <p:nvPr>
            <p:ph idx="1"/>
          </p:nvPr>
        </p:nvSpPr>
        <p:spPr>
          <a:xfrm>
            <a:off x="729785" y="1595620"/>
            <a:ext cx="7697635" cy="4668702"/>
          </a:xfrm>
        </p:spPr>
        <p:txBody>
          <a:bodyPr>
            <a:normAutofit fontScale="92500" lnSpcReduction="10000"/>
          </a:bodyPr>
          <a:lstStyle/>
          <a:p>
            <a:pPr marL="228600" indent="-228600">
              <a:lnSpc>
                <a:spcPct val="90000"/>
              </a:lnSpc>
            </a:pPr>
            <a:r>
              <a:rPr lang="en-US" dirty="0"/>
              <a:t>The PERIOD constraint provide accurate</a:t>
            </a:r>
            <a:r>
              <a:rPr lang="en-US" dirty="0">
                <a:solidFill>
                  <a:srgbClr val="7F787F"/>
                </a:solidFill>
              </a:rPr>
              <a:t> </a:t>
            </a:r>
            <a:r>
              <a:rPr lang="en-US" dirty="0"/>
              <a:t>timing requirements, so it indicates…</a:t>
            </a:r>
          </a:p>
          <a:p>
            <a:pPr marL="525780" lvl="1" indent="-228600">
              <a:lnSpc>
                <a:spcPct val="90000"/>
              </a:lnSpc>
            </a:pPr>
            <a:r>
              <a:rPr lang="en-US" u="sng" dirty="0"/>
              <a:t>Clock skew</a:t>
            </a:r>
            <a:r>
              <a:rPr lang="en-US" dirty="0"/>
              <a:t> between the source and destination </a:t>
            </a:r>
            <a:br>
              <a:rPr lang="en-US" dirty="0"/>
            </a:br>
            <a:r>
              <a:rPr lang="en-US" dirty="0"/>
              <a:t>registers / flip-flops</a:t>
            </a:r>
          </a:p>
          <a:p>
            <a:pPr marL="525780" lvl="1" indent="-228600">
              <a:lnSpc>
                <a:spcPct val="90000"/>
              </a:lnSpc>
            </a:pPr>
            <a:r>
              <a:rPr lang="en-US" dirty="0"/>
              <a:t>Synchronous elements clocked on </a:t>
            </a:r>
            <a:r>
              <a:rPr lang="en-US" u="sng" dirty="0"/>
              <a:t>edge</a:t>
            </a:r>
          </a:p>
          <a:p>
            <a:pPr marL="525780" lvl="1" indent="-228600">
              <a:lnSpc>
                <a:spcPct val="90000"/>
              </a:lnSpc>
            </a:pPr>
            <a:r>
              <a:rPr lang="en-US" dirty="0"/>
              <a:t>Unequal </a:t>
            </a:r>
            <a:r>
              <a:rPr lang="en-US" u="sng" dirty="0"/>
              <a:t>clock duty cycles</a:t>
            </a:r>
          </a:p>
          <a:p>
            <a:pPr marL="525780" lvl="1" indent="-228600">
              <a:lnSpc>
                <a:spcPct val="90000"/>
              </a:lnSpc>
            </a:pPr>
            <a:r>
              <a:rPr lang="en-US" dirty="0"/>
              <a:t>Clock </a:t>
            </a:r>
            <a:r>
              <a:rPr lang="en-US" u="sng" dirty="0"/>
              <a:t>jitter</a:t>
            </a:r>
          </a:p>
          <a:p>
            <a:pPr marL="228600" indent="-228600">
              <a:lnSpc>
                <a:spcPct val="90000"/>
              </a:lnSpc>
            </a:pPr>
            <a:r>
              <a:rPr lang="en-US" dirty="0"/>
              <a:t>ISE uses this information to place and route elements of your design in an attempt to satisfy these requirements (and thus make the design work on hardware)</a:t>
            </a:r>
            <a:endParaRPr lang="en-US" u="sng" dirty="0"/>
          </a:p>
          <a:p>
            <a:endParaRPr lang="en-ZA" dirty="0"/>
          </a:p>
        </p:txBody>
      </p:sp>
    </p:spTree>
    <p:extLst>
      <p:ext uri="{BB962C8B-B14F-4D97-AF65-F5344CB8AC3E}">
        <p14:creationId xmlns:p14="http://schemas.microsoft.com/office/powerpoint/2010/main" val="2331492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932" y="311324"/>
            <a:ext cx="7698306" cy="692210"/>
          </a:xfrm>
        </p:spPr>
        <p:txBody>
          <a:bodyPr>
            <a:normAutofit fontScale="90000"/>
          </a:bodyPr>
          <a:lstStyle/>
          <a:p>
            <a:r>
              <a:rPr lang="en-ZA" dirty="0">
                <a:ln>
                  <a:solidFill>
                    <a:schemeClr val="tx1"/>
                  </a:solidFill>
                </a:ln>
                <a:solidFill>
                  <a:srgbClr val="1D8757"/>
                </a:solidFill>
              </a:rPr>
              <a:t>Example PERIOD constraint</a:t>
            </a:r>
          </a:p>
        </p:txBody>
      </p:sp>
      <p:sp>
        <p:nvSpPr>
          <p:cNvPr id="4" name="Rectangle 3"/>
          <p:cNvSpPr/>
          <p:nvPr/>
        </p:nvSpPr>
        <p:spPr>
          <a:xfrm>
            <a:off x="416257" y="1936529"/>
            <a:ext cx="3714771" cy="4247317"/>
          </a:xfrm>
          <a:prstGeom prst="rect">
            <a:avLst/>
          </a:prstGeom>
        </p:spPr>
        <p:txBody>
          <a:bodyPr wrap="square">
            <a:spAutoFit/>
          </a:bodyPr>
          <a:lstStyle/>
          <a:p>
            <a:pPr marL="228600" indent="-228600" eaLnBrk="1" hangingPunct="1"/>
            <a:r>
              <a:rPr lang="en-US" dirty="0"/>
              <a:t>Assumptions…</a:t>
            </a:r>
          </a:p>
          <a:p>
            <a:pPr marL="628650" lvl="1" indent="-285750" eaLnBrk="1" hangingPunct="1">
              <a:buFont typeface="Arial" panose="020B0604020202020204" pitchFamily="34" charset="0"/>
              <a:buChar char="•"/>
            </a:pPr>
            <a:r>
              <a:rPr lang="en-US" dirty="0"/>
              <a:t>50% duty cycle on CLK line</a:t>
            </a:r>
          </a:p>
          <a:p>
            <a:pPr marL="628650" lvl="1" indent="-285750" eaLnBrk="1" hangingPunct="1">
              <a:buFont typeface="Arial" panose="020B0604020202020204" pitchFamily="34" charset="0"/>
              <a:buChar char="•"/>
            </a:pPr>
            <a:r>
              <a:rPr lang="en-US" dirty="0"/>
              <a:t>PERIOD constraint of 10 ns</a:t>
            </a:r>
          </a:p>
          <a:p>
            <a:pPr eaLnBrk="1" hangingPunct="1"/>
            <a:r>
              <a:rPr lang="en-US" dirty="0"/>
              <a:t>Clocking</a:t>
            </a:r>
          </a:p>
          <a:p>
            <a:pPr marL="628650" lvl="1" indent="-285750" eaLnBrk="1" hangingPunct="1">
              <a:buFont typeface="Arial" panose="020B0604020202020204" pitchFamily="34" charset="0"/>
              <a:buChar char="•"/>
            </a:pPr>
            <a:r>
              <a:rPr lang="en-US" dirty="0"/>
              <a:t>Because reg2 will be clocked on the falling edge of CLK, the link between </a:t>
            </a:r>
            <a:br>
              <a:rPr lang="en-US" dirty="0"/>
            </a:br>
            <a:r>
              <a:rPr lang="en-US" dirty="0"/>
              <a:t>the flip-flops will be constrained to 50% of 10 ns = 5 ns</a:t>
            </a:r>
          </a:p>
          <a:p>
            <a:pPr eaLnBrk="1" hangingPunct="1"/>
            <a:r>
              <a:rPr lang="en-US" dirty="0"/>
              <a:t>The implementation tools will automatically account for triggering the one flip-flop on the rising edge and another on the falling edge</a:t>
            </a:r>
          </a:p>
        </p:txBody>
      </p:sp>
      <p:grpSp>
        <p:nvGrpSpPr>
          <p:cNvPr id="5" name="Group 4"/>
          <p:cNvGrpSpPr>
            <a:grpSpLocks/>
          </p:cNvGrpSpPr>
          <p:nvPr>
            <p:custDataLst>
              <p:tags r:id="rId1"/>
            </p:custDataLst>
          </p:nvPr>
        </p:nvGrpSpPr>
        <p:grpSpPr bwMode="auto">
          <a:xfrm>
            <a:off x="4268265" y="2736826"/>
            <a:ext cx="4159155" cy="2094481"/>
            <a:chOff x="3445" y="1392"/>
            <a:chExt cx="1883" cy="917"/>
          </a:xfrm>
        </p:grpSpPr>
        <p:sp>
          <p:nvSpPr>
            <p:cNvPr id="6" name="Text Box 5"/>
            <p:cNvSpPr txBox="1">
              <a:spLocks noChangeArrowheads="1"/>
            </p:cNvSpPr>
            <p:nvPr/>
          </p:nvSpPr>
          <p:spPr bwMode="auto">
            <a:xfrm>
              <a:off x="3445" y="2135"/>
              <a:ext cx="273" cy="141"/>
            </a:xfrm>
            <a:prstGeom prst="rect">
              <a:avLst/>
            </a:prstGeom>
            <a:noFill/>
            <a:ln w="12700">
              <a:noFill/>
              <a:miter lim="800000"/>
              <a:headEnd type="none" w="sm" len="sm"/>
              <a:tailEnd type="none" w="sm" len="sm"/>
            </a:ln>
          </p:spPr>
          <p:txBody>
            <a:bodyPr wrap="none" lIns="91425" tIns="45713" rIns="91425" bIns="45713">
              <a:spAutoFit/>
            </a:bodyPr>
            <a:lstStyle/>
            <a:p>
              <a:pPr algn="l"/>
              <a:r>
                <a:rPr lang="en-US" sz="1200" dirty="0">
                  <a:latin typeface="Arial Narrow" pitchFamily="34" charset="0"/>
                </a:rPr>
                <a:t>BUFG</a:t>
              </a:r>
            </a:p>
          </p:txBody>
        </p:sp>
        <p:sp>
          <p:nvSpPr>
            <p:cNvPr id="7" name="Rectangle 6"/>
            <p:cNvSpPr>
              <a:spLocks noChangeArrowheads="1"/>
            </p:cNvSpPr>
            <p:nvPr/>
          </p:nvSpPr>
          <p:spPr bwMode="auto">
            <a:xfrm>
              <a:off x="4144" y="1543"/>
              <a:ext cx="286" cy="449"/>
            </a:xfrm>
            <a:prstGeom prst="rect">
              <a:avLst/>
            </a:prstGeom>
            <a:noFill/>
            <a:ln w="12700">
              <a:solidFill>
                <a:schemeClr val="tx1"/>
              </a:solidFill>
              <a:miter lim="800000"/>
              <a:headEnd type="none" w="sm" len="sm"/>
              <a:tailEnd type="none" w="sm" len="sm"/>
            </a:ln>
          </p:spPr>
          <p:txBody>
            <a:bodyPr wrap="none" anchor="ctr"/>
            <a:lstStyle/>
            <a:p>
              <a:pPr eaLnBrk="1" hangingPunct="1"/>
              <a:endParaRPr lang="en-US" sz="1800">
                <a:latin typeface="Arial" charset="0"/>
              </a:endParaRPr>
            </a:p>
          </p:txBody>
        </p:sp>
        <p:sp>
          <p:nvSpPr>
            <p:cNvPr id="8" name="AutoShape 7"/>
            <p:cNvSpPr>
              <a:spLocks noChangeArrowheads="1"/>
            </p:cNvSpPr>
            <p:nvPr/>
          </p:nvSpPr>
          <p:spPr bwMode="auto">
            <a:xfrm rot="5492108">
              <a:off x="4136" y="1891"/>
              <a:ext cx="82" cy="66"/>
            </a:xfrm>
            <a:prstGeom prst="triangle">
              <a:avLst>
                <a:gd name="adj" fmla="val 50000"/>
              </a:avLst>
            </a:prstGeom>
            <a:solidFill>
              <a:schemeClr val="bg1"/>
            </a:solidFill>
            <a:ln w="12700">
              <a:solidFill>
                <a:schemeClr val="tx1"/>
              </a:solidFill>
              <a:miter lim="800000"/>
              <a:headEnd type="none" w="sm" len="sm"/>
              <a:tailEnd type="none" w="sm" len="sm"/>
            </a:ln>
          </p:spPr>
          <p:txBody>
            <a:bodyPr wrap="none" anchor="ctr"/>
            <a:lstStyle/>
            <a:p>
              <a:pPr eaLnBrk="1" hangingPunct="1"/>
              <a:endParaRPr lang="en-US" sz="1800">
                <a:latin typeface="Arial" charset="0"/>
              </a:endParaRPr>
            </a:p>
          </p:txBody>
        </p:sp>
        <p:sp>
          <p:nvSpPr>
            <p:cNvPr id="9" name="Rectangle 8"/>
            <p:cNvSpPr>
              <a:spLocks noChangeArrowheads="1"/>
            </p:cNvSpPr>
            <p:nvPr/>
          </p:nvSpPr>
          <p:spPr bwMode="auto">
            <a:xfrm>
              <a:off x="5042" y="1543"/>
              <a:ext cx="286" cy="449"/>
            </a:xfrm>
            <a:prstGeom prst="rect">
              <a:avLst/>
            </a:prstGeom>
            <a:noFill/>
            <a:ln w="12700">
              <a:solidFill>
                <a:schemeClr val="tx1"/>
              </a:solidFill>
              <a:miter lim="800000"/>
              <a:headEnd type="none" w="sm" len="sm"/>
              <a:tailEnd type="none" w="sm" len="sm"/>
            </a:ln>
          </p:spPr>
          <p:txBody>
            <a:bodyPr wrap="none" anchor="ctr"/>
            <a:lstStyle/>
            <a:p>
              <a:pPr eaLnBrk="1" hangingPunct="1"/>
              <a:endParaRPr lang="en-US" sz="1800">
                <a:latin typeface="Arial" charset="0"/>
              </a:endParaRPr>
            </a:p>
          </p:txBody>
        </p:sp>
        <p:sp>
          <p:nvSpPr>
            <p:cNvPr id="10" name="AutoShape 9"/>
            <p:cNvSpPr>
              <a:spLocks noChangeArrowheads="1"/>
            </p:cNvSpPr>
            <p:nvPr/>
          </p:nvSpPr>
          <p:spPr bwMode="auto">
            <a:xfrm rot="5492108">
              <a:off x="5034" y="1891"/>
              <a:ext cx="82" cy="66"/>
            </a:xfrm>
            <a:prstGeom prst="triangle">
              <a:avLst>
                <a:gd name="adj" fmla="val 50000"/>
              </a:avLst>
            </a:prstGeom>
            <a:solidFill>
              <a:schemeClr val="bg1"/>
            </a:solidFill>
            <a:ln w="12700">
              <a:solidFill>
                <a:schemeClr val="tx1"/>
              </a:solidFill>
              <a:miter lim="800000"/>
              <a:headEnd type="none" w="sm" len="sm"/>
              <a:tailEnd type="none" w="sm" len="sm"/>
            </a:ln>
          </p:spPr>
          <p:txBody>
            <a:bodyPr wrap="none" anchor="ctr"/>
            <a:lstStyle/>
            <a:p>
              <a:pPr eaLnBrk="1" hangingPunct="1"/>
              <a:endParaRPr lang="en-US" sz="1800">
                <a:latin typeface="Arial" charset="0"/>
              </a:endParaRPr>
            </a:p>
          </p:txBody>
        </p:sp>
        <p:sp>
          <p:nvSpPr>
            <p:cNvPr id="11" name="Line 10"/>
            <p:cNvSpPr>
              <a:spLocks noChangeShapeType="1"/>
            </p:cNvSpPr>
            <p:nvPr/>
          </p:nvSpPr>
          <p:spPr bwMode="auto">
            <a:xfrm>
              <a:off x="3980" y="1910"/>
              <a:ext cx="164" cy="0"/>
            </a:xfrm>
            <a:prstGeom prst="line">
              <a:avLst/>
            </a:prstGeom>
            <a:noFill/>
            <a:ln w="12700">
              <a:solidFill>
                <a:schemeClr val="tx1"/>
              </a:solidFill>
              <a:round/>
              <a:headEnd type="none" w="sm" len="sm"/>
              <a:tailEnd type="triangle" w="sm" len="sm"/>
            </a:ln>
          </p:spPr>
          <p:txBody>
            <a:bodyPr wrap="none" anchor="ctr"/>
            <a:lstStyle/>
            <a:p>
              <a:endParaRPr lang="en-US"/>
            </a:p>
          </p:txBody>
        </p:sp>
        <p:sp>
          <p:nvSpPr>
            <p:cNvPr id="12" name="Line 11"/>
            <p:cNvSpPr>
              <a:spLocks noChangeShapeType="1"/>
            </p:cNvSpPr>
            <p:nvPr/>
          </p:nvSpPr>
          <p:spPr bwMode="auto">
            <a:xfrm>
              <a:off x="4878" y="1910"/>
              <a:ext cx="164" cy="0"/>
            </a:xfrm>
            <a:prstGeom prst="line">
              <a:avLst/>
            </a:prstGeom>
            <a:noFill/>
            <a:ln w="12700">
              <a:solidFill>
                <a:schemeClr val="tx1"/>
              </a:solidFill>
              <a:round/>
              <a:headEnd type="none" w="sm" len="sm"/>
              <a:tailEnd type="triangle" w="sm" len="sm"/>
            </a:ln>
          </p:spPr>
          <p:txBody>
            <a:bodyPr wrap="none" anchor="ctr"/>
            <a:lstStyle/>
            <a:p>
              <a:endParaRPr lang="en-US"/>
            </a:p>
          </p:txBody>
        </p:sp>
        <p:sp>
          <p:nvSpPr>
            <p:cNvPr id="13" name="Line 12"/>
            <p:cNvSpPr>
              <a:spLocks noChangeShapeType="1"/>
            </p:cNvSpPr>
            <p:nvPr/>
          </p:nvSpPr>
          <p:spPr bwMode="auto">
            <a:xfrm>
              <a:off x="3980" y="1910"/>
              <a:ext cx="0" cy="20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4" name="Line 13"/>
            <p:cNvSpPr>
              <a:spLocks noChangeShapeType="1"/>
            </p:cNvSpPr>
            <p:nvPr/>
          </p:nvSpPr>
          <p:spPr bwMode="auto">
            <a:xfrm>
              <a:off x="4878" y="1910"/>
              <a:ext cx="0" cy="20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5" name="Line 14"/>
            <p:cNvSpPr>
              <a:spLocks noChangeShapeType="1"/>
            </p:cNvSpPr>
            <p:nvPr/>
          </p:nvSpPr>
          <p:spPr bwMode="auto">
            <a:xfrm flipH="1">
              <a:off x="3633" y="2115"/>
              <a:ext cx="124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6" name="Freeform 15"/>
            <p:cNvSpPr>
              <a:spLocks/>
            </p:cNvSpPr>
            <p:nvPr/>
          </p:nvSpPr>
          <p:spPr bwMode="auto">
            <a:xfrm>
              <a:off x="4439" y="1703"/>
              <a:ext cx="603" cy="4"/>
            </a:xfrm>
            <a:custGeom>
              <a:avLst/>
              <a:gdLst>
                <a:gd name="T0" fmla="*/ 0 w 603"/>
                <a:gd name="T1" fmla="*/ 0 h 4"/>
                <a:gd name="T2" fmla="*/ 603 w 603"/>
                <a:gd name="T3" fmla="*/ 4 h 4"/>
                <a:gd name="T4" fmla="*/ 0 60000 65536"/>
                <a:gd name="T5" fmla="*/ 0 60000 65536"/>
                <a:gd name="T6" fmla="*/ 0 w 603"/>
                <a:gd name="T7" fmla="*/ 0 h 4"/>
                <a:gd name="T8" fmla="*/ 603 w 603"/>
                <a:gd name="T9" fmla="*/ 4 h 4"/>
              </a:gdLst>
              <a:ahLst/>
              <a:cxnLst>
                <a:cxn ang="T4">
                  <a:pos x="T0" y="T1"/>
                </a:cxn>
                <a:cxn ang="T5">
                  <a:pos x="T2" y="T3"/>
                </a:cxn>
              </a:cxnLst>
              <a:rect l="T6" t="T7" r="T8" b="T9"/>
              <a:pathLst>
                <a:path w="603" h="4">
                  <a:moveTo>
                    <a:pt x="0" y="0"/>
                  </a:moveTo>
                  <a:lnTo>
                    <a:pt x="603" y="4"/>
                  </a:lnTo>
                </a:path>
              </a:pathLst>
            </a:custGeom>
            <a:noFill/>
            <a:ln w="12700">
              <a:solidFill>
                <a:schemeClr val="tx1"/>
              </a:solidFill>
              <a:round/>
              <a:headEnd type="none" w="sm" len="sm"/>
              <a:tailEnd type="triangle" w="sm" len="sm"/>
            </a:ln>
          </p:spPr>
          <p:txBody>
            <a:bodyPr wrap="none" anchor="ctr"/>
            <a:lstStyle/>
            <a:p>
              <a:endParaRPr lang="en-US"/>
            </a:p>
          </p:txBody>
        </p:sp>
        <p:sp>
          <p:nvSpPr>
            <p:cNvPr id="17" name="AutoShape 16"/>
            <p:cNvSpPr>
              <a:spLocks noChangeArrowheads="1"/>
            </p:cNvSpPr>
            <p:nvPr/>
          </p:nvSpPr>
          <p:spPr bwMode="auto">
            <a:xfrm>
              <a:off x="4430" y="1584"/>
              <a:ext cx="612" cy="122"/>
            </a:xfrm>
            <a:prstGeom prst="rightArrow">
              <a:avLst>
                <a:gd name="adj1" fmla="val 50000"/>
                <a:gd name="adj2" fmla="val 125410"/>
              </a:avLst>
            </a:prstGeom>
            <a:solidFill>
              <a:srgbClr val="0033CC"/>
            </a:solidFill>
            <a:ln w="12700">
              <a:solidFill>
                <a:srgbClr val="0033CC"/>
              </a:solidFill>
              <a:miter lim="800000"/>
              <a:headEnd type="none" w="sm" len="sm"/>
              <a:tailEnd type="none" w="sm" len="sm"/>
            </a:ln>
          </p:spPr>
          <p:txBody>
            <a:bodyPr wrap="none" anchor="ctr"/>
            <a:lstStyle/>
            <a:p>
              <a:pPr eaLnBrk="1" hangingPunct="1"/>
              <a:endParaRPr lang="en-US" sz="1800">
                <a:latin typeface="Arial" charset="0"/>
              </a:endParaRPr>
            </a:p>
          </p:txBody>
        </p:sp>
        <p:sp>
          <p:nvSpPr>
            <p:cNvPr id="18" name="Freeform 17"/>
            <p:cNvSpPr>
              <a:spLocks/>
            </p:cNvSpPr>
            <p:nvPr/>
          </p:nvSpPr>
          <p:spPr bwMode="auto">
            <a:xfrm>
              <a:off x="3735" y="1703"/>
              <a:ext cx="409" cy="4"/>
            </a:xfrm>
            <a:custGeom>
              <a:avLst/>
              <a:gdLst>
                <a:gd name="T0" fmla="*/ 0 w 409"/>
                <a:gd name="T1" fmla="*/ 0 h 4"/>
                <a:gd name="T2" fmla="*/ 409 w 409"/>
                <a:gd name="T3" fmla="*/ 4 h 4"/>
                <a:gd name="T4" fmla="*/ 0 60000 65536"/>
                <a:gd name="T5" fmla="*/ 0 60000 65536"/>
                <a:gd name="T6" fmla="*/ 0 w 409"/>
                <a:gd name="T7" fmla="*/ 0 h 4"/>
                <a:gd name="T8" fmla="*/ 409 w 409"/>
                <a:gd name="T9" fmla="*/ 4 h 4"/>
              </a:gdLst>
              <a:ahLst/>
              <a:cxnLst>
                <a:cxn ang="T4">
                  <a:pos x="T0" y="T1"/>
                </a:cxn>
                <a:cxn ang="T5">
                  <a:pos x="T2" y="T3"/>
                </a:cxn>
              </a:cxnLst>
              <a:rect l="T6" t="T7" r="T8" b="T9"/>
              <a:pathLst>
                <a:path w="409" h="4">
                  <a:moveTo>
                    <a:pt x="0" y="0"/>
                  </a:moveTo>
                  <a:lnTo>
                    <a:pt x="409" y="4"/>
                  </a:lnTo>
                </a:path>
              </a:pathLst>
            </a:custGeom>
            <a:noFill/>
            <a:ln w="12700">
              <a:solidFill>
                <a:schemeClr val="tx1"/>
              </a:solidFill>
              <a:round/>
              <a:headEnd type="none" w="sm" len="sm"/>
              <a:tailEnd type="triangle" w="sm" len="sm"/>
            </a:ln>
          </p:spPr>
          <p:txBody>
            <a:bodyPr wrap="none" anchor="ctr"/>
            <a:lstStyle/>
            <a:p>
              <a:endParaRPr lang="en-US"/>
            </a:p>
          </p:txBody>
        </p:sp>
        <p:sp>
          <p:nvSpPr>
            <p:cNvPr id="19" name="AutoShape 18"/>
            <p:cNvSpPr>
              <a:spLocks noChangeArrowheads="1"/>
            </p:cNvSpPr>
            <p:nvPr/>
          </p:nvSpPr>
          <p:spPr bwMode="auto">
            <a:xfrm>
              <a:off x="3763" y="2064"/>
              <a:ext cx="115" cy="83"/>
            </a:xfrm>
            <a:prstGeom prst="homePlate">
              <a:avLst>
                <a:gd name="adj" fmla="val 123159"/>
              </a:avLst>
            </a:prstGeom>
            <a:solidFill>
              <a:srgbClr val="CFDBF3"/>
            </a:solidFill>
            <a:ln w="12700">
              <a:solidFill>
                <a:schemeClr val="tx1"/>
              </a:solidFill>
              <a:miter lim="800000"/>
              <a:headEnd/>
              <a:tailEnd/>
            </a:ln>
          </p:spPr>
          <p:txBody>
            <a:bodyPr wrap="none" anchor="ctr"/>
            <a:lstStyle/>
            <a:p>
              <a:pPr eaLnBrk="1" hangingPunct="1"/>
              <a:endParaRPr lang="en-US" sz="1800">
                <a:latin typeface="Arial" charset="0"/>
              </a:endParaRPr>
            </a:p>
          </p:txBody>
        </p:sp>
        <p:sp>
          <p:nvSpPr>
            <p:cNvPr id="20" name="AutoShape 19"/>
            <p:cNvSpPr>
              <a:spLocks noChangeArrowheads="1"/>
            </p:cNvSpPr>
            <p:nvPr/>
          </p:nvSpPr>
          <p:spPr bwMode="auto">
            <a:xfrm>
              <a:off x="4570" y="2074"/>
              <a:ext cx="115" cy="83"/>
            </a:xfrm>
            <a:prstGeom prst="homePlate">
              <a:avLst>
                <a:gd name="adj" fmla="val 123159"/>
              </a:avLst>
            </a:prstGeom>
            <a:solidFill>
              <a:srgbClr val="CFDBF3"/>
            </a:solidFill>
            <a:ln w="12700">
              <a:solidFill>
                <a:schemeClr val="tx1"/>
              </a:solidFill>
              <a:miter lim="800000"/>
              <a:headEnd/>
              <a:tailEnd/>
            </a:ln>
          </p:spPr>
          <p:txBody>
            <a:bodyPr wrap="none" anchor="ctr"/>
            <a:lstStyle/>
            <a:p>
              <a:pPr eaLnBrk="1" hangingPunct="1"/>
              <a:endParaRPr lang="en-US" sz="1800">
                <a:latin typeface="Arial" charset="0"/>
              </a:endParaRPr>
            </a:p>
          </p:txBody>
        </p:sp>
        <p:sp>
          <p:nvSpPr>
            <p:cNvPr id="21" name="Text Box 20"/>
            <p:cNvSpPr txBox="1">
              <a:spLocks noChangeArrowheads="1"/>
            </p:cNvSpPr>
            <p:nvPr/>
          </p:nvSpPr>
          <p:spPr bwMode="auto">
            <a:xfrm>
              <a:off x="4501" y="2168"/>
              <a:ext cx="202" cy="141"/>
            </a:xfrm>
            <a:prstGeom prst="rect">
              <a:avLst/>
            </a:prstGeom>
            <a:noFill/>
            <a:ln w="12700">
              <a:noFill/>
              <a:miter lim="800000"/>
              <a:headEnd type="none" w="sm" len="sm"/>
              <a:tailEnd type="none" w="sm" len="sm"/>
            </a:ln>
          </p:spPr>
          <p:txBody>
            <a:bodyPr wrap="none" lIns="91425" tIns="45713" rIns="91425" bIns="45713">
              <a:spAutoFit/>
            </a:bodyPr>
            <a:lstStyle/>
            <a:p>
              <a:pPr algn="l"/>
              <a:r>
                <a:rPr lang="en-US" sz="1200">
                  <a:latin typeface="Arial Narrow" pitchFamily="34" charset="0"/>
                </a:rPr>
                <a:t>INV</a:t>
              </a:r>
            </a:p>
          </p:txBody>
        </p:sp>
        <p:sp>
          <p:nvSpPr>
            <p:cNvPr id="22" name="Text Box 21"/>
            <p:cNvSpPr txBox="1">
              <a:spLocks noChangeArrowheads="1"/>
            </p:cNvSpPr>
            <p:nvPr/>
          </p:nvSpPr>
          <p:spPr bwMode="auto">
            <a:xfrm>
              <a:off x="4031" y="1977"/>
              <a:ext cx="220" cy="141"/>
            </a:xfrm>
            <a:prstGeom prst="rect">
              <a:avLst/>
            </a:prstGeom>
            <a:noFill/>
            <a:ln w="12700">
              <a:noFill/>
              <a:miter lim="800000"/>
              <a:headEnd type="none" w="sm" len="sm"/>
              <a:tailEnd type="none" w="sm" len="sm"/>
            </a:ln>
          </p:spPr>
          <p:txBody>
            <a:bodyPr wrap="none" lIns="91425" tIns="45713" rIns="91425" bIns="45713">
              <a:spAutoFit/>
            </a:bodyPr>
            <a:lstStyle/>
            <a:p>
              <a:pPr algn="l"/>
              <a:r>
                <a:rPr lang="en-US" sz="1200">
                  <a:latin typeface="Arial Narrow" pitchFamily="34" charset="0"/>
                </a:rPr>
                <a:t>CLK</a:t>
              </a:r>
            </a:p>
          </p:txBody>
        </p:sp>
        <p:sp>
          <p:nvSpPr>
            <p:cNvPr id="23" name="Text Box 22"/>
            <p:cNvSpPr txBox="1">
              <a:spLocks noChangeArrowheads="1"/>
            </p:cNvSpPr>
            <p:nvPr/>
          </p:nvSpPr>
          <p:spPr bwMode="auto">
            <a:xfrm>
              <a:off x="4123" y="1392"/>
              <a:ext cx="208" cy="141"/>
            </a:xfrm>
            <a:prstGeom prst="rect">
              <a:avLst/>
            </a:prstGeom>
            <a:noFill/>
            <a:ln w="12700">
              <a:noFill/>
              <a:miter lim="800000"/>
              <a:headEnd type="none" w="sm" len="sm"/>
              <a:tailEnd type="none" w="sm" len="sm"/>
            </a:ln>
          </p:spPr>
          <p:txBody>
            <a:bodyPr wrap="none" lIns="91425" tIns="45713" rIns="91425" bIns="45713">
              <a:spAutoFit/>
            </a:bodyPr>
            <a:lstStyle/>
            <a:p>
              <a:pPr algn="l"/>
              <a:r>
                <a:rPr lang="en-US" sz="1200">
                  <a:latin typeface="Arial Narrow" pitchFamily="34" charset="0"/>
                </a:rPr>
                <a:t>FF1</a:t>
              </a:r>
            </a:p>
          </p:txBody>
        </p:sp>
        <p:sp>
          <p:nvSpPr>
            <p:cNvPr id="24" name="Text Box 23"/>
            <p:cNvSpPr txBox="1">
              <a:spLocks noChangeArrowheads="1"/>
            </p:cNvSpPr>
            <p:nvPr/>
          </p:nvSpPr>
          <p:spPr bwMode="auto">
            <a:xfrm>
              <a:off x="5011" y="1412"/>
              <a:ext cx="209" cy="141"/>
            </a:xfrm>
            <a:prstGeom prst="rect">
              <a:avLst/>
            </a:prstGeom>
            <a:noFill/>
            <a:ln w="12700">
              <a:noFill/>
              <a:miter lim="800000"/>
              <a:headEnd type="none" w="sm" len="sm"/>
              <a:tailEnd type="none" w="sm" len="sm"/>
            </a:ln>
          </p:spPr>
          <p:txBody>
            <a:bodyPr wrap="none" lIns="91425" tIns="45713" rIns="91425" bIns="45713">
              <a:spAutoFit/>
            </a:bodyPr>
            <a:lstStyle/>
            <a:p>
              <a:pPr algn="l"/>
              <a:r>
                <a:rPr lang="en-US" sz="1200">
                  <a:latin typeface="Arial Narrow" pitchFamily="34" charset="0"/>
                </a:rPr>
                <a:t>FF2</a:t>
              </a:r>
            </a:p>
          </p:txBody>
        </p:sp>
      </p:grpSp>
      <p:sp>
        <p:nvSpPr>
          <p:cNvPr id="25" name="Rectangle 24"/>
          <p:cNvSpPr/>
          <p:nvPr/>
        </p:nvSpPr>
        <p:spPr>
          <a:xfrm>
            <a:off x="406424" y="1149573"/>
            <a:ext cx="8554187" cy="707886"/>
          </a:xfrm>
          <a:prstGeom prst="rect">
            <a:avLst/>
          </a:prstGeom>
        </p:spPr>
        <p:txBody>
          <a:bodyPr wrap="square">
            <a:spAutoFit/>
          </a:bodyPr>
          <a:lstStyle/>
          <a:p>
            <a:r>
              <a:rPr lang="en-ZA" sz="2000" i="1" dirty="0"/>
              <a:t>The PERIOD statement covers all timing paths that start or end at a register, latch, or synchronous RAM that are clocked by the reference net</a:t>
            </a:r>
          </a:p>
        </p:txBody>
      </p:sp>
      <p:sp>
        <p:nvSpPr>
          <p:cNvPr id="26" name="Rectangle 25"/>
          <p:cNvSpPr/>
          <p:nvPr/>
        </p:nvSpPr>
        <p:spPr>
          <a:xfrm>
            <a:off x="4871265" y="5416026"/>
            <a:ext cx="3179075" cy="369332"/>
          </a:xfrm>
          <a:prstGeom prst="rect">
            <a:avLst/>
          </a:prstGeom>
        </p:spPr>
        <p:txBody>
          <a:bodyPr wrap="none">
            <a:spAutoFit/>
          </a:bodyPr>
          <a:lstStyle/>
          <a:p>
            <a:r>
              <a:rPr lang="en-ZA" b="1" dirty="0"/>
              <a:t>NET clock PERIOD = 10ns ;</a:t>
            </a:r>
          </a:p>
        </p:txBody>
      </p:sp>
    </p:spTree>
    <p:extLst>
      <p:ext uri="{BB962C8B-B14F-4D97-AF65-F5344CB8AC3E}">
        <p14:creationId xmlns:p14="http://schemas.microsoft.com/office/powerpoint/2010/main" val="2241414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Tutorial on using UCF files</a:t>
            </a:r>
          </a:p>
        </p:txBody>
      </p:sp>
      <p:sp>
        <p:nvSpPr>
          <p:cNvPr id="3" name="Content Placeholder 2"/>
          <p:cNvSpPr>
            <a:spLocks noGrp="1"/>
          </p:cNvSpPr>
          <p:nvPr>
            <p:ph idx="1"/>
          </p:nvPr>
        </p:nvSpPr>
        <p:spPr/>
        <p:txBody>
          <a:bodyPr/>
          <a:lstStyle/>
          <a:p>
            <a:r>
              <a:rPr lang="en-ZA" dirty="0"/>
              <a:t>Recommended tutorial by Xilinx on understanding and using UCF files</a:t>
            </a:r>
          </a:p>
          <a:p>
            <a:pPr lvl="1"/>
            <a:r>
              <a:rPr lang="en-ZA" dirty="0">
                <a:hlinkClick r:id="rId2"/>
              </a:rPr>
              <a:t>http://xilinx.eetrend.com/files-eetrend-xilinx/forum/201103/1746-3205-02a_ucf_editing_12.pdf</a:t>
            </a:r>
            <a:endParaRPr lang="en-ZA" dirty="0"/>
          </a:p>
        </p:txBody>
      </p:sp>
      <p:sp>
        <p:nvSpPr>
          <p:cNvPr id="4" name="TextBox 3"/>
          <p:cNvSpPr txBox="1"/>
          <p:nvPr/>
        </p:nvSpPr>
        <p:spPr>
          <a:xfrm>
            <a:off x="586854" y="5500047"/>
            <a:ext cx="8052179" cy="646331"/>
          </a:xfrm>
          <a:prstGeom prst="rect">
            <a:avLst/>
          </a:prstGeom>
          <a:solidFill>
            <a:srgbClr val="FFFF99"/>
          </a:solidFill>
        </p:spPr>
        <p:txBody>
          <a:bodyPr wrap="square" rtlCol="0">
            <a:spAutoFit/>
          </a:bodyPr>
          <a:lstStyle/>
          <a:p>
            <a:r>
              <a:rPr lang="en-ZA" dirty="0"/>
              <a:t>Exam hint: </a:t>
            </a:r>
            <a:r>
              <a:rPr lang="en-ZA" dirty="0" err="1"/>
              <a:t>statemachines</a:t>
            </a:r>
            <a:r>
              <a:rPr lang="en-ZA" dirty="0"/>
              <a:t> are highly likely to come up in the exam or class test, building </a:t>
            </a:r>
            <a:r>
              <a:rPr lang="en-ZA" dirty="0" err="1"/>
              <a:t>statemachines</a:t>
            </a:r>
            <a:r>
              <a:rPr lang="en-ZA" dirty="0"/>
              <a:t> is an essential skill for HDL developers.</a:t>
            </a:r>
          </a:p>
        </p:txBody>
      </p:sp>
    </p:spTree>
    <p:extLst>
      <p:ext uri="{BB962C8B-B14F-4D97-AF65-F5344CB8AC3E}">
        <p14:creationId xmlns:p14="http://schemas.microsoft.com/office/powerpoint/2010/main" val="129827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923330"/>
          </a:xfrm>
          <a:prstGeom prst="rect">
            <a:avLst/>
          </a:prstGeom>
          <a:noFill/>
        </p:spPr>
        <p:txBody>
          <a:bodyPr wrap="square" rtlCol="0">
            <a:spAutoFit/>
          </a:bodyPr>
          <a:lstStyle/>
          <a:p>
            <a:r>
              <a:rPr lang="en-US" i="1" dirty="0"/>
              <a:t>Image sources:</a:t>
            </a:r>
          </a:p>
          <a:p>
            <a:r>
              <a:rPr lang="en-US" dirty="0"/>
              <a:t> man working on laptop – </a:t>
            </a:r>
            <a:r>
              <a:rPr lang="en-US" dirty="0" err="1"/>
              <a:t>flickr</a:t>
            </a:r>
            <a:endParaRPr lang="en-US" dirty="0"/>
          </a:p>
          <a:p>
            <a:r>
              <a:rPr lang="en-US" dirty="0"/>
              <a:t> scroll, video reel, big question mark – </a:t>
            </a:r>
            <a:r>
              <a:rPr lang="en-US" dirty="0" err="1"/>
              <a:t>Pixabay</a:t>
            </a:r>
            <a:r>
              <a:rPr lang="en-US" dirty="0"/>
              <a:t> </a:t>
            </a:r>
            <a:r>
              <a:rPr lang="en-US" dirty="0">
                <a:hlinkClick r:id="rId2"/>
              </a:rPr>
              <a:t>http://pixabay.com/</a:t>
            </a:r>
            <a:r>
              <a:rPr lang="en-US" dirty="0"/>
              <a:t>  (public domain)</a:t>
            </a:r>
          </a:p>
        </p:txBody>
      </p:sp>
      <p:sp>
        <p:nvSpPr>
          <p:cNvPr id="2" name="Rectangle 1"/>
          <p:cNvSpPr/>
          <p:nvPr/>
        </p:nvSpPr>
        <p:spPr>
          <a:xfrm>
            <a:off x="420915" y="443077"/>
            <a:ext cx="4929555" cy="369332"/>
          </a:xfrm>
          <a:prstGeom prst="rect">
            <a:avLst/>
          </a:prstGeom>
        </p:spPr>
        <p:txBody>
          <a:bodyPr wrap="none">
            <a:spAutoFit/>
          </a:bodyPr>
          <a:lstStyle/>
          <a:p>
            <a:r>
              <a:rPr lang="en-US" b="1" i="1" dirty="0"/>
              <a:t>Disclaimers and copyright/licensing details</a:t>
            </a:r>
          </a:p>
        </p:txBody>
      </p:sp>
      <p:sp>
        <p:nvSpPr>
          <p:cNvPr id="5" name="Rectangle 4"/>
          <p:cNvSpPr/>
          <p:nvPr/>
        </p:nvSpPr>
        <p:spPr>
          <a:xfrm>
            <a:off x="420916" y="893026"/>
            <a:ext cx="8258628" cy="2554545"/>
          </a:xfrm>
          <a:prstGeom prst="rect">
            <a:avLst/>
          </a:prstGeom>
        </p:spPr>
        <p:txBody>
          <a:bodyPr wrap="square">
            <a:spAutoFit/>
          </a:bodyPr>
          <a:lstStyle/>
          <a:p>
            <a:r>
              <a:rPr lang="en-US" sz="1600" dirty="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a:t>” license, and that is why I selected that license to apply to this presentation (it’s not because I particularly want my slides referenced but more to acknowledge the sources and generosity of others who have provided free material such as the images I have used).</a:t>
            </a:r>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20915" y="4722551"/>
            <a:ext cx="8975758" cy="646331"/>
          </a:xfrm>
          <a:prstGeom prst="rect">
            <a:avLst/>
          </a:prstGeom>
        </p:spPr>
        <p:txBody>
          <a:bodyPr wrap="square">
            <a:spAutoFit/>
          </a:bodyPr>
          <a:lstStyle/>
          <a:p>
            <a:r>
              <a:rPr lang="en-ZA" dirty="0"/>
              <a:t>References: Verilog code adapted from</a:t>
            </a:r>
            <a:br>
              <a:rPr lang="en-ZA" dirty="0"/>
            </a:br>
            <a:r>
              <a:rPr lang="en-ZA" dirty="0"/>
              <a:t>   </a:t>
            </a:r>
            <a:r>
              <a:rPr lang="en-ZA" dirty="0">
                <a:hlinkClick r:id="rId4"/>
              </a:rPr>
              <a:t>http://www.asic-world.com/examples/verilog</a:t>
            </a:r>
            <a:r>
              <a:rPr lang="en-ZA" dirty="0"/>
              <a:t> </a:t>
            </a:r>
          </a:p>
        </p:txBody>
      </p:sp>
    </p:spTree>
    <p:extLst>
      <p:ext uri="{BB962C8B-B14F-4D97-AF65-F5344CB8AC3E}">
        <p14:creationId xmlns:p14="http://schemas.microsoft.com/office/powerpoint/2010/main" val="118901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Initial block</a:t>
            </a:r>
          </a:p>
        </p:txBody>
      </p:sp>
      <p:sp>
        <p:nvSpPr>
          <p:cNvPr id="3" name="Content Placeholder 2"/>
          <p:cNvSpPr>
            <a:spLocks noGrp="1"/>
          </p:cNvSpPr>
          <p:nvPr>
            <p:ph idx="1"/>
          </p:nvPr>
        </p:nvSpPr>
        <p:spPr>
          <a:xfrm>
            <a:off x="304801" y="1532120"/>
            <a:ext cx="4051300" cy="4519977"/>
          </a:xfrm>
        </p:spPr>
        <p:txBody>
          <a:bodyPr>
            <a:normAutofit fontScale="92500" lnSpcReduction="20000"/>
          </a:bodyPr>
          <a:lstStyle/>
          <a:p>
            <a:r>
              <a:rPr lang="en-ZA" dirty="0"/>
              <a:t>The initial block is like a constructor for a Verilog module in simulation. It is activated the first time the module starts up.</a:t>
            </a:r>
          </a:p>
          <a:p>
            <a:r>
              <a:rPr lang="en-ZA" dirty="0"/>
              <a:t>Used in simulation to set up conditions and to implement test benches.</a:t>
            </a:r>
          </a:p>
        </p:txBody>
      </p:sp>
      <p:sp>
        <p:nvSpPr>
          <p:cNvPr id="4" name="Rectangle 3"/>
          <p:cNvSpPr/>
          <p:nvPr/>
        </p:nvSpPr>
        <p:spPr>
          <a:xfrm>
            <a:off x="4356101" y="360399"/>
            <a:ext cx="4508500" cy="6186309"/>
          </a:xfrm>
          <a:prstGeom prst="rect">
            <a:avLst/>
          </a:prstGeom>
        </p:spPr>
        <p:txBody>
          <a:bodyPr wrap="square">
            <a:spAutoFit/>
          </a:bodyPr>
          <a:lstStyle/>
          <a:p>
            <a:r>
              <a:rPr lang="en-US" altLang="en-US" dirty="0">
                <a:latin typeface="Arial" panose="020B0604020202020204" pitchFamily="34" charset="0"/>
              </a:rPr>
              <a:t>module </a:t>
            </a:r>
            <a:r>
              <a:rPr lang="en-US" altLang="en-US" dirty="0" err="1">
                <a:latin typeface="Arial" panose="020B0604020202020204" pitchFamily="34" charset="0"/>
              </a:rPr>
              <a:t>testbench</a:t>
            </a:r>
            <a:r>
              <a:rPr lang="en-US" altLang="en-US" dirty="0">
                <a:latin typeface="Arial" panose="020B0604020202020204" pitchFamily="34" charset="0"/>
              </a:rPr>
              <a:t>; // top level module</a:t>
            </a:r>
          </a:p>
          <a:p>
            <a:r>
              <a:rPr lang="en-US" altLang="en-US" dirty="0">
                <a:latin typeface="Arial" panose="020B0604020202020204" pitchFamily="34" charset="0"/>
              </a:rPr>
              <a:t> wire  a, b, x; // set up some signals</a:t>
            </a:r>
          </a:p>
          <a:p>
            <a:r>
              <a:rPr lang="en-US" altLang="en-US" dirty="0">
                <a:latin typeface="Arial" panose="020B0604020202020204" pitchFamily="34" charset="0"/>
              </a:rPr>
              <a:t> add  </a:t>
            </a:r>
            <a:r>
              <a:rPr lang="en-US" altLang="en-US" dirty="0" err="1">
                <a:latin typeface="Arial" panose="020B0604020202020204" pitchFamily="34" charset="0"/>
              </a:rPr>
              <a:t>myadd</a:t>
            </a:r>
            <a:r>
              <a:rPr lang="en-US" altLang="en-US" dirty="0">
                <a:latin typeface="Arial" panose="020B0604020202020204" pitchFamily="34" charset="0"/>
              </a:rPr>
              <a:t>(</a:t>
            </a:r>
            <a:r>
              <a:rPr lang="en-US" altLang="en-US" dirty="0" err="1">
                <a:latin typeface="Arial" panose="020B0604020202020204" pitchFamily="34" charset="0"/>
              </a:rPr>
              <a:t>a,b,x</a:t>
            </a:r>
            <a:r>
              <a:rPr lang="en-US" altLang="en-US" dirty="0">
                <a:latin typeface="Arial" panose="020B0604020202020204" pitchFamily="34" charset="0"/>
              </a:rPr>
              <a:t>); // module to test</a:t>
            </a:r>
          </a:p>
          <a:p>
            <a:r>
              <a:rPr lang="en-US" altLang="en-US" dirty="0">
                <a:latin typeface="Arial" panose="020B0604020202020204" pitchFamily="34" charset="0"/>
              </a:rPr>
              <a:t> myAnd_tb1  </a:t>
            </a:r>
            <a:r>
              <a:rPr lang="en-US" altLang="en-US" dirty="0" err="1">
                <a:latin typeface="Arial" panose="020B0604020202020204" pitchFamily="34" charset="0"/>
              </a:rPr>
              <a:t>tb</a:t>
            </a:r>
            <a:r>
              <a:rPr lang="en-US" altLang="en-US" dirty="0">
                <a:latin typeface="Arial" panose="020B0604020202020204" pitchFamily="34" charset="0"/>
              </a:rPr>
              <a:t>(a, b, x); // use this test</a:t>
            </a:r>
          </a:p>
          <a:p>
            <a:r>
              <a:rPr lang="en-US" altLang="en-US" dirty="0" err="1">
                <a:latin typeface="Arial" panose="020B0604020202020204" pitchFamily="34" charset="0"/>
              </a:rPr>
              <a:t>endmodule</a:t>
            </a:r>
            <a:r>
              <a:rPr lang="en-US" altLang="en-US" dirty="0">
                <a:latin typeface="Arial" panose="020B0604020202020204" pitchFamily="34" charset="0"/>
              </a:rPr>
              <a:t>;</a:t>
            </a:r>
          </a:p>
          <a:p>
            <a:endParaRPr lang="en-US" altLang="en-US" dirty="0">
              <a:latin typeface="Arial" panose="020B0604020202020204" pitchFamily="34" charset="0"/>
            </a:endParaRPr>
          </a:p>
          <a:p>
            <a:r>
              <a:rPr lang="en-US" altLang="en-US" dirty="0">
                <a:latin typeface="Arial" panose="020B0604020202020204" pitchFamily="34" charset="0"/>
              </a:rPr>
              <a:t>module myAnd_tb1(</a:t>
            </a:r>
            <a:r>
              <a:rPr lang="en-US" altLang="en-US" dirty="0" err="1">
                <a:latin typeface="Arial" panose="020B0604020202020204" pitchFamily="34" charset="0"/>
              </a:rPr>
              <a:t>a,b,x</a:t>
            </a:r>
            <a:r>
              <a:rPr lang="en-US" altLang="en-US" dirty="0">
                <a:latin typeface="Arial" panose="020B0604020202020204" pitchFamily="34" charset="0"/>
              </a:rPr>
              <a:t>);</a:t>
            </a:r>
          </a:p>
          <a:p>
            <a:r>
              <a:rPr lang="en-US" altLang="en-US" dirty="0">
                <a:latin typeface="Arial" panose="020B0604020202020204" pitchFamily="34" charset="0"/>
              </a:rPr>
              <a:t>  input </a:t>
            </a:r>
            <a:r>
              <a:rPr lang="en-US" altLang="en-US" dirty="0" err="1">
                <a:latin typeface="Arial" panose="020B0604020202020204" pitchFamily="34" charset="0"/>
              </a:rPr>
              <a:t>a,b</a:t>
            </a:r>
            <a:r>
              <a:rPr lang="en-US" altLang="en-US" dirty="0">
                <a:latin typeface="Arial" panose="020B0604020202020204" pitchFamily="34" charset="0"/>
              </a:rPr>
              <a:t>;</a:t>
            </a:r>
          </a:p>
          <a:p>
            <a:r>
              <a:rPr lang="en-US" altLang="en-US" dirty="0">
                <a:latin typeface="Arial" panose="020B0604020202020204" pitchFamily="34" charset="0"/>
              </a:rPr>
              <a:t>  output x;</a:t>
            </a:r>
          </a:p>
          <a:p>
            <a:r>
              <a:rPr lang="en-US" altLang="en-US" dirty="0">
                <a:latin typeface="Arial" panose="020B0604020202020204" pitchFamily="34" charset="0"/>
              </a:rPr>
              <a:t>  </a:t>
            </a:r>
            <a:r>
              <a:rPr lang="en-US" altLang="en-US" dirty="0" err="1">
                <a:latin typeface="Arial" panose="020B0604020202020204" pitchFamily="34" charset="0"/>
              </a:rPr>
              <a:t>reg</a:t>
            </a:r>
            <a:r>
              <a:rPr lang="en-US" altLang="en-US" dirty="0">
                <a:latin typeface="Arial" panose="020B0604020202020204" pitchFamily="34" charset="0"/>
              </a:rPr>
              <a:t>	a, b; // registered inputs</a:t>
            </a:r>
          </a:p>
          <a:p>
            <a:r>
              <a:rPr lang="en-US" altLang="en-US" dirty="0">
                <a:latin typeface="Arial" panose="020B0604020202020204" pitchFamily="34" charset="0"/>
              </a:rPr>
              <a:t>  </a:t>
            </a:r>
            <a:r>
              <a:rPr lang="en-US" altLang="en-US" b="1" dirty="0">
                <a:latin typeface="Arial" panose="020B0604020202020204" pitchFamily="34" charset="0"/>
              </a:rPr>
              <a:t>initial begin</a:t>
            </a:r>
          </a:p>
          <a:p>
            <a:r>
              <a:rPr lang="en-US" altLang="en-US" dirty="0">
                <a:latin typeface="Arial" panose="020B0604020202020204" pitchFamily="34" charset="0"/>
              </a:rPr>
              <a:t>     // log these signals as follows:</a:t>
            </a:r>
          </a:p>
          <a:p>
            <a:r>
              <a:rPr lang="en-US" altLang="en-US" dirty="0">
                <a:latin typeface="Arial" panose="020B0604020202020204" pitchFamily="34" charset="0"/>
              </a:rPr>
              <a:t>     $monitor ($time,</a:t>
            </a:r>
          </a:p>
          <a:p>
            <a:r>
              <a:rPr lang="en-US" altLang="en-US" dirty="0">
                <a:latin typeface="Arial" panose="020B0604020202020204" pitchFamily="34" charset="0"/>
              </a:rPr>
              <a:t>         “a=%b, b=%b, x=%b”, a, b, x);</a:t>
            </a:r>
          </a:p>
          <a:p>
            <a:r>
              <a:rPr lang="en-US" altLang="en-US" dirty="0">
                <a:latin typeface="Arial" panose="020B0604020202020204" pitchFamily="34" charset="0"/>
              </a:rPr>
              <a:t>     // exercise the signals</a:t>
            </a:r>
          </a:p>
          <a:p>
            <a:r>
              <a:rPr lang="en-US" altLang="en-US" dirty="0">
                <a:latin typeface="Arial" panose="020B0604020202020204" pitchFamily="34" charset="0"/>
              </a:rPr>
              <a:t>    a = 0; b = 0;</a:t>
            </a:r>
          </a:p>
          <a:p>
            <a:r>
              <a:rPr lang="en-US" altLang="en-US" dirty="0">
                <a:latin typeface="Arial" panose="020B0604020202020204" pitchFamily="34" charset="0"/>
              </a:rPr>
              <a:t>    #10 b = 1;</a:t>
            </a:r>
          </a:p>
          <a:p>
            <a:r>
              <a:rPr lang="en-US" altLang="en-US" dirty="0">
                <a:latin typeface="Arial" panose="020B0604020202020204" pitchFamily="34" charset="0"/>
              </a:rPr>
              <a:t>    #10 a = 1;</a:t>
            </a:r>
          </a:p>
          <a:p>
            <a:r>
              <a:rPr lang="en-US" altLang="en-US" dirty="0">
                <a:latin typeface="Arial" panose="020B0604020202020204" pitchFamily="34" charset="0"/>
              </a:rPr>
              <a:t>    #10 b = 0;</a:t>
            </a:r>
          </a:p>
          <a:p>
            <a:r>
              <a:rPr lang="en-US" altLang="en-US" dirty="0">
                <a:latin typeface="Arial" panose="020B0604020202020204" pitchFamily="34" charset="0"/>
              </a:rPr>
              <a:t>    #10 $finish;  // tell simulator to quit</a:t>
            </a:r>
          </a:p>
          <a:p>
            <a:r>
              <a:rPr lang="en-US" altLang="en-US" dirty="0">
                <a:latin typeface="Arial" panose="020B0604020202020204" pitchFamily="34" charset="0"/>
              </a:rPr>
              <a:t>  </a:t>
            </a:r>
            <a:r>
              <a:rPr lang="en-US" altLang="en-US" b="1" dirty="0">
                <a:latin typeface="Arial" panose="020B0604020202020204" pitchFamily="34" charset="0"/>
              </a:rPr>
              <a:t>end // end initial</a:t>
            </a:r>
          </a:p>
          <a:p>
            <a:r>
              <a:rPr lang="en-US" altLang="en-US" dirty="0" err="1">
                <a:latin typeface="Arial" panose="020B0604020202020204" pitchFamily="34" charset="0"/>
              </a:rPr>
              <a:t>endmodule</a:t>
            </a:r>
            <a:endParaRPr lang="en-US" altLang="en-US" dirty="0">
              <a:latin typeface="Arial" panose="020B0604020202020204" pitchFamily="34" charset="0"/>
            </a:endParaRPr>
          </a:p>
        </p:txBody>
      </p:sp>
    </p:spTree>
    <p:extLst>
      <p:ext uri="{BB962C8B-B14F-4D97-AF65-F5344CB8AC3E}">
        <p14:creationId xmlns:p14="http://schemas.microsoft.com/office/powerpoint/2010/main" val="35696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76821"/>
            <a:ext cx="7698306" cy="692210"/>
          </a:xfrm>
        </p:spPr>
        <p:txBody>
          <a:bodyPr>
            <a:normAutofit fontScale="90000"/>
          </a:bodyPr>
          <a:lstStyle/>
          <a:p>
            <a:r>
              <a:rPr lang="en-ZA" dirty="0"/>
              <a:t>Monitor : a standard Verilog simulation operation</a:t>
            </a:r>
          </a:p>
        </p:txBody>
      </p:sp>
      <p:sp>
        <p:nvSpPr>
          <p:cNvPr id="3" name="Content Placeholder 2"/>
          <p:cNvSpPr>
            <a:spLocks noGrp="1"/>
          </p:cNvSpPr>
          <p:nvPr>
            <p:ph idx="1"/>
          </p:nvPr>
        </p:nvSpPr>
        <p:spPr/>
        <p:txBody>
          <a:bodyPr/>
          <a:lstStyle/>
          <a:p>
            <a:r>
              <a:rPr lang="en-ZA" dirty="0"/>
              <a:t>The monitor operation is sensitive to a selection of signals. Whenever one of the signals change, it prints out whatever is requested to be printed, using a </a:t>
            </a:r>
            <a:r>
              <a:rPr lang="en-ZA" dirty="0" err="1"/>
              <a:t>printf</a:t>
            </a:r>
            <a:r>
              <a:rPr lang="en-ZA" dirty="0"/>
              <a:t> type formatting</a:t>
            </a:r>
          </a:p>
        </p:txBody>
      </p:sp>
      <p:sp>
        <p:nvSpPr>
          <p:cNvPr id="4" name="Rectangle 3"/>
          <p:cNvSpPr/>
          <p:nvPr/>
        </p:nvSpPr>
        <p:spPr>
          <a:xfrm>
            <a:off x="495217" y="4430236"/>
            <a:ext cx="8166100" cy="1200329"/>
          </a:xfrm>
          <a:prstGeom prst="rect">
            <a:avLst/>
          </a:prstGeom>
        </p:spPr>
        <p:txBody>
          <a:bodyPr wrap="square">
            <a:spAutoFit/>
          </a:bodyPr>
          <a:lstStyle/>
          <a:p>
            <a:r>
              <a:rPr lang="en-US" altLang="en-US" b="1" dirty="0">
                <a:latin typeface="Arial" panose="020B0604020202020204" pitchFamily="34" charset="0"/>
              </a:rPr>
              <a:t>$monitor(</a:t>
            </a:r>
            <a:r>
              <a:rPr lang="en-US" altLang="en-US" b="1" dirty="0" err="1">
                <a:latin typeface="Arial" panose="020B0604020202020204" pitchFamily="34" charset="0"/>
              </a:rPr>
              <a:t>text,signals</a:t>
            </a:r>
            <a:r>
              <a:rPr lang="en-US" altLang="en-US" b="1" dirty="0">
                <a:latin typeface="Arial" panose="020B0604020202020204" pitchFamily="34" charset="0"/>
              </a:rPr>
              <a:t>)</a:t>
            </a:r>
            <a:r>
              <a:rPr lang="en-US" altLang="en-US" dirty="0">
                <a:latin typeface="Arial" panose="020B0604020202020204" pitchFamily="34" charset="0"/>
              </a:rPr>
              <a:t> — give it a string (or multiple strings) followed by a list of variables.</a:t>
            </a:r>
          </a:p>
          <a:p>
            <a:r>
              <a:rPr lang="en-US" altLang="en-US" dirty="0">
                <a:latin typeface="Arial" panose="020B0604020202020204" pitchFamily="34" charset="0"/>
              </a:rPr>
              <a:t>e.g. $monitor(“</a:t>
            </a:r>
            <a:r>
              <a:rPr lang="en-US" altLang="en-US" dirty="0" err="1">
                <a:latin typeface="Arial" panose="020B0604020202020204" pitchFamily="34" charset="0"/>
              </a:rPr>
              <a:t>mysigs</a:t>
            </a:r>
            <a:r>
              <a:rPr lang="en-US" altLang="en-US" dirty="0">
                <a:latin typeface="Arial" panose="020B0604020202020204" pitchFamily="34" charset="0"/>
              </a:rPr>
              <a:t>: ”, “a=%b b=%b:”, </a:t>
            </a:r>
            <a:r>
              <a:rPr lang="en-US" altLang="en-US" dirty="0" err="1">
                <a:latin typeface="Arial" panose="020B0604020202020204" pitchFamily="34" charset="0"/>
              </a:rPr>
              <a:t>a,b</a:t>
            </a:r>
            <a:r>
              <a:rPr lang="en-US" altLang="en-US" dirty="0">
                <a:latin typeface="Arial" panose="020B0604020202020204" pitchFamily="34" charset="0"/>
              </a:rPr>
              <a:t>);</a:t>
            </a:r>
            <a:br>
              <a:rPr lang="en-US" altLang="en-US" dirty="0">
                <a:latin typeface="Arial" panose="020B0604020202020204" pitchFamily="34" charset="0"/>
              </a:rPr>
            </a:br>
            <a:endParaRPr lang="en-ZA" dirty="0"/>
          </a:p>
        </p:txBody>
      </p:sp>
      <p:sp>
        <p:nvSpPr>
          <p:cNvPr id="5" name="Rectangle 4"/>
          <p:cNvSpPr/>
          <p:nvPr/>
        </p:nvSpPr>
        <p:spPr>
          <a:xfrm>
            <a:off x="495217" y="5793648"/>
            <a:ext cx="8166100" cy="1200329"/>
          </a:xfrm>
          <a:prstGeom prst="rect">
            <a:avLst/>
          </a:prstGeom>
        </p:spPr>
        <p:txBody>
          <a:bodyPr wrap="square">
            <a:spAutoFit/>
          </a:bodyPr>
          <a:lstStyle/>
          <a:p>
            <a:r>
              <a:rPr lang="en-US" altLang="en-US" dirty="0">
                <a:latin typeface="Arial" panose="020B0604020202020204" pitchFamily="34" charset="0"/>
              </a:rPr>
              <a:t>Examples:</a:t>
            </a:r>
          </a:p>
          <a:p>
            <a:r>
              <a:rPr lang="en-US" altLang="en-US" dirty="0">
                <a:latin typeface="Arial" panose="020B0604020202020204" pitchFamily="34" charset="0"/>
              </a:rPr>
              <a:t>$monitor($</a:t>
            </a:r>
            <a:r>
              <a:rPr lang="en-US" altLang="en-US" dirty="0" err="1">
                <a:latin typeface="Arial" panose="020B0604020202020204" pitchFamily="34" charset="0"/>
              </a:rPr>
              <a:t>time,”a</a:t>
            </a:r>
            <a:r>
              <a:rPr lang="en-US" altLang="en-US" dirty="0">
                <a:latin typeface="Arial" panose="020B0604020202020204" pitchFamily="34" charset="0"/>
              </a:rPr>
              <a:t>=%</a:t>
            </a:r>
            <a:r>
              <a:rPr lang="en-US" altLang="en-US" dirty="0" err="1">
                <a:latin typeface="Arial" panose="020B0604020202020204" pitchFamily="34" charset="0"/>
              </a:rPr>
              <a:t>b”,a</a:t>
            </a:r>
            <a:r>
              <a:rPr lang="en-US" altLang="en-US" dirty="0">
                <a:latin typeface="Arial" panose="020B0604020202020204" pitchFamily="34" charset="0"/>
              </a:rPr>
              <a:t>);  // displays time value followed by a=xx  (bin </a:t>
            </a:r>
            <a:r>
              <a:rPr lang="en-US" altLang="en-US" dirty="0" err="1">
                <a:latin typeface="Arial" panose="020B0604020202020204" pitchFamily="34" charset="0"/>
              </a:rPr>
              <a:t>val</a:t>
            </a:r>
            <a:r>
              <a:rPr lang="en-US" altLang="en-US" dirty="0">
                <a:latin typeface="Arial" panose="020B0604020202020204" pitchFamily="34" charset="0"/>
              </a:rPr>
              <a:t>)</a:t>
            </a:r>
          </a:p>
          <a:p>
            <a:r>
              <a:rPr lang="en-US" altLang="en-US" dirty="0">
                <a:latin typeface="Arial" panose="020B0604020202020204" pitchFamily="34" charset="0"/>
              </a:rPr>
              <a:t>                                            // $time is actually a string value</a:t>
            </a:r>
            <a:br>
              <a:rPr lang="en-US" altLang="en-US" dirty="0">
                <a:latin typeface="Arial" panose="020B0604020202020204" pitchFamily="34" charset="0"/>
              </a:rPr>
            </a:br>
            <a:endParaRPr lang="en-ZA" dirty="0"/>
          </a:p>
        </p:txBody>
      </p:sp>
    </p:spTree>
    <p:extLst>
      <p:ext uri="{BB962C8B-B14F-4D97-AF65-F5344CB8AC3E}">
        <p14:creationId xmlns:p14="http://schemas.microsoft.com/office/powerpoint/2010/main" val="262575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The always@ (</a:t>
            </a:r>
            <a:r>
              <a:rPr lang="en-ZA" dirty="0" err="1"/>
              <a:t>sensitivity_list</a:t>
            </a:r>
            <a:r>
              <a:rPr lang="en-ZA" dirty="0"/>
              <a:t>)</a:t>
            </a:r>
          </a:p>
        </p:txBody>
      </p:sp>
      <p:sp>
        <p:nvSpPr>
          <p:cNvPr id="3" name="Content Placeholder 2"/>
          <p:cNvSpPr>
            <a:spLocks noGrp="1"/>
          </p:cNvSpPr>
          <p:nvPr>
            <p:ph idx="1"/>
          </p:nvPr>
        </p:nvSpPr>
        <p:spPr/>
        <p:txBody>
          <a:bodyPr>
            <a:normAutofit fontScale="92500"/>
          </a:bodyPr>
          <a:lstStyle/>
          <a:p>
            <a:r>
              <a:rPr lang="en-ZA" dirty="0"/>
              <a:t>The always@ expression is used within a Verilog module to group operations that activate whenever the sensitivity list is triggered</a:t>
            </a:r>
          </a:p>
          <a:p>
            <a:r>
              <a:rPr lang="en-ZA" dirty="0"/>
              <a:t>Syntax:</a:t>
            </a:r>
          </a:p>
          <a:p>
            <a:pPr>
              <a:lnSpc>
                <a:spcPct val="90000"/>
              </a:lnSpc>
              <a:buFontTx/>
              <a:buNone/>
            </a:pPr>
            <a:r>
              <a:rPr lang="en-US" altLang="en-US" dirty="0"/>
              <a:t> </a:t>
            </a:r>
            <a:r>
              <a:rPr lang="en-US" altLang="en-US" dirty="0">
                <a:solidFill>
                  <a:schemeClr val="tx1"/>
                </a:solidFill>
              </a:rPr>
              <a:t>always @ (&lt;sensitivity1, sensitivity2, …&gt;)</a:t>
            </a:r>
          </a:p>
          <a:p>
            <a:pPr>
              <a:lnSpc>
                <a:spcPct val="90000"/>
              </a:lnSpc>
              <a:buFontTx/>
              <a:buNone/>
            </a:pPr>
            <a:r>
              <a:rPr lang="en-US" altLang="en-US" dirty="0">
                <a:solidFill>
                  <a:schemeClr val="tx1"/>
                </a:solidFill>
              </a:rPr>
              <a:t>  	begin</a:t>
            </a:r>
          </a:p>
          <a:p>
            <a:pPr>
              <a:lnSpc>
                <a:spcPct val="90000"/>
              </a:lnSpc>
              <a:buFontTx/>
              <a:buNone/>
            </a:pPr>
            <a:r>
              <a:rPr lang="en-US" altLang="en-US" dirty="0">
                <a:solidFill>
                  <a:schemeClr val="tx1"/>
                </a:solidFill>
              </a:rPr>
              <a:t>		&lt;actions&gt;</a:t>
            </a:r>
          </a:p>
          <a:p>
            <a:pPr>
              <a:lnSpc>
                <a:spcPct val="90000"/>
              </a:lnSpc>
              <a:buFontTx/>
              <a:buNone/>
            </a:pPr>
            <a:r>
              <a:rPr lang="en-US" altLang="en-US" dirty="0">
                <a:solidFill>
                  <a:schemeClr val="tx1"/>
                </a:solidFill>
              </a:rPr>
              <a:t>	end</a:t>
            </a:r>
            <a:endParaRPr lang="en-ZA" dirty="0">
              <a:solidFill>
                <a:schemeClr val="tx1"/>
              </a:solidFill>
            </a:endParaRPr>
          </a:p>
        </p:txBody>
      </p:sp>
      <p:sp>
        <p:nvSpPr>
          <p:cNvPr id="4" name="Rectangle 3"/>
          <p:cNvSpPr/>
          <p:nvPr/>
        </p:nvSpPr>
        <p:spPr>
          <a:xfrm>
            <a:off x="3494375" y="6115597"/>
            <a:ext cx="4596130" cy="369332"/>
          </a:xfrm>
          <a:prstGeom prst="rect">
            <a:avLst/>
          </a:prstGeom>
        </p:spPr>
        <p:txBody>
          <a:bodyPr wrap="none">
            <a:spAutoFit/>
          </a:bodyPr>
          <a:lstStyle/>
          <a:p>
            <a:r>
              <a:rPr lang="en-ZA" dirty="0"/>
              <a:t>Example: Implementing a D-type flip-flop …</a:t>
            </a:r>
          </a:p>
        </p:txBody>
      </p:sp>
      <p:sp>
        <p:nvSpPr>
          <p:cNvPr id="5" name="Rectangle 4"/>
          <p:cNvSpPr/>
          <p:nvPr/>
        </p:nvSpPr>
        <p:spPr>
          <a:xfrm>
            <a:off x="3494375" y="5746265"/>
            <a:ext cx="5339923" cy="369332"/>
          </a:xfrm>
          <a:prstGeom prst="rect">
            <a:avLst/>
          </a:prstGeom>
        </p:spPr>
        <p:txBody>
          <a:bodyPr wrap="none">
            <a:spAutoFit/>
          </a:bodyPr>
          <a:lstStyle/>
          <a:p>
            <a:r>
              <a:rPr lang="en-ZA" dirty="0"/>
              <a:t>Used in behaviour descriptions and </a:t>
            </a:r>
            <a:r>
              <a:rPr lang="en-ZA" dirty="0" err="1"/>
              <a:t>statemachines</a:t>
            </a:r>
            <a:endParaRPr lang="en-ZA" dirty="0"/>
          </a:p>
        </p:txBody>
      </p:sp>
    </p:spTree>
    <p:extLst>
      <p:ext uri="{BB962C8B-B14F-4D97-AF65-F5344CB8AC3E}">
        <p14:creationId xmlns:p14="http://schemas.microsoft.com/office/powerpoint/2010/main" val="453548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448221"/>
            <a:ext cx="8153400" cy="692210"/>
          </a:xfrm>
        </p:spPr>
        <p:txBody>
          <a:bodyPr>
            <a:normAutofit fontScale="90000"/>
          </a:bodyPr>
          <a:lstStyle/>
          <a:p>
            <a:r>
              <a:rPr lang="en-ZA" dirty="0"/>
              <a:t>always@ Example : D-type Flip Flop</a:t>
            </a:r>
          </a:p>
        </p:txBody>
      </p:sp>
      <p:sp>
        <p:nvSpPr>
          <p:cNvPr id="3" name="Content Placeholder 2"/>
          <p:cNvSpPr>
            <a:spLocks noGrp="1"/>
          </p:cNvSpPr>
          <p:nvPr>
            <p:ph idx="1"/>
          </p:nvPr>
        </p:nvSpPr>
        <p:spPr>
          <a:xfrm>
            <a:off x="406400" y="1595620"/>
            <a:ext cx="8394699" cy="4519977"/>
          </a:xfrm>
        </p:spPr>
        <p:txBody>
          <a:bodyPr>
            <a:normAutofit fontScale="92500" lnSpcReduction="20000"/>
          </a:bodyPr>
          <a:lstStyle/>
          <a:p>
            <a:pPr>
              <a:lnSpc>
                <a:spcPct val="90000"/>
              </a:lnSpc>
              <a:buFontTx/>
              <a:buNone/>
            </a:pPr>
            <a:r>
              <a:rPr lang="en-US" altLang="en-US" dirty="0"/>
              <a:t>module </a:t>
            </a:r>
            <a:r>
              <a:rPr lang="en-US" altLang="en-US" dirty="0" err="1"/>
              <a:t>flipflop</a:t>
            </a:r>
            <a:r>
              <a:rPr lang="en-US" altLang="en-US" dirty="0"/>
              <a:t> (din, </a:t>
            </a:r>
            <a:r>
              <a:rPr lang="en-US" altLang="en-US" dirty="0" err="1"/>
              <a:t>clk</a:t>
            </a:r>
            <a:r>
              <a:rPr lang="en-US" altLang="en-US" dirty="0"/>
              <a:t>, </a:t>
            </a:r>
            <a:r>
              <a:rPr lang="en-US" altLang="en-US" dirty="0" err="1"/>
              <a:t>rst,q</a:t>
            </a:r>
            <a:r>
              <a:rPr lang="en-US" altLang="en-US" dirty="0"/>
              <a:t>);</a:t>
            </a:r>
          </a:p>
          <a:p>
            <a:pPr>
              <a:lnSpc>
                <a:spcPct val="90000"/>
              </a:lnSpc>
              <a:buFontTx/>
              <a:buNone/>
            </a:pPr>
            <a:r>
              <a:rPr lang="en-US" altLang="en-US" dirty="0"/>
              <a:t>	input din, </a:t>
            </a:r>
            <a:r>
              <a:rPr lang="en-US" altLang="en-US" dirty="0" err="1"/>
              <a:t>clk</a:t>
            </a:r>
            <a:r>
              <a:rPr lang="en-US" altLang="en-US" dirty="0"/>
              <a:t>, </a:t>
            </a:r>
            <a:r>
              <a:rPr lang="en-US" altLang="en-US" dirty="0" err="1"/>
              <a:t>rst</a:t>
            </a:r>
            <a:r>
              <a:rPr lang="en-US" altLang="en-US" dirty="0"/>
              <a:t>;</a:t>
            </a:r>
          </a:p>
          <a:p>
            <a:pPr>
              <a:lnSpc>
                <a:spcPct val="90000"/>
              </a:lnSpc>
              <a:buFontTx/>
              <a:buNone/>
            </a:pPr>
            <a:r>
              <a:rPr lang="en-US" altLang="en-US" dirty="0"/>
              <a:t>	output q;</a:t>
            </a:r>
          </a:p>
          <a:p>
            <a:pPr>
              <a:lnSpc>
                <a:spcPct val="90000"/>
              </a:lnSpc>
              <a:buFontTx/>
              <a:buNone/>
            </a:pPr>
            <a:r>
              <a:rPr lang="en-US" altLang="en-US" dirty="0"/>
              <a:t>	</a:t>
            </a:r>
            <a:r>
              <a:rPr lang="en-US" altLang="en-US" dirty="0" err="1"/>
              <a:t>reg</a:t>
            </a:r>
            <a:r>
              <a:rPr lang="en-US" altLang="en-US" dirty="0"/>
              <a:t> q; // q is a registered output</a:t>
            </a:r>
          </a:p>
          <a:p>
            <a:pPr>
              <a:lnSpc>
                <a:spcPct val="90000"/>
              </a:lnSpc>
              <a:buFontTx/>
              <a:buNone/>
            </a:pPr>
            <a:r>
              <a:rPr lang="en-US" altLang="en-US" dirty="0"/>
              <a:t>	always @ (</a:t>
            </a:r>
            <a:r>
              <a:rPr lang="en-US" altLang="en-US" dirty="0" err="1"/>
              <a:t>posedge</a:t>
            </a:r>
            <a:r>
              <a:rPr lang="en-US" altLang="en-US" dirty="0"/>
              <a:t> </a:t>
            </a:r>
            <a:r>
              <a:rPr lang="en-US" altLang="en-US" dirty="0" err="1"/>
              <a:t>clk</a:t>
            </a:r>
            <a:r>
              <a:rPr lang="en-US" altLang="en-US" dirty="0"/>
              <a:t>) // whenever </a:t>
            </a:r>
            <a:r>
              <a:rPr lang="en-US" altLang="en-US" dirty="0" err="1"/>
              <a:t>clk</a:t>
            </a:r>
            <a:endParaRPr lang="en-US" altLang="en-US" dirty="0"/>
          </a:p>
          <a:p>
            <a:pPr>
              <a:lnSpc>
                <a:spcPct val="90000"/>
              </a:lnSpc>
              <a:buFontTx/>
              <a:buNone/>
            </a:pPr>
            <a:r>
              <a:rPr lang="en-US" altLang="en-US" dirty="0"/>
              <a:t>	begin</a:t>
            </a:r>
          </a:p>
          <a:p>
            <a:pPr>
              <a:lnSpc>
                <a:spcPct val="90000"/>
              </a:lnSpc>
              <a:buFontTx/>
              <a:buNone/>
            </a:pPr>
            <a:r>
              <a:rPr lang="en-US" altLang="en-US" dirty="0"/>
              <a:t>		if (</a:t>
            </a:r>
            <a:r>
              <a:rPr lang="en-US" altLang="en-US" dirty="0" err="1"/>
              <a:t>rst</a:t>
            </a:r>
            <a:r>
              <a:rPr lang="en-US" altLang="en-US" dirty="0"/>
              <a:t> == 1) q = 0;  // keep q low in reset</a:t>
            </a:r>
          </a:p>
          <a:p>
            <a:pPr>
              <a:lnSpc>
                <a:spcPct val="90000"/>
              </a:lnSpc>
              <a:buFontTx/>
              <a:buNone/>
            </a:pPr>
            <a:r>
              <a:rPr lang="en-US" altLang="en-US" dirty="0"/>
              <a:t>		else q = din;</a:t>
            </a:r>
          </a:p>
          <a:p>
            <a:pPr>
              <a:lnSpc>
                <a:spcPct val="90000"/>
              </a:lnSpc>
              <a:buFontTx/>
              <a:buNone/>
            </a:pPr>
            <a:r>
              <a:rPr lang="en-US" altLang="en-US" dirty="0"/>
              <a:t>	end</a:t>
            </a:r>
          </a:p>
          <a:p>
            <a:pPr>
              <a:lnSpc>
                <a:spcPct val="90000"/>
              </a:lnSpc>
              <a:buFontTx/>
              <a:buNone/>
            </a:pPr>
            <a:r>
              <a:rPr lang="en-US" altLang="en-US" dirty="0" err="1"/>
              <a:t>endmodule</a:t>
            </a:r>
            <a:endParaRPr lang="en-US" altLang="en-US" dirty="0"/>
          </a:p>
        </p:txBody>
      </p:sp>
      <p:grpSp>
        <p:nvGrpSpPr>
          <p:cNvPr id="11" name="Group 10"/>
          <p:cNvGrpSpPr/>
          <p:nvPr/>
        </p:nvGrpSpPr>
        <p:grpSpPr>
          <a:xfrm>
            <a:off x="7747000" y="3137088"/>
            <a:ext cx="812800" cy="473654"/>
            <a:chOff x="7899400" y="3178754"/>
            <a:chExt cx="812800" cy="473654"/>
          </a:xfrm>
        </p:grpSpPr>
        <p:cxnSp>
          <p:nvCxnSpPr>
            <p:cNvPr id="5" name="Elbow Connector 4"/>
            <p:cNvCxnSpPr/>
            <p:nvPr/>
          </p:nvCxnSpPr>
          <p:spPr>
            <a:xfrm rot="10800000" flipV="1">
              <a:off x="7899400" y="3187700"/>
              <a:ext cx="812800" cy="46470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8305800" y="3178754"/>
              <a:ext cx="0" cy="4355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23145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Busses &amp; endian</a:t>
            </a:r>
          </a:p>
        </p:txBody>
      </p:sp>
      <p:sp>
        <p:nvSpPr>
          <p:cNvPr id="3" name="Content Placeholder 2"/>
          <p:cNvSpPr>
            <a:spLocks noGrp="1"/>
          </p:cNvSpPr>
          <p:nvPr>
            <p:ph idx="1"/>
          </p:nvPr>
        </p:nvSpPr>
        <p:spPr>
          <a:xfrm>
            <a:off x="729785" y="1595620"/>
            <a:ext cx="8094726" cy="4519977"/>
          </a:xfrm>
        </p:spPr>
        <p:txBody>
          <a:bodyPr/>
          <a:lstStyle/>
          <a:p>
            <a:r>
              <a:rPr lang="en-ZA" dirty="0"/>
              <a:t>Busses or bit signal vectors are specified as follows:</a:t>
            </a:r>
          </a:p>
          <a:p>
            <a:pPr lvl="1"/>
            <a:r>
              <a:rPr lang="en-ZA" dirty="0" err="1"/>
              <a:t>reg</a:t>
            </a:r>
            <a:r>
              <a:rPr lang="en-ZA" dirty="0"/>
              <a:t> [20:0] </a:t>
            </a:r>
            <a:r>
              <a:rPr lang="en-ZA" dirty="0" err="1"/>
              <a:t>dataA</a:t>
            </a:r>
            <a:r>
              <a:rPr lang="en-ZA" dirty="0"/>
              <a:t>; // little endian LSB in bit 0</a:t>
            </a:r>
          </a:p>
          <a:p>
            <a:pPr lvl="1"/>
            <a:r>
              <a:rPr lang="en-ZA" dirty="0" err="1"/>
              <a:t>reg</a:t>
            </a:r>
            <a:r>
              <a:rPr lang="en-ZA" dirty="0"/>
              <a:t> [0:20] </a:t>
            </a:r>
            <a:r>
              <a:rPr lang="en-ZA" dirty="0" err="1"/>
              <a:t>dataB</a:t>
            </a:r>
            <a:r>
              <a:rPr lang="en-ZA" dirty="0"/>
              <a:t>;  // big endian MSB in bit 0</a:t>
            </a:r>
          </a:p>
        </p:txBody>
      </p:sp>
      <p:sp>
        <p:nvSpPr>
          <p:cNvPr id="4" name="Rectangle 3"/>
          <p:cNvSpPr/>
          <p:nvPr/>
        </p:nvSpPr>
        <p:spPr>
          <a:xfrm>
            <a:off x="729115" y="4250694"/>
            <a:ext cx="7868786" cy="646331"/>
          </a:xfrm>
          <a:prstGeom prst="rect">
            <a:avLst/>
          </a:prstGeom>
        </p:spPr>
        <p:txBody>
          <a:bodyPr wrap="square">
            <a:spAutoFit/>
          </a:bodyPr>
          <a:lstStyle/>
          <a:p>
            <a:r>
              <a:rPr lang="en-ZA" dirty="0"/>
              <a:t>It doesn’t really matter if you are using them just as busses, it is only relevant when applying operations such as add.</a:t>
            </a:r>
          </a:p>
        </p:txBody>
      </p:sp>
      <p:sp>
        <p:nvSpPr>
          <p:cNvPr id="5" name="Rectangle 4">
            <a:extLst>
              <a:ext uri="{FF2B5EF4-FFF2-40B4-BE49-F238E27FC236}">
                <a16:creationId xmlns:a16="http://schemas.microsoft.com/office/drawing/2014/main" id="{4DDD3629-C59B-4210-A30C-D6675746AD0C}"/>
              </a:ext>
            </a:extLst>
          </p:cNvPr>
          <p:cNvSpPr/>
          <p:nvPr/>
        </p:nvSpPr>
        <p:spPr>
          <a:xfrm>
            <a:off x="729115" y="5262380"/>
            <a:ext cx="7868786" cy="369332"/>
          </a:xfrm>
          <a:prstGeom prst="rect">
            <a:avLst/>
          </a:prstGeom>
        </p:spPr>
        <p:txBody>
          <a:bodyPr wrap="square">
            <a:spAutoFit/>
          </a:bodyPr>
          <a:lstStyle/>
          <a:p>
            <a:r>
              <a:rPr lang="en-ZA" dirty="0"/>
              <a:t>Question: Can you say  </a:t>
            </a:r>
            <a:r>
              <a:rPr lang="en-ZA" dirty="0" err="1"/>
              <a:t>dataA</a:t>
            </a:r>
            <a:r>
              <a:rPr lang="en-ZA" dirty="0"/>
              <a:t> &lt;= </a:t>
            </a:r>
            <a:r>
              <a:rPr lang="en-ZA" dirty="0" err="1"/>
              <a:t>dataB</a:t>
            </a:r>
            <a:r>
              <a:rPr lang="en-ZA" dirty="0"/>
              <a:t>  without an error?  </a:t>
            </a:r>
          </a:p>
        </p:txBody>
      </p:sp>
    </p:spTree>
    <p:extLst>
      <p:ext uri="{BB962C8B-B14F-4D97-AF65-F5344CB8AC3E}">
        <p14:creationId xmlns:p14="http://schemas.microsoft.com/office/powerpoint/2010/main" val="1172824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Functions in Verilog</a:t>
            </a:r>
          </a:p>
        </p:txBody>
      </p:sp>
      <p:sp>
        <p:nvSpPr>
          <p:cNvPr id="3" name="Content Placeholder 2"/>
          <p:cNvSpPr>
            <a:spLocks noGrp="1"/>
          </p:cNvSpPr>
          <p:nvPr>
            <p:ph idx="1"/>
          </p:nvPr>
        </p:nvSpPr>
        <p:spPr>
          <a:xfrm>
            <a:off x="387267" y="1161388"/>
            <a:ext cx="8511712" cy="4519977"/>
          </a:xfrm>
        </p:spPr>
        <p:txBody>
          <a:bodyPr/>
          <a:lstStyle/>
          <a:p>
            <a:r>
              <a:rPr lang="en-ZA" dirty="0"/>
              <a:t>Functions can be used as </a:t>
            </a:r>
            <a:r>
              <a:rPr lang="en-ZA" dirty="0">
                <a:solidFill>
                  <a:srgbClr val="FF0000"/>
                </a:solidFill>
              </a:rPr>
              <a:t>macros</a:t>
            </a:r>
            <a:r>
              <a:rPr lang="en-ZA" dirty="0"/>
              <a:t> within the body of a Verilog module.</a:t>
            </a:r>
          </a:p>
          <a:p>
            <a:pPr lvl="1"/>
            <a:r>
              <a:rPr lang="en-ZA" dirty="0"/>
              <a:t>These can effectively save typing.</a:t>
            </a:r>
          </a:p>
          <a:p>
            <a:pPr lvl="1"/>
            <a:r>
              <a:rPr lang="en-ZA" dirty="0"/>
              <a:t>They work differently to module instantiations.</a:t>
            </a:r>
          </a:p>
          <a:p>
            <a:pPr lvl="1"/>
            <a:r>
              <a:rPr lang="en-ZA" dirty="0"/>
              <a:t>These are defined inside a module.</a:t>
            </a:r>
          </a:p>
          <a:p>
            <a:pPr lvl="1"/>
            <a:r>
              <a:rPr lang="en-ZA" dirty="0"/>
              <a:t>Can only have input parameters</a:t>
            </a:r>
          </a:p>
          <a:p>
            <a:r>
              <a:rPr lang="en-ZA" dirty="0"/>
              <a:t>Example:</a:t>
            </a:r>
          </a:p>
        </p:txBody>
      </p:sp>
      <p:sp>
        <p:nvSpPr>
          <p:cNvPr id="4" name="Rectangle 3"/>
          <p:cNvSpPr/>
          <p:nvPr/>
        </p:nvSpPr>
        <p:spPr>
          <a:xfrm>
            <a:off x="1422400" y="4945132"/>
            <a:ext cx="4572000" cy="1200329"/>
          </a:xfrm>
          <a:prstGeom prst="rect">
            <a:avLst/>
          </a:prstGeom>
        </p:spPr>
        <p:txBody>
          <a:bodyPr>
            <a:spAutoFit/>
          </a:bodyPr>
          <a:lstStyle/>
          <a:p>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function [31:0] negate;</a:t>
            </a:r>
            <a:b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  input [31:0] a;</a:t>
            </a:r>
            <a:b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  negate = ~a;</a:t>
            </a:r>
            <a:b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en-ZA" dirty="0" err="1">
                <a:solidFill>
                  <a:srgbClr val="000000"/>
                </a:solidFill>
                <a:latin typeface="Tahoma" panose="020B0604030504040204" pitchFamily="34" charset="0"/>
                <a:ea typeface="Tahoma" panose="020B0604030504040204" pitchFamily="34" charset="0"/>
                <a:cs typeface="Tahoma" panose="020B0604030504040204" pitchFamily="34" charset="0"/>
              </a:rPr>
              <a:t>endfunction</a:t>
            </a:r>
            <a:endParaRPr lang="en-ZA"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4578266" y="4391134"/>
            <a:ext cx="3981367" cy="2308324"/>
          </a:xfrm>
          <a:prstGeom prst="rect">
            <a:avLst/>
          </a:prstGeom>
        </p:spPr>
        <p:txBody>
          <a:bodyPr wrap="square">
            <a:spAutoFit/>
          </a:bodyPr>
          <a:lstStyle/>
          <a:p>
            <a:r>
              <a:rPr lang="en-ZA" dirty="0" err="1">
                <a:solidFill>
                  <a:srgbClr val="000000"/>
                </a:solidFill>
                <a:latin typeface="Tahoma" panose="020B0604030504040204" pitchFamily="34" charset="0"/>
                <a:ea typeface="Tahoma" panose="020B0604030504040204" pitchFamily="34" charset="0"/>
                <a:cs typeface="Tahoma" panose="020B0604030504040204" pitchFamily="34" charset="0"/>
              </a:rPr>
              <a:t>reg</a:t>
            </a: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 [15:0] a;</a:t>
            </a:r>
          </a:p>
          <a:p>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wire [15:0] x;</a:t>
            </a:r>
          </a:p>
          <a:p>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assign b = negate (a);</a:t>
            </a:r>
            <a:br>
              <a:rPr lang="en-ZA" dirty="0">
                <a:latin typeface="Tahoma" panose="020B0604030504040204" pitchFamily="34" charset="0"/>
                <a:ea typeface="Tahoma" panose="020B0604030504040204" pitchFamily="34" charset="0"/>
                <a:cs typeface="Tahoma" panose="020B0604030504040204" pitchFamily="34" charset="0"/>
              </a:rPr>
            </a:b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initial begin</a:t>
            </a:r>
            <a:br>
              <a:rPr lang="en-ZA" dirty="0">
                <a:latin typeface="Tahoma" panose="020B0604030504040204" pitchFamily="34" charset="0"/>
                <a:ea typeface="Tahoma" panose="020B0604030504040204" pitchFamily="34" charset="0"/>
                <a:cs typeface="Tahoma" panose="020B0604030504040204" pitchFamily="34" charset="0"/>
              </a:rPr>
            </a:br>
            <a:r>
              <a:rPr lang="en-ZA" dirty="0">
                <a:latin typeface="Tahoma" panose="020B0604030504040204" pitchFamily="34" charset="0"/>
                <a:ea typeface="Tahoma" panose="020B0604030504040204" pitchFamily="34" charset="0"/>
                <a:cs typeface="Tahoma" panose="020B0604030504040204" pitchFamily="34" charset="0"/>
              </a:rPr>
              <a:t>  </a:t>
            </a: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a=10;</a:t>
            </a:r>
            <a:endParaRPr lang="en-ZA" dirty="0">
              <a:latin typeface="Tahoma" panose="020B0604030504040204" pitchFamily="34" charset="0"/>
              <a:ea typeface="Tahoma" panose="020B0604030504040204" pitchFamily="34" charset="0"/>
              <a:cs typeface="Tahoma" panose="020B0604030504040204" pitchFamily="34" charset="0"/>
            </a:endParaRPr>
          </a:p>
          <a:p>
            <a:r>
              <a:rPr lang="en-ZA" dirty="0">
                <a:latin typeface="Tahoma" panose="020B0604030504040204" pitchFamily="34" charset="0"/>
                <a:ea typeface="Tahoma" panose="020B0604030504040204" pitchFamily="34" charset="0"/>
                <a:cs typeface="Tahoma" panose="020B0604030504040204" pitchFamily="34" charset="0"/>
              </a:rPr>
              <a:t>  </a:t>
            </a: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a = add(1, a);</a:t>
            </a:r>
            <a:br>
              <a:rPr lang="en-ZA" dirty="0">
                <a:latin typeface="Tahoma" panose="020B0604030504040204" pitchFamily="34" charset="0"/>
                <a:ea typeface="Tahoma" panose="020B0604030504040204" pitchFamily="34" charset="0"/>
                <a:cs typeface="Tahoma" panose="020B0604030504040204" pitchFamily="34" charset="0"/>
              </a:rPr>
            </a:br>
            <a:r>
              <a:rPr lang="en-ZA" dirty="0">
                <a:latin typeface="Tahoma" panose="020B0604030504040204" pitchFamily="34" charset="0"/>
                <a:ea typeface="Tahoma" panose="020B0604030504040204" pitchFamily="34" charset="0"/>
                <a:cs typeface="Tahoma" panose="020B0604030504040204" pitchFamily="34" charset="0"/>
              </a:rPr>
              <a:t>  </a:t>
            </a: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$display(" a=%b -a=%b”, a, b); </a:t>
            </a:r>
            <a:br>
              <a:rPr lang="en-ZA" dirty="0">
                <a:latin typeface="Tahoma" panose="020B0604030504040204" pitchFamily="34" charset="0"/>
                <a:ea typeface="Tahoma" panose="020B0604030504040204" pitchFamily="34" charset="0"/>
                <a:cs typeface="Tahoma" panose="020B0604030504040204" pitchFamily="34" charset="0"/>
              </a:rPr>
            </a:br>
            <a:r>
              <a:rPr lang="en-ZA" dirty="0">
                <a:solidFill>
                  <a:srgbClr val="000000"/>
                </a:solidFill>
                <a:latin typeface="Tahoma" panose="020B0604030504040204" pitchFamily="34" charset="0"/>
                <a:ea typeface="Tahoma" panose="020B0604030504040204" pitchFamily="34" charset="0"/>
                <a:cs typeface="Tahoma" panose="020B0604030504040204" pitchFamily="34" charset="0"/>
              </a:rPr>
              <a:t>end</a:t>
            </a:r>
            <a:endParaRPr lang="en-ZA" dirty="0">
              <a:latin typeface="Tahoma" panose="020B0604030504040204" pitchFamily="34" charset="0"/>
              <a:ea typeface="Tahoma" panose="020B0604030504040204" pitchFamily="34" charset="0"/>
              <a:cs typeface="Tahoma" panose="020B0604030504040204" pitchFamily="34" charset="0"/>
            </a:endParaRPr>
          </a:p>
        </p:txBody>
      </p:sp>
      <p:sp>
        <p:nvSpPr>
          <p:cNvPr id="6" name="Rectangle 5"/>
          <p:cNvSpPr/>
          <p:nvPr/>
        </p:nvSpPr>
        <p:spPr>
          <a:xfrm>
            <a:off x="5540367" y="220238"/>
            <a:ext cx="3358612" cy="954107"/>
          </a:xfrm>
          <a:prstGeom prst="rect">
            <a:avLst/>
          </a:prstGeom>
          <a:noFill/>
        </p:spPr>
        <p:txBody>
          <a:bodyPr wrap="none" lIns="91440" tIns="45720" rIns="91440" bIns="45720">
            <a:spAutoFit/>
          </a:bodyPr>
          <a:lstStyle/>
          <a:p>
            <a:pPr algn="ctr"/>
            <a:r>
              <a:rPr lang="en-US"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functions are not</a:t>
            </a:r>
            <a:br>
              <a:rPr lang="en-US"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br>
            <a:r>
              <a:rPr lang="en-US"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modules in Verilog</a:t>
            </a:r>
            <a:endParaRPr lang="en-US" sz="2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5610538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5683</TotalTime>
  <Words>2332</Words>
  <Application>Microsoft Office PowerPoint</Application>
  <PresentationFormat>On-screen Show (4:3)</PresentationFormat>
  <Paragraphs>347</Paragraphs>
  <Slides>35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Arial</vt:lpstr>
      <vt:lpstr>Arial Black</vt:lpstr>
      <vt:lpstr>Arial Narrow</vt:lpstr>
      <vt:lpstr>Calibri</vt:lpstr>
      <vt:lpstr>Century Gothic</vt:lpstr>
      <vt:lpstr>Courier New</vt:lpstr>
      <vt:lpstr>Tahoma</vt:lpstr>
      <vt:lpstr>Wingdings</vt:lpstr>
      <vt:lpstr>Wingdings 2</vt:lpstr>
      <vt:lpstr>4084 Theme</vt:lpstr>
      <vt:lpstr>PowerPoint Presentation</vt:lpstr>
      <vt:lpstr>Lecture Overview</vt:lpstr>
      <vt:lpstr>Module declaration (recap)</vt:lpstr>
      <vt:lpstr>Initial block</vt:lpstr>
      <vt:lpstr>Monitor : a standard Verilog simulation operation</vt:lpstr>
      <vt:lpstr>The always@ (sensitivity_list)</vt:lpstr>
      <vt:lpstr>always@ Example : D-type Flip Flop</vt:lpstr>
      <vt:lpstr>Busses &amp; endian</vt:lpstr>
      <vt:lpstr>Functions in Verilog</vt:lpstr>
      <vt:lpstr>Example function: Converting endianness</vt:lpstr>
      <vt:lpstr>Vectors &amp; Signal concatenation { }</vt:lpstr>
      <vt:lpstr>Blocking/Non-blocking statemets</vt:lpstr>
      <vt:lpstr>Implementing a FSM</vt:lpstr>
      <vt:lpstr>Statemachines</vt:lpstr>
      <vt:lpstr>Implementing a FSM with Verilog</vt:lpstr>
      <vt:lpstr>The state register</vt:lpstr>
      <vt:lpstr>The states and state changes</vt:lpstr>
      <vt:lpstr>Example Statemachine</vt:lpstr>
      <vt:lpstr>Create a testbench</vt:lpstr>
      <vt:lpstr>Run on iverilog  (or other sim)</vt:lpstr>
      <vt:lpstr>Attributes and Constraints</vt:lpstr>
      <vt:lpstr>Difference between Attributes and Constraints</vt:lpstr>
      <vt:lpstr>Classes of FPGA constraints</vt:lpstr>
      <vt:lpstr>Where constrains can be defined</vt:lpstr>
      <vt:lpstr>UCF</vt:lpstr>
      <vt:lpstr>UCF Files</vt:lpstr>
      <vt:lpstr>UCF Files Syntax</vt:lpstr>
      <vt:lpstr>UCF Files Syntax</vt:lpstr>
      <vt:lpstr>UCF quick features</vt:lpstr>
      <vt:lpstr>Xilinx Constraints Editor</vt:lpstr>
      <vt:lpstr>Constraints Editor</vt:lpstr>
      <vt:lpstr>PERIOD constraints</vt:lpstr>
      <vt:lpstr>Example PERIOD constraint</vt:lpstr>
      <vt:lpstr>Tutorial on using UCF files</vt:lpstr>
      <vt:lpstr>PowerPoint Presentation</vt:lpstr>
    </vt:vector>
  </TitlesOfParts>
  <Company>University of Cape Town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RC Basics and the YODA Project cont</dc:subject>
  <dc:creator>Simon Winberg</dc:creator>
  <cp:lastModifiedBy>Simon Winberg</cp:lastModifiedBy>
  <cp:revision>449</cp:revision>
  <dcterms:created xsi:type="dcterms:W3CDTF">2009-02-10T02:25:54Z</dcterms:created>
  <dcterms:modified xsi:type="dcterms:W3CDTF">2018-04-12T11:47:56Z</dcterms:modified>
  <cp:category>Lectures</cp:category>
</cp:coreProperties>
</file>