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7" r:id="rId1"/>
  </p:sldMasterIdLst>
  <p:notesMasterIdLst>
    <p:notesMasterId r:id="rId41"/>
  </p:notesMasterIdLst>
  <p:sldIdLst>
    <p:sldId id="335" r:id="rId2"/>
    <p:sldId id="383" r:id="rId3"/>
    <p:sldId id="384" r:id="rId4"/>
    <p:sldId id="385" r:id="rId5"/>
    <p:sldId id="390" r:id="rId6"/>
    <p:sldId id="386" r:id="rId7"/>
    <p:sldId id="387" r:id="rId8"/>
    <p:sldId id="388" r:id="rId9"/>
    <p:sldId id="389" r:id="rId10"/>
    <p:sldId id="392" r:id="rId11"/>
    <p:sldId id="393" r:id="rId12"/>
    <p:sldId id="394" r:id="rId13"/>
    <p:sldId id="395" r:id="rId14"/>
    <p:sldId id="396" r:id="rId15"/>
    <p:sldId id="397" r:id="rId16"/>
    <p:sldId id="398" r:id="rId17"/>
    <p:sldId id="399" r:id="rId18"/>
    <p:sldId id="400" r:id="rId19"/>
    <p:sldId id="401" r:id="rId20"/>
    <p:sldId id="410" r:id="rId21"/>
    <p:sldId id="422" r:id="rId22"/>
    <p:sldId id="423" r:id="rId23"/>
    <p:sldId id="424" r:id="rId24"/>
    <p:sldId id="425" r:id="rId25"/>
    <p:sldId id="426" r:id="rId26"/>
    <p:sldId id="402" r:id="rId27"/>
    <p:sldId id="427" r:id="rId28"/>
    <p:sldId id="421" r:id="rId29"/>
    <p:sldId id="411" r:id="rId30"/>
    <p:sldId id="412" r:id="rId31"/>
    <p:sldId id="413" r:id="rId32"/>
    <p:sldId id="414" r:id="rId33"/>
    <p:sldId id="415" r:id="rId34"/>
    <p:sldId id="416" r:id="rId35"/>
    <p:sldId id="417" r:id="rId36"/>
    <p:sldId id="418" r:id="rId37"/>
    <p:sldId id="419" r:id="rId38"/>
    <p:sldId id="420" r:id="rId39"/>
    <p:sldId id="366" r:id="rId4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8757"/>
    <a:srgbClr val="FFFF99"/>
    <a:srgbClr val="FF6600"/>
    <a:srgbClr val="0066FF"/>
    <a:srgbClr val="1C1C1C"/>
    <a:srgbClr val="CCECFF"/>
    <a:srgbClr val="0000FF"/>
    <a:srgbClr val="1008B8"/>
    <a:srgbClr val="CCFFFF"/>
    <a:srgbClr val="D9FF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78" autoAdjust="0"/>
    <p:restoredTop sz="94703" autoAdjust="0"/>
  </p:normalViewPr>
  <p:slideViewPr>
    <p:cSldViewPr snapToGrid="0">
      <p:cViewPr>
        <p:scale>
          <a:sx n="50" d="100"/>
          <a:sy n="50" d="100"/>
        </p:scale>
        <p:origin x="317" y="43"/>
      </p:cViewPr>
      <p:guideLst>
        <p:guide orient="horz" pos="2160"/>
        <p:guide pos="2880"/>
      </p:guideLst>
    </p:cSldViewPr>
  </p:slideViewPr>
  <p:outlineViewPr>
    <p:cViewPr>
      <p:scale>
        <a:sx n="33" d="100"/>
        <a:sy n="33" d="100"/>
      </p:scale>
      <p:origin x="0" y="173"/>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0F3465A-0DD1-402D-B81F-4176D818DCB1}" type="datetimeFigureOut">
              <a:rPr lang="en-US"/>
              <a:pPr>
                <a:defRPr/>
              </a:pPr>
              <a:t>4/18/2018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A1C551BA-1CC4-4099-9E12-9438D4EF993B}" type="slidenum">
              <a:rPr lang="en-US"/>
              <a:pPr>
                <a:defRPr/>
              </a:pPr>
              <a:t>‹#›</a:t>
            </a:fld>
            <a:endParaRPr lang="en-US"/>
          </a:p>
        </p:txBody>
      </p:sp>
    </p:spTree>
    <p:extLst>
      <p:ext uri="{BB962C8B-B14F-4D97-AF65-F5344CB8AC3E}">
        <p14:creationId xmlns:p14="http://schemas.microsoft.com/office/powerpoint/2010/main" val="24373102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45CE98C-24CF-4151-8932-628FB9F01F9B}" type="slidenum">
              <a:rPr lang="en-US" smtClean="0"/>
              <a:pPr/>
              <a:t>1</a:t>
            </a:fld>
            <a:endParaRPr lang="en-US" smtClean="0"/>
          </a:p>
        </p:txBody>
      </p:sp>
    </p:spTree>
    <p:extLst>
      <p:ext uri="{BB962C8B-B14F-4D97-AF65-F5344CB8AC3E}">
        <p14:creationId xmlns:p14="http://schemas.microsoft.com/office/powerpoint/2010/main" val="33698456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F64C331-7B8F-4FF7-8611-136985E21558}" type="slidenum">
              <a:rPr lang="en-US" smtClean="0"/>
              <a:pPr/>
              <a:t>17</a:t>
            </a:fld>
            <a:endParaRPr lang="en-US" smtClean="0"/>
          </a:p>
        </p:txBody>
      </p:sp>
    </p:spTree>
    <p:extLst>
      <p:ext uri="{BB962C8B-B14F-4D97-AF65-F5344CB8AC3E}">
        <p14:creationId xmlns:p14="http://schemas.microsoft.com/office/powerpoint/2010/main" val="28983051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C75020C-7D56-47FD-99B4-279D85EF1A90}" type="slidenum">
              <a:rPr lang="en-US" smtClean="0"/>
              <a:pPr/>
              <a:t>18</a:t>
            </a:fld>
            <a:endParaRPr lang="en-US" smtClean="0"/>
          </a:p>
        </p:txBody>
      </p:sp>
    </p:spTree>
    <p:extLst>
      <p:ext uri="{BB962C8B-B14F-4D97-AF65-F5344CB8AC3E}">
        <p14:creationId xmlns:p14="http://schemas.microsoft.com/office/powerpoint/2010/main" val="395135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906514A-F9C0-4BD6-8E9E-93340FAFEE88}" type="slidenum">
              <a:rPr lang="en-US" smtClean="0"/>
              <a:pPr/>
              <a:t>19</a:t>
            </a:fld>
            <a:endParaRPr lang="en-US" smtClean="0"/>
          </a:p>
        </p:txBody>
      </p:sp>
    </p:spTree>
    <p:extLst>
      <p:ext uri="{BB962C8B-B14F-4D97-AF65-F5344CB8AC3E}">
        <p14:creationId xmlns:p14="http://schemas.microsoft.com/office/powerpoint/2010/main" val="12366206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DMA moved to later lecture</a:t>
            </a:r>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6D48461-DB92-462B-92AF-B01635B28FD6}" type="slidenum">
              <a:rPr lang="en-US" smtClean="0"/>
              <a:pPr/>
              <a:t>20</a:t>
            </a:fld>
            <a:endParaRPr lang="en-US" smtClean="0"/>
          </a:p>
        </p:txBody>
      </p:sp>
    </p:spTree>
    <p:extLst>
      <p:ext uri="{BB962C8B-B14F-4D97-AF65-F5344CB8AC3E}">
        <p14:creationId xmlns:p14="http://schemas.microsoft.com/office/powerpoint/2010/main" val="1319585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592DEEA-659A-4EB4-9EB1-DDBC379BD108}" type="slidenum">
              <a:rPr lang="en-US" smtClean="0"/>
              <a:pPr/>
              <a:t>26</a:t>
            </a:fld>
            <a:endParaRPr lang="en-US" smtClean="0"/>
          </a:p>
        </p:txBody>
      </p:sp>
    </p:spTree>
    <p:extLst>
      <p:ext uri="{BB962C8B-B14F-4D97-AF65-F5344CB8AC3E}">
        <p14:creationId xmlns:p14="http://schemas.microsoft.com/office/powerpoint/2010/main" val="30229086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t>DMA moved to later lecture</a:t>
            </a:r>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6D48461-DB92-462B-92AF-B01635B28FD6}" type="slidenum">
              <a:rPr lang="en-US" smtClean="0"/>
              <a:pPr/>
              <a:t>28</a:t>
            </a:fld>
            <a:endParaRPr lang="en-US" smtClean="0"/>
          </a:p>
        </p:txBody>
      </p:sp>
    </p:spTree>
    <p:extLst>
      <p:ext uri="{BB962C8B-B14F-4D97-AF65-F5344CB8AC3E}">
        <p14:creationId xmlns:p14="http://schemas.microsoft.com/office/powerpoint/2010/main" val="9272123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4D3C4E6-9674-4AA0-BBA0-2562B0CF22FA}" type="slidenum">
              <a:rPr lang="en-US" smtClean="0"/>
              <a:pPr/>
              <a:t>29</a:t>
            </a:fld>
            <a:endParaRPr lang="en-US" smtClean="0"/>
          </a:p>
        </p:txBody>
      </p:sp>
    </p:spTree>
    <p:extLst>
      <p:ext uri="{BB962C8B-B14F-4D97-AF65-F5344CB8AC3E}">
        <p14:creationId xmlns:p14="http://schemas.microsoft.com/office/powerpoint/2010/main" val="28415116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DE3CF07-478B-4FEB-B0D0-A2DFA6E29608}" type="slidenum">
              <a:rPr lang="en-US" smtClean="0"/>
              <a:pPr/>
              <a:t>30</a:t>
            </a:fld>
            <a:endParaRPr lang="en-US" smtClean="0"/>
          </a:p>
        </p:txBody>
      </p:sp>
    </p:spTree>
    <p:extLst>
      <p:ext uri="{BB962C8B-B14F-4D97-AF65-F5344CB8AC3E}">
        <p14:creationId xmlns:p14="http://schemas.microsoft.com/office/powerpoint/2010/main" val="11480700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C9CC2C1-9553-441E-81A8-D6E9DD80C094}" type="slidenum">
              <a:rPr lang="en-US" smtClean="0"/>
              <a:pPr/>
              <a:t>31</a:t>
            </a:fld>
            <a:endParaRPr lang="en-US" smtClean="0"/>
          </a:p>
        </p:txBody>
      </p:sp>
    </p:spTree>
    <p:extLst>
      <p:ext uri="{BB962C8B-B14F-4D97-AF65-F5344CB8AC3E}">
        <p14:creationId xmlns:p14="http://schemas.microsoft.com/office/powerpoint/2010/main" val="31023914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BC829EF-EE96-40FA-BC72-42B33459154A}" type="slidenum">
              <a:rPr lang="en-US" smtClean="0"/>
              <a:pPr/>
              <a:t>32</a:t>
            </a:fld>
            <a:endParaRPr lang="en-US" smtClean="0"/>
          </a:p>
        </p:txBody>
      </p:sp>
    </p:spTree>
    <p:extLst>
      <p:ext uri="{BB962C8B-B14F-4D97-AF65-F5344CB8AC3E}">
        <p14:creationId xmlns:p14="http://schemas.microsoft.com/office/powerpoint/2010/main" val="37878262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90AE34E-0793-41F5-ACC9-2D4F114B77F5}" type="slidenum">
              <a:rPr lang="en-US" smtClean="0"/>
              <a:pPr/>
              <a:t>2</a:t>
            </a:fld>
            <a:endParaRPr lang="en-US" smtClean="0"/>
          </a:p>
        </p:txBody>
      </p:sp>
    </p:spTree>
    <p:extLst>
      <p:ext uri="{BB962C8B-B14F-4D97-AF65-F5344CB8AC3E}">
        <p14:creationId xmlns:p14="http://schemas.microsoft.com/office/powerpoint/2010/main" val="10406702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DA73C2B-9DB3-43A1-B455-FB594F09DB98}" type="slidenum">
              <a:rPr lang="en-US" smtClean="0"/>
              <a:pPr/>
              <a:t>33</a:t>
            </a:fld>
            <a:endParaRPr lang="en-US" smtClean="0"/>
          </a:p>
        </p:txBody>
      </p:sp>
    </p:spTree>
    <p:extLst>
      <p:ext uri="{BB962C8B-B14F-4D97-AF65-F5344CB8AC3E}">
        <p14:creationId xmlns:p14="http://schemas.microsoft.com/office/powerpoint/2010/main" val="25382985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BA63A6C-2352-4DA0-9CA6-7ADC6A9E908A}" type="slidenum">
              <a:rPr lang="en-US" smtClean="0"/>
              <a:pPr/>
              <a:t>34</a:t>
            </a:fld>
            <a:endParaRPr lang="en-US" smtClean="0"/>
          </a:p>
        </p:txBody>
      </p:sp>
    </p:spTree>
    <p:extLst>
      <p:ext uri="{BB962C8B-B14F-4D97-AF65-F5344CB8AC3E}">
        <p14:creationId xmlns:p14="http://schemas.microsoft.com/office/powerpoint/2010/main" val="41905270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819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9B29041-6671-4AFA-ADCB-ADE272B23076}" type="slidenum">
              <a:rPr lang="en-US" smtClean="0"/>
              <a:pPr/>
              <a:t>35</a:t>
            </a:fld>
            <a:endParaRPr lang="en-US" smtClean="0"/>
          </a:p>
        </p:txBody>
      </p:sp>
    </p:spTree>
    <p:extLst>
      <p:ext uri="{BB962C8B-B14F-4D97-AF65-F5344CB8AC3E}">
        <p14:creationId xmlns:p14="http://schemas.microsoft.com/office/powerpoint/2010/main" val="3574818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B83976A-E17A-412C-AF85-481C2F614D52}" type="slidenum">
              <a:rPr lang="en-US" smtClean="0"/>
              <a:pPr/>
              <a:t>36</a:t>
            </a:fld>
            <a:endParaRPr lang="en-US" smtClean="0"/>
          </a:p>
        </p:txBody>
      </p:sp>
    </p:spTree>
    <p:extLst>
      <p:ext uri="{BB962C8B-B14F-4D97-AF65-F5344CB8AC3E}">
        <p14:creationId xmlns:p14="http://schemas.microsoft.com/office/powerpoint/2010/main" val="9262943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839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3870352-AD84-4550-A9DA-46AD4BDA0882}" type="slidenum">
              <a:rPr lang="en-US" smtClean="0"/>
              <a:pPr/>
              <a:t>37</a:t>
            </a:fld>
            <a:endParaRPr lang="en-US" smtClean="0"/>
          </a:p>
        </p:txBody>
      </p:sp>
    </p:spTree>
    <p:extLst>
      <p:ext uri="{BB962C8B-B14F-4D97-AF65-F5344CB8AC3E}">
        <p14:creationId xmlns:p14="http://schemas.microsoft.com/office/powerpoint/2010/main" val="38017010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849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0812D3F-95A7-4499-B705-ECAAD4DE9728}" type="slidenum">
              <a:rPr lang="en-US" smtClean="0"/>
              <a:pPr/>
              <a:t>38</a:t>
            </a:fld>
            <a:endParaRPr lang="en-US" smtClean="0"/>
          </a:p>
        </p:txBody>
      </p:sp>
    </p:spTree>
    <p:extLst>
      <p:ext uri="{BB962C8B-B14F-4D97-AF65-F5344CB8AC3E}">
        <p14:creationId xmlns:p14="http://schemas.microsoft.com/office/powerpoint/2010/main" val="2258968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8DEE7F9-4B86-453C-BA30-01754F36A179}" type="slidenum">
              <a:rPr lang="en-US" smtClean="0"/>
              <a:pPr/>
              <a:t>10</a:t>
            </a:fld>
            <a:endParaRPr lang="en-US" smtClean="0"/>
          </a:p>
        </p:txBody>
      </p:sp>
    </p:spTree>
    <p:extLst>
      <p:ext uri="{BB962C8B-B14F-4D97-AF65-F5344CB8AC3E}">
        <p14:creationId xmlns:p14="http://schemas.microsoft.com/office/powerpoint/2010/main" val="20104428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2EA8A45-997B-449F-A9CC-872684D2B1E8}" type="slidenum">
              <a:rPr lang="en-US" smtClean="0"/>
              <a:pPr/>
              <a:t>11</a:t>
            </a:fld>
            <a:endParaRPr lang="en-US" smtClean="0"/>
          </a:p>
        </p:txBody>
      </p:sp>
    </p:spTree>
    <p:extLst>
      <p:ext uri="{BB962C8B-B14F-4D97-AF65-F5344CB8AC3E}">
        <p14:creationId xmlns:p14="http://schemas.microsoft.com/office/powerpoint/2010/main" val="2789373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25944AD-9599-4434-80C7-0DAA842B4812}" type="slidenum">
              <a:rPr lang="en-US" smtClean="0"/>
              <a:pPr/>
              <a:t>12</a:t>
            </a:fld>
            <a:endParaRPr lang="en-US" smtClean="0"/>
          </a:p>
        </p:txBody>
      </p:sp>
    </p:spTree>
    <p:extLst>
      <p:ext uri="{BB962C8B-B14F-4D97-AF65-F5344CB8AC3E}">
        <p14:creationId xmlns:p14="http://schemas.microsoft.com/office/powerpoint/2010/main" val="2429075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C62E3DC-95A0-4EC0-ACB1-CBE6F9615363}" type="slidenum">
              <a:rPr lang="en-US" smtClean="0"/>
              <a:pPr/>
              <a:t>13</a:t>
            </a:fld>
            <a:endParaRPr lang="en-US" smtClean="0"/>
          </a:p>
        </p:txBody>
      </p:sp>
    </p:spTree>
    <p:extLst>
      <p:ext uri="{BB962C8B-B14F-4D97-AF65-F5344CB8AC3E}">
        <p14:creationId xmlns:p14="http://schemas.microsoft.com/office/powerpoint/2010/main" val="1420149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4496DEA-42CC-4BED-BF2A-8708E70F5784}" type="slidenum">
              <a:rPr lang="en-US" smtClean="0"/>
              <a:pPr/>
              <a:t>14</a:t>
            </a:fld>
            <a:endParaRPr lang="en-US" smtClean="0"/>
          </a:p>
        </p:txBody>
      </p:sp>
    </p:spTree>
    <p:extLst>
      <p:ext uri="{BB962C8B-B14F-4D97-AF65-F5344CB8AC3E}">
        <p14:creationId xmlns:p14="http://schemas.microsoft.com/office/powerpoint/2010/main" val="2619522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88E1E5B-1C6F-4E84-9626-7E57E2EB1C4D}" type="slidenum">
              <a:rPr lang="en-US" smtClean="0"/>
              <a:pPr/>
              <a:t>15</a:t>
            </a:fld>
            <a:endParaRPr lang="en-US" smtClean="0"/>
          </a:p>
        </p:txBody>
      </p:sp>
    </p:spTree>
    <p:extLst>
      <p:ext uri="{BB962C8B-B14F-4D97-AF65-F5344CB8AC3E}">
        <p14:creationId xmlns:p14="http://schemas.microsoft.com/office/powerpoint/2010/main" val="532783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0802015-BA53-4EDD-9077-A58BA2FF54E2}" type="slidenum">
              <a:rPr lang="en-US" smtClean="0"/>
              <a:pPr/>
              <a:t>16</a:t>
            </a:fld>
            <a:endParaRPr lang="en-US" smtClean="0"/>
          </a:p>
        </p:txBody>
      </p:sp>
    </p:spTree>
    <p:extLst>
      <p:ext uri="{BB962C8B-B14F-4D97-AF65-F5344CB8AC3E}">
        <p14:creationId xmlns:p14="http://schemas.microsoft.com/office/powerpoint/2010/main" val="3089671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a:prstGeom prst="rect">
            <a:avLst/>
          </a:prstGeo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pPr>
              <a:defRPr/>
            </a:pPr>
            <a:fld id="{2F0D8A37-C3A8-49EE-8EAA-4A6F0130AB16}"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D105C730-1DB4-471D-B19D-B94542C3D894}"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936A608F-5873-4E37-9C1F-3E753349BA0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2pPr>
              <a:defRPr>
                <a:solidFill>
                  <a:srgbClr val="126249"/>
                </a:solidFill>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100D2CE3-A1CB-45EE-BBFD-C19D2EBB4F92}"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BECE1F6A-29EA-4FAB-A19C-8B1CDE10AD7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F4254D2E-986A-4C1A-A47C-E2A14B82BA0E}"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pPr>
              <a:defRPr/>
            </a:pPr>
            <a:fld id="{0D9E4611-D595-4CFF-929E-41B69296D0AD}"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pPr>
              <a:defRPr/>
            </a:pPr>
            <a:fld id="{4EBABD55-8A6B-4D6D-A6AC-501F5BFC5A7D}"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pPr>
              <a:defRPr/>
            </a:pPr>
            <a:fld id="{CA857910-A8A5-4259-8927-FB742B01615B}"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1CCA689A-F721-4693-AD5A-7026F57F9643}"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88E6C528-BBE6-4108-A022-D17289AB5C0F}"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6400"/>
            </a:gs>
            <a:gs pos="62000">
              <a:srgbClr val="009900"/>
            </a:gs>
            <a:gs pos="100000">
              <a:schemeClr val="bg1"/>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275030" y="195195"/>
            <a:ext cx="8632664" cy="64830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9114" y="448221"/>
            <a:ext cx="7698306" cy="69221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29785" y="1595620"/>
            <a:ext cx="7697635" cy="4519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914955" y="624642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898"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Lst>
  <p:txStyles>
    <p:title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creativecommons.org/licenses/by-sa/4.0/"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gif"/><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reference.digilentinc.com/learn/courses/unit-3/start"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oleObject" Target="../embeddings/oleObject1.bin"/></Relationships>
</file>

<file path=ppt/slides/_rels/slide33.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notesSlide" Target="../notesSlides/notesSlide20.xml"/><Relationship Id="rId7" Type="http://schemas.openxmlformats.org/officeDocument/2006/relationships/image" Target="../media/image15.wmf"/><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14.wmf"/><Relationship Id="rId4" Type="http://schemas.openxmlformats.org/officeDocument/2006/relationships/oleObject" Target="../embeddings/oleObject2.bin"/></Relationships>
</file>

<file path=ppt/slides/_rels/slide34.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21.xml"/><Relationship Id="rId1" Type="http://schemas.openxmlformats.org/officeDocument/2006/relationships/slideLayout" Target="../slideLayouts/slideLayout6.xml"/><Relationship Id="rId4" Type="http://schemas.openxmlformats.org/officeDocument/2006/relationships/image" Target="../media/image18.wmf"/></Relationships>
</file>

<file path=ppt/slides/_rels/slide35.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ixabay.com/" TargetMode="External"/><Relationship Id="rId1" Type="http://schemas.openxmlformats.org/officeDocument/2006/relationships/slideLayout" Target="../slideLayouts/slideLayout7.xml"/><Relationship Id="rId4" Type="http://schemas.openxmlformats.org/officeDocument/2006/relationships/hyperlink" Target="http://www.asic-world.com/examples/verilo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edaplayground.com/x/ars" TargetMode="External"/><Relationship Id="rId2" Type="http://schemas.openxmlformats.org/officeDocument/2006/relationships/hyperlink" Target="https://www.edaplayground.com/x/25Y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edaplayground.com/x/28dF"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06958" y="5172719"/>
            <a:ext cx="2766128" cy="1472541"/>
          </a:xfrm>
          <a:prstGeom prst="rect">
            <a:avLst/>
          </a:prstGeom>
        </p:spPr>
      </p:pic>
      <p:sp>
        <p:nvSpPr>
          <p:cNvPr id="3074" name="Rectangle 8"/>
          <p:cNvSpPr>
            <a:spLocks noChangeArrowheads="1"/>
          </p:cNvSpPr>
          <p:nvPr/>
        </p:nvSpPr>
        <p:spPr bwMode="auto">
          <a:xfrm>
            <a:off x="1558925" y="1762578"/>
            <a:ext cx="6775450" cy="1814513"/>
          </a:xfrm>
          <a:prstGeom prst="rect">
            <a:avLst/>
          </a:prstGeom>
          <a:blipFill dpi="0" rotWithShape="1">
            <a:blip r:embed="rId4" cstate="print">
              <a:alphaModFix amt="28000"/>
            </a:blip>
            <a:srcRect/>
            <a:tile tx="0" ty="0" sx="100000" sy="100000" flip="none" algn="tl"/>
          </a:blipFill>
          <a:ln w="9525" algn="ctr">
            <a:noFill/>
            <a:round/>
            <a:headEnd/>
            <a:tailEnd/>
          </a:ln>
        </p:spPr>
        <p:txBody>
          <a:bodyPr/>
          <a:lstStyle/>
          <a:p>
            <a:endParaRPr lang="en-US"/>
          </a:p>
        </p:txBody>
      </p:sp>
      <p:sp>
        <p:nvSpPr>
          <p:cNvPr id="5" name="Subtitle 4"/>
          <p:cNvSpPr>
            <a:spLocks noGrp="1"/>
          </p:cNvSpPr>
          <p:nvPr>
            <p:ph type="subTitle" sz="quarter" idx="4294967295"/>
          </p:nvPr>
        </p:nvSpPr>
        <p:spPr>
          <a:xfrm>
            <a:off x="413311" y="3602491"/>
            <a:ext cx="8359775" cy="1752600"/>
          </a:xfrm>
        </p:spPr>
        <p:txBody>
          <a:bodyPr>
            <a:normAutofit fontScale="92500" lnSpcReduction="20000"/>
          </a:bodyPr>
          <a:lstStyle/>
          <a:p>
            <a:pPr algn="ctr" eaLnBrk="1" hangingPunct="1">
              <a:buFont typeface="Wingdings" pitchFamily="2" charset="2"/>
              <a:buNone/>
              <a:defRPr/>
            </a:pPr>
            <a:r>
              <a:rPr lang="en-ZA" sz="3600" dirty="0" smtClean="0">
                <a:solidFill>
                  <a:srgbClr val="FF6600"/>
                </a:solidFill>
              </a:rPr>
              <a:t>Lecture 21</a:t>
            </a:r>
          </a:p>
          <a:p>
            <a:pPr algn="ctr">
              <a:buNone/>
              <a:defRPr/>
            </a:pPr>
            <a:r>
              <a:rPr lang="en-ZA" dirty="0" smtClean="0">
                <a:solidFill>
                  <a:srgbClr val="FF6600"/>
                </a:solidFill>
              </a:rPr>
              <a:t>More Verilog. </a:t>
            </a:r>
            <a:r>
              <a:rPr lang="en-US" dirty="0">
                <a:solidFill>
                  <a:srgbClr val="FF6600"/>
                </a:solidFill>
              </a:rPr>
              <a:t>Configuration </a:t>
            </a:r>
            <a:r>
              <a:rPr lang="en-US" dirty="0" smtClean="0">
                <a:solidFill>
                  <a:srgbClr val="FF6600"/>
                </a:solidFill>
              </a:rPr>
              <a:t>Architectures.</a:t>
            </a:r>
            <a:r>
              <a:rPr lang="en-ZA" dirty="0" smtClean="0">
                <a:solidFill>
                  <a:srgbClr val="FF6600"/>
                </a:solidFill>
              </a:rPr>
              <a:t> RC Building Blocks (IP Cores), basic handshaking, latches and other interface ingredients </a:t>
            </a:r>
            <a:endParaRPr lang="en-US" dirty="0" smtClean="0">
              <a:solidFill>
                <a:srgbClr val="FF6600"/>
              </a:solidFill>
            </a:endParaRPr>
          </a:p>
        </p:txBody>
      </p:sp>
      <p:sp>
        <p:nvSpPr>
          <p:cNvPr id="3076" name="Rectangle 9"/>
          <p:cNvSpPr>
            <a:spLocks noChangeArrowheads="1"/>
          </p:cNvSpPr>
          <p:nvPr/>
        </p:nvSpPr>
        <p:spPr bwMode="auto">
          <a:xfrm>
            <a:off x="1755684" y="5672130"/>
            <a:ext cx="5832475" cy="914400"/>
          </a:xfrm>
          <a:prstGeom prst="rect">
            <a:avLst/>
          </a:prstGeom>
          <a:noFill/>
          <a:ln w="9525" algn="ctr">
            <a:noFill/>
            <a:round/>
            <a:headEnd/>
            <a:tailEnd/>
          </a:ln>
        </p:spPr>
        <p:txBody>
          <a:bodyPr/>
          <a:lstStyle/>
          <a:p>
            <a:pPr algn="ctr"/>
            <a:r>
              <a:rPr lang="en-ZA" sz="2400" dirty="0"/>
              <a:t>Lecturer:</a:t>
            </a:r>
          </a:p>
          <a:p>
            <a:pPr algn="ctr"/>
            <a:r>
              <a:rPr lang="en-ZA" sz="2400" dirty="0"/>
              <a:t>Simon Winberg</a:t>
            </a:r>
            <a:endParaRPr lang="en-US" sz="2400" dirty="0"/>
          </a:p>
        </p:txBody>
      </p:sp>
      <p:pic>
        <p:nvPicPr>
          <p:cNvPr id="3077" name="Picture 9" descr="EEE4084F_logo.jpg"/>
          <p:cNvPicPr>
            <a:picLocks noChangeAspect="1"/>
          </p:cNvPicPr>
          <p:nvPr/>
        </p:nvPicPr>
        <p:blipFill>
          <a:blip r:embed="rId5" cstate="print"/>
          <a:srcRect/>
          <a:stretch>
            <a:fillRect/>
          </a:stretch>
        </p:blipFill>
        <p:spPr bwMode="auto">
          <a:xfrm>
            <a:off x="360084" y="257507"/>
            <a:ext cx="1439862" cy="1436688"/>
          </a:xfrm>
          <a:prstGeom prst="rect">
            <a:avLst/>
          </a:prstGeom>
          <a:noFill/>
          <a:ln w="9525">
            <a:noFill/>
            <a:miter lim="800000"/>
            <a:headEnd/>
            <a:tailEnd/>
          </a:ln>
        </p:spPr>
      </p:pic>
      <p:sp>
        <p:nvSpPr>
          <p:cNvPr id="9" name="Rectangle 8"/>
          <p:cNvSpPr/>
          <p:nvPr/>
        </p:nvSpPr>
        <p:spPr>
          <a:xfrm>
            <a:off x="1554529" y="2064716"/>
            <a:ext cx="6766596" cy="1015663"/>
          </a:xfrm>
          <a:prstGeom prst="rect">
            <a:avLst/>
          </a:prstGeom>
          <a:noFill/>
        </p:spPr>
        <p:txBody>
          <a:bodyPr wrap="none">
            <a:spAutoFit/>
          </a:bodyPr>
          <a:lstStyle/>
          <a:p>
            <a:pPr algn="ctr">
              <a:defRPr/>
            </a:pPr>
            <a:r>
              <a:rPr lang="en-US" sz="6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Digital Systems</a:t>
            </a:r>
          </a:p>
        </p:txBody>
      </p:sp>
      <p:sp>
        <p:nvSpPr>
          <p:cNvPr id="11" name="Rectangle 10"/>
          <p:cNvSpPr/>
          <p:nvPr/>
        </p:nvSpPr>
        <p:spPr>
          <a:xfrm>
            <a:off x="2617519" y="361295"/>
            <a:ext cx="4418197" cy="1015663"/>
          </a:xfrm>
          <a:prstGeom prst="rect">
            <a:avLst/>
          </a:prstGeom>
          <a:noFill/>
        </p:spPr>
        <p:txBody>
          <a:bodyPr wrap="none">
            <a:spAutoFit/>
          </a:bodyPr>
          <a:lstStyle/>
          <a:p>
            <a:pPr algn="ctr">
              <a:defRPr/>
            </a:pPr>
            <a:r>
              <a:rPr lang="en-US" sz="6000" b="1" dirty="0">
                <a:ln w="17780" cmpd="sng">
                  <a:solidFill>
                    <a:schemeClr val="bg1">
                      <a:lumMod val="60000"/>
                      <a:lumOff val="4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EEE4084F</a:t>
            </a:r>
          </a:p>
        </p:txBody>
      </p:sp>
      <p:pic>
        <p:nvPicPr>
          <p:cNvPr id="3081" name="Picture 9" descr="C:\Users\swinberg\Documents\ACTIVE\EEE4084F\Common\Images\uctlogo_sm.gif"/>
          <p:cNvPicPr>
            <a:picLocks noChangeAspect="1" noChangeArrowheads="1"/>
          </p:cNvPicPr>
          <p:nvPr/>
        </p:nvPicPr>
        <p:blipFill>
          <a:blip r:embed="rId6" cstate="print"/>
          <a:srcRect/>
          <a:stretch>
            <a:fillRect/>
          </a:stretch>
        </p:blipFill>
        <p:spPr bwMode="auto">
          <a:xfrm>
            <a:off x="7390022" y="228577"/>
            <a:ext cx="1465263" cy="1495165"/>
          </a:xfrm>
          <a:prstGeom prst="rect">
            <a:avLst/>
          </a:prstGeom>
          <a:noFill/>
        </p:spPr>
      </p:pic>
      <p:pic>
        <p:nvPicPr>
          <p:cNvPr id="12" name="Picture 3" descr="C:\Users\swinberg\Documents\ACTIVE\EEE4084F\Common\Images_open\CC-SA.png">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1830" y="6364681"/>
            <a:ext cx="776741" cy="273625"/>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p:nvSpPr>
        <p:spPr>
          <a:xfrm>
            <a:off x="1013488" y="6466892"/>
            <a:ext cx="4572000" cy="230832"/>
          </a:xfrm>
          <a:prstGeom prst="rect">
            <a:avLst/>
          </a:prstGeom>
        </p:spPr>
        <p:txBody>
          <a:bodyPr>
            <a:spAutoFit/>
          </a:bodyPr>
          <a:lstStyle/>
          <a:p>
            <a:r>
              <a:rPr lang="en-ZA" sz="900" dirty="0"/>
              <a:t>Attribution-</a:t>
            </a:r>
            <a:r>
              <a:rPr lang="en-ZA" sz="900" dirty="0" err="1"/>
              <a:t>ShareAlike</a:t>
            </a:r>
            <a:r>
              <a:rPr lang="en-ZA" sz="900" dirty="0"/>
              <a:t> 4.0 International (CC BY-SA 4.0)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dirty="0" smtClean="0"/>
              <a:t>Configuration  Architectures</a:t>
            </a:r>
            <a:endParaRPr lang="en-US" dirty="0"/>
          </a:p>
        </p:txBody>
      </p:sp>
      <p:sp>
        <p:nvSpPr>
          <p:cNvPr id="5" name="Text Placeholder 4"/>
          <p:cNvSpPr>
            <a:spLocks noGrp="1"/>
          </p:cNvSpPr>
          <p:nvPr>
            <p:ph type="body" idx="1"/>
          </p:nvPr>
        </p:nvSpPr>
        <p:spPr/>
        <p:txBody>
          <a:bodyPr/>
          <a:lstStyle/>
          <a:p>
            <a:pPr>
              <a:defRPr/>
            </a:pPr>
            <a:r>
              <a:rPr lang="en-US" dirty="0" smtClean="0"/>
              <a:t>RC Architecture</a:t>
            </a:r>
            <a:endParaRPr lang="en-US" dirty="0"/>
          </a:p>
        </p:txBody>
      </p:sp>
    </p:spTree>
    <p:extLst>
      <p:ext uri="{BB962C8B-B14F-4D97-AF65-F5344CB8AC3E}">
        <p14:creationId xmlns:p14="http://schemas.microsoft.com/office/powerpoint/2010/main" val="34632313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1023938" y="4648199"/>
            <a:ext cx="2974975" cy="1851025"/>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nchor="ctr"/>
          <a:lstStyle/>
          <a:p>
            <a:pPr algn="ctr">
              <a:defRPr/>
            </a:pPr>
            <a:endParaRPr lang="en-US" dirty="0"/>
          </a:p>
        </p:txBody>
      </p:sp>
      <p:sp>
        <p:nvSpPr>
          <p:cNvPr id="4" name="Title 3"/>
          <p:cNvSpPr>
            <a:spLocks noGrp="1"/>
          </p:cNvSpPr>
          <p:nvPr>
            <p:ph type="title"/>
          </p:nvPr>
        </p:nvSpPr>
        <p:spPr>
          <a:xfrm>
            <a:off x="424542" y="291051"/>
            <a:ext cx="8218715" cy="1054599"/>
          </a:xfrm>
        </p:spPr>
        <p:txBody>
          <a:bodyPr/>
          <a:lstStyle/>
          <a:p>
            <a:pPr>
              <a:defRPr/>
            </a:pPr>
            <a:r>
              <a:rPr lang="en-US" dirty="0" smtClean="0"/>
              <a:t>Configuration Architectures</a:t>
            </a:r>
            <a:endParaRPr lang="en-US" dirty="0"/>
          </a:p>
        </p:txBody>
      </p:sp>
      <p:sp>
        <p:nvSpPr>
          <p:cNvPr id="5" name="Content Placeholder 4"/>
          <p:cNvSpPr>
            <a:spLocks noGrp="1"/>
          </p:cNvSpPr>
          <p:nvPr>
            <p:ph idx="1"/>
          </p:nvPr>
        </p:nvSpPr>
        <p:spPr>
          <a:xfrm>
            <a:off x="770466" y="1385710"/>
            <a:ext cx="8007350" cy="4191000"/>
          </a:xfrm>
        </p:spPr>
        <p:txBody>
          <a:bodyPr/>
          <a:lstStyle/>
          <a:p>
            <a:pPr>
              <a:defRPr/>
            </a:pPr>
            <a:r>
              <a:rPr lang="en-US" dirty="0" smtClean="0"/>
              <a:t>Configuration architecture =	</a:t>
            </a:r>
          </a:p>
          <a:p>
            <a:pPr lvl="1">
              <a:defRPr/>
            </a:pPr>
            <a:r>
              <a:rPr lang="en-US" dirty="0" smtClean="0"/>
              <a:t>Underlying circuitry that loads configuration data and keeps it at the correct locations</a:t>
            </a:r>
            <a:endParaRPr lang="en-US" dirty="0"/>
          </a:p>
        </p:txBody>
      </p:sp>
      <p:sp>
        <p:nvSpPr>
          <p:cNvPr id="6149" name="Rectangle 5"/>
          <p:cNvSpPr>
            <a:spLocks noChangeArrowheads="1"/>
          </p:cNvSpPr>
          <p:nvPr/>
        </p:nvSpPr>
        <p:spPr bwMode="auto">
          <a:xfrm>
            <a:off x="1214438" y="3268662"/>
            <a:ext cx="1160462" cy="738187"/>
          </a:xfrm>
          <a:prstGeom prst="rect">
            <a:avLst/>
          </a:prstGeom>
          <a:solidFill>
            <a:schemeClr val="accent1">
              <a:lumMod val="60000"/>
              <a:lumOff val="40000"/>
            </a:schemeClr>
          </a:solidFill>
          <a:ln w="9525" algn="ctr">
            <a:solidFill>
              <a:schemeClr val="tx1"/>
            </a:solidFill>
            <a:round/>
            <a:headEnd/>
            <a:tailEnd/>
          </a:ln>
        </p:spPr>
        <p:txBody>
          <a:bodyPr anchor="ctr"/>
          <a:lstStyle/>
          <a:p>
            <a:pPr algn="ctr"/>
            <a:r>
              <a:rPr lang="en-US"/>
              <a:t>CPU</a:t>
            </a:r>
          </a:p>
        </p:txBody>
      </p:sp>
      <p:sp>
        <p:nvSpPr>
          <p:cNvPr id="6150" name="Rectangle 6"/>
          <p:cNvSpPr>
            <a:spLocks noChangeArrowheads="1"/>
          </p:cNvSpPr>
          <p:nvPr/>
        </p:nvSpPr>
        <p:spPr bwMode="auto">
          <a:xfrm>
            <a:off x="1214438" y="5165724"/>
            <a:ext cx="1160462" cy="1160463"/>
          </a:xfrm>
          <a:prstGeom prst="rect">
            <a:avLst/>
          </a:prstGeom>
          <a:solidFill>
            <a:schemeClr val="accent1">
              <a:lumMod val="60000"/>
              <a:lumOff val="40000"/>
            </a:schemeClr>
          </a:solidFill>
          <a:ln w="9525" algn="ctr">
            <a:solidFill>
              <a:schemeClr val="tx1"/>
            </a:solidFill>
            <a:round/>
            <a:headEnd/>
            <a:tailEnd/>
          </a:ln>
        </p:spPr>
        <p:txBody>
          <a:bodyPr anchor="ctr"/>
          <a:lstStyle/>
          <a:p>
            <a:pPr algn="ctr"/>
            <a:r>
              <a:rPr lang="en-US"/>
              <a:t>Finite State Machine</a:t>
            </a:r>
          </a:p>
        </p:txBody>
      </p:sp>
      <p:sp>
        <p:nvSpPr>
          <p:cNvPr id="6151" name="Rectangle 7"/>
          <p:cNvSpPr>
            <a:spLocks noChangeArrowheads="1"/>
          </p:cNvSpPr>
          <p:nvPr/>
        </p:nvSpPr>
        <p:spPr bwMode="auto">
          <a:xfrm>
            <a:off x="2606675" y="5311774"/>
            <a:ext cx="1160463" cy="682625"/>
          </a:xfrm>
          <a:prstGeom prst="rect">
            <a:avLst/>
          </a:prstGeom>
          <a:solidFill>
            <a:schemeClr val="accent1">
              <a:lumMod val="60000"/>
              <a:lumOff val="40000"/>
            </a:schemeClr>
          </a:solidFill>
          <a:ln w="9525" algn="ctr">
            <a:solidFill>
              <a:schemeClr val="tx1"/>
            </a:solidFill>
            <a:round/>
            <a:headEnd/>
            <a:tailEnd/>
          </a:ln>
        </p:spPr>
        <p:txBody>
          <a:bodyPr anchor="ctr"/>
          <a:lstStyle/>
          <a:p>
            <a:pPr algn="ctr"/>
            <a:r>
              <a:rPr lang="en-US"/>
              <a:t>ROM</a:t>
            </a:r>
          </a:p>
        </p:txBody>
      </p:sp>
      <p:sp>
        <p:nvSpPr>
          <p:cNvPr id="6152" name="Rectangle 9"/>
          <p:cNvSpPr>
            <a:spLocks noChangeArrowheads="1"/>
          </p:cNvSpPr>
          <p:nvPr/>
        </p:nvSpPr>
        <p:spPr bwMode="auto">
          <a:xfrm>
            <a:off x="2430463" y="4611687"/>
            <a:ext cx="21224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t>Configuration</a:t>
            </a:r>
          </a:p>
          <a:p>
            <a:r>
              <a:rPr lang="en-US"/>
              <a:t>controller</a:t>
            </a:r>
          </a:p>
        </p:txBody>
      </p:sp>
      <p:sp>
        <p:nvSpPr>
          <p:cNvPr id="6153" name="Rectangle 10"/>
          <p:cNvSpPr>
            <a:spLocks noChangeArrowheads="1"/>
          </p:cNvSpPr>
          <p:nvPr/>
        </p:nvSpPr>
        <p:spPr bwMode="auto">
          <a:xfrm>
            <a:off x="5483225" y="4848224"/>
            <a:ext cx="1651000" cy="1651000"/>
          </a:xfrm>
          <a:prstGeom prst="rect">
            <a:avLst/>
          </a:prstGeom>
          <a:solidFill>
            <a:schemeClr val="accent1">
              <a:lumMod val="60000"/>
              <a:lumOff val="40000"/>
            </a:schemeClr>
          </a:solidFill>
          <a:ln w="9525" algn="ctr">
            <a:solidFill>
              <a:schemeClr val="tx1"/>
            </a:solidFill>
            <a:round/>
            <a:headEnd/>
            <a:tailEnd/>
          </a:ln>
        </p:spPr>
        <p:txBody>
          <a:bodyPr anchor="ctr"/>
          <a:lstStyle/>
          <a:p>
            <a:pPr algn="ctr"/>
            <a:r>
              <a:rPr lang="en-US"/>
              <a:t>FPGA</a:t>
            </a:r>
          </a:p>
        </p:txBody>
      </p:sp>
      <p:cxnSp>
        <p:nvCxnSpPr>
          <p:cNvPr id="6154" name="Straight Arrow Connector 12"/>
          <p:cNvCxnSpPr>
            <a:cxnSpLocks noChangeShapeType="1"/>
          </p:cNvCxnSpPr>
          <p:nvPr/>
        </p:nvCxnSpPr>
        <p:spPr bwMode="auto">
          <a:xfrm>
            <a:off x="2360613" y="5581649"/>
            <a:ext cx="287337" cy="15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155" name="Straight Arrow Connector 13"/>
          <p:cNvCxnSpPr>
            <a:cxnSpLocks noChangeShapeType="1"/>
            <a:stCxn id="6151" idx="3"/>
            <a:endCxn id="6153" idx="1"/>
          </p:cNvCxnSpPr>
          <p:nvPr/>
        </p:nvCxnSpPr>
        <p:spPr bwMode="auto">
          <a:xfrm>
            <a:off x="3767138" y="5653087"/>
            <a:ext cx="1716087" cy="20637"/>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6156" name="Rectangle 18"/>
          <p:cNvSpPr>
            <a:spLocks noChangeArrowheads="1"/>
          </p:cNvSpPr>
          <p:nvPr/>
        </p:nvSpPr>
        <p:spPr bwMode="auto">
          <a:xfrm>
            <a:off x="3941763" y="5141232"/>
            <a:ext cx="140294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dirty="0"/>
              <a:t>Configuration</a:t>
            </a:r>
          </a:p>
          <a:p>
            <a:r>
              <a:rPr lang="en-US" sz="1600" dirty="0"/>
              <a:t>data</a:t>
            </a:r>
          </a:p>
        </p:txBody>
      </p:sp>
      <p:cxnSp>
        <p:nvCxnSpPr>
          <p:cNvPr id="6157" name="Straight Arrow Connector 19"/>
          <p:cNvCxnSpPr>
            <a:cxnSpLocks noChangeShapeType="1"/>
          </p:cNvCxnSpPr>
          <p:nvPr/>
        </p:nvCxnSpPr>
        <p:spPr bwMode="auto">
          <a:xfrm>
            <a:off x="2371725" y="6076949"/>
            <a:ext cx="3114675" cy="317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6158" name="Rectangle 21"/>
          <p:cNvSpPr>
            <a:spLocks noChangeArrowheads="1"/>
          </p:cNvSpPr>
          <p:nvPr/>
        </p:nvSpPr>
        <p:spPr bwMode="auto">
          <a:xfrm>
            <a:off x="3941763" y="6032952"/>
            <a:ext cx="140294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dirty="0"/>
              <a:t>Configuration</a:t>
            </a:r>
          </a:p>
          <a:p>
            <a:r>
              <a:rPr lang="en-US" sz="1600" dirty="0"/>
              <a:t>control</a:t>
            </a:r>
          </a:p>
        </p:txBody>
      </p:sp>
      <p:cxnSp>
        <p:nvCxnSpPr>
          <p:cNvPr id="6159" name="Straight Arrow Connector 22"/>
          <p:cNvCxnSpPr>
            <a:cxnSpLocks noChangeShapeType="1"/>
            <a:stCxn id="6149" idx="2"/>
            <a:endCxn id="6150" idx="0"/>
          </p:cNvCxnSpPr>
          <p:nvPr/>
        </p:nvCxnSpPr>
        <p:spPr bwMode="auto">
          <a:xfrm rot="5400000">
            <a:off x="1214437" y="4586287"/>
            <a:ext cx="1160463" cy="15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6160" name="Rectangle 25"/>
          <p:cNvSpPr>
            <a:spLocks noChangeArrowheads="1"/>
          </p:cNvSpPr>
          <p:nvPr/>
        </p:nvSpPr>
        <p:spPr bwMode="auto">
          <a:xfrm>
            <a:off x="1881188" y="4016374"/>
            <a:ext cx="13319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t>Configuration</a:t>
            </a:r>
          </a:p>
          <a:p>
            <a:r>
              <a:rPr lang="en-US"/>
              <a:t>requests</a:t>
            </a:r>
          </a:p>
        </p:txBody>
      </p:sp>
      <p:sp>
        <p:nvSpPr>
          <p:cNvPr id="6161" name="Rectangle 26"/>
          <p:cNvSpPr>
            <a:spLocks noChangeArrowheads="1"/>
          </p:cNvSpPr>
          <p:nvPr/>
        </p:nvSpPr>
        <p:spPr bwMode="auto">
          <a:xfrm>
            <a:off x="6096003" y="6651595"/>
            <a:ext cx="331893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1100" dirty="0"/>
              <a:t>Adapted from Hauck and </a:t>
            </a:r>
            <a:r>
              <a:rPr lang="en-US" sz="1100" dirty="0" err="1"/>
              <a:t>Dehon</a:t>
            </a:r>
            <a:r>
              <a:rPr lang="en-US" sz="1100" dirty="0"/>
              <a:t> Ch4 (2008)</a:t>
            </a:r>
          </a:p>
        </p:txBody>
      </p:sp>
      <p:sp>
        <p:nvSpPr>
          <p:cNvPr id="6162" name="Rectangle 27"/>
          <p:cNvSpPr>
            <a:spLocks noChangeArrowheads="1"/>
          </p:cNvSpPr>
          <p:nvPr/>
        </p:nvSpPr>
        <p:spPr bwMode="auto">
          <a:xfrm>
            <a:off x="3697288" y="3128962"/>
            <a:ext cx="4560887"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t>Could store pre-configured bitmaps in memory</a:t>
            </a:r>
          </a:p>
          <a:p>
            <a:r>
              <a:rPr lang="en-US"/>
              <a:t>on the  platform without having to send it each time</a:t>
            </a:r>
          </a:p>
          <a:p>
            <a:r>
              <a:rPr lang="en-US"/>
              <a:t>from the  CPU. Include hardware for programming</a:t>
            </a:r>
          </a:p>
          <a:p>
            <a:r>
              <a:rPr lang="en-US"/>
              <a:t>the hardware (instead of the slower process of e.g.,</a:t>
            </a:r>
          </a:p>
          <a:p>
            <a:r>
              <a:rPr lang="en-US"/>
              <a:t>programming devices via JTAG from the host)</a:t>
            </a:r>
          </a:p>
        </p:txBody>
      </p:sp>
    </p:spTree>
    <p:extLst>
      <p:ext uri="{BB962C8B-B14F-4D97-AF65-F5344CB8AC3E}">
        <p14:creationId xmlns:p14="http://schemas.microsoft.com/office/powerpoint/2010/main" val="36157132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170" name="Straight Connector 56"/>
          <p:cNvCxnSpPr>
            <a:cxnSpLocks noChangeShapeType="1"/>
          </p:cNvCxnSpPr>
          <p:nvPr/>
        </p:nvCxnSpPr>
        <p:spPr bwMode="auto">
          <a:xfrm rot="5400000">
            <a:off x="2794000" y="6289697"/>
            <a:ext cx="219075" cy="6350"/>
          </a:xfrm>
          <a:prstGeom prst="line">
            <a:avLst/>
          </a:prstGeom>
          <a:noFill/>
          <a:ln w="15875" algn="ctr">
            <a:solidFill>
              <a:schemeClr val="tx1"/>
            </a:solidFill>
            <a:round/>
            <a:headEnd/>
            <a:tailEnd/>
          </a:ln>
          <a:extLst>
            <a:ext uri="{909E8E84-426E-40DD-AFC4-6F175D3DCCD1}">
              <a14:hiddenFill xmlns:a14="http://schemas.microsoft.com/office/drawing/2010/main">
                <a:noFill/>
              </a14:hiddenFill>
            </a:ext>
          </a:extLst>
        </p:spPr>
      </p:cxnSp>
      <p:cxnSp>
        <p:nvCxnSpPr>
          <p:cNvPr id="7171" name="Straight Connector 57"/>
          <p:cNvCxnSpPr>
            <a:cxnSpLocks noChangeShapeType="1"/>
          </p:cNvCxnSpPr>
          <p:nvPr/>
        </p:nvCxnSpPr>
        <p:spPr bwMode="auto">
          <a:xfrm rot="5400000">
            <a:off x="4404519" y="6288903"/>
            <a:ext cx="219075" cy="7937"/>
          </a:xfrm>
          <a:prstGeom prst="line">
            <a:avLst/>
          </a:prstGeom>
          <a:noFill/>
          <a:ln w="15875" algn="ctr">
            <a:solidFill>
              <a:schemeClr val="tx1"/>
            </a:solidFill>
            <a:round/>
            <a:headEnd/>
            <a:tailEnd/>
          </a:ln>
          <a:extLst>
            <a:ext uri="{909E8E84-426E-40DD-AFC4-6F175D3DCCD1}">
              <a14:hiddenFill xmlns:a14="http://schemas.microsoft.com/office/drawing/2010/main">
                <a:noFill/>
              </a14:hiddenFill>
            </a:ext>
          </a:extLst>
        </p:spPr>
      </p:cxnSp>
      <p:cxnSp>
        <p:nvCxnSpPr>
          <p:cNvPr id="7172" name="Straight Connector 58"/>
          <p:cNvCxnSpPr>
            <a:cxnSpLocks noChangeShapeType="1"/>
          </p:cNvCxnSpPr>
          <p:nvPr/>
        </p:nvCxnSpPr>
        <p:spPr bwMode="auto">
          <a:xfrm rot="5400000">
            <a:off x="5988050" y="6289697"/>
            <a:ext cx="219075" cy="6350"/>
          </a:xfrm>
          <a:prstGeom prst="line">
            <a:avLst/>
          </a:prstGeom>
          <a:noFill/>
          <a:ln w="15875" algn="ctr">
            <a:solidFill>
              <a:schemeClr val="tx1"/>
            </a:solidFill>
            <a:round/>
            <a:headEnd/>
            <a:tailEnd/>
          </a:ln>
          <a:extLst>
            <a:ext uri="{909E8E84-426E-40DD-AFC4-6F175D3DCCD1}">
              <a14:hiddenFill xmlns:a14="http://schemas.microsoft.com/office/drawing/2010/main">
                <a:noFill/>
              </a14:hiddenFill>
            </a:ext>
          </a:extLst>
        </p:spPr>
      </p:cxnSp>
      <p:sp>
        <p:nvSpPr>
          <p:cNvPr id="4" name="Title 3"/>
          <p:cNvSpPr>
            <a:spLocks noGrp="1"/>
          </p:cNvSpPr>
          <p:nvPr>
            <p:ph type="title"/>
          </p:nvPr>
        </p:nvSpPr>
        <p:spPr>
          <a:xfrm>
            <a:off x="304629" y="269736"/>
            <a:ext cx="8506526" cy="664596"/>
          </a:xfrm>
        </p:spPr>
        <p:txBody>
          <a:bodyPr>
            <a:normAutofit fontScale="90000"/>
          </a:bodyPr>
          <a:lstStyle/>
          <a:p>
            <a:pPr>
              <a:defRPr/>
            </a:pPr>
            <a:r>
              <a:rPr lang="en-US" dirty="0" smtClean="0"/>
              <a:t>Configuration Architectures</a:t>
            </a:r>
            <a:endParaRPr lang="en-US" dirty="0"/>
          </a:p>
        </p:txBody>
      </p:sp>
      <p:sp>
        <p:nvSpPr>
          <p:cNvPr id="5" name="Content Placeholder 4"/>
          <p:cNvSpPr>
            <a:spLocks noGrp="1"/>
          </p:cNvSpPr>
          <p:nvPr>
            <p:ph idx="1"/>
          </p:nvPr>
        </p:nvSpPr>
        <p:spPr>
          <a:xfrm>
            <a:off x="658283" y="975202"/>
            <a:ext cx="8007350" cy="4191000"/>
          </a:xfrm>
        </p:spPr>
        <p:txBody>
          <a:bodyPr/>
          <a:lstStyle/>
          <a:p>
            <a:pPr>
              <a:defRPr/>
            </a:pPr>
            <a:r>
              <a:rPr lang="en-US" dirty="0" smtClean="0"/>
              <a:t>Larger systems (e.g., the VCC) may have many FPGAs to be programmed)</a:t>
            </a:r>
          </a:p>
          <a:p>
            <a:pPr>
              <a:defRPr/>
            </a:pPr>
            <a:r>
              <a:rPr lang="en-US" dirty="0" smtClean="0"/>
              <a:t>Models:</a:t>
            </a:r>
          </a:p>
          <a:p>
            <a:pPr lvl="1">
              <a:defRPr/>
            </a:pPr>
            <a:r>
              <a:rPr lang="en-US" dirty="0" smtClean="0"/>
              <a:t>Sequentially programming FPGAs by shifting in data</a:t>
            </a:r>
          </a:p>
          <a:p>
            <a:pPr lvl="1">
              <a:defRPr/>
            </a:pPr>
            <a:r>
              <a:rPr lang="en-US" dirty="0" smtClean="0"/>
              <a:t>Multi-context – having a MUX choose which FPGA to program</a:t>
            </a:r>
          </a:p>
          <a:p>
            <a:pPr lvl="1">
              <a:defRPr/>
            </a:pPr>
            <a:endParaRPr lang="en-US" dirty="0"/>
          </a:p>
        </p:txBody>
      </p:sp>
      <p:cxnSp>
        <p:nvCxnSpPr>
          <p:cNvPr id="7176" name="Straight Arrow Connector 29"/>
          <p:cNvCxnSpPr>
            <a:cxnSpLocks noChangeShapeType="1"/>
            <a:endCxn id="7183" idx="1"/>
          </p:cNvCxnSpPr>
          <p:nvPr/>
        </p:nvCxnSpPr>
        <p:spPr bwMode="auto">
          <a:xfrm flipV="1">
            <a:off x="1296988" y="5657872"/>
            <a:ext cx="995362" cy="20637"/>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177" name="Straight Arrow Connector 31"/>
          <p:cNvCxnSpPr>
            <a:cxnSpLocks noChangeShapeType="1"/>
          </p:cNvCxnSpPr>
          <p:nvPr/>
        </p:nvCxnSpPr>
        <p:spPr bwMode="auto">
          <a:xfrm>
            <a:off x="3330575" y="5637234"/>
            <a:ext cx="573088" cy="20638"/>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178" name="Straight Arrow Connector 32"/>
          <p:cNvCxnSpPr>
            <a:cxnSpLocks noChangeShapeType="1"/>
          </p:cNvCxnSpPr>
          <p:nvPr/>
        </p:nvCxnSpPr>
        <p:spPr bwMode="auto">
          <a:xfrm>
            <a:off x="1719263" y="4832372"/>
            <a:ext cx="5527675" cy="0"/>
          </a:xfrm>
          <a:prstGeom prst="straightConnector1">
            <a:avLst/>
          </a:prstGeom>
          <a:noFill/>
          <a:ln w="15875" algn="ctr">
            <a:solidFill>
              <a:schemeClr val="tx1"/>
            </a:solidFill>
            <a:round/>
            <a:headEnd/>
            <a:tailEnd/>
          </a:ln>
          <a:extLst>
            <a:ext uri="{909E8E84-426E-40DD-AFC4-6F175D3DCCD1}">
              <a14:hiddenFill xmlns:a14="http://schemas.microsoft.com/office/drawing/2010/main">
                <a:noFill/>
              </a14:hiddenFill>
            </a:ext>
          </a:extLst>
        </p:spPr>
      </p:cxnSp>
      <p:sp>
        <p:nvSpPr>
          <p:cNvPr id="7179" name="Rectangle 34"/>
          <p:cNvSpPr>
            <a:spLocks noChangeArrowheads="1"/>
          </p:cNvSpPr>
          <p:nvPr/>
        </p:nvSpPr>
        <p:spPr bwMode="auto">
          <a:xfrm>
            <a:off x="848995" y="5346722"/>
            <a:ext cx="133191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dirty="0"/>
              <a:t>Configuration</a:t>
            </a:r>
          </a:p>
          <a:p>
            <a:pPr algn="ctr"/>
            <a:r>
              <a:rPr lang="en-US" dirty="0"/>
              <a:t>bit</a:t>
            </a:r>
          </a:p>
        </p:txBody>
      </p:sp>
      <p:cxnSp>
        <p:nvCxnSpPr>
          <p:cNvPr id="7180" name="Straight Arrow Connector 36"/>
          <p:cNvCxnSpPr>
            <a:cxnSpLocks noChangeShapeType="1"/>
          </p:cNvCxnSpPr>
          <p:nvPr/>
        </p:nvCxnSpPr>
        <p:spPr bwMode="auto">
          <a:xfrm>
            <a:off x="4927600" y="5637234"/>
            <a:ext cx="573088" cy="20638"/>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181" name="Straight Arrow Connector 37"/>
          <p:cNvCxnSpPr>
            <a:cxnSpLocks noChangeShapeType="1"/>
          </p:cNvCxnSpPr>
          <p:nvPr/>
        </p:nvCxnSpPr>
        <p:spPr bwMode="auto">
          <a:xfrm>
            <a:off x="6564313" y="5637234"/>
            <a:ext cx="573087" cy="20638"/>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7182" name="Rectangle 38"/>
          <p:cNvSpPr>
            <a:spLocks noChangeArrowheads="1"/>
          </p:cNvSpPr>
          <p:nvPr/>
        </p:nvSpPr>
        <p:spPr bwMode="auto">
          <a:xfrm>
            <a:off x="7151688" y="5402284"/>
            <a:ext cx="3762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t>…</a:t>
            </a:r>
          </a:p>
        </p:txBody>
      </p:sp>
      <p:sp>
        <p:nvSpPr>
          <p:cNvPr id="7183" name="Rectangle 20"/>
          <p:cNvSpPr>
            <a:spLocks noChangeArrowheads="1"/>
          </p:cNvSpPr>
          <p:nvPr/>
        </p:nvSpPr>
        <p:spPr bwMode="auto">
          <a:xfrm>
            <a:off x="2292350" y="5051447"/>
            <a:ext cx="1214438" cy="1214437"/>
          </a:xfrm>
          <a:prstGeom prst="rect">
            <a:avLst/>
          </a:prstGeom>
          <a:solidFill>
            <a:schemeClr val="accent1">
              <a:lumMod val="60000"/>
              <a:lumOff val="40000"/>
            </a:schemeClr>
          </a:solidFill>
          <a:ln w="9525" algn="ctr">
            <a:solidFill>
              <a:schemeClr val="tx1"/>
            </a:solidFill>
            <a:round/>
            <a:headEnd/>
            <a:tailEnd/>
          </a:ln>
        </p:spPr>
        <p:txBody>
          <a:bodyPr anchor="ctr"/>
          <a:lstStyle/>
          <a:p>
            <a:pPr algn="ctr"/>
            <a:endParaRPr lang="en-US" dirty="0"/>
          </a:p>
          <a:p>
            <a:pPr algn="ctr"/>
            <a:endParaRPr lang="en-US" dirty="0"/>
          </a:p>
          <a:p>
            <a:pPr algn="ctr"/>
            <a:r>
              <a:rPr lang="en-US" dirty="0"/>
              <a:t>FPGA</a:t>
            </a:r>
          </a:p>
        </p:txBody>
      </p:sp>
      <p:sp>
        <p:nvSpPr>
          <p:cNvPr id="7184" name="Rectangle 23"/>
          <p:cNvSpPr>
            <a:spLocks noChangeArrowheads="1"/>
          </p:cNvSpPr>
          <p:nvPr/>
        </p:nvSpPr>
        <p:spPr bwMode="auto">
          <a:xfrm>
            <a:off x="3903663" y="5051447"/>
            <a:ext cx="1214437" cy="1214437"/>
          </a:xfrm>
          <a:prstGeom prst="rect">
            <a:avLst/>
          </a:prstGeom>
          <a:solidFill>
            <a:schemeClr val="accent1">
              <a:lumMod val="60000"/>
              <a:lumOff val="40000"/>
            </a:schemeClr>
          </a:solidFill>
          <a:ln w="9525" algn="ctr">
            <a:solidFill>
              <a:schemeClr val="tx1"/>
            </a:solidFill>
            <a:round/>
            <a:headEnd/>
            <a:tailEnd/>
          </a:ln>
        </p:spPr>
        <p:txBody>
          <a:bodyPr anchor="ctr"/>
          <a:lstStyle/>
          <a:p>
            <a:pPr algn="ctr"/>
            <a:endParaRPr lang="en-US"/>
          </a:p>
          <a:p>
            <a:pPr algn="ctr"/>
            <a:endParaRPr lang="en-US"/>
          </a:p>
          <a:p>
            <a:pPr algn="ctr"/>
            <a:r>
              <a:rPr lang="en-US"/>
              <a:t>FPGA</a:t>
            </a:r>
          </a:p>
        </p:txBody>
      </p:sp>
      <p:sp>
        <p:nvSpPr>
          <p:cNvPr id="7185" name="Rectangle 24"/>
          <p:cNvSpPr>
            <a:spLocks noChangeArrowheads="1"/>
          </p:cNvSpPr>
          <p:nvPr/>
        </p:nvSpPr>
        <p:spPr bwMode="auto">
          <a:xfrm>
            <a:off x="5486400" y="5051447"/>
            <a:ext cx="1214438" cy="1214437"/>
          </a:xfrm>
          <a:prstGeom prst="rect">
            <a:avLst/>
          </a:prstGeom>
          <a:solidFill>
            <a:schemeClr val="accent1">
              <a:lumMod val="60000"/>
              <a:lumOff val="40000"/>
            </a:schemeClr>
          </a:solidFill>
          <a:ln w="9525" algn="ctr">
            <a:solidFill>
              <a:schemeClr val="tx1"/>
            </a:solidFill>
            <a:round/>
            <a:headEnd/>
            <a:tailEnd/>
          </a:ln>
        </p:spPr>
        <p:txBody>
          <a:bodyPr anchor="ctr"/>
          <a:lstStyle/>
          <a:p>
            <a:pPr algn="ctr"/>
            <a:endParaRPr lang="en-US"/>
          </a:p>
          <a:p>
            <a:pPr algn="ctr"/>
            <a:endParaRPr lang="en-US"/>
          </a:p>
          <a:p>
            <a:pPr algn="ctr"/>
            <a:r>
              <a:rPr lang="en-US"/>
              <a:t>FPGA</a:t>
            </a:r>
          </a:p>
        </p:txBody>
      </p:sp>
      <p:sp>
        <p:nvSpPr>
          <p:cNvPr id="7186" name="Rectangle 39"/>
          <p:cNvSpPr>
            <a:spLocks noChangeArrowheads="1"/>
          </p:cNvSpPr>
          <p:nvPr/>
        </p:nvSpPr>
        <p:spPr bwMode="auto">
          <a:xfrm>
            <a:off x="1036638" y="4541859"/>
            <a:ext cx="13335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t>Configuration</a:t>
            </a:r>
          </a:p>
          <a:p>
            <a:pPr algn="ctr"/>
            <a:r>
              <a:rPr lang="en-US"/>
              <a:t>clock</a:t>
            </a:r>
          </a:p>
        </p:txBody>
      </p:sp>
      <p:cxnSp>
        <p:nvCxnSpPr>
          <p:cNvPr id="7187" name="Straight Arrow Connector 40"/>
          <p:cNvCxnSpPr>
            <a:cxnSpLocks noChangeShapeType="1"/>
          </p:cNvCxnSpPr>
          <p:nvPr/>
        </p:nvCxnSpPr>
        <p:spPr bwMode="auto">
          <a:xfrm flipV="1">
            <a:off x="1463675" y="6403997"/>
            <a:ext cx="5783263" cy="3175"/>
          </a:xfrm>
          <a:prstGeom prst="straightConnector1">
            <a:avLst/>
          </a:prstGeom>
          <a:noFill/>
          <a:ln w="15875" algn="ctr">
            <a:solidFill>
              <a:schemeClr val="tx1"/>
            </a:solidFill>
            <a:round/>
            <a:headEnd/>
            <a:tailEnd/>
          </a:ln>
          <a:extLst>
            <a:ext uri="{909E8E84-426E-40DD-AFC4-6F175D3DCCD1}">
              <a14:hiddenFill xmlns:a14="http://schemas.microsoft.com/office/drawing/2010/main">
                <a:noFill/>
              </a14:hiddenFill>
            </a:ext>
          </a:extLst>
        </p:spPr>
      </p:cxnSp>
      <p:sp>
        <p:nvSpPr>
          <p:cNvPr id="7188" name="Rectangle 41"/>
          <p:cNvSpPr>
            <a:spLocks noChangeArrowheads="1"/>
          </p:cNvSpPr>
          <p:nvPr/>
        </p:nvSpPr>
        <p:spPr bwMode="auto">
          <a:xfrm>
            <a:off x="568552" y="6039551"/>
            <a:ext cx="13335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dirty="0"/>
              <a:t>Configuration</a:t>
            </a:r>
          </a:p>
          <a:p>
            <a:pPr algn="ctr"/>
            <a:r>
              <a:rPr lang="en-US" dirty="0"/>
              <a:t>enable</a:t>
            </a:r>
          </a:p>
        </p:txBody>
      </p:sp>
      <p:sp>
        <p:nvSpPr>
          <p:cNvPr id="7189" name="Rectangle 42"/>
          <p:cNvSpPr>
            <a:spLocks noChangeArrowheads="1"/>
          </p:cNvSpPr>
          <p:nvPr/>
        </p:nvSpPr>
        <p:spPr bwMode="auto">
          <a:xfrm>
            <a:off x="2243138" y="5492772"/>
            <a:ext cx="3635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1400"/>
              <a:t>IN</a:t>
            </a:r>
          </a:p>
        </p:txBody>
      </p:sp>
      <p:sp>
        <p:nvSpPr>
          <p:cNvPr id="7190" name="Rectangle 43"/>
          <p:cNvSpPr>
            <a:spLocks noChangeArrowheads="1"/>
          </p:cNvSpPr>
          <p:nvPr/>
        </p:nvSpPr>
        <p:spPr bwMode="auto">
          <a:xfrm>
            <a:off x="3043238" y="5505472"/>
            <a:ext cx="5635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1400"/>
              <a:t>OUT</a:t>
            </a:r>
          </a:p>
        </p:txBody>
      </p:sp>
      <p:sp>
        <p:nvSpPr>
          <p:cNvPr id="7191" name="Rectangle 44"/>
          <p:cNvSpPr>
            <a:spLocks noChangeArrowheads="1"/>
          </p:cNvSpPr>
          <p:nvPr/>
        </p:nvSpPr>
        <p:spPr bwMode="auto">
          <a:xfrm>
            <a:off x="3840163" y="5492772"/>
            <a:ext cx="3635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1400"/>
              <a:t>IN</a:t>
            </a:r>
          </a:p>
        </p:txBody>
      </p:sp>
      <p:sp>
        <p:nvSpPr>
          <p:cNvPr id="7192" name="Rectangle 45"/>
          <p:cNvSpPr>
            <a:spLocks noChangeArrowheads="1"/>
          </p:cNvSpPr>
          <p:nvPr/>
        </p:nvSpPr>
        <p:spPr bwMode="auto">
          <a:xfrm>
            <a:off x="4638675" y="5505472"/>
            <a:ext cx="5635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1400"/>
              <a:t>OUT</a:t>
            </a:r>
          </a:p>
        </p:txBody>
      </p:sp>
      <p:sp>
        <p:nvSpPr>
          <p:cNvPr id="7193" name="Rectangle 46"/>
          <p:cNvSpPr>
            <a:spLocks noChangeArrowheads="1"/>
          </p:cNvSpPr>
          <p:nvPr/>
        </p:nvSpPr>
        <p:spPr bwMode="auto">
          <a:xfrm>
            <a:off x="5453063" y="5492772"/>
            <a:ext cx="365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1400"/>
              <a:t>IN</a:t>
            </a:r>
          </a:p>
        </p:txBody>
      </p:sp>
      <p:sp>
        <p:nvSpPr>
          <p:cNvPr id="7194" name="Rectangle 47"/>
          <p:cNvSpPr>
            <a:spLocks noChangeArrowheads="1"/>
          </p:cNvSpPr>
          <p:nvPr/>
        </p:nvSpPr>
        <p:spPr bwMode="auto">
          <a:xfrm>
            <a:off x="6218238" y="5505472"/>
            <a:ext cx="5635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1400"/>
              <a:t>OUT</a:t>
            </a:r>
          </a:p>
        </p:txBody>
      </p:sp>
      <p:cxnSp>
        <p:nvCxnSpPr>
          <p:cNvPr id="7195" name="Straight Connector 49"/>
          <p:cNvCxnSpPr>
            <a:cxnSpLocks noChangeShapeType="1"/>
            <a:endCxn id="7183" idx="0"/>
          </p:cNvCxnSpPr>
          <p:nvPr/>
        </p:nvCxnSpPr>
        <p:spPr bwMode="auto">
          <a:xfrm rot="5400000">
            <a:off x="2794000" y="4938735"/>
            <a:ext cx="219075" cy="6350"/>
          </a:xfrm>
          <a:prstGeom prst="line">
            <a:avLst/>
          </a:prstGeom>
          <a:noFill/>
          <a:ln w="15875" algn="ctr">
            <a:solidFill>
              <a:schemeClr val="tx1"/>
            </a:solidFill>
            <a:round/>
            <a:headEnd/>
            <a:tailEnd/>
          </a:ln>
          <a:extLst>
            <a:ext uri="{909E8E84-426E-40DD-AFC4-6F175D3DCCD1}">
              <a14:hiddenFill xmlns:a14="http://schemas.microsoft.com/office/drawing/2010/main">
                <a:noFill/>
              </a14:hiddenFill>
            </a:ext>
          </a:extLst>
        </p:spPr>
      </p:cxnSp>
      <p:cxnSp>
        <p:nvCxnSpPr>
          <p:cNvPr id="7196" name="Straight Connector 54"/>
          <p:cNvCxnSpPr>
            <a:cxnSpLocks noChangeShapeType="1"/>
          </p:cNvCxnSpPr>
          <p:nvPr/>
        </p:nvCxnSpPr>
        <p:spPr bwMode="auto">
          <a:xfrm rot="5400000">
            <a:off x="4404519" y="4937941"/>
            <a:ext cx="219075" cy="7937"/>
          </a:xfrm>
          <a:prstGeom prst="line">
            <a:avLst/>
          </a:prstGeom>
          <a:noFill/>
          <a:ln w="15875" algn="ctr">
            <a:solidFill>
              <a:schemeClr val="tx1"/>
            </a:solidFill>
            <a:round/>
            <a:headEnd/>
            <a:tailEnd/>
          </a:ln>
          <a:extLst>
            <a:ext uri="{909E8E84-426E-40DD-AFC4-6F175D3DCCD1}">
              <a14:hiddenFill xmlns:a14="http://schemas.microsoft.com/office/drawing/2010/main">
                <a:noFill/>
              </a14:hiddenFill>
            </a:ext>
          </a:extLst>
        </p:spPr>
      </p:cxnSp>
      <p:cxnSp>
        <p:nvCxnSpPr>
          <p:cNvPr id="7197" name="Straight Connector 55"/>
          <p:cNvCxnSpPr>
            <a:cxnSpLocks noChangeShapeType="1"/>
          </p:cNvCxnSpPr>
          <p:nvPr/>
        </p:nvCxnSpPr>
        <p:spPr bwMode="auto">
          <a:xfrm rot="5400000">
            <a:off x="5988050" y="4938735"/>
            <a:ext cx="219075" cy="6350"/>
          </a:xfrm>
          <a:prstGeom prst="line">
            <a:avLst/>
          </a:prstGeom>
          <a:noFill/>
          <a:ln w="15875" algn="ctr">
            <a:solidFill>
              <a:schemeClr val="tx1"/>
            </a:solidFill>
            <a:round/>
            <a:headEnd/>
            <a:tailEnd/>
          </a:ln>
          <a:extLst>
            <a:ext uri="{909E8E84-426E-40DD-AFC4-6F175D3DCCD1}">
              <a14:hiddenFill xmlns:a14="http://schemas.microsoft.com/office/drawing/2010/main">
                <a:noFill/>
              </a14:hiddenFill>
            </a:ext>
          </a:extLst>
        </p:spPr>
      </p:cxnSp>
      <p:sp>
        <p:nvSpPr>
          <p:cNvPr id="30" name="Rectangle 26"/>
          <p:cNvSpPr>
            <a:spLocks noChangeArrowheads="1"/>
          </p:cNvSpPr>
          <p:nvPr/>
        </p:nvSpPr>
        <p:spPr bwMode="auto">
          <a:xfrm>
            <a:off x="6096003" y="6651595"/>
            <a:ext cx="331893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1100" dirty="0"/>
              <a:t>Adapted from Hauck and </a:t>
            </a:r>
            <a:r>
              <a:rPr lang="en-US" sz="1100" dirty="0" err="1"/>
              <a:t>Dehon</a:t>
            </a:r>
            <a:r>
              <a:rPr lang="en-US" sz="1100" dirty="0"/>
              <a:t> Ch4 (2008)</a:t>
            </a:r>
          </a:p>
        </p:txBody>
      </p:sp>
    </p:spTree>
    <p:extLst>
      <p:ext uri="{BB962C8B-B14F-4D97-AF65-F5344CB8AC3E}">
        <p14:creationId xmlns:p14="http://schemas.microsoft.com/office/powerpoint/2010/main" val="312204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bwMode="auto">
          <a:xfrm>
            <a:off x="5159375" y="5285140"/>
            <a:ext cx="1541463" cy="1036637"/>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anchor="ctr"/>
          <a:lstStyle/>
          <a:p>
            <a:pPr algn="ctr">
              <a:defRPr/>
            </a:pPr>
            <a:endParaRPr lang="en-US" dirty="0"/>
          </a:p>
        </p:txBody>
      </p:sp>
      <p:sp>
        <p:nvSpPr>
          <p:cNvPr id="19" name="Rectangle 18"/>
          <p:cNvSpPr/>
          <p:nvPr/>
        </p:nvSpPr>
        <p:spPr bwMode="auto">
          <a:xfrm>
            <a:off x="2211388" y="5285140"/>
            <a:ext cx="1541462" cy="1036637"/>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anchor="ctr"/>
          <a:lstStyle/>
          <a:p>
            <a:pPr algn="ctr">
              <a:defRPr/>
            </a:pPr>
            <a:endParaRPr lang="en-US" dirty="0"/>
          </a:p>
        </p:txBody>
      </p:sp>
      <p:sp>
        <p:nvSpPr>
          <p:cNvPr id="2" name="Title 1"/>
          <p:cNvSpPr>
            <a:spLocks noGrp="1"/>
          </p:cNvSpPr>
          <p:nvPr>
            <p:ph type="title"/>
          </p:nvPr>
        </p:nvSpPr>
        <p:spPr>
          <a:xfrm>
            <a:off x="292630" y="408890"/>
            <a:ext cx="9144000" cy="737084"/>
          </a:xfrm>
        </p:spPr>
        <p:txBody>
          <a:bodyPr/>
          <a:lstStyle/>
          <a:p>
            <a:pPr>
              <a:defRPr/>
            </a:pPr>
            <a:r>
              <a:rPr lang="en-US" dirty="0" smtClean="0"/>
              <a:t>Configuration Architectures</a:t>
            </a:r>
            <a:endParaRPr lang="en-US" dirty="0"/>
          </a:p>
        </p:txBody>
      </p:sp>
      <p:sp>
        <p:nvSpPr>
          <p:cNvPr id="3" name="Content Placeholder 2"/>
          <p:cNvSpPr>
            <a:spLocks noGrp="1"/>
          </p:cNvSpPr>
          <p:nvPr>
            <p:ph idx="1"/>
          </p:nvPr>
        </p:nvSpPr>
        <p:spPr>
          <a:xfrm>
            <a:off x="262868" y="1349727"/>
            <a:ext cx="8795659" cy="4191000"/>
          </a:xfrm>
        </p:spPr>
        <p:txBody>
          <a:bodyPr/>
          <a:lstStyle/>
          <a:p>
            <a:pPr>
              <a:defRPr/>
            </a:pPr>
            <a:r>
              <a:rPr lang="en-US" dirty="0" smtClean="0"/>
              <a:t>Partially reconfigurable systems</a:t>
            </a:r>
          </a:p>
          <a:p>
            <a:pPr lvl="1">
              <a:defRPr/>
            </a:pPr>
            <a:r>
              <a:rPr lang="en-US" dirty="0" smtClean="0"/>
              <a:t>Not all configurations may need entire chip</a:t>
            </a:r>
          </a:p>
          <a:p>
            <a:pPr lvl="1">
              <a:defRPr/>
            </a:pPr>
            <a:r>
              <a:rPr lang="en-US" dirty="0" smtClean="0"/>
              <a:t>Could leave parts of chips unallocated</a:t>
            </a:r>
          </a:p>
          <a:p>
            <a:pPr lvl="1">
              <a:defRPr/>
            </a:pPr>
            <a:r>
              <a:rPr lang="en-US" dirty="0" smtClean="0"/>
              <a:t>Partial configuration decreases configuration time</a:t>
            </a:r>
          </a:p>
          <a:p>
            <a:pPr lvl="1">
              <a:defRPr/>
            </a:pPr>
            <a:r>
              <a:rPr lang="en-US" dirty="0" smtClean="0"/>
              <a:t>Modifying part of a previously configured system</a:t>
            </a:r>
          </a:p>
          <a:p>
            <a:pPr lvl="2">
              <a:defRPr/>
            </a:pPr>
            <a:r>
              <a:rPr lang="en-US" dirty="0" smtClean="0"/>
              <a:t>E.g., a placement and routing configuration based on a currently configured  state</a:t>
            </a:r>
            <a:endParaRPr lang="en-US" dirty="0"/>
          </a:p>
        </p:txBody>
      </p:sp>
      <p:sp>
        <p:nvSpPr>
          <p:cNvPr id="7" name="Rectangle 6"/>
          <p:cNvSpPr/>
          <p:nvPr/>
        </p:nvSpPr>
        <p:spPr bwMode="auto">
          <a:xfrm>
            <a:off x="2497138" y="5626452"/>
            <a:ext cx="150812" cy="354013"/>
          </a:xfrm>
          <a:prstGeom prst="rect">
            <a:avLst/>
          </a:prstGeom>
          <a:solidFill>
            <a:schemeClr val="accent4">
              <a:lumMod val="5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 name="Rectangle 7"/>
          <p:cNvSpPr/>
          <p:nvPr/>
        </p:nvSpPr>
        <p:spPr bwMode="auto">
          <a:xfrm>
            <a:off x="2689225" y="5437540"/>
            <a:ext cx="463550" cy="160337"/>
          </a:xfrm>
          <a:prstGeom prst="rect">
            <a:avLst/>
          </a:prstGeom>
          <a:solidFill>
            <a:schemeClr val="accent4">
              <a:lumMod val="5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200" name="Rectangle 3"/>
          <p:cNvSpPr>
            <a:spLocks noChangeArrowheads="1"/>
          </p:cNvSpPr>
          <p:nvPr/>
        </p:nvSpPr>
        <p:spPr bwMode="auto">
          <a:xfrm>
            <a:off x="2279650" y="5353402"/>
            <a:ext cx="558800" cy="327025"/>
          </a:xfrm>
          <a:prstGeom prst="rect">
            <a:avLst/>
          </a:prstGeom>
          <a:solidFill>
            <a:srgbClr val="A12F4A"/>
          </a:solidFill>
          <a:ln w="9525" algn="ctr">
            <a:solidFill>
              <a:schemeClr val="tx1"/>
            </a:solidFill>
            <a:round/>
            <a:headEnd/>
            <a:tailEnd/>
          </a:ln>
        </p:spPr>
        <p:txBody>
          <a:bodyPr/>
          <a:lstStyle/>
          <a:p>
            <a:endParaRPr lang="en-US"/>
          </a:p>
        </p:txBody>
      </p:sp>
      <p:sp>
        <p:nvSpPr>
          <p:cNvPr id="8201" name="Rectangle 4"/>
          <p:cNvSpPr>
            <a:spLocks noChangeArrowheads="1"/>
          </p:cNvSpPr>
          <p:nvPr/>
        </p:nvSpPr>
        <p:spPr bwMode="auto">
          <a:xfrm>
            <a:off x="3057525" y="5353402"/>
            <a:ext cx="558800" cy="327025"/>
          </a:xfrm>
          <a:prstGeom prst="rect">
            <a:avLst/>
          </a:prstGeom>
          <a:solidFill>
            <a:srgbClr val="A12F4A"/>
          </a:solidFill>
          <a:ln w="9525" algn="ctr">
            <a:solidFill>
              <a:schemeClr val="tx1"/>
            </a:solidFill>
            <a:round/>
            <a:headEnd/>
            <a:tailEnd/>
          </a:ln>
        </p:spPr>
        <p:txBody>
          <a:bodyPr/>
          <a:lstStyle/>
          <a:p>
            <a:endParaRPr lang="en-US"/>
          </a:p>
        </p:txBody>
      </p:sp>
      <p:sp>
        <p:nvSpPr>
          <p:cNvPr id="8202" name="Rectangle 5"/>
          <p:cNvSpPr>
            <a:spLocks noChangeArrowheads="1"/>
          </p:cNvSpPr>
          <p:nvPr/>
        </p:nvSpPr>
        <p:spPr bwMode="auto">
          <a:xfrm>
            <a:off x="2279650" y="5926490"/>
            <a:ext cx="558800" cy="327025"/>
          </a:xfrm>
          <a:prstGeom prst="rect">
            <a:avLst/>
          </a:prstGeom>
          <a:solidFill>
            <a:srgbClr val="A12F4A"/>
          </a:solidFill>
          <a:ln w="9525" algn="ctr">
            <a:solidFill>
              <a:schemeClr val="tx1"/>
            </a:solidFill>
            <a:round/>
            <a:headEnd/>
            <a:tailEnd/>
          </a:ln>
        </p:spPr>
        <p:txBody>
          <a:bodyPr/>
          <a:lstStyle/>
          <a:p>
            <a:endParaRPr lang="en-US"/>
          </a:p>
        </p:txBody>
      </p:sp>
      <p:sp>
        <p:nvSpPr>
          <p:cNvPr id="9" name="Rectangle 8"/>
          <p:cNvSpPr/>
          <p:nvPr/>
        </p:nvSpPr>
        <p:spPr bwMode="auto">
          <a:xfrm>
            <a:off x="6223000" y="5626452"/>
            <a:ext cx="150813" cy="354013"/>
          </a:xfrm>
          <a:prstGeom prst="rect">
            <a:avLst/>
          </a:prstGeom>
          <a:solidFill>
            <a:schemeClr val="accent4">
              <a:lumMod val="5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0" name="Rectangle 9"/>
          <p:cNvSpPr/>
          <p:nvPr/>
        </p:nvSpPr>
        <p:spPr bwMode="auto">
          <a:xfrm>
            <a:off x="5705475" y="5437540"/>
            <a:ext cx="463550" cy="160337"/>
          </a:xfrm>
          <a:prstGeom prst="rect">
            <a:avLst/>
          </a:prstGeom>
          <a:solidFill>
            <a:schemeClr val="accent4">
              <a:lumMod val="5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205" name="Rectangle 10"/>
          <p:cNvSpPr>
            <a:spLocks noChangeArrowheads="1"/>
          </p:cNvSpPr>
          <p:nvPr/>
        </p:nvSpPr>
        <p:spPr bwMode="auto">
          <a:xfrm>
            <a:off x="5295900" y="5353402"/>
            <a:ext cx="558800" cy="327025"/>
          </a:xfrm>
          <a:prstGeom prst="rect">
            <a:avLst/>
          </a:prstGeom>
          <a:solidFill>
            <a:srgbClr val="A12F4A"/>
          </a:solidFill>
          <a:ln w="9525" algn="ctr">
            <a:solidFill>
              <a:schemeClr val="tx1"/>
            </a:solidFill>
            <a:round/>
            <a:headEnd/>
            <a:tailEnd/>
          </a:ln>
        </p:spPr>
        <p:txBody>
          <a:bodyPr/>
          <a:lstStyle/>
          <a:p>
            <a:endParaRPr lang="en-US"/>
          </a:p>
        </p:txBody>
      </p:sp>
      <p:sp>
        <p:nvSpPr>
          <p:cNvPr id="8206" name="Rectangle 11"/>
          <p:cNvSpPr>
            <a:spLocks noChangeArrowheads="1"/>
          </p:cNvSpPr>
          <p:nvPr/>
        </p:nvSpPr>
        <p:spPr bwMode="auto">
          <a:xfrm>
            <a:off x="6073775" y="5353402"/>
            <a:ext cx="558800" cy="327025"/>
          </a:xfrm>
          <a:prstGeom prst="rect">
            <a:avLst/>
          </a:prstGeom>
          <a:solidFill>
            <a:srgbClr val="A12F4A"/>
          </a:solidFill>
          <a:ln w="9525" algn="ctr">
            <a:solidFill>
              <a:schemeClr val="tx1"/>
            </a:solidFill>
            <a:round/>
            <a:headEnd/>
            <a:tailEnd/>
          </a:ln>
        </p:spPr>
        <p:txBody>
          <a:bodyPr/>
          <a:lstStyle/>
          <a:p>
            <a:endParaRPr lang="en-US"/>
          </a:p>
        </p:txBody>
      </p:sp>
      <p:sp>
        <p:nvSpPr>
          <p:cNvPr id="8207" name="Rectangle 12"/>
          <p:cNvSpPr>
            <a:spLocks noChangeArrowheads="1"/>
          </p:cNvSpPr>
          <p:nvPr/>
        </p:nvSpPr>
        <p:spPr bwMode="auto">
          <a:xfrm>
            <a:off x="6005513" y="5926490"/>
            <a:ext cx="558800" cy="327025"/>
          </a:xfrm>
          <a:prstGeom prst="rect">
            <a:avLst/>
          </a:prstGeom>
          <a:solidFill>
            <a:schemeClr val="accent6">
              <a:lumMod val="75000"/>
            </a:schemeClr>
          </a:solidFill>
          <a:ln w="9525" algn="ctr">
            <a:solidFill>
              <a:schemeClr val="tx1"/>
            </a:solidFill>
            <a:round/>
            <a:headEnd/>
            <a:tailEnd/>
          </a:ln>
        </p:spPr>
        <p:txBody>
          <a:bodyPr/>
          <a:lstStyle/>
          <a:p>
            <a:endParaRPr lang="en-US"/>
          </a:p>
        </p:txBody>
      </p:sp>
      <p:sp>
        <p:nvSpPr>
          <p:cNvPr id="8208" name="Rectangle 14"/>
          <p:cNvSpPr>
            <a:spLocks noChangeArrowheads="1"/>
          </p:cNvSpPr>
          <p:nvPr/>
        </p:nvSpPr>
        <p:spPr bwMode="auto">
          <a:xfrm>
            <a:off x="5295900" y="5926490"/>
            <a:ext cx="558800" cy="327025"/>
          </a:xfrm>
          <a:prstGeom prst="rect">
            <a:avLst/>
          </a:prstGeom>
          <a:solidFill>
            <a:srgbClr val="A12F4A"/>
          </a:solidFill>
          <a:ln w="9525" algn="ctr">
            <a:solidFill>
              <a:schemeClr val="tx1"/>
            </a:solidFill>
            <a:round/>
            <a:headEnd/>
            <a:tailEnd/>
          </a:ln>
        </p:spPr>
        <p:txBody>
          <a:bodyPr/>
          <a:lstStyle/>
          <a:p>
            <a:endParaRPr lang="en-US"/>
          </a:p>
        </p:txBody>
      </p:sp>
      <p:sp>
        <p:nvSpPr>
          <p:cNvPr id="8209" name="Right Arrow 15"/>
          <p:cNvSpPr>
            <a:spLocks noChangeArrowheads="1"/>
          </p:cNvSpPr>
          <p:nvPr/>
        </p:nvSpPr>
        <p:spPr bwMode="auto">
          <a:xfrm>
            <a:off x="4121150" y="5434365"/>
            <a:ext cx="709613" cy="463550"/>
          </a:xfrm>
          <a:prstGeom prst="rightArrow">
            <a:avLst>
              <a:gd name="adj1" fmla="val 50000"/>
              <a:gd name="adj2" fmla="val 50049"/>
            </a:avLst>
          </a:prstGeom>
          <a:solidFill>
            <a:srgbClr val="D9FFD9"/>
          </a:solidFill>
          <a:ln w="9525" algn="ctr">
            <a:solidFill>
              <a:schemeClr val="tx1"/>
            </a:solidFill>
            <a:round/>
            <a:headEnd/>
            <a:tailEnd/>
          </a:ln>
        </p:spPr>
        <p:txBody>
          <a:bodyPr/>
          <a:lstStyle/>
          <a:p>
            <a:endParaRPr lang="en-US"/>
          </a:p>
        </p:txBody>
      </p:sp>
      <p:sp>
        <p:nvSpPr>
          <p:cNvPr id="8210" name="Rectangle 16"/>
          <p:cNvSpPr>
            <a:spLocks noChangeArrowheads="1"/>
          </p:cNvSpPr>
          <p:nvPr/>
        </p:nvSpPr>
        <p:spPr bwMode="auto">
          <a:xfrm>
            <a:off x="2047875" y="6286852"/>
            <a:ext cx="1835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t>Initial Configuration</a:t>
            </a:r>
          </a:p>
        </p:txBody>
      </p:sp>
      <p:sp>
        <p:nvSpPr>
          <p:cNvPr id="8211" name="Rectangle 17"/>
          <p:cNvSpPr>
            <a:spLocks noChangeArrowheads="1"/>
          </p:cNvSpPr>
          <p:nvPr/>
        </p:nvSpPr>
        <p:spPr bwMode="auto">
          <a:xfrm>
            <a:off x="5064125" y="6286852"/>
            <a:ext cx="21145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t>Updated Configuration</a:t>
            </a:r>
          </a:p>
        </p:txBody>
      </p:sp>
    </p:spTree>
    <p:extLst>
      <p:ext uri="{BB962C8B-B14F-4D97-AF65-F5344CB8AC3E}">
        <p14:creationId xmlns:p14="http://schemas.microsoft.com/office/powerpoint/2010/main" val="23639708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98" y="385491"/>
            <a:ext cx="8512630" cy="763543"/>
          </a:xfrm>
        </p:spPr>
        <p:txBody>
          <a:bodyPr/>
          <a:lstStyle/>
          <a:p>
            <a:pPr>
              <a:defRPr/>
            </a:pPr>
            <a:r>
              <a:rPr lang="en-US" dirty="0" smtClean="0"/>
              <a:t>Configuration Architectures</a:t>
            </a:r>
            <a:endParaRPr lang="en-US" dirty="0"/>
          </a:p>
        </p:txBody>
      </p:sp>
      <p:sp>
        <p:nvSpPr>
          <p:cNvPr id="3" name="Content Placeholder 2"/>
          <p:cNvSpPr>
            <a:spLocks noGrp="1"/>
          </p:cNvSpPr>
          <p:nvPr>
            <p:ph idx="1"/>
          </p:nvPr>
        </p:nvSpPr>
        <p:spPr>
          <a:xfrm>
            <a:off x="394494" y="1730828"/>
            <a:ext cx="8355012" cy="4191000"/>
          </a:xfrm>
        </p:spPr>
        <p:txBody>
          <a:bodyPr/>
          <a:lstStyle/>
          <a:p>
            <a:pPr>
              <a:defRPr/>
            </a:pPr>
            <a:r>
              <a:rPr lang="en-US" dirty="0" smtClean="0"/>
              <a:t>Block configurable architecture</a:t>
            </a:r>
          </a:p>
          <a:p>
            <a:pPr lvl="1">
              <a:defRPr/>
            </a:pPr>
            <a:r>
              <a:rPr lang="en-US" dirty="0" smtClean="0"/>
              <a:t>Not the same as “logical blocks” in an FPGA</a:t>
            </a:r>
          </a:p>
          <a:p>
            <a:pPr lvl="1">
              <a:defRPr/>
            </a:pPr>
            <a:r>
              <a:rPr lang="en-US" dirty="0" smtClean="0"/>
              <a:t>Relocating configurations to different blocks at run time also referred to as “swappable logic units” (SLUs)</a:t>
            </a:r>
          </a:p>
          <a:p>
            <a:pPr>
              <a:defRPr/>
            </a:pPr>
            <a:r>
              <a:rPr lang="en-US" dirty="0" smtClean="0"/>
              <a:t>Example: SCORE* </a:t>
            </a:r>
            <a:r>
              <a:rPr lang="en-US" dirty="0" err="1" smtClean="0"/>
              <a:t>relocatable</a:t>
            </a:r>
            <a:r>
              <a:rPr lang="en-US" dirty="0" smtClean="0"/>
              <a:t> architecture in which configurable blocks are handled in the same way as a virtual memory system</a:t>
            </a:r>
            <a:endParaRPr lang="en-US" dirty="0"/>
          </a:p>
        </p:txBody>
      </p:sp>
      <p:sp>
        <p:nvSpPr>
          <p:cNvPr id="9220" name="Rectangle 20"/>
          <p:cNvSpPr>
            <a:spLocks noChangeArrowheads="1"/>
          </p:cNvSpPr>
          <p:nvPr/>
        </p:nvSpPr>
        <p:spPr bwMode="auto">
          <a:xfrm>
            <a:off x="239485" y="6409307"/>
            <a:ext cx="857794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1100" dirty="0"/>
              <a:t>* </a:t>
            </a:r>
            <a:r>
              <a:rPr lang="en-US" sz="1100" dirty="0" err="1"/>
              <a:t>Capsi</a:t>
            </a:r>
            <a:r>
              <a:rPr lang="en-US" sz="1100" dirty="0"/>
              <a:t> &amp; </a:t>
            </a:r>
            <a:r>
              <a:rPr lang="en-US" sz="1100" dirty="0" err="1"/>
              <a:t>DeHon</a:t>
            </a:r>
            <a:r>
              <a:rPr lang="en-US" sz="1100" dirty="0"/>
              <a:t> and </a:t>
            </a:r>
            <a:r>
              <a:rPr lang="en-US" sz="1100" dirty="0" err="1"/>
              <a:t>Wawrzynek</a:t>
            </a:r>
            <a:r>
              <a:rPr lang="en-US" sz="1100" dirty="0"/>
              <a:t>. “A streaming multithreaded model” In Third workshop  on media and stream processors. 2001</a:t>
            </a:r>
          </a:p>
        </p:txBody>
      </p:sp>
    </p:spTree>
    <p:extLst>
      <p:ext uri="{BB962C8B-B14F-4D97-AF65-F5344CB8AC3E}">
        <p14:creationId xmlns:p14="http://schemas.microsoft.com/office/powerpoint/2010/main" val="525779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defRPr/>
            </a:pPr>
            <a:r>
              <a:rPr lang="en-ZA" dirty="0" smtClean="0"/>
              <a:t>Additional Reading</a:t>
            </a:r>
            <a:endParaRPr lang="en-US" dirty="0"/>
          </a:p>
        </p:txBody>
      </p:sp>
      <p:sp>
        <p:nvSpPr>
          <p:cNvPr id="4" name="Content Placeholder 3"/>
          <p:cNvSpPr>
            <a:spLocks noGrp="1"/>
          </p:cNvSpPr>
          <p:nvPr>
            <p:ph idx="1"/>
          </p:nvPr>
        </p:nvSpPr>
        <p:spPr>
          <a:xfrm>
            <a:off x="438411" y="1595620"/>
            <a:ext cx="7989009" cy="4519977"/>
          </a:xfrm>
        </p:spPr>
        <p:txBody>
          <a:bodyPr/>
          <a:lstStyle/>
          <a:p>
            <a:pPr>
              <a:defRPr/>
            </a:pPr>
            <a:r>
              <a:rPr lang="en-ZA" dirty="0" smtClean="0"/>
              <a:t>Reading</a:t>
            </a:r>
          </a:p>
          <a:p>
            <a:pPr lvl="1">
              <a:defRPr/>
            </a:pPr>
            <a:r>
              <a:rPr lang="en-US" dirty="0" smtClean="0"/>
              <a:t>Hauck, Scott (1998). “The Roles of FPGAs in Reprogrammable Systems” </a:t>
            </a:r>
            <a:r>
              <a:rPr lang="en-US" i="1" dirty="0" smtClean="0"/>
              <a:t>In Proceedings of the IEEE.</a:t>
            </a:r>
            <a:r>
              <a:rPr lang="en-US" dirty="0" smtClean="0"/>
              <a:t> 86(4) pp. 615-639.</a:t>
            </a:r>
          </a:p>
        </p:txBody>
      </p:sp>
    </p:spTree>
    <p:extLst>
      <p:ext uri="{BB962C8B-B14F-4D97-AF65-F5344CB8AC3E}">
        <p14:creationId xmlns:p14="http://schemas.microsoft.com/office/powerpoint/2010/main" val="38566107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ZA" dirty="0" smtClean="0"/>
              <a:t>RC Building Blocks: </a:t>
            </a:r>
            <a:br>
              <a:rPr lang="en-ZA" dirty="0" smtClean="0"/>
            </a:br>
            <a:r>
              <a:rPr lang="en-ZA" dirty="0" smtClean="0"/>
              <a:t> Digital Signals and</a:t>
            </a:r>
            <a:br>
              <a:rPr lang="en-ZA" dirty="0" smtClean="0"/>
            </a:br>
            <a:r>
              <a:rPr lang="en-ZA" dirty="0" smtClean="0"/>
              <a:t> Data Transfers</a:t>
            </a:r>
            <a:endParaRPr lang="en-US" dirty="0"/>
          </a:p>
        </p:txBody>
      </p:sp>
      <p:sp>
        <p:nvSpPr>
          <p:cNvPr id="5" name="Text Placeholder 4"/>
          <p:cNvSpPr>
            <a:spLocks noGrp="1"/>
          </p:cNvSpPr>
          <p:nvPr>
            <p:ph type="body" idx="1"/>
          </p:nvPr>
        </p:nvSpPr>
        <p:spPr/>
        <p:txBody>
          <a:bodyPr/>
          <a:lstStyle/>
          <a:p>
            <a:pPr>
              <a:defRPr/>
            </a:pPr>
            <a:r>
              <a:rPr lang="en-ZA" dirty="0" smtClean="0"/>
              <a:t>Reconfigurable Computing</a:t>
            </a:r>
            <a:endParaRPr lang="en-US" dirty="0"/>
          </a:p>
        </p:txBody>
      </p:sp>
      <p:sp>
        <p:nvSpPr>
          <p:cNvPr id="2" name="Rectangle 1"/>
          <p:cNvSpPr/>
          <p:nvPr/>
        </p:nvSpPr>
        <p:spPr>
          <a:xfrm>
            <a:off x="402799" y="5027406"/>
            <a:ext cx="8436401" cy="1323439"/>
          </a:xfrm>
          <a:prstGeom prst="rect">
            <a:avLst/>
          </a:prstGeom>
          <a:noFill/>
        </p:spPr>
        <p:txBody>
          <a:bodyPr wrap="square" lIns="91440" tIns="45720" rIns="91440" bIns="45720">
            <a:spAutoFit/>
          </a:bodyPr>
          <a:lstStyle/>
          <a:p>
            <a:r>
              <a:rPr lang="en-US" sz="4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Developing reusable gateware components / IP Cores</a:t>
            </a:r>
            <a:endParaRPr lang="en-US" sz="4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4212119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defRPr/>
            </a:pPr>
            <a:r>
              <a:rPr lang="en-ZA" dirty="0" smtClean="0"/>
              <a:t>Overview of digital signals</a:t>
            </a:r>
            <a:endParaRPr lang="en-US" dirty="0"/>
          </a:p>
        </p:txBody>
      </p:sp>
      <p:sp>
        <p:nvSpPr>
          <p:cNvPr id="4" name="Content Placeholder 3"/>
          <p:cNvSpPr>
            <a:spLocks noGrp="1"/>
          </p:cNvSpPr>
          <p:nvPr>
            <p:ph idx="1"/>
          </p:nvPr>
        </p:nvSpPr>
        <p:spPr>
          <a:xfrm>
            <a:off x="729785" y="1505308"/>
            <a:ext cx="7697635" cy="4519977"/>
          </a:xfrm>
        </p:spPr>
        <p:txBody>
          <a:bodyPr/>
          <a:lstStyle/>
          <a:p>
            <a:pPr>
              <a:defRPr/>
            </a:pPr>
            <a:r>
              <a:rPr lang="en-ZA" sz="2800" dirty="0" smtClean="0"/>
              <a:t>Although our objective is </a:t>
            </a:r>
            <a:r>
              <a:rPr lang="en-ZA" sz="2800" dirty="0" smtClean="0">
                <a:solidFill>
                  <a:schemeClr val="tx2">
                    <a:lumMod val="75000"/>
                  </a:schemeClr>
                </a:solidFill>
              </a:rPr>
              <a:t>towards parallel operations</a:t>
            </a:r>
            <a:r>
              <a:rPr lang="en-ZA" sz="2800" dirty="0" smtClean="0"/>
              <a:t>, there are </a:t>
            </a:r>
            <a:r>
              <a:rPr lang="en-ZA" sz="2800" dirty="0" smtClean="0">
                <a:solidFill>
                  <a:schemeClr val="tx2">
                    <a:lumMod val="75000"/>
                  </a:schemeClr>
                </a:solidFill>
              </a:rPr>
              <a:t>still sequential issues</a:t>
            </a:r>
            <a:r>
              <a:rPr lang="en-ZA" sz="2800" dirty="0" smtClean="0"/>
              <a:t> involved, for example a device B waiting for a device A to provide input</a:t>
            </a:r>
          </a:p>
          <a:p>
            <a:pPr>
              <a:defRPr/>
            </a:pPr>
            <a:r>
              <a:rPr lang="en-ZA" sz="2800" dirty="0" smtClean="0"/>
              <a:t>Furthermore the input to a device A might disappear (become invalid) before device A has completed its computations.</a:t>
            </a:r>
            <a:endParaRPr lang="en-US" sz="2800" dirty="0" smtClean="0"/>
          </a:p>
        </p:txBody>
      </p:sp>
      <p:sp>
        <p:nvSpPr>
          <p:cNvPr id="21508" name="Pentagon 4"/>
          <p:cNvSpPr>
            <a:spLocks noChangeArrowheads="1"/>
          </p:cNvSpPr>
          <p:nvPr/>
        </p:nvSpPr>
        <p:spPr bwMode="auto">
          <a:xfrm>
            <a:off x="633413" y="5561012"/>
            <a:ext cx="1106487" cy="398462"/>
          </a:xfrm>
          <a:prstGeom prst="homePlate">
            <a:avLst>
              <a:gd name="adj" fmla="val 49984"/>
            </a:avLst>
          </a:prstGeom>
          <a:solidFill>
            <a:schemeClr val="accent1"/>
          </a:solidFill>
          <a:ln w="9525" algn="ctr">
            <a:solidFill>
              <a:schemeClr val="tx1"/>
            </a:solidFill>
            <a:round/>
            <a:headEnd/>
            <a:tailEnd/>
          </a:ln>
        </p:spPr>
        <p:txBody>
          <a:bodyPr/>
          <a:lstStyle/>
          <a:p>
            <a:r>
              <a:rPr lang="en-ZA"/>
              <a:t>In</a:t>
            </a:r>
            <a:endParaRPr lang="en-US"/>
          </a:p>
        </p:txBody>
      </p:sp>
      <p:sp>
        <p:nvSpPr>
          <p:cNvPr id="21509" name="Pentagon 6"/>
          <p:cNvSpPr>
            <a:spLocks noChangeArrowheads="1"/>
          </p:cNvSpPr>
          <p:nvPr/>
        </p:nvSpPr>
        <p:spPr bwMode="auto">
          <a:xfrm>
            <a:off x="7580313" y="5591174"/>
            <a:ext cx="1106487" cy="398463"/>
          </a:xfrm>
          <a:prstGeom prst="homePlate">
            <a:avLst>
              <a:gd name="adj" fmla="val 49984"/>
            </a:avLst>
          </a:prstGeom>
          <a:solidFill>
            <a:schemeClr val="accent1"/>
          </a:solidFill>
          <a:ln w="9525" algn="ctr">
            <a:solidFill>
              <a:schemeClr val="tx1"/>
            </a:solidFill>
            <a:round/>
            <a:headEnd/>
            <a:tailEnd/>
          </a:ln>
        </p:spPr>
        <p:txBody>
          <a:bodyPr/>
          <a:lstStyle/>
          <a:p>
            <a:r>
              <a:rPr lang="en-ZA"/>
              <a:t>Out</a:t>
            </a:r>
            <a:endParaRPr lang="en-US"/>
          </a:p>
        </p:txBody>
      </p:sp>
      <p:sp>
        <p:nvSpPr>
          <p:cNvPr id="21510" name="Rectangle 7"/>
          <p:cNvSpPr>
            <a:spLocks noChangeArrowheads="1"/>
          </p:cNvSpPr>
          <p:nvPr/>
        </p:nvSpPr>
        <p:spPr bwMode="auto">
          <a:xfrm>
            <a:off x="2536825" y="5178424"/>
            <a:ext cx="1401763" cy="1209675"/>
          </a:xfrm>
          <a:prstGeom prst="rect">
            <a:avLst/>
          </a:prstGeom>
          <a:solidFill>
            <a:schemeClr val="accent1"/>
          </a:solidFill>
          <a:ln w="9525" algn="ctr">
            <a:solidFill>
              <a:schemeClr val="tx1"/>
            </a:solidFill>
            <a:round/>
            <a:headEnd/>
            <a:tailEnd/>
          </a:ln>
        </p:spPr>
        <p:txBody>
          <a:bodyPr anchor="ctr"/>
          <a:lstStyle/>
          <a:p>
            <a:pPr algn="ctr"/>
            <a:r>
              <a:rPr lang="en-ZA" sz="2000"/>
              <a:t>Device A</a:t>
            </a:r>
            <a:endParaRPr lang="en-US" sz="2000"/>
          </a:p>
        </p:txBody>
      </p:sp>
      <p:sp>
        <p:nvSpPr>
          <p:cNvPr id="21511" name="Rectangle 8"/>
          <p:cNvSpPr>
            <a:spLocks noChangeArrowheads="1"/>
          </p:cNvSpPr>
          <p:nvPr/>
        </p:nvSpPr>
        <p:spPr bwMode="auto">
          <a:xfrm>
            <a:off x="5397500" y="5178424"/>
            <a:ext cx="1327150" cy="1209675"/>
          </a:xfrm>
          <a:prstGeom prst="rect">
            <a:avLst/>
          </a:prstGeom>
          <a:solidFill>
            <a:schemeClr val="accent1"/>
          </a:solidFill>
          <a:ln w="9525" algn="ctr">
            <a:solidFill>
              <a:schemeClr val="tx1"/>
            </a:solidFill>
            <a:round/>
            <a:headEnd/>
            <a:tailEnd/>
          </a:ln>
        </p:spPr>
        <p:txBody>
          <a:bodyPr anchor="ctr"/>
          <a:lstStyle/>
          <a:p>
            <a:pPr algn="ctr"/>
            <a:r>
              <a:rPr lang="en-ZA" sz="2000"/>
              <a:t>Device B</a:t>
            </a:r>
            <a:endParaRPr lang="en-US" sz="2000"/>
          </a:p>
        </p:txBody>
      </p:sp>
      <p:cxnSp>
        <p:nvCxnSpPr>
          <p:cNvPr id="21512" name="Straight Arrow Connector 10"/>
          <p:cNvCxnSpPr>
            <a:cxnSpLocks noChangeShapeType="1"/>
            <a:stCxn id="21508" idx="3"/>
            <a:endCxn id="21510" idx="1"/>
          </p:cNvCxnSpPr>
          <p:nvPr/>
        </p:nvCxnSpPr>
        <p:spPr bwMode="auto">
          <a:xfrm>
            <a:off x="1739900" y="5761037"/>
            <a:ext cx="796925" cy="22225"/>
          </a:xfrm>
          <a:prstGeom prst="straightConnector1">
            <a:avLst/>
          </a:prstGeom>
          <a:noFill/>
          <a:ln w="285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1513" name="Straight Arrow Connector 11"/>
          <p:cNvCxnSpPr>
            <a:cxnSpLocks noChangeShapeType="1"/>
            <a:stCxn id="21511" idx="3"/>
            <a:endCxn id="21509" idx="1"/>
          </p:cNvCxnSpPr>
          <p:nvPr/>
        </p:nvCxnSpPr>
        <p:spPr bwMode="auto">
          <a:xfrm>
            <a:off x="6724650" y="5783262"/>
            <a:ext cx="855663" cy="6350"/>
          </a:xfrm>
          <a:prstGeom prst="straightConnector1">
            <a:avLst/>
          </a:prstGeom>
          <a:noFill/>
          <a:ln w="285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7" name="Straight Arrow Connector 16"/>
          <p:cNvCxnSpPr>
            <a:stCxn id="21510" idx="3"/>
            <a:endCxn id="21511" idx="1"/>
          </p:cNvCxnSpPr>
          <p:nvPr/>
        </p:nvCxnSpPr>
        <p:spPr bwMode="auto">
          <a:xfrm>
            <a:off x="3938588" y="5783262"/>
            <a:ext cx="1458912" cy="1587"/>
          </a:xfrm>
          <a:prstGeom prst="straightConnector1">
            <a:avLst/>
          </a:prstGeom>
          <a:solidFill>
            <a:schemeClr val="accent1"/>
          </a:solidFill>
          <a:ln w="28575" cap="flat" cmpd="sng" algn="ctr">
            <a:solidFill>
              <a:schemeClr val="tx2">
                <a:lumMod val="75000"/>
              </a:schemeClr>
            </a:solidFill>
            <a:prstDash val="solid"/>
            <a:round/>
            <a:headEnd type="none" w="med" len="med"/>
            <a:tailEnd type="arrow"/>
          </a:ln>
          <a:effectLst/>
        </p:spPr>
      </p:cxnSp>
    </p:spTree>
    <p:extLst>
      <p:ext uri="{BB962C8B-B14F-4D97-AF65-F5344CB8AC3E}">
        <p14:creationId xmlns:p14="http://schemas.microsoft.com/office/powerpoint/2010/main" val="12376533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530" name="Straight Connector 11"/>
          <p:cNvCxnSpPr>
            <a:cxnSpLocks noChangeShapeType="1"/>
          </p:cNvCxnSpPr>
          <p:nvPr/>
        </p:nvCxnSpPr>
        <p:spPr bwMode="auto">
          <a:xfrm>
            <a:off x="3814763" y="5428720"/>
            <a:ext cx="1736725"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 name="Title 2"/>
          <p:cNvSpPr>
            <a:spLocks noGrp="1"/>
          </p:cNvSpPr>
          <p:nvPr>
            <p:ph type="title"/>
          </p:nvPr>
        </p:nvSpPr>
        <p:spPr/>
        <p:txBody>
          <a:bodyPr>
            <a:normAutofit fontScale="90000"/>
          </a:bodyPr>
          <a:lstStyle/>
          <a:p>
            <a:pPr>
              <a:defRPr/>
            </a:pPr>
            <a:r>
              <a:rPr lang="en-ZA" dirty="0" smtClean="0"/>
              <a:t>Overview of digital signals</a:t>
            </a:r>
            <a:endParaRPr lang="en-US" dirty="0"/>
          </a:p>
        </p:txBody>
      </p:sp>
      <p:sp>
        <p:nvSpPr>
          <p:cNvPr id="4" name="Content Placeholder 3"/>
          <p:cNvSpPr>
            <a:spLocks noGrp="1"/>
          </p:cNvSpPr>
          <p:nvPr>
            <p:ph idx="1"/>
          </p:nvPr>
        </p:nvSpPr>
        <p:spPr>
          <a:xfrm>
            <a:off x="574592" y="1233751"/>
            <a:ext cx="8007350" cy="4191000"/>
          </a:xfrm>
        </p:spPr>
        <p:txBody>
          <a:bodyPr/>
          <a:lstStyle/>
          <a:p>
            <a:pPr>
              <a:defRPr/>
            </a:pPr>
            <a:r>
              <a:rPr lang="en-ZA" sz="2800" dirty="0" smtClean="0"/>
              <a:t>There are various issues involved such as:</a:t>
            </a:r>
          </a:p>
          <a:p>
            <a:pPr lvl="1">
              <a:defRPr/>
            </a:pPr>
            <a:r>
              <a:rPr lang="en-ZA" sz="2400" dirty="0" smtClean="0"/>
              <a:t>How does device A know when new data has arrived?</a:t>
            </a:r>
          </a:p>
          <a:p>
            <a:pPr lvl="1">
              <a:defRPr/>
            </a:pPr>
            <a:r>
              <a:rPr lang="en-ZA" sz="2400" dirty="0" smtClean="0"/>
              <a:t>How does device B know when device A has completed?</a:t>
            </a:r>
          </a:p>
          <a:p>
            <a:pPr lvl="1">
              <a:defRPr/>
            </a:pPr>
            <a:r>
              <a:rPr lang="en-ZA" sz="2400" dirty="0" smtClean="0"/>
              <a:t>What if both devices need to be clocked, but aren’t active all the time?</a:t>
            </a:r>
          </a:p>
          <a:p>
            <a:pPr lvl="1">
              <a:defRPr/>
            </a:pPr>
            <a:r>
              <a:rPr lang="en-ZA" sz="2400" dirty="0" smtClean="0"/>
              <a:t>What if you want to share address and data lines?</a:t>
            </a:r>
            <a:endParaRPr lang="en-US" sz="2400" dirty="0" smtClean="0"/>
          </a:p>
        </p:txBody>
      </p:sp>
      <p:sp>
        <p:nvSpPr>
          <p:cNvPr id="22533" name="Pentagon 4"/>
          <p:cNvSpPr>
            <a:spLocks noChangeArrowheads="1"/>
          </p:cNvSpPr>
          <p:nvPr/>
        </p:nvSpPr>
        <p:spPr bwMode="auto">
          <a:xfrm>
            <a:off x="633413" y="5527145"/>
            <a:ext cx="1106487" cy="398462"/>
          </a:xfrm>
          <a:prstGeom prst="homePlate">
            <a:avLst>
              <a:gd name="adj" fmla="val 49984"/>
            </a:avLst>
          </a:prstGeom>
          <a:solidFill>
            <a:schemeClr val="accent1"/>
          </a:solidFill>
          <a:ln w="9525" algn="ctr">
            <a:solidFill>
              <a:schemeClr val="tx1"/>
            </a:solidFill>
            <a:round/>
            <a:headEnd/>
            <a:tailEnd/>
          </a:ln>
        </p:spPr>
        <p:txBody>
          <a:bodyPr/>
          <a:lstStyle/>
          <a:p>
            <a:r>
              <a:rPr lang="en-ZA"/>
              <a:t>In</a:t>
            </a:r>
            <a:endParaRPr lang="en-US"/>
          </a:p>
        </p:txBody>
      </p:sp>
      <p:sp>
        <p:nvSpPr>
          <p:cNvPr id="22534" name="Pentagon 6"/>
          <p:cNvSpPr>
            <a:spLocks noChangeArrowheads="1"/>
          </p:cNvSpPr>
          <p:nvPr/>
        </p:nvSpPr>
        <p:spPr bwMode="auto">
          <a:xfrm>
            <a:off x="7580313" y="5557307"/>
            <a:ext cx="1106487" cy="398463"/>
          </a:xfrm>
          <a:prstGeom prst="homePlate">
            <a:avLst>
              <a:gd name="adj" fmla="val 49984"/>
            </a:avLst>
          </a:prstGeom>
          <a:solidFill>
            <a:schemeClr val="accent1"/>
          </a:solidFill>
          <a:ln w="9525" algn="ctr">
            <a:solidFill>
              <a:schemeClr val="tx1"/>
            </a:solidFill>
            <a:round/>
            <a:headEnd/>
            <a:tailEnd/>
          </a:ln>
        </p:spPr>
        <p:txBody>
          <a:bodyPr/>
          <a:lstStyle/>
          <a:p>
            <a:r>
              <a:rPr lang="en-ZA"/>
              <a:t>Out</a:t>
            </a:r>
            <a:endParaRPr lang="en-US"/>
          </a:p>
        </p:txBody>
      </p:sp>
      <p:sp>
        <p:nvSpPr>
          <p:cNvPr id="22535" name="Rectangle 7"/>
          <p:cNvSpPr>
            <a:spLocks noChangeArrowheads="1"/>
          </p:cNvSpPr>
          <p:nvPr/>
        </p:nvSpPr>
        <p:spPr bwMode="auto">
          <a:xfrm>
            <a:off x="2536825" y="5144557"/>
            <a:ext cx="1401763" cy="1209675"/>
          </a:xfrm>
          <a:prstGeom prst="rect">
            <a:avLst/>
          </a:prstGeom>
          <a:solidFill>
            <a:schemeClr val="accent1"/>
          </a:solidFill>
          <a:ln w="9525" algn="ctr">
            <a:solidFill>
              <a:schemeClr val="tx1"/>
            </a:solidFill>
            <a:round/>
            <a:headEnd/>
            <a:tailEnd/>
          </a:ln>
        </p:spPr>
        <p:txBody>
          <a:bodyPr anchor="ctr"/>
          <a:lstStyle/>
          <a:p>
            <a:pPr algn="ctr"/>
            <a:r>
              <a:rPr lang="en-ZA" sz="2000"/>
              <a:t>Device A</a:t>
            </a:r>
            <a:endParaRPr lang="en-US" sz="2000"/>
          </a:p>
        </p:txBody>
      </p:sp>
      <p:sp>
        <p:nvSpPr>
          <p:cNvPr id="22536" name="Rectangle 8"/>
          <p:cNvSpPr>
            <a:spLocks noChangeArrowheads="1"/>
          </p:cNvSpPr>
          <p:nvPr/>
        </p:nvSpPr>
        <p:spPr bwMode="auto">
          <a:xfrm>
            <a:off x="5397500" y="5144557"/>
            <a:ext cx="1327150" cy="1209675"/>
          </a:xfrm>
          <a:prstGeom prst="rect">
            <a:avLst/>
          </a:prstGeom>
          <a:solidFill>
            <a:schemeClr val="accent1"/>
          </a:solidFill>
          <a:ln w="9525" algn="ctr">
            <a:solidFill>
              <a:schemeClr val="tx1"/>
            </a:solidFill>
            <a:round/>
            <a:headEnd/>
            <a:tailEnd/>
          </a:ln>
        </p:spPr>
        <p:txBody>
          <a:bodyPr anchor="ctr"/>
          <a:lstStyle/>
          <a:p>
            <a:pPr algn="ctr"/>
            <a:r>
              <a:rPr lang="en-ZA" sz="2000"/>
              <a:t>Device B</a:t>
            </a:r>
            <a:endParaRPr lang="en-US" sz="2000"/>
          </a:p>
        </p:txBody>
      </p:sp>
      <p:cxnSp>
        <p:nvCxnSpPr>
          <p:cNvPr id="22537" name="Straight Arrow Connector 10"/>
          <p:cNvCxnSpPr>
            <a:cxnSpLocks noChangeShapeType="1"/>
            <a:stCxn id="22533" idx="3"/>
            <a:endCxn id="22535" idx="1"/>
          </p:cNvCxnSpPr>
          <p:nvPr/>
        </p:nvCxnSpPr>
        <p:spPr bwMode="auto">
          <a:xfrm>
            <a:off x="1739900" y="5727170"/>
            <a:ext cx="796925" cy="22225"/>
          </a:xfrm>
          <a:prstGeom prst="straightConnector1">
            <a:avLst/>
          </a:prstGeom>
          <a:noFill/>
          <a:ln w="285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2538" name="Straight Arrow Connector 11"/>
          <p:cNvCxnSpPr>
            <a:cxnSpLocks noChangeShapeType="1"/>
            <a:stCxn id="22536" idx="3"/>
            <a:endCxn id="22534" idx="1"/>
          </p:cNvCxnSpPr>
          <p:nvPr/>
        </p:nvCxnSpPr>
        <p:spPr bwMode="auto">
          <a:xfrm>
            <a:off x="6724650" y="5749395"/>
            <a:ext cx="855663" cy="6350"/>
          </a:xfrm>
          <a:prstGeom prst="straightConnector1">
            <a:avLst/>
          </a:prstGeom>
          <a:noFill/>
          <a:ln w="285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7" name="Straight Arrow Connector 16"/>
          <p:cNvCxnSpPr>
            <a:stCxn id="22535" idx="3"/>
            <a:endCxn id="22536" idx="1"/>
          </p:cNvCxnSpPr>
          <p:nvPr/>
        </p:nvCxnSpPr>
        <p:spPr bwMode="auto">
          <a:xfrm>
            <a:off x="3938588" y="5749395"/>
            <a:ext cx="1458912" cy="1587"/>
          </a:xfrm>
          <a:prstGeom prst="straightConnector1">
            <a:avLst/>
          </a:prstGeom>
          <a:solidFill>
            <a:schemeClr val="accent1"/>
          </a:solidFill>
          <a:ln w="28575" cap="flat" cmpd="sng" algn="ctr">
            <a:solidFill>
              <a:schemeClr val="tx2">
                <a:lumMod val="75000"/>
              </a:schemeClr>
            </a:solidFill>
            <a:prstDash val="solid"/>
            <a:round/>
            <a:headEnd type="none" w="med" len="med"/>
            <a:tailEnd type="arrow"/>
          </a:ln>
          <a:effectLst/>
        </p:spPr>
      </p:cxnSp>
      <p:sp>
        <p:nvSpPr>
          <p:cNvPr id="22540" name="Rectangle 13"/>
          <p:cNvSpPr>
            <a:spLocks noChangeArrowheads="1"/>
          </p:cNvSpPr>
          <p:nvPr/>
        </p:nvSpPr>
        <p:spPr bwMode="auto">
          <a:xfrm>
            <a:off x="4000500" y="5173132"/>
            <a:ext cx="123031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sz="1400"/>
              <a:t>handshaking</a:t>
            </a:r>
          </a:p>
          <a:p>
            <a:r>
              <a:rPr lang="en-ZA" sz="1400"/>
              <a:t>lines</a:t>
            </a:r>
            <a:endParaRPr lang="en-US" sz="1400"/>
          </a:p>
        </p:txBody>
      </p:sp>
    </p:spTree>
    <p:extLst>
      <p:ext uri="{BB962C8B-B14F-4D97-AF65-F5344CB8AC3E}">
        <p14:creationId xmlns:p14="http://schemas.microsoft.com/office/powerpoint/2010/main" val="6411213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ight Arrow 11"/>
          <p:cNvSpPr>
            <a:spLocks noChangeArrowheads="1"/>
          </p:cNvSpPr>
          <p:nvPr/>
        </p:nvSpPr>
        <p:spPr bwMode="auto">
          <a:xfrm>
            <a:off x="5909733" y="3877892"/>
            <a:ext cx="1577622" cy="944563"/>
          </a:xfrm>
          <a:prstGeom prst="rightArrow">
            <a:avLst>
              <a:gd name="adj1" fmla="val 50000"/>
              <a:gd name="adj2" fmla="val 49980"/>
            </a:avLst>
          </a:prstGeom>
          <a:solidFill>
            <a:schemeClr val="accent1"/>
          </a:solidFill>
          <a:ln w="9525" algn="ctr">
            <a:solidFill>
              <a:schemeClr val="tx1"/>
            </a:solidFill>
            <a:round/>
            <a:headEnd/>
            <a:tailEnd/>
          </a:ln>
        </p:spPr>
        <p:txBody>
          <a:bodyPr/>
          <a:lstStyle/>
          <a:p>
            <a:r>
              <a:rPr lang="en-ZA" dirty="0"/>
              <a:t>OUTPUTS</a:t>
            </a:r>
            <a:endParaRPr lang="en-US" dirty="0"/>
          </a:p>
        </p:txBody>
      </p:sp>
      <p:sp>
        <p:nvSpPr>
          <p:cNvPr id="2" name="Title 1"/>
          <p:cNvSpPr>
            <a:spLocks noGrp="1"/>
          </p:cNvSpPr>
          <p:nvPr>
            <p:ph type="title"/>
          </p:nvPr>
        </p:nvSpPr>
        <p:spPr>
          <a:xfrm>
            <a:off x="729114" y="673131"/>
            <a:ext cx="7698306" cy="692210"/>
          </a:xfrm>
        </p:spPr>
        <p:txBody>
          <a:bodyPr>
            <a:normAutofit fontScale="90000"/>
          </a:bodyPr>
          <a:lstStyle/>
          <a:p>
            <a:pPr>
              <a:defRPr/>
            </a:pPr>
            <a:r>
              <a:rPr lang="en-ZA" dirty="0" smtClean="0"/>
              <a:t>Digital logic modular design issues</a:t>
            </a:r>
            <a:endParaRPr lang="en-US" dirty="0"/>
          </a:p>
        </p:txBody>
      </p:sp>
      <p:sp>
        <p:nvSpPr>
          <p:cNvPr id="3" name="Content Placeholder 2"/>
          <p:cNvSpPr>
            <a:spLocks noGrp="1"/>
          </p:cNvSpPr>
          <p:nvPr>
            <p:ph idx="1"/>
          </p:nvPr>
        </p:nvSpPr>
        <p:spPr>
          <a:xfrm>
            <a:off x="736599" y="1527351"/>
            <a:ext cx="8007350" cy="4191000"/>
          </a:xfrm>
        </p:spPr>
        <p:txBody>
          <a:bodyPr/>
          <a:lstStyle/>
          <a:p>
            <a:pPr>
              <a:defRPr/>
            </a:pPr>
            <a:r>
              <a:rPr lang="en-US" dirty="0" smtClean="0"/>
              <a:t>A sequential logic system typically involves two parts: </a:t>
            </a:r>
          </a:p>
          <a:p>
            <a:pPr lvl="1">
              <a:defRPr/>
            </a:pPr>
            <a:r>
              <a:rPr lang="en-US" dirty="0" smtClean="0"/>
              <a:t>Storage (aka “</a:t>
            </a:r>
            <a:r>
              <a:rPr lang="en-US" dirty="0" err="1" smtClean="0"/>
              <a:t>bistable</a:t>
            </a:r>
            <a:r>
              <a:rPr lang="en-US" dirty="0" smtClean="0"/>
              <a:t>” device)</a:t>
            </a:r>
          </a:p>
          <a:p>
            <a:pPr lvl="1">
              <a:defRPr/>
            </a:pPr>
            <a:r>
              <a:rPr lang="en-US" dirty="0" smtClean="0"/>
              <a:t>Combinational logic (OR, AND, </a:t>
            </a:r>
            <a:r>
              <a:rPr lang="en-US" dirty="0" smtClean="0"/>
              <a:t>etc. </a:t>
            </a:r>
            <a:r>
              <a:rPr lang="en-US" dirty="0" smtClean="0"/>
              <a:t>gates)</a:t>
            </a:r>
          </a:p>
        </p:txBody>
      </p:sp>
      <p:sp>
        <p:nvSpPr>
          <p:cNvPr id="23557" name="Right Arrow 6"/>
          <p:cNvSpPr>
            <a:spLocks noChangeArrowheads="1"/>
          </p:cNvSpPr>
          <p:nvPr/>
        </p:nvSpPr>
        <p:spPr bwMode="auto">
          <a:xfrm>
            <a:off x="1726319" y="3877892"/>
            <a:ext cx="1373980" cy="944563"/>
          </a:xfrm>
          <a:prstGeom prst="rightArrow">
            <a:avLst>
              <a:gd name="adj1" fmla="val 50000"/>
              <a:gd name="adj2" fmla="val 49957"/>
            </a:avLst>
          </a:prstGeom>
          <a:solidFill>
            <a:schemeClr val="accent1"/>
          </a:solidFill>
          <a:ln w="9525" algn="ctr">
            <a:solidFill>
              <a:schemeClr val="tx1"/>
            </a:solidFill>
            <a:round/>
            <a:headEnd/>
            <a:tailEnd/>
          </a:ln>
        </p:spPr>
        <p:txBody>
          <a:bodyPr/>
          <a:lstStyle/>
          <a:p>
            <a:r>
              <a:rPr lang="en-ZA" dirty="0"/>
              <a:t>INPUTS</a:t>
            </a:r>
            <a:endParaRPr lang="en-US" dirty="0"/>
          </a:p>
        </p:txBody>
      </p:sp>
      <p:sp>
        <p:nvSpPr>
          <p:cNvPr id="23558" name="Rectangle 7"/>
          <p:cNvSpPr>
            <a:spLocks noChangeArrowheads="1"/>
          </p:cNvSpPr>
          <p:nvPr/>
        </p:nvSpPr>
        <p:spPr bwMode="auto">
          <a:xfrm>
            <a:off x="3107796" y="3788992"/>
            <a:ext cx="2816225" cy="1077913"/>
          </a:xfrm>
          <a:prstGeom prst="rect">
            <a:avLst/>
          </a:prstGeom>
          <a:solidFill>
            <a:schemeClr val="accent1"/>
          </a:solidFill>
          <a:ln w="9525" algn="ctr">
            <a:solidFill>
              <a:schemeClr val="tx1"/>
            </a:solidFill>
            <a:round/>
            <a:headEnd/>
            <a:tailEnd/>
          </a:ln>
        </p:spPr>
        <p:txBody>
          <a:bodyPr anchor="ctr"/>
          <a:lstStyle/>
          <a:p>
            <a:pPr algn="ctr"/>
            <a:r>
              <a:rPr lang="en-ZA" sz="2400"/>
              <a:t>Combinational Logic Device</a:t>
            </a:r>
            <a:endParaRPr lang="en-US" sz="2400"/>
          </a:p>
        </p:txBody>
      </p:sp>
      <p:sp>
        <p:nvSpPr>
          <p:cNvPr id="23559" name="Rectangle 8"/>
          <p:cNvSpPr>
            <a:spLocks noChangeArrowheads="1"/>
          </p:cNvSpPr>
          <p:nvPr/>
        </p:nvSpPr>
        <p:spPr bwMode="auto">
          <a:xfrm>
            <a:off x="3107796" y="5589217"/>
            <a:ext cx="2816225" cy="766763"/>
          </a:xfrm>
          <a:prstGeom prst="rect">
            <a:avLst/>
          </a:prstGeom>
          <a:solidFill>
            <a:schemeClr val="accent1"/>
          </a:solidFill>
          <a:ln w="9525" algn="ctr">
            <a:solidFill>
              <a:schemeClr val="tx1"/>
            </a:solidFill>
            <a:round/>
            <a:headEnd/>
            <a:tailEnd/>
          </a:ln>
        </p:spPr>
        <p:txBody>
          <a:bodyPr anchor="ctr"/>
          <a:lstStyle/>
          <a:p>
            <a:pPr algn="ctr"/>
            <a:r>
              <a:rPr lang="en-ZA" sz="2400"/>
              <a:t>Storage</a:t>
            </a:r>
            <a:endParaRPr lang="en-US" sz="2400"/>
          </a:p>
        </p:txBody>
      </p:sp>
      <p:sp>
        <p:nvSpPr>
          <p:cNvPr id="23560" name="Right Arrow 9"/>
          <p:cNvSpPr>
            <a:spLocks noChangeArrowheads="1"/>
          </p:cNvSpPr>
          <p:nvPr/>
        </p:nvSpPr>
        <p:spPr bwMode="auto">
          <a:xfrm rot="5400000">
            <a:off x="3850746" y="4836742"/>
            <a:ext cx="973137" cy="944563"/>
          </a:xfrm>
          <a:prstGeom prst="rightArrow">
            <a:avLst>
              <a:gd name="adj1" fmla="val 50000"/>
              <a:gd name="adj2" fmla="val 49953"/>
            </a:avLst>
          </a:prstGeom>
          <a:solidFill>
            <a:schemeClr val="accent1"/>
          </a:solidFill>
          <a:ln w="9525" algn="ctr">
            <a:solidFill>
              <a:schemeClr val="tx1"/>
            </a:solidFill>
            <a:round/>
            <a:headEnd/>
            <a:tailEnd/>
          </a:ln>
        </p:spPr>
        <p:txBody>
          <a:bodyPr anchor="ctr"/>
          <a:lstStyle/>
          <a:p>
            <a:pPr algn="ctr"/>
            <a:r>
              <a:rPr lang="en-ZA"/>
              <a:t>Data</a:t>
            </a:r>
            <a:endParaRPr lang="en-US"/>
          </a:p>
        </p:txBody>
      </p:sp>
      <p:sp>
        <p:nvSpPr>
          <p:cNvPr id="23561" name="Right Arrow 10"/>
          <p:cNvSpPr>
            <a:spLocks noChangeArrowheads="1"/>
          </p:cNvSpPr>
          <p:nvPr/>
        </p:nvSpPr>
        <p:spPr bwMode="auto">
          <a:xfrm rot="-5400000">
            <a:off x="4959614" y="4777212"/>
            <a:ext cx="974725" cy="944562"/>
          </a:xfrm>
          <a:prstGeom prst="rightArrow">
            <a:avLst>
              <a:gd name="adj1" fmla="val 50000"/>
              <a:gd name="adj2" fmla="val 50034"/>
            </a:avLst>
          </a:prstGeom>
          <a:solidFill>
            <a:schemeClr val="accent1"/>
          </a:solidFill>
          <a:ln w="9525" algn="ctr">
            <a:solidFill>
              <a:schemeClr val="tx1"/>
            </a:solidFill>
            <a:round/>
            <a:headEnd/>
            <a:tailEnd/>
          </a:ln>
        </p:spPr>
        <p:txBody>
          <a:bodyPr anchor="ctr"/>
          <a:lstStyle/>
          <a:p>
            <a:pPr algn="ctr"/>
            <a:r>
              <a:rPr lang="en-ZA"/>
              <a:t>Data</a:t>
            </a:r>
            <a:endParaRPr lang="en-US"/>
          </a:p>
        </p:txBody>
      </p:sp>
      <p:sp>
        <p:nvSpPr>
          <p:cNvPr id="23562" name="Rectangle 12"/>
          <p:cNvSpPr>
            <a:spLocks noChangeArrowheads="1"/>
          </p:cNvSpPr>
          <p:nvPr/>
        </p:nvSpPr>
        <p:spPr bwMode="auto">
          <a:xfrm>
            <a:off x="232995" y="4025530"/>
            <a:ext cx="1857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dirty="0"/>
              <a:t>Another</a:t>
            </a:r>
          </a:p>
          <a:p>
            <a:r>
              <a:rPr lang="en-ZA" dirty="0"/>
              <a:t>combinational logic device(s)</a:t>
            </a:r>
            <a:endParaRPr lang="en-US" dirty="0"/>
          </a:p>
        </p:txBody>
      </p:sp>
      <p:sp>
        <p:nvSpPr>
          <p:cNvPr id="23563" name="Rectangle 13"/>
          <p:cNvSpPr>
            <a:spLocks noChangeArrowheads="1"/>
          </p:cNvSpPr>
          <p:nvPr/>
        </p:nvSpPr>
        <p:spPr bwMode="auto">
          <a:xfrm>
            <a:off x="7354369" y="3950917"/>
            <a:ext cx="1857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Another</a:t>
            </a:r>
          </a:p>
          <a:p>
            <a:r>
              <a:rPr lang="en-ZA"/>
              <a:t>combinational logic device(s)</a:t>
            </a:r>
            <a:endParaRPr lang="en-US"/>
          </a:p>
        </p:txBody>
      </p:sp>
      <p:sp>
        <p:nvSpPr>
          <p:cNvPr id="23564" name="Rectangle 13"/>
          <p:cNvSpPr>
            <a:spLocks noChangeArrowheads="1"/>
          </p:cNvSpPr>
          <p:nvPr/>
        </p:nvSpPr>
        <p:spPr bwMode="auto">
          <a:xfrm>
            <a:off x="6009746" y="4957392"/>
            <a:ext cx="2617787"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potentially shared data busses, possibly 2 separate busses for full-duplex, one for read one for write</a:t>
            </a:r>
            <a:endParaRPr lang="en-US"/>
          </a:p>
        </p:txBody>
      </p:sp>
      <p:sp>
        <p:nvSpPr>
          <p:cNvPr id="23565" name="Up-Down Arrow 12"/>
          <p:cNvSpPr>
            <a:spLocks noChangeArrowheads="1"/>
          </p:cNvSpPr>
          <p:nvPr/>
        </p:nvSpPr>
        <p:spPr bwMode="auto">
          <a:xfrm>
            <a:off x="3218921" y="4833567"/>
            <a:ext cx="404812" cy="784225"/>
          </a:xfrm>
          <a:prstGeom prst="upDownArrow">
            <a:avLst>
              <a:gd name="adj1" fmla="val 50000"/>
              <a:gd name="adj2" fmla="val 50046"/>
            </a:avLst>
          </a:prstGeom>
          <a:solidFill>
            <a:schemeClr val="accent1"/>
          </a:solidFill>
          <a:ln w="9525" algn="ctr">
            <a:solidFill>
              <a:schemeClr val="tx1"/>
            </a:solidFill>
            <a:round/>
            <a:headEnd/>
            <a:tailEnd/>
          </a:ln>
        </p:spPr>
        <p:txBody>
          <a:bodyPr/>
          <a:lstStyle/>
          <a:p>
            <a:endParaRPr lang="en-US"/>
          </a:p>
        </p:txBody>
      </p:sp>
      <p:sp>
        <p:nvSpPr>
          <p:cNvPr id="23566" name="Rectangle 13"/>
          <p:cNvSpPr>
            <a:spLocks noChangeArrowheads="1"/>
          </p:cNvSpPr>
          <p:nvPr/>
        </p:nvSpPr>
        <p:spPr bwMode="auto">
          <a:xfrm>
            <a:off x="458258" y="5214567"/>
            <a:ext cx="2616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dirty="0"/>
              <a:t>control lines (e.g., do you want to read or write, are you done setting all the bits, etc.)</a:t>
            </a:r>
            <a:endParaRPr lang="en-US" dirty="0"/>
          </a:p>
        </p:txBody>
      </p:sp>
      <p:cxnSp>
        <p:nvCxnSpPr>
          <p:cNvPr id="23567" name="Straight Connector 15"/>
          <p:cNvCxnSpPr>
            <a:cxnSpLocks noChangeShapeType="1"/>
            <a:stCxn id="23565" idx="2"/>
          </p:cNvCxnSpPr>
          <p:nvPr/>
        </p:nvCxnSpPr>
        <p:spPr bwMode="auto">
          <a:xfrm rot="10800000" flipV="1">
            <a:off x="2722033" y="5225680"/>
            <a:ext cx="598488" cy="1174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3568" name="Straight Connector 16"/>
          <p:cNvCxnSpPr>
            <a:cxnSpLocks noChangeShapeType="1"/>
          </p:cNvCxnSpPr>
          <p:nvPr/>
        </p:nvCxnSpPr>
        <p:spPr bwMode="auto">
          <a:xfrm rot="10800000" flipV="1">
            <a:off x="5609696" y="5330455"/>
            <a:ext cx="444500" cy="920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524489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ZA" dirty="0" smtClean="0"/>
              <a:t>Lecture Overview</a:t>
            </a:r>
            <a:endParaRPr lang="en-US" dirty="0" smtClean="0"/>
          </a:p>
        </p:txBody>
      </p:sp>
      <p:sp>
        <p:nvSpPr>
          <p:cNvPr id="3" name="Content Placeholder 2"/>
          <p:cNvSpPr>
            <a:spLocks noGrp="1"/>
          </p:cNvSpPr>
          <p:nvPr>
            <p:ph idx="1"/>
          </p:nvPr>
        </p:nvSpPr>
        <p:spPr>
          <a:xfrm>
            <a:off x="729785" y="1257300"/>
            <a:ext cx="7697635" cy="4792981"/>
          </a:xfrm>
        </p:spPr>
        <p:txBody>
          <a:bodyPr>
            <a:normAutofit lnSpcReduction="10000"/>
          </a:bodyPr>
          <a:lstStyle/>
          <a:p>
            <a:pPr eaLnBrk="1" hangingPunct="1">
              <a:defRPr/>
            </a:pPr>
            <a:r>
              <a:rPr lang="en-ZA" dirty="0" smtClean="0"/>
              <a:t>When to use </a:t>
            </a:r>
            <a:r>
              <a:rPr lang="en-ZA" i="1" dirty="0" smtClean="0"/>
              <a:t>assign</a:t>
            </a:r>
          </a:p>
          <a:p>
            <a:pPr eaLnBrk="1" hangingPunct="1">
              <a:defRPr/>
            </a:pPr>
            <a:r>
              <a:rPr lang="en-ZA" dirty="0" smtClean="0"/>
              <a:t>Blocking &amp; non-blocking simulation and potential pitfalls</a:t>
            </a:r>
          </a:p>
          <a:p>
            <a:pPr eaLnBrk="1" hangingPunct="1">
              <a:defRPr/>
            </a:pPr>
            <a:r>
              <a:rPr lang="en-ZA" dirty="0" smtClean="0"/>
              <a:t>The unconditional always</a:t>
            </a:r>
          </a:p>
          <a:p>
            <a:pPr eaLnBrk="1" hangingPunct="1">
              <a:defRPr/>
            </a:pPr>
            <a:r>
              <a:rPr lang="en-ZA" dirty="0" smtClean="0"/>
              <a:t>Configuration</a:t>
            </a:r>
            <a:br>
              <a:rPr lang="en-ZA" dirty="0" smtClean="0"/>
            </a:br>
            <a:r>
              <a:rPr lang="en-ZA" dirty="0" smtClean="0"/>
              <a:t>architectures</a:t>
            </a:r>
          </a:p>
          <a:p>
            <a:pPr eaLnBrk="1" hangingPunct="1">
              <a:defRPr/>
            </a:pPr>
            <a:r>
              <a:rPr lang="en-ZA" dirty="0" smtClean="0"/>
              <a:t>Digital signals,</a:t>
            </a:r>
            <a:br>
              <a:rPr lang="en-ZA" dirty="0" smtClean="0"/>
            </a:br>
            <a:r>
              <a:rPr lang="en-ZA" dirty="0" smtClean="0"/>
              <a:t>Interface basics,</a:t>
            </a:r>
            <a:br>
              <a:rPr lang="en-ZA" dirty="0" smtClean="0"/>
            </a:br>
            <a:r>
              <a:rPr lang="en-ZA" dirty="0" smtClean="0"/>
              <a:t>Using latches</a:t>
            </a:r>
          </a:p>
        </p:txBody>
      </p:sp>
      <p:pic>
        <p:nvPicPr>
          <p:cNvPr id="4099" name="Picture 3" descr="mosaic01.gif"/>
          <p:cNvPicPr>
            <a:picLocks noChangeAspect="1"/>
          </p:cNvPicPr>
          <p:nvPr/>
        </p:nvPicPr>
        <p:blipFill>
          <a:blip r:embed="rId3" cstate="print"/>
          <a:srcRect/>
          <a:stretch>
            <a:fillRect/>
          </a:stretch>
        </p:blipFill>
        <p:spPr bwMode="auto">
          <a:xfrm>
            <a:off x="4403725" y="3538538"/>
            <a:ext cx="4471988" cy="3101975"/>
          </a:xfrm>
          <a:prstGeom prst="rect">
            <a:avLst/>
          </a:prstGeom>
          <a:noFill/>
          <a:ln w="9525">
            <a:noFill/>
            <a:miter lim="800000"/>
            <a:headEnd/>
            <a:tailEnd/>
          </a:ln>
        </p:spPr>
      </p:pic>
    </p:spTree>
    <p:extLst>
      <p:ext uri="{BB962C8B-B14F-4D97-AF65-F5344CB8AC3E}">
        <p14:creationId xmlns:p14="http://schemas.microsoft.com/office/powerpoint/2010/main" val="23650324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defRPr/>
            </a:pPr>
            <a:r>
              <a:rPr lang="en-ZA" dirty="0" smtClean="0"/>
              <a:t>Handshaking – making sure the data gets there</a:t>
            </a:r>
            <a:endParaRPr lang="en-US" dirty="0"/>
          </a:p>
        </p:txBody>
      </p:sp>
      <p:sp>
        <p:nvSpPr>
          <p:cNvPr id="5" name="Text Placeholder 4"/>
          <p:cNvSpPr>
            <a:spLocks noGrp="1"/>
          </p:cNvSpPr>
          <p:nvPr>
            <p:ph type="body" idx="1"/>
          </p:nvPr>
        </p:nvSpPr>
        <p:spPr/>
        <p:txBody>
          <a:bodyPr/>
          <a:lstStyle/>
          <a:p>
            <a:pPr>
              <a:defRPr/>
            </a:pPr>
            <a:r>
              <a:rPr lang="en-ZA" dirty="0" smtClean="0"/>
              <a:t>Reconfigurable Computing</a:t>
            </a:r>
            <a:endParaRPr lang="en-US" dirty="0"/>
          </a:p>
        </p:txBody>
      </p:sp>
    </p:spTree>
    <p:extLst>
      <p:ext uri="{BB962C8B-B14F-4D97-AF65-F5344CB8AC3E}">
        <p14:creationId xmlns:p14="http://schemas.microsoft.com/office/powerpoint/2010/main" val="11763277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ZA" dirty="0" smtClean="0"/>
              <a:t>Interface Handshaking basics</a:t>
            </a:r>
            <a:endParaRPr lang="en-ZA" dirty="0"/>
          </a:p>
        </p:txBody>
      </p:sp>
      <p:sp>
        <p:nvSpPr>
          <p:cNvPr id="5" name="Content Placeholder 4"/>
          <p:cNvSpPr>
            <a:spLocks noGrp="1"/>
          </p:cNvSpPr>
          <p:nvPr>
            <p:ph idx="1"/>
          </p:nvPr>
        </p:nvSpPr>
        <p:spPr/>
        <p:txBody>
          <a:bodyPr>
            <a:normAutofit fontScale="92500"/>
          </a:bodyPr>
          <a:lstStyle/>
          <a:p>
            <a:r>
              <a:rPr lang="en-ZA" dirty="0"/>
              <a:t>Handshaking </a:t>
            </a:r>
            <a:r>
              <a:rPr lang="en-ZA" dirty="0" smtClean="0"/>
              <a:t>is a means to ensure reliable transfer </a:t>
            </a:r>
            <a:r>
              <a:rPr lang="en-ZA" dirty="0"/>
              <a:t>of data </a:t>
            </a:r>
            <a:r>
              <a:rPr lang="en-ZA" dirty="0" smtClean="0"/>
              <a:t>and/or control between </a:t>
            </a:r>
            <a:r>
              <a:rPr lang="en-ZA" dirty="0"/>
              <a:t>two </a:t>
            </a:r>
            <a:r>
              <a:rPr lang="en-ZA" dirty="0" smtClean="0"/>
              <a:t>devices </a:t>
            </a:r>
            <a:r>
              <a:rPr lang="en-ZA" dirty="0"/>
              <a:t>that </a:t>
            </a:r>
            <a:r>
              <a:rPr lang="en-ZA" dirty="0" smtClean="0"/>
              <a:t>could be far apart (long latencies between pins) or could be operating </a:t>
            </a:r>
            <a:r>
              <a:rPr lang="en-ZA" dirty="0"/>
              <a:t>at different clock frequencies</a:t>
            </a:r>
            <a:r>
              <a:rPr lang="en-ZA" dirty="0" smtClean="0"/>
              <a:t>.</a:t>
            </a:r>
          </a:p>
          <a:p>
            <a:r>
              <a:rPr lang="en-ZA" dirty="0" smtClean="0"/>
              <a:t>Essentially, handshaking provides additional pins to synchronize the transfer of data, so that data is sent when the receiver is ready.</a:t>
            </a:r>
            <a:endParaRPr lang="en-ZA" dirty="0"/>
          </a:p>
        </p:txBody>
      </p:sp>
    </p:spTree>
    <p:extLst>
      <p:ext uri="{BB962C8B-B14F-4D97-AF65-F5344CB8AC3E}">
        <p14:creationId xmlns:p14="http://schemas.microsoft.com/office/powerpoint/2010/main" val="35265914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ZA" dirty="0" smtClean="0"/>
              <a:t>Handshaking</a:t>
            </a:r>
            <a:endParaRPr lang="en-ZA" dirty="0"/>
          </a:p>
        </p:txBody>
      </p:sp>
      <p:sp>
        <p:nvSpPr>
          <p:cNvPr id="5" name="Content Placeholder 4"/>
          <p:cNvSpPr>
            <a:spLocks noGrp="1"/>
          </p:cNvSpPr>
          <p:nvPr>
            <p:ph idx="1"/>
          </p:nvPr>
        </p:nvSpPr>
        <p:spPr/>
        <p:txBody>
          <a:bodyPr>
            <a:normAutofit/>
          </a:bodyPr>
          <a:lstStyle/>
          <a:p>
            <a:r>
              <a:rPr lang="en-ZA" dirty="0"/>
              <a:t>For effective </a:t>
            </a:r>
            <a:r>
              <a:rPr lang="en-ZA" dirty="0" smtClean="0"/>
              <a:t>data exchange:</a:t>
            </a:r>
          </a:p>
          <a:p>
            <a:pPr lvl="1"/>
            <a:r>
              <a:rPr lang="en-ZA" dirty="0" smtClean="0"/>
              <a:t>Sender </a:t>
            </a:r>
            <a:r>
              <a:rPr lang="en-ZA" dirty="0"/>
              <a:t>needs to </a:t>
            </a:r>
            <a:r>
              <a:rPr lang="en-ZA" dirty="0" smtClean="0"/>
              <a:t>first know when receiver </a:t>
            </a:r>
            <a:r>
              <a:rPr lang="en-ZA" dirty="0"/>
              <a:t>is </a:t>
            </a:r>
            <a:r>
              <a:rPr lang="en-ZA" dirty="0" smtClean="0"/>
              <a:t>able </a:t>
            </a:r>
            <a:r>
              <a:rPr lang="en-ZA" dirty="0"/>
              <a:t>to receive </a:t>
            </a:r>
            <a:r>
              <a:rPr lang="en-ZA" dirty="0" smtClean="0"/>
              <a:t>data, </a:t>
            </a:r>
            <a:r>
              <a:rPr lang="en-ZA" i="1" dirty="0" smtClean="0"/>
              <a:t>and</a:t>
            </a:r>
            <a:r>
              <a:rPr lang="en-ZA" dirty="0" smtClean="0"/>
              <a:t> when </a:t>
            </a:r>
            <a:r>
              <a:rPr lang="en-ZA" dirty="0"/>
              <a:t>the </a:t>
            </a:r>
            <a:r>
              <a:rPr lang="en-ZA" dirty="0" smtClean="0"/>
              <a:t>data </a:t>
            </a:r>
            <a:r>
              <a:rPr lang="en-ZA" dirty="0"/>
              <a:t>has been </a:t>
            </a:r>
            <a:r>
              <a:rPr lang="en-ZA" dirty="0" smtClean="0"/>
              <a:t>successfully received.</a:t>
            </a:r>
          </a:p>
          <a:p>
            <a:pPr lvl="1"/>
            <a:r>
              <a:rPr lang="en-ZA" dirty="0" smtClean="0"/>
              <a:t>Receiver </a:t>
            </a:r>
            <a:r>
              <a:rPr lang="en-ZA" dirty="0"/>
              <a:t>needs to know when the </a:t>
            </a:r>
            <a:r>
              <a:rPr lang="en-ZA" dirty="0" smtClean="0"/>
              <a:t>data </a:t>
            </a:r>
            <a:r>
              <a:rPr lang="en-ZA" dirty="0"/>
              <a:t>is ready to be sent </a:t>
            </a:r>
            <a:r>
              <a:rPr lang="en-ZA" dirty="0" smtClean="0"/>
              <a:t>to it, </a:t>
            </a:r>
            <a:r>
              <a:rPr lang="en-ZA" i="1" dirty="0" smtClean="0"/>
              <a:t>and</a:t>
            </a:r>
            <a:r>
              <a:rPr lang="en-ZA" dirty="0" smtClean="0"/>
              <a:t> </a:t>
            </a:r>
            <a:r>
              <a:rPr lang="en-ZA" dirty="0"/>
              <a:t>when </a:t>
            </a:r>
            <a:r>
              <a:rPr lang="en-ZA" dirty="0" smtClean="0"/>
              <a:t>the sender has determined that the receiver has </a:t>
            </a:r>
            <a:r>
              <a:rPr lang="en-ZA" dirty="0"/>
              <a:t>acquired the </a:t>
            </a:r>
            <a:r>
              <a:rPr lang="en-ZA" dirty="0" smtClean="0"/>
              <a:t>data.</a:t>
            </a:r>
            <a:endParaRPr lang="en-ZA" dirty="0"/>
          </a:p>
        </p:txBody>
      </p:sp>
    </p:spTree>
    <p:extLst>
      <p:ext uri="{BB962C8B-B14F-4D97-AF65-F5344CB8AC3E}">
        <p14:creationId xmlns:p14="http://schemas.microsoft.com/office/powerpoint/2010/main" val="1829317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Handshaking</a:t>
            </a:r>
            <a:endParaRPr lang="en-ZA" dirty="0"/>
          </a:p>
        </p:txBody>
      </p:sp>
      <p:sp>
        <p:nvSpPr>
          <p:cNvPr id="3" name="Content Placeholder 2"/>
          <p:cNvSpPr>
            <a:spLocks noGrp="1"/>
          </p:cNvSpPr>
          <p:nvPr>
            <p:ph idx="1"/>
          </p:nvPr>
        </p:nvSpPr>
        <p:spPr>
          <a:xfrm>
            <a:off x="520701" y="1460500"/>
            <a:ext cx="7906720" cy="4655097"/>
          </a:xfrm>
        </p:spPr>
        <p:txBody>
          <a:bodyPr>
            <a:normAutofit/>
          </a:bodyPr>
          <a:lstStyle/>
          <a:p>
            <a:r>
              <a:rPr lang="en-ZA" dirty="0" smtClean="0"/>
              <a:t>There are many types of handshaking, </a:t>
            </a:r>
            <a:r>
              <a:rPr lang="en-ZA" dirty="0"/>
              <a:t>but </a:t>
            </a:r>
            <a:r>
              <a:rPr lang="en-ZA" dirty="0" smtClean="0"/>
              <a:t>they are generally either:</a:t>
            </a:r>
          </a:p>
          <a:p>
            <a:pPr lvl="1"/>
            <a:r>
              <a:rPr lang="en-ZA" dirty="0" smtClean="0"/>
              <a:t>Explicit </a:t>
            </a:r>
            <a:r>
              <a:rPr lang="en-ZA" dirty="0"/>
              <a:t>handshaking</a:t>
            </a:r>
            <a:endParaRPr lang="en-ZA" dirty="0" smtClean="0"/>
          </a:p>
          <a:p>
            <a:pPr lvl="1"/>
            <a:r>
              <a:rPr lang="en-ZA" dirty="0" smtClean="0"/>
              <a:t>Implicit handshaking</a:t>
            </a:r>
            <a:endParaRPr lang="en-ZA" dirty="0"/>
          </a:p>
        </p:txBody>
      </p:sp>
      <p:sp>
        <p:nvSpPr>
          <p:cNvPr id="6" name="Rectangle 5"/>
          <p:cNvSpPr/>
          <p:nvPr/>
        </p:nvSpPr>
        <p:spPr>
          <a:xfrm>
            <a:off x="220955" y="6422966"/>
            <a:ext cx="8244565" cy="276999"/>
          </a:xfrm>
          <a:prstGeom prst="rect">
            <a:avLst/>
          </a:prstGeom>
        </p:spPr>
        <p:txBody>
          <a:bodyPr wrap="none">
            <a:spAutoFit/>
          </a:bodyPr>
          <a:lstStyle/>
          <a:p>
            <a:r>
              <a:rPr lang="en-ZA" sz="1200" dirty="0" smtClean="0"/>
              <a:t>Information based on </a:t>
            </a:r>
            <a:r>
              <a:rPr lang="en-ZA" sz="1200" dirty="0" err="1" smtClean="0"/>
              <a:t>Digilent</a:t>
            </a:r>
            <a:r>
              <a:rPr lang="en-ZA" sz="1200" dirty="0" smtClean="0"/>
              <a:t> training </a:t>
            </a:r>
            <a:r>
              <a:rPr lang="en-ZA" sz="1200" dirty="0"/>
              <a:t>resources available at: </a:t>
            </a:r>
            <a:r>
              <a:rPr lang="en-ZA" sz="1200" dirty="0">
                <a:hlinkClick r:id="rId2"/>
              </a:rPr>
              <a:t>https://</a:t>
            </a:r>
            <a:r>
              <a:rPr lang="en-ZA" sz="1200" dirty="0" smtClean="0">
                <a:hlinkClick r:id="rId2"/>
              </a:rPr>
              <a:t>reference.digilentinc.com/learn/courses/unit-3/start</a:t>
            </a:r>
            <a:endParaRPr lang="en-ZA" sz="1200" dirty="0"/>
          </a:p>
        </p:txBody>
      </p:sp>
    </p:spTree>
    <p:extLst>
      <p:ext uri="{BB962C8B-B14F-4D97-AF65-F5344CB8AC3E}">
        <p14:creationId xmlns:p14="http://schemas.microsoft.com/office/powerpoint/2010/main" val="8632697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Explicit Handshaking</a:t>
            </a:r>
            <a:endParaRPr lang="en-ZA" dirty="0"/>
          </a:p>
        </p:txBody>
      </p:sp>
      <p:sp>
        <p:nvSpPr>
          <p:cNvPr id="3" name="Content Placeholder 2"/>
          <p:cNvSpPr>
            <a:spLocks noGrp="1"/>
          </p:cNvSpPr>
          <p:nvPr>
            <p:ph idx="1"/>
          </p:nvPr>
        </p:nvSpPr>
        <p:spPr>
          <a:xfrm>
            <a:off x="355600" y="1092200"/>
            <a:ext cx="8470899" cy="4655097"/>
          </a:xfrm>
        </p:spPr>
        <p:txBody>
          <a:bodyPr>
            <a:normAutofit/>
          </a:bodyPr>
          <a:lstStyle/>
          <a:p>
            <a:r>
              <a:rPr lang="en-ZA" dirty="0" smtClean="0"/>
              <a:t>Explicit handshaking, basic 4-phase handshake:</a:t>
            </a:r>
          </a:p>
          <a:p>
            <a:pPr lvl="1"/>
            <a:r>
              <a:rPr lang="en-ZA" sz="2000" dirty="0" smtClean="0"/>
              <a:t>This form of handshaking uses </a:t>
            </a:r>
            <a:r>
              <a:rPr lang="en-ZA" sz="2000" dirty="0"/>
              <a:t>dedicated </a:t>
            </a:r>
            <a:r>
              <a:rPr lang="en-ZA" sz="2000" dirty="0" smtClean="0"/>
              <a:t>control </a:t>
            </a:r>
            <a:r>
              <a:rPr lang="en-ZA" sz="2000" dirty="0"/>
              <a:t>signals </a:t>
            </a:r>
            <a:r>
              <a:rPr lang="en-ZA" sz="2000" dirty="0" smtClean="0"/>
              <a:t>(e.g. Rx Ready and </a:t>
            </a:r>
            <a:r>
              <a:rPr lang="en-ZA" sz="2000" dirty="0" err="1" smtClean="0"/>
              <a:t>Tx</a:t>
            </a:r>
            <a:r>
              <a:rPr lang="en-ZA" sz="2000" dirty="0" smtClean="0"/>
              <a:t> Ready) to </a:t>
            </a:r>
            <a:r>
              <a:rPr lang="en-ZA" sz="2000" dirty="0"/>
              <a:t>indicate the impending action from the sender and readiness of the receiving </a:t>
            </a:r>
            <a:r>
              <a:rPr lang="en-ZA" sz="2000" dirty="0" smtClean="0"/>
              <a:t>device.</a:t>
            </a:r>
          </a:p>
          <a:p>
            <a:pPr lvl="1"/>
            <a:r>
              <a:rPr lang="en-ZA" sz="2000" dirty="0" smtClean="0"/>
              <a:t>The </a:t>
            </a:r>
            <a:r>
              <a:rPr lang="en-ZA" sz="2000" dirty="0"/>
              <a:t>receiving device must indicate when it is ready to receive </a:t>
            </a:r>
            <a:r>
              <a:rPr lang="en-ZA" sz="2000" dirty="0" smtClean="0"/>
              <a:t>data, </a:t>
            </a:r>
            <a:r>
              <a:rPr lang="en-ZA" sz="2000" dirty="0"/>
              <a:t>and when it is </a:t>
            </a:r>
            <a:r>
              <a:rPr lang="en-ZA" sz="2000" dirty="0" smtClean="0"/>
              <a:t>done.</a:t>
            </a:r>
          </a:p>
          <a:p>
            <a:pPr lvl="1"/>
            <a:r>
              <a:rPr lang="en-ZA" sz="2000" dirty="0" smtClean="0"/>
              <a:t>The </a:t>
            </a:r>
            <a:r>
              <a:rPr lang="en-ZA" sz="2000" dirty="0"/>
              <a:t>sending device must </a:t>
            </a:r>
            <a:r>
              <a:rPr lang="en-ZA" sz="2000" dirty="0" smtClean="0"/>
              <a:t>strobe (tell) </a:t>
            </a:r>
            <a:r>
              <a:rPr lang="en-ZA" sz="2000" dirty="0"/>
              <a:t>the receiving device when new data is ready </a:t>
            </a:r>
            <a:r>
              <a:rPr lang="en-ZA" sz="2000" dirty="0" smtClean="0"/>
              <a:t>for it, and </a:t>
            </a:r>
            <a:r>
              <a:rPr lang="en-ZA" sz="2000" dirty="0"/>
              <a:t>when the data is no longer available.</a:t>
            </a:r>
          </a:p>
        </p:txBody>
      </p:sp>
      <p:grpSp>
        <p:nvGrpSpPr>
          <p:cNvPr id="9" name="Group 8"/>
          <p:cNvGrpSpPr/>
          <p:nvPr/>
        </p:nvGrpSpPr>
        <p:grpSpPr>
          <a:xfrm>
            <a:off x="355600" y="4699000"/>
            <a:ext cx="4815955" cy="1924408"/>
            <a:chOff x="355600" y="4699000"/>
            <a:chExt cx="4815955" cy="1924408"/>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600" y="4699000"/>
              <a:ext cx="4815955" cy="1924408"/>
            </a:xfrm>
            <a:prstGeom prst="rect">
              <a:avLst/>
            </a:prstGeom>
          </p:spPr>
        </p:pic>
        <p:sp>
          <p:nvSpPr>
            <p:cNvPr id="7" name="Rectangle 6"/>
            <p:cNvSpPr/>
            <p:nvPr/>
          </p:nvSpPr>
          <p:spPr>
            <a:xfrm>
              <a:off x="2017169" y="5346699"/>
              <a:ext cx="1495427" cy="369332"/>
            </a:xfrm>
            <a:prstGeom prst="rect">
              <a:avLst/>
            </a:prstGeom>
            <a:solidFill>
              <a:schemeClr val="bg1"/>
            </a:solidFill>
          </p:spPr>
          <p:txBody>
            <a:bodyPr wrap="square">
              <a:spAutoFit/>
            </a:bodyPr>
            <a:lstStyle/>
            <a:p>
              <a:r>
                <a:rPr lang="en-ZA" dirty="0"/>
                <a:t>Rx Ready </a:t>
              </a:r>
            </a:p>
          </p:txBody>
        </p:sp>
        <p:sp>
          <p:nvSpPr>
            <p:cNvPr id="8" name="Rectangle 7"/>
            <p:cNvSpPr/>
            <p:nvPr/>
          </p:nvSpPr>
          <p:spPr>
            <a:xfrm>
              <a:off x="2017169" y="6181210"/>
              <a:ext cx="1495427" cy="369332"/>
            </a:xfrm>
            <a:prstGeom prst="rect">
              <a:avLst/>
            </a:prstGeom>
            <a:solidFill>
              <a:schemeClr val="bg1"/>
            </a:solidFill>
          </p:spPr>
          <p:txBody>
            <a:bodyPr wrap="square">
              <a:spAutoFit/>
            </a:bodyPr>
            <a:lstStyle/>
            <a:p>
              <a:r>
                <a:rPr lang="en-ZA" dirty="0" err="1" smtClean="0"/>
                <a:t>Tx</a:t>
              </a:r>
              <a:r>
                <a:rPr lang="en-ZA" dirty="0" smtClean="0"/>
                <a:t> </a:t>
              </a:r>
              <a:r>
                <a:rPr lang="en-ZA" dirty="0"/>
                <a:t>Ready </a:t>
              </a:r>
            </a:p>
          </p:txBody>
        </p:sp>
      </p:gr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16823" y="4391079"/>
            <a:ext cx="3809675" cy="2161932"/>
          </a:xfrm>
          <a:prstGeom prst="rect">
            <a:avLst/>
          </a:prstGeom>
        </p:spPr>
      </p:pic>
      <p:sp>
        <p:nvSpPr>
          <p:cNvPr id="5" name="Rectangle 4"/>
          <p:cNvSpPr/>
          <p:nvPr/>
        </p:nvSpPr>
        <p:spPr>
          <a:xfrm>
            <a:off x="3550697" y="6369607"/>
            <a:ext cx="2670924" cy="307777"/>
          </a:xfrm>
          <a:prstGeom prst="rect">
            <a:avLst/>
          </a:prstGeom>
        </p:spPr>
        <p:txBody>
          <a:bodyPr wrap="none">
            <a:spAutoFit/>
          </a:bodyPr>
          <a:lstStyle/>
          <a:p>
            <a:r>
              <a:rPr lang="en-ZA" sz="1400" dirty="0" smtClean="0"/>
              <a:t>Standard 4-phase handshaking</a:t>
            </a:r>
            <a:endParaRPr lang="en-ZA" sz="1400" dirty="0"/>
          </a:p>
        </p:txBody>
      </p:sp>
    </p:spTree>
    <p:extLst>
      <p:ext uri="{BB962C8B-B14F-4D97-AF65-F5344CB8AC3E}">
        <p14:creationId xmlns:p14="http://schemas.microsoft.com/office/powerpoint/2010/main" val="37333443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Implicit Handshaking</a:t>
            </a:r>
            <a:endParaRPr lang="en-ZA" dirty="0"/>
          </a:p>
        </p:txBody>
      </p:sp>
      <p:sp>
        <p:nvSpPr>
          <p:cNvPr id="3" name="Content Placeholder 2"/>
          <p:cNvSpPr>
            <a:spLocks noGrp="1"/>
          </p:cNvSpPr>
          <p:nvPr>
            <p:ph idx="1"/>
          </p:nvPr>
        </p:nvSpPr>
        <p:spPr>
          <a:xfrm>
            <a:off x="729785" y="1367020"/>
            <a:ext cx="7697635" cy="4519977"/>
          </a:xfrm>
        </p:spPr>
        <p:txBody>
          <a:bodyPr/>
          <a:lstStyle/>
          <a:p>
            <a:r>
              <a:rPr lang="en-ZA" dirty="0" smtClean="0"/>
              <a:t>In terms of implicit handshaking it usually an assumption that the receiver is ready to receive provided timing constraints (such as synchronization with a clock) is met.</a:t>
            </a:r>
            <a:endParaRPr lang="en-ZA" dirty="0"/>
          </a:p>
        </p:txBody>
      </p:sp>
      <p:sp>
        <p:nvSpPr>
          <p:cNvPr id="6" name="TextBox 5"/>
          <p:cNvSpPr txBox="1"/>
          <p:nvPr/>
        </p:nvSpPr>
        <p:spPr>
          <a:xfrm>
            <a:off x="1270000" y="4191000"/>
            <a:ext cx="761747" cy="369332"/>
          </a:xfrm>
          <a:prstGeom prst="rect">
            <a:avLst/>
          </a:prstGeom>
          <a:noFill/>
        </p:spPr>
        <p:txBody>
          <a:bodyPr wrap="none" rtlCol="0">
            <a:spAutoFit/>
          </a:bodyPr>
          <a:lstStyle/>
          <a:p>
            <a:r>
              <a:rPr lang="en-ZA" dirty="0" smtClean="0"/>
              <a:t>Clock</a:t>
            </a:r>
            <a:endParaRPr lang="en-ZA" dirty="0"/>
          </a:p>
        </p:txBody>
      </p:sp>
      <p:sp>
        <p:nvSpPr>
          <p:cNvPr id="7" name="TextBox 6"/>
          <p:cNvSpPr txBox="1"/>
          <p:nvPr/>
        </p:nvSpPr>
        <p:spPr>
          <a:xfrm>
            <a:off x="1270000" y="4830855"/>
            <a:ext cx="569387" cy="369332"/>
          </a:xfrm>
          <a:prstGeom prst="rect">
            <a:avLst/>
          </a:prstGeom>
          <a:noFill/>
        </p:spPr>
        <p:txBody>
          <a:bodyPr wrap="none" rtlCol="0">
            <a:spAutoFit/>
          </a:bodyPr>
          <a:lstStyle/>
          <a:p>
            <a:r>
              <a:rPr lang="en-ZA" dirty="0" smtClean="0"/>
              <a:t>WE</a:t>
            </a:r>
            <a:endParaRPr lang="en-ZA" dirty="0"/>
          </a:p>
        </p:txBody>
      </p:sp>
      <p:sp>
        <p:nvSpPr>
          <p:cNvPr id="8" name="TextBox 7"/>
          <p:cNvSpPr txBox="1"/>
          <p:nvPr/>
        </p:nvSpPr>
        <p:spPr>
          <a:xfrm>
            <a:off x="1270000" y="5523552"/>
            <a:ext cx="765979" cy="369332"/>
          </a:xfrm>
          <a:prstGeom prst="rect">
            <a:avLst/>
          </a:prstGeom>
          <a:noFill/>
        </p:spPr>
        <p:txBody>
          <a:bodyPr wrap="none" rtlCol="0">
            <a:spAutoFit/>
          </a:bodyPr>
          <a:lstStyle/>
          <a:p>
            <a:r>
              <a:rPr lang="en-ZA" dirty="0" smtClean="0"/>
              <a:t>DATA</a:t>
            </a:r>
            <a:endParaRPr lang="en-ZA" dirty="0"/>
          </a:p>
        </p:txBody>
      </p:sp>
      <p:cxnSp>
        <p:nvCxnSpPr>
          <p:cNvPr id="10" name="Straight Connector 9"/>
          <p:cNvCxnSpPr/>
          <p:nvPr/>
        </p:nvCxnSpPr>
        <p:spPr>
          <a:xfrm>
            <a:off x="2514600" y="4560332"/>
            <a:ext cx="685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200400" y="4115832"/>
            <a:ext cx="6921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3206750" y="4115832"/>
            <a:ext cx="0" cy="4445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3892550" y="4115832"/>
            <a:ext cx="0" cy="4445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892467" y="4560332"/>
            <a:ext cx="685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514600" y="5201219"/>
            <a:ext cx="685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200400" y="4756719"/>
            <a:ext cx="6921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3206750" y="4756719"/>
            <a:ext cx="0" cy="4445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3892550" y="4756719"/>
            <a:ext cx="0" cy="4445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892467" y="5201219"/>
            <a:ext cx="20447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264067" y="5530471"/>
            <a:ext cx="685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264067" y="5912397"/>
            <a:ext cx="685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213017" y="5530471"/>
            <a:ext cx="685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206667" y="5912397"/>
            <a:ext cx="685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2520867" y="5530471"/>
            <a:ext cx="692150" cy="38192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2520867" y="5530471"/>
            <a:ext cx="685800" cy="38192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559300" y="4115832"/>
            <a:ext cx="6921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4565650" y="4115832"/>
            <a:ext cx="0" cy="4445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5251450" y="4115832"/>
            <a:ext cx="0" cy="4445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5251367" y="4560332"/>
            <a:ext cx="685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898817" y="5530471"/>
            <a:ext cx="685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892467" y="5912397"/>
            <a:ext cx="685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578267" y="5530471"/>
            <a:ext cx="692150" cy="38192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4578267" y="5530471"/>
            <a:ext cx="685800" cy="38192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3213017" y="5536768"/>
            <a:ext cx="1415772" cy="369332"/>
          </a:xfrm>
          <a:prstGeom prst="rect">
            <a:avLst/>
          </a:prstGeom>
          <a:noFill/>
        </p:spPr>
        <p:txBody>
          <a:bodyPr wrap="none" rtlCol="0">
            <a:spAutoFit/>
          </a:bodyPr>
          <a:lstStyle/>
          <a:p>
            <a:r>
              <a:rPr lang="en-ZA" dirty="0" smtClean="0"/>
              <a:t>data written</a:t>
            </a:r>
            <a:endParaRPr lang="en-ZA" dirty="0"/>
          </a:p>
        </p:txBody>
      </p:sp>
      <p:sp>
        <p:nvSpPr>
          <p:cNvPr id="47" name="TextBox 46"/>
          <p:cNvSpPr txBox="1"/>
          <p:nvPr/>
        </p:nvSpPr>
        <p:spPr>
          <a:xfrm>
            <a:off x="2330996" y="6146830"/>
            <a:ext cx="5840741" cy="584775"/>
          </a:xfrm>
          <a:prstGeom prst="rect">
            <a:avLst/>
          </a:prstGeom>
          <a:noFill/>
        </p:spPr>
        <p:txBody>
          <a:bodyPr wrap="square" rtlCol="0">
            <a:spAutoFit/>
          </a:bodyPr>
          <a:lstStyle/>
          <a:p>
            <a:r>
              <a:rPr lang="en-ZA" sz="1600" dirty="0" smtClean="0"/>
              <a:t>E.g. devise sending data assume </a:t>
            </a:r>
            <a:r>
              <a:rPr lang="en-ZA" sz="1600" dirty="0" err="1" smtClean="0"/>
              <a:t>receover</a:t>
            </a:r>
            <a:r>
              <a:rPr lang="en-ZA" sz="1600" dirty="0" smtClean="0"/>
              <a:t> will be ready. Data must remain on the bus for at least one clock</a:t>
            </a:r>
            <a:endParaRPr lang="en-ZA" sz="1600" dirty="0"/>
          </a:p>
        </p:txBody>
      </p:sp>
    </p:spTree>
    <p:extLst>
      <p:ext uri="{BB962C8B-B14F-4D97-AF65-F5344CB8AC3E}">
        <p14:creationId xmlns:p14="http://schemas.microsoft.com/office/powerpoint/2010/main" val="32375621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Digital Signal </a:t>
            </a:r>
            <a:r>
              <a:rPr lang="en-ZA" dirty="0" smtClean="0"/>
              <a:t>Interfaces</a:t>
            </a:r>
            <a:endParaRPr lang="en-US" dirty="0"/>
          </a:p>
        </p:txBody>
      </p:sp>
      <p:sp>
        <p:nvSpPr>
          <p:cNvPr id="3" name="Content Placeholder 2"/>
          <p:cNvSpPr>
            <a:spLocks noGrp="1"/>
          </p:cNvSpPr>
          <p:nvPr>
            <p:ph idx="1"/>
          </p:nvPr>
        </p:nvSpPr>
        <p:spPr>
          <a:xfrm>
            <a:off x="765175" y="1654175"/>
            <a:ext cx="8007350" cy="4191000"/>
          </a:xfrm>
        </p:spPr>
        <p:txBody>
          <a:bodyPr/>
          <a:lstStyle/>
          <a:p>
            <a:pPr>
              <a:defRPr/>
            </a:pPr>
            <a:r>
              <a:rPr lang="en-ZA" dirty="0" smtClean="0"/>
              <a:t>Generally need the following</a:t>
            </a:r>
          </a:p>
          <a:p>
            <a:pPr lvl="1">
              <a:defRPr/>
            </a:pPr>
            <a:r>
              <a:rPr lang="en-ZA" dirty="0" smtClean="0"/>
              <a:t>Address bus</a:t>
            </a:r>
          </a:p>
          <a:p>
            <a:pPr lvl="1">
              <a:defRPr/>
            </a:pPr>
            <a:r>
              <a:rPr lang="en-ZA" dirty="0" smtClean="0"/>
              <a:t>Data bus</a:t>
            </a:r>
          </a:p>
          <a:p>
            <a:pPr lvl="1">
              <a:defRPr/>
            </a:pPr>
            <a:r>
              <a:rPr lang="en-ZA" dirty="0" smtClean="0"/>
              <a:t>Control lines</a:t>
            </a:r>
          </a:p>
          <a:p>
            <a:pPr lvl="2">
              <a:defRPr/>
            </a:pPr>
            <a:r>
              <a:rPr lang="en-ZA" dirty="0" smtClean="0"/>
              <a:t>Chip / Device select lines (CS)</a:t>
            </a:r>
          </a:p>
          <a:p>
            <a:pPr lvl="2">
              <a:defRPr/>
            </a:pPr>
            <a:r>
              <a:rPr lang="en-ZA" dirty="0" smtClean="0"/>
              <a:t>Write enable lines (WE)</a:t>
            </a:r>
          </a:p>
          <a:p>
            <a:pPr lvl="2">
              <a:defRPr/>
            </a:pPr>
            <a:r>
              <a:rPr lang="en-ZA" dirty="0" smtClean="0"/>
              <a:t>Read enable lines (RE)</a:t>
            </a:r>
            <a:endParaRPr lang="en-US" dirty="0"/>
          </a:p>
        </p:txBody>
      </p:sp>
    </p:spTree>
    <p:extLst>
      <p:ext uri="{BB962C8B-B14F-4D97-AF65-F5344CB8AC3E}">
        <p14:creationId xmlns:p14="http://schemas.microsoft.com/office/powerpoint/2010/main" val="18868990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800" y="448221"/>
            <a:ext cx="8280400" cy="692210"/>
          </a:xfrm>
        </p:spPr>
        <p:txBody>
          <a:bodyPr>
            <a:normAutofit fontScale="90000"/>
          </a:bodyPr>
          <a:lstStyle/>
          <a:p>
            <a:r>
              <a:rPr lang="en-ZA" dirty="0" smtClean="0"/>
              <a:t>Interface / Handshaking Standards</a:t>
            </a:r>
            <a:endParaRPr lang="en-ZA" dirty="0"/>
          </a:p>
        </p:txBody>
      </p:sp>
      <p:sp>
        <p:nvSpPr>
          <p:cNvPr id="3" name="Content Placeholder 2"/>
          <p:cNvSpPr>
            <a:spLocks noGrp="1"/>
          </p:cNvSpPr>
          <p:nvPr>
            <p:ph idx="1"/>
          </p:nvPr>
        </p:nvSpPr>
        <p:spPr>
          <a:xfrm>
            <a:off x="729785" y="1595620"/>
            <a:ext cx="7697635" cy="4703580"/>
          </a:xfrm>
        </p:spPr>
        <p:txBody>
          <a:bodyPr>
            <a:normAutofit/>
          </a:bodyPr>
          <a:lstStyle/>
          <a:p>
            <a:r>
              <a:rPr lang="en-ZA" dirty="0" smtClean="0"/>
              <a:t>Next lecture we look at a selection of interfacing standards for developing your own reusable IP cores.</a:t>
            </a:r>
          </a:p>
          <a:p>
            <a:r>
              <a:rPr lang="en-ZA" dirty="0" smtClean="0"/>
              <a:t>We also look at standard memory interfaces and DMA transfers</a:t>
            </a:r>
          </a:p>
          <a:p>
            <a:r>
              <a:rPr lang="en-ZA" dirty="0" smtClean="0">
                <a:solidFill>
                  <a:schemeClr val="accent6">
                    <a:lumMod val="50000"/>
                  </a:schemeClr>
                </a:solidFill>
              </a:rPr>
              <a:t>For now though we continue on with some latching and signal capture which are essential ingredients in reliable gateware interfaces</a:t>
            </a:r>
            <a:endParaRPr lang="en-ZA" dirty="0">
              <a:solidFill>
                <a:schemeClr val="accent6">
                  <a:lumMod val="50000"/>
                </a:schemeClr>
              </a:solidFill>
            </a:endParaRPr>
          </a:p>
        </p:txBody>
      </p:sp>
    </p:spTree>
    <p:extLst>
      <p:ext uri="{BB962C8B-B14F-4D97-AF65-F5344CB8AC3E}">
        <p14:creationId xmlns:p14="http://schemas.microsoft.com/office/powerpoint/2010/main" val="4321560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ZA" dirty="0" smtClean="0"/>
              <a:t>RC Building Blocks: </a:t>
            </a:r>
            <a:br>
              <a:rPr lang="en-ZA" dirty="0" smtClean="0"/>
            </a:br>
            <a:r>
              <a:rPr lang="en-ZA" dirty="0" smtClean="0"/>
              <a:t> Latching</a:t>
            </a:r>
            <a:br>
              <a:rPr lang="en-ZA" dirty="0" smtClean="0"/>
            </a:br>
            <a:r>
              <a:rPr lang="en-ZA" dirty="0" smtClean="0"/>
              <a:t> (capturing Signals)</a:t>
            </a:r>
            <a:endParaRPr lang="en-US" dirty="0"/>
          </a:p>
        </p:txBody>
      </p:sp>
      <p:sp>
        <p:nvSpPr>
          <p:cNvPr id="5" name="Text Placeholder 4"/>
          <p:cNvSpPr>
            <a:spLocks noGrp="1"/>
          </p:cNvSpPr>
          <p:nvPr>
            <p:ph type="body" idx="1"/>
          </p:nvPr>
        </p:nvSpPr>
        <p:spPr/>
        <p:txBody>
          <a:bodyPr/>
          <a:lstStyle/>
          <a:p>
            <a:pPr>
              <a:defRPr/>
            </a:pPr>
            <a:r>
              <a:rPr lang="en-ZA" dirty="0" smtClean="0"/>
              <a:t>Reconfigurable Computing</a:t>
            </a:r>
            <a:endParaRPr lang="en-US" dirty="0"/>
          </a:p>
        </p:txBody>
      </p:sp>
    </p:spTree>
    <p:extLst>
      <p:ext uri="{BB962C8B-B14F-4D97-AF65-F5344CB8AC3E}">
        <p14:creationId xmlns:p14="http://schemas.microsoft.com/office/powerpoint/2010/main" val="7750244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659901"/>
            <a:ext cx="7698306" cy="692210"/>
          </a:xfrm>
        </p:spPr>
        <p:txBody>
          <a:bodyPr>
            <a:normAutofit fontScale="90000"/>
          </a:bodyPr>
          <a:lstStyle/>
          <a:p>
            <a:pPr>
              <a:defRPr/>
            </a:pPr>
            <a:r>
              <a:rPr lang="en-ZA" dirty="0" smtClean="0"/>
              <a:t>Digital Signal Capture and Storage</a:t>
            </a:r>
            <a:endParaRPr lang="en-US" dirty="0"/>
          </a:p>
        </p:txBody>
      </p:sp>
      <p:sp>
        <p:nvSpPr>
          <p:cNvPr id="3" name="Content Placeholder 2"/>
          <p:cNvSpPr>
            <a:spLocks noGrp="1"/>
          </p:cNvSpPr>
          <p:nvPr>
            <p:ph idx="1"/>
          </p:nvPr>
        </p:nvSpPr>
        <p:spPr/>
        <p:txBody>
          <a:bodyPr/>
          <a:lstStyle/>
          <a:p>
            <a:pPr>
              <a:defRPr/>
            </a:pPr>
            <a:r>
              <a:rPr lang="en-ZA" dirty="0" smtClean="0"/>
              <a:t>In order to capture the signals, you need some storage</a:t>
            </a:r>
            <a:endParaRPr lang="en-US" dirty="0" smtClean="0"/>
          </a:p>
          <a:p>
            <a:pPr>
              <a:defRPr/>
            </a:pPr>
            <a:r>
              <a:rPr lang="en-US" dirty="0" smtClean="0"/>
              <a:t>Two basic types of storage:</a:t>
            </a:r>
          </a:p>
        </p:txBody>
      </p:sp>
      <p:pic>
        <p:nvPicPr>
          <p:cNvPr id="33796" name="Picture 3" descr="Latch32_Symbol2.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66900" y="4481513"/>
            <a:ext cx="1516063"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4" descr="lpm_ff_Symbol_Placed.gi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53050" y="4487863"/>
            <a:ext cx="1417638" cy="109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Rectangle 6"/>
          <p:cNvSpPr>
            <a:spLocks noChangeArrowheads="1"/>
          </p:cNvSpPr>
          <p:nvPr/>
        </p:nvSpPr>
        <p:spPr bwMode="auto">
          <a:xfrm>
            <a:off x="1819275" y="3997325"/>
            <a:ext cx="12636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a:t>Latches</a:t>
            </a:r>
          </a:p>
        </p:txBody>
      </p:sp>
      <p:sp>
        <p:nvSpPr>
          <p:cNvPr id="33799" name="Rectangle 7"/>
          <p:cNvSpPr>
            <a:spLocks noChangeArrowheads="1"/>
          </p:cNvSpPr>
          <p:nvPr/>
        </p:nvSpPr>
        <p:spPr bwMode="auto">
          <a:xfrm>
            <a:off x="5226050" y="3967163"/>
            <a:ext cx="1435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a:t>Flip-flops</a:t>
            </a:r>
          </a:p>
        </p:txBody>
      </p:sp>
    </p:spTree>
    <p:extLst>
      <p:ext uri="{BB962C8B-B14F-4D97-AF65-F5344CB8AC3E}">
        <p14:creationId xmlns:p14="http://schemas.microsoft.com/office/powerpoint/2010/main" val="1458793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When to use assign?</a:t>
            </a:r>
            <a:endParaRPr lang="en-ZA" dirty="0"/>
          </a:p>
        </p:txBody>
      </p:sp>
      <p:sp>
        <p:nvSpPr>
          <p:cNvPr id="3" name="Content Placeholder 2"/>
          <p:cNvSpPr>
            <a:spLocks noGrp="1"/>
          </p:cNvSpPr>
          <p:nvPr>
            <p:ph idx="1"/>
          </p:nvPr>
        </p:nvSpPr>
        <p:spPr/>
        <p:txBody>
          <a:bodyPr>
            <a:normAutofit fontScale="77500" lnSpcReduction="20000"/>
          </a:bodyPr>
          <a:lstStyle/>
          <a:p>
            <a:r>
              <a:rPr lang="en-ZA" dirty="0" smtClean="0"/>
              <a:t>Assign is a continuous driver, it essentially links some source on the RHS to a wire</a:t>
            </a:r>
          </a:p>
          <a:p>
            <a:r>
              <a:rPr lang="en-ZA" dirty="0" smtClean="0"/>
              <a:t>Assign is</a:t>
            </a:r>
          </a:p>
          <a:p>
            <a:pPr lvl="1"/>
            <a:r>
              <a:rPr lang="en-ZA" dirty="0" smtClean="0"/>
              <a:t>Used outside an always blocks</a:t>
            </a:r>
          </a:p>
          <a:p>
            <a:pPr lvl="1"/>
            <a:r>
              <a:rPr lang="en-ZA" dirty="0" smtClean="0"/>
              <a:t>Has a net or wire on the LHS</a:t>
            </a:r>
          </a:p>
          <a:p>
            <a:r>
              <a:rPr lang="en-ZA" dirty="0" smtClean="0"/>
              <a:t>The syntax is:</a:t>
            </a:r>
          </a:p>
          <a:p>
            <a:pPr marL="365760" lvl="1" indent="0">
              <a:buNone/>
            </a:pPr>
            <a:r>
              <a:rPr lang="en-ZA" dirty="0" smtClean="0"/>
              <a:t> always </a:t>
            </a:r>
            <a:r>
              <a:rPr lang="en-ZA" i="1" dirty="0" err="1" smtClean="0"/>
              <a:t>netname</a:t>
            </a:r>
            <a:r>
              <a:rPr lang="en-ZA" dirty="0" smtClean="0"/>
              <a:t> &lt;= </a:t>
            </a:r>
            <a:r>
              <a:rPr lang="en-ZA" i="1" dirty="0" err="1" smtClean="0"/>
              <a:t>RHS_expression</a:t>
            </a:r>
            <a:endParaRPr lang="en-ZA" i="1" dirty="0" smtClean="0"/>
          </a:p>
          <a:p>
            <a:r>
              <a:rPr lang="en-ZA" dirty="0" smtClean="0"/>
              <a:t>Assign </a:t>
            </a:r>
            <a:r>
              <a:rPr lang="en-ZA" dirty="0"/>
              <a:t>is used for driving </a:t>
            </a:r>
            <a:r>
              <a:rPr lang="en-ZA" dirty="0" smtClean="0"/>
              <a:t>a source (on the RHS) to some wire or net </a:t>
            </a:r>
            <a:r>
              <a:rPr lang="en-ZA" dirty="0"/>
              <a:t>type </a:t>
            </a:r>
            <a:r>
              <a:rPr lang="en-ZA" dirty="0" smtClean="0"/>
              <a:t>element on the LHS.</a:t>
            </a:r>
          </a:p>
          <a:p>
            <a:r>
              <a:rPr lang="en-ZA" dirty="0" smtClean="0"/>
              <a:t>The wire on the LHS changes value in response to the source </a:t>
            </a:r>
            <a:r>
              <a:rPr lang="en-ZA" dirty="0"/>
              <a:t>driving </a:t>
            </a:r>
            <a:r>
              <a:rPr lang="en-ZA" dirty="0" smtClean="0"/>
              <a:t>it, so whenever any source on the RHS </a:t>
            </a:r>
            <a:r>
              <a:rPr lang="en-ZA" dirty="0"/>
              <a:t>changes</a:t>
            </a:r>
            <a:r>
              <a:rPr lang="en-ZA" dirty="0" smtClean="0"/>
              <a:t>, the RHS expression is </a:t>
            </a:r>
            <a:r>
              <a:rPr lang="en-ZA" dirty="0"/>
              <a:t>evaluated and assigned to </a:t>
            </a:r>
            <a:r>
              <a:rPr lang="en-ZA" dirty="0" smtClean="0"/>
              <a:t>LHS.</a:t>
            </a:r>
            <a:endParaRPr lang="en-ZA" dirty="0"/>
          </a:p>
        </p:txBody>
      </p:sp>
    </p:spTree>
    <p:extLst>
      <p:ext uri="{BB962C8B-B14F-4D97-AF65-F5344CB8AC3E}">
        <p14:creationId xmlns:p14="http://schemas.microsoft.com/office/powerpoint/2010/main" val="2957250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633441"/>
            <a:ext cx="7698306" cy="692210"/>
          </a:xfrm>
        </p:spPr>
        <p:txBody>
          <a:bodyPr>
            <a:normAutofit fontScale="90000"/>
          </a:bodyPr>
          <a:lstStyle/>
          <a:p>
            <a:pPr>
              <a:defRPr/>
            </a:pPr>
            <a:r>
              <a:rPr lang="en-ZA" dirty="0" smtClean="0"/>
              <a:t>Difference between latch and flip-flop</a:t>
            </a:r>
            <a:endParaRPr lang="en-US" dirty="0"/>
          </a:p>
        </p:txBody>
      </p:sp>
      <p:sp>
        <p:nvSpPr>
          <p:cNvPr id="3" name="Content Placeholder 2"/>
          <p:cNvSpPr>
            <a:spLocks noGrp="1"/>
          </p:cNvSpPr>
          <p:nvPr>
            <p:ph idx="1"/>
          </p:nvPr>
        </p:nvSpPr>
        <p:spPr>
          <a:xfrm>
            <a:off x="616895" y="1561753"/>
            <a:ext cx="7697635" cy="4519977"/>
          </a:xfrm>
        </p:spPr>
        <p:txBody>
          <a:bodyPr/>
          <a:lstStyle/>
          <a:p>
            <a:pPr>
              <a:defRPr/>
            </a:pPr>
            <a:r>
              <a:rPr lang="en-US" dirty="0" smtClean="0"/>
              <a:t>Latches  Q = D</a:t>
            </a:r>
          </a:p>
          <a:p>
            <a:pPr lvl="1">
              <a:defRPr/>
            </a:pPr>
            <a:r>
              <a:rPr lang="en-US" dirty="0" smtClean="0"/>
              <a:t>Changes state when the input states change (referred to as “transparency”)</a:t>
            </a:r>
          </a:p>
          <a:p>
            <a:pPr lvl="1">
              <a:defRPr/>
            </a:pPr>
            <a:r>
              <a:rPr lang="en-US" dirty="0" smtClean="0"/>
              <a:t>Can include an </a:t>
            </a:r>
            <a:r>
              <a:rPr lang="en-US" i="1" dirty="0" smtClean="0"/>
              <a:t>enable input</a:t>
            </a:r>
            <a:r>
              <a:rPr lang="en-US" dirty="0" smtClean="0"/>
              <a:t> bit – in which case the output (Q) is set to D only when the enable input is set. </a:t>
            </a:r>
          </a:p>
          <a:p>
            <a:pPr>
              <a:defRPr/>
            </a:pPr>
            <a:r>
              <a:rPr lang="en-US" dirty="0" smtClean="0"/>
              <a:t> Flip-flop  Q = D   </a:t>
            </a:r>
            <a:r>
              <a:rPr lang="en-US" sz="2000" dirty="0" smtClean="0"/>
              <a:t>(Q changes when clocked)</a:t>
            </a:r>
          </a:p>
          <a:p>
            <a:pPr lvl="1">
              <a:defRPr/>
            </a:pPr>
            <a:r>
              <a:rPr lang="en-US" dirty="0" smtClean="0"/>
              <a:t>A flip-flop only change state when</a:t>
            </a:r>
            <a:br>
              <a:rPr lang="en-US" dirty="0" smtClean="0"/>
            </a:br>
            <a:r>
              <a:rPr lang="en-US" dirty="0" smtClean="0"/>
              <a:t>the clock is pulsed.</a:t>
            </a:r>
          </a:p>
          <a:p>
            <a:pPr>
              <a:defRPr/>
            </a:pPr>
            <a:endParaRPr lang="en-US" dirty="0"/>
          </a:p>
        </p:txBody>
      </p:sp>
      <p:pic>
        <p:nvPicPr>
          <p:cNvPr id="34820" name="Picture 4" descr="Latch32_Symbol2.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50819" y="1629833"/>
            <a:ext cx="1516062"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1" name="Picture 5" descr="lpm_ff_Symbol_Placed.gi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260342" y="5427133"/>
            <a:ext cx="141605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801060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When to use a latch or a flip-flop</a:t>
            </a:r>
            <a:endParaRPr lang="en-US" dirty="0"/>
          </a:p>
        </p:txBody>
      </p:sp>
      <p:sp>
        <p:nvSpPr>
          <p:cNvPr id="3" name="Content Placeholder 2"/>
          <p:cNvSpPr>
            <a:spLocks noGrp="1"/>
          </p:cNvSpPr>
          <p:nvPr>
            <p:ph idx="1"/>
          </p:nvPr>
        </p:nvSpPr>
        <p:spPr/>
        <p:txBody>
          <a:bodyPr/>
          <a:lstStyle/>
          <a:p>
            <a:pPr>
              <a:defRPr/>
            </a:pPr>
            <a:r>
              <a:rPr lang="en-ZA" dirty="0" smtClean="0"/>
              <a:t>Latches are used more in asynchronous designs   </a:t>
            </a:r>
            <a:r>
              <a:rPr lang="en-ZA" sz="2000" dirty="0" smtClean="0"/>
              <a:t>wire X, Y; assign X &lt;= A;  assign Y &lt;= B;</a:t>
            </a:r>
            <a:endParaRPr lang="en-ZA" sz="2400" dirty="0" smtClean="0"/>
          </a:p>
          <a:p>
            <a:pPr>
              <a:defRPr/>
            </a:pPr>
            <a:r>
              <a:rPr lang="en-ZA" dirty="0" smtClean="0"/>
              <a:t>Flip-flips are used in synchronous </a:t>
            </a:r>
            <a:r>
              <a:rPr lang="en-ZA" dirty="0"/>
              <a:t>designs </a:t>
            </a:r>
            <a:r>
              <a:rPr lang="en-ZA" dirty="0" smtClean="0"/>
              <a:t>  </a:t>
            </a:r>
            <a:r>
              <a:rPr lang="en-ZA" sz="2000" dirty="0" err="1" smtClean="0"/>
              <a:t>reg</a:t>
            </a:r>
            <a:r>
              <a:rPr lang="en-ZA" sz="2000" dirty="0" smtClean="0"/>
              <a:t> X, Y; X = </a:t>
            </a:r>
            <a:r>
              <a:rPr lang="en-ZA" sz="2000" dirty="0"/>
              <a:t>A;  Y </a:t>
            </a:r>
            <a:r>
              <a:rPr lang="en-ZA" sz="2000" dirty="0" smtClean="0"/>
              <a:t>= </a:t>
            </a:r>
            <a:r>
              <a:rPr lang="en-ZA" sz="2000" dirty="0"/>
              <a:t>B;</a:t>
            </a:r>
            <a:endParaRPr lang="en-ZA" dirty="0" smtClean="0"/>
          </a:p>
          <a:p>
            <a:pPr>
              <a:defRPr/>
            </a:pPr>
            <a:r>
              <a:rPr lang="en-ZA" dirty="0" smtClean="0"/>
              <a:t>A “synchronous design” is a system that contains a clock</a:t>
            </a:r>
          </a:p>
        </p:txBody>
      </p:sp>
      <p:sp>
        <p:nvSpPr>
          <p:cNvPr id="35844" name="Rectangle 3"/>
          <p:cNvSpPr>
            <a:spLocks noChangeArrowheads="1"/>
          </p:cNvSpPr>
          <p:nvPr/>
        </p:nvSpPr>
        <p:spPr bwMode="auto">
          <a:xfrm>
            <a:off x="318559" y="5098697"/>
            <a:ext cx="8656638"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dirty="0"/>
              <a:t>You can of course mix synchronous and asynchronous, and this is particularly applicable to parallel systems in which different parts of the system may run at different speeds (e.g., the main processor working at 1GHz and specialized hardware possibly operating asynchronously as fast as their composite pipelined operations are able to complete)</a:t>
            </a:r>
            <a:endParaRPr lang="en-US" dirty="0"/>
          </a:p>
        </p:txBody>
      </p:sp>
    </p:spTree>
    <p:extLst>
      <p:ext uri="{BB962C8B-B14F-4D97-AF65-F5344CB8AC3E}">
        <p14:creationId xmlns:p14="http://schemas.microsoft.com/office/powerpoint/2010/main" val="16654044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ZA" dirty="0" smtClean="0"/>
              <a:t>SR Latch</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432711711"/>
              </p:ext>
            </p:extLst>
          </p:nvPr>
        </p:nvGraphicFramePr>
        <p:xfrm>
          <a:off x="4192588" y="2108200"/>
          <a:ext cx="1879600" cy="2189226"/>
        </p:xfrm>
        <a:graphic>
          <a:graphicData uri="http://schemas.openxmlformats.org/drawingml/2006/table">
            <a:tbl>
              <a:tblPr/>
              <a:tblGrid>
                <a:gridCol w="508000"/>
                <a:gridCol w="457200"/>
                <a:gridCol w="457200"/>
                <a:gridCol w="457200"/>
              </a:tblGrid>
              <a:tr h="419100">
                <a:tc>
                  <a:txBody>
                    <a:bodyPr/>
                    <a:lstStyle/>
                    <a:p>
                      <a:pPr>
                        <a:lnSpc>
                          <a:spcPct val="115000"/>
                        </a:lnSpc>
                        <a:spcAft>
                          <a:spcPts val="1000"/>
                        </a:spcAft>
                      </a:pPr>
                      <a:r>
                        <a:rPr lang="en-GB" sz="2000" b="1" dirty="0" smtClean="0">
                          <a:solidFill>
                            <a:srgbClr val="1C1C1C"/>
                          </a:solidFill>
                          <a:latin typeface="Calibri"/>
                          <a:ea typeface="Calibri"/>
                          <a:cs typeface="Times New Roman"/>
                        </a:rPr>
                        <a:t>S</a:t>
                      </a:r>
                      <a:endParaRPr lang="en-US" sz="2000" dirty="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R</a:t>
                      </a:r>
                      <a:endParaRPr lang="en-US" sz="2000" dirty="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Q</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Q</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304800">
                <a:tc>
                  <a:txBody>
                    <a:bodyPr/>
                    <a:lstStyle/>
                    <a:p>
                      <a:pPr>
                        <a:lnSpc>
                          <a:spcPct val="115000"/>
                        </a:lnSpc>
                        <a:spcAft>
                          <a:spcPts val="1000"/>
                        </a:spcAft>
                      </a:pPr>
                      <a:r>
                        <a:rPr lang="en-GB" sz="2000" b="1">
                          <a:solidFill>
                            <a:srgbClr val="1C1C1C"/>
                          </a:solidFill>
                          <a:latin typeface="Calibri"/>
                          <a:ea typeface="Calibri"/>
                          <a:cs typeface="Times New Roman"/>
                        </a:rPr>
                        <a:t>0</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0</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1</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1</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304800">
                <a:tc>
                  <a:txBody>
                    <a:bodyPr/>
                    <a:lstStyle/>
                    <a:p>
                      <a:pPr>
                        <a:lnSpc>
                          <a:spcPct val="115000"/>
                        </a:lnSpc>
                        <a:spcAft>
                          <a:spcPts val="1000"/>
                        </a:spcAft>
                      </a:pPr>
                      <a:r>
                        <a:rPr lang="en-GB" sz="2000" b="1">
                          <a:solidFill>
                            <a:srgbClr val="1C1C1C"/>
                          </a:solidFill>
                          <a:latin typeface="Calibri"/>
                          <a:ea typeface="Calibri"/>
                          <a:cs typeface="Times New Roman"/>
                        </a:rPr>
                        <a:t>0</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1</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a:solidFill>
                            <a:srgbClr val="1C1C1C"/>
                          </a:solidFill>
                          <a:latin typeface="Calibri"/>
                          <a:ea typeface="Calibri"/>
                          <a:cs typeface="Times New Roman"/>
                        </a:rPr>
                        <a:t>1</a:t>
                      </a:r>
                      <a:r>
                        <a:rPr lang="en-GB" sz="2000" dirty="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0</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304800">
                <a:tc>
                  <a:txBody>
                    <a:bodyPr/>
                    <a:lstStyle/>
                    <a:p>
                      <a:pPr>
                        <a:lnSpc>
                          <a:spcPct val="115000"/>
                        </a:lnSpc>
                        <a:spcAft>
                          <a:spcPts val="1000"/>
                        </a:spcAft>
                      </a:pPr>
                      <a:r>
                        <a:rPr lang="en-GB" sz="2000" b="1">
                          <a:solidFill>
                            <a:srgbClr val="1C1C1C"/>
                          </a:solidFill>
                          <a:latin typeface="Calibri"/>
                          <a:ea typeface="Calibri"/>
                          <a:cs typeface="Times New Roman"/>
                        </a:rPr>
                        <a:t>1</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0</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0</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1</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304800">
                <a:tc>
                  <a:txBody>
                    <a:bodyPr/>
                    <a:lstStyle/>
                    <a:p>
                      <a:pPr>
                        <a:lnSpc>
                          <a:spcPct val="115000"/>
                        </a:lnSpc>
                        <a:spcAft>
                          <a:spcPts val="1000"/>
                        </a:spcAft>
                      </a:pPr>
                      <a:r>
                        <a:rPr lang="en-GB" sz="2000" b="1">
                          <a:solidFill>
                            <a:srgbClr val="1C1C1C"/>
                          </a:solidFill>
                          <a:latin typeface="Calibri"/>
                          <a:ea typeface="Calibri"/>
                          <a:cs typeface="Times New Roman"/>
                        </a:rPr>
                        <a:t>1</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1</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X</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a:solidFill>
                            <a:srgbClr val="1C1C1C"/>
                          </a:solidFill>
                          <a:latin typeface="Calibri"/>
                          <a:ea typeface="Calibri"/>
                          <a:cs typeface="Times New Roman"/>
                        </a:rPr>
                        <a:t>X</a:t>
                      </a:r>
                      <a:r>
                        <a:rPr lang="en-GB" sz="2000" dirty="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bl>
          </a:graphicData>
        </a:graphic>
      </p:graphicFrame>
      <p:sp>
        <p:nvSpPr>
          <p:cNvPr id="36900" name="TextBox 7"/>
          <p:cNvSpPr txBox="1">
            <a:spLocks noChangeArrowheads="1"/>
          </p:cNvSpPr>
          <p:nvPr/>
        </p:nvSpPr>
        <p:spPr bwMode="auto">
          <a:xfrm>
            <a:off x="1106488" y="4645025"/>
            <a:ext cx="666115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t>A basic latch has two stable states:</a:t>
            </a:r>
          </a:p>
          <a:p>
            <a:r>
              <a:rPr lang="en-ZA"/>
              <a:t>   State 1   Q = 1  not Q = 0</a:t>
            </a:r>
          </a:p>
          <a:p>
            <a:r>
              <a:rPr lang="en-ZA"/>
              <a:t>   State 2   Q = 0  not Q = 1</a:t>
            </a:r>
          </a:p>
          <a:p>
            <a:r>
              <a:rPr lang="en-ZA"/>
              <a:t>And an unstable state in which both S and R are set (which can</a:t>
            </a:r>
          </a:p>
          <a:p>
            <a:r>
              <a:rPr lang="en-ZA"/>
              <a:t>cause the Q and not Q lines to toggle)</a:t>
            </a:r>
            <a:endParaRPr lang="en-US"/>
          </a:p>
        </p:txBody>
      </p:sp>
      <p:sp>
        <p:nvSpPr>
          <p:cNvPr id="36901" name="TextBox 8"/>
          <p:cNvSpPr txBox="1">
            <a:spLocks noChangeArrowheads="1"/>
          </p:cNvSpPr>
          <p:nvPr/>
        </p:nvSpPr>
        <p:spPr bwMode="auto">
          <a:xfrm>
            <a:off x="1003300" y="3819525"/>
            <a:ext cx="2992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S-R Latch (set / reset latch)</a:t>
            </a:r>
            <a:endParaRPr lang="en-US"/>
          </a:p>
        </p:txBody>
      </p:sp>
      <p:graphicFrame>
        <p:nvGraphicFramePr>
          <p:cNvPr id="36902" name="Object 1"/>
          <p:cNvGraphicFramePr>
            <a:graphicFrameLocks noChangeAspect="1"/>
          </p:cNvGraphicFramePr>
          <p:nvPr>
            <p:extLst>
              <p:ext uri="{D42A27DB-BD31-4B8C-83A1-F6EECF244321}">
                <p14:modId xmlns:p14="http://schemas.microsoft.com/office/powerpoint/2010/main" val="203483567"/>
              </p:ext>
            </p:extLst>
          </p:nvPr>
        </p:nvGraphicFramePr>
        <p:xfrm>
          <a:off x="6554788" y="2141538"/>
          <a:ext cx="1753408" cy="1415854"/>
        </p:xfrm>
        <a:graphic>
          <a:graphicData uri="http://schemas.openxmlformats.org/presentationml/2006/ole">
            <mc:AlternateContent xmlns:mc="http://schemas.openxmlformats.org/markup-compatibility/2006">
              <mc:Choice xmlns:v="urn:schemas-microsoft-com:vml" Requires="v">
                <p:oleObj spid="_x0000_s2065" r:id="rId4" imgW="1783080" imgH="1432560" progId="MSDraw.Drawing.8.1">
                  <p:embed/>
                </p:oleObj>
              </mc:Choice>
              <mc:Fallback>
                <p:oleObj r:id="rId4" imgW="1783080" imgH="1432560" progId="MSDraw.Drawing.8.1">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4788" y="2141538"/>
                        <a:ext cx="1753408" cy="1415854"/>
                      </a:xfrm>
                      <a:prstGeom prst="rect">
                        <a:avLst/>
                      </a:prstGeom>
                      <a:solidFill>
                        <a:schemeClr val="bg1"/>
                      </a:solidFill>
                      <a:ln>
                        <a:noFill/>
                      </a:ln>
                      <a:extLst/>
                    </p:spPr>
                  </p:pic>
                </p:oleObj>
              </mc:Fallback>
            </mc:AlternateContent>
          </a:graphicData>
        </a:graphic>
      </p:graphicFrame>
      <p:sp>
        <p:nvSpPr>
          <p:cNvPr id="36903" name="TextBox 10"/>
          <p:cNvSpPr txBox="1">
            <a:spLocks noChangeArrowheads="1"/>
          </p:cNvSpPr>
          <p:nvPr/>
        </p:nvSpPr>
        <p:spPr bwMode="auto">
          <a:xfrm>
            <a:off x="6445250" y="3819525"/>
            <a:ext cx="954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Symbol</a:t>
            </a:r>
          </a:p>
        </p:txBody>
      </p:sp>
      <p:cxnSp>
        <p:nvCxnSpPr>
          <p:cNvPr id="3" name="Straight Connector 2"/>
          <p:cNvCxnSpPr/>
          <p:nvPr/>
        </p:nvCxnSpPr>
        <p:spPr>
          <a:xfrm>
            <a:off x="5249289" y="2211095"/>
            <a:ext cx="17252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 name="Group 5"/>
          <p:cNvGrpSpPr/>
          <p:nvPr/>
        </p:nvGrpSpPr>
        <p:grpSpPr>
          <a:xfrm>
            <a:off x="947651" y="2193925"/>
            <a:ext cx="2741699" cy="1573213"/>
            <a:chOff x="947651" y="2193925"/>
            <a:chExt cx="2741699" cy="1573213"/>
          </a:xfrm>
        </p:grpSpPr>
        <p:pic>
          <p:nvPicPr>
            <p:cNvPr id="36867"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08063" y="2193925"/>
              <a:ext cx="2681287" cy="1573213"/>
            </a:xfrm>
            <a:prstGeom prst="rect">
              <a:avLst/>
            </a:prstGeom>
            <a:noFill/>
            <a:ln>
              <a:noFill/>
            </a:ln>
            <a:extLst/>
          </p:spPr>
        </p:pic>
        <p:sp>
          <p:nvSpPr>
            <p:cNvPr id="5" name="TextBox 4"/>
            <p:cNvSpPr txBox="1"/>
            <p:nvPr/>
          </p:nvSpPr>
          <p:spPr>
            <a:xfrm>
              <a:off x="947651" y="2211186"/>
              <a:ext cx="304892" cy="307777"/>
            </a:xfrm>
            <a:prstGeom prst="rect">
              <a:avLst/>
            </a:prstGeom>
            <a:solidFill>
              <a:schemeClr val="bg1"/>
            </a:solidFill>
          </p:spPr>
          <p:txBody>
            <a:bodyPr wrap="none" rtlCol="0">
              <a:spAutoFit/>
            </a:bodyPr>
            <a:lstStyle/>
            <a:p>
              <a:r>
                <a:rPr lang="en-ZA" sz="1400" dirty="0" smtClean="0"/>
                <a:t>S</a:t>
              </a:r>
              <a:endParaRPr lang="en-ZA" sz="1400" dirty="0"/>
            </a:p>
          </p:txBody>
        </p:sp>
        <p:sp>
          <p:nvSpPr>
            <p:cNvPr id="12" name="TextBox 11"/>
            <p:cNvSpPr txBox="1"/>
            <p:nvPr/>
          </p:nvSpPr>
          <p:spPr>
            <a:xfrm>
              <a:off x="947651" y="3437831"/>
              <a:ext cx="314510" cy="307777"/>
            </a:xfrm>
            <a:prstGeom prst="rect">
              <a:avLst/>
            </a:prstGeom>
            <a:solidFill>
              <a:schemeClr val="bg1"/>
            </a:solidFill>
          </p:spPr>
          <p:txBody>
            <a:bodyPr wrap="none" rtlCol="0">
              <a:spAutoFit/>
            </a:bodyPr>
            <a:lstStyle/>
            <a:p>
              <a:r>
                <a:rPr lang="en-ZA" sz="1400" dirty="0" smtClean="0"/>
                <a:t>R</a:t>
              </a:r>
              <a:endParaRPr lang="en-ZA" sz="1400" dirty="0"/>
            </a:p>
          </p:txBody>
        </p:sp>
        <p:sp>
          <p:nvSpPr>
            <p:cNvPr id="13" name="TextBox 12"/>
            <p:cNvSpPr txBox="1"/>
            <p:nvPr/>
          </p:nvSpPr>
          <p:spPr>
            <a:xfrm>
              <a:off x="3286298" y="2351525"/>
              <a:ext cx="324128" cy="307777"/>
            </a:xfrm>
            <a:prstGeom prst="rect">
              <a:avLst/>
            </a:prstGeom>
            <a:solidFill>
              <a:schemeClr val="bg1"/>
            </a:solidFill>
          </p:spPr>
          <p:txBody>
            <a:bodyPr wrap="none" rtlCol="0">
              <a:spAutoFit/>
            </a:bodyPr>
            <a:lstStyle/>
            <a:p>
              <a:r>
                <a:rPr lang="en-ZA" sz="1400" dirty="0" smtClean="0"/>
                <a:t>Q</a:t>
              </a:r>
              <a:endParaRPr lang="en-ZA" sz="1400" dirty="0"/>
            </a:p>
          </p:txBody>
        </p:sp>
        <p:sp>
          <p:nvSpPr>
            <p:cNvPr id="14" name="TextBox 13"/>
            <p:cNvSpPr txBox="1"/>
            <p:nvPr/>
          </p:nvSpPr>
          <p:spPr>
            <a:xfrm>
              <a:off x="3286298" y="3332744"/>
              <a:ext cx="324128" cy="307777"/>
            </a:xfrm>
            <a:prstGeom prst="rect">
              <a:avLst/>
            </a:prstGeom>
            <a:solidFill>
              <a:schemeClr val="bg1"/>
            </a:solidFill>
          </p:spPr>
          <p:txBody>
            <a:bodyPr wrap="none" rtlCol="0">
              <a:spAutoFit/>
            </a:bodyPr>
            <a:lstStyle/>
            <a:p>
              <a:r>
                <a:rPr lang="en-ZA" sz="1400" dirty="0" smtClean="0"/>
                <a:t>Q</a:t>
              </a:r>
              <a:endParaRPr lang="en-ZA" sz="1400" dirty="0"/>
            </a:p>
          </p:txBody>
        </p:sp>
        <p:cxnSp>
          <p:nvCxnSpPr>
            <p:cNvPr id="15" name="Straight Connector 14"/>
            <p:cNvCxnSpPr/>
            <p:nvPr/>
          </p:nvCxnSpPr>
          <p:spPr>
            <a:xfrm>
              <a:off x="3379682" y="3381265"/>
              <a:ext cx="1188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809557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103" y="272857"/>
            <a:ext cx="8426885" cy="1067428"/>
          </a:xfrm>
        </p:spPr>
        <p:txBody>
          <a:bodyPr>
            <a:normAutofit fontScale="90000"/>
          </a:bodyPr>
          <a:lstStyle/>
          <a:p>
            <a:pPr>
              <a:defRPr/>
            </a:pPr>
            <a:r>
              <a:rPr lang="en-ZA" dirty="0" smtClean="0"/>
              <a:t>Gated SR Latch: a latch with enable</a:t>
            </a:r>
            <a:endParaRPr lang="en-US" dirty="0"/>
          </a:p>
        </p:txBody>
      </p:sp>
      <p:graphicFrame>
        <p:nvGraphicFramePr>
          <p:cNvPr id="37891" name="Object 2"/>
          <p:cNvGraphicFramePr>
            <a:graphicFrameLocks noChangeAspect="1"/>
          </p:cNvGraphicFramePr>
          <p:nvPr>
            <p:extLst/>
          </p:nvPr>
        </p:nvGraphicFramePr>
        <p:xfrm>
          <a:off x="722313" y="1747335"/>
          <a:ext cx="4657725" cy="1790700"/>
        </p:xfrm>
        <a:graphic>
          <a:graphicData uri="http://schemas.openxmlformats.org/presentationml/2006/ole">
            <mc:AlternateContent xmlns:mc="http://schemas.openxmlformats.org/markup-compatibility/2006">
              <mc:Choice xmlns:v="urn:schemas-microsoft-com:vml" Requires="v">
                <p:oleObj spid="_x0000_s3104" name="Picture" r:id="rId4" imgW="2796540" imgH="1074420" progId="Word.Picture.8">
                  <p:embed/>
                </p:oleObj>
              </mc:Choice>
              <mc:Fallback>
                <p:oleObj name="Picture" r:id="rId4" imgW="2796540" imgH="1074420" progId="Word.Pictur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2313" y="1747335"/>
                        <a:ext cx="4657725" cy="1790700"/>
                      </a:xfrm>
                      <a:prstGeom prst="rect">
                        <a:avLst/>
                      </a:prstGeom>
                      <a:noFill/>
                      <a:ln>
                        <a:noFill/>
                      </a:ln>
                      <a:extLst/>
                    </p:spPr>
                  </p:pic>
                </p:oleObj>
              </mc:Fallback>
            </mc:AlternateContent>
          </a:graphicData>
        </a:graphic>
      </p:graphicFrame>
      <p:graphicFrame>
        <p:nvGraphicFramePr>
          <p:cNvPr id="37892" name="Object 3"/>
          <p:cNvGraphicFramePr>
            <a:graphicFrameLocks noChangeAspect="1"/>
          </p:cNvGraphicFramePr>
          <p:nvPr>
            <p:extLst/>
          </p:nvPr>
        </p:nvGraphicFramePr>
        <p:xfrm>
          <a:off x="739775" y="3765048"/>
          <a:ext cx="5105400" cy="2247900"/>
        </p:xfrm>
        <a:graphic>
          <a:graphicData uri="http://schemas.openxmlformats.org/presentationml/2006/ole">
            <mc:AlternateContent xmlns:mc="http://schemas.openxmlformats.org/markup-compatibility/2006">
              <mc:Choice xmlns:v="urn:schemas-microsoft-com:vml" Requires="v">
                <p:oleObj spid="_x0000_s3105" name="Picture" r:id="rId6" imgW="3063240" imgH="1348740" progId="Word.Picture.8">
                  <p:embed/>
                </p:oleObj>
              </mc:Choice>
              <mc:Fallback>
                <p:oleObj name="Picture" r:id="rId6" imgW="3063240" imgH="1348740" progId="Word.Picture.8">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9775" y="3765048"/>
                        <a:ext cx="5105400" cy="2247900"/>
                      </a:xfrm>
                      <a:prstGeom prst="rect">
                        <a:avLst/>
                      </a:prstGeom>
                      <a:noFill/>
                      <a:ln>
                        <a:noFill/>
                      </a:ln>
                      <a:extLst/>
                    </p:spPr>
                  </p:pic>
                </p:oleObj>
              </mc:Fallback>
            </mc:AlternateContent>
          </a:graphicData>
        </a:graphic>
      </p:graphicFrame>
      <p:sp>
        <p:nvSpPr>
          <p:cNvPr id="37893" name="Rectangle 4"/>
          <p:cNvSpPr>
            <a:spLocks noChangeArrowheads="1"/>
          </p:cNvSpPr>
          <p:nvPr/>
        </p:nvSpPr>
        <p:spPr bwMode="auto">
          <a:xfrm>
            <a:off x="5859463" y="1730693"/>
            <a:ext cx="2930525"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dirty="0"/>
              <a:t>Combinational logic circuit with a clock (or enable) input connected</a:t>
            </a:r>
          </a:p>
          <a:p>
            <a:r>
              <a:rPr lang="en-ZA" dirty="0"/>
              <a:t>Usually the type used in digital  systems.</a:t>
            </a:r>
          </a:p>
          <a:p>
            <a:r>
              <a:rPr lang="en-ZA" dirty="0"/>
              <a:t>It of course costs  more in transistors!!</a:t>
            </a:r>
            <a:endParaRPr lang="en-US" dirty="0"/>
          </a:p>
        </p:txBody>
      </p:sp>
      <p:sp>
        <p:nvSpPr>
          <p:cNvPr id="37894" name="Rectangle 5"/>
          <p:cNvSpPr>
            <a:spLocks noChangeArrowheads="1"/>
          </p:cNvSpPr>
          <p:nvPr/>
        </p:nvSpPr>
        <p:spPr bwMode="auto">
          <a:xfrm>
            <a:off x="6140450" y="4006850"/>
            <a:ext cx="22939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Example signals</a:t>
            </a:r>
            <a:endParaRPr lang="en-US"/>
          </a:p>
        </p:txBody>
      </p:sp>
      <p:cxnSp>
        <p:nvCxnSpPr>
          <p:cNvPr id="37895" name="Straight Connector 7"/>
          <p:cNvCxnSpPr>
            <a:cxnSpLocks noChangeShapeType="1"/>
          </p:cNvCxnSpPr>
          <p:nvPr/>
        </p:nvCxnSpPr>
        <p:spPr bwMode="auto">
          <a:xfrm rot="5400000">
            <a:off x="1088232" y="4937416"/>
            <a:ext cx="2605088" cy="3175"/>
          </a:xfrm>
          <a:prstGeom prst="line">
            <a:avLst/>
          </a:prstGeom>
          <a:noFill/>
          <a:ln w="19050" algn="ctr">
            <a:solidFill>
              <a:srgbClr val="FF0000"/>
            </a:solidFill>
            <a:prstDash val="dash"/>
            <a:round/>
            <a:headEnd/>
            <a:tailEnd/>
          </a:ln>
          <a:extLst>
            <a:ext uri="{909E8E84-426E-40DD-AFC4-6F175D3DCCD1}">
              <a14:hiddenFill xmlns:a14="http://schemas.microsoft.com/office/drawing/2010/main">
                <a:noFill/>
              </a14:hiddenFill>
            </a:ext>
          </a:extLst>
        </p:spPr>
      </p:cxnSp>
      <p:cxnSp>
        <p:nvCxnSpPr>
          <p:cNvPr id="37896" name="Straight Connector 8"/>
          <p:cNvCxnSpPr>
            <a:cxnSpLocks noChangeShapeType="1"/>
          </p:cNvCxnSpPr>
          <p:nvPr/>
        </p:nvCxnSpPr>
        <p:spPr bwMode="auto">
          <a:xfrm rot="5400000">
            <a:off x="1987550" y="4938210"/>
            <a:ext cx="2605088" cy="1588"/>
          </a:xfrm>
          <a:prstGeom prst="line">
            <a:avLst/>
          </a:prstGeom>
          <a:noFill/>
          <a:ln w="19050" algn="ctr">
            <a:solidFill>
              <a:srgbClr val="FF0000"/>
            </a:solidFill>
            <a:prstDash val="dash"/>
            <a:round/>
            <a:headEnd/>
            <a:tailEnd/>
          </a:ln>
          <a:extLst>
            <a:ext uri="{909E8E84-426E-40DD-AFC4-6F175D3DCCD1}">
              <a14:hiddenFill xmlns:a14="http://schemas.microsoft.com/office/drawing/2010/main">
                <a:noFill/>
              </a14:hiddenFill>
            </a:ext>
          </a:extLst>
        </p:spPr>
      </p:cxnSp>
      <p:cxnSp>
        <p:nvCxnSpPr>
          <p:cNvPr id="37897" name="Straight Connector 9"/>
          <p:cNvCxnSpPr>
            <a:cxnSpLocks noChangeShapeType="1"/>
          </p:cNvCxnSpPr>
          <p:nvPr/>
        </p:nvCxnSpPr>
        <p:spPr bwMode="auto">
          <a:xfrm rot="5400000">
            <a:off x="2917032" y="4937416"/>
            <a:ext cx="2605088" cy="3175"/>
          </a:xfrm>
          <a:prstGeom prst="line">
            <a:avLst/>
          </a:prstGeom>
          <a:noFill/>
          <a:ln w="19050" algn="ctr">
            <a:solidFill>
              <a:srgbClr val="FF0000"/>
            </a:solidFill>
            <a:prstDash val="dash"/>
            <a:round/>
            <a:headEnd/>
            <a:tailEnd/>
          </a:ln>
          <a:extLst>
            <a:ext uri="{909E8E84-426E-40DD-AFC4-6F175D3DCCD1}">
              <a14:hiddenFill xmlns:a14="http://schemas.microsoft.com/office/drawing/2010/main">
                <a:noFill/>
              </a14:hiddenFill>
            </a:ext>
          </a:extLst>
        </p:spPr>
      </p:cxnSp>
      <p:sp>
        <p:nvSpPr>
          <p:cNvPr id="37898" name="TextBox 10"/>
          <p:cNvSpPr txBox="1">
            <a:spLocks noChangeArrowheads="1"/>
          </p:cNvSpPr>
          <p:nvPr/>
        </p:nvSpPr>
        <p:spPr bwMode="auto">
          <a:xfrm>
            <a:off x="711200" y="2668085"/>
            <a:ext cx="106045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sz="1100">
                <a:solidFill>
                  <a:srgbClr val="1C1C1C"/>
                </a:solidFill>
              </a:rPr>
              <a:t>or “gate” input</a:t>
            </a:r>
            <a:endParaRPr lang="en-US" sz="1100">
              <a:solidFill>
                <a:srgbClr val="1C1C1C"/>
              </a:solidFill>
            </a:endParaRPr>
          </a:p>
        </p:txBody>
      </p:sp>
      <p:sp>
        <p:nvSpPr>
          <p:cNvPr id="37899" name="Rectangle 11"/>
          <p:cNvSpPr>
            <a:spLocks noChangeArrowheads="1"/>
          </p:cNvSpPr>
          <p:nvPr/>
        </p:nvSpPr>
        <p:spPr bwMode="auto">
          <a:xfrm>
            <a:off x="2162175" y="6206623"/>
            <a:ext cx="36972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sz="1600" dirty="0"/>
              <a:t>Only changed on clock pulse</a:t>
            </a:r>
            <a:endParaRPr lang="en-US" sz="1600" dirty="0"/>
          </a:p>
        </p:txBody>
      </p:sp>
      <p:pic>
        <p:nvPicPr>
          <p:cNvPr id="37900" name="Picture 16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76299" y="4576915"/>
            <a:ext cx="1963737" cy="1492250"/>
          </a:xfrm>
          <a:prstGeom prst="rect">
            <a:avLst/>
          </a:prstGeom>
          <a:noFill/>
          <a:ln>
            <a:noFill/>
          </a:ln>
          <a:extLst/>
        </p:spPr>
      </p:pic>
      <p:sp>
        <p:nvSpPr>
          <p:cNvPr id="37901" name="Rectangle 13"/>
          <p:cNvSpPr>
            <a:spLocks noChangeArrowheads="1"/>
          </p:cNvSpPr>
          <p:nvPr/>
        </p:nvSpPr>
        <p:spPr bwMode="auto">
          <a:xfrm>
            <a:off x="6787411" y="6053290"/>
            <a:ext cx="146867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sz="1400" dirty="0"/>
              <a:t>Gated SR-Latch</a:t>
            </a:r>
          </a:p>
          <a:p>
            <a:r>
              <a:rPr lang="en-ZA" sz="1400" dirty="0"/>
              <a:t>Symbol</a:t>
            </a:r>
            <a:endParaRPr lang="en-US" sz="1400" dirty="0"/>
          </a:p>
        </p:txBody>
      </p:sp>
    </p:spTree>
    <p:extLst>
      <p:ext uri="{BB962C8B-B14F-4D97-AF65-F5344CB8AC3E}">
        <p14:creationId xmlns:p14="http://schemas.microsoft.com/office/powerpoint/2010/main" val="5159024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The JK and D Flip-flops</a:t>
            </a:r>
            <a:endParaRPr lang="en-US" dirty="0"/>
          </a:p>
        </p:txBody>
      </p:sp>
      <p:pic>
        <p:nvPicPr>
          <p:cNvPr id="3891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300" y="1625600"/>
            <a:ext cx="1905000" cy="1447800"/>
          </a:xfrm>
          <a:prstGeom prst="rect">
            <a:avLst/>
          </a:prstGeom>
          <a:noFill/>
          <a:ln>
            <a:noFill/>
          </a:ln>
          <a:extLst/>
        </p:spPr>
      </p:pic>
      <p:sp>
        <p:nvSpPr>
          <p:cNvPr id="38916" name="Rectangle 3"/>
          <p:cNvSpPr>
            <a:spLocks noChangeArrowheads="1"/>
          </p:cNvSpPr>
          <p:nvPr/>
        </p:nvSpPr>
        <p:spPr bwMode="auto">
          <a:xfrm>
            <a:off x="2851150" y="1543050"/>
            <a:ext cx="2930525"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The standard JK flip-flop is much the same as a gated SR latch, modified so that Q toggles when J = K = 1</a:t>
            </a:r>
            <a:endParaRPr lang="en-US"/>
          </a:p>
        </p:txBody>
      </p:sp>
      <p:pic>
        <p:nvPicPr>
          <p:cNvPr id="38917"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6588" y="3846513"/>
            <a:ext cx="2562225" cy="1143000"/>
          </a:xfrm>
          <a:prstGeom prst="rect">
            <a:avLst/>
          </a:prstGeom>
          <a:noFill/>
          <a:ln>
            <a:noFill/>
          </a:ln>
          <a:extLst/>
        </p:spPr>
      </p:pic>
      <p:sp>
        <p:nvSpPr>
          <p:cNvPr id="38918" name="Rectangle 5"/>
          <p:cNvSpPr>
            <a:spLocks noChangeArrowheads="1"/>
          </p:cNvSpPr>
          <p:nvPr/>
        </p:nvSpPr>
        <p:spPr bwMode="auto">
          <a:xfrm>
            <a:off x="3322638" y="3800475"/>
            <a:ext cx="2930525"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dirty="0"/>
              <a:t>The D-type flip flop (which you may want to use in </a:t>
            </a:r>
            <a:r>
              <a:rPr lang="en-ZA" dirty="0" smtClean="0"/>
              <a:t>Prac5 </a:t>
            </a:r>
            <a:r>
              <a:rPr lang="en-ZA" dirty="0"/>
              <a:t>to store data)  is a JK flop </a:t>
            </a:r>
            <a:r>
              <a:rPr lang="en-ZA" dirty="0" err="1"/>
              <a:t>flop</a:t>
            </a:r>
            <a:r>
              <a:rPr lang="en-ZA" dirty="0"/>
              <a:t> modified (see left) to hold the state of input D at each clock pulse.</a:t>
            </a:r>
            <a:endParaRPr lang="en-US" dirty="0"/>
          </a:p>
        </p:txBody>
      </p:sp>
      <p:sp>
        <p:nvSpPr>
          <p:cNvPr id="38919" name="Rectangle 6"/>
          <p:cNvSpPr>
            <a:spLocks noChangeArrowheads="1"/>
          </p:cNvSpPr>
          <p:nvPr/>
        </p:nvSpPr>
        <p:spPr bwMode="auto">
          <a:xfrm>
            <a:off x="590550" y="3067050"/>
            <a:ext cx="1325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JK flip-flop </a:t>
            </a:r>
            <a:endParaRPr lang="en-US"/>
          </a:p>
        </p:txBody>
      </p:sp>
      <p:sp>
        <p:nvSpPr>
          <p:cNvPr id="38920" name="Rectangle 7"/>
          <p:cNvSpPr>
            <a:spLocks noChangeArrowheads="1"/>
          </p:cNvSpPr>
          <p:nvPr/>
        </p:nvSpPr>
        <p:spPr bwMode="auto">
          <a:xfrm>
            <a:off x="604838" y="5014913"/>
            <a:ext cx="12239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D flip-flop </a:t>
            </a:r>
            <a:endParaRPr lang="en-US"/>
          </a:p>
        </p:txBody>
      </p:sp>
      <p:graphicFrame>
        <p:nvGraphicFramePr>
          <p:cNvPr id="9" name="Table 8"/>
          <p:cNvGraphicFramePr>
            <a:graphicFrameLocks noGrp="1"/>
          </p:cNvGraphicFramePr>
          <p:nvPr/>
        </p:nvGraphicFramePr>
        <p:xfrm>
          <a:off x="6400800" y="3819525"/>
          <a:ext cx="2357439" cy="2651436"/>
        </p:xfrm>
        <a:graphic>
          <a:graphicData uri="http://schemas.openxmlformats.org/drawingml/2006/table">
            <a:tbl>
              <a:tblPr/>
              <a:tblGrid>
                <a:gridCol w="785813"/>
                <a:gridCol w="785813"/>
                <a:gridCol w="785813"/>
              </a:tblGrid>
              <a:tr h="441854">
                <a:tc>
                  <a:txBody>
                    <a:bodyPr/>
                    <a:lstStyle/>
                    <a:p>
                      <a:pPr>
                        <a:lnSpc>
                          <a:spcPct val="115000"/>
                        </a:lnSpc>
                        <a:spcAft>
                          <a:spcPts val="1000"/>
                        </a:spcAft>
                      </a:pPr>
                      <a:r>
                        <a:rPr lang="en-GB" sz="2000" b="1" dirty="0" smtClean="0">
                          <a:solidFill>
                            <a:srgbClr val="1C1C1C"/>
                          </a:solidFill>
                          <a:latin typeface="Calibri"/>
                          <a:ea typeface="Calibri"/>
                          <a:cs typeface="Times New Roman"/>
                        </a:rPr>
                        <a:t>clock</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D</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Q</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441854">
                <a:tc>
                  <a:txBody>
                    <a:bodyPr/>
                    <a:lstStyle/>
                    <a:p>
                      <a:pPr>
                        <a:lnSpc>
                          <a:spcPct val="115000"/>
                        </a:lnSpc>
                        <a:spcAft>
                          <a:spcPts val="1000"/>
                        </a:spcAft>
                      </a:pPr>
                      <a:r>
                        <a:rPr lang="en-GB" sz="2000" b="1" dirty="0">
                          <a:solidFill>
                            <a:srgbClr val="1C1C1C"/>
                          </a:solidFill>
                          <a:latin typeface="Calibri"/>
                          <a:ea typeface="Calibri"/>
                          <a:cs typeface="Times New Roman"/>
                        </a:rPr>
                        <a:t>0</a:t>
                      </a:r>
                      <a:r>
                        <a:rPr lang="en-GB" sz="2000" dirty="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a:solidFill>
                            <a:srgbClr val="1C1C1C"/>
                          </a:solidFill>
                          <a:latin typeface="Calibri"/>
                          <a:ea typeface="Calibri"/>
                          <a:cs typeface="Times New Roman"/>
                        </a:rPr>
                        <a:t>0</a:t>
                      </a:r>
                      <a:r>
                        <a:rPr lang="en-GB" sz="2000" dirty="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X</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441854">
                <a:tc>
                  <a:txBody>
                    <a:bodyPr/>
                    <a:lstStyle/>
                    <a:p>
                      <a:pPr>
                        <a:lnSpc>
                          <a:spcPct val="115000"/>
                        </a:lnSpc>
                        <a:spcAft>
                          <a:spcPts val="1000"/>
                        </a:spcAft>
                      </a:pPr>
                      <a:r>
                        <a:rPr lang="en-GB" sz="2000" b="1" dirty="0">
                          <a:solidFill>
                            <a:srgbClr val="1C1C1C"/>
                          </a:solidFill>
                          <a:latin typeface="Calibri"/>
                          <a:ea typeface="Calibri"/>
                          <a:cs typeface="Times New Roman"/>
                        </a:rPr>
                        <a:t>1</a:t>
                      </a:r>
                      <a:r>
                        <a:rPr lang="en-GB" sz="2000" dirty="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a:solidFill>
                            <a:srgbClr val="1C1C1C"/>
                          </a:solidFill>
                          <a:latin typeface="Calibri"/>
                          <a:ea typeface="Calibri"/>
                          <a:cs typeface="Times New Roman"/>
                        </a:rPr>
                        <a:t>1</a:t>
                      </a:r>
                      <a:r>
                        <a:rPr lang="en-GB" sz="2000" dirty="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0</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441854">
                <a:tc>
                  <a:txBody>
                    <a:bodyPr/>
                    <a:lstStyle/>
                    <a:p>
                      <a:pPr>
                        <a:lnSpc>
                          <a:spcPct val="115000"/>
                        </a:lnSpc>
                        <a:spcAft>
                          <a:spcPts val="1000"/>
                        </a:spcAft>
                      </a:pPr>
                      <a:r>
                        <a:rPr lang="en-GB" sz="2000" b="1" dirty="0" smtClean="0">
                          <a:solidFill>
                            <a:srgbClr val="1C1C1C"/>
                          </a:solidFill>
                          <a:latin typeface="Calibri"/>
                          <a:ea typeface="Calibri"/>
                          <a:cs typeface="Times New Roman"/>
                        </a:rPr>
                        <a:t>2</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1</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1</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441854">
                <a:tc>
                  <a:txBody>
                    <a:bodyPr/>
                    <a:lstStyle/>
                    <a:p>
                      <a:pPr>
                        <a:lnSpc>
                          <a:spcPct val="115000"/>
                        </a:lnSpc>
                        <a:spcAft>
                          <a:spcPts val="1000"/>
                        </a:spcAft>
                      </a:pPr>
                      <a:r>
                        <a:rPr lang="en-GB" sz="2000" b="1" dirty="0" smtClean="0">
                          <a:solidFill>
                            <a:srgbClr val="1C1C1C"/>
                          </a:solidFill>
                          <a:latin typeface="Calibri"/>
                          <a:ea typeface="Calibri"/>
                          <a:cs typeface="Times New Roman"/>
                        </a:rPr>
                        <a:t>3</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0</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1</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441854">
                <a:tc>
                  <a:txBody>
                    <a:bodyPr/>
                    <a:lstStyle/>
                    <a:p>
                      <a:pPr>
                        <a:lnSpc>
                          <a:spcPct val="115000"/>
                        </a:lnSpc>
                        <a:spcAft>
                          <a:spcPts val="1000"/>
                        </a:spcAft>
                      </a:pPr>
                      <a:r>
                        <a:rPr lang="en-ZA" sz="2000" dirty="0" smtClean="0">
                          <a:solidFill>
                            <a:srgbClr val="1C1C1C"/>
                          </a:solidFill>
                          <a:latin typeface="Calibri"/>
                          <a:ea typeface="Calibri"/>
                          <a:cs typeface="Times New Roman"/>
                        </a:rPr>
                        <a:t>…</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ZA" sz="2000" dirty="0" smtClean="0">
                          <a:solidFill>
                            <a:srgbClr val="1C1C1C"/>
                          </a:solidFill>
                          <a:latin typeface="Calibri"/>
                          <a:ea typeface="Calibri"/>
                          <a:cs typeface="Times New Roman"/>
                        </a:rPr>
                        <a:t>…</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ZA" sz="2000" dirty="0" smtClean="0">
                          <a:solidFill>
                            <a:srgbClr val="1C1C1C"/>
                          </a:solidFill>
                          <a:latin typeface="Calibri"/>
                          <a:ea typeface="Calibri"/>
                          <a:cs typeface="Times New Roman"/>
                        </a:rPr>
                        <a:t>…</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bl>
          </a:graphicData>
        </a:graphic>
      </p:graphicFrame>
    </p:spTree>
    <p:extLst>
      <p:ext uri="{BB962C8B-B14F-4D97-AF65-F5344CB8AC3E}">
        <p14:creationId xmlns:p14="http://schemas.microsoft.com/office/powerpoint/2010/main" val="18276958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T-type Flip-flop</a:t>
            </a:r>
            <a:endParaRPr lang="en-US" dirty="0"/>
          </a:p>
        </p:txBody>
      </p:sp>
      <p:sp>
        <p:nvSpPr>
          <p:cNvPr id="39939" name="Rectangle 3"/>
          <p:cNvSpPr>
            <a:spLocks noChangeArrowheads="1"/>
          </p:cNvSpPr>
          <p:nvPr/>
        </p:nvSpPr>
        <p:spPr bwMode="auto">
          <a:xfrm>
            <a:off x="2997907" y="2183130"/>
            <a:ext cx="2930525"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The T-type flip-flops toggle the input.  Q = not Q each time T is set to 1 when the clock pulses</a:t>
            </a:r>
            <a:endParaRPr lang="en-US"/>
          </a:p>
        </p:txBody>
      </p:sp>
      <p:sp>
        <p:nvSpPr>
          <p:cNvPr id="39942" name="Rectangle 6"/>
          <p:cNvSpPr>
            <a:spLocks noChangeArrowheads="1"/>
          </p:cNvSpPr>
          <p:nvPr/>
        </p:nvSpPr>
        <p:spPr bwMode="auto">
          <a:xfrm>
            <a:off x="619832" y="3411855"/>
            <a:ext cx="1193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T flip-flop </a:t>
            </a:r>
            <a:endParaRPr lang="en-US"/>
          </a:p>
        </p:txBody>
      </p:sp>
      <p:graphicFrame>
        <p:nvGraphicFramePr>
          <p:cNvPr id="9" name="Table 8"/>
          <p:cNvGraphicFramePr>
            <a:graphicFrameLocks noGrp="1"/>
          </p:cNvGraphicFramePr>
          <p:nvPr>
            <p:extLst>
              <p:ext uri="{D42A27DB-BD31-4B8C-83A1-F6EECF244321}">
                <p14:modId xmlns:p14="http://schemas.microsoft.com/office/powerpoint/2010/main" val="2152754019"/>
              </p:ext>
            </p:extLst>
          </p:nvPr>
        </p:nvGraphicFramePr>
        <p:xfrm>
          <a:off x="6180138" y="1730693"/>
          <a:ext cx="2357436" cy="2651436"/>
        </p:xfrm>
        <a:graphic>
          <a:graphicData uri="http://schemas.openxmlformats.org/drawingml/2006/table">
            <a:tbl>
              <a:tblPr/>
              <a:tblGrid>
                <a:gridCol w="785812"/>
                <a:gridCol w="785812"/>
                <a:gridCol w="785812"/>
              </a:tblGrid>
              <a:tr h="441854">
                <a:tc>
                  <a:txBody>
                    <a:bodyPr/>
                    <a:lstStyle/>
                    <a:p>
                      <a:pPr>
                        <a:lnSpc>
                          <a:spcPct val="115000"/>
                        </a:lnSpc>
                        <a:spcAft>
                          <a:spcPts val="1000"/>
                        </a:spcAft>
                      </a:pPr>
                      <a:r>
                        <a:rPr lang="en-GB" sz="2000" b="1" dirty="0" smtClean="0">
                          <a:solidFill>
                            <a:srgbClr val="1C1C1C"/>
                          </a:solidFill>
                          <a:latin typeface="Calibri"/>
                          <a:ea typeface="Calibri"/>
                          <a:cs typeface="Times New Roman"/>
                        </a:rPr>
                        <a:t>Clock</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T</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Q</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441854">
                <a:tc>
                  <a:txBody>
                    <a:bodyPr/>
                    <a:lstStyle/>
                    <a:p>
                      <a:pPr>
                        <a:lnSpc>
                          <a:spcPct val="115000"/>
                        </a:lnSpc>
                        <a:spcAft>
                          <a:spcPts val="1000"/>
                        </a:spcAft>
                      </a:pPr>
                      <a:r>
                        <a:rPr lang="en-GB" sz="2000" b="1" dirty="0">
                          <a:solidFill>
                            <a:srgbClr val="1C1C1C"/>
                          </a:solidFill>
                          <a:latin typeface="Calibri"/>
                          <a:ea typeface="Calibri"/>
                          <a:cs typeface="Times New Roman"/>
                        </a:rPr>
                        <a:t>0</a:t>
                      </a:r>
                      <a:r>
                        <a:rPr lang="en-GB" sz="2000" dirty="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1</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0</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441854">
                <a:tc>
                  <a:txBody>
                    <a:bodyPr/>
                    <a:lstStyle/>
                    <a:p>
                      <a:pPr>
                        <a:lnSpc>
                          <a:spcPct val="115000"/>
                        </a:lnSpc>
                        <a:spcAft>
                          <a:spcPts val="1000"/>
                        </a:spcAft>
                      </a:pPr>
                      <a:r>
                        <a:rPr lang="en-GB" sz="2000" b="1" dirty="0">
                          <a:solidFill>
                            <a:srgbClr val="1C1C1C"/>
                          </a:solidFill>
                          <a:latin typeface="Calibri"/>
                          <a:ea typeface="Calibri"/>
                          <a:cs typeface="Times New Roman"/>
                        </a:rPr>
                        <a:t>1</a:t>
                      </a:r>
                      <a:r>
                        <a:rPr lang="en-GB" sz="2000" dirty="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0</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1</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441854">
                <a:tc>
                  <a:txBody>
                    <a:bodyPr/>
                    <a:lstStyle/>
                    <a:p>
                      <a:pPr>
                        <a:lnSpc>
                          <a:spcPct val="115000"/>
                        </a:lnSpc>
                        <a:spcAft>
                          <a:spcPts val="1000"/>
                        </a:spcAft>
                      </a:pPr>
                      <a:r>
                        <a:rPr lang="en-GB" sz="2000" b="1" dirty="0" smtClean="0">
                          <a:solidFill>
                            <a:srgbClr val="1C1C1C"/>
                          </a:solidFill>
                          <a:latin typeface="Calibri"/>
                          <a:ea typeface="Calibri"/>
                          <a:cs typeface="Times New Roman"/>
                        </a:rPr>
                        <a:t>2</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1</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1</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441854">
                <a:tc>
                  <a:txBody>
                    <a:bodyPr/>
                    <a:lstStyle/>
                    <a:p>
                      <a:pPr>
                        <a:lnSpc>
                          <a:spcPct val="115000"/>
                        </a:lnSpc>
                        <a:spcAft>
                          <a:spcPts val="1000"/>
                        </a:spcAft>
                      </a:pPr>
                      <a:r>
                        <a:rPr lang="en-GB" sz="2000" b="1" dirty="0" smtClean="0">
                          <a:solidFill>
                            <a:srgbClr val="1C1C1C"/>
                          </a:solidFill>
                          <a:latin typeface="Calibri"/>
                          <a:ea typeface="Calibri"/>
                          <a:cs typeface="Times New Roman"/>
                        </a:rPr>
                        <a:t>3</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0</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0</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441854">
                <a:tc>
                  <a:txBody>
                    <a:bodyPr/>
                    <a:lstStyle/>
                    <a:p>
                      <a:pPr>
                        <a:lnSpc>
                          <a:spcPct val="115000"/>
                        </a:lnSpc>
                        <a:spcAft>
                          <a:spcPts val="1000"/>
                        </a:spcAft>
                      </a:pPr>
                      <a:r>
                        <a:rPr lang="en-ZA" sz="2000" dirty="0" smtClean="0">
                          <a:solidFill>
                            <a:srgbClr val="1C1C1C"/>
                          </a:solidFill>
                          <a:latin typeface="Calibri"/>
                          <a:ea typeface="Calibri"/>
                          <a:cs typeface="Times New Roman"/>
                        </a:rPr>
                        <a:t>…</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ZA" sz="2000" dirty="0" smtClean="0">
                          <a:solidFill>
                            <a:srgbClr val="1C1C1C"/>
                          </a:solidFill>
                          <a:latin typeface="Calibri"/>
                          <a:ea typeface="Calibri"/>
                          <a:cs typeface="Times New Roman"/>
                        </a:rPr>
                        <a:t>…</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ZA" sz="2000" dirty="0" smtClean="0">
                          <a:solidFill>
                            <a:srgbClr val="1C1C1C"/>
                          </a:solidFill>
                          <a:latin typeface="Calibri"/>
                          <a:ea typeface="Calibri"/>
                          <a:cs typeface="Times New Roman"/>
                        </a:rPr>
                        <a:t>…</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bl>
          </a:graphicData>
        </a:graphic>
      </p:graphicFrame>
      <p:pic>
        <p:nvPicPr>
          <p:cNvPr id="3997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757" y="2184718"/>
            <a:ext cx="2562225" cy="1143000"/>
          </a:xfrm>
          <a:prstGeom prst="rect">
            <a:avLst/>
          </a:prstGeom>
          <a:noFill/>
          <a:ln>
            <a:noFill/>
          </a:ln>
          <a:extLst/>
        </p:spPr>
      </p:pic>
    </p:spTree>
    <p:extLst>
      <p:ext uri="{BB962C8B-B14F-4D97-AF65-F5344CB8AC3E}">
        <p14:creationId xmlns:p14="http://schemas.microsoft.com/office/powerpoint/2010/main" val="36420336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Preset and Clocking</a:t>
            </a:r>
            <a:endParaRPr lang="en-US" dirty="0"/>
          </a:p>
        </p:txBody>
      </p:sp>
      <p:pic>
        <p:nvPicPr>
          <p:cNvPr id="4096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2175" y="2290763"/>
            <a:ext cx="1908175" cy="2368550"/>
          </a:xfrm>
          <a:prstGeom prst="rect">
            <a:avLst/>
          </a:prstGeom>
          <a:noFill/>
          <a:ln>
            <a:noFill/>
          </a:ln>
          <a:extLst/>
        </p:spPr>
      </p:pic>
      <p:sp>
        <p:nvSpPr>
          <p:cNvPr id="40964" name="Rectangle 3"/>
          <p:cNvSpPr>
            <a:spLocks noChangeArrowheads="1"/>
          </p:cNvSpPr>
          <p:nvPr/>
        </p:nvSpPr>
        <p:spPr bwMode="auto">
          <a:xfrm>
            <a:off x="4251325" y="2295525"/>
            <a:ext cx="2930525"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dirty="0" err="1"/>
              <a:t>Preset</a:t>
            </a:r>
            <a:r>
              <a:rPr lang="en-ZA" dirty="0"/>
              <a:t> line (PR) and clear line (CL) are asynchronous inputs used to set (to 1) or clear the value stored by the flip-flop.</a:t>
            </a:r>
            <a:endParaRPr lang="en-US" dirty="0"/>
          </a:p>
        </p:txBody>
      </p:sp>
      <p:sp>
        <p:nvSpPr>
          <p:cNvPr id="5" name="Rectangle 3"/>
          <p:cNvSpPr>
            <a:spLocks noChangeArrowheads="1"/>
          </p:cNvSpPr>
          <p:nvPr/>
        </p:nvSpPr>
        <p:spPr bwMode="auto">
          <a:xfrm>
            <a:off x="1139825" y="5070663"/>
            <a:ext cx="643445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ZA" dirty="0" smtClean="0"/>
              <a:t>This is a type of structure one may need to use if </a:t>
            </a:r>
            <a:r>
              <a:rPr lang="en-ZA" dirty="0" err="1" smtClean="0"/>
              <a:t>init</a:t>
            </a:r>
            <a:r>
              <a:rPr lang="en-ZA" dirty="0" smtClean="0"/>
              <a:t> blocks were synthesised to initialize register values.</a:t>
            </a:r>
            <a:endParaRPr lang="en-US" dirty="0"/>
          </a:p>
        </p:txBody>
      </p:sp>
    </p:spTree>
    <p:extLst>
      <p:ext uri="{BB962C8B-B14F-4D97-AF65-F5344CB8AC3E}">
        <p14:creationId xmlns:p14="http://schemas.microsoft.com/office/powerpoint/2010/main" val="31415806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3"/>
          <p:cNvSpPr>
            <a:spLocks noChangeArrowheads="1"/>
          </p:cNvSpPr>
          <p:nvPr/>
        </p:nvSpPr>
        <p:spPr bwMode="auto">
          <a:xfrm>
            <a:off x="4616450" y="2874963"/>
            <a:ext cx="2271713" cy="1549400"/>
          </a:xfrm>
          <a:prstGeom prst="rect">
            <a:avLst/>
          </a:prstGeom>
          <a:noFill/>
          <a:ln>
            <a:noFill/>
          </a:ln>
          <a:extLst/>
        </p:spPr>
        <p:txBody>
          <a:bodyPr/>
          <a:lstStyle/>
          <a:p>
            <a:endParaRPr lang="en-US"/>
          </a:p>
        </p:txBody>
      </p:sp>
      <p:sp>
        <p:nvSpPr>
          <p:cNvPr id="2" name="Title 1"/>
          <p:cNvSpPr>
            <a:spLocks noGrp="1"/>
          </p:cNvSpPr>
          <p:nvPr>
            <p:ph type="title"/>
          </p:nvPr>
        </p:nvSpPr>
        <p:spPr/>
        <p:txBody>
          <a:bodyPr>
            <a:normAutofit fontScale="90000"/>
          </a:bodyPr>
          <a:lstStyle/>
          <a:p>
            <a:pPr>
              <a:defRPr/>
            </a:pPr>
            <a:r>
              <a:rPr lang="en-ZA" dirty="0" smtClean="0"/>
              <a:t>Edge triggered devices</a:t>
            </a:r>
            <a:endParaRPr lang="en-US" dirty="0"/>
          </a:p>
        </p:txBody>
      </p:sp>
      <p:sp>
        <p:nvSpPr>
          <p:cNvPr id="41988" name="Rectangle 6"/>
          <p:cNvSpPr>
            <a:spLocks noChangeArrowheads="1"/>
          </p:cNvSpPr>
          <p:nvPr/>
        </p:nvSpPr>
        <p:spPr bwMode="auto">
          <a:xfrm>
            <a:off x="560388" y="1533525"/>
            <a:ext cx="83470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i="1" dirty="0"/>
              <a:t>A note on notation:</a:t>
            </a:r>
          </a:p>
          <a:p>
            <a:r>
              <a:rPr lang="en-ZA" dirty="0"/>
              <a:t>Edge-triggered inputs are shown using a triangle.</a:t>
            </a:r>
          </a:p>
          <a:p>
            <a:r>
              <a:rPr lang="en-ZA" dirty="0"/>
              <a:t>Negative edges triggered inputs are shown without a circle on the incoming line.</a:t>
            </a:r>
            <a:endParaRPr lang="en-US" dirty="0"/>
          </a:p>
        </p:txBody>
      </p:sp>
      <p:cxnSp>
        <p:nvCxnSpPr>
          <p:cNvPr id="41989" name="Straight Connector 11"/>
          <p:cNvCxnSpPr>
            <a:cxnSpLocks noChangeShapeType="1"/>
          </p:cNvCxnSpPr>
          <p:nvPr/>
        </p:nvCxnSpPr>
        <p:spPr bwMode="auto">
          <a:xfrm>
            <a:off x="4781131" y="3627438"/>
            <a:ext cx="708025" cy="1587"/>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sp>
        <p:nvSpPr>
          <p:cNvPr id="41990" name="Rectangle 7"/>
          <p:cNvSpPr>
            <a:spLocks noChangeArrowheads="1"/>
          </p:cNvSpPr>
          <p:nvPr/>
        </p:nvSpPr>
        <p:spPr bwMode="auto">
          <a:xfrm>
            <a:off x="5545138" y="3022600"/>
            <a:ext cx="1076325" cy="1239838"/>
          </a:xfrm>
          <a:prstGeom prst="rect">
            <a:avLst/>
          </a:prstGeom>
          <a:noFill/>
          <a:ln w="9525" algn="ctr">
            <a:solidFill>
              <a:srgbClr val="1C1C1C"/>
            </a:solidFill>
            <a:round/>
            <a:headEnd/>
            <a:tailEnd/>
          </a:ln>
        </p:spPr>
        <p:txBody>
          <a:bodyPr/>
          <a:lstStyle/>
          <a:p>
            <a:endParaRPr lang="en-US"/>
          </a:p>
        </p:txBody>
      </p:sp>
      <p:sp>
        <p:nvSpPr>
          <p:cNvPr id="41991" name="TextBox 8"/>
          <p:cNvSpPr txBox="1">
            <a:spLocks noChangeArrowheads="1"/>
          </p:cNvSpPr>
          <p:nvPr/>
        </p:nvSpPr>
        <p:spPr bwMode="auto">
          <a:xfrm>
            <a:off x="5707063" y="3451225"/>
            <a:ext cx="3651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solidFill>
                  <a:srgbClr val="1C1C1C"/>
                </a:solidFill>
              </a:rPr>
              <a:t>in</a:t>
            </a:r>
            <a:endParaRPr lang="en-US">
              <a:solidFill>
                <a:srgbClr val="1C1C1C"/>
              </a:solidFill>
            </a:endParaRPr>
          </a:p>
        </p:txBody>
      </p:sp>
      <p:sp>
        <p:nvSpPr>
          <p:cNvPr id="41992" name="Oval 9"/>
          <p:cNvSpPr>
            <a:spLocks noChangeArrowheads="1"/>
          </p:cNvSpPr>
          <p:nvPr/>
        </p:nvSpPr>
        <p:spPr bwMode="auto">
          <a:xfrm>
            <a:off x="5405366" y="3568700"/>
            <a:ext cx="131763" cy="133350"/>
          </a:xfrm>
          <a:prstGeom prst="ellipse">
            <a:avLst/>
          </a:prstGeom>
          <a:solidFill>
            <a:schemeClr val="bg1"/>
          </a:solidFill>
          <a:ln w="9525" algn="ctr">
            <a:solidFill>
              <a:srgbClr val="1C1C1C"/>
            </a:solidFill>
            <a:round/>
            <a:headEnd/>
            <a:tailEnd/>
          </a:ln>
        </p:spPr>
        <p:txBody>
          <a:bodyPr/>
          <a:lstStyle/>
          <a:p>
            <a:endParaRPr lang="en-US"/>
          </a:p>
        </p:txBody>
      </p:sp>
      <p:sp>
        <p:nvSpPr>
          <p:cNvPr id="41993" name="Isosceles Triangle 14"/>
          <p:cNvSpPr>
            <a:spLocks noChangeArrowheads="1"/>
          </p:cNvSpPr>
          <p:nvPr/>
        </p:nvSpPr>
        <p:spPr bwMode="auto">
          <a:xfrm rot="5400000">
            <a:off x="5525294" y="3545681"/>
            <a:ext cx="215900" cy="185738"/>
          </a:xfrm>
          <a:prstGeom prst="triangle">
            <a:avLst>
              <a:gd name="adj" fmla="val 50000"/>
            </a:avLst>
          </a:prstGeom>
          <a:solidFill>
            <a:schemeClr val="bg1"/>
          </a:solidFill>
          <a:ln w="9525" algn="ctr">
            <a:solidFill>
              <a:srgbClr val="1C1C1C"/>
            </a:solidFill>
            <a:round/>
            <a:headEnd/>
            <a:tailEnd/>
          </a:ln>
        </p:spPr>
        <p:txBody>
          <a:bodyPr/>
          <a:lstStyle/>
          <a:p>
            <a:endParaRPr lang="en-US"/>
          </a:p>
        </p:txBody>
      </p:sp>
      <p:sp>
        <p:nvSpPr>
          <p:cNvPr id="41994" name="Rectangle 15"/>
          <p:cNvSpPr>
            <a:spLocks noChangeArrowheads="1"/>
          </p:cNvSpPr>
          <p:nvPr/>
        </p:nvSpPr>
        <p:spPr bwMode="auto">
          <a:xfrm>
            <a:off x="4548188" y="4483100"/>
            <a:ext cx="27098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Negative edge triggered </a:t>
            </a:r>
            <a:endParaRPr lang="en-US"/>
          </a:p>
        </p:txBody>
      </p:sp>
      <p:sp>
        <p:nvSpPr>
          <p:cNvPr id="41995" name="Rectangle 16"/>
          <p:cNvSpPr>
            <a:spLocks noChangeArrowheads="1"/>
          </p:cNvSpPr>
          <p:nvPr/>
        </p:nvSpPr>
        <p:spPr bwMode="auto">
          <a:xfrm>
            <a:off x="1755775" y="2874963"/>
            <a:ext cx="2270125" cy="1549400"/>
          </a:xfrm>
          <a:prstGeom prst="rect">
            <a:avLst/>
          </a:prstGeom>
          <a:noFill/>
          <a:ln>
            <a:noFill/>
          </a:ln>
          <a:extLst/>
        </p:spPr>
        <p:txBody>
          <a:bodyPr/>
          <a:lstStyle/>
          <a:p>
            <a:endParaRPr lang="en-US"/>
          </a:p>
        </p:txBody>
      </p:sp>
      <p:cxnSp>
        <p:nvCxnSpPr>
          <p:cNvPr id="41996" name="Straight Connector 17"/>
          <p:cNvCxnSpPr>
            <a:cxnSpLocks noChangeShapeType="1"/>
            <a:endCxn id="41999" idx="3"/>
          </p:cNvCxnSpPr>
          <p:nvPr/>
        </p:nvCxnSpPr>
        <p:spPr bwMode="auto">
          <a:xfrm>
            <a:off x="1901825" y="3627438"/>
            <a:ext cx="776288" cy="11112"/>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sp>
        <p:nvSpPr>
          <p:cNvPr id="41997" name="Rectangle 18"/>
          <p:cNvSpPr>
            <a:spLocks noChangeArrowheads="1"/>
          </p:cNvSpPr>
          <p:nvPr/>
        </p:nvSpPr>
        <p:spPr bwMode="auto">
          <a:xfrm>
            <a:off x="2684463" y="3022600"/>
            <a:ext cx="1076325" cy="1239838"/>
          </a:xfrm>
          <a:prstGeom prst="rect">
            <a:avLst/>
          </a:prstGeom>
          <a:noFill/>
          <a:ln w="9525" algn="ctr">
            <a:solidFill>
              <a:srgbClr val="1C1C1C"/>
            </a:solidFill>
            <a:round/>
            <a:headEnd/>
            <a:tailEnd/>
          </a:ln>
        </p:spPr>
        <p:txBody>
          <a:bodyPr/>
          <a:lstStyle/>
          <a:p>
            <a:endParaRPr lang="en-US"/>
          </a:p>
        </p:txBody>
      </p:sp>
      <p:sp>
        <p:nvSpPr>
          <p:cNvPr id="41998" name="TextBox 19"/>
          <p:cNvSpPr txBox="1">
            <a:spLocks noChangeArrowheads="1"/>
          </p:cNvSpPr>
          <p:nvPr/>
        </p:nvSpPr>
        <p:spPr bwMode="auto">
          <a:xfrm>
            <a:off x="2846388" y="3451225"/>
            <a:ext cx="3635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solidFill>
                  <a:srgbClr val="1C1C1C"/>
                </a:solidFill>
              </a:rPr>
              <a:t>in</a:t>
            </a:r>
            <a:endParaRPr lang="en-US">
              <a:solidFill>
                <a:srgbClr val="1C1C1C"/>
              </a:solidFill>
            </a:endParaRPr>
          </a:p>
        </p:txBody>
      </p:sp>
      <p:sp>
        <p:nvSpPr>
          <p:cNvPr id="41999" name="Isosceles Triangle 21"/>
          <p:cNvSpPr>
            <a:spLocks noChangeArrowheads="1"/>
          </p:cNvSpPr>
          <p:nvPr/>
        </p:nvSpPr>
        <p:spPr bwMode="auto">
          <a:xfrm rot="5400000">
            <a:off x="2663826" y="3544887"/>
            <a:ext cx="215900" cy="187325"/>
          </a:xfrm>
          <a:prstGeom prst="triangle">
            <a:avLst>
              <a:gd name="adj" fmla="val 50000"/>
            </a:avLst>
          </a:prstGeom>
          <a:solidFill>
            <a:schemeClr val="bg1"/>
          </a:solidFill>
          <a:ln w="9525" algn="ctr">
            <a:solidFill>
              <a:srgbClr val="1C1C1C"/>
            </a:solidFill>
            <a:round/>
            <a:headEnd/>
            <a:tailEnd/>
          </a:ln>
        </p:spPr>
        <p:txBody>
          <a:bodyPr/>
          <a:lstStyle/>
          <a:p>
            <a:endParaRPr lang="en-US"/>
          </a:p>
        </p:txBody>
      </p:sp>
      <p:sp>
        <p:nvSpPr>
          <p:cNvPr id="42000" name="Rectangle 22"/>
          <p:cNvSpPr>
            <a:spLocks noChangeArrowheads="1"/>
          </p:cNvSpPr>
          <p:nvPr/>
        </p:nvSpPr>
        <p:spPr bwMode="auto">
          <a:xfrm>
            <a:off x="1643063" y="4483100"/>
            <a:ext cx="26082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Positive edge triggered </a:t>
            </a:r>
            <a:endParaRPr lang="en-US"/>
          </a:p>
        </p:txBody>
      </p:sp>
    </p:spTree>
    <p:extLst>
      <p:ext uri="{BB962C8B-B14F-4D97-AF65-F5344CB8AC3E}">
        <p14:creationId xmlns:p14="http://schemas.microsoft.com/office/powerpoint/2010/main" val="36577164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End of Lecture</a:t>
            </a:r>
            <a:endParaRPr lang="en-GB" dirty="0"/>
          </a:p>
        </p:txBody>
      </p:sp>
      <p:sp>
        <p:nvSpPr>
          <p:cNvPr id="43011" name="TextBox 2"/>
          <p:cNvSpPr txBox="1">
            <a:spLocks noChangeArrowheads="1"/>
          </p:cNvSpPr>
          <p:nvPr/>
        </p:nvSpPr>
        <p:spPr bwMode="auto">
          <a:xfrm>
            <a:off x="2616200" y="2601913"/>
            <a:ext cx="42037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sz="4400"/>
              <a:t>Any Question??</a:t>
            </a:r>
            <a:endParaRPr lang="en-GB" sz="4400"/>
          </a:p>
        </p:txBody>
      </p:sp>
    </p:spTree>
    <p:extLst>
      <p:ext uri="{BB962C8B-B14F-4D97-AF65-F5344CB8AC3E}">
        <p14:creationId xmlns:p14="http://schemas.microsoft.com/office/powerpoint/2010/main" val="29393036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06401" y="3526966"/>
            <a:ext cx="8657594" cy="1200329"/>
          </a:xfrm>
          <a:prstGeom prst="rect">
            <a:avLst/>
          </a:prstGeom>
          <a:noFill/>
        </p:spPr>
        <p:txBody>
          <a:bodyPr wrap="square" rtlCol="0">
            <a:spAutoFit/>
          </a:bodyPr>
          <a:lstStyle/>
          <a:p>
            <a:r>
              <a:rPr lang="en-US" i="1" dirty="0" smtClean="0"/>
              <a:t>Image sources:</a:t>
            </a:r>
          </a:p>
          <a:p>
            <a:r>
              <a:rPr lang="en-US" dirty="0" smtClean="0"/>
              <a:t> man working on laptop – </a:t>
            </a:r>
            <a:r>
              <a:rPr lang="en-US" dirty="0" err="1" smtClean="0"/>
              <a:t>flickr</a:t>
            </a:r>
            <a:endParaRPr lang="en-US" dirty="0" smtClean="0"/>
          </a:p>
          <a:p>
            <a:r>
              <a:rPr lang="en-US" dirty="0"/>
              <a:t> </a:t>
            </a:r>
            <a:r>
              <a:rPr lang="en-US" dirty="0" smtClean="0"/>
              <a:t>scroll, video reel, big question mark </a:t>
            </a:r>
            <a:r>
              <a:rPr lang="en-US" dirty="0"/>
              <a:t>– </a:t>
            </a:r>
            <a:r>
              <a:rPr lang="en-US" dirty="0" err="1"/>
              <a:t>Pixabay</a:t>
            </a:r>
            <a:r>
              <a:rPr lang="en-US" dirty="0"/>
              <a:t> </a:t>
            </a:r>
            <a:r>
              <a:rPr lang="en-US" dirty="0">
                <a:hlinkClick r:id="rId2"/>
              </a:rPr>
              <a:t>http://pixabay.com/</a:t>
            </a:r>
            <a:r>
              <a:rPr lang="en-US" dirty="0"/>
              <a:t>  (public domain</a:t>
            </a:r>
            <a:r>
              <a:rPr lang="en-US" dirty="0" smtClean="0"/>
              <a:t>)</a:t>
            </a:r>
          </a:p>
          <a:p>
            <a:r>
              <a:rPr lang="en-US" dirty="0" smtClean="0"/>
              <a:t> some diagrammatic elements are from Xilinx ISE screenshots</a:t>
            </a:r>
          </a:p>
        </p:txBody>
      </p:sp>
      <p:sp>
        <p:nvSpPr>
          <p:cNvPr id="2" name="Rectangle 1"/>
          <p:cNvSpPr/>
          <p:nvPr/>
        </p:nvSpPr>
        <p:spPr>
          <a:xfrm>
            <a:off x="420915" y="443077"/>
            <a:ext cx="4929555" cy="369332"/>
          </a:xfrm>
          <a:prstGeom prst="rect">
            <a:avLst/>
          </a:prstGeom>
        </p:spPr>
        <p:txBody>
          <a:bodyPr wrap="none">
            <a:spAutoFit/>
          </a:bodyPr>
          <a:lstStyle/>
          <a:p>
            <a:r>
              <a:rPr lang="en-US" b="1" i="1" dirty="0" smtClean="0"/>
              <a:t>Disclaimers and copyright/licensing details</a:t>
            </a:r>
            <a:endParaRPr lang="en-US" b="1" i="1" dirty="0"/>
          </a:p>
        </p:txBody>
      </p:sp>
      <p:sp>
        <p:nvSpPr>
          <p:cNvPr id="5" name="Rectangle 4"/>
          <p:cNvSpPr/>
          <p:nvPr/>
        </p:nvSpPr>
        <p:spPr>
          <a:xfrm>
            <a:off x="420916" y="893026"/>
            <a:ext cx="8258628" cy="2554545"/>
          </a:xfrm>
          <a:prstGeom prst="rect">
            <a:avLst/>
          </a:prstGeom>
        </p:spPr>
        <p:txBody>
          <a:bodyPr wrap="square">
            <a:spAutoFit/>
          </a:bodyPr>
          <a:lstStyle/>
          <a:p>
            <a:r>
              <a:rPr lang="en-US" sz="1600" dirty="0" smtClean="0"/>
              <a:t>I have tried to follow the correct practices concerning copyright and licensing of material, particularly image sources that have been used in this presentation. I have put much effort into trying to make this material open access so that it can be of benefit to others in their teaching and learning practice. Any mistakes or omissions with regards to these issues I will correct when notified. To the best of my understanding the material in these slides can be shared according to the Creative Commons “</a:t>
            </a:r>
            <a:r>
              <a:rPr lang="en-ZA" sz="1600" dirty="0"/>
              <a:t>Attribution-</a:t>
            </a:r>
            <a:r>
              <a:rPr lang="en-ZA" sz="1600" dirty="0" err="1"/>
              <a:t>ShareAlike</a:t>
            </a:r>
            <a:r>
              <a:rPr lang="en-ZA" sz="1600" dirty="0"/>
              <a:t> 4.0 International (CC BY-SA 4.0)</a:t>
            </a:r>
            <a:r>
              <a:rPr lang="en-US" sz="1600" dirty="0" smtClean="0"/>
              <a:t>” license, and that is why I selected that license to apply to this presentation (it’s not because I particularly want my slides referenced but more to acknowledge the sources and generosity of others who have provided free material such as the images I have used).</a:t>
            </a:r>
            <a:endParaRPr lang="en-US" sz="1600" dirty="0"/>
          </a:p>
        </p:txBody>
      </p:sp>
      <p:pic>
        <p:nvPicPr>
          <p:cNvPr id="3074" name="Picture 2" descr="C:\Users\swinberg\Documents\ACTIVE\EEE4084F\Common\Images_open\CC-S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1944" y="6102803"/>
            <a:ext cx="1117600" cy="3937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420915" y="4722551"/>
            <a:ext cx="8975758" cy="646331"/>
          </a:xfrm>
          <a:prstGeom prst="rect">
            <a:avLst/>
          </a:prstGeom>
        </p:spPr>
        <p:txBody>
          <a:bodyPr wrap="square">
            <a:spAutoFit/>
          </a:bodyPr>
          <a:lstStyle/>
          <a:p>
            <a:r>
              <a:rPr lang="en-ZA" dirty="0" smtClean="0"/>
              <a:t>References: Verilog code adapted from</a:t>
            </a:r>
            <a:br>
              <a:rPr lang="en-ZA" dirty="0" smtClean="0"/>
            </a:br>
            <a:r>
              <a:rPr lang="en-ZA" dirty="0" smtClean="0"/>
              <a:t>   </a:t>
            </a:r>
            <a:r>
              <a:rPr lang="en-ZA" dirty="0">
                <a:hlinkClick r:id="rId4"/>
              </a:rPr>
              <a:t>http://www.asic-world.com/examples/verilog</a:t>
            </a:r>
            <a:r>
              <a:rPr lang="en-ZA" dirty="0"/>
              <a:t> </a:t>
            </a:r>
          </a:p>
        </p:txBody>
      </p:sp>
    </p:spTree>
    <p:extLst>
      <p:ext uri="{BB962C8B-B14F-4D97-AF65-F5344CB8AC3E}">
        <p14:creationId xmlns:p14="http://schemas.microsoft.com/office/powerpoint/2010/main" val="11890109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676821"/>
            <a:ext cx="7698306" cy="692210"/>
          </a:xfrm>
        </p:spPr>
        <p:txBody>
          <a:bodyPr>
            <a:normAutofit fontScale="90000"/>
          </a:bodyPr>
          <a:lstStyle/>
          <a:p>
            <a:r>
              <a:rPr lang="en-ZA" dirty="0" smtClean="0"/>
              <a:t>Using blocking and </a:t>
            </a:r>
            <a:r>
              <a:rPr lang="en-ZA" dirty="0" smtClean="0"/>
              <a:t>non-blocking </a:t>
            </a:r>
            <a:r>
              <a:rPr lang="en-ZA" dirty="0" smtClean="0"/>
              <a:t>assignments in simulation</a:t>
            </a:r>
            <a:endParaRPr lang="en-ZA" dirty="0"/>
          </a:p>
        </p:txBody>
      </p:sp>
      <p:sp>
        <p:nvSpPr>
          <p:cNvPr id="3" name="Content Placeholder 2"/>
          <p:cNvSpPr>
            <a:spLocks noGrp="1"/>
          </p:cNvSpPr>
          <p:nvPr>
            <p:ph idx="1"/>
          </p:nvPr>
        </p:nvSpPr>
        <p:spPr>
          <a:xfrm>
            <a:off x="723734" y="1468619"/>
            <a:ext cx="7697635" cy="4519977"/>
          </a:xfrm>
        </p:spPr>
        <p:txBody>
          <a:bodyPr>
            <a:normAutofit/>
          </a:bodyPr>
          <a:lstStyle/>
          <a:p>
            <a:r>
              <a:rPr lang="en-ZA" sz="1800" dirty="0" smtClean="0"/>
              <a:t>While one typically things to use blocking and </a:t>
            </a:r>
            <a:r>
              <a:rPr lang="en-ZA" sz="1800" dirty="0" smtClean="0"/>
              <a:t>non-blocking </a:t>
            </a:r>
            <a:r>
              <a:rPr lang="en-ZA" sz="1800" dirty="0" smtClean="0"/>
              <a:t>assignments in implementing cores, it is also useful (almost essential sometimes) for simulation. Consider these examples:</a:t>
            </a:r>
            <a:endParaRPr lang="en-ZA" sz="1800" dirty="0"/>
          </a:p>
        </p:txBody>
      </p:sp>
      <p:sp>
        <p:nvSpPr>
          <p:cNvPr id="9" name="Rectangle 8"/>
          <p:cNvSpPr/>
          <p:nvPr/>
        </p:nvSpPr>
        <p:spPr>
          <a:xfrm>
            <a:off x="398914" y="2415075"/>
            <a:ext cx="5862186" cy="3539430"/>
          </a:xfrm>
          <a:prstGeom prst="rect">
            <a:avLst/>
          </a:prstGeom>
        </p:spPr>
        <p:txBody>
          <a:bodyPr wrap="square">
            <a:spAutoFit/>
          </a:bodyPr>
          <a:lstStyle/>
          <a:p>
            <a:r>
              <a:rPr lang="en-ZA" sz="1600" dirty="0"/>
              <a:t>module </a:t>
            </a:r>
            <a:r>
              <a:rPr lang="en-ZA" sz="1600" dirty="0" smtClean="0"/>
              <a:t>blocking ();</a:t>
            </a:r>
            <a:endParaRPr lang="en-ZA" sz="1600" dirty="0"/>
          </a:p>
          <a:p>
            <a:r>
              <a:rPr lang="en-ZA" sz="1600" dirty="0" smtClean="0"/>
              <a:t> </a:t>
            </a:r>
            <a:r>
              <a:rPr lang="en-ZA" sz="1600" dirty="0" err="1" smtClean="0"/>
              <a:t>reg</a:t>
            </a:r>
            <a:r>
              <a:rPr lang="en-ZA" sz="1600" dirty="0" smtClean="0"/>
              <a:t> </a:t>
            </a:r>
            <a:r>
              <a:rPr lang="en-ZA" sz="1600" dirty="0"/>
              <a:t>a, b, c, d , e, f ;</a:t>
            </a:r>
          </a:p>
          <a:p>
            <a:r>
              <a:rPr lang="en-ZA" sz="1600" dirty="0" smtClean="0"/>
              <a:t> // </a:t>
            </a:r>
            <a:r>
              <a:rPr lang="en-ZA" sz="1600" dirty="0"/>
              <a:t>Blocking assignments</a:t>
            </a:r>
          </a:p>
          <a:p>
            <a:r>
              <a:rPr lang="en-ZA" sz="1600" dirty="0" smtClean="0"/>
              <a:t> initial </a:t>
            </a:r>
            <a:r>
              <a:rPr lang="en-ZA" sz="1600" dirty="0" smtClean="0"/>
              <a:t>begin</a:t>
            </a:r>
          </a:p>
          <a:p>
            <a:r>
              <a:rPr lang="en-ZA" sz="1600" dirty="0"/>
              <a:t> </a:t>
            </a:r>
            <a:r>
              <a:rPr lang="en-ZA" sz="1600" dirty="0" smtClean="0"/>
              <a:t>  </a:t>
            </a:r>
            <a:r>
              <a:rPr lang="en-ZA" sz="1600" dirty="0"/>
              <a:t>$monitor("%g a=%b b=%b c=%b</a:t>
            </a:r>
            <a:r>
              <a:rPr lang="en-ZA" sz="1600" dirty="0" smtClean="0"/>
              <a:t>",</a:t>
            </a:r>
          </a:p>
          <a:p>
            <a:r>
              <a:rPr lang="en-ZA" sz="1600" dirty="0"/>
              <a:t> </a:t>
            </a:r>
            <a:r>
              <a:rPr lang="en-ZA" sz="1600" dirty="0" smtClean="0"/>
              <a:t>       </a:t>
            </a:r>
            <a:r>
              <a:rPr lang="en-ZA" sz="1600" dirty="0" smtClean="0"/>
              <a:t>$</a:t>
            </a:r>
            <a:r>
              <a:rPr lang="en-ZA" sz="1600" dirty="0" err="1"/>
              <a:t>time,a,b,c</a:t>
            </a:r>
            <a:r>
              <a:rPr lang="en-ZA" sz="1600" dirty="0"/>
              <a:t>);</a:t>
            </a:r>
          </a:p>
          <a:p>
            <a:r>
              <a:rPr lang="en-ZA" sz="1600" dirty="0"/>
              <a:t> </a:t>
            </a:r>
            <a:r>
              <a:rPr lang="en-ZA" sz="1600" dirty="0" smtClean="0"/>
              <a:t>  </a:t>
            </a:r>
            <a:r>
              <a:rPr lang="en-ZA" sz="1600" dirty="0"/>
              <a:t>a = #10 1'b1</a:t>
            </a:r>
            <a:r>
              <a:rPr lang="en-ZA" sz="1600" dirty="0" smtClean="0"/>
              <a:t>; </a:t>
            </a:r>
          </a:p>
          <a:p>
            <a:r>
              <a:rPr lang="en-ZA" sz="1600" dirty="0"/>
              <a:t> </a:t>
            </a:r>
            <a:r>
              <a:rPr lang="en-ZA" sz="1600" dirty="0" smtClean="0"/>
              <a:t>  </a:t>
            </a:r>
            <a:r>
              <a:rPr lang="en-ZA" sz="1600" dirty="0" smtClean="0"/>
              <a:t>// sim assigns </a:t>
            </a:r>
            <a:r>
              <a:rPr lang="en-ZA" sz="1600" dirty="0"/>
              <a:t>1 to a at time 10</a:t>
            </a:r>
          </a:p>
          <a:p>
            <a:r>
              <a:rPr lang="en-ZA" sz="1600" dirty="0"/>
              <a:t> </a:t>
            </a:r>
            <a:r>
              <a:rPr lang="en-ZA" sz="1600" dirty="0" smtClean="0"/>
              <a:t>  </a:t>
            </a:r>
            <a:r>
              <a:rPr lang="en-ZA" sz="1600" dirty="0"/>
              <a:t>b = #20 1'b0</a:t>
            </a:r>
            <a:r>
              <a:rPr lang="en-ZA" sz="1600" dirty="0" smtClean="0"/>
              <a:t>; </a:t>
            </a:r>
          </a:p>
          <a:p>
            <a:r>
              <a:rPr lang="en-ZA" sz="1600" dirty="0"/>
              <a:t> </a:t>
            </a:r>
            <a:r>
              <a:rPr lang="en-ZA" sz="1600" dirty="0" smtClean="0"/>
              <a:t>  </a:t>
            </a:r>
            <a:r>
              <a:rPr lang="en-ZA" sz="1600" dirty="0" smtClean="0"/>
              <a:t>// sim assigns </a:t>
            </a:r>
            <a:r>
              <a:rPr lang="en-ZA" sz="1600" dirty="0"/>
              <a:t>0 to b at time 30</a:t>
            </a:r>
          </a:p>
          <a:p>
            <a:r>
              <a:rPr lang="en-ZA" sz="1600" dirty="0"/>
              <a:t> </a:t>
            </a:r>
            <a:r>
              <a:rPr lang="en-ZA" sz="1600" dirty="0" smtClean="0"/>
              <a:t>  </a:t>
            </a:r>
            <a:r>
              <a:rPr lang="en-ZA" sz="1600" dirty="0"/>
              <a:t>c = </a:t>
            </a:r>
            <a:r>
              <a:rPr lang="en-ZA" sz="1600" dirty="0" smtClean="0"/>
              <a:t>#30 </a:t>
            </a:r>
            <a:r>
              <a:rPr lang="en-ZA" sz="1600" dirty="0"/>
              <a:t>1'b1</a:t>
            </a:r>
            <a:r>
              <a:rPr lang="en-ZA" sz="1600" dirty="0" smtClean="0"/>
              <a:t>;</a:t>
            </a:r>
          </a:p>
          <a:p>
            <a:r>
              <a:rPr lang="en-ZA" sz="1600" dirty="0"/>
              <a:t> </a:t>
            </a:r>
            <a:r>
              <a:rPr lang="en-ZA" sz="1600" dirty="0" smtClean="0"/>
              <a:t>  </a:t>
            </a:r>
            <a:r>
              <a:rPr lang="en-ZA" sz="1600" dirty="0" smtClean="0"/>
              <a:t>// sim assigns </a:t>
            </a:r>
            <a:r>
              <a:rPr lang="en-ZA" sz="1600" dirty="0"/>
              <a:t>1 to c at time </a:t>
            </a:r>
            <a:r>
              <a:rPr lang="en-ZA" sz="1600" dirty="0" smtClean="0"/>
              <a:t>60</a:t>
            </a:r>
            <a:endParaRPr lang="en-ZA" sz="1600" dirty="0"/>
          </a:p>
          <a:p>
            <a:r>
              <a:rPr lang="en-ZA" sz="1600" dirty="0" smtClean="0"/>
              <a:t> end</a:t>
            </a:r>
            <a:endParaRPr lang="en-ZA" sz="1600" dirty="0"/>
          </a:p>
          <a:p>
            <a:r>
              <a:rPr lang="en-ZA" sz="1600" dirty="0" err="1"/>
              <a:t>endmodule</a:t>
            </a:r>
            <a:endParaRPr lang="en-ZA" sz="1600" dirty="0"/>
          </a:p>
        </p:txBody>
      </p:sp>
      <p:sp>
        <p:nvSpPr>
          <p:cNvPr id="11" name="Rectangle 10"/>
          <p:cNvSpPr/>
          <p:nvPr/>
        </p:nvSpPr>
        <p:spPr>
          <a:xfrm>
            <a:off x="4305971" y="2415075"/>
            <a:ext cx="4572000" cy="3539430"/>
          </a:xfrm>
          <a:prstGeom prst="rect">
            <a:avLst/>
          </a:prstGeom>
        </p:spPr>
        <p:txBody>
          <a:bodyPr>
            <a:spAutoFit/>
          </a:bodyPr>
          <a:lstStyle/>
          <a:p>
            <a:r>
              <a:rPr lang="en-ZA" sz="1600" dirty="0"/>
              <a:t>module </a:t>
            </a:r>
            <a:r>
              <a:rPr lang="en-ZA" sz="1600" dirty="0" err="1" smtClean="0"/>
              <a:t>nonblocking</a:t>
            </a:r>
            <a:r>
              <a:rPr lang="en-ZA" sz="1600" dirty="0" smtClean="0"/>
              <a:t>();</a:t>
            </a:r>
            <a:endParaRPr lang="en-ZA" sz="1600" dirty="0"/>
          </a:p>
          <a:p>
            <a:r>
              <a:rPr lang="en-ZA" sz="1600" dirty="0" err="1"/>
              <a:t>reg</a:t>
            </a:r>
            <a:r>
              <a:rPr lang="en-ZA" sz="1600" dirty="0"/>
              <a:t> </a:t>
            </a:r>
            <a:r>
              <a:rPr lang="en-ZA" sz="1600" dirty="0" smtClean="0"/>
              <a:t>a, b, c </a:t>
            </a:r>
            <a:r>
              <a:rPr lang="en-ZA" sz="1600" dirty="0"/>
              <a:t>;</a:t>
            </a:r>
          </a:p>
          <a:p>
            <a:r>
              <a:rPr lang="en-ZA" sz="1600" dirty="0" smtClean="0"/>
              <a:t>// </a:t>
            </a:r>
            <a:r>
              <a:rPr lang="en-ZA" sz="1600" dirty="0" err="1"/>
              <a:t>Nonblocking</a:t>
            </a:r>
            <a:r>
              <a:rPr lang="en-ZA" sz="1600" dirty="0"/>
              <a:t> assignments</a:t>
            </a:r>
          </a:p>
          <a:p>
            <a:r>
              <a:rPr lang="en-ZA" sz="1600" dirty="0"/>
              <a:t>initial </a:t>
            </a:r>
            <a:r>
              <a:rPr lang="en-ZA" sz="1600" dirty="0" smtClean="0"/>
              <a:t>begin</a:t>
            </a:r>
          </a:p>
          <a:p>
            <a:r>
              <a:rPr lang="en-ZA" sz="1600" dirty="0"/>
              <a:t> </a:t>
            </a:r>
            <a:r>
              <a:rPr lang="en-ZA" sz="1600" dirty="0" smtClean="0"/>
              <a:t> </a:t>
            </a:r>
            <a:r>
              <a:rPr lang="en-ZA" sz="1600" dirty="0"/>
              <a:t>$monitor("%g a=%b b=%b c=%b",</a:t>
            </a:r>
          </a:p>
          <a:p>
            <a:r>
              <a:rPr lang="en-ZA" sz="1600" dirty="0"/>
              <a:t>    $</a:t>
            </a:r>
            <a:r>
              <a:rPr lang="en-ZA" sz="1600" dirty="0" err="1"/>
              <a:t>time,a,b,c</a:t>
            </a:r>
            <a:r>
              <a:rPr lang="en-ZA" sz="1600" dirty="0" smtClean="0"/>
              <a:t>);</a:t>
            </a:r>
            <a:endParaRPr lang="en-ZA" sz="1600" dirty="0"/>
          </a:p>
          <a:p>
            <a:r>
              <a:rPr lang="en-ZA" sz="1600" dirty="0"/>
              <a:t>  </a:t>
            </a:r>
            <a:r>
              <a:rPr lang="en-ZA" sz="1600" dirty="0" smtClean="0"/>
              <a:t>a </a:t>
            </a:r>
            <a:r>
              <a:rPr lang="en-ZA" sz="1600" dirty="0"/>
              <a:t>&lt;= #10 1'b1</a:t>
            </a:r>
            <a:r>
              <a:rPr lang="en-ZA" sz="1600" dirty="0" smtClean="0"/>
              <a:t>;</a:t>
            </a:r>
          </a:p>
          <a:p>
            <a:r>
              <a:rPr lang="en-ZA" sz="1600" dirty="0"/>
              <a:t> </a:t>
            </a:r>
            <a:r>
              <a:rPr lang="en-ZA" sz="1600" dirty="0" smtClean="0"/>
              <a:t> // sim assigns </a:t>
            </a:r>
            <a:r>
              <a:rPr lang="en-ZA" sz="1600" dirty="0"/>
              <a:t>1 to </a:t>
            </a:r>
            <a:r>
              <a:rPr lang="en-ZA" sz="1600" dirty="0" smtClean="0"/>
              <a:t>a </a:t>
            </a:r>
            <a:r>
              <a:rPr lang="en-ZA" sz="1600" dirty="0"/>
              <a:t>at time 10</a:t>
            </a:r>
          </a:p>
          <a:p>
            <a:r>
              <a:rPr lang="en-ZA" sz="1600" dirty="0"/>
              <a:t>  </a:t>
            </a:r>
            <a:r>
              <a:rPr lang="en-ZA" sz="1600" dirty="0" smtClean="0"/>
              <a:t>b </a:t>
            </a:r>
            <a:r>
              <a:rPr lang="en-ZA" sz="1600" dirty="0"/>
              <a:t>&lt;= #20 1'b0</a:t>
            </a:r>
            <a:r>
              <a:rPr lang="en-ZA" sz="1600" dirty="0" smtClean="0"/>
              <a:t>;</a:t>
            </a:r>
          </a:p>
          <a:p>
            <a:r>
              <a:rPr lang="en-ZA" sz="1600" dirty="0"/>
              <a:t> </a:t>
            </a:r>
            <a:r>
              <a:rPr lang="en-ZA" sz="1600" dirty="0" smtClean="0"/>
              <a:t> // sim assigns </a:t>
            </a:r>
            <a:r>
              <a:rPr lang="en-ZA" sz="1600" dirty="0"/>
              <a:t>0 to </a:t>
            </a:r>
            <a:r>
              <a:rPr lang="en-ZA" sz="1600" dirty="0" smtClean="0"/>
              <a:t>b </a:t>
            </a:r>
            <a:r>
              <a:rPr lang="en-ZA" sz="1600" dirty="0"/>
              <a:t>at time 20</a:t>
            </a:r>
          </a:p>
          <a:p>
            <a:r>
              <a:rPr lang="en-ZA" sz="1600" dirty="0"/>
              <a:t>  </a:t>
            </a:r>
            <a:r>
              <a:rPr lang="en-ZA" sz="1600" dirty="0" smtClean="0"/>
              <a:t>c  </a:t>
            </a:r>
            <a:r>
              <a:rPr lang="en-ZA" sz="1600" dirty="0"/>
              <a:t>&lt;= </a:t>
            </a:r>
            <a:r>
              <a:rPr lang="en-ZA" sz="1600" dirty="0" smtClean="0"/>
              <a:t>#30 </a:t>
            </a:r>
            <a:r>
              <a:rPr lang="en-ZA" sz="1600" dirty="0"/>
              <a:t>1'b1</a:t>
            </a:r>
            <a:r>
              <a:rPr lang="en-ZA" sz="1600" dirty="0" smtClean="0"/>
              <a:t>;</a:t>
            </a:r>
          </a:p>
          <a:p>
            <a:r>
              <a:rPr lang="en-ZA" sz="1600" dirty="0"/>
              <a:t> </a:t>
            </a:r>
            <a:r>
              <a:rPr lang="en-ZA" sz="1600" dirty="0" smtClean="0"/>
              <a:t> // sim assigns </a:t>
            </a:r>
            <a:r>
              <a:rPr lang="en-ZA" sz="1600" dirty="0"/>
              <a:t>1 to </a:t>
            </a:r>
            <a:r>
              <a:rPr lang="en-ZA" sz="1600" dirty="0" smtClean="0"/>
              <a:t>c at </a:t>
            </a:r>
            <a:r>
              <a:rPr lang="en-ZA" sz="1600" dirty="0"/>
              <a:t>time </a:t>
            </a:r>
            <a:r>
              <a:rPr lang="en-ZA" sz="1600" dirty="0" smtClean="0"/>
              <a:t>30</a:t>
            </a:r>
            <a:endParaRPr lang="en-ZA" sz="1600" dirty="0"/>
          </a:p>
          <a:p>
            <a:r>
              <a:rPr lang="en-ZA" sz="1600" dirty="0"/>
              <a:t>end</a:t>
            </a:r>
          </a:p>
          <a:p>
            <a:r>
              <a:rPr lang="en-ZA" sz="1600" dirty="0" err="1" smtClean="0"/>
              <a:t>endmodule</a:t>
            </a:r>
            <a:endParaRPr lang="en-ZA" sz="1600" dirty="0"/>
          </a:p>
        </p:txBody>
      </p:sp>
      <p:sp>
        <p:nvSpPr>
          <p:cNvPr id="12" name="Rectangle 11"/>
          <p:cNvSpPr/>
          <p:nvPr/>
        </p:nvSpPr>
        <p:spPr>
          <a:xfrm>
            <a:off x="2019971" y="5450285"/>
            <a:ext cx="1497929" cy="1015663"/>
          </a:xfrm>
          <a:prstGeom prst="rect">
            <a:avLst/>
          </a:prstGeom>
        </p:spPr>
        <p:txBody>
          <a:bodyPr wrap="square">
            <a:spAutoFit/>
          </a:bodyPr>
          <a:lstStyle/>
          <a:p>
            <a:r>
              <a:rPr lang="pt-BR" sz="1200" dirty="0" smtClean="0">
                <a:solidFill>
                  <a:srgbClr val="000000"/>
                </a:solidFill>
                <a:latin typeface="Monaco"/>
              </a:rPr>
              <a:t>iverilog output:</a:t>
            </a:r>
          </a:p>
          <a:p>
            <a:r>
              <a:rPr lang="pt-BR" sz="1200" dirty="0" smtClean="0">
                <a:solidFill>
                  <a:srgbClr val="000000"/>
                </a:solidFill>
                <a:latin typeface="Monaco"/>
              </a:rPr>
              <a:t>0 </a:t>
            </a:r>
            <a:r>
              <a:rPr lang="pt-BR" sz="1200" dirty="0">
                <a:solidFill>
                  <a:srgbClr val="000000"/>
                </a:solidFill>
                <a:latin typeface="Monaco"/>
              </a:rPr>
              <a:t>a=x b=x c=x</a:t>
            </a:r>
            <a:r>
              <a:rPr lang="pt-BR" sz="1200" dirty="0"/>
              <a:t/>
            </a:r>
            <a:br>
              <a:rPr lang="pt-BR" sz="1200" dirty="0"/>
            </a:br>
            <a:r>
              <a:rPr lang="pt-BR" sz="1200" dirty="0">
                <a:solidFill>
                  <a:srgbClr val="000000"/>
                </a:solidFill>
                <a:latin typeface="Monaco"/>
              </a:rPr>
              <a:t>10 a=1 b=x c=x</a:t>
            </a:r>
            <a:r>
              <a:rPr lang="pt-BR" sz="1200" dirty="0"/>
              <a:t/>
            </a:r>
            <a:br>
              <a:rPr lang="pt-BR" sz="1200" dirty="0"/>
            </a:br>
            <a:r>
              <a:rPr lang="pt-BR" sz="1200" dirty="0">
                <a:solidFill>
                  <a:srgbClr val="000000"/>
                </a:solidFill>
                <a:latin typeface="Monaco"/>
              </a:rPr>
              <a:t>30 a=1 b=0 c=x</a:t>
            </a:r>
            <a:r>
              <a:rPr lang="pt-BR" sz="1200" dirty="0"/>
              <a:t/>
            </a:r>
            <a:br>
              <a:rPr lang="pt-BR" sz="1200" dirty="0"/>
            </a:br>
            <a:r>
              <a:rPr lang="pt-BR" sz="1200" dirty="0">
                <a:solidFill>
                  <a:srgbClr val="000000"/>
                </a:solidFill>
                <a:latin typeface="Monaco"/>
              </a:rPr>
              <a:t>60 a=1 b=0 c=1</a:t>
            </a:r>
            <a:endParaRPr lang="en-ZA" sz="1200" dirty="0"/>
          </a:p>
        </p:txBody>
      </p:sp>
      <p:sp>
        <p:nvSpPr>
          <p:cNvPr id="13" name="Rectangle 12"/>
          <p:cNvSpPr/>
          <p:nvPr/>
        </p:nvSpPr>
        <p:spPr>
          <a:xfrm>
            <a:off x="398914" y="6342186"/>
            <a:ext cx="3834576" cy="338554"/>
          </a:xfrm>
          <a:prstGeom prst="rect">
            <a:avLst/>
          </a:prstGeom>
        </p:spPr>
        <p:txBody>
          <a:bodyPr wrap="none">
            <a:spAutoFit/>
          </a:bodyPr>
          <a:lstStyle/>
          <a:p>
            <a:r>
              <a:rPr lang="en-ZA" sz="1600" dirty="0">
                <a:hlinkClick r:id="rId2"/>
              </a:rPr>
              <a:t>https://</a:t>
            </a:r>
            <a:r>
              <a:rPr lang="en-ZA" sz="1600" dirty="0" smtClean="0">
                <a:hlinkClick r:id="rId2"/>
              </a:rPr>
              <a:t>www.edaplayground.com/x/25Yx</a:t>
            </a:r>
            <a:endParaRPr lang="en-ZA" sz="1600" dirty="0"/>
          </a:p>
        </p:txBody>
      </p:sp>
      <p:sp>
        <p:nvSpPr>
          <p:cNvPr id="14" name="Rectangle 13"/>
          <p:cNvSpPr/>
          <p:nvPr/>
        </p:nvSpPr>
        <p:spPr>
          <a:xfrm>
            <a:off x="7317475" y="5354642"/>
            <a:ext cx="1497929" cy="1015663"/>
          </a:xfrm>
          <a:prstGeom prst="rect">
            <a:avLst/>
          </a:prstGeom>
        </p:spPr>
        <p:txBody>
          <a:bodyPr wrap="square">
            <a:spAutoFit/>
          </a:bodyPr>
          <a:lstStyle/>
          <a:p>
            <a:r>
              <a:rPr lang="pt-BR" sz="1200" dirty="0" smtClean="0"/>
              <a:t>iverilog outpt</a:t>
            </a:r>
          </a:p>
          <a:p>
            <a:r>
              <a:rPr lang="pt-BR" sz="1200" dirty="0" smtClean="0"/>
              <a:t>0 </a:t>
            </a:r>
            <a:r>
              <a:rPr lang="pt-BR" sz="1200" dirty="0"/>
              <a:t>a=x b=x c=x</a:t>
            </a:r>
            <a:br>
              <a:rPr lang="pt-BR" sz="1200" dirty="0"/>
            </a:br>
            <a:r>
              <a:rPr lang="pt-BR" sz="1200" dirty="0"/>
              <a:t>10 a=1 b=x c=x</a:t>
            </a:r>
            <a:br>
              <a:rPr lang="pt-BR" sz="1200" dirty="0"/>
            </a:br>
            <a:r>
              <a:rPr lang="pt-BR" sz="1200" dirty="0"/>
              <a:t>20 a=1 b=0 c=x</a:t>
            </a:r>
            <a:br>
              <a:rPr lang="pt-BR" sz="1200" dirty="0"/>
            </a:br>
            <a:r>
              <a:rPr lang="pt-BR" sz="1200" dirty="0"/>
              <a:t>30 a=1 b=0 c=1</a:t>
            </a:r>
            <a:endParaRPr lang="en-ZA" sz="1200" dirty="0"/>
          </a:p>
        </p:txBody>
      </p:sp>
      <p:sp>
        <p:nvSpPr>
          <p:cNvPr id="15" name="Rectangle 14"/>
          <p:cNvSpPr/>
          <p:nvPr/>
        </p:nvSpPr>
        <p:spPr>
          <a:xfrm>
            <a:off x="4485182" y="6342186"/>
            <a:ext cx="3653436" cy="338554"/>
          </a:xfrm>
          <a:prstGeom prst="rect">
            <a:avLst/>
          </a:prstGeom>
        </p:spPr>
        <p:txBody>
          <a:bodyPr wrap="none">
            <a:spAutoFit/>
          </a:bodyPr>
          <a:lstStyle/>
          <a:p>
            <a:r>
              <a:rPr lang="en-ZA" sz="1600" dirty="0">
                <a:hlinkClick r:id="rId3"/>
              </a:rPr>
              <a:t>https://</a:t>
            </a:r>
            <a:r>
              <a:rPr lang="en-ZA" sz="1600" dirty="0" smtClean="0">
                <a:hlinkClick r:id="rId3"/>
              </a:rPr>
              <a:t>www.edaplayground.com/x/ars</a:t>
            </a:r>
            <a:endParaRPr lang="en-ZA" sz="1600" dirty="0"/>
          </a:p>
        </p:txBody>
      </p:sp>
    </p:spTree>
    <p:extLst>
      <p:ext uri="{BB962C8B-B14F-4D97-AF65-F5344CB8AC3E}">
        <p14:creationId xmlns:p14="http://schemas.microsoft.com/office/powerpoint/2010/main" val="11551139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201478"/>
            <a:ext cx="7698306" cy="692210"/>
          </a:xfrm>
        </p:spPr>
        <p:txBody>
          <a:bodyPr>
            <a:normAutofit fontScale="90000"/>
          </a:bodyPr>
          <a:lstStyle/>
          <a:p>
            <a:r>
              <a:rPr lang="en-ZA" dirty="0" smtClean="0"/>
              <a:t>Potential pitfalls</a:t>
            </a:r>
            <a:endParaRPr lang="en-ZA" dirty="0"/>
          </a:p>
        </p:txBody>
      </p:sp>
      <p:sp>
        <p:nvSpPr>
          <p:cNvPr id="3" name="Content Placeholder 2"/>
          <p:cNvSpPr>
            <a:spLocks noGrp="1"/>
          </p:cNvSpPr>
          <p:nvPr>
            <p:ph idx="1"/>
          </p:nvPr>
        </p:nvSpPr>
        <p:spPr>
          <a:xfrm>
            <a:off x="729114" y="1032001"/>
            <a:ext cx="7697635" cy="4519977"/>
          </a:xfrm>
        </p:spPr>
        <p:txBody>
          <a:bodyPr>
            <a:noAutofit/>
          </a:bodyPr>
          <a:lstStyle/>
          <a:p>
            <a:r>
              <a:rPr lang="en-ZA" sz="2400" dirty="0"/>
              <a:t>If blocking assignments are not properly ordered, a race condition </a:t>
            </a:r>
            <a:r>
              <a:rPr lang="en-ZA" sz="2400" dirty="0" smtClean="0"/>
              <a:t>could occur</a:t>
            </a:r>
          </a:p>
          <a:p>
            <a:pPr lvl="1"/>
            <a:r>
              <a:rPr lang="en-ZA" sz="2000" dirty="0"/>
              <a:t>A </a:t>
            </a:r>
            <a:r>
              <a:rPr lang="en-ZA" sz="2000" u="sng" dirty="0"/>
              <a:t>race condition</a:t>
            </a:r>
            <a:r>
              <a:rPr lang="en-ZA" sz="2000" dirty="0"/>
              <a:t> is an undesirable situation that </a:t>
            </a:r>
            <a:r>
              <a:rPr lang="en-ZA" sz="2000" dirty="0" smtClean="0"/>
              <a:t>may </a:t>
            </a:r>
            <a:r>
              <a:rPr lang="en-ZA" sz="2000" dirty="0" smtClean="0"/>
              <a:t>occur </a:t>
            </a:r>
            <a:r>
              <a:rPr lang="en-ZA" sz="2000" dirty="0"/>
              <a:t>when a device </a:t>
            </a:r>
            <a:r>
              <a:rPr lang="en-ZA" sz="2000" dirty="0" smtClean="0"/>
              <a:t>attempts </a:t>
            </a:r>
            <a:r>
              <a:rPr lang="en-ZA" sz="2000" dirty="0"/>
              <a:t>to perform two or more operations at the same </a:t>
            </a:r>
            <a:r>
              <a:rPr lang="en-ZA" sz="2000" dirty="0" smtClean="0"/>
              <a:t>time, but due to the </a:t>
            </a:r>
            <a:r>
              <a:rPr lang="en-ZA" sz="2000" dirty="0"/>
              <a:t>nature of the device </a:t>
            </a:r>
            <a:r>
              <a:rPr lang="en-ZA" sz="2000" dirty="0" smtClean="0"/>
              <a:t>the </a:t>
            </a:r>
            <a:r>
              <a:rPr lang="en-ZA" sz="2000" dirty="0"/>
              <a:t>operations must be done in the proper sequence to be </a:t>
            </a:r>
            <a:r>
              <a:rPr lang="en-ZA" sz="2000" dirty="0" smtClean="0"/>
              <a:t>completed correctly</a:t>
            </a:r>
            <a:r>
              <a:rPr lang="en-ZA" sz="2000" dirty="0"/>
              <a:t>.</a:t>
            </a:r>
          </a:p>
          <a:p>
            <a:r>
              <a:rPr lang="en-ZA" sz="2400" dirty="0"/>
              <a:t>When blocking assignments are scheduled to execute in the same time </a:t>
            </a:r>
            <a:r>
              <a:rPr lang="en-ZA" sz="2400" dirty="0" smtClean="0"/>
              <a:t>step (e.g. in different always blocks), then </a:t>
            </a:r>
            <a:r>
              <a:rPr lang="en-ZA" sz="2400" dirty="0"/>
              <a:t>order </a:t>
            </a:r>
            <a:r>
              <a:rPr lang="en-ZA" sz="2400" dirty="0" smtClean="0"/>
              <a:t>of execution </a:t>
            </a:r>
            <a:r>
              <a:rPr lang="en-ZA" sz="2400" dirty="0"/>
              <a:t>is </a:t>
            </a:r>
            <a:r>
              <a:rPr lang="en-ZA" sz="2400" dirty="0" smtClean="0"/>
              <a:t>unknown</a:t>
            </a:r>
            <a:endParaRPr lang="en-ZA" sz="2400" dirty="0"/>
          </a:p>
        </p:txBody>
      </p:sp>
      <p:sp>
        <p:nvSpPr>
          <p:cNvPr id="4" name="Rectangle 3"/>
          <p:cNvSpPr/>
          <p:nvPr/>
        </p:nvSpPr>
        <p:spPr>
          <a:xfrm>
            <a:off x="1676400" y="4736370"/>
            <a:ext cx="4572000" cy="1631216"/>
          </a:xfrm>
          <a:prstGeom prst="rect">
            <a:avLst/>
          </a:prstGeom>
        </p:spPr>
        <p:txBody>
          <a:bodyPr>
            <a:spAutoFit/>
          </a:bodyPr>
          <a:lstStyle/>
          <a:p>
            <a:r>
              <a:rPr lang="en-US" altLang="en-US" sz="2000" b="1" dirty="0">
                <a:latin typeface="Courier New" panose="02070309020205020404" pitchFamily="49" charset="0"/>
                <a:cs typeface="Courier New" panose="02070309020205020404" pitchFamily="49" charset="0"/>
              </a:rPr>
              <a:t>always </a:t>
            </a:r>
            <a:r>
              <a:rPr lang="en-US" altLang="en-US" sz="2000" b="1" dirty="0" smtClean="0">
                <a:latin typeface="Courier New" panose="02070309020205020404" pitchFamily="49" charset="0"/>
                <a:cs typeface="Courier New" panose="02070309020205020404" pitchFamily="49" charset="0"/>
              </a:rPr>
              <a:t>@(</a:t>
            </a:r>
            <a:r>
              <a:rPr lang="en-US" altLang="en-US" sz="2000" b="1" dirty="0" err="1">
                <a:latin typeface="Courier New" panose="02070309020205020404" pitchFamily="49" charset="0"/>
                <a:cs typeface="Courier New" panose="02070309020205020404" pitchFamily="49" charset="0"/>
              </a:rPr>
              <a:t>posedge</a:t>
            </a:r>
            <a:r>
              <a:rPr lang="en-US" altLang="en-US" sz="2000" b="1" dirty="0">
                <a:latin typeface="Courier New" panose="02070309020205020404" pitchFamily="49" charset="0"/>
                <a:cs typeface="Courier New" panose="02070309020205020404" pitchFamily="49" charset="0"/>
              </a:rPr>
              <a:t> </a:t>
            </a:r>
            <a:r>
              <a:rPr lang="en-US" altLang="en-US" sz="2000" b="1" dirty="0" smtClean="0">
                <a:latin typeface="Courier New" panose="02070309020205020404" pitchFamily="49" charset="0"/>
                <a:cs typeface="Courier New" panose="02070309020205020404" pitchFamily="49" charset="0"/>
              </a:rPr>
              <a:t>clock</a:t>
            </a:r>
            <a:r>
              <a:rPr lang="en-US" altLang="en-US" sz="2000" b="1" dirty="0">
                <a:latin typeface="Courier New" panose="02070309020205020404" pitchFamily="49" charset="0"/>
                <a:cs typeface="Courier New" panose="02070309020205020404" pitchFamily="49" charset="0"/>
              </a:rPr>
              <a:t>)</a:t>
            </a:r>
          </a:p>
          <a:p>
            <a:pPr lvl="1"/>
            <a:r>
              <a:rPr lang="en-US" altLang="en-US" sz="2000" b="1" dirty="0" smtClean="0">
                <a:latin typeface="Courier New" panose="02070309020205020404" pitchFamily="49" charset="0"/>
                <a:cs typeface="Courier New" panose="02070309020205020404" pitchFamily="49" charset="0"/>
              </a:rPr>
              <a:t>x </a:t>
            </a:r>
            <a:r>
              <a:rPr lang="en-US" altLang="en-US" sz="2000" b="1" dirty="0">
                <a:latin typeface="Courier New" panose="02070309020205020404" pitchFamily="49" charset="0"/>
                <a:cs typeface="Courier New" panose="02070309020205020404" pitchFamily="49" charset="0"/>
              </a:rPr>
              <a:t>= </a:t>
            </a:r>
            <a:r>
              <a:rPr lang="en-US" altLang="en-US" sz="2000" b="1" dirty="0" smtClean="0">
                <a:latin typeface="Courier New" panose="02070309020205020404" pitchFamily="49" charset="0"/>
                <a:cs typeface="Courier New" panose="02070309020205020404" pitchFamily="49" charset="0"/>
              </a:rPr>
              <a:t>y;</a:t>
            </a:r>
            <a:endParaRPr lang="en-US" altLang="en-US" sz="2000" b="1" dirty="0">
              <a:latin typeface="Courier New" panose="02070309020205020404" pitchFamily="49" charset="0"/>
              <a:cs typeface="Courier New" panose="02070309020205020404" pitchFamily="49" charset="0"/>
            </a:endParaRPr>
          </a:p>
          <a:p>
            <a:endParaRPr lang="en-US" altLang="en-US" sz="2000" b="1" dirty="0">
              <a:latin typeface="Courier New" panose="02070309020205020404" pitchFamily="49" charset="0"/>
              <a:cs typeface="Courier New" panose="02070309020205020404" pitchFamily="49" charset="0"/>
            </a:endParaRPr>
          </a:p>
          <a:p>
            <a:r>
              <a:rPr lang="en-US" altLang="en-US" sz="2000" b="1" dirty="0">
                <a:latin typeface="Courier New" panose="02070309020205020404" pitchFamily="49" charset="0"/>
                <a:cs typeface="Courier New" panose="02070309020205020404" pitchFamily="49" charset="0"/>
              </a:rPr>
              <a:t>always </a:t>
            </a:r>
            <a:r>
              <a:rPr lang="en-US" altLang="en-US" sz="2000" b="1" dirty="0" smtClean="0">
                <a:latin typeface="Courier New" panose="02070309020205020404" pitchFamily="49" charset="0"/>
                <a:cs typeface="Courier New" panose="02070309020205020404" pitchFamily="49" charset="0"/>
              </a:rPr>
              <a:t>@(</a:t>
            </a:r>
            <a:r>
              <a:rPr lang="en-US" altLang="en-US" sz="2000" b="1" dirty="0" err="1">
                <a:latin typeface="Courier New" panose="02070309020205020404" pitchFamily="49" charset="0"/>
                <a:cs typeface="Courier New" panose="02070309020205020404" pitchFamily="49" charset="0"/>
              </a:rPr>
              <a:t>posedge</a:t>
            </a:r>
            <a:r>
              <a:rPr lang="en-US" altLang="en-US" sz="2000" b="1" dirty="0">
                <a:latin typeface="Courier New" panose="02070309020205020404" pitchFamily="49" charset="0"/>
                <a:cs typeface="Courier New" panose="02070309020205020404" pitchFamily="49" charset="0"/>
              </a:rPr>
              <a:t> </a:t>
            </a:r>
            <a:r>
              <a:rPr lang="en-US" altLang="en-US" sz="2000" b="1" dirty="0" smtClean="0">
                <a:latin typeface="Courier New" panose="02070309020205020404" pitchFamily="49" charset="0"/>
                <a:cs typeface="Courier New" panose="02070309020205020404" pitchFamily="49" charset="0"/>
              </a:rPr>
              <a:t>clock</a:t>
            </a:r>
            <a:r>
              <a:rPr lang="en-US" altLang="en-US" sz="2000" b="1" dirty="0">
                <a:latin typeface="Courier New" panose="02070309020205020404" pitchFamily="49" charset="0"/>
                <a:cs typeface="Courier New" panose="02070309020205020404" pitchFamily="49" charset="0"/>
              </a:rPr>
              <a:t>)</a:t>
            </a:r>
          </a:p>
          <a:p>
            <a:pPr lvl="1"/>
            <a:r>
              <a:rPr lang="en-US" altLang="en-US" sz="2000" b="1" dirty="0" smtClean="0">
                <a:latin typeface="Courier New" panose="02070309020205020404" pitchFamily="49" charset="0"/>
                <a:cs typeface="Courier New" panose="02070309020205020404" pitchFamily="49" charset="0"/>
              </a:rPr>
              <a:t>y </a:t>
            </a:r>
            <a:r>
              <a:rPr lang="en-US" altLang="en-US" sz="2000" b="1" dirty="0">
                <a:latin typeface="Courier New" panose="02070309020205020404" pitchFamily="49" charset="0"/>
                <a:cs typeface="Courier New" panose="02070309020205020404" pitchFamily="49" charset="0"/>
              </a:rPr>
              <a:t>= </a:t>
            </a:r>
            <a:r>
              <a:rPr lang="en-US" altLang="en-US" sz="2000" b="1" dirty="0" smtClean="0">
                <a:latin typeface="Courier New" panose="02070309020205020404" pitchFamily="49" charset="0"/>
                <a:cs typeface="Courier New" panose="02070309020205020404" pitchFamily="49" charset="0"/>
              </a:rPr>
              <a:t>x;</a:t>
            </a:r>
            <a:endParaRPr lang="en-US" altLang="en-US" sz="2000" b="1" dirty="0">
              <a:latin typeface="Courier New" panose="02070309020205020404" pitchFamily="49" charset="0"/>
              <a:cs typeface="Courier New" panose="02070309020205020404" pitchFamily="49" charset="0"/>
            </a:endParaRPr>
          </a:p>
        </p:txBody>
      </p:sp>
      <p:sp>
        <p:nvSpPr>
          <p:cNvPr id="5" name="Rectangle 4"/>
          <p:cNvSpPr/>
          <p:nvPr/>
        </p:nvSpPr>
        <p:spPr>
          <a:xfrm>
            <a:off x="437188" y="4742934"/>
            <a:ext cx="1146468" cy="369332"/>
          </a:xfrm>
          <a:prstGeom prst="rect">
            <a:avLst/>
          </a:prstGeom>
        </p:spPr>
        <p:txBody>
          <a:bodyPr wrap="none">
            <a:spAutoFit/>
          </a:bodyPr>
          <a:lstStyle/>
          <a:p>
            <a:r>
              <a:rPr lang="en-ZA" dirty="0" smtClean="0"/>
              <a:t>Example:</a:t>
            </a:r>
            <a:endParaRPr lang="en-ZA" dirty="0"/>
          </a:p>
        </p:txBody>
      </p:sp>
      <p:graphicFrame>
        <p:nvGraphicFramePr>
          <p:cNvPr id="6" name="Group 308"/>
          <p:cNvGraphicFramePr>
            <a:graphicFrameLocks noGrp="1"/>
          </p:cNvGraphicFramePr>
          <p:nvPr>
            <p:extLst>
              <p:ext uri="{D42A27DB-BD31-4B8C-83A1-F6EECF244321}">
                <p14:modId xmlns:p14="http://schemas.microsoft.com/office/powerpoint/2010/main" val="3517688980"/>
              </p:ext>
            </p:extLst>
          </p:nvPr>
        </p:nvGraphicFramePr>
        <p:xfrm>
          <a:off x="5562599" y="4770215"/>
          <a:ext cx="3143968" cy="1495772"/>
        </p:xfrm>
        <a:graphic>
          <a:graphicData uri="http://schemas.openxmlformats.org/drawingml/2006/table">
            <a:tbl>
              <a:tblPr/>
              <a:tblGrid>
                <a:gridCol w="571501"/>
                <a:gridCol w="371690"/>
                <a:gridCol w="565914"/>
                <a:gridCol w="565914"/>
                <a:gridCol w="565914"/>
                <a:gridCol w="503035"/>
              </a:tblGrid>
              <a:tr h="302176">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r>
                        <a:rPr kumimoji="0" lang="en-US" altLang="en-US" sz="1300" b="1" i="0" u="none" strike="noStrike" cap="none" normalizeH="0" baseline="0" dirty="0" smtClean="0">
                          <a:ln>
                            <a:noFill/>
                          </a:ln>
                          <a:solidFill>
                            <a:schemeClr val="tx1"/>
                          </a:solidFill>
                          <a:effectLst/>
                          <a:latin typeface="Arial" panose="020B0604020202020204" pitchFamily="34" charset="0"/>
                        </a:rPr>
                        <a:t>clock</a:t>
                      </a:r>
                    </a:p>
                  </a:txBody>
                  <a:tcPr marL="72522" marR="72522" marT="36261" marB="36261" anchor="ctr" horzOverflow="overflow">
                    <a:lnL cap="flat">
                      <a:noFill/>
                    </a:lnL>
                    <a:lnR>
                      <a:noFill/>
                    </a:lnR>
                    <a:lnT cap="flat">
                      <a:noFill/>
                    </a:lnT>
                    <a:lnB>
                      <a:noFill/>
                    </a:lnB>
                    <a:lnTlToBr>
                      <a:noFill/>
                    </a:lnTlToBr>
                    <a:lnBlToTr>
                      <a:noFill/>
                    </a:lnBlToTr>
                    <a:no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txBody>
                  <a:tcPr marL="72522" marR="72522" marT="36261" marB="36261" horzOverflow="overflow">
                    <a:lnL>
                      <a:noFill/>
                    </a:lnL>
                    <a:lnR w="38100" cap="flat" cmpd="sng" algn="ctr">
                      <a:solidFill>
                        <a:schemeClr val="tx1"/>
                      </a:solidFill>
                      <a:prstDash val="solid"/>
                      <a:round/>
                      <a:headEnd type="none" w="med" len="med"/>
                      <a:tailEnd type="none" w="med" len="med"/>
                    </a:lnR>
                    <a:lnT cap="flat">
                      <a:noFill/>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txBody>
                  <a:tcPr marL="72522" marR="72522" marT="36261" marB="3626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a:noFill/>
                    </a:lnB>
                    <a:lnTlToBr>
                      <a:noFill/>
                    </a:lnTlToBr>
                    <a:lnBlToTr>
                      <a:noFill/>
                    </a:lnBlToTr>
                    <a:solidFill>
                      <a:schemeClr val="bg1"/>
                    </a:solid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txBody>
                  <a:tcPr marL="72522" marR="72522" marT="36261" marB="3626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cap="fla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1000" b="0" i="0" u="none" strike="noStrike" cap="none" normalizeH="0" baseline="0" smtClean="0">
                        <a:ln>
                          <a:noFill/>
                        </a:ln>
                        <a:solidFill>
                          <a:schemeClr val="tx1"/>
                        </a:solidFill>
                        <a:effectLst/>
                        <a:latin typeface="Arial" panose="020B0604020202020204" pitchFamily="34" charset="0"/>
                      </a:endParaRPr>
                    </a:p>
                  </a:txBody>
                  <a:tcPr marL="72522" marR="72522" marT="36261" marB="36261"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1000" b="0" i="0" u="none" strike="noStrike" cap="none" normalizeH="0" baseline="0" smtClean="0">
                        <a:ln>
                          <a:noFill/>
                        </a:ln>
                        <a:solidFill>
                          <a:schemeClr val="tx1"/>
                        </a:solidFill>
                        <a:effectLst/>
                        <a:latin typeface="Arial" panose="020B0604020202020204" pitchFamily="34" charset="0"/>
                      </a:endParaRPr>
                    </a:p>
                  </a:txBody>
                  <a:tcPr marL="72522" marR="72522" marT="36261" marB="36261" horzOverflow="overflow">
                    <a:lnL w="38100" cap="flat" cmpd="sng" algn="ctr">
                      <a:solidFill>
                        <a:schemeClr val="tx1"/>
                      </a:solidFill>
                      <a:prstDash val="solid"/>
                      <a:round/>
                      <a:headEnd type="none" w="med" len="med"/>
                      <a:tailEnd type="none" w="med" len="med"/>
                    </a:lnL>
                    <a:lnR cap="flat">
                      <a:noFill/>
                    </a:lnR>
                    <a:lnT cap="flat">
                      <a:noFill/>
                    </a:lnT>
                    <a:lnB w="38100" cap="flat" cmpd="sng" algn="ctr">
                      <a:solidFill>
                        <a:schemeClr val="tx1"/>
                      </a:solidFill>
                      <a:prstDash val="solid"/>
                      <a:round/>
                      <a:headEnd type="none" w="med" len="med"/>
                      <a:tailEnd type="none" w="med" len="med"/>
                    </a:lnB>
                    <a:lnTlToBr>
                      <a:noFill/>
                    </a:lnTlToBr>
                    <a:lnBlToTr>
                      <a:noFill/>
                    </a:lnBlToTr>
                    <a:noFill/>
                  </a:tcPr>
                </a:tc>
              </a:tr>
              <a:tr h="143534">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400" b="1" i="0" u="none" strike="noStrike" cap="none" normalizeH="0" baseline="0" smtClean="0">
                        <a:ln>
                          <a:noFill/>
                        </a:ln>
                        <a:solidFill>
                          <a:schemeClr val="tx1"/>
                        </a:solidFill>
                        <a:effectLst/>
                        <a:latin typeface="Arial" panose="020B0604020202020204" pitchFamily="34" charset="0"/>
                      </a:endParaRPr>
                    </a:p>
                  </a:txBody>
                  <a:tcPr marL="72522" marR="72522" marT="36261" marB="36261" anchor="ctr" horzOverflow="overflow">
                    <a:lnL cap="flat">
                      <a:noFill/>
                    </a:lnL>
                    <a:lnR>
                      <a:noFill/>
                    </a:lnR>
                    <a:lnT>
                      <a:noFill/>
                    </a:lnT>
                    <a:lnB>
                      <a:noFill/>
                    </a:lnB>
                    <a:lnTlToBr>
                      <a:noFill/>
                    </a:lnTlToBr>
                    <a:lnBlToTr>
                      <a:noFill/>
                    </a:lnBlToTr>
                    <a:no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400" b="0" i="0" u="none" strike="noStrike" cap="none" normalizeH="0" baseline="0" smtClean="0">
                        <a:ln>
                          <a:noFill/>
                        </a:ln>
                        <a:solidFill>
                          <a:schemeClr val="tx1"/>
                        </a:solidFill>
                        <a:effectLst/>
                        <a:latin typeface="Arial" panose="020B0604020202020204" pitchFamily="34" charset="0"/>
                      </a:endParaRPr>
                    </a:p>
                  </a:txBody>
                  <a:tcPr marL="72522" marR="72522" marT="36261" marB="36261" horzOverflow="overflow">
                    <a:lnL>
                      <a:noFill/>
                    </a:lnL>
                    <a:lnR>
                      <a:noFill/>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400" b="0" i="0" u="none" strike="noStrike" cap="none" normalizeH="0" baseline="0" smtClean="0">
                        <a:ln>
                          <a:noFill/>
                        </a:ln>
                        <a:solidFill>
                          <a:schemeClr val="tx1"/>
                        </a:solidFill>
                        <a:effectLst/>
                        <a:latin typeface="Arial" panose="020B0604020202020204" pitchFamily="34" charset="0"/>
                      </a:endParaRPr>
                    </a:p>
                  </a:txBody>
                  <a:tcPr marL="72522" marR="72522" marT="36261" marB="36261" horzOverflow="overflow">
                    <a:lnL>
                      <a:noFill/>
                    </a:lnL>
                    <a:lnR>
                      <a:noFill/>
                    </a:lnR>
                    <a:lnT>
                      <a:noFill/>
                    </a:lnT>
                    <a:lnB>
                      <a:noFill/>
                    </a:lnB>
                    <a:lnTlToBr>
                      <a:noFill/>
                    </a:lnTlToBr>
                    <a:lnBlToTr>
                      <a:noFill/>
                    </a:lnBlToTr>
                    <a:solidFill>
                      <a:schemeClr val="bg1"/>
                    </a:solid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400" b="0" i="0" u="none" strike="noStrike" cap="none" normalizeH="0" baseline="0" smtClean="0">
                        <a:ln>
                          <a:noFill/>
                        </a:ln>
                        <a:solidFill>
                          <a:schemeClr val="tx1"/>
                        </a:solidFill>
                        <a:effectLst/>
                        <a:latin typeface="Arial" panose="020B0604020202020204" pitchFamily="34" charset="0"/>
                      </a:endParaRPr>
                    </a:p>
                  </a:txBody>
                  <a:tcPr marL="72522" marR="72522" marT="36261" marB="36261"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400" b="0" i="0" u="none" strike="noStrike" cap="none" normalizeH="0" baseline="0" smtClean="0">
                        <a:ln>
                          <a:noFill/>
                        </a:ln>
                        <a:solidFill>
                          <a:schemeClr val="tx1"/>
                        </a:solidFill>
                        <a:effectLst/>
                        <a:latin typeface="Arial" panose="020B0604020202020204" pitchFamily="34" charset="0"/>
                      </a:endParaRPr>
                    </a:p>
                  </a:txBody>
                  <a:tcPr marL="72522" marR="72522" marT="36261" marB="36261" horzOverflow="overflow">
                    <a:lnL>
                      <a:noFill/>
                    </a:lnL>
                    <a:lnR>
                      <a:noFill/>
                    </a:lnR>
                    <a:lnT>
                      <a:noFill/>
                    </a:lnT>
                    <a:lnB>
                      <a:noFill/>
                    </a:lnB>
                    <a:lnTlToBr>
                      <a:noFill/>
                    </a:lnTlToBr>
                    <a:lnBlToTr>
                      <a:noFill/>
                    </a:lnBlToTr>
                    <a:no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400" b="0" i="0" u="none" strike="noStrike" cap="none" normalizeH="0" baseline="0" smtClean="0">
                        <a:ln>
                          <a:noFill/>
                        </a:ln>
                        <a:solidFill>
                          <a:schemeClr val="tx1"/>
                        </a:solidFill>
                        <a:effectLst/>
                        <a:latin typeface="Arial" panose="020B0604020202020204" pitchFamily="34" charset="0"/>
                      </a:endParaRPr>
                    </a:p>
                  </a:txBody>
                  <a:tcPr marL="72522" marR="72522" marT="36261" marB="36261" horzOverflow="overflow">
                    <a:lnL>
                      <a:noFill/>
                    </a:lnL>
                    <a:lnR cap="flat">
                      <a:noFill/>
                    </a:lnR>
                    <a:lnT w="38100" cap="flat" cmpd="sng" algn="ctr">
                      <a:solidFill>
                        <a:schemeClr val="tx1"/>
                      </a:solidFill>
                      <a:prstDash val="solid"/>
                      <a:round/>
                      <a:headEnd type="none" w="med" len="med"/>
                      <a:tailEnd type="none" w="med" len="med"/>
                    </a:lnT>
                    <a:lnB>
                      <a:noFill/>
                    </a:lnB>
                    <a:lnTlToBr>
                      <a:noFill/>
                    </a:lnTlToBr>
                    <a:lnBlToTr>
                      <a:noFill/>
                    </a:lnBlToTr>
                    <a:noFill/>
                  </a:tcPr>
                </a:tc>
              </a:tr>
              <a:tr h="302176">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r>
                        <a:rPr kumimoji="0" lang="en-US" altLang="en-US" sz="1300" b="1" i="0" u="none" strike="noStrike" cap="none" normalizeH="0" baseline="0" dirty="0" smtClean="0">
                          <a:ln>
                            <a:noFill/>
                          </a:ln>
                          <a:solidFill>
                            <a:schemeClr val="tx1"/>
                          </a:solidFill>
                          <a:effectLst/>
                          <a:latin typeface="Arial" panose="020B0604020202020204" pitchFamily="34" charset="0"/>
                        </a:rPr>
                        <a:t>x</a:t>
                      </a:r>
                    </a:p>
                  </a:txBody>
                  <a:tcPr marL="72522" marR="72522" marT="36261" marB="36261" anchor="ctr" horzOverflow="overflow">
                    <a:lnL cap="flat">
                      <a:noFill/>
                    </a:lnL>
                    <a:lnR>
                      <a:noFill/>
                    </a:lnR>
                    <a:lnT>
                      <a:noFill/>
                    </a:lnT>
                    <a:lnB>
                      <a:noFill/>
                    </a:lnB>
                    <a:lnTlToBr>
                      <a:noFill/>
                    </a:lnTlToBr>
                    <a:lnBlToTr>
                      <a:noFill/>
                    </a:lnBlToTr>
                    <a:no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1000" b="0" i="0" u="none" strike="noStrike" cap="none" normalizeH="0" baseline="0" smtClean="0">
                        <a:ln>
                          <a:noFill/>
                        </a:ln>
                        <a:solidFill>
                          <a:schemeClr val="tx1"/>
                        </a:solidFill>
                        <a:effectLst/>
                        <a:latin typeface="Arial" panose="020B0604020202020204" pitchFamily="34" charset="0"/>
                      </a:endParaRPr>
                    </a:p>
                  </a:txBody>
                  <a:tcPr marL="72522" marR="72522" marT="36261" marB="36261" horzOverflow="overflow">
                    <a:lnL>
                      <a:noFill/>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a:noFill/>
                    </a:lnB>
                    <a:lnTlToBr>
                      <a:noFill/>
                    </a:lnTlToBr>
                    <a:lnBlToTr>
                      <a:noFill/>
                    </a:lnBlToTr>
                    <a:solidFill>
                      <a:schemeClr val="bg1"/>
                    </a:solid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txBody>
                  <a:tcPr marL="72522" marR="72522" marT="36261" marB="36261" horzOverflow="overflow">
                    <a:lnL w="38100" cap="flat" cmpd="sng" algn="ctr">
                      <a:solidFill>
                        <a:schemeClr val="tx1"/>
                      </a:solidFill>
                      <a:prstDash val="solid"/>
                      <a:round/>
                      <a:headEnd type="none" w="med" len="med"/>
                      <a:tailEnd type="none" w="med" len="med"/>
                    </a:lnL>
                    <a:lnR>
                      <a:noFill/>
                    </a:lnR>
                    <a:lnT>
                      <a:noFill/>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1000" b="0" i="0" u="none" strike="noStrike" cap="none" normalizeH="0" baseline="0" smtClean="0">
                        <a:ln>
                          <a:noFill/>
                        </a:ln>
                        <a:solidFill>
                          <a:schemeClr val="tx1"/>
                        </a:solidFill>
                        <a:effectLst/>
                        <a:latin typeface="Arial" panose="020B0604020202020204" pitchFamily="34" charset="0"/>
                      </a:endParaRPr>
                    </a:p>
                  </a:txBody>
                  <a:tcPr marL="72522" marR="72522" marT="36261" marB="36261" horzOverflow="overflow">
                    <a:lnL>
                      <a:noFill/>
                    </a:lnL>
                    <a:lnR>
                      <a:noFill/>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1000" b="0" i="0" u="none" strike="noStrike" cap="none" normalizeH="0" baseline="0" smtClean="0">
                        <a:ln>
                          <a:noFill/>
                        </a:ln>
                        <a:solidFill>
                          <a:schemeClr val="tx1"/>
                        </a:solidFill>
                        <a:effectLst/>
                        <a:latin typeface="Arial" panose="020B0604020202020204" pitchFamily="34" charset="0"/>
                      </a:endParaRPr>
                    </a:p>
                  </a:txBody>
                  <a:tcPr marL="72522" marR="72522" marT="36261" marB="36261" horzOverflow="overflow">
                    <a:lnL>
                      <a:noFill/>
                    </a:lnL>
                    <a:lnR>
                      <a:noFill/>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1000" b="0" i="0" u="none" strike="noStrike" cap="none" normalizeH="0" baseline="0" smtClean="0">
                        <a:ln>
                          <a:noFill/>
                        </a:ln>
                        <a:solidFill>
                          <a:schemeClr val="tx1"/>
                        </a:solidFill>
                        <a:effectLst/>
                        <a:latin typeface="Arial" panose="020B0604020202020204" pitchFamily="34" charset="0"/>
                      </a:endParaRPr>
                    </a:p>
                  </a:txBody>
                  <a:tcPr marL="72522" marR="72522" marT="36261" marB="36261" horzOverflow="overflow">
                    <a:lnL>
                      <a:noFill/>
                    </a:lnL>
                    <a:lnR cap="flat">
                      <a:noFill/>
                    </a:lnR>
                    <a:lnT>
                      <a:noFill/>
                    </a:lnT>
                    <a:lnB w="38100" cap="flat" cmpd="sng" algn="ctr">
                      <a:solidFill>
                        <a:schemeClr val="tx1"/>
                      </a:solidFill>
                      <a:prstDash val="solid"/>
                      <a:round/>
                      <a:headEnd type="none" w="med" len="med"/>
                      <a:tailEnd type="none" w="med" len="med"/>
                    </a:lnB>
                    <a:lnTlToBr>
                      <a:noFill/>
                    </a:lnTlToBr>
                    <a:lnBlToTr>
                      <a:noFill/>
                    </a:lnBlToTr>
                    <a:noFill/>
                  </a:tcPr>
                </a:tc>
              </a:tr>
              <a:tr h="143534">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400" b="0" i="0" u="none" strike="noStrike" cap="none" normalizeH="0" baseline="0" dirty="0" smtClean="0">
                        <a:ln>
                          <a:noFill/>
                        </a:ln>
                        <a:solidFill>
                          <a:schemeClr val="tx1"/>
                        </a:solidFill>
                        <a:effectLst/>
                        <a:latin typeface="Arial" panose="020B0604020202020204" pitchFamily="34" charset="0"/>
                      </a:endParaRPr>
                    </a:p>
                  </a:txBody>
                  <a:tcPr marL="72522" marR="72522" marT="36261" marB="36261" anchor="ctr" horzOverflow="overflow">
                    <a:lnL cap="flat">
                      <a:noFill/>
                    </a:lnL>
                    <a:lnR>
                      <a:noFill/>
                    </a:lnR>
                    <a:lnT>
                      <a:noFill/>
                    </a:lnT>
                    <a:lnB>
                      <a:noFill/>
                    </a:lnB>
                    <a:lnTlToBr>
                      <a:noFill/>
                    </a:lnTlToBr>
                    <a:lnBlToTr>
                      <a:noFill/>
                    </a:lnBlToTr>
                    <a:no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400" b="0" i="0" u="none" strike="noStrike" cap="none" normalizeH="0" baseline="0" smtClean="0">
                        <a:ln>
                          <a:noFill/>
                        </a:ln>
                        <a:solidFill>
                          <a:schemeClr val="tx1"/>
                        </a:solidFill>
                        <a:effectLst/>
                        <a:latin typeface="Arial" panose="020B0604020202020204" pitchFamily="34" charset="0"/>
                      </a:endParaRPr>
                    </a:p>
                  </a:txBody>
                  <a:tcPr marL="72522" marR="72522" marT="36261" marB="36261" horzOverflow="overflow">
                    <a:lnL>
                      <a:noFill/>
                    </a:lnL>
                    <a:lnR>
                      <a:noFill/>
                    </a:lnR>
                    <a:lnT>
                      <a:noFill/>
                    </a:lnT>
                    <a:lnB>
                      <a:noFill/>
                    </a:lnB>
                    <a:lnTlToBr>
                      <a:noFill/>
                    </a:lnTlToBr>
                    <a:lnBlToTr>
                      <a:noFill/>
                    </a:lnBlToTr>
                    <a:solidFill>
                      <a:schemeClr val="bg1"/>
                    </a:solid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400" b="0" i="0" u="none" strike="noStrike" cap="none" normalizeH="0" baseline="0" smtClean="0">
                        <a:ln>
                          <a:noFill/>
                        </a:ln>
                        <a:solidFill>
                          <a:schemeClr val="tx1"/>
                        </a:solidFill>
                        <a:effectLst/>
                        <a:latin typeface="Arial" panose="020B0604020202020204" pitchFamily="34" charset="0"/>
                      </a:endParaRPr>
                    </a:p>
                  </a:txBody>
                  <a:tcPr marL="72522" marR="72522" marT="36261" marB="36261"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solidFill>
                      <a:schemeClr val="bg1"/>
                    </a:solid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400" b="0" i="0" u="none" strike="noStrike" cap="none" normalizeH="0" baseline="0" smtClean="0">
                        <a:ln>
                          <a:noFill/>
                        </a:ln>
                        <a:solidFill>
                          <a:schemeClr val="tx1"/>
                        </a:solidFill>
                        <a:effectLst/>
                        <a:latin typeface="Arial" panose="020B0604020202020204" pitchFamily="34" charset="0"/>
                      </a:endParaRPr>
                    </a:p>
                  </a:txBody>
                  <a:tcPr marL="72522" marR="72522" marT="36261" marB="36261"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400" b="0" i="0" u="none" strike="noStrike" cap="none" normalizeH="0" baseline="0" smtClean="0">
                        <a:ln>
                          <a:noFill/>
                        </a:ln>
                        <a:solidFill>
                          <a:schemeClr val="tx1"/>
                        </a:solidFill>
                        <a:effectLst/>
                        <a:latin typeface="Arial" panose="020B0604020202020204" pitchFamily="34" charset="0"/>
                      </a:endParaRPr>
                    </a:p>
                  </a:txBody>
                  <a:tcPr marL="72522" marR="72522" marT="36261" marB="36261" horzOverflow="overflow">
                    <a:lnL>
                      <a:noFill/>
                    </a:lnL>
                    <a:lnR>
                      <a:noFill/>
                    </a:lnR>
                    <a:lnT w="381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400" b="0" i="0" u="none" strike="noStrike" cap="none" normalizeH="0" baseline="0" smtClean="0">
                        <a:ln>
                          <a:noFill/>
                        </a:ln>
                        <a:solidFill>
                          <a:schemeClr val="tx1"/>
                        </a:solidFill>
                        <a:effectLst/>
                        <a:latin typeface="Arial" panose="020B0604020202020204" pitchFamily="34" charset="0"/>
                      </a:endParaRPr>
                    </a:p>
                  </a:txBody>
                  <a:tcPr marL="72522" marR="72522" marT="36261" marB="36261" horzOverflow="overflow">
                    <a:lnL>
                      <a:noFill/>
                    </a:lnL>
                    <a:lnR cap="flat">
                      <a:noFill/>
                    </a:lnR>
                    <a:lnT w="38100" cap="flat" cmpd="sng" algn="ctr">
                      <a:solidFill>
                        <a:schemeClr val="tx1"/>
                      </a:solidFill>
                      <a:prstDash val="solid"/>
                      <a:round/>
                      <a:headEnd type="none" w="med" len="med"/>
                      <a:tailEnd type="none" w="med" len="med"/>
                    </a:lnT>
                    <a:lnB>
                      <a:noFill/>
                    </a:lnB>
                    <a:lnTlToBr>
                      <a:noFill/>
                    </a:lnTlToBr>
                    <a:lnBlToTr>
                      <a:noFill/>
                    </a:lnBlToTr>
                    <a:noFill/>
                  </a:tcPr>
                </a:tc>
              </a:tr>
              <a:tr h="302176">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r>
                        <a:rPr kumimoji="0" lang="en-US" altLang="en-US" sz="1300" b="1" i="0" u="none" strike="noStrike" cap="none" normalizeH="0" baseline="0" dirty="0" smtClean="0">
                          <a:ln>
                            <a:noFill/>
                          </a:ln>
                          <a:solidFill>
                            <a:schemeClr val="tx1"/>
                          </a:solidFill>
                          <a:effectLst/>
                          <a:latin typeface="Arial" panose="020B0604020202020204" pitchFamily="34" charset="0"/>
                        </a:rPr>
                        <a:t>y</a:t>
                      </a:r>
                    </a:p>
                  </a:txBody>
                  <a:tcPr marL="72522" marR="72522" marT="36261" marB="36261" anchor="ctr" horzOverflow="overflow">
                    <a:lnL cap="flat">
                      <a:noFill/>
                    </a:lnL>
                    <a:lnR>
                      <a:noFill/>
                    </a:lnR>
                    <a:lnT>
                      <a:noFill/>
                    </a:lnT>
                    <a:lnB>
                      <a:noFill/>
                    </a:lnB>
                    <a:lnTlToBr>
                      <a:noFill/>
                    </a:lnTlToBr>
                    <a:lnBlToTr>
                      <a:noFill/>
                    </a:lnBlToTr>
                    <a:no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txBody>
                  <a:tcPr marL="72522" marR="72522" marT="36261" marB="36261" horzOverflow="overflow">
                    <a:lnL>
                      <a:noFill/>
                    </a:lnL>
                    <a:lnR>
                      <a:noFill/>
                    </a:lnR>
                    <a:lnT>
                      <a:noFill/>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1000" b="0" i="0" u="none" strike="noStrike" cap="none" normalizeH="0" baseline="0" smtClean="0">
                        <a:ln>
                          <a:noFill/>
                        </a:ln>
                        <a:solidFill>
                          <a:schemeClr val="tx1"/>
                        </a:solidFill>
                        <a:effectLst/>
                        <a:latin typeface="Arial" panose="020B0604020202020204" pitchFamily="34" charset="0"/>
                      </a:endParaRPr>
                    </a:p>
                  </a:txBody>
                  <a:tcPr marL="72522" marR="72522" marT="36261" marB="36261" horzOverflow="overflow">
                    <a:lnL>
                      <a:noFill/>
                    </a:lnL>
                    <a:lnR>
                      <a:noFill/>
                    </a:lnR>
                    <a:lnT>
                      <a:noFill/>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1000" b="0" i="0" u="none" strike="noStrike" cap="none" normalizeH="0" baseline="0" smtClean="0">
                        <a:ln>
                          <a:noFill/>
                        </a:ln>
                        <a:solidFill>
                          <a:schemeClr val="tx1"/>
                        </a:solidFill>
                        <a:effectLst/>
                        <a:latin typeface="Arial" panose="020B0604020202020204" pitchFamily="34" charset="0"/>
                      </a:endParaRPr>
                    </a:p>
                  </a:txBody>
                  <a:tcPr marL="72522" marR="72522" marT="36261" marB="36261" horzOverflow="overflow">
                    <a:lnL>
                      <a:noFill/>
                    </a:lnL>
                    <a:lnR>
                      <a:noFill/>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1000" b="0" i="0" u="none" strike="noStrike" cap="none" normalizeH="0" baseline="0" smtClean="0">
                        <a:ln>
                          <a:noFill/>
                        </a:ln>
                        <a:solidFill>
                          <a:schemeClr val="tx1"/>
                        </a:solidFill>
                        <a:effectLst/>
                        <a:latin typeface="Arial" panose="020B0604020202020204" pitchFamily="34" charset="0"/>
                      </a:endParaRPr>
                    </a:p>
                  </a:txBody>
                  <a:tcPr marL="72522" marR="72522" marT="36261" marB="36261" horzOverflow="overflow">
                    <a:lnL>
                      <a:noFill/>
                    </a:lnL>
                    <a:lnR>
                      <a:noFill/>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txBody>
                  <a:tcPr marL="72522" marR="72522" marT="36261" marB="36261" horzOverflow="overflow">
                    <a:lnL>
                      <a:noFill/>
                    </a:lnL>
                    <a:lnR cap="flat">
                      <a:noFill/>
                    </a:lnR>
                    <a:lnT>
                      <a:noFill/>
                    </a:lnT>
                    <a:lnB w="38100" cap="flat" cmpd="sng" algn="ctr">
                      <a:solidFill>
                        <a:schemeClr val="tx1"/>
                      </a:solidFill>
                      <a:prstDash val="solid"/>
                      <a:round/>
                      <a:headEnd type="none" w="med" len="med"/>
                      <a:tailEnd type="none" w="med" len="med"/>
                    </a:lnB>
                    <a:lnTlToBr>
                      <a:noFill/>
                    </a:lnTlToBr>
                    <a:lnBlToTr>
                      <a:noFill/>
                    </a:lnBlToTr>
                    <a:noFill/>
                  </a:tcPr>
                </a:tc>
              </a:tr>
              <a:tr h="302176">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txBody>
                  <a:tcPr marL="72522" marR="72522" marT="36261" marB="36261" anchor="ctr" horzOverflow="overflow">
                    <a:lnL cap="flat">
                      <a:noFill/>
                    </a:lnL>
                    <a:lnR>
                      <a:noFill/>
                    </a:lnR>
                    <a:lnT>
                      <a:noFill/>
                    </a:lnT>
                    <a:lnB cap="flat">
                      <a:noFill/>
                    </a:lnB>
                    <a:lnTlToBr>
                      <a:noFill/>
                    </a:lnTlToBr>
                    <a:lnBlToTr>
                      <a:noFill/>
                    </a:lnBlToTr>
                    <a:no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r>
                        <a:rPr kumimoji="0" lang="en-US" altLang="en-US" sz="1000" b="0" i="0" u="none" strike="noStrike" cap="none" normalizeH="0" baseline="0" dirty="0" smtClean="0">
                          <a:ln>
                            <a:noFill/>
                          </a:ln>
                          <a:solidFill>
                            <a:schemeClr val="tx1"/>
                          </a:solidFill>
                          <a:effectLst/>
                          <a:latin typeface="Arial" panose="020B0604020202020204" pitchFamily="34" charset="0"/>
                        </a:rPr>
                        <a:t>10</a:t>
                      </a:r>
                    </a:p>
                  </a:txBody>
                  <a:tcPr marL="0" marR="0" marT="0" marB="0" horzOverflow="overflow">
                    <a:lnL>
                      <a:noFill/>
                    </a:lnL>
                    <a:lnR>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r>
                        <a:rPr kumimoji="0" lang="en-US" altLang="en-US" sz="1000" b="0" i="0" u="none" strike="noStrike" cap="none" normalizeH="0" baseline="0" dirty="0" smtClean="0">
                          <a:ln>
                            <a:noFill/>
                          </a:ln>
                          <a:solidFill>
                            <a:schemeClr val="tx1"/>
                          </a:solidFill>
                          <a:effectLst/>
                          <a:latin typeface="Arial" panose="020B0604020202020204" pitchFamily="34" charset="0"/>
                        </a:rPr>
                        <a:t>15</a:t>
                      </a:r>
                    </a:p>
                  </a:txBody>
                  <a:tcPr marL="0" marR="0" marT="0" marB="0" horzOverflow="overflow">
                    <a:lnL>
                      <a:noFill/>
                    </a:lnL>
                    <a:lnR>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r>
                        <a:rPr kumimoji="0" lang="en-US" altLang="en-US" sz="1000" b="0" i="0" u="none" strike="noStrike" cap="none" normalizeH="0" baseline="0" dirty="0" smtClean="0">
                          <a:ln>
                            <a:noFill/>
                          </a:ln>
                          <a:solidFill>
                            <a:schemeClr val="tx1"/>
                          </a:solidFill>
                          <a:effectLst/>
                          <a:latin typeface="Arial" panose="020B0604020202020204" pitchFamily="34" charset="0"/>
                        </a:rPr>
                        <a:t>20</a:t>
                      </a:r>
                    </a:p>
                  </a:txBody>
                  <a:tcPr marL="0" marR="0" marT="0" marB="0" horzOverflow="overflow">
                    <a:lnL>
                      <a:noFill/>
                    </a:lnL>
                    <a:lnR>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r>
                        <a:rPr kumimoji="0" lang="en-US" altLang="en-US" sz="1000" b="0" i="0" u="none" strike="noStrike" cap="none" normalizeH="0" baseline="0" dirty="0" smtClean="0">
                          <a:ln>
                            <a:noFill/>
                          </a:ln>
                          <a:solidFill>
                            <a:schemeClr val="tx1"/>
                          </a:solidFill>
                          <a:effectLst/>
                          <a:latin typeface="Arial" panose="020B0604020202020204" pitchFamily="34" charset="0"/>
                        </a:rPr>
                        <a:t>25</a:t>
                      </a:r>
                    </a:p>
                  </a:txBody>
                  <a:tcPr marL="0" marR="0" marT="0" marB="0" horzOverflow="overflow">
                    <a:lnL>
                      <a:noFill/>
                    </a:lnL>
                    <a:lnR>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lvl1pPr algn="l">
                        <a:spcBef>
                          <a:spcPct val="50000"/>
                        </a:spcBef>
                        <a:buClr>
                          <a:srgbClr val="CC0000"/>
                        </a:buClr>
                        <a:buFont typeface="Wingdings" panose="05000000000000000000" pitchFamily="2" charset="2"/>
                        <a:defRPr sz="2800">
                          <a:solidFill>
                            <a:schemeClr val="tx1"/>
                          </a:solidFill>
                          <a:latin typeface="Tahoma" panose="020B0604030504040204" pitchFamily="34" charset="0"/>
                        </a:defRPr>
                      </a:lvl1pPr>
                      <a:lvl2pPr algn="l">
                        <a:spcBef>
                          <a:spcPct val="50000"/>
                        </a:spcBef>
                        <a:defRPr sz="2400">
                          <a:solidFill>
                            <a:schemeClr val="hlink"/>
                          </a:solidFill>
                          <a:latin typeface="Tahoma" panose="020B0604030504040204" pitchFamily="34" charset="0"/>
                        </a:defRPr>
                      </a:lvl2pPr>
                      <a:lvl3pPr algn="l">
                        <a:spcBef>
                          <a:spcPct val="50000"/>
                        </a:spcBef>
                        <a:buClr>
                          <a:schemeClr val="accent2"/>
                        </a:buClr>
                        <a:defRPr sz="2000">
                          <a:solidFill>
                            <a:schemeClr val="tx1"/>
                          </a:solidFill>
                          <a:latin typeface="Tahoma" panose="020B0604030504040204" pitchFamily="34" charset="0"/>
                        </a:defRPr>
                      </a:lvl3pPr>
                      <a:lvl4pPr algn="l">
                        <a:spcBef>
                          <a:spcPct val="50000"/>
                        </a:spcBef>
                        <a:defRPr>
                          <a:solidFill>
                            <a:schemeClr val="tx1"/>
                          </a:solidFill>
                          <a:latin typeface="Tahoma" panose="020B0604030504040204" pitchFamily="34" charset="0"/>
                        </a:defRPr>
                      </a:lvl4pPr>
                      <a:lvl5pPr algn="l">
                        <a:spcBef>
                          <a:spcPct val="50000"/>
                        </a:spcBef>
                        <a:defRPr>
                          <a:solidFill>
                            <a:schemeClr val="tx1"/>
                          </a:solidFill>
                          <a:latin typeface="Tahoma" panose="020B0604030504040204" pitchFamily="34" charset="0"/>
                        </a:defRPr>
                      </a:lvl5pPr>
                      <a:lvl6pPr fontAlgn="base">
                        <a:spcBef>
                          <a:spcPct val="50000"/>
                        </a:spcBef>
                        <a:spcAft>
                          <a:spcPct val="0"/>
                        </a:spcAft>
                        <a:defRPr>
                          <a:solidFill>
                            <a:schemeClr val="tx1"/>
                          </a:solidFill>
                          <a:latin typeface="Tahoma" panose="020B0604030504040204" pitchFamily="34" charset="0"/>
                        </a:defRPr>
                      </a:lvl6pPr>
                      <a:lvl7pPr fontAlgn="base">
                        <a:spcBef>
                          <a:spcPct val="50000"/>
                        </a:spcBef>
                        <a:spcAft>
                          <a:spcPct val="0"/>
                        </a:spcAft>
                        <a:defRPr>
                          <a:solidFill>
                            <a:schemeClr val="tx1"/>
                          </a:solidFill>
                          <a:latin typeface="Tahoma" panose="020B0604030504040204" pitchFamily="34" charset="0"/>
                        </a:defRPr>
                      </a:lvl7pPr>
                      <a:lvl8pPr fontAlgn="base">
                        <a:spcBef>
                          <a:spcPct val="50000"/>
                        </a:spcBef>
                        <a:spcAft>
                          <a:spcPct val="0"/>
                        </a:spcAft>
                        <a:defRPr>
                          <a:solidFill>
                            <a:schemeClr val="tx1"/>
                          </a:solidFill>
                          <a:latin typeface="Tahoma" panose="020B0604030504040204" pitchFamily="34" charset="0"/>
                        </a:defRPr>
                      </a:lvl8pPr>
                      <a:lvl9pPr fontAlgn="base">
                        <a:spcBef>
                          <a:spcPct val="50000"/>
                        </a:spcBef>
                        <a:spcAft>
                          <a:spcPct val="0"/>
                        </a:spcAft>
                        <a:defRPr>
                          <a:solidFill>
                            <a:schemeClr val="tx1"/>
                          </a:solidFill>
                          <a:latin typeface="Tahoma" panose="020B0604030504040204" pitchFamily="34" charset="0"/>
                        </a:defRPr>
                      </a:lvl9pPr>
                    </a:lstStyle>
                    <a:p>
                      <a:pPr marL="0" marR="0" lvl="0" indent="0" algn="r" defTabSz="914400" rtl="0" eaLnBrk="1" fontAlgn="base" latinLnBrk="0" hangingPunct="1">
                        <a:lnSpc>
                          <a:spcPct val="100000"/>
                        </a:lnSpc>
                        <a:spcBef>
                          <a:spcPct val="50000"/>
                        </a:spcBef>
                        <a:spcAft>
                          <a:spcPct val="0"/>
                        </a:spcAft>
                        <a:buClr>
                          <a:srgbClr val="CC0000"/>
                        </a:buClr>
                        <a:buSzTx/>
                        <a:buFont typeface="Wingdings" panose="05000000000000000000" pitchFamily="2" charset="2"/>
                        <a:buNone/>
                        <a:tabLst/>
                      </a:pPr>
                      <a:r>
                        <a:rPr kumimoji="0" lang="en-US" altLang="en-US" sz="1000" b="0" i="0" u="none" strike="noStrike" cap="none" normalizeH="0" baseline="0" dirty="0" smtClean="0">
                          <a:ln>
                            <a:noFill/>
                          </a:ln>
                          <a:solidFill>
                            <a:schemeClr val="tx1"/>
                          </a:solidFill>
                          <a:effectLst/>
                          <a:latin typeface="Arial" panose="020B0604020202020204" pitchFamily="34" charset="0"/>
                        </a:rPr>
                        <a:t>30</a:t>
                      </a:r>
                    </a:p>
                  </a:txBody>
                  <a:tcPr marL="0" marR="0" marT="0" marB="0" horzOverflow="overflow">
                    <a:lnL>
                      <a:noFill/>
                    </a:lnL>
                    <a:lnR cap="flat">
                      <a:noFill/>
                    </a:lnR>
                    <a:lnT w="381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grpSp>
        <p:nvGrpSpPr>
          <p:cNvPr id="14" name="Group 13"/>
          <p:cNvGrpSpPr/>
          <p:nvPr/>
        </p:nvGrpSpPr>
        <p:grpSpPr>
          <a:xfrm>
            <a:off x="6502400" y="4641335"/>
            <a:ext cx="2190750" cy="1314966"/>
            <a:chOff x="6502400" y="4946134"/>
            <a:chExt cx="2190750" cy="1314966"/>
          </a:xfrm>
        </p:grpSpPr>
        <p:cxnSp>
          <p:nvCxnSpPr>
            <p:cNvPr id="8" name="Straight Connector 7"/>
            <p:cNvCxnSpPr/>
            <p:nvPr/>
          </p:nvCxnSpPr>
          <p:spPr>
            <a:xfrm>
              <a:off x="6502400" y="4946134"/>
              <a:ext cx="0" cy="131496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073900" y="4946134"/>
              <a:ext cx="0" cy="1314966"/>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645400" y="4946134"/>
              <a:ext cx="0" cy="131496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8204200" y="4946134"/>
              <a:ext cx="0" cy="131496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8693150" y="4946134"/>
              <a:ext cx="0" cy="1314966"/>
            </a:xfrm>
            <a:prstGeom prst="line">
              <a:avLst/>
            </a:prstGeom>
          </p:spPr>
          <p:style>
            <a:lnRef idx="1">
              <a:schemeClr val="accent1"/>
            </a:lnRef>
            <a:fillRef idx="0">
              <a:schemeClr val="accent1"/>
            </a:fillRef>
            <a:effectRef idx="0">
              <a:schemeClr val="accent1"/>
            </a:effectRef>
            <a:fontRef idx="minor">
              <a:schemeClr val="tx1"/>
            </a:fontRef>
          </p:style>
        </p:cxnSp>
      </p:grpSp>
      <p:sp>
        <p:nvSpPr>
          <p:cNvPr id="15" name="Rectangle 14"/>
          <p:cNvSpPr/>
          <p:nvPr/>
        </p:nvSpPr>
        <p:spPr>
          <a:xfrm>
            <a:off x="5918200" y="6212114"/>
            <a:ext cx="2774950" cy="461665"/>
          </a:xfrm>
          <a:prstGeom prst="rect">
            <a:avLst/>
          </a:prstGeom>
        </p:spPr>
        <p:txBody>
          <a:bodyPr wrap="square">
            <a:spAutoFit/>
          </a:bodyPr>
          <a:lstStyle/>
          <a:p>
            <a:r>
              <a:rPr lang="en-US" altLang="en-US" sz="1200" b="1" dirty="0" smtClean="0">
                <a:solidFill>
                  <a:srgbClr val="CC0000"/>
                </a:solidFill>
              </a:rPr>
              <a:t>Case where the first always </a:t>
            </a:r>
            <a:r>
              <a:rPr lang="en-US" altLang="en-US" sz="1200" b="1" dirty="0">
                <a:solidFill>
                  <a:srgbClr val="CC0000"/>
                </a:solidFill>
              </a:rPr>
              <a:t>block execute </a:t>
            </a:r>
            <a:r>
              <a:rPr lang="en-US" altLang="en-US" sz="1200" b="1" dirty="0" smtClean="0">
                <a:solidFill>
                  <a:srgbClr val="CC0000"/>
                </a:solidFill>
              </a:rPr>
              <a:t>first… but maybe just luck.</a:t>
            </a:r>
            <a:endParaRPr lang="en-US" altLang="en-US" sz="1200" b="1" dirty="0">
              <a:solidFill>
                <a:srgbClr val="CC0000"/>
              </a:solidFill>
            </a:endParaRPr>
          </a:p>
        </p:txBody>
      </p:sp>
    </p:spTree>
    <p:extLst>
      <p:ext uri="{BB962C8B-B14F-4D97-AF65-F5344CB8AC3E}">
        <p14:creationId xmlns:p14="http://schemas.microsoft.com/office/powerpoint/2010/main" val="3244812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The unconditional always</a:t>
            </a:r>
            <a:endParaRPr lang="en-ZA" dirty="0"/>
          </a:p>
        </p:txBody>
      </p:sp>
      <p:sp>
        <p:nvSpPr>
          <p:cNvPr id="3" name="Content Placeholder 2"/>
          <p:cNvSpPr>
            <a:spLocks noGrp="1"/>
          </p:cNvSpPr>
          <p:nvPr>
            <p:ph idx="1"/>
          </p:nvPr>
        </p:nvSpPr>
        <p:spPr/>
        <p:txBody>
          <a:bodyPr/>
          <a:lstStyle/>
          <a:p>
            <a:r>
              <a:rPr lang="en-ZA" dirty="0" smtClean="0"/>
              <a:t>The always block does not necessarily need to have a sensitivity list. In such a case the always block is activated continuously</a:t>
            </a:r>
          </a:p>
          <a:p>
            <a:r>
              <a:rPr lang="en-ZA" dirty="0" smtClean="0"/>
              <a:t>This is commonly used for simulation, e.g. to generate a clock…</a:t>
            </a:r>
            <a:br>
              <a:rPr lang="en-ZA" dirty="0" smtClean="0"/>
            </a:br>
            <a:r>
              <a:rPr lang="en-ZA" dirty="0" smtClean="0"/>
              <a:t>   </a:t>
            </a:r>
            <a:r>
              <a:rPr lang="en-ZA" dirty="0" smtClean="0">
                <a:solidFill>
                  <a:srgbClr val="FF0000"/>
                </a:solidFill>
              </a:rPr>
              <a:t>let’s see a quick example</a:t>
            </a:r>
            <a:endParaRPr lang="en-ZA" dirty="0">
              <a:solidFill>
                <a:srgbClr val="FF0000"/>
              </a:solidFill>
            </a:endParaRPr>
          </a:p>
        </p:txBody>
      </p:sp>
    </p:spTree>
    <p:extLst>
      <p:ext uri="{BB962C8B-B14F-4D97-AF65-F5344CB8AC3E}">
        <p14:creationId xmlns:p14="http://schemas.microsoft.com/office/powerpoint/2010/main" val="2037015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9114" y="478999"/>
            <a:ext cx="7698306" cy="692210"/>
          </a:xfrm>
        </p:spPr>
        <p:txBody>
          <a:bodyPr>
            <a:normAutofit fontScale="90000"/>
          </a:bodyPr>
          <a:lstStyle/>
          <a:p>
            <a:r>
              <a:rPr lang="en-ZA" dirty="0" smtClean="0">
                <a:ln>
                  <a:solidFill>
                    <a:schemeClr val="tx1"/>
                  </a:solidFill>
                </a:ln>
                <a:solidFill>
                  <a:srgbClr val="1D8757"/>
                </a:solidFill>
              </a:rPr>
              <a:t>Example: simulating a clock</a:t>
            </a:r>
            <a:endParaRPr lang="en-ZA" dirty="0">
              <a:ln>
                <a:solidFill>
                  <a:schemeClr val="tx1"/>
                </a:solidFill>
              </a:ln>
              <a:solidFill>
                <a:srgbClr val="1D8757"/>
              </a:solidFill>
            </a:endParaRPr>
          </a:p>
        </p:txBody>
      </p:sp>
      <p:sp>
        <p:nvSpPr>
          <p:cNvPr id="5" name="Rectangle 4"/>
          <p:cNvSpPr/>
          <p:nvPr/>
        </p:nvSpPr>
        <p:spPr>
          <a:xfrm>
            <a:off x="729114" y="1988741"/>
            <a:ext cx="6642100" cy="3693319"/>
          </a:xfrm>
          <a:prstGeom prst="rect">
            <a:avLst/>
          </a:prstGeom>
        </p:spPr>
        <p:txBody>
          <a:bodyPr wrap="square">
            <a:spAutoFit/>
          </a:bodyPr>
          <a:lstStyle/>
          <a:p>
            <a:r>
              <a:rPr lang="en-ZA" dirty="0">
                <a:latin typeface="Courier New" panose="02070309020205020404" pitchFamily="49" charset="0"/>
                <a:cs typeface="Courier New" panose="02070309020205020404" pitchFamily="49" charset="0"/>
              </a:rPr>
              <a:t>// Implement a simple 4-bit counter</a:t>
            </a:r>
          </a:p>
          <a:p>
            <a:r>
              <a:rPr lang="en-ZA" dirty="0">
                <a:latin typeface="Courier New" panose="02070309020205020404" pitchFamily="49" charset="0"/>
                <a:cs typeface="Courier New" panose="02070309020205020404" pitchFamily="49" charset="0"/>
              </a:rPr>
              <a:t>module counter4 </a:t>
            </a:r>
            <a:r>
              <a:rPr lang="en-ZA" dirty="0" smtClean="0">
                <a:latin typeface="Courier New" panose="02070309020205020404" pitchFamily="49" charset="0"/>
                <a:cs typeface="Courier New" panose="02070309020205020404" pitchFamily="49" charset="0"/>
              </a:rPr>
              <a:t>(</a:t>
            </a:r>
            <a:r>
              <a:rPr lang="en-ZA" dirty="0" err="1" smtClean="0">
                <a:latin typeface="Courier New" panose="02070309020205020404" pitchFamily="49" charset="0"/>
                <a:cs typeface="Courier New" panose="02070309020205020404" pitchFamily="49" charset="0"/>
              </a:rPr>
              <a:t>clock,reset,count</a:t>
            </a:r>
            <a:r>
              <a:rPr lang="en-ZA" dirty="0">
                <a:latin typeface="Courier New" panose="02070309020205020404" pitchFamily="49" charset="0"/>
                <a:cs typeface="Courier New" panose="02070309020205020404" pitchFamily="49" charset="0"/>
              </a:rPr>
              <a:t>);</a:t>
            </a:r>
          </a:p>
          <a:p>
            <a:r>
              <a:rPr lang="en-ZA" dirty="0">
                <a:latin typeface="Courier New" panose="02070309020205020404" pitchFamily="49" charset="0"/>
                <a:cs typeface="Courier New" panose="02070309020205020404" pitchFamily="49" charset="0"/>
              </a:rPr>
              <a:t>  input clock;</a:t>
            </a:r>
          </a:p>
          <a:p>
            <a:r>
              <a:rPr lang="en-ZA" dirty="0">
                <a:latin typeface="Courier New" panose="02070309020205020404" pitchFamily="49" charset="0"/>
                <a:cs typeface="Courier New" panose="02070309020205020404" pitchFamily="49" charset="0"/>
              </a:rPr>
              <a:t>  input reset;</a:t>
            </a:r>
          </a:p>
          <a:p>
            <a:r>
              <a:rPr lang="en-ZA" dirty="0">
                <a:latin typeface="Courier New" panose="02070309020205020404" pitchFamily="49" charset="0"/>
                <a:cs typeface="Courier New" panose="02070309020205020404" pitchFamily="49" charset="0"/>
              </a:rPr>
              <a:t>  output </a:t>
            </a:r>
            <a:r>
              <a:rPr lang="en-ZA" dirty="0" err="1">
                <a:latin typeface="Courier New" panose="02070309020205020404" pitchFamily="49" charset="0"/>
                <a:cs typeface="Courier New" panose="02070309020205020404" pitchFamily="49" charset="0"/>
              </a:rPr>
              <a:t>reg</a:t>
            </a:r>
            <a:r>
              <a:rPr lang="en-ZA" dirty="0">
                <a:latin typeface="Courier New" panose="02070309020205020404" pitchFamily="49" charset="0"/>
                <a:cs typeface="Courier New" panose="02070309020205020404" pitchFamily="49" charset="0"/>
              </a:rPr>
              <a:t>[3:0] count;</a:t>
            </a:r>
          </a:p>
          <a:p>
            <a:r>
              <a:rPr lang="en-ZA" dirty="0">
                <a:latin typeface="Courier New" panose="02070309020205020404" pitchFamily="49" charset="0"/>
                <a:cs typeface="Courier New" panose="02070309020205020404" pitchFamily="49" charset="0"/>
              </a:rPr>
              <a:t>  always @(</a:t>
            </a:r>
            <a:r>
              <a:rPr lang="en-ZA" dirty="0" err="1">
                <a:latin typeface="Courier New" panose="02070309020205020404" pitchFamily="49" charset="0"/>
                <a:cs typeface="Courier New" panose="02070309020205020404" pitchFamily="49" charset="0"/>
              </a:rPr>
              <a:t>posedge</a:t>
            </a:r>
            <a:r>
              <a:rPr lang="en-ZA" dirty="0">
                <a:latin typeface="Courier New" panose="02070309020205020404" pitchFamily="49" charset="0"/>
                <a:cs typeface="Courier New" panose="02070309020205020404" pitchFamily="49" charset="0"/>
              </a:rPr>
              <a:t> clock)</a:t>
            </a:r>
          </a:p>
          <a:p>
            <a:r>
              <a:rPr lang="en-ZA" dirty="0">
                <a:latin typeface="Courier New" panose="02070309020205020404" pitchFamily="49" charset="0"/>
                <a:cs typeface="Courier New" panose="02070309020205020404" pitchFamily="49" charset="0"/>
              </a:rPr>
              <a:t>    begin</a:t>
            </a:r>
          </a:p>
          <a:p>
            <a:r>
              <a:rPr lang="en-ZA" dirty="0">
                <a:latin typeface="Courier New" panose="02070309020205020404" pitchFamily="49" charset="0"/>
                <a:cs typeface="Courier New" panose="02070309020205020404" pitchFamily="49" charset="0"/>
              </a:rPr>
              <a:t>      if (reset)</a:t>
            </a:r>
          </a:p>
          <a:p>
            <a:r>
              <a:rPr lang="en-ZA" dirty="0">
                <a:latin typeface="Courier New" panose="02070309020205020404" pitchFamily="49" charset="0"/>
                <a:cs typeface="Courier New" panose="02070309020205020404" pitchFamily="49" charset="0"/>
              </a:rPr>
              <a:t>         count = 0;</a:t>
            </a:r>
          </a:p>
          <a:p>
            <a:r>
              <a:rPr lang="en-ZA" dirty="0">
                <a:latin typeface="Courier New" panose="02070309020205020404" pitchFamily="49" charset="0"/>
                <a:cs typeface="Courier New" panose="02070309020205020404" pitchFamily="49" charset="0"/>
              </a:rPr>
              <a:t>      else</a:t>
            </a:r>
          </a:p>
          <a:p>
            <a:r>
              <a:rPr lang="en-ZA" dirty="0">
                <a:latin typeface="Courier New" panose="02070309020205020404" pitchFamily="49" charset="0"/>
                <a:cs typeface="Courier New" panose="02070309020205020404" pitchFamily="49" charset="0"/>
              </a:rPr>
              <a:t>         count = count + 1;</a:t>
            </a:r>
          </a:p>
          <a:p>
            <a:r>
              <a:rPr lang="en-ZA" dirty="0">
                <a:latin typeface="Courier New" panose="02070309020205020404" pitchFamily="49" charset="0"/>
                <a:cs typeface="Courier New" panose="02070309020205020404" pitchFamily="49" charset="0"/>
              </a:rPr>
              <a:t>    end</a:t>
            </a:r>
          </a:p>
          <a:p>
            <a:r>
              <a:rPr lang="en-ZA" dirty="0" err="1">
                <a:latin typeface="Courier New" panose="02070309020205020404" pitchFamily="49" charset="0"/>
                <a:cs typeface="Courier New" panose="02070309020205020404" pitchFamily="49" charset="0"/>
              </a:rPr>
              <a:t>endmodule</a:t>
            </a:r>
            <a:endParaRPr lang="en-ZA" dirty="0">
              <a:latin typeface="Courier New" panose="02070309020205020404" pitchFamily="49" charset="0"/>
              <a:cs typeface="Courier New" panose="02070309020205020404" pitchFamily="49" charset="0"/>
            </a:endParaRPr>
          </a:p>
        </p:txBody>
      </p:sp>
      <p:sp>
        <p:nvSpPr>
          <p:cNvPr id="6" name="Rectangle 5"/>
          <p:cNvSpPr/>
          <p:nvPr/>
        </p:nvSpPr>
        <p:spPr>
          <a:xfrm>
            <a:off x="729114" y="1379920"/>
            <a:ext cx="7069756" cy="400110"/>
          </a:xfrm>
          <a:prstGeom prst="rect">
            <a:avLst/>
          </a:prstGeom>
        </p:spPr>
        <p:txBody>
          <a:bodyPr wrap="none">
            <a:spAutoFit/>
          </a:bodyPr>
          <a:lstStyle/>
          <a:p>
            <a:r>
              <a:rPr lang="en-ZA" sz="2000" dirty="0">
                <a:solidFill>
                  <a:srgbClr val="FF0000"/>
                </a:solidFill>
              </a:rPr>
              <a:t>let’s </a:t>
            </a:r>
            <a:r>
              <a:rPr lang="en-ZA" sz="2000" dirty="0" smtClean="0">
                <a:solidFill>
                  <a:srgbClr val="FF0000"/>
                </a:solidFill>
              </a:rPr>
              <a:t>first implement a module that we want to send a clock to</a:t>
            </a:r>
            <a:endParaRPr lang="en-ZA" sz="2000" dirty="0">
              <a:solidFill>
                <a:srgbClr val="FF0000"/>
              </a:solidFill>
            </a:endParaRPr>
          </a:p>
        </p:txBody>
      </p:sp>
      <p:sp>
        <p:nvSpPr>
          <p:cNvPr id="7" name="Rectangle 6"/>
          <p:cNvSpPr/>
          <p:nvPr/>
        </p:nvSpPr>
        <p:spPr>
          <a:xfrm>
            <a:off x="389751" y="6330434"/>
            <a:ext cx="4671215" cy="307777"/>
          </a:xfrm>
          <a:prstGeom prst="rect">
            <a:avLst/>
          </a:prstGeom>
        </p:spPr>
        <p:txBody>
          <a:bodyPr wrap="none">
            <a:spAutoFit/>
          </a:bodyPr>
          <a:lstStyle/>
          <a:p>
            <a:r>
              <a:rPr lang="en-ZA" sz="1400" dirty="0" smtClean="0"/>
              <a:t>Run example at: </a:t>
            </a:r>
            <a:r>
              <a:rPr lang="en-ZA" sz="1400" dirty="0" smtClean="0">
                <a:hlinkClick r:id="rId2"/>
              </a:rPr>
              <a:t>https</a:t>
            </a:r>
            <a:r>
              <a:rPr lang="en-ZA" sz="1400" dirty="0">
                <a:hlinkClick r:id="rId2"/>
              </a:rPr>
              <a:t>://</a:t>
            </a:r>
            <a:r>
              <a:rPr lang="en-ZA" sz="1400" dirty="0" smtClean="0">
                <a:hlinkClick r:id="rId2"/>
              </a:rPr>
              <a:t>www.edaplayground.com/x/28dF</a:t>
            </a:r>
            <a:endParaRPr lang="en-ZA" sz="1400" dirty="0"/>
          </a:p>
        </p:txBody>
      </p:sp>
    </p:spTree>
    <p:extLst>
      <p:ext uri="{BB962C8B-B14F-4D97-AF65-F5344CB8AC3E}">
        <p14:creationId xmlns:p14="http://schemas.microsoft.com/office/powerpoint/2010/main" val="4005521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9114" y="478999"/>
            <a:ext cx="7698306" cy="692210"/>
          </a:xfrm>
        </p:spPr>
        <p:txBody>
          <a:bodyPr>
            <a:normAutofit fontScale="90000"/>
          </a:bodyPr>
          <a:lstStyle/>
          <a:p>
            <a:r>
              <a:rPr lang="en-ZA" dirty="0" smtClean="0">
                <a:ln>
                  <a:solidFill>
                    <a:schemeClr val="tx1"/>
                  </a:solidFill>
                </a:ln>
                <a:solidFill>
                  <a:srgbClr val="1D8757"/>
                </a:solidFill>
              </a:rPr>
              <a:t>Example: simulating a clock</a:t>
            </a:r>
            <a:endParaRPr lang="en-ZA" dirty="0">
              <a:ln>
                <a:solidFill>
                  <a:schemeClr val="tx1"/>
                </a:solidFill>
              </a:ln>
              <a:solidFill>
                <a:srgbClr val="1D8757"/>
              </a:solidFill>
            </a:endParaRPr>
          </a:p>
        </p:txBody>
      </p:sp>
      <p:sp>
        <p:nvSpPr>
          <p:cNvPr id="5" name="Rectangle 4"/>
          <p:cNvSpPr/>
          <p:nvPr/>
        </p:nvSpPr>
        <p:spPr>
          <a:xfrm>
            <a:off x="462415" y="2459446"/>
            <a:ext cx="8325986" cy="4031873"/>
          </a:xfrm>
          <a:prstGeom prst="rect">
            <a:avLst/>
          </a:prstGeom>
        </p:spPr>
        <p:txBody>
          <a:bodyPr wrap="square">
            <a:spAutoFit/>
          </a:bodyPr>
          <a:lstStyle/>
          <a:p>
            <a:r>
              <a:rPr lang="en-ZA" sz="1600" dirty="0">
                <a:latin typeface="Courier New" panose="02070309020205020404" pitchFamily="49" charset="0"/>
                <a:cs typeface="Courier New" panose="02070309020205020404" pitchFamily="49" charset="0"/>
              </a:rPr>
              <a:t>// generate a simulated clock that is connected </a:t>
            </a:r>
            <a:r>
              <a:rPr lang="en-ZA" sz="1600" dirty="0" smtClean="0">
                <a:latin typeface="Courier New" panose="02070309020205020404" pitchFamily="49" charset="0"/>
                <a:cs typeface="Courier New" panose="02070309020205020404" pitchFamily="49" charset="0"/>
              </a:rPr>
              <a:t>to a </a:t>
            </a:r>
            <a:r>
              <a:rPr lang="en-ZA" sz="1600" dirty="0">
                <a:latin typeface="Courier New" panose="02070309020205020404" pitchFamily="49" charset="0"/>
                <a:cs typeface="Courier New" panose="02070309020205020404" pitchFamily="49" charset="0"/>
              </a:rPr>
              <a:t>4-bit counter</a:t>
            </a:r>
          </a:p>
          <a:p>
            <a:r>
              <a:rPr lang="en-ZA" sz="1600" dirty="0">
                <a:latin typeface="Courier New" panose="02070309020205020404" pitchFamily="49" charset="0"/>
                <a:cs typeface="Courier New" panose="02070309020205020404" pitchFamily="49" charset="0"/>
              </a:rPr>
              <a:t>module </a:t>
            </a:r>
            <a:r>
              <a:rPr lang="en-ZA" sz="1600" dirty="0" err="1">
                <a:latin typeface="Courier New" panose="02070309020205020404" pitchFamily="49" charset="0"/>
                <a:cs typeface="Courier New" panose="02070309020205020404" pitchFamily="49" charset="0"/>
              </a:rPr>
              <a:t>sim_clockgen</a:t>
            </a:r>
            <a:r>
              <a:rPr lang="en-ZA" sz="1600" dirty="0">
                <a:latin typeface="Courier New" panose="02070309020205020404" pitchFamily="49" charset="0"/>
                <a:cs typeface="Courier New" panose="02070309020205020404" pitchFamily="49" charset="0"/>
              </a:rPr>
              <a:t> (output clock);</a:t>
            </a:r>
          </a:p>
          <a:p>
            <a:r>
              <a:rPr lang="en-ZA" sz="1600" dirty="0" smtClean="0">
                <a:latin typeface="Courier New" panose="02070309020205020404" pitchFamily="49" charset="0"/>
                <a:cs typeface="Courier New" panose="02070309020205020404" pitchFamily="49" charset="0"/>
              </a:rPr>
              <a:t>  parameter </a:t>
            </a:r>
            <a:r>
              <a:rPr lang="en-ZA" sz="1600" dirty="0" err="1">
                <a:latin typeface="Courier New" panose="02070309020205020404" pitchFamily="49" charset="0"/>
                <a:cs typeface="Courier New" panose="02070309020205020404" pitchFamily="49" charset="0"/>
              </a:rPr>
              <a:t>half_cycle</a:t>
            </a:r>
            <a:r>
              <a:rPr lang="en-ZA" sz="1600" dirty="0">
                <a:latin typeface="Courier New" panose="02070309020205020404" pitchFamily="49" charset="0"/>
                <a:cs typeface="Courier New" panose="02070309020205020404" pitchFamily="49" charset="0"/>
              </a:rPr>
              <a:t> = 50;  // specify 1/2 clock period</a:t>
            </a:r>
          </a:p>
          <a:p>
            <a:r>
              <a:rPr lang="en-ZA" sz="1600" dirty="0" smtClean="0">
                <a:latin typeface="Courier New" panose="02070309020205020404" pitchFamily="49" charset="0"/>
                <a:cs typeface="Courier New" panose="02070309020205020404" pitchFamily="49" charset="0"/>
              </a:rPr>
              <a:t>  parameter </a:t>
            </a:r>
            <a:r>
              <a:rPr lang="en-ZA" sz="1600" dirty="0" err="1">
                <a:latin typeface="Courier New" panose="02070309020205020404" pitchFamily="49" charset="0"/>
                <a:cs typeface="Courier New" panose="02070309020205020404" pitchFamily="49" charset="0"/>
              </a:rPr>
              <a:t>max_time</a:t>
            </a:r>
            <a:r>
              <a:rPr lang="en-ZA" sz="1600" dirty="0">
                <a:latin typeface="Courier New" panose="02070309020205020404" pitchFamily="49" charset="0"/>
                <a:cs typeface="Courier New" panose="02070309020205020404" pitchFamily="49" charset="0"/>
              </a:rPr>
              <a:t> = 1000;  // </a:t>
            </a:r>
            <a:r>
              <a:rPr lang="en-ZA" sz="1600" dirty="0" smtClean="0">
                <a:latin typeface="Courier New" panose="02070309020205020404" pitchFamily="49" charset="0"/>
                <a:cs typeface="Courier New" panose="02070309020205020404" pitchFamily="49" charset="0"/>
              </a:rPr>
              <a:t>max sim units </a:t>
            </a:r>
            <a:r>
              <a:rPr lang="en-ZA" sz="1600" dirty="0">
                <a:latin typeface="Courier New" panose="02070309020205020404" pitchFamily="49" charset="0"/>
                <a:cs typeface="Courier New" panose="02070309020205020404" pitchFamily="49" charset="0"/>
              </a:rPr>
              <a:t>to run for</a:t>
            </a:r>
          </a:p>
          <a:p>
            <a:r>
              <a:rPr lang="en-ZA" sz="1600" dirty="0" smtClean="0">
                <a:latin typeface="Courier New" panose="02070309020205020404" pitchFamily="49" charset="0"/>
                <a:cs typeface="Courier New" panose="02070309020205020404" pitchFamily="49" charset="0"/>
              </a:rPr>
              <a:t>  </a:t>
            </a:r>
            <a:r>
              <a:rPr lang="en-ZA" sz="1600" dirty="0" err="1" smtClean="0">
                <a:latin typeface="Courier New" panose="02070309020205020404" pitchFamily="49" charset="0"/>
                <a:cs typeface="Courier New" panose="02070309020205020404" pitchFamily="49" charset="0"/>
              </a:rPr>
              <a:t>reg</a:t>
            </a:r>
            <a:r>
              <a:rPr lang="en-ZA" sz="1600" dirty="0" smtClean="0">
                <a:latin typeface="Courier New" panose="02070309020205020404" pitchFamily="49" charset="0"/>
                <a:cs typeface="Courier New" panose="02070309020205020404" pitchFamily="49" charset="0"/>
              </a:rPr>
              <a:t> </a:t>
            </a:r>
            <a:r>
              <a:rPr lang="en-ZA" sz="1600" dirty="0">
                <a:latin typeface="Courier New" panose="02070309020205020404" pitchFamily="49" charset="0"/>
                <a:cs typeface="Courier New" panose="02070309020205020404" pitchFamily="49" charset="0"/>
              </a:rPr>
              <a:t>clock;      // the simulated clock</a:t>
            </a:r>
          </a:p>
          <a:p>
            <a:r>
              <a:rPr lang="en-ZA" sz="1600" dirty="0">
                <a:latin typeface="Courier New" panose="02070309020205020404" pitchFamily="49" charset="0"/>
                <a:cs typeface="Courier New" panose="02070309020205020404" pitchFamily="49" charset="0"/>
              </a:rPr>
              <a:t>  </a:t>
            </a:r>
            <a:r>
              <a:rPr lang="en-ZA" sz="1600" dirty="0" err="1" smtClean="0">
                <a:latin typeface="Courier New" panose="02070309020205020404" pitchFamily="49" charset="0"/>
                <a:cs typeface="Courier New" panose="02070309020205020404" pitchFamily="49" charset="0"/>
              </a:rPr>
              <a:t>reg</a:t>
            </a:r>
            <a:r>
              <a:rPr lang="en-ZA" sz="1600" dirty="0" smtClean="0">
                <a:latin typeface="Courier New" panose="02070309020205020404" pitchFamily="49" charset="0"/>
                <a:cs typeface="Courier New" panose="02070309020205020404" pitchFamily="49" charset="0"/>
              </a:rPr>
              <a:t> </a:t>
            </a:r>
            <a:r>
              <a:rPr lang="en-ZA" sz="1600" dirty="0">
                <a:latin typeface="Courier New" panose="02070309020205020404" pitchFamily="49" charset="0"/>
                <a:cs typeface="Courier New" panose="02070309020205020404" pitchFamily="49" charset="0"/>
              </a:rPr>
              <a:t>reset;      // the simulated reset line</a:t>
            </a:r>
          </a:p>
          <a:p>
            <a:r>
              <a:rPr lang="en-ZA" sz="1600" dirty="0">
                <a:latin typeface="Courier New" panose="02070309020205020404" pitchFamily="49" charset="0"/>
                <a:cs typeface="Courier New" panose="02070309020205020404" pitchFamily="49" charset="0"/>
              </a:rPr>
              <a:t>  </a:t>
            </a:r>
            <a:r>
              <a:rPr lang="en-ZA" sz="1600" dirty="0" err="1" smtClean="0">
                <a:latin typeface="Courier New" panose="02070309020205020404" pitchFamily="49" charset="0"/>
                <a:cs typeface="Courier New" panose="02070309020205020404" pitchFamily="49" charset="0"/>
              </a:rPr>
              <a:t>reg</a:t>
            </a:r>
            <a:r>
              <a:rPr lang="en-ZA" sz="1600" dirty="0" smtClean="0">
                <a:latin typeface="Courier New" panose="02070309020205020404" pitchFamily="49" charset="0"/>
                <a:cs typeface="Courier New" panose="02070309020205020404" pitchFamily="49" charset="0"/>
              </a:rPr>
              <a:t>[3:0</a:t>
            </a:r>
            <a:r>
              <a:rPr lang="en-ZA" sz="1600" dirty="0">
                <a:latin typeface="Courier New" panose="02070309020205020404" pitchFamily="49" charset="0"/>
                <a:cs typeface="Courier New" panose="02070309020205020404" pitchFamily="49" charset="0"/>
              </a:rPr>
              <a:t>] count; // counter value to link to </a:t>
            </a:r>
            <a:r>
              <a:rPr lang="en-ZA" sz="1600" dirty="0" smtClean="0">
                <a:latin typeface="Courier New" panose="02070309020205020404" pitchFamily="49" charset="0"/>
                <a:cs typeface="Courier New" panose="02070309020205020404" pitchFamily="49" charset="0"/>
              </a:rPr>
              <a:t>counter</a:t>
            </a:r>
            <a:endParaRPr lang="en-ZA" sz="1600" dirty="0">
              <a:latin typeface="Courier New" panose="02070309020205020404" pitchFamily="49" charset="0"/>
              <a:cs typeface="Courier New" panose="02070309020205020404" pitchFamily="49" charset="0"/>
            </a:endParaRPr>
          </a:p>
          <a:p>
            <a:r>
              <a:rPr lang="en-ZA" sz="1600" dirty="0" smtClean="0">
                <a:latin typeface="Courier New" panose="02070309020205020404" pitchFamily="49" charset="0"/>
                <a:cs typeface="Courier New" panose="02070309020205020404" pitchFamily="49" charset="0"/>
              </a:rPr>
              <a:t> initial  </a:t>
            </a:r>
            <a:r>
              <a:rPr lang="en-ZA" sz="1600" dirty="0">
                <a:latin typeface="Courier New" panose="02070309020205020404" pitchFamily="49" charset="0"/>
                <a:cs typeface="Courier New" panose="02070309020205020404" pitchFamily="49" charset="0"/>
              </a:rPr>
              <a:t>// let's first reset the clock</a:t>
            </a:r>
          </a:p>
          <a:p>
            <a:r>
              <a:rPr lang="en-ZA" sz="1600" dirty="0">
                <a:latin typeface="Courier New" panose="02070309020205020404" pitchFamily="49" charset="0"/>
                <a:cs typeface="Courier New" panose="02070309020205020404" pitchFamily="49" charset="0"/>
              </a:rPr>
              <a:t> </a:t>
            </a:r>
            <a:r>
              <a:rPr lang="en-ZA" sz="1600" dirty="0" smtClean="0">
                <a:latin typeface="Courier New" panose="02070309020205020404" pitchFamily="49" charset="0"/>
                <a:cs typeface="Courier New" panose="02070309020205020404" pitchFamily="49" charset="0"/>
              </a:rPr>
              <a:t> </a:t>
            </a:r>
            <a:r>
              <a:rPr lang="en-ZA" sz="1600" dirty="0">
                <a:latin typeface="Courier New" panose="02070309020205020404" pitchFamily="49" charset="0"/>
                <a:cs typeface="Courier New" panose="02070309020205020404" pitchFamily="49" charset="0"/>
              </a:rPr>
              <a:t>begin</a:t>
            </a:r>
          </a:p>
          <a:p>
            <a:r>
              <a:rPr lang="en-ZA" sz="1600" dirty="0">
                <a:latin typeface="Courier New" panose="02070309020205020404" pitchFamily="49" charset="0"/>
                <a:cs typeface="Courier New" panose="02070309020205020404" pitchFamily="49" charset="0"/>
              </a:rPr>
              <a:t> </a:t>
            </a:r>
            <a:r>
              <a:rPr lang="en-ZA" sz="1600" dirty="0" smtClean="0">
                <a:latin typeface="Courier New" panose="02070309020205020404" pitchFamily="49" charset="0"/>
                <a:cs typeface="Courier New" panose="02070309020205020404" pitchFamily="49" charset="0"/>
              </a:rPr>
              <a:t>  </a:t>
            </a:r>
            <a:r>
              <a:rPr lang="en-ZA" sz="1600" dirty="0">
                <a:latin typeface="Courier New" panose="02070309020205020404" pitchFamily="49" charset="0"/>
                <a:cs typeface="Courier New" panose="02070309020205020404" pitchFamily="49" charset="0"/>
              </a:rPr>
              <a:t>// tell the simulator what wires we want to monitor</a:t>
            </a:r>
          </a:p>
          <a:p>
            <a:r>
              <a:rPr lang="en-ZA" sz="1600" dirty="0">
                <a:latin typeface="Courier New" panose="02070309020205020404" pitchFamily="49" charset="0"/>
                <a:cs typeface="Courier New" panose="02070309020205020404" pitchFamily="49" charset="0"/>
              </a:rPr>
              <a:t> </a:t>
            </a:r>
            <a:r>
              <a:rPr lang="en-ZA" sz="1600" dirty="0" smtClean="0">
                <a:latin typeface="Courier New" panose="02070309020205020404" pitchFamily="49" charset="0"/>
                <a:cs typeface="Courier New" panose="02070309020205020404" pitchFamily="49" charset="0"/>
              </a:rPr>
              <a:t>  </a:t>
            </a:r>
            <a:r>
              <a:rPr lang="en-ZA" sz="1600" dirty="0">
                <a:latin typeface="Courier New" panose="02070309020205020404" pitchFamily="49" charset="0"/>
                <a:cs typeface="Courier New" panose="02070309020205020404" pitchFamily="49" charset="0"/>
              </a:rPr>
              <a:t>$monitor("%g clock=%b count=%d",$</a:t>
            </a:r>
            <a:r>
              <a:rPr lang="en-ZA" sz="1600" dirty="0" err="1">
                <a:latin typeface="Courier New" panose="02070309020205020404" pitchFamily="49" charset="0"/>
                <a:cs typeface="Courier New" panose="02070309020205020404" pitchFamily="49" charset="0"/>
              </a:rPr>
              <a:t>time,clock,count</a:t>
            </a:r>
            <a:r>
              <a:rPr lang="en-ZA" sz="1600" dirty="0">
                <a:latin typeface="Courier New" panose="02070309020205020404" pitchFamily="49" charset="0"/>
                <a:cs typeface="Courier New" panose="02070309020205020404" pitchFamily="49" charset="0"/>
              </a:rPr>
              <a:t>);</a:t>
            </a:r>
          </a:p>
          <a:p>
            <a:r>
              <a:rPr lang="en-ZA" sz="1600" dirty="0" smtClean="0">
                <a:latin typeface="Courier New" panose="02070309020205020404" pitchFamily="49" charset="0"/>
                <a:cs typeface="Courier New" panose="02070309020205020404" pitchFamily="49" charset="0"/>
              </a:rPr>
              <a:t>   clock </a:t>
            </a:r>
            <a:r>
              <a:rPr lang="en-ZA" sz="1600" dirty="0">
                <a:latin typeface="Courier New" panose="02070309020205020404" pitchFamily="49" charset="0"/>
                <a:cs typeface="Courier New" panose="02070309020205020404" pitchFamily="49" charset="0"/>
              </a:rPr>
              <a:t>&lt;= 0;</a:t>
            </a:r>
          </a:p>
          <a:p>
            <a:r>
              <a:rPr lang="en-ZA" sz="1600" dirty="0">
                <a:latin typeface="Courier New" panose="02070309020205020404" pitchFamily="49" charset="0"/>
                <a:cs typeface="Courier New" panose="02070309020205020404" pitchFamily="49" charset="0"/>
              </a:rPr>
              <a:t>   </a:t>
            </a:r>
            <a:r>
              <a:rPr lang="en-ZA" sz="1600" dirty="0" smtClean="0">
                <a:latin typeface="Courier New" panose="02070309020205020404" pitchFamily="49" charset="0"/>
                <a:cs typeface="Courier New" panose="02070309020205020404" pitchFamily="49" charset="0"/>
              </a:rPr>
              <a:t>reset </a:t>
            </a:r>
            <a:r>
              <a:rPr lang="en-ZA" sz="1600" dirty="0">
                <a:latin typeface="Courier New" panose="02070309020205020404" pitchFamily="49" charset="0"/>
                <a:cs typeface="Courier New" panose="02070309020205020404" pitchFamily="49" charset="0"/>
              </a:rPr>
              <a:t>&lt;= 1</a:t>
            </a:r>
            <a:r>
              <a:rPr lang="en-ZA" sz="1600" dirty="0" smtClean="0">
                <a:latin typeface="Courier New" panose="02070309020205020404" pitchFamily="49" charset="0"/>
                <a:cs typeface="Courier New" panose="02070309020205020404" pitchFamily="49" charset="0"/>
              </a:rPr>
              <a:t>; #</a:t>
            </a:r>
            <a:r>
              <a:rPr lang="en-ZA" sz="1600" dirty="0">
                <a:latin typeface="Courier New" panose="02070309020205020404" pitchFamily="49" charset="0"/>
                <a:cs typeface="Courier New" panose="02070309020205020404" pitchFamily="49" charset="0"/>
              </a:rPr>
              <a:t>200</a:t>
            </a:r>
          </a:p>
          <a:p>
            <a:r>
              <a:rPr lang="en-ZA" sz="1600" dirty="0">
                <a:latin typeface="Courier New" panose="02070309020205020404" pitchFamily="49" charset="0"/>
                <a:cs typeface="Courier New" panose="02070309020205020404" pitchFamily="49" charset="0"/>
              </a:rPr>
              <a:t>   </a:t>
            </a:r>
            <a:r>
              <a:rPr lang="en-ZA" sz="1600" dirty="0" smtClean="0">
                <a:latin typeface="Courier New" panose="02070309020205020404" pitchFamily="49" charset="0"/>
                <a:cs typeface="Courier New" panose="02070309020205020404" pitchFamily="49" charset="0"/>
              </a:rPr>
              <a:t>reset </a:t>
            </a:r>
            <a:r>
              <a:rPr lang="en-ZA" sz="1600" dirty="0">
                <a:latin typeface="Courier New" panose="02070309020205020404" pitchFamily="49" charset="0"/>
                <a:cs typeface="Courier New" panose="02070309020205020404" pitchFamily="49" charset="0"/>
              </a:rPr>
              <a:t>&lt;= 0;</a:t>
            </a:r>
          </a:p>
          <a:p>
            <a:r>
              <a:rPr lang="en-ZA" sz="1600" dirty="0">
                <a:latin typeface="Courier New" panose="02070309020205020404" pitchFamily="49" charset="0"/>
                <a:cs typeface="Courier New" panose="02070309020205020404" pitchFamily="49" charset="0"/>
              </a:rPr>
              <a:t>  </a:t>
            </a:r>
            <a:r>
              <a:rPr lang="en-ZA" sz="1600" dirty="0" smtClean="0">
                <a:latin typeface="Courier New" panose="02070309020205020404" pitchFamily="49" charset="0"/>
                <a:cs typeface="Courier New" panose="02070309020205020404" pitchFamily="49" charset="0"/>
              </a:rPr>
              <a:t>end</a:t>
            </a:r>
            <a:endParaRPr lang="en-ZA" sz="1600" dirty="0">
              <a:latin typeface="Courier New" panose="02070309020205020404" pitchFamily="49" charset="0"/>
              <a:cs typeface="Courier New" panose="02070309020205020404" pitchFamily="49" charset="0"/>
            </a:endParaRPr>
          </a:p>
          <a:p>
            <a:r>
              <a:rPr lang="en-ZA" sz="1600" dirty="0">
                <a:latin typeface="Courier New" panose="02070309020205020404" pitchFamily="49" charset="0"/>
                <a:cs typeface="Courier New" panose="02070309020205020404" pitchFamily="49" charset="0"/>
              </a:rPr>
              <a:t>  </a:t>
            </a:r>
            <a:r>
              <a:rPr lang="en-ZA" sz="1600" dirty="0" smtClean="0">
                <a:latin typeface="Courier New" panose="02070309020205020404" pitchFamily="49" charset="0"/>
                <a:cs typeface="Courier New" panose="02070309020205020404" pitchFamily="49" charset="0"/>
              </a:rPr>
              <a:t>… // …</a:t>
            </a:r>
            <a:endParaRPr lang="en-ZA" sz="1600" dirty="0">
              <a:latin typeface="Courier New" panose="02070309020205020404" pitchFamily="49" charset="0"/>
              <a:cs typeface="Courier New" panose="02070309020205020404" pitchFamily="49" charset="0"/>
            </a:endParaRPr>
          </a:p>
        </p:txBody>
      </p:sp>
      <p:sp>
        <p:nvSpPr>
          <p:cNvPr id="6" name="Rectangle 5"/>
          <p:cNvSpPr/>
          <p:nvPr/>
        </p:nvSpPr>
        <p:spPr>
          <a:xfrm>
            <a:off x="729115" y="1379920"/>
            <a:ext cx="8059286" cy="1015663"/>
          </a:xfrm>
          <a:prstGeom prst="rect">
            <a:avLst/>
          </a:prstGeom>
        </p:spPr>
        <p:txBody>
          <a:bodyPr wrap="square">
            <a:spAutoFit/>
          </a:bodyPr>
          <a:lstStyle/>
          <a:p>
            <a:r>
              <a:rPr lang="en-ZA" sz="2000" dirty="0" smtClean="0">
                <a:solidFill>
                  <a:srgbClr val="FF0000"/>
                </a:solidFill>
              </a:rPr>
              <a:t>Now let’s generate some code that first initializes the counter and then sends a clock to it. The clock will have a period of 100 simulation units, and the simulation will terminate after 1000 simulation units.</a:t>
            </a:r>
            <a:endParaRPr lang="en-ZA" sz="2000" dirty="0">
              <a:solidFill>
                <a:srgbClr val="FF0000"/>
              </a:solidFill>
            </a:endParaRPr>
          </a:p>
        </p:txBody>
      </p:sp>
    </p:spTree>
    <p:extLst>
      <p:ext uri="{BB962C8B-B14F-4D97-AF65-F5344CB8AC3E}">
        <p14:creationId xmlns:p14="http://schemas.microsoft.com/office/powerpoint/2010/main" val="1155222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9114" y="478999"/>
            <a:ext cx="7698306" cy="692210"/>
          </a:xfrm>
        </p:spPr>
        <p:txBody>
          <a:bodyPr>
            <a:normAutofit fontScale="90000"/>
          </a:bodyPr>
          <a:lstStyle/>
          <a:p>
            <a:r>
              <a:rPr lang="en-ZA" dirty="0" smtClean="0">
                <a:ln>
                  <a:solidFill>
                    <a:schemeClr val="tx1"/>
                  </a:solidFill>
                </a:ln>
                <a:solidFill>
                  <a:srgbClr val="1D8757"/>
                </a:solidFill>
              </a:rPr>
              <a:t>Example: simulating a clock</a:t>
            </a:r>
            <a:endParaRPr lang="en-ZA" dirty="0">
              <a:ln>
                <a:solidFill>
                  <a:schemeClr val="tx1"/>
                </a:solidFill>
              </a:ln>
              <a:solidFill>
                <a:srgbClr val="1D8757"/>
              </a:solidFill>
            </a:endParaRPr>
          </a:p>
        </p:txBody>
      </p:sp>
      <p:sp>
        <p:nvSpPr>
          <p:cNvPr id="5" name="Rectangle 4"/>
          <p:cNvSpPr/>
          <p:nvPr/>
        </p:nvSpPr>
        <p:spPr>
          <a:xfrm>
            <a:off x="462415" y="1988741"/>
            <a:ext cx="8325986" cy="3785652"/>
          </a:xfrm>
          <a:prstGeom prst="rect">
            <a:avLst/>
          </a:prstGeom>
        </p:spPr>
        <p:txBody>
          <a:bodyPr wrap="square">
            <a:spAutoFit/>
          </a:bodyPr>
          <a:lstStyle/>
          <a:p>
            <a:r>
              <a:rPr lang="en-ZA" sz="1600" dirty="0">
                <a:latin typeface="Courier New" panose="02070309020205020404" pitchFamily="49" charset="0"/>
                <a:cs typeface="Courier New" panose="02070309020205020404" pitchFamily="49" charset="0"/>
              </a:rPr>
              <a:t>// generate a simulated clock that is connected </a:t>
            </a:r>
            <a:r>
              <a:rPr lang="en-ZA" sz="1600" dirty="0" smtClean="0">
                <a:latin typeface="Courier New" panose="02070309020205020404" pitchFamily="49" charset="0"/>
                <a:cs typeface="Courier New" panose="02070309020205020404" pitchFamily="49" charset="0"/>
              </a:rPr>
              <a:t>to a </a:t>
            </a:r>
            <a:r>
              <a:rPr lang="en-ZA" sz="1600" dirty="0">
                <a:latin typeface="Courier New" panose="02070309020205020404" pitchFamily="49" charset="0"/>
                <a:cs typeface="Courier New" panose="02070309020205020404" pitchFamily="49" charset="0"/>
              </a:rPr>
              <a:t>4-bit counter</a:t>
            </a:r>
          </a:p>
          <a:p>
            <a:r>
              <a:rPr lang="en-ZA" sz="1600" dirty="0">
                <a:latin typeface="Courier New" panose="02070309020205020404" pitchFamily="49" charset="0"/>
                <a:cs typeface="Courier New" panose="02070309020205020404" pitchFamily="49" charset="0"/>
              </a:rPr>
              <a:t>module </a:t>
            </a:r>
            <a:r>
              <a:rPr lang="en-ZA" sz="1600" dirty="0" err="1">
                <a:latin typeface="Courier New" panose="02070309020205020404" pitchFamily="49" charset="0"/>
                <a:cs typeface="Courier New" panose="02070309020205020404" pitchFamily="49" charset="0"/>
              </a:rPr>
              <a:t>sim_clockgen</a:t>
            </a:r>
            <a:r>
              <a:rPr lang="en-ZA" sz="1600" dirty="0">
                <a:latin typeface="Courier New" panose="02070309020205020404" pitchFamily="49" charset="0"/>
                <a:cs typeface="Courier New" panose="02070309020205020404" pitchFamily="49" charset="0"/>
              </a:rPr>
              <a:t> (output clock);</a:t>
            </a:r>
          </a:p>
          <a:p>
            <a:r>
              <a:rPr lang="en-ZA" sz="1600" dirty="0" smtClean="0">
                <a:latin typeface="Courier New" panose="02070309020205020404" pitchFamily="49" charset="0"/>
                <a:cs typeface="Courier New" panose="02070309020205020404" pitchFamily="49" charset="0"/>
              </a:rPr>
              <a:t>… // …</a:t>
            </a:r>
            <a:endParaRPr lang="en-ZA" sz="1600" dirty="0">
              <a:latin typeface="Courier New" panose="02070309020205020404" pitchFamily="49" charset="0"/>
              <a:cs typeface="Courier New" panose="02070309020205020404" pitchFamily="49" charset="0"/>
            </a:endParaRPr>
          </a:p>
          <a:p>
            <a:r>
              <a:rPr lang="en-ZA" sz="1600" dirty="0" smtClean="0">
                <a:latin typeface="Courier New" panose="02070309020205020404" pitchFamily="49" charset="0"/>
                <a:cs typeface="Courier New" panose="02070309020205020404" pitchFamily="49" charset="0"/>
              </a:rPr>
              <a:t> </a:t>
            </a:r>
            <a:r>
              <a:rPr lang="en-ZA" sz="1600" b="1" dirty="0" smtClean="0">
                <a:latin typeface="Courier New" panose="02070309020205020404" pitchFamily="49" charset="0"/>
                <a:cs typeface="Courier New" panose="02070309020205020404" pitchFamily="49" charset="0"/>
              </a:rPr>
              <a:t>// </a:t>
            </a:r>
            <a:r>
              <a:rPr lang="en-ZA" sz="1600" b="1" dirty="0">
                <a:latin typeface="Courier New" panose="02070309020205020404" pitchFamily="49" charset="0"/>
                <a:cs typeface="Courier New" panose="02070309020205020404" pitchFamily="49" charset="0"/>
              </a:rPr>
              <a:t>here is an unconditional always that continuously runs</a:t>
            </a:r>
          </a:p>
          <a:p>
            <a:r>
              <a:rPr lang="en-ZA" sz="1600" dirty="0" smtClean="0">
                <a:latin typeface="Courier New" panose="02070309020205020404" pitchFamily="49" charset="0"/>
                <a:cs typeface="Courier New" panose="02070309020205020404" pitchFamily="49" charset="0"/>
              </a:rPr>
              <a:t> always</a:t>
            </a:r>
          </a:p>
          <a:p>
            <a:r>
              <a:rPr lang="en-ZA" sz="1600" dirty="0">
                <a:latin typeface="Courier New" panose="02070309020205020404" pitchFamily="49" charset="0"/>
                <a:cs typeface="Courier New" panose="02070309020205020404" pitchFamily="49" charset="0"/>
              </a:rPr>
              <a:t> </a:t>
            </a:r>
            <a:r>
              <a:rPr lang="en-ZA" sz="1600" dirty="0" smtClean="0">
                <a:latin typeface="Courier New" panose="02070309020205020404" pitchFamily="49" charset="0"/>
                <a:cs typeface="Courier New" panose="02070309020205020404" pitchFamily="49" charset="0"/>
              </a:rPr>
              <a:t> begin</a:t>
            </a:r>
            <a:endParaRPr lang="en-ZA" sz="1600" dirty="0">
              <a:latin typeface="Courier New" panose="02070309020205020404" pitchFamily="49" charset="0"/>
              <a:cs typeface="Courier New" panose="02070309020205020404" pitchFamily="49" charset="0"/>
            </a:endParaRPr>
          </a:p>
          <a:p>
            <a:r>
              <a:rPr lang="en-ZA" sz="1600" dirty="0" smtClean="0">
                <a:latin typeface="Courier New" panose="02070309020205020404" pitchFamily="49" charset="0"/>
                <a:cs typeface="Courier New" panose="02070309020205020404" pitchFamily="49" charset="0"/>
              </a:rPr>
              <a:t>   #</a:t>
            </a:r>
            <a:r>
              <a:rPr lang="en-ZA" sz="1600" dirty="0" err="1">
                <a:latin typeface="Courier New" panose="02070309020205020404" pitchFamily="49" charset="0"/>
                <a:cs typeface="Courier New" panose="02070309020205020404" pitchFamily="49" charset="0"/>
              </a:rPr>
              <a:t>half_cycle</a:t>
            </a:r>
            <a:r>
              <a:rPr lang="en-ZA" sz="1600" dirty="0">
                <a:latin typeface="Courier New" panose="02070309020205020404" pitchFamily="49" charset="0"/>
                <a:cs typeface="Courier New" panose="02070309020205020404" pitchFamily="49" charset="0"/>
              </a:rPr>
              <a:t> clock = ~clock;</a:t>
            </a:r>
          </a:p>
          <a:p>
            <a:r>
              <a:rPr lang="en-ZA" sz="1600" dirty="0" smtClean="0">
                <a:latin typeface="Courier New" panose="02070309020205020404" pitchFamily="49" charset="0"/>
                <a:cs typeface="Courier New" panose="02070309020205020404" pitchFamily="49" charset="0"/>
              </a:rPr>
              <a:t>  end</a:t>
            </a:r>
            <a:endParaRPr lang="en-ZA" sz="1600" dirty="0">
              <a:latin typeface="Courier New" panose="02070309020205020404" pitchFamily="49" charset="0"/>
              <a:cs typeface="Courier New" panose="02070309020205020404" pitchFamily="49" charset="0"/>
            </a:endParaRPr>
          </a:p>
          <a:p>
            <a:r>
              <a:rPr lang="en-ZA" sz="1600" dirty="0" smtClean="0">
                <a:latin typeface="Courier New" panose="02070309020205020404" pitchFamily="49" charset="0"/>
                <a:cs typeface="Courier New" panose="02070309020205020404" pitchFamily="49" charset="0"/>
              </a:rPr>
              <a:t> </a:t>
            </a:r>
            <a:r>
              <a:rPr lang="en-ZA" sz="1600" b="1" dirty="0">
                <a:latin typeface="Courier New" panose="02070309020205020404" pitchFamily="49" charset="0"/>
                <a:cs typeface="Courier New" panose="02070309020205020404" pitchFamily="49" charset="0"/>
              </a:rPr>
              <a:t>// instantiate the 4-bit counter</a:t>
            </a:r>
          </a:p>
          <a:p>
            <a:r>
              <a:rPr lang="en-ZA" sz="1600" dirty="0" smtClean="0">
                <a:latin typeface="Courier New" panose="02070309020205020404" pitchFamily="49" charset="0"/>
                <a:cs typeface="Courier New" panose="02070309020205020404" pitchFamily="49" charset="0"/>
              </a:rPr>
              <a:t> </a:t>
            </a:r>
            <a:r>
              <a:rPr lang="en-ZA" sz="1600" dirty="0">
                <a:latin typeface="Courier New" panose="02070309020205020404" pitchFamily="49" charset="0"/>
                <a:cs typeface="Courier New" panose="02070309020205020404" pitchFamily="49" charset="0"/>
              </a:rPr>
              <a:t>counter4 </a:t>
            </a:r>
            <a:r>
              <a:rPr lang="en-ZA" sz="1600" dirty="0" err="1">
                <a:latin typeface="Courier New" panose="02070309020205020404" pitchFamily="49" charset="0"/>
                <a:cs typeface="Courier New" panose="02070309020205020404" pitchFamily="49" charset="0"/>
              </a:rPr>
              <a:t>mycounter</a:t>
            </a:r>
            <a:r>
              <a:rPr lang="en-ZA" sz="1600" dirty="0">
                <a:latin typeface="Courier New" panose="02070309020205020404" pitchFamily="49" charset="0"/>
                <a:cs typeface="Courier New" panose="02070309020205020404" pitchFamily="49" charset="0"/>
              </a:rPr>
              <a:t> (</a:t>
            </a:r>
            <a:r>
              <a:rPr lang="en-ZA" sz="1600" dirty="0" err="1">
                <a:latin typeface="Courier New" panose="02070309020205020404" pitchFamily="49" charset="0"/>
                <a:cs typeface="Courier New" panose="02070309020205020404" pitchFamily="49" charset="0"/>
              </a:rPr>
              <a:t>clock,reset,count</a:t>
            </a:r>
            <a:r>
              <a:rPr lang="en-ZA" sz="1600" dirty="0">
                <a:latin typeface="Courier New" panose="02070309020205020404" pitchFamily="49" charset="0"/>
                <a:cs typeface="Courier New" panose="02070309020205020404" pitchFamily="49" charset="0"/>
              </a:rPr>
              <a:t>);</a:t>
            </a:r>
          </a:p>
          <a:p>
            <a:r>
              <a:rPr lang="en-ZA" sz="1600" dirty="0">
                <a:latin typeface="Courier New" panose="02070309020205020404" pitchFamily="49" charset="0"/>
                <a:cs typeface="Courier New" panose="02070309020205020404" pitchFamily="49" charset="0"/>
              </a:rPr>
              <a:t>  </a:t>
            </a:r>
          </a:p>
          <a:p>
            <a:r>
              <a:rPr lang="en-ZA" sz="1600" dirty="0" smtClean="0">
                <a:latin typeface="Courier New" panose="02070309020205020404" pitchFamily="49" charset="0"/>
                <a:cs typeface="Courier New" panose="02070309020205020404" pitchFamily="49" charset="0"/>
              </a:rPr>
              <a:t> </a:t>
            </a:r>
            <a:r>
              <a:rPr lang="en-ZA" sz="1600" dirty="0">
                <a:latin typeface="Courier New" panose="02070309020205020404" pitchFamily="49" charset="0"/>
                <a:cs typeface="Courier New" panose="02070309020205020404" pitchFamily="49" charset="0"/>
              </a:rPr>
              <a:t>initial // tell the simulator when to end</a:t>
            </a:r>
          </a:p>
          <a:p>
            <a:r>
              <a:rPr lang="en-ZA" sz="1600" dirty="0" smtClean="0">
                <a:latin typeface="Courier New" panose="02070309020205020404" pitchFamily="49" charset="0"/>
                <a:cs typeface="Courier New" panose="02070309020205020404" pitchFamily="49" charset="0"/>
              </a:rPr>
              <a:t>  </a:t>
            </a:r>
            <a:r>
              <a:rPr lang="en-ZA" sz="1600" dirty="0">
                <a:latin typeface="Courier New" panose="02070309020205020404" pitchFamily="49" charset="0"/>
                <a:cs typeface="Courier New" panose="02070309020205020404" pitchFamily="49" charset="0"/>
              </a:rPr>
              <a:t>#</a:t>
            </a:r>
            <a:r>
              <a:rPr lang="en-ZA" sz="1600" dirty="0" err="1">
                <a:latin typeface="Courier New" panose="02070309020205020404" pitchFamily="49" charset="0"/>
                <a:cs typeface="Courier New" panose="02070309020205020404" pitchFamily="49" charset="0"/>
              </a:rPr>
              <a:t>max_time</a:t>
            </a:r>
            <a:r>
              <a:rPr lang="en-ZA" sz="1600" dirty="0">
                <a:latin typeface="Courier New" panose="02070309020205020404" pitchFamily="49" charset="0"/>
                <a:cs typeface="Courier New" panose="02070309020205020404" pitchFamily="49" charset="0"/>
              </a:rPr>
              <a:t> $finish;</a:t>
            </a:r>
          </a:p>
          <a:p>
            <a:r>
              <a:rPr lang="en-ZA" sz="1600" dirty="0" err="1" smtClean="0">
                <a:latin typeface="Courier New" panose="02070309020205020404" pitchFamily="49" charset="0"/>
                <a:cs typeface="Courier New" panose="02070309020205020404" pitchFamily="49" charset="0"/>
              </a:rPr>
              <a:t>endmodule</a:t>
            </a:r>
            <a:endParaRPr lang="en-ZA" sz="1600" dirty="0" smtClean="0">
              <a:latin typeface="Courier New" panose="02070309020205020404" pitchFamily="49" charset="0"/>
              <a:cs typeface="Courier New" panose="02070309020205020404" pitchFamily="49" charset="0"/>
            </a:endParaRPr>
          </a:p>
          <a:p>
            <a:endParaRPr lang="en-ZA" sz="1600" dirty="0">
              <a:latin typeface="Courier New" panose="02070309020205020404" pitchFamily="49" charset="0"/>
              <a:cs typeface="Courier New" panose="02070309020205020404" pitchFamily="49" charset="0"/>
            </a:endParaRPr>
          </a:p>
        </p:txBody>
      </p:sp>
      <p:sp>
        <p:nvSpPr>
          <p:cNvPr id="6" name="Rectangle 5"/>
          <p:cNvSpPr/>
          <p:nvPr/>
        </p:nvSpPr>
        <p:spPr>
          <a:xfrm>
            <a:off x="729115" y="1379920"/>
            <a:ext cx="8059286" cy="400110"/>
          </a:xfrm>
          <a:prstGeom prst="rect">
            <a:avLst/>
          </a:prstGeom>
        </p:spPr>
        <p:txBody>
          <a:bodyPr wrap="square">
            <a:spAutoFit/>
          </a:bodyPr>
          <a:lstStyle/>
          <a:p>
            <a:r>
              <a:rPr lang="en-ZA" sz="2000" dirty="0" smtClean="0">
                <a:solidFill>
                  <a:srgbClr val="FF0000"/>
                </a:solidFill>
              </a:rPr>
              <a:t>In this simulation we use an unconditional always to generate a clock</a:t>
            </a:r>
            <a:endParaRPr lang="en-ZA" sz="2000" dirty="0">
              <a:solidFill>
                <a:srgbClr val="FF0000"/>
              </a:solidFill>
            </a:endParaRPr>
          </a:p>
        </p:txBody>
      </p:sp>
    </p:spTree>
    <p:extLst>
      <p:ext uri="{BB962C8B-B14F-4D97-AF65-F5344CB8AC3E}">
        <p14:creationId xmlns:p14="http://schemas.microsoft.com/office/powerpoint/2010/main" val="158482489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084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4084 Theme.thmx</Template>
  <TotalTime>6755</TotalTime>
  <Words>2653</Words>
  <Application>Microsoft Office PowerPoint</Application>
  <PresentationFormat>On-screen Show (4:3)</PresentationFormat>
  <Paragraphs>428</Paragraphs>
  <Slides>39</Slides>
  <Notes>25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39</vt:i4>
      </vt:variant>
    </vt:vector>
  </HeadingPairs>
  <TitlesOfParts>
    <vt:vector size="52" baseType="lpstr">
      <vt:lpstr>Arial</vt:lpstr>
      <vt:lpstr>Arial Black</vt:lpstr>
      <vt:lpstr>Calibri</vt:lpstr>
      <vt:lpstr>Century Gothic</vt:lpstr>
      <vt:lpstr>Courier New</vt:lpstr>
      <vt:lpstr>Monaco</vt:lpstr>
      <vt:lpstr>Tahoma</vt:lpstr>
      <vt:lpstr>Times New Roman</vt:lpstr>
      <vt:lpstr>Wingdings</vt:lpstr>
      <vt:lpstr>Wingdings 2</vt:lpstr>
      <vt:lpstr>4084 Theme</vt:lpstr>
      <vt:lpstr>MSDraw.Drawing.8.1</vt:lpstr>
      <vt:lpstr>Picture</vt:lpstr>
      <vt:lpstr>PowerPoint Presentation</vt:lpstr>
      <vt:lpstr>Lecture Overview</vt:lpstr>
      <vt:lpstr>When to use assign?</vt:lpstr>
      <vt:lpstr>Using blocking and non-blocking assignments in simulation</vt:lpstr>
      <vt:lpstr>Potential pitfalls</vt:lpstr>
      <vt:lpstr>The unconditional always</vt:lpstr>
      <vt:lpstr>Example: simulating a clock</vt:lpstr>
      <vt:lpstr>Example: simulating a clock</vt:lpstr>
      <vt:lpstr>Example: simulating a clock</vt:lpstr>
      <vt:lpstr>Configuration  Architectures</vt:lpstr>
      <vt:lpstr>Configuration Architectures</vt:lpstr>
      <vt:lpstr>Configuration Architectures</vt:lpstr>
      <vt:lpstr>Configuration Architectures</vt:lpstr>
      <vt:lpstr>Configuration Architectures</vt:lpstr>
      <vt:lpstr>Additional Reading</vt:lpstr>
      <vt:lpstr>RC Building Blocks:   Digital Signals and  Data Transfers</vt:lpstr>
      <vt:lpstr>Overview of digital signals</vt:lpstr>
      <vt:lpstr>Overview of digital signals</vt:lpstr>
      <vt:lpstr>Digital logic modular design issues</vt:lpstr>
      <vt:lpstr>Handshaking – making sure the data gets there</vt:lpstr>
      <vt:lpstr>Interface Handshaking basics</vt:lpstr>
      <vt:lpstr>Handshaking</vt:lpstr>
      <vt:lpstr>Handshaking</vt:lpstr>
      <vt:lpstr>Explicit Handshaking</vt:lpstr>
      <vt:lpstr>Implicit Handshaking</vt:lpstr>
      <vt:lpstr>Digital Signal Interfaces</vt:lpstr>
      <vt:lpstr>Interface / Handshaking Standards</vt:lpstr>
      <vt:lpstr>RC Building Blocks:   Latching  (capturing Signals)</vt:lpstr>
      <vt:lpstr>Digital Signal Capture and Storage</vt:lpstr>
      <vt:lpstr>Difference between latch and flip-flop</vt:lpstr>
      <vt:lpstr>When to use a latch or a flip-flop</vt:lpstr>
      <vt:lpstr>SR Latch</vt:lpstr>
      <vt:lpstr>Gated SR Latch: a latch with enable</vt:lpstr>
      <vt:lpstr>The JK and D Flip-flops</vt:lpstr>
      <vt:lpstr>T-type Flip-flop</vt:lpstr>
      <vt:lpstr>Preset and Clocking</vt:lpstr>
      <vt:lpstr>Edge triggered devices</vt:lpstr>
      <vt:lpstr>End of Lecture</vt:lpstr>
      <vt:lpstr>PowerPoint Presentation</vt:lpstr>
    </vt:vector>
  </TitlesOfParts>
  <Company>University of Cape Town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EEE4084F Digital Systems</dc:title>
  <dc:subject>RC Basics and the YODA Project cont</dc:subject>
  <dc:creator>Simon Winberg</dc:creator>
  <cp:lastModifiedBy>Simon Winberg</cp:lastModifiedBy>
  <cp:revision>484</cp:revision>
  <dcterms:created xsi:type="dcterms:W3CDTF">2009-02-10T02:25:54Z</dcterms:created>
  <dcterms:modified xsi:type="dcterms:W3CDTF">2018-04-18T16:21:48Z</dcterms:modified>
  <cp:category>Lectures</cp:category>
</cp:coreProperties>
</file>