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44"/>
  </p:notesMasterIdLst>
  <p:sldIdLst>
    <p:sldId id="335" r:id="rId2"/>
    <p:sldId id="383" r:id="rId3"/>
    <p:sldId id="427" r:id="rId4"/>
    <p:sldId id="428" r:id="rId5"/>
    <p:sldId id="421" r:id="rId6"/>
    <p:sldId id="423" r:id="rId7"/>
    <p:sldId id="422" r:id="rId8"/>
    <p:sldId id="384" r:id="rId9"/>
    <p:sldId id="424" r:id="rId10"/>
    <p:sldId id="425" r:id="rId11"/>
    <p:sldId id="426" r:id="rId12"/>
    <p:sldId id="432" r:id="rId13"/>
    <p:sldId id="433" r:id="rId14"/>
    <p:sldId id="434" r:id="rId15"/>
    <p:sldId id="435" r:id="rId16"/>
    <p:sldId id="436" r:id="rId17"/>
    <p:sldId id="437" r:id="rId18"/>
    <p:sldId id="439" r:id="rId19"/>
    <p:sldId id="438" r:id="rId20"/>
    <p:sldId id="440" r:id="rId21"/>
    <p:sldId id="467" r:id="rId22"/>
    <p:sldId id="441" r:id="rId23"/>
    <p:sldId id="442" r:id="rId24"/>
    <p:sldId id="430" r:id="rId25"/>
    <p:sldId id="451" r:id="rId26"/>
    <p:sldId id="452" r:id="rId27"/>
    <p:sldId id="453" r:id="rId28"/>
    <p:sldId id="454" r:id="rId29"/>
    <p:sldId id="455" r:id="rId30"/>
    <p:sldId id="456" r:id="rId31"/>
    <p:sldId id="457" r:id="rId32"/>
    <p:sldId id="458" r:id="rId33"/>
    <p:sldId id="459" r:id="rId34"/>
    <p:sldId id="460" r:id="rId35"/>
    <p:sldId id="461" r:id="rId36"/>
    <p:sldId id="462" r:id="rId37"/>
    <p:sldId id="463" r:id="rId38"/>
    <p:sldId id="464" r:id="rId39"/>
    <p:sldId id="465" r:id="rId40"/>
    <p:sldId id="466" r:id="rId41"/>
    <p:sldId id="420" r:id="rId42"/>
    <p:sldId id="366"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757"/>
    <a:srgbClr val="FFFF99"/>
    <a:srgbClr val="FF6600"/>
    <a:srgbClr val="0066FF"/>
    <a:srgbClr val="1C1C1C"/>
    <a:srgbClr val="CCECFF"/>
    <a:srgbClr val="0000FF"/>
    <a:srgbClr val="1008B8"/>
    <a:srgbClr val="CCFFFF"/>
    <a:srgbClr val="D9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78" autoAdjust="0"/>
    <p:restoredTop sz="94703" autoAdjust="0"/>
  </p:normalViewPr>
  <p:slideViewPr>
    <p:cSldViewPr snapToGrid="0">
      <p:cViewPr varScale="1">
        <p:scale>
          <a:sx n="84" d="100"/>
          <a:sy n="84" d="100"/>
        </p:scale>
        <p:origin x="1344" y="78"/>
      </p:cViewPr>
      <p:guideLst>
        <p:guide orient="horz" pos="2160"/>
        <p:guide pos="2880"/>
      </p:guideLst>
    </p:cSldViewPr>
  </p:slideViewPr>
  <p:outlineViewPr>
    <p:cViewPr>
      <p:scale>
        <a:sx n="33" d="100"/>
        <a:sy n="33" d="100"/>
      </p:scale>
      <p:origin x="0" y="173"/>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0F3465A-0DD1-402D-B81F-4176D818DCB1}" type="datetimeFigureOut">
              <a:rPr lang="en-US"/>
              <a:pPr>
                <a:defRPr/>
              </a:pPr>
              <a:t>4/23/2018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1C551BA-1CC4-4099-9E12-9438D4EF993B}" type="slidenum">
              <a:rPr lang="en-US"/>
              <a:pPr>
                <a:defRPr/>
              </a:pPr>
              <a:t>‹#›</a:t>
            </a:fld>
            <a:endParaRPr lang="en-US"/>
          </a:p>
        </p:txBody>
      </p:sp>
    </p:spTree>
    <p:extLst>
      <p:ext uri="{BB962C8B-B14F-4D97-AF65-F5344CB8AC3E}">
        <p14:creationId xmlns:p14="http://schemas.microsoft.com/office/powerpoint/2010/main" val="2437310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5CE98C-24CF-4151-8932-628FB9F01F9B}" type="slidenum">
              <a:rPr lang="en-US" smtClean="0"/>
              <a:pPr/>
              <a:t>1</a:t>
            </a:fld>
            <a:endParaRPr lang="en-US" smtClean="0"/>
          </a:p>
        </p:txBody>
      </p:sp>
    </p:spTree>
    <p:extLst>
      <p:ext uri="{BB962C8B-B14F-4D97-AF65-F5344CB8AC3E}">
        <p14:creationId xmlns:p14="http://schemas.microsoft.com/office/powerpoint/2010/main" val="336984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62DC60-2E04-405D-9831-2A3768BA3E17}" type="slidenum">
              <a:rPr lang="en-US" smtClean="0"/>
              <a:pPr/>
              <a:t>31</a:t>
            </a:fld>
            <a:endParaRPr lang="en-US" smtClean="0"/>
          </a:p>
        </p:txBody>
      </p:sp>
    </p:spTree>
    <p:extLst>
      <p:ext uri="{BB962C8B-B14F-4D97-AF65-F5344CB8AC3E}">
        <p14:creationId xmlns:p14="http://schemas.microsoft.com/office/powerpoint/2010/main" val="272490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F52D4A-EC26-4417-8161-30BB40E7D80A}" type="slidenum">
              <a:rPr lang="en-US" smtClean="0"/>
              <a:pPr/>
              <a:t>33</a:t>
            </a:fld>
            <a:endParaRPr lang="en-US" smtClean="0"/>
          </a:p>
        </p:txBody>
      </p:sp>
    </p:spTree>
    <p:extLst>
      <p:ext uri="{BB962C8B-B14F-4D97-AF65-F5344CB8AC3E}">
        <p14:creationId xmlns:p14="http://schemas.microsoft.com/office/powerpoint/2010/main" val="267082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34F1285-83B4-4691-962C-204108670333}" type="slidenum">
              <a:rPr lang="en-US" smtClean="0"/>
              <a:pPr/>
              <a:t>34</a:t>
            </a:fld>
            <a:endParaRPr lang="en-US" smtClean="0"/>
          </a:p>
        </p:txBody>
      </p:sp>
    </p:spTree>
    <p:extLst>
      <p:ext uri="{BB962C8B-B14F-4D97-AF65-F5344CB8AC3E}">
        <p14:creationId xmlns:p14="http://schemas.microsoft.com/office/powerpoint/2010/main" val="123527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116487-52C8-4061-B841-24A7131B91BA}" type="slidenum">
              <a:rPr lang="en-US" smtClean="0"/>
              <a:pPr/>
              <a:t>35</a:t>
            </a:fld>
            <a:endParaRPr lang="en-US" smtClean="0"/>
          </a:p>
        </p:txBody>
      </p:sp>
    </p:spTree>
    <p:extLst>
      <p:ext uri="{BB962C8B-B14F-4D97-AF65-F5344CB8AC3E}">
        <p14:creationId xmlns:p14="http://schemas.microsoft.com/office/powerpoint/2010/main" val="285278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F7A37B-03B9-437E-8C99-04BF828CF607}" type="slidenum">
              <a:rPr lang="en-US" smtClean="0"/>
              <a:pPr/>
              <a:t>36</a:t>
            </a:fld>
            <a:endParaRPr lang="en-US" smtClean="0"/>
          </a:p>
        </p:txBody>
      </p:sp>
    </p:spTree>
    <p:extLst>
      <p:ext uri="{BB962C8B-B14F-4D97-AF65-F5344CB8AC3E}">
        <p14:creationId xmlns:p14="http://schemas.microsoft.com/office/powerpoint/2010/main" val="607307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EE3222-B9FA-4BB7-B0E0-E67D0C1DC43C}" type="slidenum">
              <a:rPr lang="en-US" smtClean="0"/>
              <a:pPr/>
              <a:t>37</a:t>
            </a:fld>
            <a:endParaRPr lang="en-US" smtClean="0"/>
          </a:p>
        </p:txBody>
      </p:sp>
    </p:spTree>
    <p:extLst>
      <p:ext uri="{BB962C8B-B14F-4D97-AF65-F5344CB8AC3E}">
        <p14:creationId xmlns:p14="http://schemas.microsoft.com/office/powerpoint/2010/main" val="2337175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6E71F69-2C5B-4C10-A5ED-5775F9CAD11B}" type="slidenum">
              <a:rPr lang="en-US" smtClean="0"/>
              <a:pPr/>
              <a:t>38</a:t>
            </a:fld>
            <a:endParaRPr lang="en-US" smtClean="0"/>
          </a:p>
        </p:txBody>
      </p:sp>
    </p:spTree>
    <p:extLst>
      <p:ext uri="{BB962C8B-B14F-4D97-AF65-F5344CB8AC3E}">
        <p14:creationId xmlns:p14="http://schemas.microsoft.com/office/powerpoint/2010/main" val="2690092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41984A3-6EB6-45BA-B6DD-21B01FB125EC}" type="slidenum">
              <a:rPr lang="en-US" smtClean="0"/>
              <a:pPr/>
              <a:t>39</a:t>
            </a:fld>
            <a:endParaRPr lang="en-US" smtClean="0"/>
          </a:p>
        </p:txBody>
      </p:sp>
    </p:spTree>
    <p:extLst>
      <p:ext uri="{BB962C8B-B14F-4D97-AF65-F5344CB8AC3E}">
        <p14:creationId xmlns:p14="http://schemas.microsoft.com/office/powerpoint/2010/main" val="2957594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9F76FC1-3076-4132-BD81-08BA17500779}" type="slidenum">
              <a:rPr lang="en-US" smtClean="0"/>
              <a:pPr/>
              <a:t>40</a:t>
            </a:fld>
            <a:endParaRPr lang="en-US" smtClean="0"/>
          </a:p>
        </p:txBody>
      </p:sp>
    </p:spTree>
    <p:extLst>
      <p:ext uri="{BB962C8B-B14F-4D97-AF65-F5344CB8AC3E}">
        <p14:creationId xmlns:p14="http://schemas.microsoft.com/office/powerpoint/2010/main" val="1271612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0812D3F-95A7-4499-B705-ECAAD4DE9728}" type="slidenum">
              <a:rPr lang="en-US" smtClean="0"/>
              <a:pPr/>
              <a:t>41</a:t>
            </a:fld>
            <a:endParaRPr lang="en-US" smtClean="0"/>
          </a:p>
        </p:txBody>
      </p:sp>
    </p:spTree>
    <p:extLst>
      <p:ext uri="{BB962C8B-B14F-4D97-AF65-F5344CB8AC3E}">
        <p14:creationId xmlns:p14="http://schemas.microsoft.com/office/powerpoint/2010/main" val="225896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AE34E-0793-41F5-ACC9-2D4F114B77F5}" type="slidenum">
              <a:rPr lang="en-US" smtClean="0"/>
              <a:pPr/>
              <a:t>2</a:t>
            </a:fld>
            <a:endParaRPr lang="en-US" smtClean="0"/>
          </a:p>
        </p:txBody>
      </p:sp>
    </p:spTree>
    <p:extLst>
      <p:ext uri="{BB962C8B-B14F-4D97-AF65-F5344CB8AC3E}">
        <p14:creationId xmlns:p14="http://schemas.microsoft.com/office/powerpoint/2010/main" val="1040670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14</a:t>
            </a:fld>
            <a:endParaRPr lang="en-US"/>
          </a:p>
        </p:txBody>
      </p:sp>
    </p:spTree>
    <p:extLst>
      <p:ext uri="{BB962C8B-B14F-4D97-AF65-F5344CB8AC3E}">
        <p14:creationId xmlns:p14="http://schemas.microsoft.com/office/powerpoint/2010/main" val="643606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1D13491-22DF-4EE7-A8A8-E027A02A8B6A}" type="slidenum">
              <a:rPr lang="en-US" smtClean="0"/>
              <a:pPr/>
              <a:t>25</a:t>
            </a:fld>
            <a:endParaRPr lang="en-US" smtClean="0"/>
          </a:p>
        </p:txBody>
      </p:sp>
    </p:spTree>
    <p:extLst>
      <p:ext uri="{BB962C8B-B14F-4D97-AF65-F5344CB8AC3E}">
        <p14:creationId xmlns:p14="http://schemas.microsoft.com/office/powerpoint/2010/main" val="259594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CC09546-21FC-4A75-B40F-F80E0BC98F1C}" type="slidenum">
              <a:rPr lang="en-US" smtClean="0"/>
              <a:pPr/>
              <a:t>26</a:t>
            </a:fld>
            <a:endParaRPr lang="en-US" smtClean="0"/>
          </a:p>
        </p:txBody>
      </p:sp>
    </p:spTree>
    <p:extLst>
      <p:ext uri="{BB962C8B-B14F-4D97-AF65-F5344CB8AC3E}">
        <p14:creationId xmlns:p14="http://schemas.microsoft.com/office/powerpoint/2010/main" val="201448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65215E7-C0F6-407E-9B38-28CC8026FF50}" type="slidenum">
              <a:rPr lang="en-US" smtClean="0"/>
              <a:pPr/>
              <a:t>27</a:t>
            </a:fld>
            <a:endParaRPr lang="en-US" smtClean="0"/>
          </a:p>
        </p:txBody>
      </p:sp>
    </p:spTree>
    <p:extLst>
      <p:ext uri="{BB962C8B-B14F-4D97-AF65-F5344CB8AC3E}">
        <p14:creationId xmlns:p14="http://schemas.microsoft.com/office/powerpoint/2010/main" val="462848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E0214E5-EE67-4805-BE90-E3EDD3776311}" type="slidenum">
              <a:rPr lang="en-US" smtClean="0"/>
              <a:pPr/>
              <a:t>28</a:t>
            </a:fld>
            <a:endParaRPr lang="en-US" smtClean="0"/>
          </a:p>
        </p:txBody>
      </p:sp>
    </p:spTree>
    <p:extLst>
      <p:ext uri="{BB962C8B-B14F-4D97-AF65-F5344CB8AC3E}">
        <p14:creationId xmlns:p14="http://schemas.microsoft.com/office/powerpoint/2010/main" val="2105462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563240-8322-4254-A0B5-2AC26CEFC078}" type="slidenum">
              <a:rPr lang="en-US" smtClean="0"/>
              <a:pPr/>
              <a:t>29</a:t>
            </a:fld>
            <a:endParaRPr lang="en-US" smtClean="0"/>
          </a:p>
        </p:txBody>
      </p:sp>
    </p:spTree>
    <p:extLst>
      <p:ext uri="{BB962C8B-B14F-4D97-AF65-F5344CB8AC3E}">
        <p14:creationId xmlns:p14="http://schemas.microsoft.com/office/powerpoint/2010/main" val="3916840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69D47F-0437-45B4-9FD5-7352D7B62A30}" type="slidenum">
              <a:rPr lang="en-US" smtClean="0"/>
              <a:pPr/>
              <a:t>30</a:t>
            </a:fld>
            <a:endParaRPr lang="en-US" smtClean="0"/>
          </a:p>
        </p:txBody>
      </p:sp>
    </p:spTree>
    <p:extLst>
      <p:ext uri="{BB962C8B-B14F-4D97-AF65-F5344CB8AC3E}">
        <p14:creationId xmlns:p14="http://schemas.microsoft.com/office/powerpoint/2010/main" val="1111378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2F0D8A37-C3A8-49EE-8EAA-4A6F0130AB16}"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D105C730-1DB4-471D-B19D-B94542C3D89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36A608F-5873-4E37-9C1F-3E753349BA0A}"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100D2CE3-A1CB-45EE-BBFD-C19D2EBB4F9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BECE1F6A-29EA-4FAB-A19C-8B1CDE10AD7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F4254D2E-986A-4C1A-A47C-E2A14B82BA0E}"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0D9E4611-D595-4CFF-929E-41B69296D0A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4EBABD55-8A6B-4D6D-A6AC-501F5BFC5A7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CA857910-A8A5-4259-8927-FB742B01615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1CCA689A-F721-4693-AD5A-7026F57F9643}"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88E6C528-BBE6-4108-A022-D17289AB5C0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reativecommons.org/licenses/by-sa/4.0/" TargetMode="External"/><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Wishbone_(computer_b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Wishbone_(computer_bus)"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opencores.org/forum,Cores,0,60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freebsd.org/doc/en/books/developers-handbook/dma.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innovativesilicon.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koasas.kaist.ac.kr/bitstream/10203/1570/1/01468223.pdf"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commons.wikimedia.org/wiki/Category:Images" TargetMode="External"/><Relationship Id="rId2" Type="http://schemas.openxmlformats.org/officeDocument/2006/relationships/hyperlink" Target="http://pixabay.com/"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438" y="5202691"/>
            <a:ext cx="2040862" cy="134263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4529" y="5454182"/>
            <a:ext cx="1722071" cy="844087"/>
          </a:xfrm>
          <a:prstGeom prst="rect">
            <a:avLst/>
          </a:prstGeom>
        </p:spPr>
      </p:pic>
      <p:sp>
        <p:nvSpPr>
          <p:cNvPr id="3074" name="Rectangle 8"/>
          <p:cNvSpPr>
            <a:spLocks noChangeArrowheads="1"/>
          </p:cNvSpPr>
          <p:nvPr/>
        </p:nvSpPr>
        <p:spPr bwMode="auto">
          <a:xfrm>
            <a:off x="1558925" y="1711778"/>
            <a:ext cx="6775450" cy="1814513"/>
          </a:xfrm>
          <a:prstGeom prst="rect">
            <a:avLst/>
          </a:prstGeom>
          <a:blipFill dpi="0" rotWithShape="1">
            <a:blip r:embed="rId5"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413311" y="3526291"/>
            <a:ext cx="8359775" cy="1752600"/>
          </a:xfrm>
        </p:spPr>
        <p:txBody>
          <a:bodyPr>
            <a:normAutofit/>
          </a:bodyPr>
          <a:lstStyle/>
          <a:p>
            <a:pPr algn="ctr" eaLnBrk="1" hangingPunct="1">
              <a:buFont typeface="Wingdings" pitchFamily="2" charset="2"/>
              <a:buNone/>
              <a:defRPr/>
            </a:pPr>
            <a:r>
              <a:rPr lang="en-ZA" sz="3600" dirty="0" smtClean="0">
                <a:solidFill>
                  <a:srgbClr val="FF6600"/>
                </a:solidFill>
              </a:rPr>
              <a:t>Lecture 22</a:t>
            </a:r>
          </a:p>
          <a:p>
            <a:pPr algn="ctr">
              <a:buNone/>
              <a:defRPr/>
            </a:pPr>
            <a:r>
              <a:rPr lang="en-ZA" dirty="0" smtClean="0">
                <a:solidFill>
                  <a:srgbClr val="FF6600"/>
                </a:solidFill>
              </a:rPr>
              <a:t>On-chip Interconnection Topologies, Wishbone, Memories, DMA </a:t>
            </a:r>
            <a:endParaRPr lang="en-US" dirty="0" smtClean="0">
              <a:solidFill>
                <a:srgbClr val="FF6600"/>
              </a:solidFill>
            </a:endParaRPr>
          </a:p>
        </p:txBody>
      </p:sp>
      <p:sp>
        <p:nvSpPr>
          <p:cNvPr id="3076" name="Rectangle 9"/>
          <p:cNvSpPr>
            <a:spLocks noChangeArrowheads="1"/>
          </p:cNvSpPr>
          <p:nvPr/>
        </p:nvSpPr>
        <p:spPr bwMode="auto">
          <a:xfrm>
            <a:off x="1755684" y="5672130"/>
            <a:ext cx="5832475" cy="914400"/>
          </a:xfrm>
          <a:prstGeom prst="rect">
            <a:avLst/>
          </a:prstGeom>
          <a:noFill/>
          <a:ln w="9525" algn="ctr">
            <a:noFill/>
            <a:round/>
            <a:headEnd/>
            <a:tailEnd/>
          </a:ln>
        </p:spPr>
        <p:txBody>
          <a:bodyPr/>
          <a:lstStyle/>
          <a:p>
            <a:pPr algn="ctr"/>
            <a:r>
              <a:rPr lang="en-ZA" sz="2400" dirty="0"/>
              <a:t>Lecturer:</a:t>
            </a:r>
          </a:p>
          <a:p>
            <a:pPr algn="ctr"/>
            <a:r>
              <a:rPr lang="en-ZA" sz="2400" dirty="0"/>
              <a:t>Simon Winberg</a:t>
            </a:r>
            <a:endParaRPr lang="en-US" sz="2400" dirty="0"/>
          </a:p>
        </p:txBody>
      </p:sp>
      <p:pic>
        <p:nvPicPr>
          <p:cNvPr id="3077" name="Picture 9" descr="EEE4084F_logo.jpg"/>
          <p:cNvPicPr>
            <a:picLocks noChangeAspect="1"/>
          </p:cNvPicPr>
          <p:nvPr/>
        </p:nvPicPr>
        <p:blipFill>
          <a:blip r:embed="rId6" cstate="print"/>
          <a:srcRect/>
          <a:stretch>
            <a:fillRect/>
          </a:stretch>
        </p:blipFill>
        <p:spPr bwMode="auto">
          <a:xfrm>
            <a:off x="360084" y="257507"/>
            <a:ext cx="1439862" cy="1436688"/>
          </a:xfrm>
          <a:prstGeom prst="rect">
            <a:avLst/>
          </a:prstGeom>
          <a:noFill/>
          <a:ln w="9525">
            <a:noFill/>
            <a:miter lim="800000"/>
            <a:headEnd/>
            <a:tailEnd/>
          </a:ln>
        </p:spPr>
      </p:pic>
      <p:sp>
        <p:nvSpPr>
          <p:cNvPr id="9" name="Rectangle 8"/>
          <p:cNvSpPr/>
          <p:nvPr/>
        </p:nvSpPr>
        <p:spPr>
          <a:xfrm>
            <a:off x="1554529" y="2064716"/>
            <a:ext cx="6766596" cy="1015663"/>
          </a:xfrm>
          <a:prstGeom prst="rect">
            <a:avLst/>
          </a:prstGeom>
          <a:noFill/>
        </p:spPr>
        <p:txBody>
          <a:bodyPr wrap="none">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617519" y="361295"/>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pic>
        <p:nvPicPr>
          <p:cNvPr id="3081" name="Picture 9" descr="C:\Users\swinberg\Documents\ACTIVE\EEE4084F\Common\Images\uctlogo_sm.gif"/>
          <p:cNvPicPr>
            <a:picLocks noChangeAspect="1" noChangeArrowheads="1"/>
          </p:cNvPicPr>
          <p:nvPr/>
        </p:nvPicPr>
        <p:blipFill>
          <a:blip r:embed="rId7" cstate="print"/>
          <a:srcRect/>
          <a:stretch>
            <a:fillRect/>
          </a:stretch>
        </p:blipFill>
        <p:spPr bwMode="auto">
          <a:xfrm>
            <a:off x="7390022" y="228577"/>
            <a:ext cx="1465263" cy="1495165"/>
          </a:xfrm>
          <a:prstGeom prst="rect">
            <a:avLst/>
          </a:prstGeom>
          <a:noFill/>
        </p:spPr>
      </p:pic>
      <p:pic>
        <p:nvPicPr>
          <p:cNvPr id="12" name="Picture 3" descr="C:\Users\swinberg\Documents\ACTIVE\EEE4084F\Common\Images_open\CC-SA.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830" y="6364681"/>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13488" y="6466892"/>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81737" y="5371087"/>
            <a:ext cx="2700458" cy="108018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Wishbone</a:t>
            </a:r>
            <a:endParaRPr lang="en-ZA" dirty="0"/>
          </a:p>
        </p:txBody>
      </p:sp>
      <p:sp>
        <p:nvSpPr>
          <p:cNvPr id="3" name="Content Placeholder 2"/>
          <p:cNvSpPr>
            <a:spLocks noGrp="1"/>
          </p:cNvSpPr>
          <p:nvPr>
            <p:ph idx="1"/>
          </p:nvPr>
        </p:nvSpPr>
        <p:spPr>
          <a:xfrm>
            <a:off x="729114" y="1367020"/>
            <a:ext cx="7697635" cy="4944880"/>
          </a:xfrm>
        </p:spPr>
        <p:txBody>
          <a:bodyPr>
            <a:normAutofit fontScale="92500" lnSpcReduction="20000"/>
          </a:bodyPr>
          <a:lstStyle/>
          <a:p>
            <a:r>
              <a:rPr lang="en-ZA" dirty="0" smtClean="0"/>
              <a:t>Initially developed </a:t>
            </a:r>
            <a:r>
              <a:rPr lang="en-ZA" dirty="0"/>
              <a:t>by </a:t>
            </a:r>
            <a:r>
              <a:rPr lang="en-ZA" dirty="0" err="1"/>
              <a:t>Silicore</a:t>
            </a:r>
            <a:r>
              <a:rPr lang="en-ZA" dirty="0"/>
              <a:t> Corporation.</a:t>
            </a:r>
          </a:p>
          <a:p>
            <a:r>
              <a:rPr lang="en-ZA" dirty="0" err="1" smtClean="0"/>
              <a:t>OpenCores</a:t>
            </a:r>
            <a:r>
              <a:rPr lang="en-ZA" dirty="0" smtClean="0"/>
              <a:t> has chosen to recommend Wishbone </a:t>
            </a:r>
            <a:r>
              <a:rPr lang="en-ZA" dirty="0" err="1" smtClean="0"/>
              <a:t>compatability</a:t>
            </a:r>
            <a:r>
              <a:rPr lang="en-ZA" dirty="0" smtClean="0"/>
              <a:t> for all open IP cores particularly ones added to their repository</a:t>
            </a:r>
          </a:p>
          <a:p>
            <a:r>
              <a:rPr lang="en-ZA" dirty="0" smtClean="0"/>
              <a:t>The Wishbone bus structure and protocol is </a:t>
            </a:r>
            <a:r>
              <a:rPr lang="en-ZA" dirty="0"/>
              <a:t>not copyrighted and can be freely copied and </a:t>
            </a:r>
            <a:r>
              <a:rPr lang="en-ZA" dirty="0" smtClean="0"/>
              <a:t>distributed</a:t>
            </a:r>
          </a:p>
          <a:p>
            <a:r>
              <a:rPr lang="en-ZA" dirty="0" smtClean="0"/>
              <a:t>Wishbone </a:t>
            </a:r>
            <a:r>
              <a:rPr lang="en-ZA" dirty="0"/>
              <a:t>is made to let designers combine several designs written in Verilog, VHDL or some other </a:t>
            </a:r>
            <a:r>
              <a:rPr lang="en-ZA" dirty="0" smtClean="0"/>
              <a:t>HDL for reuse and electronic </a:t>
            </a:r>
            <a:r>
              <a:rPr lang="en-ZA" dirty="0"/>
              <a:t>design </a:t>
            </a:r>
            <a:r>
              <a:rPr lang="en-ZA" dirty="0" smtClean="0"/>
              <a:t>automation </a:t>
            </a:r>
            <a:endParaRPr lang="en-Z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025" y="407006"/>
            <a:ext cx="2266950" cy="733425"/>
          </a:xfrm>
          <a:prstGeom prst="rect">
            <a:avLst/>
          </a:prstGeom>
        </p:spPr>
      </p:pic>
    </p:spTree>
    <p:extLst>
      <p:ext uri="{BB962C8B-B14F-4D97-AF65-F5344CB8AC3E}">
        <p14:creationId xmlns:p14="http://schemas.microsoft.com/office/powerpoint/2010/main" val="3964030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Wishbone</a:t>
            </a:r>
            <a:endParaRPr lang="en-ZA" dirty="0"/>
          </a:p>
        </p:txBody>
      </p:sp>
      <p:sp>
        <p:nvSpPr>
          <p:cNvPr id="3" name="Content Placeholder 2"/>
          <p:cNvSpPr>
            <a:spLocks noGrp="1"/>
          </p:cNvSpPr>
          <p:nvPr>
            <p:ph idx="1"/>
          </p:nvPr>
        </p:nvSpPr>
        <p:spPr>
          <a:xfrm>
            <a:off x="729114" y="1483332"/>
            <a:ext cx="7697635" cy="4975166"/>
          </a:xfrm>
        </p:spPr>
        <p:txBody>
          <a:bodyPr>
            <a:normAutofit fontScale="77500" lnSpcReduction="20000"/>
          </a:bodyPr>
          <a:lstStyle/>
          <a:p>
            <a:r>
              <a:rPr lang="en-ZA" dirty="0" smtClean="0"/>
              <a:t>There are two main interfaces for Wishbone</a:t>
            </a:r>
            <a:r>
              <a:rPr lang="en-ZA" dirty="0" smtClean="0"/>
              <a:t>:</a:t>
            </a:r>
          </a:p>
          <a:p>
            <a:pPr lvl="1"/>
            <a:r>
              <a:rPr lang="en-ZA" dirty="0" smtClean="0"/>
              <a:t>Master </a:t>
            </a:r>
            <a:r>
              <a:rPr lang="en-ZA" dirty="0"/>
              <a:t>and </a:t>
            </a:r>
            <a:r>
              <a:rPr lang="en-ZA" dirty="0" smtClean="0"/>
              <a:t>slave </a:t>
            </a:r>
            <a:r>
              <a:rPr lang="en-ZA" dirty="0" smtClean="0"/>
              <a:t>interfaces</a:t>
            </a:r>
            <a:endParaRPr lang="en-ZA" dirty="0" smtClean="0"/>
          </a:p>
          <a:p>
            <a:r>
              <a:rPr lang="en-ZA" dirty="0" smtClean="0"/>
              <a:t>Master interface</a:t>
            </a:r>
          </a:p>
          <a:p>
            <a:pPr lvl="1"/>
            <a:r>
              <a:rPr lang="en-ZA" dirty="0" smtClean="0"/>
              <a:t>These are IP cores that are capable </a:t>
            </a:r>
            <a:r>
              <a:rPr lang="en-ZA" dirty="0"/>
              <a:t>of </a:t>
            </a:r>
            <a:r>
              <a:rPr lang="en-ZA" u="sng" dirty="0"/>
              <a:t>initiating</a:t>
            </a:r>
            <a:r>
              <a:rPr lang="en-ZA" dirty="0"/>
              <a:t> bus </a:t>
            </a:r>
            <a:r>
              <a:rPr lang="en-ZA" dirty="0" smtClean="0"/>
              <a:t>use cycles.</a:t>
            </a:r>
          </a:p>
          <a:p>
            <a:r>
              <a:rPr lang="en-ZA" dirty="0" smtClean="0"/>
              <a:t>Slave interface</a:t>
            </a:r>
          </a:p>
          <a:p>
            <a:pPr lvl="1"/>
            <a:r>
              <a:rPr lang="en-ZA" dirty="0" smtClean="0"/>
              <a:t>These capable </a:t>
            </a:r>
            <a:r>
              <a:rPr lang="en-ZA" dirty="0"/>
              <a:t>of accepting </a:t>
            </a:r>
            <a:r>
              <a:rPr lang="en-ZA" dirty="0" smtClean="0"/>
              <a:t>and responding to bus use cycles</a:t>
            </a:r>
            <a:r>
              <a:rPr lang="en-ZA" dirty="0"/>
              <a:t>. </a:t>
            </a:r>
          </a:p>
          <a:p>
            <a:r>
              <a:rPr lang="en-ZA" dirty="0" smtClean="0"/>
              <a:t>Various interconnection </a:t>
            </a:r>
            <a:r>
              <a:rPr lang="en-ZA" dirty="0"/>
              <a:t>topologies </a:t>
            </a:r>
            <a:r>
              <a:rPr lang="en-ZA" dirty="0" smtClean="0"/>
              <a:t>are supported by this standard, including:</a:t>
            </a:r>
            <a:endParaRPr lang="en-ZA" dirty="0"/>
          </a:p>
          <a:p>
            <a:pPr lvl="1"/>
            <a:r>
              <a:rPr lang="en-ZA" dirty="0" smtClean="0"/>
              <a:t>Point-to-point </a:t>
            </a:r>
            <a:r>
              <a:rPr lang="en-ZA" dirty="0"/>
              <a:t>connection</a:t>
            </a:r>
          </a:p>
          <a:p>
            <a:pPr lvl="1"/>
            <a:r>
              <a:rPr lang="en-ZA" dirty="0" smtClean="0"/>
              <a:t>Daisy chain / Dataflow </a:t>
            </a:r>
            <a:r>
              <a:rPr lang="en-ZA" dirty="0"/>
              <a:t>interconnection</a:t>
            </a:r>
          </a:p>
          <a:p>
            <a:pPr lvl="1"/>
            <a:r>
              <a:rPr lang="en-ZA" dirty="0" smtClean="0"/>
              <a:t>Shared </a:t>
            </a:r>
            <a:r>
              <a:rPr lang="en-ZA" dirty="0"/>
              <a:t>bus</a:t>
            </a:r>
          </a:p>
          <a:p>
            <a:pPr lvl="1"/>
            <a:r>
              <a:rPr lang="en-ZA" dirty="0" smtClean="0"/>
              <a:t>Hierarchical topology / crossbar switches</a:t>
            </a:r>
            <a:endParaRPr lang="en-ZA" dirty="0"/>
          </a:p>
        </p:txBody>
      </p:sp>
    </p:spTree>
    <p:extLst>
      <p:ext uri="{BB962C8B-B14F-4D97-AF65-F5344CB8AC3E}">
        <p14:creationId xmlns:p14="http://schemas.microsoft.com/office/powerpoint/2010/main" val="36900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Wishbone</a:t>
            </a:r>
          </a:p>
        </p:txBody>
      </p:sp>
      <p:sp>
        <p:nvSpPr>
          <p:cNvPr id="3" name="Content Placeholder 2"/>
          <p:cNvSpPr>
            <a:spLocks noGrp="1"/>
          </p:cNvSpPr>
          <p:nvPr>
            <p:ph idx="1"/>
          </p:nvPr>
        </p:nvSpPr>
        <p:spPr/>
        <p:txBody>
          <a:bodyPr>
            <a:normAutofit fontScale="77500" lnSpcReduction="20000"/>
          </a:bodyPr>
          <a:lstStyle/>
          <a:p>
            <a:r>
              <a:rPr lang="en-ZA" dirty="0" smtClean="0"/>
              <a:t>Bus size: 8</a:t>
            </a:r>
            <a:r>
              <a:rPr lang="en-ZA" dirty="0"/>
              <a:t>, 16, 32, </a:t>
            </a:r>
            <a:r>
              <a:rPr lang="en-ZA" dirty="0" smtClean="0"/>
              <a:t>64-bit</a:t>
            </a:r>
          </a:p>
          <a:p>
            <a:r>
              <a:rPr lang="en-ZA" dirty="0" smtClean="0"/>
              <a:t>Signals </a:t>
            </a:r>
            <a:r>
              <a:rPr lang="en-ZA" dirty="0"/>
              <a:t>are synchronous to a </a:t>
            </a:r>
            <a:r>
              <a:rPr lang="en-ZA" u="sng" dirty="0"/>
              <a:t>single clock</a:t>
            </a:r>
            <a:r>
              <a:rPr lang="en-ZA" dirty="0"/>
              <a:t> but some slave responses must be generated </a:t>
            </a:r>
            <a:r>
              <a:rPr lang="en-ZA" dirty="0" smtClean="0"/>
              <a:t>combinatorial </a:t>
            </a:r>
            <a:r>
              <a:rPr lang="en-ZA" dirty="0"/>
              <a:t>for maximum </a:t>
            </a:r>
            <a:r>
              <a:rPr lang="en-ZA" dirty="0" smtClean="0"/>
              <a:t>performance.</a:t>
            </a:r>
          </a:p>
          <a:p>
            <a:r>
              <a:rPr lang="en-ZA" dirty="0" smtClean="0"/>
              <a:t>Wishbone </a:t>
            </a:r>
            <a:r>
              <a:rPr lang="en-ZA" dirty="0"/>
              <a:t>permits addition of a "tag bus" to describe the data. But reset, simple addressed reads and writes, </a:t>
            </a:r>
            <a:r>
              <a:rPr lang="en-ZA" dirty="0" smtClean="0"/>
              <a:t>transfer of data blocks, </a:t>
            </a:r>
            <a:r>
              <a:rPr lang="en-ZA" dirty="0"/>
              <a:t>and indivisible bus cycles all work without tags</a:t>
            </a:r>
            <a:r>
              <a:rPr lang="en-ZA" dirty="0" smtClean="0"/>
              <a:t>.</a:t>
            </a:r>
          </a:p>
          <a:p>
            <a:r>
              <a:rPr lang="en-ZA" dirty="0" smtClean="0"/>
              <a:t>Technically (by decree of </a:t>
            </a:r>
            <a:r>
              <a:rPr lang="en-ZA" dirty="0" err="1" smtClean="0"/>
              <a:t>OpenCores</a:t>
            </a:r>
            <a:r>
              <a:rPr lang="en-ZA" dirty="0" smtClean="0"/>
              <a:t>) “A </a:t>
            </a:r>
            <a:r>
              <a:rPr lang="en-ZA" dirty="0"/>
              <a:t>device does not conform to the Wishbone specification unless it includes a data sheet </a:t>
            </a:r>
            <a:r>
              <a:rPr lang="en-ZA" dirty="0" smtClean="0"/>
              <a:t>to describe </a:t>
            </a:r>
            <a:r>
              <a:rPr lang="en-ZA" dirty="0"/>
              <a:t>what it does, bus width, utilization, </a:t>
            </a:r>
            <a:r>
              <a:rPr lang="en-ZA" dirty="0" err="1" smtClean="0"/>
              <a:t>etc</a:t>
            </a:r>
            <a:r>
              <a:rPr lang="en-ZA" dirty="0" smtClean="0"/>
              <a:t>”. This promotes </a:t>
            </a:r>
            <a:r>
              <a:rPr lang="en-ZA" dirty="0"/>
              <a:t>reuse of </a:t>
            </a:r>
            <a:r>
              <a:rPr lang="en-ZA" dirty="0" smtClean="0"/>
              <a:t>design.</a:t>
            </a:r>
            <a:endParaRPr lang="en-ZA" dirty="0"/>
          </a:p>
        </p:txBody>
      </p:sp>
      <p:sp>
        <p:nvSpPr>
          <p:cNvPr id="4" name="Rectangle 3"/>
          <p:cNvSpPr/>
          <p:nvPr/>
        </p:nvSpPr>
        <p:spPr>
          <a:xfrm>
            <a:off x="1016000" y="6427281"/>
            <a:ext cx="7899400" cy="261610"/>
          </a:xfrm>
          <a:prstGeom prst="rect">
            <a:avLst/>
          </a:prstGeom>
        </p:spPr>
        <p:txBody>
          <a:bodyPr wrap="square">
            <a:spAutoFit/>
          </a:bodyPr>
          <a:lstStyle/>
          <a:p>
            <a:pPr algn="r"/>
            <a:r>
              <a:rPr lang="en-ZA" sz="1100" dirty="0" smtClean="0"/>
              <a:t>Information Source: </a:t>
            </a:r>
            <a:r>
              <a:rPr lang="en-ZA" sz="1100" dirty="0" smtClean="0">
                <a:hlinkClick r:id="rId2"/>
              </a:rPr>
              <a:t>https</a:t>
            </a:r>
            <a:r>
              <a:rPr lang="en-ZA" sz="1100" dirty="0">
                <a:hlinkClick r:id="rId2"/>
              </a:rPr>
              <a:t>://en.wikipedia.org/wiki/Wishbone_(</a:t>
            </a:r>
            <a:r>
              <a:rPr lang="en-ZA" sz="1100" dirty="0" smtClean="0">
                <a:hlinkClick r:id="rId2"/>
              </a:rPr>
              <a:t>computer_bus</a:t>
            </a:r>
            <a:endParaRPr lang="en-ZA" sz="1100" dirty="0"/>
          </a:p>
        </p:txBody>
      </p:sp>
    </p:spTree>
    <p:extLst>
      <p:ext uri="{BB962C8B-B14F-4D97-AF65-F5344CB8AC3E}">
        <p14:creationId xmlns:p14="http://schemas.microsoft.com/office/powerpoint/2010/main" val="1513461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61" y="346621"/>
            <a:ext cx="7698306" cy="692210"/>
          </a:xfrm>
        </p:spPr>
        <p:txBody>
          <a:bodyPr>
            <a:normAutofit fontScale="90000"/>
          </a:bodyPr>
          <a:lstStyle/>
          <a:p>
            <a:r>
              <a:rPr lang="en-ZA" dirty="0" smtClean="0"/>
              <a:t>Wishbone – the interface</a:t>
            </a: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114" y="2190576"/>
            <a:ext cx="4142406" cy="3925021"/>
          </a:xfrm>
          <a:prstGeom prst="rect">
            <a:avLst/>
          </a:prstGeom>
        </p:spPr>
      </p:pic>
      <p:sp>
        <p:nvSpPr>
          <p:cNvPr id="5" name="Rectangle 4"/>
          <p:cNvSpPr/>
          <p:nvPr/>
        </p:nvSpPr>
        <p:spPr>
          <a:xfrm>
            <a:off x="4285014" y="6427281"/>
            <a:ext cx="4562467" cy="261610"/>
          </a:xfrm>
          <a:prstGeom prst="rect">
            <a:avLst/>
          </a:prstGeom>
        </p:spPr>
        <p:txBody>
          <a:bodyPr wrap="none">
            <a:spAutoFit/>
          </a:bodyPr>
          <a:lstStyle/>
          <a:p>
            <a:pPr algn="r"/>
            <a:r>
              <a:rPr lang="en-ZA" sz="1100" dirty="0"/>
              <a:t>Image source: </a:t>
            </a:r>
            <a:r>
              <a:rPr lang="en-ZA" sz="1100" dirty="0">
                <a:hlinkClick r:id="rId3"/>
              </a:rPr>
              <a:t>https://en.wikipedia.org/wiki/Wishbone_(computer_bus</a:t>
            </a:r>
            <a:r>
              <a:rPr lang="en-ZA" sz="1100" dirty="0" smtClean="0">
                <a:hlinkClick r:id="rId3"/>
              </a:rPr>
              <a:t>)</a:t>
            </a:r>
            <a:endParaRPr lang="en-ZA" sz="1100" dirty="0"/>
          </a:p>
        </p:txBody>
      </p:sp>
      <p:sp>
        <p:nvSpPr>
          <p:cNvPr id="6" name="Rectangle 5"/>
          <p:cNvSpPr/>
          <p:nvPr/>
        </p:nvSpPr>
        <p:spPr>
          <a:xfrm>
            <a:off x="4331395" y="6119504"/>
            <a:ext cx="4572000" cy="307777"/>
          </a:xfrm>
          <a:prstGeom prst="rect">
            <a:avLst/>
          </a:prstGeom>
        </p:spPr>
        <p:txBody>
          <a:bodyPr>
            <a:spAutoFit/>
          </a:bodyPr>
          <a:lstStyle/>
          <a:p>
            <a:pPr algn="ctr"/>
            <a:r>
              <a:rPr lang="en-ZA" sz="1400" dirty="0" smtClean="0"/>
              <a:t>Standard </a:t>
            </a:r>
            <a:r>
              <a:rPr lang="en-ZA" sz="1400" dirty="0"/>
              <a:t>connection for timing diagrams.</a:t>
            </a:r>
          </a:p>
        </p:txBody>
      </p:sp>
      <p:sp>
        <p:nvSpPr>
          <p:cNvPr id="7" name="Rectangle 6"/>
          <p:cNvSpPr/>
          <p:nvPr/>
        </p:nvSpPr>
        <p:spPr>
          <a:xfrm>
            <a:off x="600961" y="1677171"/>
            <a:ext cx="3533717" cy="3139321"/>
          </a:xfrm>
          <a:prstGeom prst="rect">
            <a:avLst/>
          </a:prstGeom>
        </p:spPr>
        <p:txBody>
          <a:bodyPr wrap="square">
            <a:spAutoFit/>
          </a:bodyPr>
          <a:lstStyle/>
          <a:p>
            <a:r>
              <a:rPr lang="en-ZA" b="1" dirty="0" smtClean="0"/>
              <a:t>CLK_O</a:t>
            </a:r>
            <a:r>
              <a:rPr lang="en-ZA" dirty="0" smtClean="0"/>
              <a:t> </a:t>
            </a:r>
            <a:r>
              <a:rPr lang="en-ZA" dirty="0"/>
              <a:t>: </a:t>
            </a:r>
            <a:r>
              <a:rPr lang="en-ZA" dirty="0" smtClean="0"/>
              <a:t>system </a:t>
            </a:r>
            <a:r>
              <a:rPr lang="en-ZA" dirty="0"/>
              <a:t>clock output </a:t>
            </a:r>
            <a:r>
              <a:rPr lang="en-ZA" dirty="0" smtClean="0"/>
              <a:t>generated </a:t>
            </a:r>
            <a:r>
              <a:rPr lang="en-ZA" dirty="0"/>
              <a:t>by </a:t>
            </a:r>
            <a:r>
              <a:rPr lang="en-ZA" dirty="0" err="1" smtClean="0"/>
              <a:t>SysCon</a:t>
            </a:r>
            <a:r>
              <a:rPr lang="en-ZA" dirty="0" smtClean="0"/>
              <a:t> module</a:t>
            </a:r>
            <a:r>
              <a:rPr lang="en-ZA" dirty="0"/>
              <a:t>. It coordinates all activities for the internal </a:t>
            </a:r>
            <a:r>
              <a:rPr lang="en-ZA" dirty="0" smtClean="0"/>
              <a:t>logic. Connects to CLK_I on </a:t>
            </a:r>
            <a:r>
              <a:rPr lang="en-ZA" dirty="0"/>
              <a:t>MASTER and SLAVE </a:t>
            </a:r>
            <a:endParaRPr lang="en-ZA" dirty="0" smtClean="0"/>
          </a:p>
          <a:p>
            <a:r>
              <a:rPr lang="en-ZA" b="1" dirty="0" smtClean="0"/>
              <a:t>RST_O:</a:t>
            </a:r>
            <a:r>
              <a:rPr lang="en-ZA" dirty="0" smtClean="0"/>
              <a:t> </a:t>
            </a:r>
            <a:r>
              <a:rPr lang="en-ZA" dirty="0"/>
              <a:t>The reset output </a:t>
            </a:r>
            <a:r>
              <a:rPr lang="en-ZA" dirty="0" smtClean="0"/>
              <a:t>generated </a:t>
            </a:r>
            <a:r>
              <a:rPr lang="en-ZA" dirty="0"/>
              <a:t>by the </a:t>
            </a:r>
            <a:r>
              <a:rPr lang="en-ZA" dirty="0" err="1" smtClean="0"/>
              <a:t>SysCon</a:t>
            </a:r>
            <a:r>
              <a:rPr lang="en-ZA" dirty="0" smtClean="0"/>
              <a:t> </a:t>
            </a:r>
            <a:r>
              <a:rPr lang="en-ZA" dirty="0"/>
              <a:t>module. </a:t>
            </a:r>
            <a:r>
              <a:rPr lang="en-ZA" dirty="0" smtClean="0"/>
              <a:t>Forces </a:t>
            </a:r>
            <a:r>
              <a:rPr lang="en-ZA" dirty="0"/>
              <a:t>all </a:t>
            </a:r>
            <a:r>
              <a:rPr lang="en-ZA" dirty="0" smtClean="0"/>
              <a:t>Wishbone </a:t>
            </a:r>
            <a:r>
              <a:rPr lang="en-ZA" dirty="0"/>
              <a:t>interfaces to restart. All internal self-starting state machines are forced into an initial state</a:t>
            </a:r>
            <a:r>
              <a:rPr lang="en-ZA" dirty="0" smtClean="0"/>
              <a:t>.</a:t>
            </a:r>
            <a:endParaRPr lang="en-ZA" dirty="0"/>
          </a:p>
        </p:txBody>
      </p:sp>
      <p:sp>
        <p:nvSpPr>
          <p:cNvPr id="8" name="TextBox 7"/>
          <p:cNvSpPr txBox="1"/>
          <p:nvPr/>
        </p:nvSpPr>
        <p:spPr>
          <a:xfrm>
            <a:off x="6451947" y="2443490"/>
            <a:ext cx="647934" cy="261610"/>
          </a:xfrm>
          <a:prstGeom prst="rect">
            <a:avLst/>
          </a:prstGeom>
          <a:noFill/>
        </p:spPr>
        <p:txBody>
          <a:bodyPr wrap="none" rtlCol="0">
            <a:spAutoFit/>
          </a:bodyPr>
          <a:lstStyle/>
          <a:p>
            <a:r>
              <a:rPr lang="en-ZA" sz="1050" dirty="0" smtClean="0"/>
              <a:t>CLK_O</a:t>
            </a:r>
            <a:endParaRPr lang="en-ZA" sz="1050" dirty="0"/>
          </a:p>
        </p:txBody>
      </p:sp>
      <p:sp>
        <p:nvSpPr>
          <p:cNvPr id="9" name="TextBox 8"/>
          <p:cNvSpPr txBox="1"/>
          <p:nvPr/>
        </p:nvSpPr>
        <p:spPr>
          <a:xfrm>
            <a:off x="5990986" y="2430790"/>
            <a:ext cx="655949" cy="261610"/>
          </a:xfrm>
          <a:prstGeom prst="rect">
            <a:avLst/>
          </a:prstGeom>
          <a:noFill/>
        </p:spPr>
        <p:txBody>
          <a:bodyPr wrap="none" rtlCol="0">
            <a:spAutoFit/>
          </a:bodyPr>
          <a:lstStyle/>
          <a:p>
            <a:r>
              <a:rPr lang="en-ZA" sz="1050" dirty="0" smtClean="0"/>
              <a:t>RST_O</a:t>
            </a:r>
            <a:endParaRPr lang="en-ZA" sz="1050" dirty="0"/>
          </a:p>
        </p:txBody>
      </p:sp>
      <p:sp>
        <p:nvSpPr>
          <p:cNvPr id="10" name="Rectangle 9"/>
          <p:cNvSpPr/>
          <p:nvPr/>
        </p:nvSpPr>
        <p:spPr>
          <a:xfrm>
            <a:off x="606075" y="1150048"/>
            <a:ext cx="4544834" cy="369332"/>
          </a:xfrm>
          <a:prstGeom prst="rect">
            <a:avLst/>
          </a:prstGeom>
        </p:spPr>
        <p:txBody>
          <a:bodyPr wrap="none">
            <a:spAutoFit/>
          </a:bodyPr>
          <a:lstStyle/>
          <a:p>
            <a:r>
              <a:rPr lang="en-ZA" b="1" dirty="0">
                <a:solidFill>
                  <a:srgbClr val="FF0000"/>
                </a:solidFill>
              </a:rPr>
              <a:t>Global </a:t>
            </a:r>
            <a:r>
              <a:rPr lang="en-ZA" b="1" dirty="0" smtClean="0">
                <a:solidFill>
                  <a:srgbClr val="FF0000"/>
                </a:solidFill>
              </a:rPr>
              <a:t>signals / </a:t>
            </a:r>
            <a:r>
              <a:rPr lang="en-ZA" b="1" dirty="0" err="1" smtClean="0">
                <a:solidFill>
                  <a:srgbClr val="FF0000"/>
                </a:solidFill>
              </a:rPr>
              <a:t>SysCon</a:t>
            </a:r>
            <a:r>
              <a:rPr lang="en-ZA" b="1" dirty="0" smtClean="0">
                <a:solidFill>
                  <a:srgbClr val="FF0000"/>
                </a:solidFill>
              </a:rPr>
              <a:t> control module</a:t>
            </a:r>
            <a:endParaRPr lang="en-ZA" b="1" dirty="0">
              <a:solidFill>
                <a:srgbClr val="FF0000"/>
              </a:solidFill>
            </a:endParaRPr>
          </a:p>
        </p:txBody>
      </p:sp>
      <p:sp>
        <p:nvSpPr>
          <p:cNvPr id="11" name="Oval 10"/>
          <p:cNvSpPr/>
          <p:nvPr/>
        </p:nvSpPr>
        <p:spPr>
          <a:xfrm>
            <a:off x="5990985" y="2450380"/>
            <a:ext cx="460961" cy="2420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Oval 11"/>
          <p:cNvSpPr/>
          <p:nvPr/>
        </p:nvSpPr>
        <p:spPr>
          <a:xfrm>
            <a:off x="6545433" y="2450380"/>
            <a:ext cx="554448" cy="2420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68024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61" y="346621"/>
            <a:ext cx="7698306" cy="692210"/>
          </a:xfrm>
        </p:spPr>
        <p:txBody>
          <a:bodyPr>
            <a:normAutofit fontScale="90000"/>
          </a:bodyPr>
          <a:lstStyle/>
          <a:p>
            <a:r>
              <a:rPr lang="en-ZA" dirty="0" smtClean="0"/>
              <a:t>Wishbone – the interface</a:t>
            </a:r>
            <a:endParaRPr lang="en-Z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114" y="2190576"/>
            <a:ext cx="4142406" cy="3925021"/>
          </a:xfrm>
          <a:prstGeom prst="rect">
            <a:avLst/>
          </a:prstGeom>
        </p:spPr>
      </p:pic>
      <p:sp>
        <p:nvSpPr>
          <p:cNvPr id="6" name="Rectangle 5"/>
          <p:cNvSpPr/>
          <p:nvPr/>
        </p:nvSpPr>
        <p:spPr>
          <a:xfrm>
            <a:off x="4331395" y="6119504"/>
            <a:ext cx="4572000" cy="307777"/>
          </a:xfrm>
          <a:prstGeom prst="rect">
            <a:avLst/>
          </a:prstGeom>
        </p:spPr>
        <p:txBody>
          <a:bodyPr>
            <a:spAutoFit/>
          </a:bodyPr>
          <a:lstStyle/>
          <a:p>
            <a:pPr algn="ctr"/>
            <a:r>
              <a:rPr lang="en-ZA" sz="1400" dirty="0" smtClean="0"/>
              <a:t>Standard </a:t>
            </a:r>
            <a:r>
              <a:rPr lang="en-ZA" sz="1400" dirty="0"/>
              <a:t>connection for timing diagrams.</a:t>
            </a:r>
          </a:p>
        </p:txBody>
      </p:sp>
      <p:sp>
        <p:nvSpPr>
          <p:cNvPr id="7" name="Rectangle 6"/>
          <p:cNvSpPr/>
          <p:nvPr/>
        </p:nvSpPr>
        <p:spPr>
          <a:xfrm>
            <a:off x="600961" y="1677171"/>
            <a:ext cx="3533717" cy="2862322"/>
          </a:xfrm>
          <a:prstGeom prst="rect">
            <a:avLst/>
          </a:prstGeom>
        </p:spPr>
        <p:txBody>
          <a:bodyPr wrap="square">
            <a:spAutoFit/>
          </a:bodyPr>
          <a:lstStyle/>
          <a:p>
            <a:r>
              <a:rPr lang="en-ZA" b="1" dirty="0" smtClean="0"/>
              <a:t>CLK_I:</a:t>
            </a:r>
            <a:r>
              <a:rPr lang="en-ZA" dirty="0" smtClean="0"/>
              <a:t> </a:t>
            </a:r>
            <a:r>
              <a:rPr lang="en-ZA" dirty="0"/>
              <a:t>The clock </a:t>
            </a:r>
            <a:r>
              <a:rPr lang="en-ZA" dirty="0" smtClean="0"/>
              <a:t>input, coordinates </a:t>
            </a:r>
            <a:r>
              <a:rPr lang="en-ZA" dirty="0"/>
              <a:t>all activities for the internal logic within the </a:t>
            </a:r>
            <a:r>
              <a:rPr lang="en-ZA" dirty="0" smtClean="0"/>
              <a:t>Wishbone interconnect. </a:t>
            </a:r>
          </a:p>
          <a:p>
            <a:pPr marL="285750" indent="-285750">
              <a:buFont typeface="Arial" panose="020B0604020202020204" pitchFamily="34" charset="0"/>
              <a:buChar char="•"/>
            </a:pPr>
            <a:r>
              <a:rPr lang="en-ZA" dirty="0"/>
              <a:t>All Wishbone input signals are stable before the rising edge of CLK_I. </a:t>
            </a:r>
            <a:endParaRPr lang="en-ZA" dirty="0" smtClean="0"/>
          </a:p>
          <a:p>
            <a:pPr marL="285750" indent="-285750">
              <a:buFont typeface="Arial" panose="020B0604020202020204" pitchFamily="34" charset="0"/>
              <a:buChar char="•"/>
            </a:pPr>
            <a:r>
              <a:rPr lang="en-ZA" dirty="0" smtClean="0"/>
              <a:t>Wishbone output </a:t>
            </a:r>
            <a:r>
              <a:rPr lang="en-ZA" dirty="0"/>
              <a:t>signals are registered at the rising edge of </a:t>
            </a:r>
            <a:r>
              <a:rPr lang="en-ZA" dirty="0" smtClean="0"/>
              <a:t>CLK_I </a:t>
            </a:r>
          </a:p>
        </p:txBody>
      </p:sp>
      <p:sp>
        <p:nvSpPr>
          <p:cNvPr id="8" name="TextBox 7"/>
          <p:cNvSpPr txBox="1"/>
          <p:nvPr/>
        </p:nvSpPr>
        <p:spPr>
          <a:xfrm>
            <a:off x="6451947" y="2443490"/>
            <a:ext cx="647934" cy="261610"/>
          </a:xfrm>
          <a:prstGeom prst="rect">
            <a:avLst/>
          </a:prstGeom>
          <a:noFill/>
        </p:spPr>
        <p:txBody>
          <a:bodyPr wrap="none" rtlCol="0">
            <a:spAutoFit/>
          </a:bodyPr>
          <a:lstStyle/>
          <a:p>
            <a:r>
              <a:rPr lang="en-ZA" sz="1050" dirty="0" smtClean="0"/>
              <a:t>CLK_O</a:t>
            </a:r>
            <a:endParaRPr lang="en-ZA" sz="1050" dirty="0"/>
          </a:p>
        </p:txBody>
      </p:sp>
      <p:sp>
        <p:nvSpPr>
          <p:cNvPr id="9" name="TextBox 8"/>
          <p:cNvSpPr txBox="1"/>
          <p:nvPr/>
        </p:nvSpPr>
        <p:spPr>
          <a:xfrm>
            <a:off x="5990986" y="2430790"/>
            <a:ext cx="655949" cy="261610"/>
          </a:xfrm>
          <a:prstGeom prst="rect">
            <a:avLst/>
          </a:prstGeom>
          <a:noFill/>
        </p:spPr>
        <p:txBody>
          <a:bodyPr wrap="none" rtlCol="0">
            <a:spAutoFit/>
          </a:bodyPr>
          <a:lstStyle/>
          <a:p>
            <a:r>
              <a:rPr lang="en-ZA" sz="1050" dirty="0" smtClean="0"/>
              <a:t>RST_O</a:t>
            </a:r>
            <a:endParaRPr lang="en-ZA" sz="1050" dirty="0"/>
          </a:p>
        </p:txBody>
      </p:sp>
      <p:sp>
        <p:nvSpPr>
          <p:cNvPr id="3" name="Rectangle 2"/>
          <p:cNvSpPr/>
          <p:nvPr/>
        </p:nvSpPr>
        <p:spPr>
          <a:xfrm>
            <a:off x="531938" y="1067191"/>
            <a:ext cx="7380161" cy="369332"/>
          </a:xfrm>
          <a:prstGeom prst="rect">
            <a:avLst/>
          </a:prstGeom>
        </p:spPr>
        <p:txBody>
          <a:bodyPr wrap="square">
            <a:spAutoFit/>
          </a:bodyPr>
          <a:lstStyle/>
          <a:p>
            <a:r>
              <a:rPr lang="en-ZA" dirty="0">
                <a:solidFill>
                  <a:srgbClr val="FF0000"/>
                </a:solidFill>
              </a:rPr>
              <a:t>Signals Common to MASTER and SLAVE Interfaces</a:t>
            </a:r>
          </a:p>
        </p:txBody>
      </p:sp>
      <p:sp>
        <p:nvSpPr>
          <p:cNvPr id="10" name="Oval 9"/>
          <p:cNvSpPr/>
          <p:nvPr/>
        </p:nvSpPr>
        <p:spPr>
          <a:xfrm>
            <a:off x="5016500" y="3225800"/>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Oval 10"/>
          <p:cNvSpPr/>
          <p:nvPr/>
        </p:nvSpPr>
        <p:spPr>
          <a:xfrm>
            <a:off x="7099881" y="3225800"/>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812860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61" y="346621"/>
            <a:ext cx="7698306" cy="692210"/>
          </a:xfrm>
        </p:spPr>
        <p:txBody>
          <a:bodyPr>
            <a:normAutofit fontScale="90000"/>
          </a:bodyPr>
          <a:lstStyle/>
          <a:p>
            <a:r>
              <a:rPr lang="en-ZA" dirty="0" smtClean="0"/>
              <a:t>Wishbone – the interface</a:t>
            </a: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114" y="2190576"/>
            <a:ext cx="4142406" cy="3925021"/>
          </a:xfrm>
          <a:prstGeom prst="rect">
            <a:avLst/>
          </a:prstGeom>
        </p:spPr>
      </p:pic>
      <p:sp>
        <p:nvSpPr>
          <p:cNvPr id="6" name="Rectangle 5"/>
          <p:cNvSpPr/>
          <p:nvPr/>
        </p:nvSpPr>
        <p:spPr>
          <a:xfrm>
            <a:off x="4331395" y="6119504"/>
            <a:ext cx="4572000" cy="307777"/>
          </a:xfrm>
          <a:prstGeom prst="rect">
            <a:avLst/>
          </a:prstGeom>
        </p:spPr>
        <p:txBody>
          <a:bodyPr>
            <a:spAutoFit/>
          </a:bodyPr>
          <a:lstStyle/>
          <a:p>
            <a:pPr algn="ctr"/>
            <a:r>
              <a:rPr lang="en-ZA" sz="1400" dirty="0" smtClean="0"/>
              <a:t>Standard </a:t>
            </a:r>
            <a:r>
              <a:rPr lang="en-ZA" sz="1400" dirty="0"/>
              <a:t>connection for timing diagrams.</a:t>
            </a:r>
          </a:p>
        </p:txBody>
      </p:sp>
      <p:sp>
        <p:nvSpPr>
          <p:cNvPr id="7" name="Rectangle 6"/>
          <p:cNvSpPr/>
          <p:nvPr/>
        </p:nvSpPr>
        <p:spPr>
          <a:xfrm>
            <a:off x="600961" y="1677171"/>
            <a:ext cx="3538278" cy="2585323"/>
          </a:xfrm>
          <a:prstGeom prst="rect">
            <a:avLst/>
          </a:prstGeom>
        </p:spPr>
        <p:txBody>
          <a:bodyPr wrap="square">
            <a:spAutoFit/>
          </a:bodyPr>
          <a:lstStyle/>
          <a:p>
            <a:r>
              <a:rPr lang="en-ZA" b="1" dirty="0"/>
              <a:t>RST_I:</a:t>
            </a:r>
            <a:r>
              <a:rPr lang="en-ZA" dirty="0"/>
              <a:t> Force Wishbone interface to </a:t>
            </a:r>
            <a:r>
              <a:rPr lang="en-ZA" dirty="0" smtClean="0"/>
              <a:t>restart.</a:t>
            </a:r>
            <a:endParaRPr lang="en-ZA" b="1" dirty="0" smtClean="0"/>
          </a:p>
          <a:p>
            <a:r>
              <a:rPr lang="en-ZA" b="1" dirty="0" smtClean="0"/>
              <a:t>DAT_I:</a:t>
            </a:r>
            <a:r>
              <a:rPr lang="en-ZA" dirty="0" smtClean="0"/>
              <a:t> Data </a:t>
            </a:r>
            <a:r>
              <a:rPr lang="en-ZA" dirty="0"/>
              <a:t>input </a:t>
            </a:r>
            <a:r>
              <a:rPr lang="en-ZA" dirty="0" smtClean="0"/>
              <a:t>port to slave/master. </a:t>
            </a:r>
            <a:r>
              <a:rPr lang="en-ZA" dirty="0"/>
              <a:t>The </a:t>
            </a:r>
            <a:r>
              <a:rPr lang="en-ZA" dirty="0" smtClean="0"/>
              <a:t>bus size is</a:t>
            </a:r>
            <a:endParaRPr lang="en-ZA" dirty="0"/>
          </a:p>
          <a:p>
            <a:r>
              <a:rPr lang="en-ZA" dirty="0"/>
              <a:t>determined by the port size (8, 16, </a:t>
            </a:r>
            <a:r>
              <a:rPr lang="en-ZA" dirty="0" smtClean="0"/>
              <a:t>32 or 64-bit).</a:t>
            </a:r>
            <a:endParaRPr lang="en-ZA" dirty="0"/>
          </a:p>
          <a:p>
            <a:r>
              <a:rPr lang="en-ZA" b="1" dirty="0" smtClean="0"/>
              <a:t>DAT_O:</a:t>
            </a:r>
            <a:r>
              <a:rPr lang="en-ZA" dirty="0" smtClean="0"/>
              <a:t> Data output port used. Bus size as above, max 64bits. </a:t>
            </a:r>
          </a:p>
          <a:p>
            <a:endParaRPr lang="en-ZA" dirty="0" smtClean="0"/>
          </a:p>
        </p:txBody>
      </p:sp>
      <p:sp>
        <p:nvSpPr>
          <p:cNvPr id="8" name="TextBox 7"/>
          <p:cNvSpPr txBox="1"/>
          <p:nvPr/>
        </p:nvSpPr>
        <p:spPr>
          <a:xfrm>
            <a:off x="6451947" y="2443490"/>
            <a:ext cx="647934" cy="261610"/>
          </a:xfrm>
          <a:prstGeom prst="rect">
            <a:avLst/>
          </a:prstGeom>
          <a:noFill/>
        </p:spPr>
        <p:txBody>
          <a:bodyPr wrap="none" rtlCol="0">
            <a:spAutoFit/>
          </a:bodyPr>
          <a:lstStyle/>
          <a:p>
            <a:r>
              <a:rPr lang="en-ZA" sz="1050" dirty="0" smtClean="0"/>
              <a:t>CLK_O</a:t>
            </a:r>
            <a:endParaRPr lang="en-ZA" sz="1050" dirty="0"/>
          </a:p>
        </p:txBody>
      </p:sp>
      <p:sp>
        <p:nvSpPr>
          <p:cNvPr id="9" name="TextBox 8"/>
          <p:cNvSpPr txBox="1"/>
          <p:nvPr/>
        </p:nvSpPr>
        <p:spPr>
          <a:xfrm>
            <a:off x="5990986" y="2430790"/>
            <a:ext cx="655949" cy="261610"/>
          </a:xfrm>
          <a:prstGeom prst="rect">
            <a:avLst/>
          </a:prstGeom>
          <a:noFill/>
        </p:spPr>
        <p:txBody>
          <a:bodyPr wrap="none" rtlCol="0">
            <a:spAutoFit/>
          </a:bodyPr>
          <a:lstStyle/>
          <a:p>
            <a:r>
              <a:rPr lang="en-ZA" sz="1050" dirty="0" smtClean="0"/>
              <a:t>RST_O</a:t>
            </a:r>
            <a:endParaRPr lang="en-ZA" sz="1050" dirty="0"/>
          </a:p>
        </p:txBody>
      </p:sp>
      <p:sp>
        <p:nvSpPr>
          <p:cNvPr id="3" name="Rectangle 2"/>
          <p:cNvSpPr/>
          <p:nvPr/>
        </p:nvSpPr>
        <p:spPr>
          <a:xfrm>
            <a:off x="531938" y="1067191"/>
            <a:ext cx="7380161" cy="369332"/>
          </a:xfrm>
          <a:prstGeom prst="rect">
            <a:avLst/>
          </a:prstGeom>
        </p:spPr>
        <p:txBody>
          <a:bodyPr wrap="square">
            <a:spAutoFit/>
          </a:bodyPr>
          <a:lstStyle/>
          <a:p>
            <a:r>
              <a:rPr lang="en-ZA" dirty="0">
                <a:solidFill>
                  <a:srgbClr val="FF0000"/>
                </a:solidFill>
              </a:rPr>
              <a:t>Signals Common to MASTER and SLAVE Interfaces</a:t>
            </a:r>
          </a:p>
        </p:txBody>
      </p:sp>
      <p:sp>
        <p:nvSpPr>
          <p:cNvPr id="10" name="Oval 9"/>
          <p:cNvSpPr/>
          <p:nvPr/>
        </p:nvSpPr>
        <p:spPr>
          <a:xfrm>
            <a:off x="5016500" y="3695700"/>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Oval 10"/>
          <p:cNvSpPr/>
          <p:nvPr/>
        </p:nvSpPr>
        <p:spPr>
          <a:xfrm>
            <a:off x="7099881" y="3695700"/>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Oval 11"/>
          <p:cNvSpPr/>
          <p:nvPr/>
        </p:nvSpPr>
        <p:spPr>
          <a:xfrm>
            <a:off x="5016500" y="2974599"/>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Oval 12"/>
          <p:cNvSpPr/>
          <p:nvPr/>
        </p:nvSpPr>
        <p:spPr>
          <a:xfrm>
            <a:off x="7099881" y="2974599"/>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Oval 13"/>
          <p:cNvSpPr/>
          <p:nvPr/>
        </p:nvSpPr>
        <p:spPr>
          <a:xfrm>
            <a:off x="5016500" y="4149778"/>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Oval 14"/>
          <p:cNvSpPr/>
          <p:nvPr/>
        </p:nvSpPr>
        <p:spPr>
          <a:xfrm>
            <a:off x="7099881" y="4149778"/>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698524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61" y="346621"/>
            <a:ext cx="7698306" cy="692210"/>
          </a:xfrm>
        </p:spPr>
        <p:txBody>
          <a:bodyPr>
            <a:normAutofit fontScale="90000"/>
          </a:bodyPr>
          <a:lstStyle/>
          <a:p>
            <a:r>
              <a:rPr lang="en-ZA" dirty="0" smtClean="0"/>
              <a:t>Wishbone – the interface</a:t>
            </a: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114" y="2190576"/>
            <a:ext cx="4142406" cy="3925021"/>
          </a:xfrm>
          <a:prstGeom prst="rect">
            <a:avLst/>
          </a:prstGeom>
        </p:spPr>
      </p:pic>
      <p:sp>
        <p:nvSpPr>
          <p:cNvPr id="6" name="Rectangle 5"/>
          <p:cNvSpPr/>
          <p:nvPr/>
        </p:nvSpPr>
        <p:spPr>
          <a:xfrm>
            <a:off x="4331395" y="6119504"/>
            <a:ext cx="4572000" cy="307777"/>
          </a:xfrm>
          <a:prstGeom prst="rect">
            <a:avLst/>
          </a:prstGeom>
        </p:spPr>
        <p:txBody>
          <a:bodyPr>
            <a:spAutoFit/>
          </a:bodyPr>
          <a:lstStyle/>
          <a:p>
            <a:pPr algn="ctr"/>
            <a:r>
              <a:rPr lang="en-ZA" sz="1400" dirty="0" smtClean="0"/>
              <a:t>Standard </a:t>
            </a:r>
            <a:r>
              <a:rPr lang="en-ZA" sz="1400" dirty="0"/>
              <a:t>connection for timing diagrams.</a:t>
            </a:r>
          </a:p>
        </p:txBody>
      </p:sp>
      <p:sp>
        <p:nvSpPr>
          <p:cNvPr id="7" name="Rectangle 6"/>
          <p:cNvSpPr/>
          <p:nvPr/>
        </p:nvSpPr>
        <p:spPr>
          <a:xfrm>
            <a:off x="457200" y="1677171"/>
            <a:ext cx="3720139" cy="4801314"/>
          </a:xfrm>
          <a:prstGeom prst="rect">
            <a:avLst/>
          </a:prstGeom>
        </p:spPr>
        <p:txBody>
          <a:bodyPr wrap="square">
            <a:spAutoFit/>
          </a:bodyPr>
          <a:lstStyle/>
          <a:p>
            <a:r>
              <a:rPr lang="en-ZA" b="1" dirty="0" smtClean="0"/>
              <a:t>TGD_I:</a:t>
            </a:r>
            <a:r>
              <a:rPr lang="en-ZA" dirty="0" smtClean="0"/>
              <a:t> Tag for Data. Contains </a:t>
            </a:r>
            <a:r>
              <a:rPr lang="en-ZA" dirty="0"/>
              <a:t>information that is associated with the data input </a:t>
            </a:r>
            <a:r>
              <a:rPr lang="en-ZA" dirty="0" smtClean="0"/>
              <a:t>array (e.g. type of data sent), and </a:t>
            </a:r>
            <a:r>
              <a:rPr lang="en-ZA" dirty="0"/>
              <a:t>is qualified by signal </a:t>
            </a:r>
            <a:r>
              <a:rPr lang="en-ZA" dirty="0" smtClean="0"/>
              <a:t>STB_I. e.g. </a:t>
            </a:r>
            <a:r>
              <a:rPr lang="en-ZA" dirty="0"/>
              <a:t>parity protection, error correction and time stamp information can be attached to the data bus. These tag bits simplify the task of defining new signals because their timing (in relation to every bus cycle) is pre-defined by this specification. The name and operation of a data tag must be defined in the </a:t>
            </a:r>
            <a:r>
              <a:rPr lang="en-ZA" dirty="0" smtClean="0"/>
              <a:t>Wishbone Datasheet for the device.</a:t>
            </a:r>
          </a:p>
          <a:p>
            <a:r>
              <a:rPr lang="en-ZA" b="1" dirty="0" smtClean="0"/>
              <a:t>TGD_O:</a:t>
            </a:r>
            <a:r>
              <a:rPr lang="en-ZA" dirty="0" smtClean="0"/>
              <a:t> as per above for output</a:t>
            </a:r>
          </a:p>
        </p:txBody>
      </p:sp>
      <p:sp>
        <p:nvSpPr>
          <p:cNvPr id="8" name="TextBox 7"/>
          <p:cNvSpPr txBox="1"/>
          <p:nvPr/>
        </p:nvSpPr>
        <p:spPr>
          <a:xfrm>
            <a:off x="6451947" y="2443490"/>
            <a:ext cx="647934" cy="261610"/>
          </a:xfrm>
          <a:prstGeom prst="rect">
            <a:avLst/>
          </a:prstGeom>
          <a:noFill/>
        </p:spPr>
        <p:txBody>
          <a:bodyPr wrap="none" rtlCol="0">
            <a:spAutoFit/>
          </a:bodyPr>
          <a:lstStyle/>
          <a:p>
            <a:r>
              <a:rPr lang="en-ZA" sz="1050" dirty="0" smtClean="0"/>
              <a:t>CLK_O</a:t>
            </a:r>
            <a:endParaRPr lang="en-ZA" sz="1050" dirty="0"/>
          </a:p>
        </p:txBody>
      </p:sp>
      <p:sp>
        <p:nvSpPr>
          <p:cNvPr id="9" name="TextBox 8"/>
          <p:cNvSpPr txBox="1"/>
          <p:nvPr/>
        </p:nvSpPr>
        <p:spPr>
          <a:xfrm>
            <a:off x="5990986" y="2430790"/>
            <a:ext cx="655949" cy="261610"/>
          </a:xfrm>
          <a:prstGeom prst="rect">
            <a:avLst/>
          </a:prstGeom>
          <a:noFill/>
        </p:spPr>
        <p:txBody>
          <a:bodyPr wrap="none" rtlCol="0">
            <a:spAutoFit/>
          </a:bodyPr>
          <a:lstStyle/>
          <a:p>
            <a:r>
              <a:rPr lang="en-ZA" sz="1050" dirty="0" smtClean="0"/>
              <a:t>RST_O</a:t>
            </a:r>
            <a:endParaRPr lang="en-ZA" sz="1050" dirty="0"/>
          </a:p>
        </p:txBody>
      </p:sp>
      <p:sp>
        <p:nvSpPr>
          <p:cNvPr id="3" name="Rectangle 2"/>
          <p:cNvSpPr/>
          <p:nvPr/>
        </p:nvSpPr>
        <p:spPr>
          <a:xfrm>
            <a:off x="531938" y="1067191"/>
            <a:ext cx="7380161" cy="369332"/>
          </a:xfrm>
          <a:prstGeom prst="rect">
            <a:avLst/>
          </a:prstGeom>
        </p:spPr>
        <p:txBody>
          <a:bodyPr wrap="square">
            <a:spAutoFit/>
          </a:bodyPr>
          <a:lstStyle/>
          <a:p>
            <a:r>
              <a:rPr lang="en-ZA" dirty="0">
                <a:solidFill>
                  <a:srgbClr val="FF0000"/>
                </a:solidFill>
              </a:rPr>
              <a:t>Signals Common to MASTER and SLAVE Interfaces</a:t>
            </a:r>
          </a:p>
        </p:txBody>
      </p:sp>
      <p:sp>
        <p:nvSpPr>
          <p:cNvPr id="10" name="Oval 9"/>
          <p:cNvSpPr/>
          <p:nvPr/>
        </p:nvSpPr>
        <p:spPr>
          <a:xfrm>
            <a:off x="5016500" y="3695700"/>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Oval 10"/>
          <p:cNvSpPr/>
          <p:nvPr/>
        </p:nvSpPr>
        <p:spPr>
          <a:xfrm>
            <a:off x="7099881" y="3695700"/>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Oval 11"/>
          <p:cNvSpPr/>
          <p:nvPr/>
        </p:nvSpPr>
        <p:spPr>
          <a:xfrm>
            <a:off x="5016500" y="2974599"/>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Oval 12"/>
          <p:cNvSpPr/>
          <p:nvPr/>
        </p:nvSpPr>
        <p:spPr>
          <a:xfrm>
            <a:off x="7099881" y="2974599"/>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Oval 13"/>
          <p:cNvSpPr/>
          <p:nvPr/>
        </p:nvSpPr>
        <p:spPr>
          <a:xfrm>
            <a:off x="5016500" y="4149778"/>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Oval 14"/>
          <p:cNvSpPr/>
          <p:nvPr/>
        </p:nvSpPr>
        <p:spPr>
          <a:xfrm>
            <a:off x="7099881" y="4149778"/>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Oval 15"/>
          <p:cNvSpPr/>
          <p:nvPr/>
        </p:nvSpPr>
        <p:spPr>
          <a:xfrm>
            <a:off x="5016500" y="5521780"/>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Oval 16"/>
          <p:cNvSpPr/>
          <p:nvPr/>
        </p:nvSpPr>
        <p:spPr>
          <a:xfrm>
            <a:off x="5016500" y="5752601"/>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Oval 17"/>
          <p:cNvSpPr/>
          <p:nvPr/>
        </p:nvSpPr>
        <p:spPr>
          <a:xfrm>
            <a:off x="7188781" y="5501555"/>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Oval 18"/>
          <p:cNvSpPr/>
          <p:nvPr/>
        </p:nvSpPr>
        <p:spPr>
          <a:xfrm>
            <a:off x="7201481" y="5752601"/>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033565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61" y="346621"/>
            <a:ext cx="7698306" cy="692210"/>
          </a:xfrm>
        </p:spPr>
        <p:txBody>
          <a:bodyPr>
            <a:normAutofit fontScale="90000"/>
          </a:bodyPr>
          <a:lstStyle/>
          <a:p>
            <a:r>
              <a:rPr lang="en-ZA" dirty="0" smtClean="0"/>
              <a:t>Wishbone – the interface</a:t>
            </a: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114" y="2190576"/>
            <a:ext cx="4142406" cy="3925021"/>
          </a:xfrm>
          <a:prstGeom prst="rect">
            <a:avLst/>
          </a:prstGeom>
        </p:spPr>
      </p:pic>
      <p:sp>
        <p:nvSpPr>
          <p:cNvPr id="6" name="Rectangle 5"/>
          <p:cNvSpPr/>
          <p:nvPr/>
        </p:nvSpPr>
        <p:spPr>
          <a:xfrm>
            <a:off x="4331395" y="6119504"/>
            <a:ext cx="4572000" cy="307777"/>
          </a:xfrm>
          <a:prstGeom prst="rect">
            <a:avLst/>
          </a:prstGeom>
        </p:spPr>
        <p:txBody>
          <a:bodyPr>
            <a:spAutoFit/>
          </a:bodyPr>
          <a:lstStyle/>
          <a:p>
            <a:pPr algn="ctr"/>
            <a:r>
              <a:rPr lang="en-ZA" sz="1400" dirty="0" smtClean="0"/>
              <a:t>Standard </a:t>
            </a:r>
            <a:r>
              <a:rPr lang="en-ZA" sz="1400" dirty="0"/>
              <a:t>connection for timing diagrams.</a:t>
            </a:r>
          </a:p>
        </p:txBody>
      </p:sp>
      <p:sp>
        <p:nvSpPr>
          <p:cNvPr id="7" name="Rectangle 6"/>
          <p:cNvSpPr/>
          <p:nvPr/>
        </p:nvSpPr>
        <p:spPr>
          <a:xfrm>
            <a:off x="457200" y="1486671"/>
            <a:ext cx="3937000" cy="5078313"/>
          </a:xfrm>
          <a:prstGeom prst="rect">
            <a:avLst/>
          </a:prstGeom>
        </p:spPr>
        <p:txBody>
          <a:bodyPr wrap="square">
            <a:spAutoFit/>
          </a:bodyPr>
          <a:lstStyle/>
          <a:p>
            <a:r>
              <a:rPr lang="en-ZA" b="1" dirty="0" smtClean="0"/>
              <a:t>ACK_I:</a:t>
            </a:r>
            <a:r>
              <a:rPr lang="en-ZA" dirty="0" smtClean="0"/>
              <a:t> Acknowledge input, </a:t>
            </a:r>
            <a:r>
              <a:rPr lang="en-ZA" dirty="0"/>
              <a:t>indicates the normal termination of a bus </a:t>
            </a:r>
            <a:r>
              <a:rPr lang="en-ZA" dirty="0" smtClean="0"/>
              <a:t>cycle (see also ERR_I &amp; RTY_I for exception handling)</a:t>
            </a:r>
          </a:p>
          <a:p>
            <a:r>
              <a:rPr lang="en-ZA" b="1" dirty="0" smtClean="0"/>
              <a:t>ADR_O:</a:t>
            </a:r>
            <a:r>
              <a:rPr lang="en-ZA" dirty="0" smtClean="0"/>
              <a:t> </a:t>
            </a:r>
            <a:r>
              <a:rPr lang="en-ZA" dirty="0"/>
              <a:t>The address output </a:t>
            </a:r>
            <a:r>
              <a:rPr lang="en-ZA" dirty="0" smtClean="0"/>
              <a:t>bus, used to indicate address if device accessed.</a:t>
            </a:r>
          </a:p>
          <a:p>
            <a:r>
              <a:rPr lang="en-ZA" b="1" dirty="0" smtClean="0"/>
              <a:t>CYC_O:</a:t>
            </a:r>
            <a:r>
              <a:rPr lang="en-ZA" dirty="0" smtClean="0"/>
              <a:t> </a:t>
            </a:r>
            <a:r>
              <a:rPr lang="en-ZA" dirty="0"/>
              <a:t>The cycle </a:t>
            </a:r>
            <a:r>
              <a:rPr lang="en-ZA" dirty="0" smtClean="0"/>
              <a:t>output marker.</a:t>
            </a:r>
          </a:p>
          <a:p>
            <a:pPr marL="285750" indent="-285750">
              <a:buFont typeface="Arial" panose="020B0604020202020204" pitchFamily="34" charset="0"/>
              <a:buChar char="•"/>
            </a:pPr>
            <a:r>
              <a:rPr lang="en-ZA" dirty="0" smtClean="0"/>
              <a:t>When </a:t>
            </a:r>
            <a:r>
              <a:rPr lang="en-ZA" dirty="0"/>
              <a:t>asserted, indicates </a:t>
            </a:r>
            <a:r>
              <a:rPr lang="en-ZA" dirty="0" smtClean="0"/>
              <a:t>a valid </a:t>
            </a:r>
            <a:r>
              <a:rPr lang="en-ZA" dirty="0"/>
              <a:t>bus cycle is in </a:t>
            </a:r>
            <a:r>
              <a:rPr lang="en-ZA" dirty="0" smtClean="0"/>
              <a:t>progress.</a:t>
            </a:r>
          </a:p>
          <a:p>
            <a:pPr marL="285750" indent="-285750">
              <a:buFont typeface="Arial" panose="020B0604020202020204" pitchFamily="34" charset="0"/>
              <a:buChar char="•"/>
            </a:pPr>
            <a:r>
              <a:rPr lang="en-ZA" dirty="0" smtClean="0"/>
              <a:t>Signal </a:t>
            </a:r>
            <a:r>
              <a:rPr lang="en-ZA" dirty="0"/>
              <a:t>is asserted for </a:t>
            </a:r>
            <a:r>
              <a:rPr lang="en-ZA" dirty="0" smtClean="0"/>
              <a:t>duration </a:t>
            </a:r>
            <a:r>
              <a:rPr lang="en-ZA" dirty="0"/>
              <a:t>of all bus cycles. </a:t>
            </a:r>
            <a:r>
              <a:rPr lang="en-ZA" dirty="0" smtClean="0"/>
              <a:t>(e.g. during block transfer CYC_O is </a:t>
            </a:r>
            <a:r>
              <a:rPr lang="en-ZA" dirty="0"/>
              <a:t>asserted </a:t>
            </a:r>
            <a:r>
              <a:rPr lang="en-ZA" dirty="0" smtClean="0"/>
              <a:t>for first </a:t>
            </a:r>
            <a:r>
              <a:rPr lang="en-ZA" dirty="0"/>
              <a:t>data </a:t>
            </a:r>
            <a:r>
              <a:rPr lang="en-ZA" dirty="0" smtClean="0"/>
              <a:t>transfer </a:t>
            </a:r>
            <a:r>
              <a:rPr lang="en-ZA" dirty="0"/>
              <a:t>and remains asserted </a:t>
            </a:r>
            <a:r>
              <a:rPr lang="en-ZA" dirty="0" smtClean="0"/>
              <a:t>to last </a:t>
            </a:r>
            <a:r>
              <a:rPr lang="en-ZA" dirty="0"/>
              <a:t>data </a:t>
            </a:r>
            <a:r>
              <a:rPr lang="en-ZA" dirty="0" smtClean="0"/>
              <a:t>transfer)</a:t>
            </a:r>
          </a:p>
          <a:p>
            <a:pPr marL="285750" indent="-285750">
              <a:buFont typeface="Arial" panose="020B0604020202020204" pitchFamily="34" charset="0"/>
              <a:buChar char="•"/>
            </a:pPr>
            <a:r>
              <a:rPr lang="en-ZA" dirty="0" smtClean="0"/>
              <a:t>Useful </a:t>
            </a:r>
            <a:r>
              <a:rPr lang="en-ZA" dirty="0"/>
              <a:t>for interfaces with multi-port interfaces </a:t>
            </a:r>
            <a:r>
              <a:rPr lang="en-ZA" dirty="0" smtClean="0"/>
              <a:t>such </a:t>
            </a:r>
            <a:r>
              <a:rPr lang="en-ZA" dirty="0"/>
              <a:t>as dual port </a:t>
            </a:r>
            <a:r>
              <a:rPr lang="en-ZA" dirty="0" smtClean="0"/>
              <a:t>memories.</a:t>
            </a:r>
          </a:p>
        </p:txBody>
      </p:sp>
      <p:sp>
        <p:nvSpPr>
          <p:cNvPr id="3" name="Rectangle 2"/>
          <p:cNvSpPr/>
          <p:nvPr/>
        </p:nvSpPr>
        <p:spPr>
          <a:xfrm>
            <a:off x="531938" y="1067191"/>
            <a:ext cx="7380161" cy="369332"/>
          </a:xfrm>
          <a:prstGeom prst="rect">
            <a:avLst/>
          </a:prstGeom>
        </p:spPr>
        <p:txBody>
          <a:bodyPr wrap="square">
            <a:spAutoFit/>
          </a:bodyPr>
          <a:lstStyle/>
          <a:p>
            <a:r>
              <a:rPr lang="en-ZA" dirty="0" smtClean="0">
                <a:solidFill>
                  <a:srgbClr val="FF0000"/>
                </a:solidFill>
              </a:rPr>
              <a:t>MASTER Interfaces</a:t>
            </a:r>
            <a:endParaRPr lang="en-ZA" dirty="0">
              <a:solidFill>
                <a:srgbClr val="FF0000"/>
              </a:solidFill>
            </a:endParaRPr>
          </a:p>
        </p:txBody>
      </p:sp>
      <p:sp>
        <p:nvSpPr>
          <p:cNvPr id="15" name="Oval 14"/>
          <p:cNvSpPr/>
          <p:nvPr/>
        </p:nvSpPr>
        <p:spPr>
          <a:xfrm>
            <a:off x="7099881" y="5047477"/>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Oval 16"/>
          <p:cNvSpPr/>
          <p:nvPr/>
        </p:nvSpPr>
        <p:spPr>
          <a:xfrm>
            <a:off x="7099881" y="3449167"/>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Oval 18"/>
          <p:cNvSpPr/>
          <p:nvPr/>
        </p:nvSpPr>
        <p:spPr>
          <a:xfrm>
            <a:off x="7099881" y="5303698"/>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Oval 19"/>
          <p:cNvSpPr/>
          <p:nvPr/>
        </p:nvSpPr>
        <p:spPr>
          <a:xfrm>
            <a:off x="5016500" y="5303698"/>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88984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61" y="346621"/>
            <a:ext cx="7698306" cy="692210"/>
          </a:xfrm>
        </p:spPr>
        <p:txBody>
          <a:bodyPr>
            <a:normAutofit fontScale="90000"/>
          </a:bodyPr>
          <a:lstStyle/>
          <a:p>
            <a:r>
              <a:rPr lang="en-ZA" dirty="0" smtClean="0"/>
              <a:t>Wishbone – the interface</a:t>
            </a: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114" y="2190576"/>
            <a:ext cx="4142406" cy="3925021"/>
          </a:xfrm>
          <a:prstGeom prst="rect">
            <a:avLst/>
          </a:prstGeom>
        </p:spPr>
      </p:pic>
      <p:sp>
        <p:nvSpPr>
          <p:cNvPr id="6" name="Rectangle 5"/>
          <p:cNvSpPr/>
          <p:nvPr/>
        </p:nvSpPr>
        <p:spPr>
          <a:xfrm>
            <a:off x="4331395" y="6119504"/>
            <a:ext cx="4572000" cy="307777"/>
          </a:xfrm>
          <a:prstGeom prst="rect">
            <a:avLst/>
          </a:prstGeom>
        </p:spPr>
        <p:txBody>
          <a:bodyPr>
            <a:spAutoFit/>
          </a:bodyPr>
          <a:lstStyle/>
          <a:p>
            <a:pPr algn="ctr"/>
            <a:r>
              <a:rPr lang="en-ZA" sz="1400" dirty="0" smtClean="0"/>
              <a:t>Standard </a:t>
            </a:r>
            <a:r>
              <a:rPr lang="en-ZA" sz="1400" dirty="0"/>
              <a:t>connection for timing diagrams.</a:t>
            </a:r>
          </a:p>
        </p:txBody>
      </p:sp>
      <p:sp>
        <p:nvSpPr>
          <p:cNvPr id="7" name="Rectangle 6"/>
          <p:cNvSpPr/>
          <p:nvPr/>
        </p:nvSpPr>
        <p:spPr>
          <a:xfrm>
            <a:off x="431800" y="1397771"/>
            <a:ext cx="4102100" cy="5355312"/>
          </a:xfrm>
          <a:prstGeom prst="rect">
            <a:avLst/>
          </a:prstGeom>
        </p:spPr>
        <p:txBody>
          <a:bodyPr wrap="square">
            <a:spAutoFit/>
          </a:bodyPr>
          <a:lstStyle/>
          <a:p>
            <a:r>
              <a:rPr lang="en-ZA" b="1" dirty="0" smtClean="0"/>
              <a:t>WE_O:</a:t>
            </a:r>
            <a:r>
              <a:rPr lang="en-ZA" dirty="0" smtClean="0"/>
              <a:t> Write </a:t>
            </a:r>
            <a:r>
              <a:rPr lang="en-ZA" dirty="0"/>
              <a:t>enable output </a:t>
            </a:r>
            <a:r>
              <a:rPr lang="en-ZA" dirty="0" smtClean="0"/>
              <a:t>indicates </a:t>
            </a:r>
            <a:r>
              <a:rPr lang="en-ZA" dirty="0"/>
              <a:t>whether the current local bus cycle is a READ or WRITE cycle. The signal is </a:t>
            </a:r>
            <a:r>
              <a:rPr lang="en-ZA" i="1" dirty="0"/>
              <a:t>negated during READ cycles</a:t>
            </a:r>
            <a:r>
              <a:rPr lang="en-ZA" dirty="0"/>
              <a:t>, and is </a:t>
            </a:r>
            <a:r>
              <a:rPr lang="en-ZA" i="1" dirty="0"/>
              <a:t>asserted during WRITE cycles</a:t>
            </a:r>
            <a:r>
              <a:rPr lang="en-ZA" dirty="0"/>
              <a:t>.</a:t>
            </a:r>
            <a:endParaRPr lang="en-ZA" b="1" dirty="0" smtClean="0"/>
          </a:p>
          <a:p>
            <a:r>
              <a:rPr lang="en-ZA" b="1" dirty="0" smtClean="0"/>
              <a:t>SEL_O:</a:t>
            </a:r>
            <a:r>
              <a:rPr lang="en-ZA" dirty="0" smtClean="0"/>
              <a:t> </a:t>
            </a:r>
            <a:r>
              <a:rPr lang="en-ZA" dirty="0"/>
              <a:t>The select output array </a:t>
            </a:r>
            <a:r>
              <a:rPr lang="en-ZA" dirty="0" smtClean="0"/>
              <a:t>indicates:</a:t>
            </a:r>
          </a:p>
          <a:p>
            <a:pPr marL="285750" indent="-285750">
              <a:buFont typeface="Arial" panose="020B0604020202020204" pitchFamily="34" charset="0"/>
              <a:buChar char="•"/>
            </a:pPr>
            <a:r>
              <a:rPr lang="en-ZA" dirty="0" smtClean="0"/>
              <a:t>when </a:t>
            </a:r>
            <a:r>
              <a:rPr lang="en-ZA" dirty="0"/>
              <a:t>valid data is expected on the </a:t>
            </a:r>
            <a:r>
              <a:rPr lang="en-ZA" dirty="0" smtClean="0"/>
              <a:t>DAT_I bus </a:t>
            </a:r>
            <a:r>
              <a:rPr lang="en-ZA" dirty="0"/>
              <a:t>during READ cycles, </a:t>
            </a:r>
            <a:r>
              <a:rPr lang="en-ZA" dirty="0" smtClean="0"/>
              <a:t>and</a:t>
            </a:r>
          </a:p>
          <a:p>
            <a:pPr marL="285750" indent="-285750">
              <a:buFont typeface="Arial" panose="020B0604020202020204" pitchFamily="34" charset="0"/>
              <a:buChar char="•"/>
            </a:pPr>
            <a:r>
              <a:rPr lang="en-ZA" dirty="0" smtClean="0"/>
              <a:t>when it </a:t>
            </a:r>
            <a:r>
              <a:rPr lang="en-ZA" dirty="0"/>
              <a:t>is placed on the </a:t>
            </a:r>
            <a:r>
              <a:rPr lang="en-ZA" dirty="0" smtClean="0"/>
              <a:t>DAT_O </a:t>
            </a:r>
            <a:r>
              <a:rPr lang="en-ZA" dirty="0"/>
              <a:t>signal array during WRITE </a:t>
            </a:r>
            <a:r>
              <a:rPr lang="en-ZA" dirty="0" smtClean="0"/>
              <a:t>cycles.</a:t>
            </a:r>
          </a:p>
          <a:p>
            <a:r>
              <a:rPr lang="en-ZA" b="1" dirty="0" smtClean="0"/>
              <a:t>STB_O:</a:t>
            </a:r>
            <a:r>
              <a:rPr lang="en-ZA" dirty="0" smtClean="0"/>
              <a:t> </a:t>
            </a:r>
            <a:r>
              <a:rPr lang="en-ZA" dirty="0"/>
              <a:t>The strobe output </a:t>
            </a:r>
            <a:r>
              <a:rPr lang="en-ZA" dirty="0" smtClean="0"/>
              <a:t>indicates </a:t>
            </a:r>
            <a:r>
              <a:rPr lang="en-ZA" dirty="0"/>
              <a:t>a valid data transfer cycle. </a:t>
            </a:r>
            <a:r>
              <a:rPr lang="en-ZA" dirty="0" smtClean="0"/>
              <a:t>Qualifies </a:t>
            </a:r>
            <a:r>
              <a:rPr lang="en-ZA" dirty="0"/>
              <a:t>various other signals on the interface such as </a:t>
            </a:r>
            <a:r>
              <a:rPr lang="en-ZA" dirty="0" smtClean="0"/>
              <a:t>SEL_O.</a:t>
            </a:r>
          </a:p>
          <a:p>
            <a:r>
              <a:rPr lang="en-ZA" dirty="0"/>
              <a:t> </a:t>
            </a:r>
            <a:r>
              <a:rPr lang="en-ZA" dirty="0" smtClean="0"/>
              <a:t>The </a:t>
            </a:r>
            <a:r>
              <a:rPr lang="en-ZA" dirty="0"/>
              <a:t>SLAVE asserts either </a:t>
            </a:r>
            <a:r>
              <a:rPr lang="en-ZA" dirty="0" smtClean="0"/>
              <a:t>ACK_I, ERR_I </a:t>
            </a:r>
            <a:r>
              <a:rPr lang="en-ZA" dirty="0"/>
              <a:t>or </a:t>
            </a:r>
            <a:r>
              <a:rPr lang="en-ZA" dirty="0" smtClean="0"/>
              <a:t>RTY_I in </a:t>
            </a:r>
            <a:r>
              <a:rPr lang="en-ZA" dirty="0"/>
              <a:t>response to every assertion of </a:t>
            </a:r>
            <a:r>
              <a:rPr lang="en-ZA" dirty="0" smtClean="0"/>
              <a:t>STB_O by master. </a:t>
            </a:r>
          </a:p>
        </p:txBody>
      </p:sp>
      <p:sp>
        <p:nvSpPr>
          <p:cNvPr id="3" name="Rectangle 2"/>
          <p:cNvSpPr/>
          <p:nvPr/>
        </p:nvSpPr>
        <p:spPr>
          <a:xfrm>
            <a:off x="531938" y="1029091"/>
            <a:ext cx="7380161" cy="369332"/>
          </a:xfrm>
          <a:prstGeom prst="rect">
            <a:avLst/>
          </a:prstGeom>
        </p:spPr>
        <p:txBody>
          <a:bodyPr wrap="square">
            <a:spAutoFit/>
          </a:bodyPr>
          <a:lstStyle/>
          <a:p>
            <a:r>
              <a:rPr lang="en-ZA" dirty="0" smtClean="0">
                <a:solidFill>
                  <a:srgbClr val="FF0000"/>
                </a:solidFill>
              </a:rPr>
              <a:t>MASTER Interfaces</a:t>
            </a:r>
            <a:endParaRPr lang="en-ZA" dirty="0">
              <a:solidFill>
                <a:srgbClr val="FF0000"/>
              </a:solidFill>
            </a:endParaRPr>
          </a:p>
        </p:txBody>
      </p:sp>
      <p:sp>
        <p:nvSpPr>
          <p:cNvPr id="19" name="Oval 18"/>
          <p:cNvSpPr/>
          <p:nvPr/>
        </p:nvSpPr>
        <p:spPr>
          <a:xfrm>
            <a:off x="7099881" y="4605198"/>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Oval 19"/>
          <p:cNvSpPr/>
          <p:nvPr/>
        </p:nvSpPr>
        <p:spPr>
          <a:xfrm>
            <a:off x="5016500" y="4605198"/>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Oval 11"/>
          <p:cNvSpPr/>
          <p:nvPr/>
        </p:nvSpPr>
        <p:spPr>
          <a:xfrm>
            <a:off x="7125281" y="4833798"/>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Oval 12"/>
          <p:cNvSpPr/>
          <p:nvPr/>
        </p:nvSpPr>
        <p:spPr>
          <a:xfrm>
            <a:off x="5041900" y="4833798"/>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Oval 13"/>
          <p:cNvSpPr/>
          <p:nvPr/>
        </p:nvSpPr>
        <p:spPr>
          <a:xfrm>
            <a:off x="7125281" y="4363898"/>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Oval 15"/>
          <p:cNvSpPr/>
          <p:nvPr/>
        </p:nvSpPr>
        <p:spPr>
          <a:xfrm>
            <a:off x="5041900" y="4363898"/>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558914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61" y="346621"/>
            <a:ext cx="7698306" cy="692210"/>
          </a:xfrm>
        </p:spPr>
        <p:txBody>
          <a:bodyPr>
            <a:normAutofit fontScale="90000"/>
          </a:bodyPr>
          <a:lstStyle/>
          <a:p>
            <a:r>
              <a:rPr lang="en-ZA" dirty="0" smtClean="0"/>
              <a:t>Wishbone – the interface</a:t>
            </a: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114" y="2190576"/>
            <a:ext cx="4142406" cy="3925021"/>
          </a:xfrm>
          <a:prstGeom prst="rect">
            <a:avLst/>
          </a:prstGeom>
        </p:spPr>
      </p:pic>
      <p:sp>
        <p:nvSpPr>
          <p:cNvPr id="6" name="Rectangle 5"/>
          <p:cNvSpPr/>
          <p:nvPr/>
        </p:nvSpPr>
        <p:spPr>
          <a:xfrm>
            <a:off x="4331395" y="6119504"/>
            <a:ext cx="4572000" cy="307777"/>
          </a:xfrm>
          <a:prstGeom prst="rect">
            <a:avLst/>
          </a:prstGeom>
        </p:spPr>
        <p:txBody>
          <a:bodyPr>
            <a:spAutoFit/>
          </a:bodyPr>
          <a:lstStyle/>
          <a:p>
            <a:pPr algn="ctr"/>
            <a:r>
              <a:rPr lang="en-ZA" sz="1400" dirty="0" smtClean="0"/>
              <a:t>Standard </a:t>
            </a:r>
            <a:r>
              <a:rPr lang="en-ZA" sz="1400" dirty="0"/>
              <a:t>connection for timing diagrams.</a:t>
            </a:r>
          </a:p>
        </p:txBody>
      </p:sp>
      <p:sp>
        <p:nvSpPr>
          <p:cNvPr id="7" name="Rectangle 6"/>
          <p:cNvSpPr/>
          <p:nvPr/>
        </p:nvSpPr>
        <p:spPr>
          <a:xfrm>
            <a:off x="457200" y="1486671"/>
            <a:ext cx="3937000" cy="4801314"/>
          </a:xfrm>
          <a:prstGeom prst="rect">
            <a:avLst/>
          </a:prstGeom>
        </p:spPr>
        <p:txBody>
          <a:bodyPr wrap="square">
            <a:spAutoFit/>
          </a:bodyPr>
          <a:lstStyle/>
          <a:p>
            <a:r>
              <a:rPr lang="en-ZA" b="1" dirty="0" smtClean="0"/>
              <a:t>STALL_I:</a:t>
            </a:r>
            <a:r>
              <a:rPr lang="en-ZA" dirty="0" smtClean="0"/>
              <a:t> pipeline </a:t>
            </a:r>
            <a:r>
              <a:rPr lang="en-ZA" dirty="0"/>
              <a:t>stall </a:t>
            </a:r>
            <a:r>
              <a:rPr lang="en-ZA" dirty="0" smtClean="0"/>
              <a:t>input indicates current </a:t>
            </a:r>
            <a:r>
              <a:rPr lang="en-ZA" dirty="0"/>
              <a:t>slave is not able to accept the transfer in the transaction </a:t>
            </a:r>
            <a:r>
              <a:rPr lang="en-ZA" dirty="0" smtClean="0"/>
              <a:t>queue (used </a:t>
            </a:r>
            <a:r>
              <a:rPr lang="en-ZA" dirty="0"/>
              <a:t>in pipelined </a:t>
            </a:r>
            <a:r>
              <a:rPr lang="en-ZA" dirty="0" smtClean="0"/>
              <a:t>mode). </a:t>
            </a:r>
            <a:r>
              <a:rPr lang="en-ZA" b="1" dirty="0" smtClean="0"/>
              <a:t>ERR_I:</a:t>
            </a:r>
            <a:r>
              <a:rPr lang="en-ZA" dirty="0" smtClean="0"/>
              <a:t> indicates </a:t>
            </a:r>
            <a:r>
              <a:rPr lang="en-ZA" dirty="0"/>
              <a:t>an abnormal cycle termination</a:t>
            </a:r>
            <a:r>
              <a:rPr lang="en-ZA" dirty="0" smtClean="0"/>
              <a:t>.</a:t>
            </a:r>
          </a:p>
          <a:p>
            <a:r>
              <a:rPr lang="en-ZA" b="1" dirty="0" smtClean="0"/>
              <a:t>LOCK_O:</a:t>
            </a:r>
            <a:r>
              <a:rPr lang="en-ZA" dirty="0" smtClean="0"/>
              <a:t> </a:t>
            </a:r>
            <a:r>
              <a:rPr lang="en-ZA" dirty="0"/>
              <a:t>The lock output </a:t>
            </a:r>
            <a:r>
              <a:rPr lang="en-ZA" dirty="0" smtClean="0"/>
              <a:t>when asserted </a:t>
            </a:r>
            <a:r>
              <a:rPr lang="en-ZA" dirty="0"/>
              <a:t>indicates </a:t>
            </a:r>
            <a:r>
              <a:rPr lang="en-ZA" dirty="0" smtClean="0"/>
              <a:t>the </a:t>
            </a:r>
            <a:r>
              <a:rPr lang="en-ZA" dirty="0"/>
              <a:t>current bus cycle is uninterruptible. Lock is asserted to request complete ownership of the bus</a:t>
            </a:r>
            <a:r>
              <a:rPr lang="en-ZA" dirty="0" smtClean="0"/>
              <a:t>.</a:t>
            </a:r>
          </a:p>
          <a:p>
            <a:r>
              <a:rPr lang="en-ZA" b="1" dirty="0" smtClean="0"/>
              <a:t>RTY_I:</a:t>
            </a:r>
            <a:r>
              <a:rPr lang="en-ZA" dirty="0" smtClean="0"/>
              <a:t> </a:t>
            </a:r>
            <a:r>
              <a:rPr lang="en-ZA" dirty="0"/>
              <a:t>The retry input </a:t>
            </a:r>
            <a:r>
              <a:rPr lang="en-ZA" dirty="0" smtClean="0"/>
              <a:t>indicates the </a:t>
            </a:r>
            <a:r>
              <a:rPr lang="en-ZA" dirty="0"/>
              <a:t>interface is not ready to accept or send data, and that the cycle should be retried. </a:t>
            </a:r>
            <a:r>
              <a:rPr lang="en-ZA" dirty="0" smtClean="0"/>
              <a:t>(when </a:t>
            </a:r>
            <a:r>
              <a:rPr lang="en-ZA" dirty="0"/>
              <a:t>and how the cycle is retried is defined by the IP core </a:t>
            </a:r>
            <a:r>
              <a:rPr lang="en-ZA" dirty="0" smtClean="0"/>
              <a:t>supplier). </a:t>
            </a:r>
          </a:p>
        </p:txBody>
      </p:sp>
      <p:sp>
        <p:nvSpPr>
          <p:cNvPr id="3" name="Rectangle 2"/>
          <p:cNvSpPr/>
          <p:nvPr/>
        </p:nvSpPr>
        <p:spPr>
          <a:xfrm>
            <a:off x="531938" y="1067191"/>
            <a:ext cx="7380161" cy="369332"/>
          </a:xfrm>
          <a:prstGeom prst="rect">
            <a:avLst/>
          </a:prstGeom>
        </p:spPr>
        <p:txBody>
          <a:bodyPr wrap="square">
            <a:spAutoFit/>
          </a:bodyPr>
          <a:lstStyle/>
          <a:p>
            <a:r>
              <a:rPr lang="en-ZA" dirty="0" smtClean="0">
                <a:solidFill>
                  <a:srgbClr val="FF0000"/>
                </a:solidFill>
              </a:rPr>
              <a:t>MASTER Interfaces – special error handing signals</a:t>
            </a:r>
            <a:endParaRPr lang="en-ZA" dirty="0">
              <a:solidFill>
                <a:srgbClr val="FF0000"/>
              </a:solidFill>
            </a:endParaRPr>
          </a:p>
        </p:txBody>
      </p:sp>
    </p:spTree>
    <p:extLst>
      <p:ext uri="{BB962C8B-B14F-4D97-AF65-F5344CB8AC3E}">
        <p14:creationId xmlns:p14="http://schemas.microsoft.com/office/powerpoint/2010/main" val="288259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ZA" dirty="0" smtClean="0"/>
              <a:t>Lecture Overview</a:t>
            </a:r>
            <a:endParaRPr lang="en-US" dirty="0" smtClean="0"/>
          </a:p>
        </p:txBody>
      </p:sp>
      <p:sp>
        <p:nvSpPr>
          <p:cNvPr id="3" name="Content Placeholder 2"/>
          <p:cNvSpPr>
            <a:spLocks noGrp="1"/>
          </p:cNvSpPr>
          <p:nvPr>
            <p:ph idx="1"/>
          </p:nvPr>
        </p:nvSpPr>
        <p:spPr>
          <a:xfrm>
            <a:off x="729785" y="1257300"/>
            <a:ext cx="7697635" cy="4792981"/>
          </a:xfrm>
        </p:spPr>
        <p:txBody>
          <a:bodyPr>
            <a:normAutofit/>
          </a:bodyPr>
          <a:lstStyle/>
          <a:p>
            <a:pPr>
              <a:defRPr/>
            </a:pPr>
            <a:r>
              <a:rPr lang="en-ZA" dirty="0" smtClean="0"/>
              <a:t>Interconnection on-chip bus topologies</a:t>
            </a:r>
          </a:p>
          <a:p>
            <a:pPr>
              <a:defRPr/>
            </a:pPr>
            <a:r>
              <a:rPr lang="en-ZA" dirty="0" smtClean="0"/>
              <a:t>Interfacing standards</a:t>
            </a:r>
          </a:p>
          <a:p>
            <a:pPr>
              <a:defRPr/>
            </a:pPr>
            <a:r>
              <a:rPr lang="en-ZA" dirty="0" smtClean="0"/>
              <a:t>A </a:t>
            </a:r>
            <a:r>
              <a:rPr lang="en-ZA" dirty="0"/>
              <a:t>look at Wishbone and how </a:t>
            </a:r>
            <a:r>
              <a:rPr lang="en-ZA" dirty="0" smtClean="0"/>
              <a:t>it works</a:t>
            </a:r>
            <a:endParaRPr lang="en-ZA" dirty="0"/>
          </a:p>
          <a:p>
            <a:pPr>
              <a:defRPr/>
            </a:pPr>
            <a:r>
              <a:rPr lang="en-ZA" dirty="0" smtClean="0"/>
              <a:t>Standard </a:t>
            </a:r>
            <a:r>
              <a:rPr lang="en-ZA" dirty="0"/>
              <a:t>memory interfaces</a:t>
            </a:r>
          </a:p>
          <a:p>
            <a:pPr>
              <a:defRPr/>
            </a:pPr>
            <a:r>
              <a:rPr lang="en-ZA" dirty="0" smtClean="0"/>
              <a:t>DMA transfers</a:t>
            </a:r>
          </a:p>
          <a:p>
            <a:pPr>
              <a:defRPr/>
            </a:pPr>
            <a:r>
              <a:rPr lang="en-ZA" dirty="0"/>
              <a:t>Memory </a:t>
            </a:r>
            <a:r>
              <a:rPr lang="en-ZA" dirty="0" smtClean="0"/>
              <a:t>types</a:t>
            </a:r>
          </a:p>
        </p:txBody>
      </p:sp>
      <p:pic>
        <p:nvPicPr>
          <p:cNvPr id="4099" name="Picture 3" descr="mosaic01.gif"/>
          <p:cNvPicPr>
            <a:picLocks noChangeAspect="1"/>
          </p:cNvPicPr>
          <p:nvPr/>
        </p:nvPicPr>
        <p:blipFill>
          <a:blip r:embed="rId3" cstate="print"/>
          <a:srcRect/>
          <a:stretch>
            <a:fillRect/>
          </a:stretch>
        </p:blipFill>
        <p:spPr bwMode="auto">
          <a:xfrm>
            <a:off x="4403725" y="3538538"/>
            <a:ext cx="4471988" cy="3101975"/>
          </a:xfrm>
          <a:prstGeom prst="rect">
            <a:avLst/>
          </a:prstGeom>
          <a:noFill/>
          <a:ln w="9525">
            <a:noFill/>
            <a:miter lim="800000"/>
            <a:headEnd/>
            <a:tailEnd/>
          </a:ln>
        </p:spPr>
      </p:pic>
    </p:spTree>
    <p:extLst>
      <p:ext uri="{BB962C8B-B14F-4D97-AF65-F5344CB8AC3E}">
        <p14:creationId xmlns:p14="http://schemas.microsoft.com/office/powerpoint/2010/main" val="2365032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61" y="346621"/>
            <a:ext cx="7698306" cy="692210"/>
          </a:xfrm>
        </p:spPr>
        <p:txBody>
          <a:bodyPr>
            <a:normAutofit fontScale="90000"/>
          </a:bodyPr>
          <a:lstStyle/>
          <a:p>
            <a:r>
              <a:rPr lang="en-ZA" dirty="0" smtClean="0"/>
              <a:t>Wishbone – the interface</a:t>
            </a: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114" y="2190576"/>
            <a:ext cx="4142406" cy="3925021"/>
          </a:xfrm>
          <a:prstGeom prst="rect">
            <a:avLst/>
          </a:prstGeom>
        </p:spPr>
      </p:pic>
      <p:sp>
        <p:nvSpPr>
          <p:cNvPr id="6" name="Rectangle 5"/>
          <p:cNvSpPr/>
          <p:nvPr/>
        </p:nvSpPr>
        <p:spPr>
          <a:xfrm>
            <a:off x="4331395" y="6119504"/>
            <a:ext cx="4572000" cy="307777"/>
          </a:xfrm>
          <a:prstGeom prst="rect">
            <a:avLst/>
          </a:prstGeom>
        </p:spPr>
        <p:txBody>
          <a:bodyPr>
            <a:spAutoFit/>
          </a:bodyPr>
          <a:lstStyle/>
          <a:p>
            <a:pPr algn="ctr"/>
            <a:r>
              <a:rPr lang="en-ZA" sz="1400" dirty="0" smtClean="0"/>
              <a:t>Standard </a:t>
            </a:r>
            <a:r>
              <a:rPr lang="en-ZA" sz="1400" dirty="0"/>
              <a:t>connection for timing diagrams.</a:t>
            </a:r>
          </a:p>
        </p:txBody>
      </p:sp>
      <p:sp>
        <p:nvSpPr>
          <p:cNvPr id="7" name="Rectangle 6"/>
          <p:cNvSpPr/>
          <p:nvPr/>
        </p:nvSpPr>
        <p:spPr>
          <a:xfrm>
            <a:off x="457200" y="1836339"/>
            <a:ext cx="3937000" cy="3139321"/>
          </a:xfrm>
          <a:prstGeom prst="rect">
            <a:avLst/>
          </a:prstGeom>
        </p:spPr>
        <p:txBody>
          <a:bodyPr wrap="square">
            <a:spAutoFit/>
          </a:bodyPr>
          <a:lstStyle/>
          <a:p>
            <a:r>
              <a:rPr lang="en-ZA" b="1" dirty="0" smtClean="0"/>
              <a:t>ACK_O:</a:t>
            </a:r>
            <a:r>
              <a:rPr lang="en-ZA" dirty="0" smtClean="0"/>
              <a:t> Acknowledge output, </a:t>
            </a:r>
            <a:r>
              <a:rPr lang="en-ZA" dirty="0"/>
              <a:t>when asserted, indicates the termination of a normal bus cycle. </a:t>
            </a:r>
            <a:endParaRPr lang="en-ZA" dirty="0" smtClean="0"/>
          </a:p>
          <a:p>
            <a:r>
              <a:rPr lang="en-ZA" b="1" dirty="0" smtClean="0"/>
              <a:t>ADR_I:</a:t>
            </a:r>
            <a:r>
              <a:rPr lang="en-ZA" dirty="0" smtClean="0"/>
              <a:t> Address </a:t>
            </a:r>
            <a:r>
              <a:rPr lang="en-ZA" dirty="0"/>
              <a:t>input array </a:t>
            </a:r>
            <a:r>
              <a:rPr lang="en-ZA" dirty="0" smtClean="0"/>
              <a:t>passes </a:t>
            </a:r>
            <a:r>
              <a:rPr lang="en-ZA" dirty="0"/>
              <a:t>a binary address. </a:t>
            </a:r>
            <a:r>
              <a:rPr lang="en-ZA" dirty="0" smtClean="0"/>
              <a:t>Bus size is </a:t>
            </a:r>
            <a:r>
              <a:rPr lang="en-ZA" dirty="0"/>
              <a:t>specific to the address width of the </a:t>
            </a:r>
            <a:r>
              <a:rPr lang="en-ZA" dirty="0" smtClean="0"/>
              <a:t>core. </a:t>
            </a:r>
            <a:r>
              <a:rPr lang="en-ZA" i="1" dirty="0" smtClean="0"/>
              <a:t>NB: Lower </a:t>
            </a:r>
            <a:r>
              <a:rPr lang="en-ZA" i="1" dirty="0"/>
              <a:t>array boundary is determined by the data port size</a:t>
            </a:r>
            <a:r>
              <a:rPr lang="en-ZA" dirty="0"/>
              <a:t>. </a:t>
            </a:r>
            <a:r>
              <a:rPr lang="en-ZA" dirty="0" smtClean="0"/>
              <a:t>E.g. 32-bit </a:t>
            </a:r>
            <a:r>
              <a:rPr lang="en-ZA" dirty="0"/>
              <a:t>data port </a:t>
            </a:r>
            <a:r>
              <a:rPr lang="en-ZA" dirty="0" smtClean="0"/>
              <a:t>has ADR_O [31:2].</a:t>
            </a:r>
          </a:p>
          <a:p>
            <a:r>
              <a:rPr lang="en-ZA" b="1" dirty="0" smtClean="0"/>
              <a:t>CYC_I:</a:t>
            </a:r>
            <a:r>
              <a:rPr lang="en-ZA" dirty="0" smtClean="0"/>
              <a:t> When </a:t>
            </a:r>
            <a:r>
              <a:rPr lang="en-ZA" dirty="0"/>
              <a:t>asserted, indicates that a valid bus cycle is in </a:t>
            </a:r>
            <a:r>
              <a:rPr lang="en-ZA" dirty="0" smtClean="0"/>
              <a:t>progress </a:t>
            </a:r>
          </a:p>
        </p:txBody>
      </p:sp>
      <p:sp>
        <p:nvSpPr>
          <p:cNvPr id="3" name="Rectangle 2"/>
          <p:cNvSpPr/>
          <p:nvPr/>
        </p:nvSpPr>
        <p:spPr>
          <a:xfrm>
            <a:off x="531938" y="1067191"/>
            <a:ext cx="7380161" cy="369332"/>
          </a:xfrm>
          <a:prstGeom prst="rect">
            <a:avLst/>
          </a:prstGeom>
        </p:spPr>
        <p:txBody>
          <a:bodyPr wrap="square">
            <a:spAutoFit/>
          </a:bodyPr>
          <a:lstStyle/>
          <a:p>
            <a:r>
              <a:rPr lang="en-ZA" dirty="0" smtClean="0">
                <a:solidFill>
                  <a:srgbClr val="FF0000"/>
                </a:solidFill>
              </a:rPr>
              <a:t>SLAVE Interfaces</a:t>
            </a:r>
            <a:endParaRPr lang="en-ZA" dirty="0">
              <a:solidFill>
                <a:srgbClr val="FF0000"/>
              </a:solidFill>
            </a:endParaRPr>
          </a:p>
        </p:txBody>
      </p:sp>
      <p:sp>
        <p:nvSpPr>
          <p:cNvPr id="15" name="Oval 14"/>
          <p:cNvSpPr/>
          <p:nvPr/>
        </p:nvSpPr>
        <p:spPr>
          <a:xfrm>
            <a:off x="7099881" y="5047477"/>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Oval 16"/>
          <p:cNvSpPr/>
          <p:nvPr/>
        </p:nvSpPr>
        <p:spPr>
          <a:xfrm>
            <a:off x="7099881" y="3449167"/>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Oval 18"/>
          <p:cNvSpPr/>
          <p:nvPr/>
        </p:nvSpPr>
        <p:spPr>
          <a:xfrm>
            <a:off x="7099881" y="5303698"/>
            <a:ext cx="876300" cy="20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17808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267915"/>
            <a:ext cx="7698306" cy="692210"/>
          </a:xfrm>
        </p:spPr>
        <p:txBody>
          <a:bodyPr>
            <a:normAutofit fontScale="90000"/>
          </a:bodyPr>
          <a:lstStyle/>
          <a:p>
            <a:r>
              <a:rPr lang="en-ZA" dirty="0" smtClean="0"/>
              <a:t>Wishbone reset</a:t>
            </a:r>
            <a:endParaRPr lang="en-ZA" dirty="0"/>
          </a:p>
        </p:txBody>
      </p:sp>
      <p:sp>
        <p:nvSpPr>
          <p:cNvPr id="3" name="Content Placeholder 2"/>
          <p:cNvSpPr>
            <a:spLocks noGrp="1"/>
          </p:cNvSpPr>
          <p:nvPr>
            <p:ph idx="1"/>
          </p:nvPr>
        </p:nvSpPr>
        <p:spPr>
          <a:xfrm>
            <a:off x="551463" y="953037"/>
            <a:ext cx="8053607" cy="5904963"/>
          </a:xfrm>
        </p:spPr>
        <p:txBody>
          <a:bodyPr>
            <a:normAutofit fontScale="77500" lnSpcReduction="20000"/>
          </a:bodyPr>
          <a:lstStyle/>
          <a:p>
            <a:r>
              <a:rPr lang="en-ZA" dirty="0" smtClean="0"/>
              <a:t>Reset can be asserted for any length of time</a:t>
            </a:r>
          </a:p>
          <a:p>
            <a:r>
              <a:rPr lang="en-ZA" dirty="0"/>
              <a:t>All </a:t>
            </a:r>
            <a:r>
              <a:rPr lang="en-ZA" dirty="0" smtClean="0"/>
              <a:t>Wishbone interfaces must </a:t>
            </a:r>
            <a:r>
              <a:rPr lang="en-ZA" dirty="0"/>
              <a:t>initialize themselves at the </a:t>
            </a:r>
            <a:r>
              <a:rPr lang="en-ZA" b="1" dirty="0"/>
              <a:t>rising </a:t>
            </a:r>
            <a:r>
              <a:rPr lang="en-ZA" b="1" dirty="0" smtClean="0"/>
              <a:t>CLK_I</a:t>
            </a:r>
            <a:r>
              <a:rPr lang="en-ZA" dirty="0" smtClean="0"/>
              <a:t> </a:t>
            </a:r>
            <a:r>
              <a:rPr lang="en-ZA" dirty="0"/>
              <a:t>edge following the assertion of </a:t>
            </a:r>
            <a:r>
              <a:rPr lang="en-ZA" dirty="0" smtClean="0"/>
              <a:t>RST_I.</a:t>
            </a:r>
          </a:p>
          <a:p>
            <a:r>
              <a:rPr lang="en-ZA" dirty="0" smtClean="0"/>
              <a:t>They must stay </a:t>
            </a:r>
            <a:r>
              <a:rPr lang="en-ZA" dirty="0"/>
              <a:t>in the initialized state until the </a:t>
            </a:r>
            <a:r>
              <a:rPr lang="en-ZA" b="1" dirty="0"/>
              <a:t>rising </a:t>
            </a:r>
            <a:r>
              <a:rPr lang="en-ZA" b="1" dirty="0" smtClean="0"/>
              <a:t>CLK_I </a:t>
            </a:r>
            <a:r>
              <a:rPr lang="en-ZA" b="1" dirty="0"/>
              <a:t>edge</a:t>
            </a:r>
            <a:r>
              <a:rPr lang="en-ZA" dirty="0"/>
              <a:t> that follows the negation of </a:t>
            </a:r>
            <a:r>
              <a:rPr lang="en-ZA" dirty="0" smtClean="0"/>
              <a:t>RST_I.</a:t>
            </a:r>
          </a:p>
          <a:p>
            <a:r>
              <a:rPr lang="en-ZA" dirty="0" smtClean="0"/>
              <a:t>RST_I must be </a:t>
            </a:r>
            <a:r>
              <a:rPr lang="en-ZA" dirty="0"/>
              <a:t>asserted for at least one complete clock </a:t>
            </a:r>
            <a:r>
              <a:rPr lang="en-ZA" dirty="0" smtClean="0"/>
              <a:t>cycle.</a:t>
            </a:r>
          </a:p>
          <a:p>
            <a:r>
              <a:rPr lang="en-ZA" dirty="0" smtClean="0"/>
              <a:t>Note: </a:t>
            </a:r>
            <a:r>
              <a:rPr lang="en-ZA" b="1" dirty="0" smtClean="0"/>
              <a:t>CLK_I</a:t>
            </a:r>
            <a:r>
              <a:rPr lang="en-ZA" dirty="0" smtClean="0"/>
              <a:t> line schedules the process as to by when signals are asserted and sensed (e.g. the order of asserting STB_O and CYC_I is arbitrary, but must be done before a positive clock edge</a:t>
            </a:r>
            <a:r>
              <a:rPr lang="en-ZA" dirty="0"/>
              <a:t>) </a:t>
            </a:r>
            <a:endParaRPr lang="en-ZA" dirty="0" smtClean="0"/>
          </a:p>
          <a:p>
            <a:pPr lvl="1"/>
            <a:r>
              <a:rPr lang="en-ZA" dirty="0" smtClean="0"/>
              <a:t>There </a:t>
            </a:r>
            <a:r>
              <a:rPr lang="en-ZA" dirty="0"/>
              <a:t>is method in this </a:t>
            </a:r>
            <a:r>
              <a:rPr lang="en-ZA" dirty="0" smtClean="0"/>
              <a:t>clock-triggered approach because </a:t>
            </a:r>
            <a:r>
              <a:rPr lang="en-ZA" dirty="0"/>
              <a:t>it simplifies the interfacing logic and the </a:t>
            </a:r>
            <a:r>
              <a:rPr lang="en-ZA" dirty="0" err="1" smtClean="0"/>
              <a:t>statemachines</a:t>
            </a:r>
            <a:r>
              <a:rPr lang="en-ZA" dirty="0" smtClean="0"/>
              <a:t> for the master and slave by </a:t>
            </a:r>
            <a:r>
              <a:rPr lang="en-ZA" dirty="0"/>
              <a:t>having </a:t>
            </a:r>
            <a:r>
              <a:rPr lang="en-ZA" dirty="0" smtClean="0"/>
              <a:t>them only trigged </a:t>
            </a:r>
            <a:r>
              <a:rPr lang="en-ZA" dirty="0"/>
              <a:t>by </a:t>
            </a:r>
            <a:r>
              <a:rPr lang="en-ZA" dirty="0" err="1"/>
              <a:t>posedge</a:t>
            </a:r>
            <a:r>
              <a:rPr lang="en-ZA" dirty="0"/>
              <a:t> CLK_I and not </a:t>
            </a:r>
            <a:r>
              <a:rPr lang="en-ZA" dirty="0" smtClean="0"/>
              <a:t>anything </a:t>
            </a:r>
            <a:r>
              <a:rPr lang="en-ZA" dirty="0"/>
              <a:t>else </a:t>
            </a:r>
            <a:r>
              <a:rPr lang="en-ZA" dirty="0" smtClean="0"/>
              <a:t>(FPGAs typically are designed around making the clock accessible and synched, also save space </a:t>
            </a:r>
            <a:r>
              <a:rPr lang="en-ZA" dirty="0"/>
              <a:t>for other modules).</a:t>
            </a:r>
          </a:p>
        </p:txBody>
      </p:sp>
    </p:spTree>
    <p:extLst>
      <p:ext uri="{BB962C8B-B14F-4D97-AF65-F5344CB8AC3E}">
        <p14:creationId xmlns:p14="http://schemas.microsoft.com/office/powerpoint/2010/main" val="611038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500" y="3394888"/>
            <a:ext cx="4688651" cy="2840241"/>
          </a:xfrm>
          <a:prstGeom prst="rect">
            <a:avLst/>
          </a:prstGeom>
        </p:spPr>
      </p:pic>
      <p:sp>
        <p:nvSpPr>
          <p:cNvPr id="2" name="Title 1"/>
          <p:cNvSpPr>
            <a:spLocks noGrp="1"/>
          </p:cNvSpPr>
          <p:nvPr>
            <p:ph type="title"/>
          </p:nvPr>
        </p:nvSpPr>
        <p:spPr>
          <a:xfrm>
            <a:off x="333548" y="280794"/>
            <a:ext cx="8899301" cy="692210"/>
          </a:xfrm>
        </p:spPr>
        <p:txBody>
          <a:bodyPr>
            <a:normAutofit fontScale="90000"/>
          </a:bodyPr>
          <a:lstStyle/>
          <a:p>
            <a:r>
              <a:rPr lang="en-ZA" dirty="0" smtClean="0">
                <a:ln>
                  <a:solidFill>
                    <a:schemeClr val="tx1"/>
                  </a:solidFill>
                </a:ln>
                <a:solidFill>
                  <a:srgbClr val="1D8757"/>
                </a:solidFill>
              </a:rPr>
              <a:t>Wishbone Standard Read/Write Cycle</a:t>
            </a:r>
            <a:endParaRPr lang="en-ZA" dirty="0">
              <a:ln>
                <a:solidFill>
                  <a:schemeClr val="tx1"/>
                </a:solidFill>
              </a:ln>
              <a:solidFill>
                <a:srgbClr val="1D8757"/>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007" y="3547288"/>
            <a:ext cx="4076700" cy="2686050"/>
          </a:xfrm>
          <a:prstGeom prst="rect">
            <a:avLst/>
          </a:prstGeom>
        </p:spPr>
      </p:pic>
      <p:sp>
        <p:nvSpPr>
          <p:cNvPr id="6" name="Rectangle 5"/>
          <p:cNvSpPr/>
          <p:nvPr/>
        </p:nvSpPr>
        <p:spPr>
          <a:xfrm>
            <a:off x="5106947" y="6345996"/>
            <a:ext cx="3390672" cy="369332"/>
          </a:xfrm>
          <a:prstGeom prst="rect">
            <a:avLst/>
          </a:prstGeom>
        </p:spPr>
        <p:txBody>
          <a:bodyPr wrap="none">
            <a:spAutoFit/>
          </a:bodyPr>
          <a:lstStyle/>
          <a:p>
            <a:r>
              <a:rPr lang="en-ZA" dirty="0" smtClean="0"/>
              <a:t>Standard </a:t>
            </a:r>
            <a:r>
              <a:rPr lang="en-ZA" dirty="0"/>
              <a:t>SINGLE READ </a:t>
            </a:r>
            <a:r>
              <a:rPr lang="en-ZA" dirty="0" smtClean="0"/>
              <a:t>cycle</a:t>
            </a:r>
            <a:endParaRPr lang="en-ZA" dirty="0"/>
          </a:p>
        </p:txBody>
      </p:sp>
      <p:sp>
        <p:nvSpPr>
          <p:cNvPr id="7" name="Rectangle 6"/>
          <p:cNvSpPr/>
          <p:nvPr/>
        </p:nvSpPr>
        <p:spPr>
          <a:xfrm>
            <a:off x="658785" y="6358696"/>
            <a:ext cx="3429144" cy="369332"/>
          </a:xfrm>
          <a:prstGeom prst="rect">
            <a:avLst/>
          </a:prstGeom>
        </p:spPr>
        <p:txBody>
          <a:bodyPr wrap="none">
            <a:spAutoFit/>
          </a:bodyPr>
          <a:lstStyle/>
          <a:p>
            <a:r>
              <a:rPr lang="en-ZA" dirty="0" smtClean="0"/>
              <a:t>Standard </a:t>
            </a:r>
            <a:r>
              <a:rPr lang="en-ZA" dirty="0"/>
              <a:t>SINGLE </a:t>
            </a:r>
            <a:r>
              <a:rPr lang="en-ZA" dirty="0" smtClean="0"/>
              <a:t>WRITE cycle</a:t>
            </a:r>
            <a:endParaRPr lang="en-ZA" dirty="0"/>
          </a:p>
        </p:txBody>
      </p:sp>
      <p:sp>
        <p:nvSpPr>
          <p:cNvPr id="3" name="Rectangle 2"/>
          <p:cNvSpPr/>
          <p:nvPr/>
        </p:nvSpPr>
        <p:spPr>
          <a:xfrm>
            <a:off x="333547" y="1061336"/>
            <a:ext cx="8565754" cy="646331"/>
          </a:xfrm>
          <a:prstGeom prst="rect">
            <a:avLst/>
          </a:prstGeom>
        </p:spPr>
        <p:txBody>
          <a:bodyPr wrap="square">
            <a:spAutoFit/>
          </a:bodyPr>
          <a:lstStyle/>
          <a:p>
            <a:r>
              <a:rPr lang="en-ZA" dirty="0"/>
              <a:t>MASTER </a:t>
            </a:r>
            <a:r>
              <a:rPr lang="en-ZA" dirty="0" smtClean="0"/>
              <a:t>initiate </a:t>
            </a:r>
            <a:r>
              <a:rPr lang="en-ZA" dirty="0"/>
              <a:t>a transfer cycle by asserting </a:t>
            </a:r>
            <a:r>
              <a:rPr lang="en-ZA" dirty="0" smtClean="0"/>
              <a:t>CYC_O</a:t>
            </a:r>
          </a:p>
          <a:p>
            <a:r>
              <a:rPr lang="en-ZA" dirty="0"/>
              <a:t>MASTER </a:t>
            </a:r>
            <a:r>
              <a:rPr lang="en-ZA" dirty="0" smtClean="0"/>
              <a:t>MUST </a:t>
            </a:r>
            <a:r>
              <a:rPr lang="en-ZA" dirty="0"/>
              <a:t>assert </a:t>
            </a:r>
            <a:r>
              <a:rPr lang="en-ZA" dirty="0" smtClean="0"/>
              <a:t>CYC_O </a:t>
            </a:r>
            <a:r>
              <a:rPr lang="en-ZA" dirty="0"/>
              <a:t>for the duration of </a:t>
            </a:r>
            <a:r>
              <a:rPr lang="en-ZA" dirty="0" smtClean="0"/>
              <a:t>READ/WRITE cycle</a:t>
            </a:r>
            <a:endParaRPr lang="en-ZA" dirty="0"/>
          </a:p>
        </p:txBody>
      </p:sp>
      <p:sp>
        <p:nvSpPr>
          <p:cNvPr id="9" name="Rectangle 8"/>
          <p:cNvSpPr/>
          <p:nvPr/>
        </p:nvSpPr>
        <p:spPr>
          <a:xfrm>
            <a:off x="333546" y="1656867"/>
            <a:ext cx="8449845" cy="923330"/>
          </a:xfrm>
          <a:prstGeom prst="rect">
            <a:avLst/>
          </a:prstGeom>
        </p:spPr>
        <p:txBody>
          <a:bodyPr wrap="square">
            <a:spAutoFit/>
          </a:bodyPr>
          <a:lstStyle/>
          <a:p>
            <a:r>
              <a:rPr lang="en-ZA" dirty="0"/>
              <a:t>MASTER asserts </a:t>
            </a:r>
            <a:r>
              <a:rPr lang="en-ZA" dirty="0" smtClean="0"/>
              <a:t>STB_O </a:t>
            </a:r>
            <a:r>
              <a:rPr lang="en-ZA" dirty="0"/>
              <a:t>when </a:t>
            </a:r>
            <a:r>
              <a:rPr lang="en-ZA" dirty="0" smtClean="0"/>
              <a:t>ready </a:t>
            </a:r>
            <a:r>
              <a:rPr lang="en-ZA" dirty="0"/>
              <a:t>to transfer </a:t>
            </a:r>
            <a:r>
              <a:rPr lang="en-ZA" dirty="0" smtClean="0"/>
              <a:t>data </a:t>
            </a:r>
          </a:p>
          <a:p>
            <a:r>
              <a:rPr lang="en-ZA" dirty="0"/>
              <a:t> </a:t>
            </a:r>
            <a:r>
              <a:rPr lang="en-ZA" dirty="0" smtClean="0"/>
              <a:t>   STB_O </a:t>
            </a:r>
            <a:r>
              <a:rPr lang="en-ZA" dirty="0"/>
              <a:t>remains asserted until </a:t>
            </a:r>
            <a:r>
              <a:rPr lang="en-ZA" dirty="0" smtClean="0"/>
              <a:t>SLAVE </a:t>
            </a:r>
            <a:r>
              <a:rPr lang="en-ZA" dirty="0"/>
              <a:t>asserts one of the cycle </a:t>
            </a:r>
            <a:r>
              <a:rPr lang="en-ZA" dirty="0" smtClean="0"/>
              <a:t>terminating</a:t>
            </a:r>
            <a:br>
              <a:rPr lang="en-ZA" dirty="0" smtClean="0"/>
            </a:br>
            <a:r>
              <a:rPr lang="en-ZA" dirty="0" smtClean="0"/>
              <a:t>    </a:t>
            </a:r>
            <a:r>
              <a:rPr lang="en-ZA" dirty="0"/>
              <a:t>signals </a:t>
            </a:r>
            <a:r>
              <a:rPr lang="en-ZA" dirty="0" smtClean="0"/>
              <a:t>ACK_I], ERR_I or RTY_I</a:t>
            </a:r>
            <a:endParaRPr lang="en-ZA" dirty="0"/>
          </a:p>
        </p:txBody>
      </p:sp>
      <p:cxnSp>
        <p:nvCxnSpPr>
          <p:cNvPr id="11" name="Straight Connector 10"/>
          <p:cNvCxnSpPr/>
          <p:nvPr/>
        </p:nvCxnSpPr>
        <p:spPr>
          <a:xfrm>
            <a:off x="1657350" y="3471088"/>
            <a:ext cx="0" cy="2798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3545" y="2478167"/>
            <a:ext cx="8164074" cy="646331"/>
          </a:xfrm>
          <a:prstGeom prst="rect">
            <a:avLst/>
          </a:prstGeom>
        </p:spPr>
        <p:txBody>
          <a:bodyPr wrap="square">
            <a:spAutoFit/>
          </a:bodyPr>
          <a:lstStyle/>
          <a:p>
            <a:r>
              <a:rPr lang="en-ZA" dirty="0"/>
              <a:t>At every rising edge of </a:t>
            </a:r>
            <a:r>
              <a:rPr lang="en-ZA" dirty="0" smtClean="0"/>
              <a:t>CLK_I </a:t>
            </a:r>
            <a:r>
              <a:rPr lang="en-ZA" dirty="0"/>
              <a:t>the </a:t>
            </a:r>
            <a:r>
              <a:rPr lang="en-ZA" dirty="0" smtClean="0"/>
              <a:t>slave/master samples the signals and must respond by asserting relevant signals before the next rising clock edge.</a:t>
            </a:r>
            <a:endParaRPr lang="en-ZA" dirty="0"/>
          </a:p>
        </p:txBody>
      </p:sp>
      <p:sp>
        <p:nvSpPr>
          <p:cNvPr id="16" name="Rectangle 15"/>
          <p:cNvSpPr/>
          <p:nvPr/>
        </p:nvSpPr>
        <p:spPr>
          <a:xfrm>
            <a:off x="1639389" y="3087694"/>
            <a:ext cx="1414961" cy="430887"/>
          </a:xfrm>
          <a:prstGeom prst="rect">
            <a:avLst/>
          </a:prstGeom>
        </p:spPr>
        <p:txBody>
          <a:bodyPr wrap="square">
            <a:spAutoFit/>
          </a:bodyPr>
          <a:lstStyle/>
          <a:p>
            <a:r>
              <a:rPr lang="en-ZA" sz="1100" dirty="0" smtClean="0">
                <a:solidFill>
                  <a:srgbClr val="FF0000"/>
                </a:solidFill>
              </a:rPr>
              <a:t>Slave will </a:t>
            </a:r>
            <a:r>
              <a:rPr lang="en-ZA" sz="1100" i="1" u="sng" dirty="0" smtClean="0">
                <a:solidFill>
                  <a:srgbClr val="FF0000"/>
                </a:solidFill>
              </a:rPr>
              <a:t>sense</a:t>
            </a:r>
            <a:r>
              <a:rPr lang="en-ZA" sz="1100" dirty="0" smtClean="0">
                <a:solidFill>
                  <a:srgbClr val="FF0000"/>
                </a:solidFill>
              </a:rPr>
              <a:t> signals here</a:t>
            </a:r>
            <a:endParaRPr lang="en-ZA" sz="1100" dirty="0">
              <a:solidFill>
                <a:srgbClr val="FF0000"/>
              </a:solidFill>
            </a:endParaRPr>
          </a:p>
        </p:txBody>
      </p:sp>
      <p:cxnSp>
        <p:nvCxnSpPr>
          <p:cNvPr id="17" name="Straight Connector 16"/>
          <p:cNvCxnSpPr/>
          <p:nvPr/>
        </p:nvCxnSpPr>
        <p:spPr>
          <a:xfrm>
            <a:off x="2813050" y="3471088"/>
            <a:ext cx="0" cy="2798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813286" y="3062294"/>
            <a:ext cx="1414961" cy="600164"/>
          </a:xfrm>
          <a:prstGeom prst="rect">
            <a:avLst/>
          </a:prstGeom>
        </p:spPr>
        <p:txBody>
          <a:bodyPr wrap="square">
            <a:spAutoFit/>
          </a:bodyPr>
          <a:lstStyle/>
          <a:p>
            <a:r>
              <a:rPr lang="en-ZA" sz="1100" dirty="0" smtClean="0">
                <a:solidFill>
                  <a:srgbClr val="FF0000"/>
                </a:solidFill>
              </a:rPr>
              <a:t>Slave must</a:t>
            </a:r>
          </a:p>
          <a:p>
            <a:r>
              <a:rPr lang="en-ZA" sz="1100" dirty="0" smtClean="0">
                <a:solidFill>
                  <a:srgbClr val="FF0000"/>
                </a:solidFill>
              </a:rPr>
              <a:t>assert signals before here</a:t>
            </a:r>
            <a:endParaRPr lang="en-ZA" sz="1100" dirty="0">
              <a:solidFill>
                <a:srgbClr val="FF0000"/>
              </a:solidFill>
            </a:endParaRPr>
          </a:p>
        </p:txBody>
      </p:sp>
      <p:sp>
        <p:nvSpPr>
          <p:cNvPr id="19" name="Rectangle 18"/>
          <p:cNvSpPr/>
          <p:nvPr/>
        </p:nvSpPr>
        <p:spPr>
          <a:xfrm>
            <a:off x="2862146" y="6017894"/>
            <a:ext cx="1363543" cy="430887"/>
          </a:xfrm>
          <a:prstGeom prst="rect">
            <a:avLst/>
          </a:prstGeom>
        </p:spPr>
        <p:txBody>
          <a:bodyPr wrap="square">
            <a:spAutoFit/>
          </a:bodyPr>
          <a:lstStyle/>
          <a:p>
            <a:r>
              <a:rPr lang="en-ZA" sz="1100" dirty="0" smtClean="0">
                <a:solidFill>
                  <a:srgbClr val="FF0000"/>
                </a:solidFill>
              </a:rPr>
              <a:t>Master senses signals here</a:t>
            </a:r>
            <a:endParaRPr lang="en-ZA" sz="1100" dirty="0">
              <a:solidFill>
                <a:srgbClr val="FF0000"/>
              </a:solidFill>
            </a:endParaRPr>
          </a:p>
        </p:txBody>
      </p:sp>
      <p:cxnSp>
        <p:nvCxnSpPr>
          <p:cNvPr id="20" name="Straight Connector 19"/>
          <p:cNvCxnSpPr/>
          <p:nvPr/>
        </p:nvCxnSpPr>
        <p:spPr>
          <a:xfrm>
            <a:off x="3943350" y="3471088"/>
            <a:ext cx="0" cy="2798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663700" y="3293272"/>
            <a:ext cx="63500" cy="169446"/>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806935" y="3301642"/>
            <a:ext cx="63500" cy="169446"/>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813286" y="6127393"/>
            <a:ext cx="114064" cy="134652"/>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970270" y="3471088"/>
            <a:ext cx="0" cy="2798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949613" y="3087694"/>
            <a:ext cx="1414961" cy="430887"/>
          </a:xfrm>
          <a:prstGeom prst="rect">
            <a:avLst/>
          </a:prstGeom>
        </p:spPr>
        <p:txBody>
          <a:bodyPr wrap="square">
            <a:spAutoFit/>
          </a:bodyPr>
          <a:lstStyle/>
          <a:p>
            <a:r>
              <a:rPr lang="en-ZA" sz="1100" dirty="0" smtClean="0">
                <a:solidFill>
                  <a:srgbClr val="FF0000"/>
                </a:solidFill>
              </a:rPr>
              <a:t>Slave will </a:t>
            </a:r>
            <a:r>
              <a:rPr lang="en-ZA" sz="1100" i="1" u="sng" dirty="0" smtClean="0">
                <a:solidFill>
                  <a:srgbClr val="FF0000"/>
                </a:solidFill>
              </a:rPr>
              <a:t>sense</a:t>
            </a:r>
            <a:r>
              <a:rPr lang="en-ZA" sz="1100" dirty="0" smtClean="0">
                <a:solidFill>
                  <a:srgbClr val="FF0000"/>
                </a:solidFill>
              </a:rPr>
              <a:t> signals here</a:t>
            </a:r>
            <a:endParaRPr lang="en-ZA" sz="1100" dirty="0">
              <a:solidFill>
                <a:srgbClr val="FF0000"/>
              </a:solidFill>
            </a:endParaRPr>
          </a:p>
        </p:txBody>
      </p:sp>
      <p:cxnSp>
        <p:nvCxnSpPr>
          <p:cNvPr id="30" name="Straight Connector 29"/>
          <p:cNvCxnSpPr/>
          <p:nvPr/>
        </p:nvCxnSpPr>
        <p:spPr>
          <a:xfrm flipV="1">
            <a:off x="5973924" y="3293272"/>
            <a:ext cx="63500" cy="169446"/>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153230" y="3471088"/>
            <a:ext cx="0" cy="2798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140351" y="3062294"/>
            <a:ext cx="1414961" cy="600164"/>
          </a:xfrm>
          <a:prstGeom prst="rect">
            <a:avLst/>
          </a:prstGeom>
        </p:spPr>
        <p:txBody>
          <a:bodyPr wrap="square">
            <a:spAutoFit/>
          </a:bodyPr>
          <a:lstStyle/>
          <a:p>
            <a:r>
              <a:rPr lang="en-ZA" sz="1100" dirty="0" smtClean="0">
                <a:solidFill>
                  <a:srgbClr val="FF0000"/>
                </a:solidFill>
              </a:rPr>
              <a:t>Slave must</a:t>
            </a:r>
          </a:p>
          <a:p>
            <a:r>
              <a:rPr lang="en-ZA" sz="1100" dirty="0" smtClean="0">
                <a:solidFill>
                  <a:srgbClr val="FF0000"/>
                </a:solidFill>
              </a:rPr>
              <a:t>assert signals before here</a:t>
            </a:r>
            <a:endParaRPr lang="en-ZA" sz="1100" dirty="0">
              <a:solidFill>
                <a:srgbClr val="FF0000"/>
              </a:solidFill>
            </a:endParaRPr>
          </a:p>
        </p:txBody>
      </p:sp>
      <p:cxnSp>
        <p:nvCxnSpPr>
          <p:cNvPr id="33" name="Straight Connector 32"/>
          <p:cNvCxnSpPr/>
          <p:nvPr/>
        </p:nvCxnSpPr>
        <p:spPr>
          <a:xfrm flipV="1">
            <a:off x="7134000" y="3301642"/>
            <a:ext cx="63500" cy="169446"/>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636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Wishbone examples / templates</a:t>
            </a:r>
            <a:endParaRPr lang="en-ZA" dirty="0"/>
          </a:p>
        </p:txBody>
      </p:sp>
      <p:sp>
        <p:nvSpPr>
          <p:cNvPr id="3" name="Content Placeholder 2"/>
          <p:cNvSpPr>
            <a:spLocks noGrp="1"/>
          </p:cNvSpPr>
          <p:nvPr>
            <p:ph idx="1"/>
          </p:nvPr>
        </p:nvSpPr>
        <p:spPr/>
        <p:txBody>
          <a:bodyPr/>
          <a:lstStyle/>
          <a:p>
            <a:r>
              <a:rPr lang="en-ZA" dirty="0" smtClean="0"/>
              <a:t>Recommended</a:t>
            </a:r>
          </a:p>
          <a:p>
            <a:pPr lvl="1"/>
            <a:r>
              <a:rPr lang="en-ZA" dirty="0" smtClean="0"/>
              <a:t>Simple starting point provided by </a:t>
            </a:r>
            <a:r>
              <a:rPr lang="en-ZA" dirty="0" err="1" smtClean="0"/>
              <a:t>OpenCores</a:t>
            </a:r>
            <a:r>
              <a:rPr lang="en-ZA" dirty="0"/>
              <a:t>: </a:t>
            </a:r>
            <a:r>
              <a:rPr lang="en-ZA" dirty="0">
                <a:hlinkClick r:id="rId2"/>
              </a:rPr>
              <a:t>https://</a:t>
            </a:r>
            <a:r>
              <a:rPr lang="en-ZA" dirty="0" smtClean="0">
                <a:hlinkClick r:id="rId2"/>
              </a:rPr>
              <a:t>opencores.org/forum,Cores,0,608</a:t>
            </a:r>
            <a:endParaRPr lang="en-ZA" dirty="0" smtClean="0"/>
          </a:p>
        </p:txBody>
      </p:sp>
    </p:spTree>
    <p:extLst>
      <p:ext uri="{BB962C8B-B14F-4D97-AF65-F5344CB8AC3E}">
        <p14:creationId xmlns:p14="http://schemas.microsoft.com/office/powerpoint/2010/main" val="1082209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Altera/Intel </a:t>
            </a:r>
            <a:r>
              <a:rPr lang="en-ZA" dirty="0"/>
              <a:t>Avalon Bus</a:t>
            </a:r>
          </a:p>
        </p:txBody>
      </p:sp>
      <p:sp>
        <p:nvSpPr>
          <p:cNvPr id="3" name="Content Placeholder 2"/>
          <p:cNvSpPr>
            <a:spLocks noGrp="1"/>
          </p:cNvSpPr>
          <p:nvPr>
            <p:ph idx="1"/>
          </p:nvPr>
        </p:nvSpPr>
        <p:spPr>
          <a:xfrm>
            <a:off x="729785" y="1417820"/>
            <a:ext cx="7931615" cy="5021080"/>
          </a:xfrm>
        </p:spPr>
        <p:txBody>
          <a:bodyPr>
            <a:normAutofit fontScale="70000" lnSpcReduction="20000"/>
          </a:bodyPr>
          <a:lstStyle/>
          <a:p>
            <a:r>
              <a:rPr lang="en-ZA" dirty="0" smtClean="0"/>
              <a:t>Altera Avalon </a:t>
            </a:r>
            <a:r>
              <a:rPr lang="en-ZA" dirty="0"/>
              <a:t>interface </a:t>
            </a:r>
            <a:r>
              <a:rPr lang="en-ZA" dirty="0" smtClean="0"/>
              <a:t>bus </a:t>
            </a:r>
            <a:r>
              <a:rPr lang="en-ZA" dirty="0"/>
              <a:t>used </a:t>
            </a:r>
            <a:r>
              <a:rPr lang="en-ZA" dirty="0" smtClean="0"/>
              <a:t>as </a:t>
            </a:r>
            <a:r>
              <a:rPr lang="en-ZA" dirty="0" err="1"/>
              <a:t>Nios</a:t>
            </a:r>
            <a:r>
              <a:rPr lang="en-ZA" dirty="0"/>
              <a:t> embedded </a:t>
            </a:r>
            <a:r>
              <a:rPr lang="en-ZA" dirty="0" smtClean="0"/>
              <a:t>processor peripheral bus</a:t>
            </a:r>
          </a:p>
          <a:p>
            <a:r>
              <a:rPr lang="en-ZA" dirty="0" smtClean="0"/>
              <a:t>Designed (originally) to </a:t>
            </a:r>
            <a:r>
              <a:rPr lang="en-ZA" dirty="0"/>
              <a:t>accommodate peripheral development for the </a:t>
            </a:r>
            <a:r>
              <a:rPr lang="en-ZA" dirty="0" smtClean="0"/>
              <a:t>System-On-a-Programmable-Chip </a:t>
            </a:r>
            <a:r>
              <a:rPr lang="en-ZA" dirty="0"/>
              <a:t>(SOPC) </a:t>
            </a:r>
            <a:r>
              <a:rPr lang="en-ZA" dirty="0" smtClean="0"/>
              <a:t>environment.</a:t>
            </a:r>
          </a:p>
          <a:p>
            <a:r>
              <a:rPr lang="en-ZA" dirty="0" err="1" smtClean="0"/>
              <a:t>Qsys</a:t>
            </a:r>
            <a:r>
              <a:rPr lang="en-ZA" dirty="0" smtClean="0"/>
              <a:t> now replaces SOPC tool</a:t>
            </a:r>
          </a:p>
          <a:p>
            <a:r>
              <a:rPr lang="en-ZA" dirty="0" smtClean="0"/>
              <a:t>The </a:t>
            </a:r>
            <a:r>
              <a:rPr lang="en-ZA" dirty="0"/>
              <a:t>generated switch fabric logic includes several </a:t>
            </a:r>
            <a:r>
              <a:rPr lang="en-ZA" dirty="0" smtClean="0"/>
              <a:t>chip select </a:t>
            </a:r>
            <a:r>
              <a:rPr lang="en-ZA" dirty="0"/>
              <a:t>signals for </a:t>
            </a:r>
            <a:endParaRPr lang="en-ZA" dirty="0" smtClean="0"/>
          </a:p>
          <a:p>
            <a:pPr lvl="1"/>
            <a:r>
              <a:rPr lang="en-ZA" dirty="0" smtClean="0"/>
              <a:t>data-path </a:t>
            </a:r>
            <a:r>
              <a:rPr lang="en-ZA" dirty="0"/>
              <a:t>multiplexing, </a:t>
            </a:r>
            <a:r>
              <a:rPr lang="en-ZA" dirty="0" smtClean="0"/>
              <a:t>address </a:t>
            </a:r>
            <a:r>
              <a:rPr lang="en-ZA" dirty="0"/>
              <a:t>decoding, </a:t>
            </a:r>
            <a:r>
              <a:rPr lang="en-ZA" dirty="0" smtClean="0"/>
              <a:t>wait-state generation, interrupt-priority </a:t>
            </a:r>
            <a:r>
              <a:rPr lang="en-ZA" dirty="0"/>
              <a:t>assignment, </a:t>
            </a:r>
            <a:r>
              <a:rPr lang="en-ZA" dirty="0" smtClean="0"/>
              <a:t>dynamic-bus </a:t>
            </a:r>
            <a:r>
              <a:rPr lang="en-ZA" dirty="0"/>
              <a:t>sizing, </a:t>
            </a:r>
            <a:r>
              <a:rPr lang="en-ZA" dirty="0" smtClean="0"/>
              <a:t>multi-muster </a:t>
            </a:r>
            <a:r>
              <a:rPr lang="en-ZA" dirty="0"/>
              <a:t>arbitration logic and </a:t>
            </a:r>
            <a:r>
              <a:rPr lang="en-ZA" dirty="0" smtClean="0"/>
              <a:t>advanced </a:t>
            </a:r>
            <a:r>
              <a:rPr lang="en-ZA" dirty="0"/>
              <a:t>switch fabric transfer. </a:t>
            </a:r>
            <a:endParaRPr lang="en-ZA" dirty="0" smtClean="0"/>
          </a:p>
          <a:p>
            <a:r>
              <a:rPr lang="en-ZA" dirty="0" smtClean="0"/>
              <a:t>Mainly intended for implemented </a:t>
            </a:r>
            <a:r>
              <a:rPr lang="en-ZA" dirty="0"/>
              <a:t>on Altera devices using </a:t>
            </a:r>
            <a:r>
              <a:rPr lang="en-ZA" dirty="0" err="1" smtClean="0"/>
              <a:t>Qsys</a:t>
            </a:r>
            <a:r>
              <a:rPr lang="en-ZA" dirty="0" smtClean="0"/>
              <a:t> / SOPC Builder</a:t>
            </a:r>
          </a:p>
          <a:p>
            <a:r>
              <a:rPr lang="en-ZA" dirty="0" smtClean="0"/>
              <a:t>Avalon </a:t>
            </a:r>
            <a:r>
              <a:rPr lang="en-ZA" dirty="0"/>
              <a:t>Bus is generated automatically, when a new </a:t>
            </a:r>
            <a:r>
              <a:rPr lang="en-ZA" dirty="0" err="1"/>
              <a:t>Nios</a:t>
            </a:r>
            <a:r>
              <a:rPr lang="en-ZA" dirty="0"/>
              <a:t> </a:t>
            </a:r>
            <a:r>
              <a:rPr lang="en-ZA" dirty="0" smtClean="0"/>
              <a:t>core </a:t>
            </a:r>
            <a:r>
              <a:rPr lang="en-ZA" dirty="0"/>
              <a:t>with peripherals is created in </a:t>
            </a:r>
            <a:r>
              <a:rPr lang="en-ZA" dirty="0" smtClean="0"/>
              <a:t>Sys/SOPC-builder</a:t>
            </a:r>
          </a:p>
          <a:p>
            <a:r>
              <a:rPr lang="en-ZA" b="1" dirty="0" smtClean="0"/>
              <a:t>Is an open standard </a:t>
            </a:r>
            <a:r>
              <a:rPr lang="en-ZA" dirty="0" smtClean="0"/>
              <a:t>(can develop own Avalon modules)</a:t>
            </a:r>
            <a:endParaRPr lang="en-ZA" dirty="0"/>
          </a:p>
        </p:txBody>
      </p:sp>
    </p:spTree>
    <p:extLst>
      <p:ext uri="{BB962C8B-B14F-4D97-AF65-F5344CB8AC3E}">
        <p14:creationId xmlns:p14="http://schemas.microsoft.com/office/powerpoint/2010/main" val="4073164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ZA" dirty="0" smtClean="0"/>
              <a:t>RC Building Blocks: </a:t>
            </a:r>
            <a:br>
              <a:rPr lang="en-ZA" dirty="0" smtClean="0"/>
            </a:br>
            <a:r>
              <a:rPr lang="en-ZA" dirty="0" smtClean="0"/>
              <a:t> DMA – Efficient Data Transfer</a:t>
            </a:r>
            <a:endParaRPr lang="en-US" dirty="0"/>
          </a:p>
        </p:txBody>
      </p:sp>
      <p:sp>
        <p:nvSpPr>
          <p:cNvPr id="5" name="Text Placeholder 4"/>
          <p:cNvSpPr>
            <a:spLocks noGrp="1"/>
          </p:cNvSpPr>
          <p:nvPr>
            <p:ph type="body" idx="1"/>
          </p:nvPr>
        </p:nvSpPr>
        <p:spPr/>
        <p:txBody>
          <a:bodyPr/>
          <a:lstStyle/>
          <a:p>
            <a:pPr>
              <a:defRPr/>
            </a:pPr>
            <a:r>
              <a:rPr lang="en-ZA" dirty="0" smtClean="0"/>
              <a:t>Reconfigurable Computing</a:t>
            </a:r>
            <a:endParaRPr lang="en-US" dirty="0"/>
          </a:p>
        </p:txBody>
      </p:sp>
    </p:spTree>
    <p:extLst>
      <p:ext uri="{BB962C8B-B14F-4D97-AF65-F5344CB8AC3E}">
        <p14:creationId xmlns:p14="http://schemas.microsoft.com/office/powerpoint/2010/main" val="2407060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ZA" dirty="0" smtClean="0"/>
              <a:t>Direct Memory Access (DMA)</a:t>
            </a:r>
            <a:endParaRPr lang="en-US" dirty="0"/>
          </a:p>
        </p:txBody>
      </p:sp>
      <p:sp>
        <p:nvSpPr>
          <p:cNvPr id="5" name="Content Placeholder 4"/>
          <p:cNvSpPr>
            <a:spLocks noGrp="1"/>
          </p:cNvSpPr>
          <p:nvPr>
            <p:ph idx="1"/>
          </p:nvPr>
        </p:nvSpPr>
        <p:spPr>
          <a:xfrm>
            <a:off x="628650" y="1722438"/>
            <a:ext cx="8007350" cy="4191000"/>
          </a:xfrm>
        </p:spPr>
        <p:txBody>
          <a:bodyPr/>
          <a:lstStyle/>
          <a:p>
            <a:pPr>
              <a:defRPr/>
            </a:pPr>
            <a:r>
              <a:rPr lang="en-ZA" sz="2400" dirty="0" smtClean="0"/>
              <a:t>Originally </a:t>
            </a:r>
            <a:r>
              <a:rPr lang="en-US" sz="2400" dirty="0" smtClean="0"/>
              <a:t>direct memory access (DMA) referred to a feature provided on a computer systems whereby peripherals within the computer can access the system memory for reading and/or writing independently of the central processing unit.</a:t>
            </a:r>
          </a:p>
          <a:p>
            <a:pPr>
              <a:defRPr/>
            </a:pPr>
            <a:r>
              <a:rPr lang="en-ZA" sz="2400" dirty="0" smtClean="0"/>
              <a:t>This is still an appropriate definition; except rather consider DMA as a more general description, whereby separate hardware can both access memory directly (without the CPU doing any work), and can request the memory subsystem (really the DMAC) to perform memory copies or transfers.</a:t>
            </a:r>
            <a:endParaRPr lang="en-US" sz="2400" dirty="0"/>
          </a:p>
        </p:txBody>
      </p:sp>
    </p:spTree>
    <p:extLst>
      <p:ext uri="{BB962C8B-B14F-4D97-AF65-F5344CB8AC3E}">
        <p14:creationId xmlns:p14="http://schemas.microsoft.com/office/powerpoint/2010/main" val="2314728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50" name="Elbow Connector 59"/>
          <p:cNvCxnSpPr>
            <a:cxnSpLocks noChangeShapeType="1"/>
            <a:stCxn id="27687" idx="3"/>
          </p:cNvCxnSpPr>
          <p:nvPr/>
        </p:nvCxnSpPr>
        <p:spPr bwMode="auto">
          <a:xfrm>
            <a:off x="7968371" y="4213223"/>
            <a:ext cx="450850" cy="1409700"/>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651" name="Straight Connector 78"/>
          <p:cNvCxnSpPr>
            <a:cxnSpLocks noChangeShapeType="1"/>
          </p:cNvCxnSpPr>
          <p:nvPr/>
        </p:nvCxnSpPr>
        <p:spPr bwMode="auto">
          <a:xfrm rot="5400000">
            <a:off x="7290509" y="4965698"/>
            <a:ext cx="722312"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652" name="Elbow Connector 53"/>
          <p:cNvCxnSpPr>
            <a:cxnSpLocks noChangeShapeType="1"/>
          </p:cNvCxnSpPr>
          <p:nvPr/>
        </p:nvCxnSpPr>
        <p:spPr bwMode="auto">
          <a:xfrm flipV="1">
            <a:off x="5263271" y="4619623"/>
            <a:ext cx="1812925" cy="530225"/>
          </a:xfrm>
          <a:prstGeom prst="bentConnector3">
            <a:avLst>
              <a:gd name="adj1" fmla="val 9878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653" name="Shape 25"/>
          <p:cNvCxnSpPr>
            <a:cxnSpLocks noChangeShapeType="1"/>
            <a:stCxn id="27657" idx="3"/>
          </p:cNvCxnSpPr>
          <p:nvPr/>
        </p:nvCxnSpPr>
        <p:spPr bwMode="auto">
          <a:xfrm>
            <a:off x="5291846" y="3108323"/>
            <a:ext cx="1343025" cy="965200"/>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9114" y="259645"/>
            <a:ext cx="7698306" cy="1109221"/>
          </a:xfrm>
        </p:spPr>
        <p:txBody>
          <a:bodyPr>
            <a:normAutofit fontScale="90000"/>
          </a:bodyPr>
          <a:lstStyle/>
          <a:p>
            <a:pPr>
              <a:defRPr/>
            </a:pPr>
            <a:r>
              <a:rPr lang="en-ZA" dirty="0" smtClean="0"/>
              <a:t>Typical computer design without DMA</a:t>
            </a:r>
            <a:endParaRPr lang="en-US" dirty="0"/>
          </a:p>
        </p:txBody>
      </p:sp>
      <p:cxnSp>
        <p:nvCxnSpPr>
          <p:cNvPr id="27655" name="Straight Connector 6"/>
          <p:cNvCxnSpPr>
            <a:cxnSpLocks noChangeShapeType="1"/>
          </p:cNvCxnSpPr>
          <p:nvPr/>
        </p:nvCxnSpPr>
        <p:spPr bwMode="auto">
          <a:xfrm>
            <a:off x="2534358" y="2938461"/>
            <a:ext cx="2462213" cy="15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7656" name="Rectangle 7"/>
          <p:cNvSpPr>
            <a:spLocks noChangeArrowheads="1"/>
          </p:cNvSpPr>
          <p:nvPr/>
        </p:nvSpPr>
        <p:spPr bwMode="auto">
          <a:xfrm>
            <a:off x="2721683" y="2584448"/>
            <a:ext cx="1004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address</a:t>
            </a:r>
            <a:endParaRPr lang="en-US"/>
          </a:p>
        </p:txBody>
      </p:sp>
      <p:sp>
        <p:nvSpPr>
          <p:cNvPr id="27657" name="Rectangle 8"/>
          <p:cNvSpPr>
            <a:spLocks noChangeArrowheads="1"/>
          </p:cNvSpPr>
          <p:nvPr/>
        </p:nvSpPr>
        <p:spPr bwMode="auto">
          <a:xfrm>
            <a:off x="4053596" y="2613023"/>
            <a:ext cx="1238250" cy="989013"/>
          </a:xfrm>
          <a:prstGeom prst="rect">
            <a:avLst/>
          </a:prstGeom>
          <a:solidFill>
            <a:schemeClr val="accent1"/>
          </a:solidFill>
          <a:ln w="9525" algn="ctr">
            <a:solidFill>
              <a:schemeClr val="tx1"/>
            </a:solidFill>
            <a:round/>
            <a:headEnd/>
            <a:tailEnd/>
          </a:ln>
        </p:spPr>
        <p:txBody>
          <a:bodyPr anchor="ctr"/>
          <a:lstStyle/>
          <a:p>
            <a:pPr algn="ctr"/>
            <a:r>
              <a:rPr lang="en-ZA"/>
              <a:t>Address Decoder</a:t>
            </a:r>
            <a:endParaRPr lang="en-US"/>
          </a:p>
        </p:txBody>
      </p:sp>
      <p:sp>
        <p:nvSpPr>
          <p:cNvPr id="27658" name="Rectangle 9"/>
          <p:cNvSpPr>
            <a:spLocks noChangeArrowheads="1"/>
          </p:cNvSpPr>
          <p:nvPr/>
        </p:nvSpPr>
        <p:spPr bwMode="auto">
          <a:xfrm>
            <a:off x="6618996" y="1198561"/>
            <a:ext cx="1239837" cy="1327150"/>
          </a:xfrm>
          <a:prstGeom prst="rect">
            <a:avLst/>
          </a:prstGeom>
          <a:solidFill>
            <a:schemeClr val="accent1"/>
          </a:solidFill>
          <a:ln w="9525" algn="ctr">
            <a:solidFill>
              <a:schemeClr val="tx1"/>
            </a:solidFill>
            <a:round/>
            <a:headEnd/>
            <a:tailEnd/>
          </a:ln>
        </p:spPr>
        <p:txBody>
          <a:bodyPr tIns="108000"/>
          <a:lstStyle/>
          <a:p>
            <a:pPr algn="ctr"/>
            <a:r>
              <a:rPr lang="en-ZA"/>
              <a:t>Memory (Device 0)</a:t>
            </a:r>
            <a:endParaRPr lang="en-US"/>
          </a:p>
        </p:txBody>
      </p:sp>
      <p:cxnSp>
        <p:nvCxnSpPr>
          <p:cNvPr id="27659" name="Shape 12"/>
          <p:cNvCxnSpPr>
            <a:cxnSpLocks noChangeShapeType="1"/>
            <a:endCxn id="27658" idx="1"/>
          </p:cNvCxnSpPr>
          <p:nvPr/>
        </p:nvCxnSpPr>
        <p:spPr bwMode="auto">
          <a:xfrm flipV="1">
            <a:off x="3832933" y="1862136"/>
            <a:ext cx="2786063" cy="1076325"/>
          </a:xfrm>
          <a:prstGeom prst="bentConnector3">
            <a:avLst>
              <a:gd name="adj1" fmla="val 264"/>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7660" name="Rectangle 13"/>
          <p:cNvSpPr>
            <a:spLocks noChangeArrowheads="1"/>
          </p:cNvSpPr>
          <p:nvPr/>
        </p:nvSpPr>
        <p:spPr bwMode="auto">
          <a:xfrm>
            <a:off x="5420433" y="1522411"/>
            <a:ext cx="1004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address</a:t>
            </a:r>
            <a:endParaRPr lang="en-US"/>
          </a:p>
        </p:txBody>
      </p:sp>
      <p:cxnSp>
        <p:nvCxnSpPr>
          <p:cNvPr id="27661" name="Shape 19"/>
          <p:cNvCxnSpPr>
            <a:cxnSpLocks noChangeShapeType="1"/>
            <a:stCxn id="27657" idx="0"/>
          </p:cNvCxnSpPr>
          <p:nvPr/>
        </p:nvCxnSpPr>
        <p:spPr bwMode="auto">
          <a:xfrm rot="5400000" flipH="1" flipV="1">
            <a:off x="5403765" y="1381917"/>
            <a:ext cx="500062" cy="1962150"/>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2" name="Rectangle 20"/>
          <p:cNvSpPr>
            <a:spLocks noChangeArrowheads="1"/>
          </p:cNvSpPr>
          <p:nvPr/>
        </p:nvSpPr>
        <p:spPr bwMode="auto">
          <a:xfrm>
            <a:off x="4623508" y="2347911"/>
            <a:ext cx="72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CS0*</a:t>
            </a:r>
            <a:endParaRPr lang="en-US"/>
          </a:p>
        </p:txBody>
      </p:sp>
      <p:sp>
        <p:nvSpPr>
          <p:cNvPr id="27663" name="Rectangle 21"/>
          <p:cNvSpPr>
            <a:spLocks noChangeArrowheads="1"/>
          </p:cNvSpPr>
          <p:nvPr/>
        </p:nvSpPr>
        <p:spPr bwMode="auto">
          <a:xfrm>
            <a:off x="6599946" y="1949448"/>
            <a:ext cx="595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CS*</a:t>
            </a:r>
            <a:endParaRPr lang="en-US"/>
          </a:p>
        </p:txBody>
      </p:sp>
      <p:sp>
        <p:nvSpPr>
          <p:cNvPr id="27664" name="Rectangle 23"/>
          <p:cNvSpPr>
            <a:spLocks noChangeArrowheads="1"/>
          </p:cNvSpPr>
          <p:nvPr/>
        </p:nvSpPr>
        <p:spPr bwMode="auto">
          <a:xfrm>
            <a:off x="6618996" y="3365498"/>
            <a:ext cx="1416050" cy="1357313"/>
          </a:xfrm>
          <a:prstGeom prst="rect">
            <a:avLst/>
          </a:prstGeom>
          <a:solidFill>
            <a:schemeClr val="accent1"/>
          </a:solidFill>
          <a:ln w="9525" algn="ctr">
            <a:solidFill>
              <a:schemeClr val="tx1"/>
            </a:solidFill>
            <a:round/>
            <a:headEnd/>
            <a:tailEnd/>
          </a:ln>
        </p:spPr>
        <p:txBody>
          <a:bodyPr tIns="108000"/>
          <a:lstStyle/>
          <a:p>
            <a:pPr algn="ctr"/>
            <a:r>
              <a:rPr lang="en-ZA"/>
              <a:t>UART</a:t>
            </a:r>
          </a:p>
          <a:p>
            <a:pPr algn="ctr"/>
            <a:r>
              <a:rPr lang="en-ZA"/>
              <a:t>(Device 1)</a:t>
            </a:r>
            <a:endParaRPr lang="en-US"/>
          </a:p>
        </p:txBody>
      </p:sp>
      <p:sp>
        <p:nvSpPr>
          <p:cNvPr id="27665" name="Rectangle 31"/>
          <p:cNvSpPr>
            <a:spLocks noChangeArrowheads="1"/>
          </p:cNvSpPr>
          <p:nvPr/>
        </p:nvSpPr>
        <p:spPr bwMode="auto">
          <a:xfrm>
            <a:off x="5272796" y="2835273"/>
            <a:ext cx="722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CS1*</a:t>
            </a:r>
            <a:endParaRPr lang="en-US"/>
          </a:p>
        </p:txBody>
      </p:sp>
      <p:sp>
        <p:nvSpPr>
          <p:cNvPr id="27666" name="Rectangle 32"/>
          <p:cNvSpPr>
            <a:spLocks noChangeArrowheads="1"/>
          </p:cNvSpPr>
          <p:nvPr/>
        </p:nvSpPr>
        <p:spPr bwMode="auto">
          <a:xfrm>
            <a:off x="4637796" y="3689348"/>
            <a:ext cx="72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CS2*</a:t>
            </a:r>
            <a:endParaRPr lang="en-US"/>
          </a:p>
        </p:txBody>
      </p:sp>
      <p:sp>
        <p:nvSpPr>
          <p:cNvPr id="27667" name="Rectangle 38"/>
          <p:cNvSpPr>
            <a:spLocks noChangeArrowheads="1"/>
          </p:cNvSpPr>
          <p:nvPr/>
        </p:nvSpPr>
        <p:spPr bwMode="auto">
          <a:xfrm>
            <a:off x="6569783" y="3925886"/>
            <a:ext cx="595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CS*</a:t>
            </a:r>
            <a:endParaRPr lang="en-US"/>
          </a:p>
        </p:txBody>
      </p:sp>
      <p:sp>
        <p:nvSpPr>
          <p:cNvPr id="27668" name="Rectangle 45"/>
          <p:cNvSpPr>
            <a:spLocks noChangeArrowheads="1"/>
          </p:cNvSpPr>
          <p:nvPr/>
        </p:nvSpPr>
        <p:spPr bwMode="auto">
          <a:xfrm>
            <a:off x="2513721" y="3602036"/>
            <a:ext cx="608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RD*</a:t>
            </a:r>
            <a:endParaRPr lang="en-US"/>
          </a:p>
        </p:txBody>
      </p:sp>
      <p:cxnSp>
        <p:nvCxnSpPr>
          <p:cNvPr id="27669" name="Straight Connector 48"/>
          <p:cNvCxnSpPr>
            <a:cxnSpLocks noChangeShapeType="1"/>
            <a:stCxn id="27657" idx="2"/>
          </p:cNvCxnSpPr>
          <p:nvPr/>
        </p:nvCxnSpPr>
        <p:spPr bwMode="auto">
          <a:xfrm rot="16200000" flipH="1">
            <a:off x="4399671" y="3875086"/>
            <a:ext cx="560387" cy="142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70" name="Rectangle 49"/>
          <p:cNvSpPr>
            <a:spLocks noChangeArrowheads="1"/>
          </p:cNvSpPr>
          <p:nvPr/>
        </p:nvSpPr>
        <p:spPr bwMode="auto">
          <a:xfrm>
            <a:off x="4490158" y="4043361"/>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a:t>
            </a:r>
            <a:endParaRPr lang="en-US"/>
          </a:p>
        </p:txBody>
      </p:sp>
      <p:cxnSp>
        <p:nvCxnSpPr>
          <p:cNvPr id="27671" name="Elbow Connector 51"/>
          <p:cNvCxnSpPr>
            <a:cxnSpLocks noChangeShapeType="1"/>
          </p:cNvCxnSpPr>
          <p:nvPr/>
        </p:nvCxnSpPr>
        <p:spPr bwMode="auto">
          <a:xfrm>
            <a:off x="2313696" y="3911598"/>
            <a:ext cx="3259137" cy="1238250"/>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72" name="Rectangle 58"/>
          <p:cNvSpPr>
            <a:spLocks noChangeArrowheads="1"/>
          </p:cNvSpPr>
          <p:nvPr/>
        </p:nvSpPr>
        <p:spPr bwMode="auto">
          <a:xfrm>
            <a:off x="6761871" y="4427536"/>
            <a:ext cx="608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RD*</a:t>
            </a:r>
            <a:endParaRPr lang="en-US"/>
          </a:p>
        </p:txBody>
      </p:sp>
      <p:sp>
        <p:nvSpPr>
          <p:cNvPr id="27673" name="Rectangle 3"/>
          <p:cNvSpPr>
            <a:spLocks noChangeArrowheads="1"/>
          </p:cNvSpPr>
          <p:nvPr/>
        </p:nvSpPr>
        <p:spPr bwMode="auto">
          <a:xfrm>
            <a:off x="1296108" y="2673348"/>
            <a:ext cx="1238250" cy="1327150"/>
          </a:xfrm>
          <a:prstGeom prst="rect">
            <a:avLst/>
          </a:prstGeom>
          <a:solidFill>
            <a:schemeClr val="accent1"/>
          </a:solidFill>
          <a:ln w="9525" algn="ctr">
            <a:solidFill>
              <a:schemeClr val="tx1"/>
            </a:solidFill>
            <a:round/>
            <a:headEnd/>
            <a:tailEnd/>
          </a:ln>
        </p:spPr>
        <p:txBody>
          <a:bodyPr anchor="ctr"/>
          <a:lstStyle/>
          <a:p>
            <a:pPr algn="ctr"/>
            <a:r>
              <a:rPr lang="en-ZA"/>
              <a:t>CPU</a:t>
            </a:r>
            <a:endParaRPr lang="en-US"/>
          </a:p>
        </p:txBody>
      </p:sp>
      <p:cxnSp>
        <p:nvCxnSpPr>
          <p:cNvPr id="27674" name="Elbow Connector 59"/>
          <p:cNvCxnSpPr>
            <a:cxnSpLocks noChangeShapeType="1"/>
            <a:stCxn id="27673" idx="2"/>
          </p:cNvCxnSpPr>
          <p:nvPr/>
        </p:nvCxnSpPr>
        <p:spPr bwMode="auto">
          <a:xfrm rot="16200000" flipH="1">
            <a:off x="2615320" y="3300411"/>
            <a:ext cx="295275" cy="1695450"/>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675" name="Elbow Connector 59"/>
          <p:cNvCxnSpPr>
            <a:cxnSpLocks noChangeShapeType="1"/>
          </p:cNvCxnSpPr>
          <p:nvPr/>
        </p:nvCxnSpPr>
        <p:spPr bwMode="auto">
          <a:xfrm>
            <a:off x="3610683" y="4295773"/>
            <a:ext cx="4041775" cy="1031875"/>
          </a:xfrm>
          <a:prstGeom prst="bentConnector3">
            <a:avLst>
              <a:gd name="adj1" fmla="val 1824"/>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76" name="Rectangle 69"/>
          <p:cNvSpPr>
            <a:spLocks noChangeArrowheads="1"/>
          </p:cNvSpPr>
          <p:nvPr/>
        </p:nvSpPr>
        <p:spPr bwMode="auto">
          <a:xfrm>
            <a:off x="7366708" y="4427536"/>
            <a:ext cx="65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WR*</a:t>
            </a:r>
            <a:endParaRPr lang="en-US"/>
          </a:p>
        </p:txBody>
      </p:sp>
      <p:sp>
        <p:nvSpPr>
          <p:cNvPr id="27677" name="Rectangle 81"/>
          <p:cNvSpPr>
            <a:spLocks noChangeArrowheads="1"/>
          </p:cNvSpPr>
          <p:nvPr/>
        </p:nvSpPr>
        <p:spPr bwMode="auto">
          <a:xfrm>
            <a:off x="1275471" y="4029073"/>
            <a:ext cx="658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WR*</a:t>
            </a:r>
            <a:endParaRPr lang="en-US"/>
          </a:p>
        </p:txBody>
      </p:sp>
      <p:sp>
        <p:nvSpPr>
          <p:cNvPr id="27678" name="Rectangle 83"/>
          <p:cNvSpPr>
            <a:spLocks noChangeArrowheads="1"/>
          </p:cNvSpPr>
          <p:nvPr/>
        </p:nvSpPr>
        <p:spPr bwMode="auto">
          <a:xfrm>
            <a:off x="2735971" y="3011486"/>
            <a:ext cx="633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data</a:t>
            </a:r>
            <a:endParaRPr lang="en-US"/>
          </a:p>
        </p:txBody>
      </p:sp>
      <p:cxnSp>
        <p:nvCxnSpPr>
          <p:cNvPr id="27679" name="Elbow Connector 86"/>
          <p:cNvCxnSpPr>
            <a:cxnSpLocks noChangeShapeType="1"/>
            <a:stCxn id="27673" idx="3"/>
          </p:cNvCxnSpPr>
          <p:nvPr/>
        </p:nvCxnSpPr>
        <p:spPr bwMode="auto">
          <a:xfrm>
            <a:off x="2534358" y="3336923"/>
            <a:ext cx="1770063" cy="441325"/>
          </a:xfrm>
          <a:prstGeom prst="bentConnector3">
            <a:avLst>
              <a:gd name="adj1" fmla="val 50000"/>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80" name="Elbow Connector 92"/>
          <p:cNvCxnSpPr>
            <a:cxnSpLocks noChangeShapeType="1"/>
          </p:cNvCxnSpPr>
          <p:nvPr/>
        </p:nvCxnSpPr>
        <p:spPr bwMode="auto">
          <a:xfrm>
            <a:off x="4290133" y="3778248"/>
            <a:ext cx="2344738" cy="620713"/>
          </a:xfrm>
          <a:prstGeom prst="bentConnector3">
            <a:avLst>
              <a:gd name="adj1" fmla="val 2829"/>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7681" name="Rectangle 95"/>
          <p:cNvSpPr>
            <a:spLocks noChangeArrowheads="1"/>
          </p:cNvSpPr>
          <p:nvPr/>
        </p:nvSpPr>
        <p:spPr bwMode="auto">
          <a:xfrm>
            <a:off x="6585658" y="4190998"/>
            <a:ext cx="63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data</a:t>
            </a:r>
            <a:endParaRPr lang="en-US"/>
          </a:p>
        </p:txBody>
      </p:sp>
      <p:sp>
        <p:nvSpPr>
          <p:cNvPr id="27682" name="Rectangle 96"/>
          <p:cNvSpPr>
            <a:spLocks noChangeArrowheads="1"/>
          </p:cNvSpPr>
          <p:nvPr/>
        </p:nvSpPr>
        <p:spPr bwMode="auto">
          <a:xfrm>
            <a:off x="611896" y="5386386"/>
            <a:ext cx="3813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Signals:</a:t>
            </a:r>
          </a:p>
          <a:p>
            <a:r>
              <a:rPr lang="en-ZA"/>
              <a:t>Address : address line (e.g. 32 bits)</a:t>
            </a:r>
          </a:p>
          <a:p>
            <a:r>
              <a:rPr lang="en-ZA"/>
              <a:t>Data : data line (e.g., 32 bits)</a:t>
            </a:r>
          </a:p>
          <a:p>
            <a:r>
              <a:rPr lang="en-ZA"/>
              <a:t>IRQ : Interrupt ReQuest line</a:t>
            </a:r>
            <a:endParaRPr lang="en-US"/>
          </a:p>
        </p:txBody>
      </p:sp>
      <p:sp>
        <p:nvSpPr>
          <p:cNvPr id="27683" name="Rectangle 97"/>
          <p:cNvSpPr>
            <a:spLocks noChangeArrowheads="1"/>
          </p:cNvSpPr>
          <p:nvPr/>
        </p:nvSpPr>
        <p:spPr bwMode="auto">
          <a:xfrm>
            <a:off x="4696533" y="5386386"/>
            <a:ext cx="3340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ZA"/>
          </a:p>
          <a:p>
            <a:r>
              <a:rPr lang="en-ZA"/>
              <a:t>CS* : Chip select (active low)</a:t>
            </a:r>
          </a:p>
          <a:p>
            <a:r>
              <a:rPr lang="en-ZA"/>
              <a:t>RD* : Read enable (active low)</a:t>
            </a:r>
          </a:p>
          <a:p>
            <a:r>
              <a:rPr lang="en-ZA"/>
              <a:t>WR*: Write enable (active low)</a:t>
            </a:r>
            <a:endParaRPr lang="en-US"/>
          </a:p>
        </p:txBody>
      </p:sp>
      <p:cxnSp>
        <p:nvCxnSpPr>
          <p:cNvPr id="27684" name="Elbow Connector 59"/>
          <p:cNvCxnSpPr>
            <a:cxnSpLocks noChangeShapeType="1"/>
            <a:stCxn id="27673" idx="1"/>
          </p:cNvCxnSpPr>
          <p:nvPr/>
        </p:nvCxnSpPr>
        <p:spPr bwMode="auto">
          <a:xfrm rot="10800000" flipV="1">
            <a:off x="1045283" y="3336923"/>
            <a:ext cx="250825" cy="1223963"/>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685" name="Elbow Connector 59"/>
          <p:cNvCxnSpPr>
            <a:cxnSpLocks noChangeShapeType="1"/>
          </p:cNvCxnSpPr>
          <p:nvPr/>
        </p:nvCxnSpPr>
        <p:spPr bwMode="auto">
          <a:xfrm>
            <a:off x="1045283" y="4575173"/>
            <a:ext cx="7373938" cy="1047750"/>
          </a:xfrm>
          <a:prstGeom prst="bentConnector3">
            <a:avLst>
              <a:gd name="adj1" fmla="val 8801"/>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86" name="Rectangle 81"/>
          <p:cNvSpPr>
            <a:spLocks noChangeArrowheads="1"/>
          </p:cNvSpPr>
          <p:nvPr/>
        </p:nvSpPr>
        <p:spPr bwMode="auto">
          <a:xfrm>
            <a:off x="642058" y="2981323"/>
            <a:ext cx="593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IRQ</a:t>
            </a:r>
            <a:endParaRPr lang="en-US"/>
          </a:p>
        </p:txBody>
      </p:sp>
      <p:sp>
        <p:nvSpPr>
          <p:cNvPr id="27687" name="Rectangle 81"/>
          <p:cNvSpPr>
            <a:spLocks noChangeArrowheads="1"/>
          </p:cNvSpPr>
          <p:nvPr/>
        </p:nvSpPr>
        <p:spPr bwMode="auto">
          <a:xfrm>
            <a:off x="7558796" y="4029073"/>
            <a:ext cx="409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p>
            <a:r>
              <a:rPr lang="en-ZA"/>
              <a:t>IRQ</a:t>
            </a:r>
            <a:endParaRPr lang="en-US"/>
          </a:p>
        </p:txBody>
      </p:sp>
      <p:sp>
        <p:nvSpPr>
          <p:cNvPr id="40" name="Rectangle 7"/>
          <p:cNvSpPr>
            <a:spLocks noChangeArrowheads="1"/>
          </p:cNvSpPr>
          <p:nvPr/>
        </p:nvSpPr>
        <p:spPr bwMode="auto">
          <a:xfrm>
            <a:off x="476420" y="1500186"/>
            <a:ext cx="3544887" cy="923925"/>
          </a:xfrm>
          <a:prstGeom prst="rect">
            <a:avLst/>
          </a:prstGeom>
          <a:noFill/>
          <a:ln w="9525">
            <a:noFill/>
            <a:miter lim="800000"/>
            <a:headEnd/>
            <a:tailEnd/>
          </a:ln>
        </p:spPr>
        <p:txBody>
          <a:bodyPr wrap="none">
            <a:spAutoFit/>
          </a:bodyPr>
          <a:lstStyle/>
          <a:p>
            <a:pPr>
              <a:defRPr/>
            </a:pPr>
            <a:r>
              <a:rPr lang="en-ZA" dirty="0">
                <a:solidFill>
                  <a:schemeClr val="tx2">
                    <a:lumMod val="75000"/>
                  </a:schemeClr>
                </a:solidFill>
              </a:rPr>
              <a:t>In this approach, each peripheral</a:t>
            </a:r>
          </a:p>
          <a:p>
            <a:pPr>
              <a:defRPr/>
            </a:pPr>
            <a:r>
              <a:rPr lang="en-ZA" dirty="0">
                <a:solidFill>
                  <a:schemeClr val="tx2">
                    <a:lumMod val="75000"/>
                  </a:schemeClr>
                </a:solidFill>
              </a:rPr>
              <a:t>signals the CPU and tells it to</a:t>
            </a:r>
          </a:p>
          <a:p>
            <a:pPr>
              <a:defRPr/>
            </a:pPr>
            <a:r>
              <a:rPr lang="en-ZA" dirty="0">
                <a:solidFill>
                  <a:schemeClr val="tx2">
                    <a:lumMod val="75000"/>
                  </a:schemeClr>
                </a:solidFill>
              </a:rPr>
              <a:t>receive data and r/w memory</a:t>
            </a:r>
            <a:endParaRPr lang="en-US" dirty="0">
              <a:solidFill>
                <a:schemeClr val="tx2">
                  <a:lumMod val="75000"/>
                </a:schemeClr>
              </a:solidFill>
            </a:endParaRPr>
          </a:p>
        </p:txBody>
      </p:sp>
    </p:spTree>
    <p:extLst>
      <p:ext uri="{BB962C8B-B14F-4D97-AF65-F5344CB8AC3E}">
        <p14:creationId xmlns:p14="http://schemas.microsoft.com/office/powerpoint/2010/main" val="1013749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324042"/>
            <a:ext cx="7698306" cy="692210"/>
          </a:xfrm>
        </p:spPr>
        <p:txBody>
          <a:bodyPr>
            <a:normAutofit fontScale="90000"/>
          </a:bodyPr>
          <a:lstStyle/>
          <a:p>
            <a:pPr>
              <a:defRPr/>
            </a:pPr>
            <a:r>
              <a:rPr lang="en-ZA" dirty="0" smtClean="0"/>
              <a:t>DMA : Direct Memory Access</a:t>
            </a:r>
            <a:endParaRPr lang="en-US" dirty="0"/>
          </a:p>
        </p:txBody>
      </p:sp>
      <p:sp>
        <p:nvSpPr>
          <p:cNvPr id="23559" name="Rectangle 7"/>
          <p:cNvSpPr>
            <a:spLocks noChangeArrowheads="1"/>
          </p:cNvSpPr>
          <p:nvPr/>
        </p:nvSpPr>
        <p:spPr bwMode="auto">
          <a:xfrm>
            <a:off x="630238" y="1944863"/>
            <a:ext cx="1004887" cy="368300"/>
          </a:xfrm>
          <a:prstGeom prst="rect">
            <a:avLst/>
          </a:prstGeom>
          <a:noFill/>
          <a:ln w="9525">
            <a:noFill/>
            <a:miter lim="800000"/>
            <a:headEnd/>
            <a:tailEnd/>
          </a:ln>
        </p:spPr>
        <p:txBody>
          <a:bodyPr wrap="none">
            <a:spAutoFit/>
          </a:bodyPr>
          <a:lstStyle/>
          <a:p>
            <a:pPr>
              <a:defRPr/>
            </a:pPr>
            <a:r>
              <a:rPr lang="en-ZA" dirty="0">
                <a:solidFill>
                  <a:schemeClr val="tx2">
                    <a:lumMod val="75000"/>
                  </a:schemeClr>
                </a:solidFill>
              </a:rPr>
              <a:t>address</a:t>
            </a:r>
            <a:endParaRPr lang="en-US" dirty="0">
              <a:solidFill>
                <a:schemeClr val="tx2">
                  <a:lumMod val="75000"/>
                </a:schemeClr>
              </a:solidFill>
            </a:endParaRPr>
          </a:p>
        </p:txBody>
      </p:sp>
      <p:sp>
        <p:nvSpPr>
          <p:cNvPr id="28676" name="Rectangle 9"/>
          <p:cNvSpPr>
            <a:spLocks noChangeArrowheads="1"/>
          </p:cNvSpPr>
          <p:nvPr/>
        </p:nvSpPr>
        <p:spPr bwMode="auto">
          <a:xfrm>
            <a:off x="6370638" y="1001888"/>
            <a:ext cx="1239837" cy="1327150"/>
          </a:xfrm>
          <a:prstGeom prst="rect">
            <a:avLst/>
          </a:prstGeom>
          <a:solidFill>
            <a:schemeClr val="accent1"/>
          </a:solidFill>
          <a:ln w="9525" algn="ctr">
            <a:solidFill>
              <a:schemeClr val="tx1"/>
            </a:solidFill>
            <a:round/>
            <a:headEnd/>
            <a:tailEnd/>
          </a:ln>
        </p:spPr>
        <p:txBody>
          <a:bodyPr tIns="108000"/>
          <a:lstStyle/>
          <a:p>
            <a:pPr algn="ctr"/>
            <a:r>
              <a:rPr lang="en-ZA"/>
              <a:t>Memory</a:t>
            </a:r>
          </a:p>
        </p:txBody>
      </p:sp>
      <p:cxnSp>
        <p:nvCxnSpPr>
          <p:cNvPr id="23562" name="Shape 12"/>
          <p:cNvCxnSpPr>
            <a:cxnSpLocks noChangeShapeType="1"/>
            <a:stCxn id="28678" idx="0"/>
          </p:cNvCxnSpPr>
          <p:nvPr/>
        </p:nvCxnSpPr>
        <p:spPr bwMode="auto">
          <a:xfrm rot="5400000" flipH="1" flipV="1">
            <a:off x="3613151" y="-428450"/>
            <a:ext cx="811212" cy="4703763"/>
          </a:xfrm>
          <a:prstGeom prst="bentConnector2">
            <a:avLst/>
          </a:prstGeom>
          <a:noFill/>
          <a:ln w="28575" algn="ctr">
            <a:solidFill>
              <a:schemeClr val="tx2">
                <a:lumMod val="75000"/>
              </a:schemeClr>
            </a:solidFill>
            <a:round/>
            <a:headEnd/>
            <a:tailEnd/>
          </a:ln>
        </p:spPr>
      </p:cxnSp>
      <p:sp>
        <p:nvSpPr>
          <p:cNvPr id="28678" name="Rectangle 3"/>
          <p:cNvSpPr>
            <a:spLocks noChangeArrowheads="1"/>
          </p:cNvSpPr>
          <p:nvPr/>
        </p:nvSpPr>
        <p:spPr bwMode="auto">
          <a:xfrm>
            <a:off x="1047750" y="2329038"/>
            <a:ext cx="1238250" cy="1327150"/>
          </a:xfrm>
          <a:prstGeom prst="rect">
            <a:avLst/>
          </a:prstGeom>
          <a:solidFill>
            <a:schemeClr val="accent1"/>
          </a:solidFill>
          <a:ln w="9525" algn="ctr">
            <a:solidFill>
              <a:schemeClr val="tx1"/>
            </a:solidFill>
            <a:round/>
            <a:headEnd/>
            <a:tailEnd/>
          </a:ln>
        </p:spPr>
        <p:txBody>
          <a:bodyPr anchor="ctr"/>
          <a:lstStyle/>
          <a:p>
            <a:pPr algn="ctr"/>
            <a:r>
              <a:rPr lang="en-ZA"/>
              <a:t>CPU</a:t>
            </a:r>
            <a:endParaRPr lang="en-US"/>
          </a:p>
        </p:txBody>
      </p:sp>
      <p:sp>
        <p:nvSpPr>
          <p:cNvPr id="28679" name="Rectangle 83"/>
          <p:cNvSpPr>
            <a:spLocks noChangeArrowheads="1"/>
          </p:cNvSpPr>
          <p:nvPr/>
        </p:nvSpPr>
        <p:spPr bwMode="auto">
          <a:xfrm>
            <a:off x="2206625" y="2697338"/>
            <a:ext cx="595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solidFill>
                  <a:srgbClr val="D9FFD9"/>
                </a:solidFill>
              </a:rPr>
              <a:t>IRQ</a:t>
            </a:r>
            <a:endParaRPr lang="en-US">
              <a:solidFill>
                <a:srgbClr val="D9FFD9"/>
              </a:solidFill>
            </a:endParaRPr>
          </a:p>
        </p:txBody>
      </p:sp>
      <p:sp>
        <p:nvSpPr>
          <p:cNvPr id="23560" name="Rectangle 96"/>
          <p:cNvSpPr>
            <a:spLocks noChangeArrowheads="1"/>
          </p:cNvSpPr>
          <p:nvPr/>
        </p:nvSpPr>
        <p:spPr bwMode="auto">
          <a:xfrm>
            <a:off x="363538" y="4158012"/>
            <a:ext cx="8597900" cy="2586038"/>
          </a:xfrm>
          <a:prstGeom prst="rect">
            <a:avLst/>
          </a:prstGeom>
          <a:noFill/>
          <a:ln w="9525">
            <a:noFill/>
            <a:miter lim="800000"/>
            <a:headEnd/>
            <a:tailEnd/>
          </a:ln>
        </p:spPr>
        <p:txBody>
          <a:bodyPr>
            <a:spAutoFit/>
          </a:bodyPr>
          <a:lstStyle/>
          <a:p>
            <a:pPr>
              <a:defRPr/>
            </a:pPr>
            <a:r>
              <a:rPr lang="en-ZA" dirty="0"/>
              <a:t>DMA </a:t>
            </a:r>
            <a:r>
              <a:rPr lang="en-US" dirty="0"/>
              <a:t>Direct memory access is system in which </a:t>
            </a:r>
            <a:r>
              <a:rPr lang="en-US" dirty="0">
                <a:solidFill>
                  <a:schemeClr val="tx2">
                    <a:lumMod val="75000"/>
                  </a:schemeClr>
                </a:solidFill>
              </a:rPr>
              <a:t>memory is accessed without using the CPU</a:t>
            </a:r>
            <a:r>
              <a:rPr lang="en-US" dirty="0"/>
              <a:t>. A certain  stimulus (e.g. a device needing data sent/received) can have this data sent/received directly from/to a block of memory location via the DMA controller (DMAC). Peripherals such as ADCs, GPUs and Ethernet, which require frequent movements of memory, typically support DMA. DMA controllers can be configured to handle moving collected data from peripherals into specific memory locations (e.g., arrays directly accessible from a C program).  Additional control logic is required to manage the sharing of the address and data bus.</a:t>
            </a:r>
          </a:p>
          <a:p>
            <a:pPr>
              <a:defRPr/>
            </a:pPr>
            <a:endParaRPr lang="en-US" dirty="0"/>
          </a:p>
        </p:txBody>
      </p:sp>
      <p:cxnSp>
        <p:nvCxnSpPr>
          <p:cNvPr id="28681" name="Elbow Connector 59"/>
          <p:cNvCxnSpPr>
            <a:cxnSpLocks noChangeShapeType="1"/>
            <a:stCxn id="28678" idx="3"/>
            <a:endCxn id="28691" idx="1"/>
          </p:cNvCxnSpPr>
          <p:nvPr/>
        </p:nvCxnSpPr>
        <p:spPr bwMode="auto">
          <a:xfrm>
            <a:off x="2286000" y="2992613"/>
            <a:ext cx="1106488" cy="242888"/>
          </a:xfrm>
          <a:prstGeom prst="bentConnector3">
            <a:avLst>
              <a:gd name="adj1" fmla="val 50000"/>
            </a:avLst>
          </a:prstGeom>
          <a:noFill/>
          <a:ln w="9525" algn="ctr">
            <a:solidFill>
              <a:srgbClr val="D9FFD9"/>
            </a:solidFill>
            <a:round/>
            <a:headEnd/>
            <a:tailEnd/>
          </a:ln>
          <a:extLst>
            <a:ext uri="{909E8E84-426E-40DD-AFC4-6F175D3DCCD1}">
              <a14:hiddenFill xmlns:a14="http://schemas.microsoft.com/office/drawing/2010/main">
                <a:noFill/>
              </a14:hiddenFill>
            </a:ext>
          </a:extLst>
        </p:spPr>
      </p:cxnSp>
      <p:sp>
        <p:nvSpPr>
          <p:cNvPr id="28682" name="Rectangle 81"/>
          <p:cNvSpPr>
            <a:spLocks noChangeArrowheads="1"/>
          </p:cNvSpPr>
          <p:nvPr/>
        </p:nvSpPr>
        <p:spPr bwMode="auto">
          <a:xfrm>
            <a:off x="4670425" y="2814813"/>
            <a:ext cx="409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p>
            <a:r>
              <a:rPr lang="en-ZA">
                <a:solidFill>
                  <a:srgbClr val="D9FFD9"/>
                </a:solidFill>
              </a:rPr>
              <a:t>IRQ</a:t>
            </a:r>
            <a:endParaRPr lang="en-US">
              <a:solidFill>
                <a:srgbClr val="D9FFD9"/>
              </a:solidFill>
            </a:endParaRPr>
          </a:p>
        </p:txBody>
      </p:sp>
      <p:sp>
        <p:nvSpPr>
          <p:cNvPr id="28683" name="Rectangle 54"/>
          <p:cNvSpPr>
            <a:spLocks noChangeArrowheads="1"/>
          </p:cNvSpPr>
          <p:nvPr/>
        </p:nvSpPr>
        <p:spPr bwMode="auto">
          <a:xfrm>
            <a:off x="368300" y="6414906"/>
            <a:ext cx="7772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t>Further reading: </a:t>
            </a:r>
            <a:r>
              <a:rPr lang="en-US" sz="1400" dirty="0">
                <a:hlinkClick r:id="rId3"/>
              </a:rPr>
              <a:t>http://www.freebsd.org/doc/en/books/developers-handbook/dma.html</a:t>
            </a:r>
            <a:r>
              <a:rPr lang="en-US" sz="1400" dirty="0"/>
              <a:t>   </a:t>
            </a:r>
          </a:p>
        </p:txBody>
      </p:sp>
      <p:cxnSp>
        <p:nvCxnSpPr>
          <p:cNvPr id="59" name="Shape 12"/>
          <p:cNvCxnSpPr>
            <a:cxnSpLocks noChangeShapeType="1"/>
          </p:cNvCxnSpPr>
          <p:nvPr/>
        </p:nvCxnSpPr>
        <p:spPr bwMode="auto">
          <a:xfrm rot="16200000" flipH="1">
            <a:off x="5059363" y="1944863"/>
            <a:ext cx="1798638" cy="973137"/>
          </a:xfrm>
          <a:prstGeom prst="bentConnector3">
            <a:avLst>
              <a:gd name="adj1" fmla="val 66393"/>
            </a:avLst>
          </a:prstGeom>
          <a:noFill/>
          <a:ln w="28575" algn="ctr">
            <a:solidFill>
              <a:schemeClr val="tx2">
                <a:lumMod val="75000"/>
              </a:schemeClr>
            </a:solidFill>
            <a:round/>
            <a:headEnd/>
            <a:tailEnd/>
          </a:ln>
        </p:spPr>
      </p:cxnSp>
      <p:cxnSp>
        <p:nvCxnSpPr>
          <p:cNvPr id="65" name="Straight Connector 64"/>
          <p:cNvCxnSpPr>
            <a:endCxn id="28691" idx="0"/>
          </p:cNvCxnSpPr>
          <p:nvPr/>
        </p:nvCxnSpPr>
        <p:spPr bwMode="auto">
          <a:xfrm rot="16200000" flipH="1">
            <a:off x="3393281" y="2121870"/>
            <a:ext cx="1222375" cy="14288"/>
          </a:xfrm>
          <a:prstGeom prst="line">
            <a:avLst/>
          </a:prstGeom>
          <a:solidFill>
            <a:schemeClr val="accent1"/>
          </a:solidFill>
          <a:ln w="28575" cap="flat" cmpd="sng" algn="ctr">
            <a:solidFill>
              <a:schemeClr val="tx2">
                <a:lumMod val="75000"/>
              </a:schemeClr>
            </a:solidFill>
            <a:prstDash val="solid"/>
            <a:round/>
            <a:headEnd type="none" w="med" len="med"/>
            <a:tailEnd type="none" w="med" len="med"/>
          </a:ln>
          <a:effectLst/>
        </p:spPr>
      </p:cxnSp>
      <p:cxnSp>
        <p:nvCxnSpPr>
          <p:cNvPr id="28686" name="Straight Connector 77"/>
          <p:cNvCxnSpPr>
            <a:cxnSpLocks noChangeShapeType="1"/>
          </p:cNvCxnSpPr>
          <p:nvPr/>
        </p:nvCxnSpPr>
        <p:spPr bwMode="auto">
          <a:xfrm>
            <a:off x="4498975" y="3140251"/>
            <a:ext cx="1798638" cy="1587"/>
          </a:xfrm>
          <a:prstGeom prst="line">
            <a:avLst/>
          </a:prstGeom>
          <a:noFill/>
          <a:ln w="9525" algn="ctr">
            <a:solidFill>
              <a:srgbClr val="D9FFD9"/>
            </a:solidFill>
            <a:round/>
            <a:headEnd/>
            <a:tailEnd/>
          </a:ln>
          <a:extLst>
            <a:ext uri="{909E8E84-426E-40DD-AFC4-6F175D3DCCD1}">
              <a14:hiddenFill xmlns:a14="http://schemas.microsoft.com/office/drawing/2010/main">
                <a:noFill/>
              </a14:hiddenFill>
            </a:ext>
          </a:extLst>
        </p:spPr>
      </p:cxnSp>
      <p:cxnSp>
        <p:nvCxnSpPr>
          <p:cNvPr id="28687" name="Shape 12"/>
          <p:cNvCxnSpPr>
            <a:cxnSpLocks noChangeShapeType="1"/>
            <a:stCxn id="28678" idx="2"/>
            <a:endCxn id="28689" idx="2"/>
          </p:cNvCxnSpPr>
          <p:nvPr/>
        </p:nvCxnSpPr>
        <p:spPr bwMode="auto">
          <a:xfrm rot="16200000" flipH="1">
            <a:off x="4077494" y="1245569"/>
            <a:ext cx="250825" cy="5072063"/>
          </a:xfrm>
          <a:prstGeom prst="bentConnector3">
            <a:avLst>
              <a:gd name="adj1" fmla="val 155963"/>
            </a:avLst>
          </a:prstGeom>
          <a:noFill/>
          <a:ln w="28575" algn="ctr">
            <a:solidFill>
              <a:srgbClr val="33CCFF"/>
            </a:solidFill>
            <a:round/>
            <a:headEnd/>
            <a:tailEnd/>
          </a:ln>
          <a:extLst>
            <a:ext uri="{909E8E84-426E-40DD-AFC4-6F175D3DCCD1}">
              <a14:hiddenFill xmlns:a14="http://schemas.microsoft.com/office/drawing/2010/main">
                <a:noFill/>
              </a14:hiddenFill>
            </a:ext>
          </a:extLst>
        </p:spPr>
      </p:cxnSp>
      <p:sp>
        <p:nvSpPr>
          <p:cNvPr id="28688" name="Rectangle 7"/>
          <p:cNvSpPr>
            <a:spLocks noChangeArrowheads="1"/>
          </p:cNvSpPr>
          <p:nvPr/>
        </p:nvSpPr>
        <p:spPr bwMode="auto">
          <a:xfrm>
            <a:off x="1692275" y="3714926"/>
            <a:ext cx="633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solidFill>
                  <a:srgbClr val="33CCFF"/>
                </a:solidFill>
              </a:rPr>
              <a:t>data</a:t>
            </a:r>
            <a:endParaRPr lang="en-US">
              <a:solidFill>
                <a:srgbClr val="33CCFF"/>
              </a:solidFill>
            </a:endParaRPr>
          </a:p>
        </p:txBody>
      </p:sp>
      <p:sp>
        <p:nvSpPr>
          <p:cNvPr id="28689" name="Rectangle 23"/>
          <p:cNvSpPr>
            <a:spLocks noChangeArrowheads="1"/>
          </p:cNvSpPr>
          <p:nvPr/>
        </p:nvSpPr>
        <p:spPr bwMode="auto">
          <a:xfrm>
            <a:off x="6030913" y="2549701"/>
            <a:ext cx="1416050" cy="1357312"/>
          </a:xfrm>
          <a:prstGeom prst="rect">
            <a:avLst/>
          </a:prstGeom>
          <a:solidFill>
            <a:schemeClr val="accent1"/>
          </a:solidFill>
          <a:ln w="9525" algn="ctr">
            <a:solidFill>
              <a:schemeClr val="tx1"/>
            </a:solidFill>
            <a:round/>
            <a:headEnd/>
            <a:tailEnd/>
          </a:ln>
        </p:spPr>
        <p:txBody>
          <a:bodyPr tIns="108000"/>
          <a:lstStyle/>
          <a:p>
            <a:pPr algn="ctr"/>
            <a:r>
              <a:rPr lang="en-ZA"/>
              <a:t>Device</a:t>
            </a:r>
          </a:p>
          <a:p>
            <a:pPr algn="ctr"/>
            <a:r>
              <a:rPr lang="en-ZA"/>
              <a:t>(e.g., Graphics Card)</a:t>
            </a:r>
            <a:endParaRPr lang="en-US"/>
          </a:p>
        </p:txBody>
      </p:sp>
      <p:cxnSp>
        <p:nvCxnSpPr>
          <p:cNvPr id="28690" name="Straight Connector 85"/>
          <p:cNvCxnSpPr>
            <a:cxnSpLocks noChangeShapeType="1"/>
            <a:stCxn id="28691" idx="2"/>
          </p:cNvCxnSpPr>
          <p:nvPr/>
        </p:nvCxnSpPr>
        <p:spPr bwMode="auto">
          <a:xfrm rot="5400000">
            <a:off x="3848894" y="3891932"/>
            <a:ext cx="323850" cy="1588"/>
          </a:xfrm>
          <a:prstGeom prst="line">
            <a:avLst/>
          </a:prstGeom>
          <a:noFill/>
          <a:ln w="28575" algn="ctr">
            <a:solidFill>
              <a:srgbClr val="33CCFF"/>
            </a:solidFill>
            <a:round/>
            <a:headEnd/>
            <a:tailEnd/>
          </a:ln>
          <a:extLst>
            <a:ext uri="{909E8E84-426E-40DD-AFC4-6F175D3DCCD1}">
              <a14:hiddenFill xmlns:a14="http://schemas.microsoft.com/office/drawing/2010/main">
                <a:noFill/>
              </a14:hiddenFill>
            </a:ext>
          </a:extLst>
        </p:spPr>
      </p:cxnSp>
      <p:sp>
        <p:nvSpPr>
          <p:cNvPr id="28691" name="Rectangle 8"/>
          <p:cNvSpPr>
            <a:spLocks noChangeArrowheads="1"/>
          </p:cNvSpPr>
          <p:nvPr/>
        </p:nvSpPr>
        <p:spPr bwMode="auto">
          <a:xfrm>
            <a:off x="3392488" y="2740201"/>
            <a:ext cx="1238250" cy="989012"/>
          </a:xfrm>
          <a:prstGeom prst="rect">
            <a:avLst/>
          </a:prstGeom>
          <a:solidFill>
            <a:schemeClr val="accent1"/>
          </a:solidFill>
          <a:ln w="9525" algn="ctr">
            <a:solidFill>
              <a:schemeClr val="tx1"/>
            </a:solidFill>
            <a:round/>
            <a:headEnd/>
            <a:tailEnd/>
          </a:ln>
        </p:spPr>
        <p:txBody>
          <a:bodyPr anchor="ctr"/>
          <a:lstStyle/>
          <a:p>
            <a:pPr algn="ctr"/>
            <a:r>
              <a:rPr lang="en-ZA"/>
              <a:t>DMA</a:t>
            </a:r>
          </a:p>
          <a:p>
            <a:pPr algn="ctr"/>
            <a:r>
              <a:rPr lang="en-ZA"/>
              <a:t>Controller</a:t>
            </a:r>
            <a:endParaRPr lang="en-US"/>
          </a:p>
        </p:txBody>
      </p:sp>
      <p:cxnSp>
        <p:nvCxnSpPr>
          <p:cNvPr id="28692" name="Shape 12"/>
          <p:cNvCxnSpPr>
            <a:cxnSpLocks noChangeShapeType="1"/>
            <a:stCxn id="28676" idx="3"/>
            <a:endCxn id="28689" idx="2"/>
          </p:cNvCxnSpPr>
          <p:nvPr/>
        </p:nvCxnSpPr>
        <p:spPr bwMode="auto">
          <a:xfrm flipH="1">
            <a:off x="6738938" y="1665463"/>
            <a:ext cx="871537" cy="2241550"/>
          </a:xfrm>
          <a:prstGeom prst="bentConnector4">
            <a:avLst>
              <a:gd name="adj1" fmla="val -26245"/>
              <a:gd name="adj2" fmla="val 106250"/>
            </a:avLst>
          </a:prstGeom>
          <a:noFill/>
          <a:ln w="28575" algn="ctr">
            <a:solidFill>
              <a:srgbClr val="33CCFF"/>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61594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590"/>
            <a:ext cx="8385175" cy="881560"/>
          </a:xfrm>
        </p:spPr>
        <p:txBody>
          <a:bodyPr/>
          <a:lstStyle/>
          <a:p>
            <a:pPr>
              <a:defRPr/>
            </a:pPr>
            <a:r>
              <a:rPr lang="en-ZA" dirty="0" smtClean="0"/>
              <a:t>DMA configurations</a:t>
            </a:r>
            <a:endParaRPr lang="en-US" dirty="0"/>
          </a:p>
        </p:txBody>
      </p:sp>
      <p:sp>
        <p:nvSpPr>
          <p:cNvPr id="3" name="Content Placeholder 2"/>
          <p:cNvSpPr>
            <a:spLocks noGrp="1"/>
          </p:cNvSpPr>
          <p:nvPr>
            <p:ph idx="1"/>
          </p:nvPr>
        </p:nvSpPr>
        <p:spPr>
          <a:xfrm>
            <a:off x="838200" y="1166813"/>
            <a:ext cx="8007350" cy="4191000"/>
          </a:xfrm>
        </p:spPr>
        <p:txBody>
          <a:bodyPr>
            <a:normAutofit fontScale="92500" lnSpcReduction="20000"/>
          </a:bodyPr>
          <a:lstStyle/>
          <a:p>
            <a:pPr>
              <a:defRPr/>
            </a:pPr>
            <a:r>
              <a:rPr lang="en-ZA" dirty="0" smtClean="0"/>
              <a:t>Standard block transfer</a:t>
            </a:r>
          </a:p>
          <a:p>
            <a:pPr lvl="1">
              <a:defRPr/>
            </a:pPr>
            <a:r>
              <a:rPr lang="en-ZA" dirty="0" smtClean="0"/>
              <a:t>DMAC does sequence of memory transfers</a:t>
            </a:r>
          </a:p>
          <a:p>
            <a:pPr lvl="1">
              <a:defRPr/>
            </a:pPr>
            <a:r>
              <a:rPr lang="en-ZA" dirty="0" smtClean="0"/>
              <a:t>Load operation from source address, store operation to destination</a:t>
            </a:r>
          </a:p>
          <a:p>
            <a:pPr lvl="1">
              <a:defRPr/>
            </a:pPr>
            <a:r>
              <a:rPr lang="en-ZA" dirty="0" smtClean="0"/>
              <a:t>Initiated under software control (e.g., copying data from one memory area to another)  i.e., array X = array Y</a:t>
            </a:r>
          </a:p>
          <a:p>
            <a:pPr>
              <a:defRPr/>
            </a:pPr>
            <a:r>
              <a:rPr lang="en-ZA" dirty="0" smtClean="0"/>
              <a:t>Demand-mode transfer</a:t>
            </a:r>
          </a:p>
          <a:p>
            <a:pPr lvl="1">
              <a:defRPr/>
            </a:pPr>
            <a:r>
              <a:rPr lang="en-ZA" dirty="0" smtClean="0"/>
              <a:t>Same as block transfer, but controlled by external device. I/O device requests and synchronizes the operation</a:t>
            </a:r>
            <a:endParaRPr lang="en-US" dirty="0"/>
          </a:p>
        </p:txBody>
      </p:sp>
      <p:sp>
        <p:nvSpPr>
          <p:cNvPr id="29700" name="Rectangle 3"/>
          <p:cNvSpPr>
            <a:spLocks noChangeArrowheads="1"/>
          </p:cNvSpPr>
          <p:nvPr/>
        </p:nvSpPr>
        <p:spPr bwMode="auto">
          <a:xfrm>
            <a:off x="375781" y="6242051"/>
            <a:ext cx="54467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a:t>Ref: Catsoulis, J. (2003). Designing Embedded Hardware. O’Reilly.</a:t>
            </a:r>
            <a:endParaRPr lang="en-US" sz="1400"/>
          </a:p>
        </p:txBody>
      </p:sp>
    </p:spTree>
    <p:extLst>
      <p:ext uri="{BB962C8B-B14F-4D97-AF65-F5344CB8AC3E}">
        <p14:creationId xmlns:p14="http://schemas.microsoft.com/office/powerpoint/2010/main" val="1663131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215" y="626021"/>
            <a:ext cx="7698306" cy="692210"/>
          </a:xfrm>
        </p:spPr>
        <p:txBody>
          <a:bodyPr>
            <a:normAutofit fontScale="90000"/>
          </a:bodyPr>
          <a:lstStyle/>
          <a:p>
            <a:r>
              <a:rPr lang="en-ZA" dirty="0" smtClean="0"/>
              <a:t>On-chip interconnection topologies</a:t>
            </a:r>
            <a:endParaRPr lang="en-ZA" dirty="0"/>
          </a:p>
        </p:txBody>
      </p:sp>
      <p:sp>
        <p:nvSpPr>
          <p:cNvPr id="3" name="Content Placeholder 2"/>
          <p:cNvSpPr>
            <a:spLocks noGrp="1"/>
          </p:cNvSpPr>
          <p:nvPr>
            <p:ph idx="1"/>
          </p:nvPr>
        </p:nvSpPr>
        <p:spPr>
          <a:xfrm>
            <a:off x="457201" y="1318231"/>
            <a:ext cx="7894020" cy="5194300"/>
          </a:xfrm>
        </p:spPr>
        <p:txBody>
          <a:bodyPr>
            <a:normAutofit/>
          </a:bodyPr>
          <a:lstStyle/>
          <a:p>
            <a:r>
              <a:rPr lang="en-ZA" dirty="0" smtClean="0"/>
              <a:t>Point-to-point direct coupling (or dedicated peer interface)</a:t>
            </a:r>
          </a:p>
          <a:p>
            <a:pPr lvl="1"/>
            <a:r>
              <a:rPr lang="en-ZA" dirty="0" smtClean="0"/>
              <a:t>One-to-one connection, or one to many</a:t>
            </a:r>
          </a:p>
          <a:p>
            <a:pPr lvl="1"/>
            <a:r>
              <a:rPr lang="en-ZA" i="1" dirty="0" smtClean="0">
                <a:solidFill>
                  <a:schemeClr val="accent6">
                    <a:lumMod val="50000"/>
                  </a:schemeClr>
                </a:solidFill>
              </a:rPr>
              <a:t>Benefits:</a:t>
            </a:r>
            <a:r>
              <a:rPr lang="en-ZA" dirty="0" smtClean="0"/>
              <a:t> simple (simplest, isn’t really  a bus), fast, allows high bandwidth, low area, quick &amp; easy, low power (closely coupled), efficient to implement (no need for driver lines, separate arbitrator etc.).</a:t>
            </a:r>
          </a:p>
          <a:p>
            <a:pPr lvl="1"/>
            <a:r>
              <a:rPr lang="en-ZA" i="1" dirty="0" smtClean="0">
                <a:solidFill>
                  <a:schemeClr val="accent6">
                    <a:lumMod val="50000"/>
                  </a:schemeClr>
                </a:solidFill>
              </a:rPr>
              <a:t>Drawbacks:</a:t>
            </a:r>
            <a:r>
              <a:rPr lang="en-ZA" dirty="0">
                <a:solidFill>
                  <a:schemeClr val="accent6">
                    <a:lumMod val="50000"/>
                  </a:schemeClr>
                </a:solidFill>
              </a:rPr>
              <a:t> </a:t>
            </a:r>
            <a:r>
              <a:rPr lang="en-ZA" dirty="0" smtClean="0"/>
              <a:t>only direct connections. Often non-standard control lines.</a:t>
            </a:r>
          </a:p>
        </p:txBody>
      </p:sp>
      <p:cxnSp>
        <p:nvCxnSpPr>
          <p:cNvPr id="8" name="Straight Connector 7"/>
          <p:cNvCxnSpPr/>
          <p:nvPr/>
        </p:nvCxnSpPr>
        <p:spPr>
          <a:xfrm>
            <a:off x="6921500" y="5943600"/>
            <a:ext cx="774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921500" y="6062965"/>
            <a:ext cx="774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21500" y="6177265"/>
            <a:ext cx="774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921500" y="6286500"/>
            <a:ext cx="774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21500" y="6405865"/>
            <a:ext cx="774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21500" y="6520165"/>
            <a:ext cx="774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096000" y="5803900"/>
            <a:ext cx="863600" cy="79753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7582871" y="5803900"/>
            <a:ext cx="863600" cy="79753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p:cNvSpPr/>
          <p:nvPr/>
        </p:nvSpPr>
        <p:spPr>
          <a:xfrm>
            <a:off x="505312" y="6154099"/>
            <a:ext cx="3121367" cy="369332"/>
          </a:xfrm>
          <a:prstGeom prst="rect">
            <a:avLst/>
          </a:prstGeom>
        </p:spPr>
        <p:txBody>
          <a:bodyPr wrap="none">
            <a:spAutoFit/>
          </a:bodyPr>
          <a:lstStyle/>
          <a:p>
            <a:r>
              <a:rPr lang="en-ZA" dirty="0" smtClean="0"/>
              <a:t>(may lead to daisy chaining) </a:t>
            </a:r>
            <a:endParaRPr lang="en-ZA" dirty="0"/>
          </a:p>
        </p:txBody>
      </p:sp>
    </p:spTree>
    <p:extLst>
      <p:ext uri="{BB962C8B-B14F-4D97-AF65-F5344CB8AC3E}">
        <p14:creationId xmlns:p14="http://schemas.microsoft.com/office/powerpoint/2010/main" val="705245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360"/>
            <a:ext cx="8385175" cy="881560"/>
          </a:xfrm>
        </p:spPr>
        <p:txBody>
          <a:bodyPr/>
          <a:lstStyle/>
          <a:p>
            <a:pPr>
              <a:defRPr/>
            </a:pPr>
            <a:r>
              <a:rPr lang="en-ZA" dirty="0" smtClean="0"/>
              <a:t>DMA configurations</a:t>
            </a:r>
            <a:endParaRPr lang="en-US" dirty="0"/>
          </a:p>
        </p:txBody>
      </p:sp>
      <p:sp>
        <p:nvSpPr>
          <p:cNvPr id="3" name="Content Placeholder 2"/>
          <p:cNvSpPr>
            <a:spLocks noGrp="1"/>
          </p:cNvSpPr>
          <p:nvPr>
            <p:ph idx="1"/>
          </p:nvPr>
        </p:nvSpPr>
        <p:spPr>
          <a:xfrm>
            <a:off x="838200" y="1182688"/>
            <a:ext cx="8007350" cy="4191000"/>
          </a:xfrm>
        </p:spPr>
        <p:txBody>
          <a:bodyPr>
            <a:normAutofit fontScale="92500" lnSpcReduction="20000"/>
          </a:bodyPr>
          <a:lstStyle/>
          <a:p>
            <a:pPr>
              <a:defRPr/>
            </a:pPr>
            <a:r>
              <a:rPr lang="en-ZA" dirty="0" smtClean="0"/>
              <a:t>Fly-by transfers</a:t>
            </a:r>
          </a:p>
          <a:p>
            <a:pPr lvl="1">
              <a:defRPr/>
            </a:pPr>
            <a:r>
              <a:rPr lang="en-ZA" sz="2400" dirty="0" smtClean="0"/>
              <a:t>High speed operation</a:t>
            </a:r>
          </a:p>
          <a:p>
            <a:pPr lvl="1">
              <a:defRPr/>
            </a:pPr>
            <a:r>
              <a:rPr lang="en-ZA" sz="2400" dirty="0" smtClean="0"/>
              <a:t>Memory and I/O on different bus</a:t>
            </a:r>
          </a:p>
          <a:p>
            <a:pPr lvl="1">
              <a:defRPr/>
            </a:pPr>
            <a:r>
              <a:rPr lang="en-ZA" sz="2400" dirty="0" smtClean="0"/>
              <a:t>E.g., I/O given read request at same time that memory is given write request</a:t>
            </a:r>
          </a:p>
          <a:p>
            <a:pPr lvl="1">
              <a:defRPr/>
            </a:pPr>
            <a:r>
              <a:rPr lang="en-ZA" sz="2400" dirty="0" smtClean="0"/>
              <a:t>Can simultaneously read/write I/O device and write/read memory</a:t>
            </a:r>
          </a:p>
          <a:p>
            <a:pPr>
              <a:defRPr/>
            </a:pPr>
            <a:r>
              <a:rPr lang="en-ZA" dirty="0" smtClean="0"/>
              <a:t>Data-chaining transfers </a:t>
            </a:r>
          </a:p>
          <a:p>
            <a:pPr lvl="1">
              <a:defRPr/>
            </a:pPr>
            <a:r>
              <a:rPr lang="en-ZA" sz="2400" dirty="0" smtClean="0"/>
              <a:t>Linked list in memory</a:t>
            </a:r>
          </a:p>
          <a:p>
            <a:pPr lvl="1">
              <a:defRPr/>
            </a:pPr>
            <a:r>
              <a:rPr lang="en-ZA" sz="2400" dirty="0" smtClean="0"/>
              <a:t>DMAC given pointer to descriptor</a:t>
            </a:r>
          </a:p>
          <a:p>
            <a:pPr lvl="1">
              <a:defRPr/>
            </a:pPr>
            <a:r>
              <a:rPr lang="en-ZA" sz="2400" dirty="0" smtClean="0"/>
              <a:t>Descriptor indicates: size, </a:t>
            </a:r>
            <a:r>
              <a:rPr lang="en-ZA" sz="2400" dirty="0" err="1" smtClean="0"/>
              <a:t>src</a:t>
            </a:r>
            <a:r>
              <a:rPr lang="en-ZA" sz="2400" dirty="0" smtClean="0"/>
              <a:t> address, </a:t>
            </a:r>
            <a:r>
              <a:rPr lang="en-ZA" sz="2400" dirty="0" err="1" smtClean="0"/>
              <a:t>dest</a:t>
            </a:r>
            <a:r>
              <a:rPr lang="en-ZA" sz="2400" dirty="0" smtClean="0"/>
              <a:t> address, next descriptor</a:t>
            </a:r>
            <a:endParaRPr lang="en-US" sz="2400" dirty="0"/>
          </a:p>
        </p:txBody>
      </p:sp>
    </p:spTree>
    <p:extLst>
      <p:ext uri="{BB962C8B-B14F-4D97-AF65-F5344CB8AC3E}">
        <p14:creationId xmlns:p14="http://schemas.microsoft.com/office/powerpoint/2010/main" val="1070278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05167" y="4908726"/>
            <a:ext cx="5995633" cy="1563687"/>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p>
        </p:txBody>
      </p:sp>
      <p:sp>
        <p:nvSpPr>
          <p:cNvPr id="2" name="Title 1"/>
          <p:cNvSpPr>
            <a:spLocks noGrp="1"/>
          </p:cNvSpPr>
          <p:nvPr>
            <p:ph type="title"/>
          </p:nvPr>
        </p:nvSpPr>
        <p:spPr>
          <a:xfrm>
            <a:off x="457200" y="132293"/>
            <a:ext cx="8385175" cy="955652"/>
          </a:xfrm>
        </p:spPr>
        <p:txBody>
          <a:bodyPr/>
          <a:lstStyle/>
          <a:p>
            <a:pPr>
              <a:defRPr/>
            </a:pPr>
            <a:r>
              <a:rPr lang="en-ZA" dirty="0" smtClean="0"/>
              <a:t>DMAC Modes of Operation</a:t>
            </a:r>
            <a:endParaRPr lang="en-US" dirty="0"/>
          </a:p>
        </p:txBody>
      </p:sp>
      <p:pic>
        <p:nvPicPr>
          <p:cNvPr id="31748" name="Picture 2" descr="C:\WINDOWS\바탕 화면\9-18.gif"/>
          <p:cNvPicPr>
            <a:picLocks noChangeAspect="1" noChangeArrowheads="1"/>
          </p:cNvPicPr>
          <p:nvPr/>
        </p:nvPicPr>
        <p:blipFill>
          <a:blip r:embed="rId3">
            <a:extLst>
              <a:ext uri="{28A0092B-C50C-407E-A947-70E740481C1C}">
                <a14:useLocalDpi xmlns:a14="http://schemas.microsoft.com/office/drawing/2010/main" val="0"/>
              </a:ext>
            </a:extLst>
          </a:blip>
          <a:srcRect l="7132" t="525" r="3822" b="1437"/>
          <a:stretch>
            <a:fillRect/>
          </a:stretch>
        </p:blipFill>
        <p:spPr bwMode="auto">
          <a:xfrm>
            <a:off x="390703" y="1003476"/>
            <a:ext cx="6029325"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3"/>
          <p:cNvSpPr>
            <a:spLocks noChangeArrowheads="1"/>
          </p:cNvSpPr>
          <p:nvPr/>
        </p:nvSpPr>
        <p:spPr bwMode="auto">
          <a:xfrm>
            <a:off x="237244" y="6491463"/>
            <a:ext cx="41592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50" dirty="0"/>
              <a:t>Adapted from source: http://calab.kaist.ac.kr</a:t>
            </a:r>
          </a:p>
        </p:txBody>
      </p:sp>
      <p:sp>
        <p:nvSpPr>
          <p:cNvPr id="31750" name="Rectangle 4"/>
          <p:cNvSpPr>
            <a:spLocks noChangeArrowheads="1"/>
          </p:cNvSpPr>
          <p:nvPr/>
        </p:nvSpPr>
        <p:spPr bwMode="auto">
          <a:xfrm>
            <a:off x="405167" y="5396088"/>
            <a:ext cx="5986462" cy="338138"/>
          </a:xfrm>
          <a:prstGeom prst="rect">
            <a:avLst/>
          </a:prstGeom>
          <a:solidFill>
            <a:schemeClr val="bg1"/>
          </a:solidFill>
          <a:ln>
            <a:solidFill>
              <a:schemeClr val="tx1"/>
            </a:solidFill>
          </a:ln>
          <a:extLst/>
        </p:spPr>
        <p:txBody>
          <a:bodyPr>
            <a:spAutoFit/>
          </a:bodyPr>
          <a:lstStyle/>
          <a:p>
            <a:r>
              <a:rPr lang="en-US" sz="1600" dirty="0">
                <a:solidFill>
                  <a:srgbClr val="1C1C1C"/>
                </a:solidFill>
              </a:rPr>
              <a:t>         Byte Mode</a:t>
            </a:r>
          </a:p>
        </p:txBody>
      </p:sp>
      <p:sp>
        <p:nvSpPr>
          <p:cNvPr id="31751" name="Rectangle 5"/>
          <p:cNvSpPr>
            <a:spLocks noChangeArrowheads="1"/>
          </p:cNvSpPr>
          <p:nvPr/>
        </p:nvSpPr>
        <p:spPr bwMode="auto">
          <a:xfrm>
            <a:off x="3003904" y="5396088"/>
            <a:ext cx="2090738" cy="338138"/>
          </a:xfrm>
          <a:prstGeom prst="rect">
            <a:avLst/>
          </a:prstGeom>
          <a:noFill/>
          <a:ln>
            <a:noFill/>
          </a:ln>
          <a:extLst/>
        </p:spPr>
        <p:txBody>
          <a:bodyPr>
            <a:spAutoFit/>
          </a:bodyPr>
          <a:lstStyle/>
          <a:p>
            <a:r>
              <a:rPr lang="en-US" sz="1600">
                <a:solidFill>
                  <a:srgbClr val="1C1C1C"/>
                </a:solidFill>
              </a:rPr>
              <a:t>Burst Mode</a:t>
            </a:r>
          </a:p>
        </p:txBody>
      </p:sp>
      <p:sp>
        <p:nvSpPr>
          <p:cNvPr id="31752" name="Rectangle 6"/>
          <p:cNvSpPr>
            <a:spLocks noChangeArrowheads="1"/>
          </p:cNvSpPr>
          <p:nvPr/>
        </p:nvSpPr>
        <p:spPr bwMode="auto">
          <a:xfrm>
            <a:off x="6548438" y="1570213"/>
            <a:ext cx="23669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DMA Controller can support a range of modes. The three modes shown left are commonly supported.</a:t>
            </a:r>
          </a:p>
        </p:txBody>
      </p:sp>
      <p:sp>
        <p:nvSpPr>
          <p:cNvPr id="31753" name="Rectangle 7"/>
          <p:cNvSpPr>
            <a:spLocks noChangeArrowheads="1"/>
          </p:cNvSpPr>
          <p:nvPr/>
        </p:nvSpPr>
        <p:spPr bwMode="auto">
          <a:xfrm>
            <a:off x="4445354" y="5396088"/>
            <a:ext cx="2089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1C1C1C"/>
                </a:solidFill>
              </a:rPr>
              <a:t>Block Transfer Mode</a:t>
            </a:r>
          </a:p>
        </p:txBody>
      </p:sp>
      <p:sp>
        <p:nvSpPr>
          <p:cNvPr id="31754" name="TextBox 9"/>
          <p:cNvSpPr txBox="1">
            <a:spLocks noChangeArrowheads="1"/>
          </p:cNvSpPr>
          <p:nvPr/>
        </p:nvSpPr>
        <p:spPr bwMode="auto">
          <a:xfrm>
            <a:off x="448029" y="5691363"/>
            <a:ext cx="2070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solidFill>
                  <a:srgbClr val="1C1C1C"/>
                </a:solidFill>
              </a:rPr>
              <a:t>123w123w123w…</a:t>
            </a:r>
            <a:endParaRPr lang="en-US">
              <a:solidFill>
                <a:srgbClr val="1C1C1C"/>
              </a:solidFill>
            </a:endParaRPr>
          </a:p>
        </p:txBody>
      </p:sp>
      <p:sp>
        <p:nvSpPr>
          <p:cNvPr id="31755" name="Rectangle 10"/>
          <p:cNvSpPr>
            <a:spLocks noChangeArrowheads="1"/>
          </p:cNvSpPr>
          <p:nvPr/>
        </p:nvSpPr>
        <p:spPr bwMode="auto">
          <a:xfrm>
            <a:off x="1568450" y="1354313"/>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solidFill>
                  <a:srgbClr val="1C1C1C"/>
                </a:solidFill>
              </a:rPr>
              <a:t>1</a:t>
            </a:r>
            <a:endParaRPr lang="en-US"/>
          </a:p>
        </p:txBody>
      </p:sp>
      <p:sp>
        <p:nvSpPr>
          <p:cNvPr id="31756" name="Rectangle 11"/>
          <p:cNvSpPr>
            <a:spLocks noChangeArrowheads="1"/>
          </p:cNvSpPr>
          <p:nvPr/>
        </p:nvSpPr>
        <p:spPr bwMode="auto">
          <a:xfrm>
            <a:off x="1568450" y="2284588"/>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solidFill>
                  <a:srgbClr val="1C1C1C"/>
                </a:solidFill>
              </a:rPr>
              <a:t>2</a:t>
            </a:r>
            <a:endParaRPr lang="en-US"/>
          </a:p>
        </p:txBody>
      </p:sp>
      <p:sp>
        <p:nvSpPr>
          <p:cNvPr id="31757" name="Rectangle 12"/>
          <p:cNvSpPr>
            <a:spLocks noChangeArrowheads="1"/>
          </p:cNvSpPr>
          <p:nvPr/>
        </p:nvSpPr>
        <p:spPr bwMode="auto">
          <a:xfrm>
            <a:off x="1568450" y="3302176"/>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solidFill>
                  <a:srgbClr val="1C1C1C"/>
                </a:solidFill>
              </a:rPr>
              <a:t>3</a:t>
            </a:r>
            <a:endParaRPr lang="en-US"/>
          </a:p>
        </p:txBody>
      </p:sp>
      <p:sp>
        <p:nvSpPr>
          <p:cNvPr id="31758" name="Rectangle 13"/>
          <p:cNvSpPr>
            <a:spLocks noChangeArrowheads="1"/>
          </p:cNvSpPr>
          <p:nvPr/>
        </p:nvSpPr>
        <p:spPr bwMode="auto">
          <a:xfrm>
            <a:off x="1096963" y="4275313"/>
            <a:ext cx="350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solidFill>
                  <a:srgbClr val="1C1C1C"/>
                </a:solidFill>
              </a:rPr>
              <a:t>w</a:t>
            </a:r>
            <a:endParaRPr lang="en-US"/>
          </a:p>
        </p:txBody>
      </p:sp>
      <p:sp>
        <p:nvSpPr>
          <p:cNvPr id="31759" name="Rectangle 14"/>
          <p:cNvSpPr>
            <a:spLocks noChangeArrowheads="1"/>
          </p:cNvSpPr>
          <p:nvPr/>
        </p:nvSpPr>
        <p:spPr bwMode="auto">
          <a:xfrm>
            <a:off x="3751263" y="1413051"/>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solidFill>
                  <a:srgbClr val="1C1C1C"/>
                </a:solidFill>
              </a:rPr>
              <a:t>1</a:t>
            </a:r>
            <a:endParaRPr lang="en-US"/>
          </a:p>
        </p:txBody>
      </p:sp>
      <p:sp>
        <p:nvSpPr>
          <p:cNvPr id="31760" name="Rectangle 15"/>
          <p:cNvSpPr>
            <a:spLocks noChangeArrowheads="1"/>
          </p:cNvSpPr>
          <p:nvPr/>
        </p:nvSpPr>
        <p:spPr bwMode="auto">
          <a:xfrm>
            <a:off x="3751263" y="2430638"/>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solidFill>
                  <a:srgbClr val="1C1C1C"/>
                </a:solidFill>
              </a:rPr>
              <a:t>2</a:t>
            </a:r>
            <a:endParaRPr lang="en-US"/>
          </a:p>
        </p:txBody>
      </p:sp>
      <p:sp>
        <p:nvSpPr>
          <p:cNvPr id="31761" name="Rectangle 16"/>
          <p:cNvSpPr>
            <a:spLocks noChangeArrowheads="1"/>
          </p:cNvSpPr>
          <p:nvPr/>
        </p:nvSpPr>
        <p:spPr bwMode="auto">
          <a:xfrm>
            <a:off x="3736975" y="3714926"/>
            <a:ext cx="350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solidFill>
                  <a:srgbClr val="1C1C1C"/>
                </a:solidFill>
              </a:rPr>
              <a:t>w</a:t>
            </a:r>
            <a:endParaRPr lang="en-US"/>
          </a:p>
        </p:txBody>
      </p:sp>
      <p:sp>
        <p:nvSpPr>
          <p:cNvPr id="31762" name="Rectangle 17"/>
          <p:cNvSpPr>
            <a:spLocks noChangeArrowheads="1"/>
          </p:cNvSpPr>
          <p:nvPr/>
        </p:nvSpPr>
        <p:spPr bwMode="auto">
          <a:xfrm>
            <a:off x="3770842" y="4495976"/>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solidFill>
                  <a:srgbClr val="1C1C1C"/>
                </a:solidFill>
              </a:rPr>
              <a:t>3</a:t>
            </a:r>
            <a:endParaRPr lang="en-US"/>
          </a:p>
        </p:txBody>
      </p:sp>
      <p:sp>
        <p:nvSpPr>
          <p:cNvPr id="31763" name="TextBox 18"/>
          <p:cNvSpPr txBox="1">
            <a:spLocks noChangeArrowheads="1"/>
          </p:cNvSpPr>
          <p:nvPr/>
        </p:nvSpPr>
        <p:spPr bwMode="auto">
          <a:xfrm>
            <a:off x="2778479" y="5691363"/>
            <a:ext cx="1557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solidFill>
                  <a:srgbClr val="1C1C1C"/>
                </a:solidFill>
              </a:rPr>
              <a:t>12w2w2w3…</a:t>
            </a:r>
            <a:endParaRPr lang="en-US" dirty="0">
              <a:solidFill>
                <a:srgbClr val="1C1C1C"/>
              </a:solidFill>
            </a:endParaRPr>
          </a:p>
        </p:txBody>
      </p:sp>
      <p:sp>
        <p:nvSpPr>
          <p:cNvPr id="31764" name="TextBox 19"/>
          <p:cNvSpPr txBox="1">
            <a:spLocks noChangeArrowheads="1"/>
          </p:cNvSpPr>
          <p:nvPr/>
        </p:nvSpPr>
        <p:spPr bwMode="auto">
          <a:xfrm>
            <a:off x="4651729" y="5691363"/>
            <a:ext cx="1762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solidFill>
                  <a:srgbClr val="1C1C1C"/>
                </a:solidFill>
              </a:rPr>
              <a:t>12w2w2www…</a:t>
            </a:r>
            <a:endParaRPr lang="en-US">
              <a:solidFill>
                <a:srgbClr val="1C1C1C"/>
              </a:solidFill>
            </a:endParaRPr>
          </a:p>
        </p:txBody>
      </p:sp>
      <p:sp>
        <p:nvSpPr>
          <p:cNvPr id="31765" name="Rectangle 20"/>
          <p:cNvSpPr>
            <a:spLocks noChangeArrowheads="1"/>
          </p:cNvSpPr>
          <p:nvPr/>
        </p:nvSpPr>
        <p:spPr bwMode="auto">
          <a:xfrm>
            <a:off x="5699125" y="1724201"/>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solidFill>
                  <a:srgbClr val="1C1C1C"/>
                </a:solidFill>
              </a:rPr>
              <a:t>1</a:t>
            </a:r>
            <a:endParaRPr lang="en-US"/>
          </a:p>
        </p:txBody>
      </p:sp>
      <p:sp>
        <p:nvSpPr>
          <p:cNvPr id="31766" name="Rectangle 21"/>
          <p:cNvSpPr>
            <a:spLocks noChangeArrowheads="1"/>
          </p:cNvSpPr>
          <p:nvPr/>
        </p:nvSpPr>
        <p:spPr bwMode="auto">
          <a:xfrm>
            <a:off x="5713413" y="2756076"/>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solidFill>
                  <a:srgbClr val="1C1C1C"/>
                </a:solidFill>
              </a:rPr>
              <a:t>2</a:t>
            </a:r>
            <a:endParaRPr lang="en-US"/>
          </a:p>
        </p:txBody>
      </p:sp>
      <p:sp>
        <p:nvSpPr>
          <p:cNvPr id="31767" name="Rectangle 22"/>
          <p:cNvSpPr>
            <a:spLocks noChangeArrowheads="1"/>
          </p:cNvSpPr>
          <p:nvPr/>
        </p:nvSpPr>
        <p:spPr bwMode="auto">
          <a:xfrm>
            <a:off x="5683250" y="4024488"/>
            <a:ext cx="352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solidFill>
                  <a:srgbClr val="1C1C1C"/>
                </a:solidFill>
              </a:rPr>
              <a:t>w</a:t>
            </a:r>
            <a:endParaRPr lang="en-US"/>
          </a:p>
        </p:txBody>
      </p:sp>
      <p:sp>
        <p:nvSpPr>
          <p:cNvPr id="31768" name="TextBox 23"/>
          <p:cNvSpPr txBox="1">
            <a:spLocks noChangeArrowheads="1"/>
          </p:cNvSpPr>
          <p:nvPr/>
        </p:nvSpPr>
        <p:spPr bwMode="auto">
          <a:xfrm>
            <a:off x="6689725" y="5691363"/>
            <a:ext cx="215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Sequence of states</a:t>
            </a:r>
            <a:endParaRPr lang="en-US"/>
          </a:p>
        </p:txBody>
      </p:sp>
      <p:cxnSp>
        <p:nvCxnSpPr>
          <p:cNvPr id="26" name="Straight Arrow Connector 25"/>
          <p:cNvCxnSpPr>
            <a:endCxn id="31764" idx="3"/>
          </p:cNvCxnSpPr>
          <p:nvPr/>
        </p:nvCxnSpPr>
        <p:spPr bwMode="auto">
          <a:xfrm flipH="1">
            <a:off x="6413854" y="5875513"/>
            <a:ext cx="298449" cy="0"/>
          </a:xfrm>
          <a:prstGeom prst="straightConnector1">
            <a:avLst/>
          </a:prstGeom>
          <a:solidFill>
            <a:schemeClr val="accent1"/>
          </a:solidFill>
          <a:ln w="9525" cap="flat" cmpd="sng" algn="ctr">
            <a:solidFill>
              <a:schemeClr val="bg2">
                <a:lumMod val="50000"/>
              </a:schemeClr>
            </a:solidFill>
            <a:prstDash val="solid"/>
            <a:round/>
            <a:headEnd type="none" w="med" len="med"/>
            <a:tailEnd type="arrow"/>
          </a:ln>
          <a:effectLst/>
        </p:spPr>
      </p:cxnSp>
      <p:sp>
        <p:nvSpPr>
          <p:cNvPr id="31770" name="TextBox 28"/>
          <p:cNvSpPr txBox="1">
            <a:spLocks noChangeArrowheads="1"/>
          </p:cNvSpPr>
          <p:nvPr/>
        </p:nvSpPr>
        <p:spPr bwMode="auto">
          <a:xfrm>
            <a:off x="4475517" y="6029501"/>
            <a:ext cx="1901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solidFill>
                  <a:srgbClr val="1C1C1C"/>
                </a:solidFill>
              </a:rPr>
              <a:t>CPU deactivates</a:t>
            </a:r>
            <a:endParaRPr lang="en-US">
              <a:solidFill>
                <a:srgbClr val="1C1C1C"/>
              </a:solidFill>
            </a:endParaRPr>
          </a:p>
        </p:txBody>
      </p:sp>
    </p:spTree>
    <p:extLst>
      <p:ext uri="{BB962C8B-B14F-4D97-AF65-F5344CB8AC3E}">
        <p14:creationId xmlns:p14="http://schemas.microsoft.com/office/powerpoint/2010/main" val="1811744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Memories (recap)</a:t>
            </a:r>
            <a:endParaRPr lang="en-ZA" dirty="0"/>
          </a:p>
        </p:txBody>
      </p:sp>
      <p:sp>
        <p:nvSpPr>
          <p:cNvPr id="5" name="Text Placeholder 4"/>
          <p:cNvSpPr>
            <a:spLocks noGrp="1"/>
          </p:cNvSpPr>
          <p:nvPr>
            <p:ph type="body" idx="1"/>
          </p:nvPr>
        </p:nvSpPr>
        <p:spPr/>
        <p:txBody>
          <a:bodyPr/>
          <a:lstStyle/>
          <a:p>
            <a:r>
              <a:rPr lang="en-ZA" dirty="0" smtClean="0"/>
              <a:t>EEE4084F</a:t>
            </a:r>
            <a:endParaRPr lang="en-ZA" dirty="0"/>
          </a:p>
        </p:txBody>
      </p:sp>
    </p:spTree>
    <p:extLst>
      <p:ext uri="{BB962C8B-B14F-4D97-AF65-F5344CB8AC3E}">
        <p14:creationId xmlns:p14="http://schemas.microsoft.com/office/powerpoint/2010/main" val="3940168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ZA" dirty="0" smtClean="0"/>
              <a:t>Memory types</a:t>
            </a:r>
            <a:endParaRPr lang="en-US" dirty="0"/>
          </a:p>
        </p:txBody>
      </p:sp>
      <p:sp>
        <p:nvSpPr>
          <p:cNvPr id="5" name="Content Placeholder 4"/>
          <p:cNvSpPr>
            <a:spLocks noGrp="1"/>
          </p:cNvSpPr>
          <p:nvPr>
            <p:ph idx="1"/>
          </p:nvPr>
        </p:nvSpPr>
        <p:spPr/>
        <p:txBody>
          <a:bodyPr/>
          <a:lstStyle/>
          <a:p>
            <a:pPr>
              <a:defRPr/>
            </a:pPr>
            <a:r>
              <a:rPr lang="en-ZA" dirty="0" smtClean="0"/>
              <a:t>Volatile</a:t>
            </a:r>
          </a:p>
          <a:p>
            <a:pPr>
              <a:defRPr/>
            </a:pPr>
            <a:r>
              <a:rPr lang="en-ZA" dirty="0" smtClean="0"/>
              <a:t>Non-volatile</a:t>
            </a:r>
            <a:endParaRPr lang="en-US" dirty="0"/>
          </a:p>
        </p:txBody>
      </p:sp>
      <p:pic>
        <p:nvPicPr>
          <p:cNvPr id="12292" name="Picture 5" descr="memory_bank.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4725" y="488950"/>
            <a:ext cx="15017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330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Volatile memory</a:t>
            </a:r>
            <a:endParaRPr lang="en-US" dirty="0"/>
          </a:p>
        </p:txBody>
      </p:sp>
      <p:sp>
        <p:nvSpPr>
          <p:cNvPr id="3" name="Content Placeholder 2"/>
          <p:cNvSpPr>
            <a:spLocks noGrp="1"/>
          </p:cNvSpPr>
          <p:nvPr>
            <p:ph idx="1"/>
          </p:nvPr>
        </p:nvSpPr>
        <p:spPr>
          <a:xfrm>
            <a:off x="500063" y="1465036"/>
            <a:ext cx="8007350" cy="4191000"/>
          </a:xfrm>
        </p:spPr>
        <p:txBody>
          <a:bodyPr/>
          <a:lstStyle/>
          <a:p>
            <a:pPr>
              <a:defRPr/>
            </a:pPr>
            <a:r>
              <a:rPr lang="en-US" dirty="0" smtClean="0"/>
              <a:t>DRAM</a:t>
            </a:r>
          </a:p>
          <a:p>
            <a:pPr lvl="1">
              <a:defRPr/>
            </a:pPr>
            <a:r>
              <a:rPr lang="en-US" dirty="0" smtClean="0"/>
              <a:t>Capacitor stores “memory” that leaks away and needs to be periodically refreshed</a:t>
            </a:r>
          </a:p>
          <a:p>
            <a:pPr lvl="1">
              <a:defRPr/>
            </a:pPr>
            <a:r>
              <a:rPr lang="en-ZA" dirty="0" smtClean="0"/>
              <a:t>High memory capacity</a:t>
            </a:r>
            <a:endParaRPr lang="en-US" dirty="0" smtClean="0"/>
          </a:p>
          <a:p>
            <a:pPr>
              <a:defRPr/>
            </a:pPr>
            <a:r>
              <a:rPr lang="en-US" dirty="0" smtClean="0"/>
              <a:t>SDRAM = Synchronous DRAM</a:t>
            </a:r>
          </a:p>
          <a:p>
            <a:pPr lvl="1">
              <a:defRPr/>
            </a:pPr>
            <a:r>
              <a:rPr lang="en-US" dirty="0" smtClean="0"/>
              <a:t>Runs in synch with system* clock</a:t>
            </a:r>
          </a:p>
          <a:p>
            <a:pPr lvl="1">
              <a:defRPr/>
            </a:pPr>
            <a:r>
              <a:rPr lang="en-ZA" dirty="0" smtClean="0"/>
              <a:t>DDR SDRAM = Double-data rate SDRAM, runs at 2x the system clock</a:t>
            </a:r>
            <a:endParaRPr lang="en-US" dirty="0" smtClean="0"/>
          </a:p>
        </p:txBody>
      </p:sp>
      <p:sp>
        <p:nvSpPr>
          <p:cNvPr id="13316" name="Rectangle 3"/>
          <p:cNvSpPr>
            <a:spLocks noChangeArrowheads="1"/>
          </p:cNvSpPr>
          <p:nvPr/>
        </p:nvSpPr>
        <p:spPr bwMode="auto">
          <a:xfrm>
            <a:off x="338138" y="5772668"/>
            <a:ext cx="8629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 Note the system clock in this case is closer to the “motherboard” clock. Usually considerably slower than the processor clock (standard DRAM may have its own even slower clock and synchronization hassles)</a:t>
            </a:r>
          </a:p>
        </p:txBody>
      </p:sp>
    </p:spTree>
    <p:extLst>
      <p:ext uri="{BB962C8B-B14F-4D97-AF65-F5344CB8AC3E}">
        <p14:creationId xmlns:p14="http://schemas.microsoft.com/office/powerpoint/2010/main" val="2719956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Volatile memory</a:t>
            </a:r>
            <a:endParaRPr lang="en-US" dirty="0"/>
          </a:p>
        </p:txBody>
      </p:sp>
      <p:sp>
        <p:nvSpPr>
          <p:cNvPr id="3" name="Content Placeholder 2"/>
          <p:cNvSpPr>
            <a:spLocks noGrp="1"/>
          </p:cNvSpPr>
          <p:nvPr>
            <p:ph idx="1"/>
          </p:nvPr>
        </p:nvSpPr>
        <p:spPr>
          <a:xfrm>
            <a:off x="381000" y="1506538"/>
            <a:ext cx="8007350" cy="4946650"/>
          </a:xfrm>
        </p:spPr>
        <p:txBody>
          <a:bodyPr/>
          <a:lstStyle/>
          <a:p>
            <a:pPr>
              <a:defRPr/>
            </a:pPr>
            <a:r>
              <a:rPr lang="en-US" dirty="0" smtClean="0"/>
              <a:t>SRAM</a:t>
            </a:r>
          </a:p>
          <a:p>
            <a:pPr lvl="1">
              <a:defRPr/>
            </a:pPr>
            <a:r>
              <a:rPr lang="en-ZA" dirty="0" smtClean="0"/>
              <a:t>Static RAM</a:t>
            </a:r>
          </a:p>
          <a:p>
            <a:pPr lvl="1">
              <a:defRPr/>
            </a:pPr>
            <a:r>
              <a:rPr lang="en-ZA" dirty="0" smtClean="0"/>
              <a:t>Does not need refreshing</a:t>
            </a:r>
          </a:p>
          <a:p>
            <a:pPr lvl="1">
              <a:defRPr/>
            </a:pPr>
            <a:r>
              <a:rPr lang="en-ZA" dirty="0" smtClean="0"/>
              <a:t>Uses “bistable latching circuitry”</a:t>
            </a:r>
            <a:br>
              <a:rPr lang="en-ZA" dirty="0" smtClean="0"/>
            </a:br>
            <a:r>
              <a:rPr lang="en-ZA" dirty="0" smtClean="0"/>
              <a:t>(i.e. a flip flop) to store each bit</a:t>
            </a:r>
          </a:p>
          <a:p>
            <a:pPr lvl="1">
              <a:defRPr/>
            </a:pPr>
            <a:r>
              <a:rPr lang="en-ZA" dirty="0" smtClean="0"/>
              <a:t>Can be very fast compared to DRAM</a:t>
            </a:r>
          </a:p>
          <a:p>
            <a:pPr lvl="1">
              <a:defRPr/>
            </a:pPr>
            <a:r>
              <a:rPr lang="en-ZA" dirty="0" smtClean="0"/>
              <a:t>A small amount of SRAM (~16 Kb) is typically used within a microcontroller / FPGA to hold things such as a boot loader and interrupt vectors, and as CACHE</a:t>
            </a:r>
            <a:endParaRPr lang="en-US" dirty="0" smtClean="0"/>
          </a:p>
        </p:txBody>
      </p:sp>
      <p:grpSp>
        <p:nvGrpSpPr>
          <p:cNvPr id="14340" name="Group 10"/>
          <p:cNvGrpSpPr>
            <a:grpSpLocks/>
          </p:cNvGrpSpPr>
          <p:nvPr/>
        </p:nvGrpSpPr>
        <p:grpSpPr bwMode="auto">
          <a:xfrm>
            <a:off x="5651688" y="900641"/>
            <a:ext cx="2994025" cy="1273175"/>
            <a:chOff x="5840361" y="1101725"/>
            <a:chExt cx="2993923" cy="1273175"/>
          </a:xfrm>
        </p:grpSpPr>
        <p:sp>
          <p:nvSpPr>
            <p:cNvPr id="14346" name="Rectangle 8"/>
            <p:cNvSpPr>
              <a:spLocks noChangeArrowheads="1"/>
            </p:cNvSpPr>
            <p:nvPr/>
          </p:nvSpPr>
          <p:spPr bwMode="auto">
            <a:xfrm>
              <a:off x="5840361" y="1179870"/>
              <a:ext cx="2993923" cy="1120878"/>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p>
          </p:txBody>
        </p:sp>
        <p:pic>
          <p:nvPicPr>
            <p:cNvPr id="14347" name="Picture 3" descr="SRLATC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1563" y="1101725"/>
              <a:ext cx="1273175" cy="1273175"/>
            </a:xfrm>
            <a:prstGeom prst="rect">
              <a:avLst/>
            </a:prstGeom>
            <a:ln/>
            <a:extLst/>
          </p:spPr>
          <p:style>
            <a:lnRef idx="2">
              <a:schemeClr val="dk1"/>
            </a:lnRef>
            <a:fillRef idx="1">
              <a:schemeClr val="lt1"/>
            </a:fillRef>
            <a:effectRef idx="0">
              <a:schemeClr val="dk1"/>
            </a:effectRef>
            <a:fontRef idx="minor">
              <a:schemeClr val="dk1"/>
            </a:fontRef>
          </p:style>
        </p:pic>
        <p:sp>
          <p:nvSpPr>
            <p:cNvPr id="14348" name="Rectangle 4"/>
            <p:cNvSpPr>
              <a:spLocks noChangeArrowheads="1"/>
            </p:cNvSpPr>
            <p:nvPr/>
          </p:nvSpPr>
          <p:spPr bwMode="auto">
            <a:xfrm>
              <a:off x="5937250" y="1357313"/>
              <a:ext cx="1509713" cy="522287"/>
            </a:xfrm>
            <a:prstGeom prst="rect">
              <a:avLst/>
            </a:prstGeom>
            <a:ln/>
            <a:extLst/>
          </p:spPr>
          <p:style>
            <a:lnRef idx="2">
              <a:schemeClr val="dk1"/>
            </a:lnRef>
            <a:fillRef idx="1">
              <a:schemeClr val="lt1"/>
            </a:fillRef>
            <a:effectRef idx="0">
              <a:schemeClr val="dk1"/>
            </a:effectRef>
            <a:fontRef idx="minor">
              <a:schemeClr val="dk1"/>
            </a:fontRef>
          </p:style>
          <p:txBody>
            <a:bodyPr wrap="none">
              <a:spAutoFit/>
            </a:bodyPr>
            <a:lstStyle/>
            <a:p>
              <a:r>
                <a:rPr lang="en-ZA" sz="1400">
                  <a:solidFill>
                    <a:srgbClr val="1C1C1C"/>
                  </a:solidFill>
                </a:rPr>
                <a:t>SR Latch to hold</a:t>
              </a:r>
            </a:p>
            <a:p>
              <a:r>
                <a:rPr lang="en-ZA" sz="1400">
                  <a:solidFill>
                    <a:srgbClr val="1C1C1C"/>
                  </a:solidFill>
                </a:rPr>
                <a:t>a bit of SRAM *</a:t>
              </a:r>
              <a:endParaRPr lang="en-US" sz="1400">
                <a:solidFill>
                  <a:srgbClr val="1C1C1C"/>
                </a:solidFill>
              </a:endParaRPr>
            </a:p>
          </p:txBody>
        </p:sp>
      </p:grpSp>
      <p:grpSp>
        <p:nvGrpSpPr>
          <p:cNvPr id="14341" name="Group 11"/>
          <p:cNvGrpSpPr>
            <a:grpSpLocks/>
          </p:cNvGrpSpPr>
          <p:nvPr/>
        </p:nvGrpSpPr>
        <p:grpSpPr bwMode="auto">
          <a:xfrm>
            <a:off x="6964550" y="2245254"/>
            <a:ext cx="1862138" cy="2298751"/>
            <a:chOff x="7152968" y="2312988"/>
            <a:chExt cx="1862602" cy="2298696"/>
          </a:xfrm>
        </p:grpSpPr>
        <p:sp>
          <p:nvSpPr>
            <p:cNvPr id="14343" name="Rectangle 9"/>
            <p:cNvSpPr>
              <a:spLocks noChangeArrowheads="1"/>
            </p:cNvSpPr>
            <p:nvPr/>
          </p:nvSpPr>
          <p:spPr bwMode="auto">
            <a:xfrm>
              <a:off x="7152968" y="2330245"/>
              <a:ext cx="1838632" cy="2138516"/>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p>
          </p:txBody>
        </p:sp>
        <p:pic>
          <p:nvPicPr>
            <p:cNvPr id="14344" name="Picture 7" descr="SR-NOR-latch.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19950" y="2312988"/>
              <a:ext cx="1712913" cy="1389062"/>
            </a:xfrm>
            <a:prstGeom prst="rect">
              <a:avLst/>
            </a:prstGeom>
            <a:ln/>
            <a:extLst/>
          </p:spPr>
          <p:style>
            <a:lnRef idx="2">
              <a:schemeClr val="dk1"/>
            </a:lnRef>
            <a:fillRef idx="1">
              <a:schemeClr val="lt1"/>
            </a:fillRef>
            <a:effectRef idx="0">
              <a:schemeClr val="dk1"/>
            </a:effectRef>
            <a:fontRef idx="minor">
              <a:schemeClr val="dk1"/>
            </a:fontRef>
          </p:style>
        </p:pic>
        <p:sp>
          <p:nvSpPr>
            <p:cNvPr id="14345" name="Rectangle 8"/>
            <p:cNvSpPr>
              <a:spLocks noChangeArrowheads="1"/>
            </p:cNvSpPr>
            <p:nvPr/>
          </p:nvSpPr>
          <p:spPr bwMode="auto">
            <a:xfrm>
              <a:off x="7219950" y="3657600"/>
              <a:ext cx="1795620" cy="954084"/>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p>
              <a:r>
                <a:rPr lang="en-ZA" sz="1400" dirty="0">
                  <a:solidFill>
                    <a:srgbClr val="1C1C1C"/>
                  </a:solidFill>
                </a:rPr>
                <a:t>SR Latch implemented using two NOR gates *</a:t>
              </a:r>
              <a:endParaRPr lang="en-US" sz="1400" dirty="0">
                <a:solidFill>
                  <a:srgbClr val="1C1C1C"/>
                </a:solidFill>
              </a:endParaRPr>
            </a:p>
          </p:txBody>
        </p:sp>
      </p:grpSp>
      <p:sp>
        <p:nvSpPr>
          <p:cNvPr id="14342" name="Rectangle 9"/>
          <p:cNvSpPr>
            <a:spLocks noChangeArrowheads="1"/>
          </p:cNvSpPr>
          <p:nvPr/>
        </p:nvSpPr>
        <p:spPr bwMode="auto">
          <a:xfrm>
            <a:off x="3775075" y="6650920"/>
            <a:ext cx="53689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ZA" sz="1100" dirty="0"/>
              <a:t>* Images from http://en.wikipedia.org/wiki/Latch_(electronics)</a:t>
            </a:r>
            <a:endParaRPr lang="en-US" sz="1100" dirty="0"/>
          </a:p>
        </p:txBody>
      </p:sp>
    </p:spTree>
    <p:extLst>
      <p:ext uri="{BB962C8B-B14F-4D97-AF65-F5344CB8AC3E}">
        <p14:creationId xmlns:p14="http://schemas.microsoft.com/office/powerpoint/2010/main" val="2957603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Volatile Memory</a:t>
            </a:r>
            <a:endParaRPr lang="en-US" dirty="0"/>
          </a:p>
        </p:txBody>
      </p:sp>
      <p:sp>
        <p:nvSpPr>
          <p:cNvPr id="3" name="Content Placeholder 2"/>
          <p:cNvSpPr>
            <a:spLocks noGrp="1"/>
          </p:cNvSpPr>
          <p:nvPr>
            <p:ph idx="1"/>
          </p:nvPr>
        </p:nvSpPr>
        <p:spPr>
          <a:xfrm>
            <a:off x="838200" y="1454150"/>
            <a:ext cx="8007350" cy="4829175"/>
          </a:xfrm>
        </p:spPr>
        <p:txBody>
          <a:bodyPr>
            <a:normAutofit fontScale="92500" lnSpcReduction="10000"/>
          </a:bodyPr>
          <a:lstStyle/>
          <a:p>
            <a:pPr>
              <a:defRPr/>
            </a:pPr>
            <a:r>
              <a:rPr lang="en-ZA" dirty="0" smtClean="0"/>
              <a:t>BRAM or Block RAM</a:t>
            </a:r>
          </a:p>
          <a:p>
            <a:pPr lvl="1">
              <a:defRPr/>
            </a:pPr>
            <a:r>
              <a:rPr lang="en-ZA" sz="2400" dirty="0" smtClean="0"/>
              <a:t>This refers to a small block of RAM (a few Kilobytes) integrated within the FPGA (connected some </a:t>
            </a:r>
            <a:r>
              <a:rPr lang="en-ZA" sz="2400" dirty="0" err="1" smtClean="0"/>
              <a:t>LBs</a:t>
            </a:r>
            <a:r>
              <a:rPr lang="en-ZA" sz="2400" dirty="0" smtClean="0"/>
              <a:t>)</a:t>
            </a:r>
          </a:p>
          <a:p>
            <a:pPr lvl="1">
              <a:defRPr/>
            </a:pPr>
            <a:r>
              <a:rPr lang="en-ZA" sz="2400" dirty="0" smtClean="0"/>
              <a:t>Generally only found in higher-end </a:t>
            </a:r>
            <a:r>
              <a:rPr lang="en-ZA" sz="2400" dirty="0" err="1" smtClean="0"/>
              <a:t>FPGAs</a:t>
            </a:r>
            <a:r>
              <a:rPr lang="en-ZA" sz="2400" dirty="0" smtClean="0"/>
              <a:t> (e.g. 16Kb takes ~ 256K transistors if not more for connection and addressing logic)</a:t>
            </a:r>
          </a:p>
          <a:p>
            <a:pPr lvl="1">
              <a:defRPr/>
            </a:pPr>
            <a:r>
              <a:rPr lang="en-ZA" sz="2400" dirty="0" smtClean="0"/>
              <a:t>Block SRAM is more common and easier to use; the FPGA may include Block DRAM</a:t>
            </a:r>
          </a:p>
          <a:p>
            <a:pPr lvl="1">
              <a:defRPr/>
            </a:pPr>
            <a:r>
              <a:rPr lang="en-ZA" sz="2400" dirty="0" smtClean="0"/>
              <a:t>Generally can be set to RAM or ROM</a:t>
            </a:r>
          </a:p>
          <a:p>
            <a:pPr lvl="1">
              <a:defRPr/>
            </a:pPr>
            <a:r>
              <a:rPr lang="en-ZA" sz="2400" dirty="0" smtClean="0"/>
              <a:t>As ROM it can be used as a (big) LUT</a:t>
            </a:r>
          </a:p>
          <a:p>
            <a:pPr lvl="1">
              <a:defRPr/>
            </a:pPr>
            <a:r>
              <a:rPr lang="en-ZA" sz="2400" dirty="0" smtClean="0"/>
              <a:t>Usually not directly accessible form outside the FPGA </a:t>
            </a:r>
            <a:r>
              <a:rPr lang="en-ZA" sz="2000" dirty="0" smtClean="0"/>
              <a:t>(need to provide circuitry / </a:t>
            </a:r>
            <a:r>
              <a:rPr lang="en-ZA" sz="2000" dirty="0" err="1" smtClean="0"/>
              <a:t>softcore</a:t>
            </a:r>
            <a:r>
              <a:rPr lang="en-ZA" sz="2000" dirty="0" smtClean="0"/>
              <a:t> and </a:t>
            </a:r>
            <a:r>
              <a:rPr lang="en-ZA" sz="2000" dirty="0" err="1" smtClean="0"/>
              <a:t>comms</a:t>
            </a:r>
            <a:r>
              <a:rPr lang="en-ZA" sz="2000" dirty="0" smtClean="0"/>
              <a:t> protocol to access it from a PC)</a:t>
            </a:r>
            <a:endParaRPr lang="en-US" sz="2000" dirty="0"/>
          </a:p>
        </p:txBody>
      </p:sp>
    </p:spTree>
    <p:extLst>
      <p:ext uri="{BB962C8B-B14F-4D97-AF65-F5344CB8AC3E}">
        <p14:creationId xmlns:p14="http://schemas.microsoft.com/office/powerpoint/2010/main" val="10253387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Volatile memory</a:t>
            </a:r>
            <a:endParaRPr lang="en-US" dirty="0"/>
          </a:p>
        </p:txBody>
      </p:sp>
      <p:sp>
        <p:nvSpPr>
          <p:cNvPr id="3" name="Content Placeholder 2"/>
          <p:cNvSpPr>
            <a:spLocks noGrp="1"/>
          </p:cNvSpPr>
          <p:nvPr>
            <p:ph idx="1"/>
          </p:nvPr>
        </p:nvSpPr>
        <p:spPr>
          <a:xfrm>
            <a:off x="838200" y="1506538"/>
            <a:ext cx="8007350" cy="4191000"/>
          </a:xfrm>
        </p:spPr>
        <p:txBody>
          <a:bodyPr>
            <a:normAutofit lnSpcReduction="10000"/>
          </a:bodyPr>
          <a:lstStyle/>
          <a:p>
            <a:pPr>
              <a:defRPr/>
            </a:pPr>
            <a:r>
              <a:rPr lang="en-ZA" dirty="0" smtClean="0"/>
              <a:t>Under development</a:t>
            </a:r>
            <a:endParaRPr lang="en-US" dirty="0" smtClean="0"/>
          </a:p>
          <a:p>
            <a:pPr lvl="1">
              <a:defRPr/>
            </a:pPr>
            <a:r>
              <a:rPr lang="en-US" dirty="0" smtClean="0"/>
              <a:t>Z-RAM : Zero-capacitor RAM</a:t>
            </a:r>
          </a:p>
          <a:p>
            <a:pPr lvl="2">
              <a:defRPr/>
            </a:pPr>
            <a:r>
              <a:rPr lang="en-ZA" dirty="0" smtClean="0"/>
              <a:t>Single transistor</a:t>
            </a:r>
          </a:p>
          <a:p>
            <a:pPr lvl="2">
              <a:defRPr/>
            </a:pPr>
            <a:r>
              <a:rPr lang="en-ZA" dirty="0" smtClean="0"/>
              <a:t>Higher density than DRAM</a:t>
            </a:r>
          </a:p>
          <a:p>
            <a:pPr lvl="2">
              <a:defRPr/>
            </a:pPr>
            <a:r>
              <a:rPr lang="en-ZA" dirty="0" smtClean="0"/>
              <a:t>Although it is called zero-capacitor, the capacitor is actually there in the form of a “floating body effect” caused by the transistor substrate</a:t>
            </a:r>
          </a:p>
          <a:p>
            <a:pPr lvl="2">
              <a:defRPr/>
            </a:pPr>
            <a:r>
              <a:rPr lang="en-US" dirty="0" smtClean="0"/>
              <a:t>See: </a:t>
            </a:r>
            <a:r>
              <a:rPr lang="en-US" dirty="0" smtClean="0">
                <a:hlinkClick r:id="rId3"/>
              </a:rPr>
              <a:t>http://www.innovativesilicon.com/</a:t>
            </a:r>
            <a:r>
              <a:rPr lang="en-US" dirty="0" smtClean="0"/>
              <a:t> </a:t>
            </a:r>
            <a:endParaRPr lang="en-US" dirty="0"/>
          </a:p>
        </p:txBody>
      </p:sp>
    </p:spTree>
    <p:extLst>
      <p:ext uri="{BB962C8B-B14F-4D97-AF65-F5344CB8AC3E}">
        <p14:creationId xmlns:p14="http://schemas.microsoft.com/office/powerpoint/2010/main" val="35620555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Non-Volatile memory</a:t>
            </a:r>
            <a:endParaRPr lang="en-US" dirty="0"/>
          </a:p>
        </p:txBody>
      </p:sp>
      <p:sp>
        <p:nvSpPr>
          <p:cNvPr id="3" name="Content Placeholder 2"/>
          <p:cNvSpPr>
            <a:spLocks noGrp="1"/>
          </p:cNvSpPr>
          <p:nvPr>
            <p:ph idx="1"/>
          </p:nvPr>
        </p:nvSpPr>
        <p:spPr>
          <a:xfrm>
            <a:off x="838200" y="1506538"/>
            <a:ext cx="8007350" cy="4191000"/>
          </a:xfrm>
        </p:spPr>
        <p:txBody>
          <a:bodyPr>
            <a:normAutofit fontScale="92500" lnSpcReduction="20000"/>
          </a:bodyPr>
          <a:lstStyle/>
          <a:p>
            <a:pPr>
              <a:defRPr/>
            </a:pPr>
            <a:r>
              <a:rPr lang="en-ZA" dirty="0" smtClean="0"/>
              <a:t>Trusty old ROM and EEPROM</a:t>
            </a:r>
          </a:p>
          <a:p>
            <a:pPr lvl="1">
              <a:defRPr/>
            </a:pPr>
            <a:r>
              <a:rPr lang="en-ZA" dirty="0" smtClean="0"/>
              <a:t>Still widely used as it is highly robust</a:t>
            </a:r>
          </a:p>
          <a:p>
            <a:pPr lvl="1">
              <a:defRPr/>
            </a:pPr>
            <a:r>
              <a:rPr lang="en-ZA" dirty="0" smtClean="0"/>
              <a:t>Current versions store large amounts of data</a:t>
            </a:r>
          </a:p>
          <a:p>
            <a:pPr lvl="1">
              <a:defRPr/>
            </a:pPr>
            <a:r>
              <a:rPr lang="en-ZA" dirty="0" smtClean="0"/>
              <a:t>Fairly simple technology (i.e. fused connections) and (in EEPROM ability to fuse and then program/un-fuse connections)</a:t>
            </a:r>
          </a:p>
          <a:p>
            <a:pPr>
              <a:defRPr/>
            </a:pPr>
            <a:r>
              <a:rPr lang="en-ZA" dirty="0" smtClean="0"/>
              <a:t>Usually ROM is slower than RAM</a:t>
            </a:r>
          </a:p>
          <a:p>
            <a:pPr>
              <a:defRPr/>
            </a:pPr>
            <a:r>
              <a:rPr lang="en-ZA" dirty="0" smtClean="0"/>
              <a:t>Shadowing ROM (i.e. copy to RAM) to make it faster – especially for </a:t>
            </a:r>
            <a:r>
              <a:rPr lang="en-ZA" dirty="0" err="1" smtClean="0"/>
              <a:t>EEPROMs</a:t>
            </a:r>
            <a:endParaRPr lang="en-ZA" dirty="0" smtClean="0"/>
          </a:p>
          <a:p>
            <a:pPr>
              <a:defRPr/>
            </a:pPr>
            <a:r>
              <a:rPr lang="en-ZA" dirty="0" smtClean="0"/>
              <a:t>EEPROM very slow write; faster read</a:t>
            </a:r>
            <a:endParaRPr lang="en-US" dirty="0"/>
          </a:p>
        </p:txBody>
      </p:sp>
    </p:spTree>
    <p:extLst>
      <p:ext uri="{BB962C8B-B14F-4D97-AF65-F5344CB8AC3E}">
        <p14:creationId xmlns:p14="http://schemas.microsoft.com/office/powerpoint/2010/main" val="42534372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225" y="403065"/>
            <a:ext cx="7698306" cy="692210"/>
          </a:xfrm>
        </p:spPr>
        <p:txBody>
          <a:bodyPr>
            <a:normAutofit fontScale="90000"/>
          </a:bodyPr>
          <a:lstStyle/>
          <a:p>
            <a:pPr>
              <a:defRPr/>
            </a:pPr>
            <a:r>
              <a:rPr lang="en-ZA" dirty="0" smtClean="0"/>
              <a:t>Non-Volatile Memory</a:t>
            </a:r>
            <a:endParaRPr lang="en-US" dirty="0"/>
          </a:p>
        </p:txBody>
      </p:sp>
      <p:sp>
        <p:nvSpPr>
          <p:cNvPr id="3" name="Content Placeholder 2"/>
          <p:cNvSpPr>
            <a:spLocks noGrp="1"/>
          </p:cNvSpPr>
          <p:nvPr>
            <p:ph idx="1"/>
          </p:nvPr>
        </p:nvSpPr>
        <p:spPr>
          <a:xfrm>
            <a:off x="655814" y="1287110"/>
            <a:ext cx="8007350" cy="5237162"/>
          </a:xfrm>
        </p:spPr>
        <p:txBody>
          <a:bodyPr>
            <a:normAutofit fontScale="92500"/>
          </a:bodyPr>
          <a:lstStyle/>
          <a:p>
            <a:pPr>
              <a:defRPr/>
            </a:pPr>
            <a:r>
              <a:rPr lang="en-ZA" dirty="0" smtClean="0"/>
              <a:t>Flash memory</a:t>
            </a:r>
          </a:p>
          <a:p>
            <a:pPr lvl="1">
              <a:defRPr/>
            </a:pPr>
            <a:r>
              <a:rPr lang="en-ZA" dirty="0" smtClean="0"/>
              <a:t>Can be electrically erased and programmed</a:t>
            </a:r>
          </a:p>
          <a:p>
            <a:pPr lvl="1">
              <a:defRPr/>
            </a:pPr>
            <a:r>
              <a:rPr lang="en-ZA" dirty="0" smtClean="0"/>
              <a:t>High capacity (e.g., millions of bytes/chip)</a:t>
            </a:r>
          </a:p>
          <a:p>
            <a:pPr lvl="1">
              <a:defRPr/>
            </a:pPr>
            <a:r>
              <a:rPr lang="en-ZA" dirty="0" smtClean="0"/>
              <a:t>Needs to be programmed one block at a time (~8Kb / block)</a:t>
            </a:r>
          </a:p>
          <a:p>
            <a:pPr lvl="2">
              <a:defRPr/>
            </a:pPr>
            <a:r>
              <a:rPr lang="en-ZA" dirty="0" smtClean="0"/>
              <a:t>Erased (all bits in block set to 1)</a:t>
            </a:r>
          </a:p>
          <a:p>
            <a:pPr lvl="2">
              <a:defRPr/>
            </a:pPr>
            <a:r>
              <a:rPr lang="en-ZA" dirty="0" smtClean="0"/>
              <a:t>Programmed one block at a time</a:t>
            </a:r>
          </a:p>
          <a:p>
            <a:pPr lvl="1">
              <a:defRPr/>
            </a:pPr>
            <a:r>
              <a:rPr lang="en-ZA" dirty="0" smtClean="0"/>
              <a:t>Memory wear</a:t>
            </a:r>
          </a:p>
          <a:p>
            <a:pPr lvl="2">
              <a:defRPr/>
            </a:pPr>
            <a:r>
              <a:rPr lang="en-ZA" dirty="0" smtClean="0"/>
              <a:t>Limited to about 100,000 erase – write cycles</a:t>
            </a:r>
          </a:p>
          <a:p>
            <a:pPr lvl="2">
              <a:defRPr/>
            </a:pPr>
            <a:r>
              <a:rPr lang="en-ZA" sz="1800" dirty="0" smtClean="0"/>
              <a:t>Usually a file system (e.g. ext3) will keep track of bad sectors (i.e., mark deteriorated blocks). But this deterioration might happen a certain time after  the erase and write is complete and verified.</a:t>
            </a:r>
          </a:p>
        </p:txBody>
      </p:sp>
    </p:spTree>
    <p:extLst>
      <p:ext uri="{BB962C8B-B14F-4D97-AF65-F5344CB8AC3E}">
        <p14:creationId xmlns:p14="http://schemas.microsoft.com/office/powerpoint/2010/main" val="1138734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215" y="478687"/>
            <a:ext cx="7698306" cy="915744"/>
          </a:xfrm>
        </p:spPr>
        <p:txBody>
          <a:bodyPr>
            <a:normAutofit fontScale="90000"/>
          </a:bodyPr>
          <a:lstStyle/>
          <a:p>
            <a:r>
              <a:rPr lang="en-ZA" dirty="0" smtClean="0"/>
              <a:t>On-chip daisy chain topologies / dataflow interconnects</a:t>
            </a:r>
            <a:endParaRPr lang="en-ZA" dirty="0"/>
          </a:p>
        </p:txBody>
      </p:sp>
      <p:sp>
        <p:nvSpPr>
          <p:cNvPr id="3" name="Content Placeholder 2"/>
          <p:cNvSpPr>
            <a:spLocks noGrp="1"/>
          </p:cNvSpPr>
          <p:nvPr>
            <p:ph idx="1"/>
          </p:nvPr>
        </p:nvSpPr>
        <p:spPr>
          <a:xfrm>
            <a:off x="330200" y="1394431"/>
            <a:ext cx="8521699" cy="5194300"/>
          </a:xfrm>
        </p:spPr>
        <p:txBody>
          <a:bodyPr>
            <a:normAutofit/>
          </a:bodyPr>
          <a:lstStyle/>
          <a:p>
            <a:r>
              <a:rPr lang="en-ZA" sz="2800" dirty="0" smtClean="0"/>
              <a:t>Chain of point-to-point directly coupled links</a:t>
            </a:r>
          </a:p>
          <a:p>
            <a:pPr lvl="1"/>
            <a:r>
              <a:rPr lang="en-ZA" sz="2400" dirty="0" smtClean="0"/>
              <a:t>A sequence of one-to-one connections</a:t>
            </a:r>
          </a:p>
          <a:p>
            <a:pPr lvl="1"/>
            <a:r>
              <a:rPr lang="en-ZA" sz="2400" i="1" dirty="0" smtClean="0">
                <a:solidFill>
                  <a:schemeClr val="accent6">
                    <a:lumMod val="50000"/>
                  </a:schemeClr>
                </a:solidFill>
              </a:rPr>
              <a:t>Benefits:</a:t>
            </a:r>
            <a:r>
              <a:rPr lang="en-ZA" sz="2400" dirty="0" smtClean="0"/>
              <a:t> (fairly) simple, natural approach for much signal processing (feed forward data flow), supports pipelining, fast neighbour links allows high bandwidth, low area, typically no need for separate arbitrator (if sequenced right).</a:t>
            </a:r>
          </a:p>
          <a:p>
            <a:pPr lvl="1"/>
            <a:r>
              <a:rPr lang="en-ZA" sz="2400" i="1" dirty="0" smtClean="0">
                <a:solidFill>
                  <a:schemeClr val="accent6">
                    <a:lumMod val="50000"/>
                  </a:schemeClr>
                </a:solidFill>
              </a:rPr>
              <a:t>Drawbacks:</a:t>
            </a:r>
            <a:r>
              <a:rPr lang="en-ZA" sz="2400" dirty="0">
                <a:solidFill>
                  <a:schemeClr val="accent6">
                    <a:lumMod val="50000"/>
                  </a:schemeClr>
                </a:solidFill>
              </a:rPr>
              <a:t> </a:t>
            </a:r>
            <a:r>
              <a:rPr lang="en-ZA" sz="2400" dirty="0" smtClean="0"/>
              <a:t>Comprise only direct links between neighbours. Often non-standard control lines. Challenges in different processing speeds for each core (can lead to </a:t>
            </a:r>
            <a:r>
              <a:rPr lang="en-ZA" sz="2400" dirty="0" err="1" smtClean="0"/>
              <a:t>trickey</a:t>
            </a:r>
            <a:r>
              <a:rPr lang="en-ZA" sz="2400" dirty="0" smtClean="0"/>
              <a:t> buffering).</a:t>
            </a:r>
          </a:p>
        </p:txBody>
      </p:sp>
      <p:cxnSp>
        <p:nvCxnSpPr>
          <p:cNvPr id="8" name="Straight Connector 7"/>
          <p:cNvCxnSpPr/>
          <p:nvPr/>
        </p:nvCxnSpPr>
        <p:spPr>
          <a:xfrm>
            <a:off x="5295900" y="5943600"/>
            <a:ext cx="774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95900" y="6062965"/>
            <a:ext cx="774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95900" y="6177265"/>
            <a:ext cx="774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95900" y="6286500"/>
            <a:ext cx="774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95900" y="6405865"/>
            <a:ext cx="774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95900" y="6520165"/>
            <a:ext cx="774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470400" y="5803900"/>
            <a:ext cx="863600" cy="79753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p:cNvSpPr/>
          <p:nvPr/>
        </p:nvSpPr>
        <p:spPr>
          <a:xfrm>
            <a:off x="505312" y="6154099"/>
            <a:ext cx="3595856" cy="369332"/>
          </a:xfrm>
          <a:prstGeom prst="rect">
            <a:avLst/>
          </a:prstGeom>
        </p:spPr>
        <p:txBody>
          <a:bodyPr wrap="none">
            <a:spAutoFit/>
          </a:bodyPr>
          <a:lstStyle/>
          <a:p>
            <a:r>
              <a:rPr lang="en-ZA" dirty="0" smtClean="0"/>
              <a:t>(may lead towards ring topology) </a:t>
            </a:r>
            <a:endParaRPr lang="en-ZA" dirty="0"/>
          </a:p>
        </p:txBody>
      </p:sp>
      <p:cxnSp>
        <p:nvCxnSpPr>
          <p:cNvPr id="17" name="Straight Connector 16"/>
          <p:cNvCxnSpPr/>
          <p:nvPr/>
        </p:nvCxnSpPr>
        <p:spPr>
          <a:xfrm>
            <a:off x="6769586" y="6075665"/>
            <a:ext cx="774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69586" y="6184900"/>
            <a:ext cx="774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69586" y="6304265"/>
            <a:ext cx="774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69586" y="6418565"/>
            <a:ext cx="774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430957" y="5803900"/>
            <a:ext cx="863600" cy="79753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5957271" y="5803900"/>
            <a:ext cx="863600" cy="79753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ight Arrow 3"/>
          <p:cNvSpPr/>
          <p:nvPr/>
        </p:nvSpPr>
        <p:spPr>
          <a:xfrm>
            <a:off x="5409268" y="6055666"/>
            <a:ext cx="504380" cy="337499"/>
          </a:xfrm>
          <a:prstGeom prst="rightArrow">
            <a:avLst>
              <a:gd name="adj1" fmla="val 50000"/>
              <a:gd name="adj2" fmla="val 46952"/>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ight Arrow 21"/>
          <p:cNvSpPr/>
          <p:nvPr/>
        </p:nvSpPr>
        <p:spPr>
          <a:xfrm>
            <a:off x="6896100" y="6055666"/>
            <a:ext cx="504380" cy="337499"/>
          </a:xfrm>
          <a:prstGeom prst="rightArrow">
            <a:avLst>
              <a:gd name="adj1" fmla="val 50000"/>
              <a:gd name="adj2" fmla="val 46952"/>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68000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0310" y="386671"/>
            <a:ext cx="8385175" cy="738146"/>
          </a:xfrm>
        </p:spPr>
        <p:txBody>
          <a:bodyPr/>
          <a:lstStyle/>
          <a:p>
            <a:pPr>
              <a:defRPr/>
            </a:pPr>
            <a:r>
              <a:rPr lang="en-ZA" sz="4000" dirty="0" smtClean="0"/>
              <a:t>NAND Flash memory model</a:t>
            </a:r>
            <a:endParaRPr lang="en-US" sz="4000" dirty="0"/>
          </a:p>
        </p:txBody>
      </p:sp>
      <p:pic>
        <p:nvPicPr>
          <p:cNvPr id="19459" name="Picture 4" descr="mosfet_memory.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938" y="1447800"/>
            <a:ext cx="5062537"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5"/>
          <p:cNvSpPr>
            <a:spLocks noChangeArrowheads="1"/>
          </p:cNvSpPr>
          <p:nvPr/>
        </p:nvSpPr>
        <p:spPr bwMode="auto">
          <a:xfrm>
            <a:off x="652463" y="4641850"/>
            <a:ext cx="800302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The above diagram provides a macro circuit model for a single flash memory cell, showing a </a:t>
            </a:r>
            <a:r>
              <a:rPr lang="en-US" i="1" dirty="0"/>
              <a:t>Effective-Control-Gate</a:t>
            </a:r>
            <a:r>
              <a:rPr lang="en-US" dirty="0"/>
              <a:t> (ECG) equivalent circuit and the </a:t>
            </a:r>
            <a:r>
              <a:rPr lang="en-US" i="1" dirty="0"/>
              <a:t>Ideal-Current-Mirror</a:t>
            </a:r>
            <a:r>
              <a:rPr lang="en-US" dirty="0"/>
              <a:t> (ICM) used to calculate the floating gate (FG</a:t>
            </a:r>
            <a:r>
              <a:rPr lang="en-US" dirty="0">
                <a:solidFill>
                  <a:srgbClr val="FF0000"/>
                </a:solidFill>
              </a:rPr>
              <a:t>*</a:t>
            </a:r>
            <a:r>
              <a:rPr lang="en-US" dirty="0"/>
              <a:t>) voltage. MOSFET1 is the equivalent N-MOSFET model of a flash memory cell, and MOSFET2 is the model of a N-MOSFET test structure that is identical with the flash memory cell (excluding the short between FG and CG). </a:t>
            </a:r>
          </a:p>
        </p:txBody>
      </p:sp>
      <p:sp>
        <p:nvSpPr>
          <p:cNvPr id="19461" name="TextBox 6"/>
          <p:cNvSpPr txBox="1">
            <a:spLocks noChangeArrowheads="1"/>
          </p:cNvSpPr>
          <p:nvPr/>
        </p:nvSpPr>
        <p:spPr bwMode="auto">
          <a:xfrm>
            <a:off x="5181600" y="2671763"/>
            <a:ext cx="274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solidFill>
                  <a:srgbClr val="FF0000"/>
                </a:solidFill>
              </a:rPr>
              <a:t>*</a:t>
            </a:r>
            <a:endParaRPr lang="en-US">
              <a:solidFill>
                <a:srgbClr val="FF0000"/>
              </a:solidFill>
            </a:endParaRPr>
          </a:p>
        </p:txBody>
      </p:sp>
      <p:sp>
        <p:nvSpPr>
          <p:cNvPr id="19462" name="TextBox 7"/>
          <p:cNvSpPr txBox="1">
            <a:spLocks noChangeArrowheads="1"/>
          </p:cNvSpPr>
          <p:nvPr/>
        </p:nvSpPr>
        <p:spPr bwMode="auto">
          <a:xfrm>
            <a:off x="5934075" y="1533525"/>
            <a:ext cx="30781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u="sng"/>
              <a:t>Image source:</a:t>
            </a:r>
            <a:r>
              <a:rPr lang="en-US" sz="1400"/>
              <a:t> IEEE Electron Device Letters, Vol. 26, No. 8, AUGUST 2005, pg 564 Available at: </a:t>
            </a:r>
            <a:r>
              <a:rPr lang="en-US" sz="1400">
                <a:hlinkClick r:id="rId4"/>
              </a:rPr>
              <a:t>http://koasas.kaist.ac.kr/bitstream/10203/1570/1/01468223.pdf</a:t>
            </a:r>
            <a:endParaRPr lang="en-US" sz="1400"/>
          </a:p>
        </p:txBody>
      </p:sp>
    </p:spTree>
    <p:extLst>
      <p:ext uri="{BB962C8B-B14F-4D97-AF65-F5344CB8AC3E}">
        <p14:creationId xmlns:p14="http://schemas.microsoft.com/office/powerpoint/2010/main" val="672630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End of Lecture</a:t>
            </a:r>
            <a:endParaRPr lang="en-GB" dirty="0"/>
          </a:p>
        </p:txBody>
      </p:sp>
      <p:sp>
        <p:nvSpPr>
          <p:cNvPr id="43011" name="TextBox 2"/>
          <p:cNvSpPr txBox="1">
            <a:spLocks noChangeArrowheads="1"/>
          </p:cNvSpPr>
          <p:nvPr/>
        </p:nvSpPr>
        <p:spPr bwMode="auto">
          <a:xfrm>
            <a:off x="2616200" y="2601913"/>
            <a:ext cx="4203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4400"/>
              <a:t>Any Question??</a:t>
            </a:r>
            <a:endParaRPr lang="en-GB" sz="4400"/>
          </a:p>
        </p:txBody>
      </p:sp>
    </p:spTree>
    <p:extLst>
      <p:ext uri="{BB962C8B-B14F-4D97-AF65-F5344CB8AC3E}">
        <p14:creationId xmlns:p14="http://schemas.microsoft.com/office/powerpoint/2010/main" val="2939303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1754326"/>
          </a:xfrm>
          <a:prstGeom prst="rect">
            <a:avLst/>
          </a:prstGeom>
          <a:noFill/>
        </p:spPr>
        <p:txBody>
          <a:bodyPr wrap="square" rtlCol="0">
            <a:spAutoFit/>
          </a:bodyPr>
          <a:lstStyle/>
          <a:p>
            <a:r>
              <a:rPr lang="en-US" i="1" dirty="0" smtClean="0"/>
              <a:t>Image sources:</a:t>
            </a:r>
          </a:p>
          <a:p>
            <a:r>
              <a:rPr lang="en-US" dirty="0" smtClean="0"/>
              <a:t> man working on laptop – </a:t>
            </a:r>
            <a:r>
              <a:rPr lang="en-US" dirty="0" err="1" smtClean="0"/>
              <a:t>flickr</a:t>
            </a:r>
            <a:endParaRPr lang="en-US" dirty="0" smtClean="0"/>
          </a:p>
          <a:p>
            <a:r>
              <a:rPr lang="en-US" dirty="0"/>
              <a:t> </a:t>
            </a:r>
            <a:r>
              <a:rPr lang="en-US" dirty="0" smtClean="0"/>
              <a:t>scroll, video reel, big question mark </a:t>
            </a:r>
            <a:r>
              <a:rPr lang="en-US" dirty="0"/>
              <a:t>– </a:t>
            </a:r>
            <a:r>
              <a:rPr lang="en-US" dirty="0" err="1"/>
              <a:t>Pixabay</a:t>
            </a:r>
            <a:r>
              <a:rPr lang="en-US" dirty="0"/>
              <a:t> </a:t>
            </a:r>
            <a:r>
              <a:rPr lang="en-US" dirty="0">
                <a:hlinkClick r:id="rId2"/>
              </a:rPr>
              <a:t>http://pixabay.com/</a:t>
            </a:r>
            <a:r>
              <a:rPr lang="en-US" dirty="0"/>
              <a:t>  (public domain</a:t>
            </a:r>
            <a:r>
              <a:rPr lang="en-US" dirty="0" smtClean="0"/>
              <a:t>)</a:t>
            </a:r>
          </a:p>
          <a:p>
            <a:r>
              <a:rPr lang="en-US" dirty="0" smtClean="0"/>
              <a:t> some diagrammatic elements are from Xilinx ISE screenshots</a:t>
            </a:r>
          </a:p>
          <a:p>
            <a:r>
              <a:rPr lang="en-US" dirty="0" smtClean="0"/>
              <a:t> </a:t>
            </a:r>
            <a:r>
              <a:rPr lang="en-US" dirty="0" smtClean="0">
                <a:hlinkClick r:id="rId3"/>
              </a:rPr>
              <a:t>https</a:t>
            </a:r>
            <a:r>
              <a:rPr lang="en-US" dirty="0">
                <a:hlinkClick r:id="rId3"/>
              </a:rPr>
              <a:t>://</a:t>
            </a:r>
            <a:r>
              <a:rPr lang="en-US" dirty="0" smtClean="0">
                <a:hlinkClick r:id="rId3"/>
              </a:rPr>
              <a:t>commons.wikimedia.org/wiki/Category:Images</a:t>
            </a:r>
            <a:r>
              <a:rPr lang="en-US" dirty="0" smtClean="0"/>
              <a:t> (creative commons)</a:t>
            </a:r>
          </a:p>
          <a:p>
            <a:endParaRPr lang="en-US" dirty="0" smtClean="0"/>
          </a:p>
        </p:txBody>
      </p:sp>
      <p:sp>
        <p:nvSpPr>
          <p:cNvPr id="2" name="Rectangle 1"/>
          <p:cNvSpPr/>
          <p:nvPr/>
        </p:nvSpPr>
        <p:spPr>
          <a:xfrm>
            <a:off x="420915" y="443077"/>
            <a:ext cx="4929555" cy="369332"/>
          </a:xfrm>
          <a:prstGeom prst="rect">
            <a:avLst/>
          </a:prstGeom>
        </p:spPr>
        <p:txBody>
          <a:bodyPr wrap="none">
            <a:spAutoFit/>
          </a:bodyPr>
          <a:lstStyle/>
          <a:p>
            <a:r>
              <a:rPr lang="en-US" b="1" i="1" dirty="0" smtClean="0"/>
              <a:t>Disclaimers and copyright/licensing details</a:t>
            </a:r>
            <a:endParaRPr lang="en-US" b="1" i="1" dirty="0"/>
          </a:p>
        </p:txBody>
      </p:sp>
      <p:sp>
        <p:nvSpPr>
          <p:cNvPr id="5" name="Rectangle 4"/>
          <p:cNvSpPr/>
          <p:nvPr/>
        </p:nvSpPr>
        <p:spPr>
          <a:xfrm>
            <a:off x="420916" y="893026"/>
            <a:ext cx="8258628" cy="2554545"/>
          </a:xfrm>
          <a:prstGeom prst="rect">
            <a:avLst/>
          </a:prstGeom>
        </p:spPr>
        <p:txBody>
          <a:bodyPr wrap="square">
            <a:spAutoFit/>
          </a:bodyPr>
          <a:lstStyle/>
          <a:p>
            <a:r>
              <a:rPr lang="en-US" sz="1600" dirty="0" smtClean="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smtClean="0"/>
              <a:t>” license, and that is why I selected that license to apply to this presentation (it’s not because I particularly want my slides referenced but more to acknowledge the sources and generosity of others who have provided free material such as the images I have used).</a:t>
            </a:r>
            <a:endParaRPr lang="en-US" sz="1600" dirty="0"/>
          </a:p>
        </p:txBody>
      </p:sp>
      <p:pic>
        <p:nvPicPr>
          <p:cNvPr id="3074" name="Picture 2" descr="C:\Users\swinberg\Documents\ACTIVE\EEE4084F\Common\Images_open\CC-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010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On-chip bus topologies</a:t>
            </a:r>
            <a:endParaRPr lang="en-ZA" dirty="0"/>
          </a:p>
        </p:txBody>
      </p:sp>
      <p:sp>
        <p:nvSpPr>
          <p:cNvPr id="3" name="Content Placeholder 2"/>
          <p:cNvSpPr>
            <a:spLocks noGrp="1"/>
          </p:cNvSpPr>
          <p:nvPr>
            <p:ph idx="1"/>
          </p:nvPr>
        </p:nvSpPr>
        <p:spPr>
          <a:xfrm>
            <a:off x="533401" y="1231900"/>
            <a:ext cx="7894020" cy="5194300"/>
          </a:xfrm>
        </p:spPr>
        <p:txBody>
          <a:bodyPr>
            <a:normAutofit/>
          </a:bodyPr>
          <a:lstStyle/>
          <a:p>
            <a:r>
              <a:rPr lang="en-ZA" dirty="0" smtClean="0"/>
              <a:t>Shared bus topology</a:t>
            </a:r>
          </a:p>
          <a:p>
            <a:pPr lvl="1"/>
            <a:r>
              <a:rPr lang="en-ZA" dirty="0" smtClean="0"/>
              <a:t>Multiple masters and slaves on a shared bus.</a:t>
            </a:r>
          </a:p>
          <a:p>
            <a:pPr lvl="1"/>
            <a:r>
              <a:rPr lang="en-ZA" dirty="0" smtClean="0"/>
              <a:t>Requires a bus arbiter (or bus arbitrator module, the BAM; ‘master’ could be this)</a:t>
            </a:r>
          </a:p>
          <a:p>
            <a:pPr lvl="1"/>
            <a:r>
              <a:rPr lang="en-ZA" i="1" dirty="0" smtClean="0">
                <a:solidFill>
                  <a:schemeClr val="accent6">
                    <a:lumMod val="50000"/>
                  </a:schemeClr>
                </a:solidFill>
              </a:rPr>
              <a:t>Benefits:</a:t>
            </a:r>
            <a:r>
              <a:rPr lang="en-ZA" dirty="0" smtClean="0"/>
              <a:t> simple, extensible, low area cost, easy to build &amp; efficient to implement.</a:t>
            </a:r>
          </a:p>
          <a:p>
            <a:pPr lvl="1"/>
            <a:r>
              <a:rPr lang="en-ZA" i="1" dirty="0" smtClean="0">
                <a:solidFill>
                  <a:schemeClr val="accent6">
                    <a:lumMod val="50000"/>
                  </a:schemeClr>
                </a:solidFill>
              </a:rPr>
              <a:t>Drawbacks:</a:t>
            </a:r>
            <a:r>
              <a:rPr lang="en-ZA" dirty="0" smtClean="0">
                <a:solidFill>
                  <a:schemeClr val="accent6">
                    <a:lumMod val="50000"/>
                  </a:schemeClr>
                </a:solidFill>
              </a:rPr>
              <a:t> </a:t>
            </a:r>
            <a:r>
              <a:rPr lang="en-ZA" dirty="0" smtClean="0"/>
              <a:t>Larger load per data bus line, longer delay for data transfer, larger energy consumption, </a:t>
            </a:r>
            <a:br>
              <a:rPr lang="en-ZA" dirty="0" smtClean="0"/>
            </a:br>
            <a:r>
              <a:rPr lang="en-ZA" dirty="0" smtClean="0"/>
              <a:t>and lower </a:t>
            </a:r>
            <a:br>
              <a:rPr lang="en-ZA" dirty="0" smtClean="0"/>
            </a:br>
            <a:r>
              <a:rPr lang="en-ZA" dirty="0" smtClean="0"/>
              <a:t>bandwidth.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0" y="5286577"/>
            <a:ext cx="5299074" cy="1338060"/>
          </a:xfrm>
          <a:prstGeom prst="rect">
            <a:avLst/>
          </a:prstGeom>
        </p:spPr>
      </p:pic>
    </p:spTree>
    <p:extLst>
      <p:ext uri="{BB962C8B-B14F-4D97-AF65-F5344CB8AC3E}">
        <p14:creationId xmlns:p14="http://schemas.microsoft.com/office/powerpoint/2010/main" val="285820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8893" y="4089400"/>
            <a:ext cx="4181399" cy="2447159"/>
          </a:xfrm>
          <a:prstGeom prst="rect">
            <a:avLst/>
          </a:prstGeom>
        </p:spPr>
      </p:pic>
      <p:sp>
        <p:nvSpPr>
          <p:cNvPr id="2" name="Title 1"/>
          <p:cNvSpPr>
            <a:spLocks noGrp="1"/>
          </p:cNvSpPr>
          <p:nvPr>
            <p:ph type="title"/>
          </p:nvPr>
        </p:nvSpPr>
        <p:spPr>
          <a:xfrm>
            <a:off x="716413" y="228380"/>
            <a:ext cx="7698306" cy="692210"/>
          </a:xfrm>
        </p:spPr>
        <p:txBody>
          <a:bodyPr>
            <a:normAutofit fontScale="90000"/>
          </a:bodyPr>
          <a:lstStyle/>
          <a:p>
            <a:r>
              <a:rPr lang="en-ZA" dirty="0" smtClean="0"/>
              <a:t>On-chip bus topologies</a:t>
            </a:r>
            <a:endParaRPr lang="en-ZA" dirty="0"/>
          </a:p>
        </p:txBody>
      </p:sp>
      <p:sp>
        <p:nvSpPr>
          <p:cNvPr id="3" name="Content Placeholder 2"/>
          <p:cNvSpPr>
            <a:spLocks noGrp="1"/>
          </p:cNvSpPr>
          <p:nvPr>
            <p:ph idx="1"/>
          </p:nvPr>
        </p:nvSpPr>
        <p:spPr>
          <a:xfrm>
            <a:off x="453456" y="920590"/>
            <a:ext cx="8046421" cy="5772310"/>
          </a:xfrm>
        </p:spPr>
        <p:txBody>
          <a:bodyPr>
            <a:normAutofit fontScale="77500" lnSpcReduction="20000"/>
          </a:bodyPr>
          <a:lstStyle/>
          <a:p>
            <a:r>
              <a:rPr lang="en-ZA" dirty="0" smtClean="0"/>
              <a:t>Ring topology</a:t>
            </a:r>
          </a:p>
          <a:p>
            <a:pPr lvl="1"/>
            <a:r>
              <a:rPr lang="en-ZA" dirty="0" smtClean="0"/>
              <a:t>Each </a:t>
            </a:r>
            <a:r>
              <a:rPr lang="en-ZA" dirty="0"/>
              <a:t>node </a:t>
            </a:r>
            <a:r>
              <a:rPr lang="en-ZA" dirty="0" smtClean="0"/>
              <a:t>alternates between master/slave to receive and transmit over the ring interface.</a:t>
            </a:r>
          </a:p>
          <a:p>
            <a:pPr lvl="1"/>
            <a:r>
              <a:rPr lang="en-ZA" dirty="0" smtClean="0"/>
              <a:t>Need a ring communication protocol, usually a token-pass </a:t>
            </a:r>
            <a:r>
              <a:rPr lang="en-ZA" dirty="0"/>
              <a:t>protocol</a:t>
            </a:r>
            <a:r>
              <a:rPr lang="en-ZA" dirty="0" smtClean="0"/>
              <a:t>.</a:t>
            </a:r>
          </a:p>
          <a:p>
            <a:pPr lvl="1"/>
            <a:r>
              <a:rPr lang="en-ZA" i="1" dirty="0">
                <a:solidFill>
                  <a:schemeClr val="accent6">
                    <a:lumMod val="50000"/>
                  </a:schemeClr>
                </a:solidFill>
              </a:rPr>
              <a:t>Benefits:</a:t>
            </a:r>
            <a:r>
              <a:rPr lang="en-ZA" dirty="0"/>
              <a:t> </a:t>
            </a:r>
            <a:r>
              <a:rPr lang="en-ZA" dirty="0" smtClean="0"/>
              <a:t>somewhat scalable, comprises only closely coupled connections </a:t>
            </a:r>
            <a:r>
              <a:rPr lang="en-ZA" dirty="0"/>
              <a:t>between </a:t>
            </a:r>
            <a:r>
              <a:rPr lang="en-ZA" dirty="0" smtClean="0"/>
              <a:t>neighbouring devices (i.e., not all components needing to be coupled to the same bus lines). Low power for driving signals (not needing to drive signals far and to many receivers). Possibly higher bandwidths.</a:t>
            </a:r>
            <a:endParaRPr lang="en-ZA" dirty="0"/>
          </a:p>
          <a:p>
            <a:pPr lvl="1"/>
            <a:r>
              <a:rPr lang="en-ZA" i="1" dirty="0">
                <a:solidFill>
                  <a:schemeClr val="accent6">
                    <a:lumMod val="50000"/>
                  </a:schemeClr>
                </a:solidFill>
              </a:rPr>
              <a:t>Drawbacks</a:t>
            </a:r>
            <a:r>
              <a:rPr lang="en-ZA" i="1" dirty="0" smtClean="0">
                <a:solidFill>
                  <a:schemeClr val="accent6">
                    <a:lumMod val="50000"/>
                  </a:schemeClr>
                </a:solidFill>
              </a:rPr>
              <a:t>:</a:t>
            </a:r>
            <a:r>
              <a:rPr lang="en-ZA" dirty="0" smtClean="0"/>
              <a:t> limited scalability, </a:t>
            </a:r>
            <a:br>
              <a:rPr lang="en-ZA" dirty="0" smtClean="0"/>
            </a:br>
            <a:r>
              <a:rPr lang="en-ZA" dirty="0" smtClean="0"/>
              <a:t>potentially high latencies (long</a:t>
            </a:r>
            <a:br>
              <a:rPr lang="en-ZA" dirty="0" smtClean="0"/>
            </a:br>
            <a:r>
              <a:rPr lang="en-ZA" dirty="0" smtClean="0"/>
              <a:t>delay </a:t>
            </a:r>
            <a:r>
              <a:rPr lang="en-ZA" dirty="0"/>
              <a:t>for </a:t>
            </a:r>
            <a:r>
              <a:rPr lang="en-ZA" dirty="0" smtClean="0"/>
              <a:t>getting token and</a:t>
            </a:r>
            <a:br>
              <a:rPr lang="en-ZA" dirty="0" smtClean="0"/>
            </a:br>
            <a:r>
              <a:rPr lang="en-ZA" dirty="0" smtClean="0"/>
              <a:t>forwarding aspect of data</a:t>
            </a:r>
            <a:br>
              <a:rPr lang="en-ZA" dirty="0" smtClean="0"/>
            </a:br>
            <a:r>
              <a:rPr lang="en-ZA" dirty="0" smtClean="0"/>
              <a:t>transfer), </a:t>
            </a:r>
            <a:r>
              <a:rPr lang="en-ZA" dirty="0"/>
              <a:t>and lower </a:t>
            </a:r>
            <a:r>
              <a:rPr lang="en-ZA" dirty="0" smtClean="0"/>
              <a:t>bandwidth.</a:t>
            </a:r>
            <a:br>
              <a:rPr lang="en-ZA" dirty="0" smtClean="0"/>
            </a:br>
            <a:r>
              <a:rPr lang="en-ZA" dirty="0" smtClean="0"/>
              <a:t>May cause collectively higher</a:t>
            </a:r>
            <a:br>
              <a:rPr lang="en-ZA" dirty="0" smtClean="0"/>
            </a:br>
            <a:r>
              <a:rPr lang="en-ZA" dirty="0" smtClean="0"/>
              <a:t>power (due to having to relay</a:t>
            </a:r>
            <a:br>
              <a:rPr lang="en-ZA" dirty="0" smtClean="0"/>
            </a:br>
            <a:r>
              <a:rPr lang="en-ZA" dirty="0" smtClean="0"/>
              <a:t>signals, albeit each relay using</a:t>
            </a:r>
            <a:br>
              <a:rPr lang="en-ZA" dirty="0" smtClean="0"/>
            </a:br>
            <a:r>
              <a:rPr lang="en-ZA" dirty="0" smtClean="0"/>
              <a:t>little power)</a:t>
            </a:r>
          </a:p>
        </p:txBody>
      </p:sp>
    </p:spTree>
    <p:extLst>
      <p:ext uri="{BB962C8B-B14F-4D97-AF65-F5344CB8AC3E}">
        <p14:creationId xmlns:p14="http://schemas.microsoft.com/office/powerpoint/2010/main" val="170278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105400" y="4471089"/>
            <a:ext cx="3657600" cy="1994798"/>
            <a:chOff x="5067300" y="4471089"/>
            <a:chExt cx="3657600" cy="19947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300" y="4608512"/>
              <a:ext cx="3657600" cy="1857375"/>
            </a:xfrm>
            <a:prstGeom prst="rect">
              <a:avLst/>
            </a:prstGeom>
          </p:spPr>
        </p:pic>
        <p:sp>
          <p:nvSpPr>
            <p:cNvPr id="5" name="TextBox 4"/>
            <p:cNvSpPr txBox="1"/>
            <p:nvPr/>
          </p:nvSpPr>
          <p:spPr>
            <a:xfrm>
              <a:off x="6571114" y="5167867"/>
              <a:ext cx="726481" cy="261610"/>
            </a:xfrm>
            <a:prstGeom prst="rect">
              <a:avLst/>
            </a:prstGeom>
            <a:noFill/>
          </p:spPr>
          <p:txBody>
            <a:bodyPr wrap="none" rtlCol="0">
              <a:spAutoFit/>
            </a:bodyPr>
            <a:lstStyle/>
            <a:p>
              <a:r>
                <a:rPr lang="en-ZA" sz="1100" dirty="0" smtClean="0"/>
                <a:t>BRIDGE</a:t>
              </a:r>
              <a:endParaRPr lang="en-ZA" dirty="0"/>
            </a:p>
          </p:txBody>
        </p:sp>
        <p:sp>
          <p:nvSpPr>
            <p:cNvPr id="6" name="Arc 5"/>
            <p:cNvSpPr/>
            <p:nvPr/>
          </p:nvSpPr>
          <p:spPr>
            <a:xfrm rot="8100000">
              <a:off x="6559550" y="4471089"/>
              <a:ext cx="673100" cy="730038"/>
            </a:xfrm>
            <a:prstGeom prst="arc">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sp>
        <p:nvSpPr>
          <p:cNvPr id="2" name="Title 1"/>
          <p:cNvSpPr>
            <a:spLocks noGrp="1"/>
          </p:cNvSpPr>
          <p:nvPr>
            <p:ph type="title"/>
          </p:nvPr>
        </p:nvSpPr>
        <p:spPr/>
        <p:txBody>
          <a:bodyPr>
            <a:normAutofit fontScale="90000"/>
          </a:bodyPr>
          <a:lstStyle/>
          <a:p>
            <a:r>
              <a:rPr lang="en-ZA" dirty="0" smtClean="0"/>
              <a:t>On-chip bus topologies</a:t>
            </a:r>
            <a:endParaRPr lang="en-ZA" dirty="0"/>
          </a:p>
        </p:txBody>
      </p:sp>
      <p:sp>
        <p:nvSpPr>
          <p:cNvPr id="3" name="Content Placeholder 2"/>
          <p:cNvSpPr>
            <a:spLocks noGrp="1"/>
          </p:cNvSpPr>
          <p:nvPr>
            <p:ph idx="1"/>
          </p:nvPr>
        </p:nvSpPr>
        <p:spPr>
          <a:xfrm>
            <a:off x="463085" y="1303520"/>
            <a:ext cx="8033215" cy="5300480"/>
          </a:xfrm>
        </p:spPr>
        <p:txBody>
          <a:bodyPr>
            <a:normAutofit fontScale="77500" lnSpcReduction="20000"/>
          </a:bodyPr>
          <a:lstStyle/>
          <a:p>
            <a:r>
              <a:rPr lang="en-ZA" dirty="0" smtClean="0"/>
              <a:t>Hierarchical </a:t>
            </a:r>
            <a:r>
              <a:rPr lang="en-ZA" dirty="0"/>
              <a:t>bus: </a:t>
            </a:r>
            <a:endParaRPr lang="en-ZA" dirty="0" smtClean="0"/>
          </a:p>
          <a:p>
            <a:pPr lvl="1"/>
            <a:r>
              <a:rPr lang="en-ZA" dirty="0" smtClean="0"/>
              <a:t>Several </a:t>
            </a:r>
            <a:r>
              <a:rPr lang="en-ZA" dirty="0"/>
              <a:t>shared buses interconnected by bridges </a:t>
            </a:r>
            <a:r>
              <a:rPr lang="en-ZA" dirty="0" smtClean="0"/>
              <a:t>forming a hierarchy / tree.</a:t>
            </a:r>
          </a:p>
          <a:p>
            <a:pPr lvl="1"/>
            <a:r>
              <a:rPr lang="en-ZA" dirty="0" smtClean="0"/>
              <a:t>Components </a:t>
            </a:r>
            <a:r>
              <a:rPr lang="en-ZA" dirty="0"/>
              <a:t>placed at </a:t>
            </a:r>
            <a:r>
              <a:rPr lang="en-ZA" dirty="0" smtClean="0"/>
              <a:t>an appropriate </a:t>
            </a:r>
            <a:r>
              <a:rPr lang="en-ZA" dirty="0"/>
              <a:t>level in the hierarchy according to the performance level they </a:t>
            </a:r>
            <a:r>
              <a:rPr lang="en-ZA" dirty="0" smtClean="0"/>
              <a:t>require and which nodes they speak to.</a:t>
            </a:r>
          </a:p>
          <a:p>
            <a:pPr lvl="1"/>
            <a:r>
              <a:rPr lang="en-ZA" dirty="0" smtClean="0">
                <a:solidFill>
                  <a:schemeClr val="accent6">
                    <a:lumMod val="50000"/>
                  </a:schemeClr>
                </a:solidFill>
              </a:rPr>
              <a:t>Disadvantages:</a:t>
            </a:r>
            <a:r>
              <a:rPr lang="en-ZA" dirty="0" smtClean="0"/>
              <a:t> Transactions </a:t>
            </a:r>
            <a:r>
              <a:rPr lang="en-ZA" dirty="0"/>
              <a:t>across the bridge involve additional </a:t>
            </a:r>
            <a:r>
              <a:rPr lang="en-ZA" dirty="0" smtClean="0"/>
              <a:t>overhead; during transfer </a:t>
            </a:r>
            <a:r>
              <a:rPr lang="en-ZA" dirty="0"/>
              <a:t>both buses </a:t>
            </a:r>
            <a:r>
              <a:rPr lang="en-ZA" dirty="0" smtClean="0"/>
              <a:t>inaccessible </a:t>
            </a:r>
            <a:r>
              <a:rPr lang="en-ZA" dirty="0"/>
              <a:t>to other </a:t>
            </a:r>
            <a:r>
              <a:rPr lang="en-ZA" dirty="0" smtClean="0"/>
              <a:t>nodes.</a:t>
            </a:r>
          </a:p>
          <a:p>
            <a:pPr lvl="1"/>
            <a:r>
              <a:rPr lang="en-ZA" dirty="0" smtClean="0">
                <a:solidFill>
                  <a:schemeClr val="accent6">
                    <a:lumMod val="50000"/>
                  </a:schemeClr>
                </a:solidFill>
              </a:rPr>
              <a:t>Advantages:</a:t>
            </a:r>
            <a:r>
              <a:rPr lang="en-ZA" dirty="0" smtClean="0"/>
              <a:t> Larger </a:t>
            </a:r>
            <a:r>
              <a:rPr lang="en-ZA" dirty="0"/>
              <a:t>throughput </a:t>
            </a:r>
            <a:r>
              <a:rPr lang="en-ZA" dirty="0" smtClean="0"/>
              <a:t>using this model (than simple bus) because: </a:t>
            </a:r>
          </a:p>
          <a:p>
            <a:pPr marL="1200150" lvl="2" indent="-514350">
              <a:buFont typeface="+mj-lt"/>
              <a:buAutoNum type="alphaLcPeriod"/>
            </a:pPr>
            <a:r>
              <a:rPr lang="en-ZA" dirty="0" smtClean="0"/>
              <a:t>Decreased </a:t>
            </a:r>
            <a:r>
              <a:rPr lang="en-ZA" dirty="0"/>
              <a:t>load per </a:t>
            </a:r>
            <a:r>
              <a:rPr lang="en-ZA" dirty="0" smtClean="0"/>
              <a:t>bus segment,</a:t>
            </a:r>
          </a:p>
          <a:p>
            <a:pPr marL="1200150" lvl="2" indent="-514350">
              <a:buFont typeface="+mj-lt"/>
              <a:buAutoNum type="alphaLcPeriod"/>
            </a:pPr>
            <a:r>
              <a:rPr lang="en-ZA" dirty="0" smtClean="0"/>
              <a:t>Potential </a:t>
            </a:r>
            <a:r>
              <a:rPr lang="en-ZA" dirty="0"/>
              <a:t>for </a:t>
            </a:r>
            <a:r>
              <a:rPr lang="en-ZA" dirty="0" smtClean="0"/>
              <a:t>simultaneous parallel</a:t>
            </a:r>
            <a:br>
              <a:rPr lang="en-ZA" dirty="0" smtClean="0"/>
            </a:br>
            <a:r>
              <a:rPr lang="en-ZA" dirty="0" smtClean="0"/>
              <a:t>transactions </a:t>
            </a:r>
            <a:r>
              <a:rPr lang="en-ZA" dirty="0"/>
              <a:t>on </a:t>
            </a:r>
            <a:r>
              <a:rPr lang="en-ZA" dirty="0" smtClean="0"/>
              <a:t>different buses</a:t>
            </a:r>
          </a:p>
          <a:p>
            <a:pPr marL="1200150" lvl="2" indent="-514350">
              <a:buFont typeface="+mj-lt"/>
              <a:buAutoNum type="alphaLcPeriod"/>
            </a:pPr>
            <a:r>
              <a:rPr lang="en-ZA" dirty="0" smtClean="0"/>
              <a:t>Multiple transfers </a:t>
            </a:r>
            <a:r>
              <a:rPr lang="en-ZA" dirty="0"/>
              <a:t>can </a:t>
            </a:r>
            <a:r>
              <a:rPr lang="en-ZA" dirty="0" smtClean="0"/>
              <a:t>be</a:t>
            </a:r>
            <a:br>
              <a:rPr lang="en-ZA" dirty="0" smtClean="0"/>
            </a:br>
            <a:r>
              <a:rPr lang="en-ZA" dirty="0" smtClean="0"/>
              <a:t>preceded bridges </a:t>
            </a:r>
            <a:r>
              <a:rPr lang="en-ZA" dirty="0"/>
              <a:t>in </a:t>
            </a:r>
            <a:r>
              <a:rPr lang="en-ZA" dirty="0" smtClean="0"/>
              <a:t>a</a:t>
            </a:r>
            <a:br>
              <a:rPr lang="en-ZA" dirty="0" smtClean="0"/>
            </a:br>
            <a:r>
              <a:rPr lang="en-ZA" dirty="0" smtClean="0"/>
              <a:t>pipelined </a:t>
            </a:r>
            <a:r>
              <a:rPr lang="en-ZA" dirty="0"/>
              <a:t>manner</a:t>
            </a:r>
            <a:r>
              <a:rPr lang="en-ZA" dirty="0" smtClean="0"/>
              <a:t>.</a:t>
            </a:r>
            <a:endParaRPr lang="en-ZA" dirty="0"/>
          </a:p>
        </p:txBody>
      </p:sp>
    </p:spTree>
    <p:extLst>
      <p:ext uri="{BB962C8B-B14F-4D97-AF65-F5344CB8AC3E}">
        <p14:creationId xmlns:p14="http://schemas.microsoft.com/office/powerpoint/2010/main" val="350885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Interfacing Standards</a:t>
            </a:r>
            <a:endParaRPr lang="en-ZA" dirty="0"/>
          </a:p>
        </p:txBody>
      </p:sp>
      <p:sp>
        <p:nvSpPr>
          <p:cNvPr id="3" name="Content Placeholder 2"/>
          <p:cNvSpPr>
            <a:spLocks noGrp="1"/>
          </p:cNvSpPr>
          <p:nvPr>
            <p:ph idx="1"/>
          </p:nvPr>
        </p:nvSpPr>
        <p:spPr>
          <a:xfrm>
            <a:off x="729785" y="1595620"/>
            <a:ext cx="8014970" cy="4519977"/>
          </a:xfrm>
        </p:spPr>
        <p:txBody>
          <a:bodyPr>
            <a:normAutofit/>
          </a:bodyPr>
          <a:lstStyle/>
          <a:p>
            <a:r>
              <a:rPr lang="en-ZA" dirty="0" smtClean="0"/>
              <a:t>The Avalon bus by </a:t>
            </a:r>
            <a:r>
              <a:rPr lang="en-ZA" dirty="0"/>
              <a:t>Altera</a:t>
            </a:r>
            <a:r>
              <a:rPr lang="en-ZA" sz="2000" dirty="0"/>
              <a:t> </a:t>
            </a:r>
            <a:r>
              <a:rPr lang="en-ZA" sz="2000" dirty="0">
                <a:solidFill>
                  <a:schemeClr val="accent6">
                    <a:lumMod val="75000"/>
                  </a:schemeClr>
                </a:solidFill>
              </a:rPr>
              <a:t>– Open </a:t>
            </a:r>
            <a:r>
              <a:rPr lang="en-ZA" sz="2000" dirty="0" smtClean="0">
                <a:solidFill>
                  <a:schemeClr val="accent6">
                    <a:lumMod val="75000"/>
                  </a:schemeClr>
                </a:solidFill>
              </a:rPr>
              <a:t>Standard</a:t>
            </a:r>
            <a:endParaRPr lang="en-ZA" dirty="0" smtClean="0"/>
          </a:p>
          <a:p>
            <a:r>
              <a:rPr lang="en-ZA" dirty="0"/>
              <a:t>Advanced Microcontroller Bus Architecture </a:t>
            </a:r>
            <a:r>
              <a:rPr lang="en-ZA" dirty="0" smtClean="0"/>
              <a:t>(AMBA) by ARM </a:t>
            </a:r>
            <a:r>
              <a:rPr lang="en-ZA" sz="2000" dirty="0">
                <a:solidFill>
                  <a:schemeClr val="accent6">
                    <a:lumMod val="75000"/>
                  </a:schemeClr>
                </a:solidFill>
              </a:rPr>
              <a:t>– </a:t>
            </a:r>
            <a:r>
              <a:rPr lang="en-ZA" sz="2000" dirty="0" smtClean="0">
                <a:solidFill>
                  <a:schemeClr val="accent6">
                    <a:lumMod val="75000"/>
                  </a:schemeClr>
                </a:solidFill>
              </a:rPr>
              <a:t>Open Standard</a:t>
            </a:r>
            <a:endParaRPr lang="en-ZA" dirty="0"/>
          </a:p>
          <a:p>
            <a:r>
              <a:rPr lang="en-ZA" dirty="0" smtClean="0"/>
              <a:t>On-chip Peripheral Bus (OPB) by Xilinx</a:t>
            </a:r>
          </a:p>
          <a:p>
            <a:r>
              <a:rPr lang="en-ZA" dirty="0" smtClean="0"/>
              <a:t>Wishbone bus (originally developed by </a:t>
            </a:r>
            <a:r>
              <a:rPr lang="en-ZA" dirty="0" err="1" smtClean="0"/>
              <a:t>Silicore</a:t>
            </a:r>
            <a:r>
              <a:rPr lang="en-ZA" dirty="0" smtClean="0"/>
              <a:t> Corporation) </a:t>
            </a:r>
            <a:r>
              <a:rPr lang="en-ZA" sz="2000" dirty="0" smtClean="0">
                <a:solidFill>
                  <a:schemeClr val="accent6">
                    <a:lumMod val="75000"/>
                  </a:schemeClr>
                </a:solidFill>
              </a:rPr>
              <a:t>– Open Standard</a:t>
            </a:r>
            <a:endParaRPr lang="en-ZA" dirty="0">
              <a:solidFill>
                <a:schemeClr val="accent6">
                  <a:lumMod val="75000"/>
                </a:schemeClr>
              </a:solidFill>
            </a:endParaRPr>
          </a:p>
        </p:txBody>
      </p:sp>
    </p:spTree>
    <p:extLst>
      <p:ext uri="{BB962C8B-B14F-4D97-AF65-F5344CB8AC3E}">
        <p14:creationId xmlns:p14="http://schemas.microsoft.com/office/powerpoint/2010/main" val="29572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Wishbone bus</a:t>
            </a:r>
            <a:endParaRPr lang="en-ZA" dirty="0"/>
          </a:p>
        </p:txBody>
      </p:sp>
      <p:sp>
        <p:nvSpPr>
          <p:cNvPr id="7" name="Text Placeholder 6"/>
          <p:cNvSpPr>
            <a:spLocks noGrp="1"/>
          </p:cNvSpPr>
          <p:nvPr>
            <p:ph type="body" idx="1"/>
          </p:nvPr>
        </p:nvSpPr>
        <p:spPr/>
        <p:txBody>
          <a:bodyPr/>
          <a:lstStyle/>
          <a:p>
            <a:r>
              <a:rPr lang="en-ZA" dirty="0" smtClean="0"/>
              <a:t>A brief view of the wishbone bus architecture</a:t>
            </a:r>
            <a:endParaRPr lang="en-ZA"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925" y="5195887"/>
            <a:ext cx="2266950" cy="733425"/>
          </a:xfrm>
          <a:prstGeom prst="rect">
            <a:avLst/>
          </a:prstGeom>
        </p:spPr>
      </p:pic>
    </p:spTree>
    <p:extLst>
      <p:ext uri="{BB962C8B-B14F-4D97-AF65-F5344CB8AC3E}">
        <p14:creationId xmlns:p14="http://schemas.microsoft.com/office/powerpoint/2010/main" val="22875772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7554</TotalTime>
  <Words>3264</Words>
  <Application>Microsoft Office PowerPoint</Application>
  <PresentationFormat>On-screen Show (4:3)</PresentationFormat>
  <Paragraphs>354</Paragraphs>
  <Slides>42</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 Black</vt:lpstr>
      <vt:lpstr>Calibri</vt:lpstr>
      <vt:lpstr>Century Gothic</vt:lpstr>
      <vt:lpstr>Tahoma</vt:lpstr>
      <vt:lpstr>Wingdings</vt:lpstr>
      <vt:lpstr>Wingdings 2</vt:lpstr>
      <vt:lpstr>4084 Theme</vt:lpstr>
      <vt:lpstr>PowerPoint Presentation</vt:lpstr>
      <vt:lpstr>Lecture Overview</vt:lpstr>
      <vt:lpstr>On-chip interconnection topologies</vt:lpstr>
      <vt:lpstr>On-chip daisy chain topologies / dataflow interconnects</vt:lpstr>
      <vt:lpstr>On-chip bus topologies</vt:lpstr>
      <vt:lpstr>On-chip bus topologies</vt:lpstr>
      <vt:lpstr>On-chip bus topologies</vt:lpstr>
      <vt:lpstr>Interfacing Standards</vt:lpstr>
      <vt:lpstr>Wishbone bus</vt:lpstr>
      <vt:lpstr>Wishbone</vt:lpstr>
      <vt:lpstr>Wishbone</vt:lpstr>
      <vt:lpstr>Wishbone</vt:lpstr>
      <vt:lpstr>Wishbone – the interface</vt:lpstr>
      <vt:lpstr>Wishbone – the interface</vt:lpstr>
      <vt:lpstr>Wishbone – the interface</vt:lpstr>
      <vt:lpstr>Wishbone – the interface</vt:lpstr>
      <vt:lpstr>Wishbone – the interface</vt:lpstr>
      <vt:lpstr>Wishbone – the interface</vt:lpstr>
      <vt:lpstr>Wishbone – the interface</vt:lpstr>
      <vt:lpstr>Wishbone – the interface</vt:lpstr>
      <vt:lpstr>Wishbone reset</vt:lpstr>
      <vt:lpstr>Wishbone Standard Read/Write Cycle</vt:lpstr>
      <vt:lpstr>Wishbone examples / templates</vt:lpstr>
      <vt:lpstr>Altera/Intel Avalon Bus</vt:lpstr>
      <vt:lpstr>RC Building Blocks:   DMA – Efficient Data Transfer</vt:lpstr>
      <vt:lpstr>Direct Memory Access (DMA)</vt:lpstr>
      <vt:lpstr>Typical computer design without DMA</vt:lpstr>
      <vt:lpstr>DMA : Direct Memory Access</vt:lpstr>
      <vt:lpstr>DMA configurations</vt:lpstr>
      <vt:lpstr>DMA configurations</vt:lpstr>
      <vt:lpstr>DMAC Modes of Operation</vt:lpstr>
      <vt:lpstr>Memories (recap)</vt:lpstr>
      <vt:lpstr>Memory types</vt:lpstr>
      <vt:lpstr>Volatile memory</vt:lpstr>
      <vt:lpstr>Volatile memory</vt:lpstr>
      <vt:lpstr>Volatile Memory</vt:lpstr>
      <vt:lpstr>Volatile memory</vt:lpstr>
      <vt:lpstr>Non-Volatile memory</vt:lpstr>
      <vt:lpstr>Non-Volatile Memory</vt:lpstr>
      <vt:lpstr>NAND Flash memory model</vt:lpstr>
      <vt:lpstr>End of Lecture</vt:lpstr>
      <vt:lpstr>PowerPoint Presentation</vt:lpstr>
    </vt:vector>
  </TitlesOfParts>
  <Company>University of Cape Town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RC Basics and the YODA Project cont</dc:subject>
  <dc:creator>Simon Winberg</dc:creator>
  <cp:lastModifiedBy>SW</cp:lastModifiedBy>
  <cp:revision>538</cp:revision>
  <dcterms:created xsi:type="dcterms:W3CDTF">2009-02-10T02:25:54Z</dcterms:created>
  <dcterms:modified xsi:type="dcterms:W3CDTF">2018-04-23T19:45:15Z</dcterms:modified>
  <cp:category>Lectures</cp:category>
</cp:coreProperties>
</file>