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62"/>
  </p:notesMasterIdLst>
  <p:sldIdLst>
    <p:sldId id="335" r:id="rId2"/>
    <p:sldId id="383" r:id="rId3"/>
    <p:sldId id="421" r:id="rId4"/>
    <p:sldId id="422" r:id="rId5"/>
    <p:sldId id="423" r:id="rId6"/>
    <p:sldId id="424" r:id="rId7"/>
    <p:sldId id="487" r:id="rId8"/>
    <p:sldId id="486" r:id="rId9"/>
    <p:sldId id="488" r:id="rId10"/>
    <p:sldId id="425" r:id="rId11"/>
    <p:sldId id="426" r:id="rId12"/>
    <p:sldId id="427" r:id="rId13"/>
    <p:sldId id="431" r:id="rId14"/>
    <p:sldId id="429" r:id="rId15"/>
    <p:sldId id="428" r:id="rId16"/>
    <p:sldId id="477" r:id="rId17"/>
    <p:sldId id="439" r:id="rId18"/>
    <p:sldId id="464" r:id="rId19"/>
    <p:sldId id="468" r:id="rId20"/>
    <p:sldId id="465" r:id="rId21"/>
    <p:sldId id="467" r:id="rId22"/>
    <p:sldId id="469" r:id="rId23"/>
    <p:sldId id="470" r:id="rId24"/>
    <p:sldId id="471" r:id="rId25"/>
    <p:sldId id="472" r:id="rId26"/>
    <p:sldId id="474" r:id="rId27"/>
    <p:sldId id="473" r:id="rId28"/>
    <p:sldId id="475" r:id="rId29"/>
    <p:sldId id="476" r:id="rId30"/>
    <p:sldId id="440" r:id="rId31"/>
    <p:sldId id="441" r:id="rId32"/>
    <p:sldId id="442" r:id="rId33"/>
    <p:sldId id="443" r:id="rId34"/>
    <p:sldId id="444" r:id="rId35"/>
    <p:sldId id="445" r:id="rId36"/>
    <p:sldId id="446" r:id="rId37"/>
    <p:sldId id="447" r:id="rId38"/>
    <p:sldId id="448" r:id="rId39"/>
    <p:sldId id="449" r:id="rId40"/>
    <p:sldId id="450" r:id="rId41"/>
    <p:sldId id="451" r:id="rId42"/>
    <p:sldId id="452" r:id="rId43"/>
    <p:sldId id="453" r:id="rId44"/>
    <p:sldId id="454" r:id="rId45"/>
    <p:sldId id="455" r:id="rId46"/>
    <p:sldId id="456" r:id="rId47"/>
    <p:sldId id="457" r:id="rId48"/>
    <p:sldId id="458" r:id="rId49"/>
    <p:sldId id="459" r:id="rId50"/>
    <p:sldId id="460" r:id="rId51"/>
    <p:sldId id="461" r:id="rId52"/>
    <p:sldId id="478" r:id="rId53"/>
    <p:sldId id="479" r:id="rId54"/>
    <p:sldId id="480" r:id="rId55"/>
    <p:sldId id="481" r:id="rId56"/>
    <p:sldId id="482" r:id="rId57"/>
    <p:sldId id="483" r:id="rId58"/>
    <p:sldId id="484" r:id="rId59"/>
    <p:sldId id="485" r:id="rId60"/>
    <p:sldId id="366"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126249"/>
    <a:srgbClr val="1D8757"/>
    <a:srgbClr val="FFFF99"/>
    <a:srgbClr val="FF6600"/>
    <a:srgbClr val="0066FF"/>
    <a:srgbClr val="1C1C1C"/>
    <a:srgbClr val="CCECFF"/>
    <a:srgbClr val="0000FF"/>
    <a:srgbClr val="10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78" autoAdjust="0"/>
    <p:restoredTop sz="85110" autoAdjust="0"/>
  </p:normalViewPr>
  <p:slideViewPr>
    <p:cSldViewPr snapToGrid="0">
      <p:cViewPr varScale="1">
        <p:scale>
          <a:sx n="78" d="100"/>
          <a:sy n="78" d="100"/>
        </p:scale>
        <p:origin x="1482" y="78"/>
      </p:cViewPr>
      <p:guideLst>
        <p:guide orient="horz" pos="2160"/>
        <p:guide pos="2880"/>
      </p:guideLst>
    </p:cSldViewPr>
  </p:slideViewPr>
  <p:outlineViewPr>
    <p:cViewPr>
      <p:scale>
        <a:sx n="33" d="100"/>
        <a:sy n="33" d="100"/>
      </p:scale>
      <p:origin x="0" y="17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0F3465A-0DD1-402D-B81F-4176D818DCB1}" type="datetimeFigureOut">
              <a:rPr lang="en-US"/>
              <a:pPr>
                <a:defRPr/>
              </a:pPr>
              <a:t>4/24/2018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C551BA-1CC4-4099-9E12-9438D4EF993B}" type="slidenum">
              <a:rPr lang="en-US"/>
              <a:pPr>
                <a:defRPr/>
              </a:pPr>
              <a:t>‹#›</a:t>
            </a:fld>
            <a:endParaRPr lang="en-US"/>
          </a:p>
        </p:txBody>
      </p:sp>
    </p:spTree>
    <p:extLst>
      <p:ext uri="{BB962C8B-B14F-4D97-AF65-F5344CB8AC3E}">
        <p14:creationId xmlns:p14="http://schemas.microsoft.com/office/powerpoint/2010/main" val="2437310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5CE98C-24CF-4151-8932-628FB9F01F9B}" type="slidenum">
              <a:rPr lang="en-US" smtClean="0"/>
              <a:pPr/>
              <a:t>1</a:t>
            </a:fld>
            <a:endParaRPr lang="en-US"/>
          </a:p>
        </p:txBody>
      </p:sp>
    </p:spTree>
    <p:extLst>
      <p:ext uri="{BB962C8B-B14F-4D97-AF65-F5344CB8AC3E}">
        <p14:creationId xmlns:p14="http://schemas.microsoft.com/office/powerpoint/2010/main" val="336984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93C54-B969-4FC5-8838-3A9BDFBF5BD2}" type="slidenum">
              <a:rPr lang="en-US"/>
              <a:pPr/>
              <a:t>53</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149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E34E-0793-41F5-ACC9-2D4F114B77F5}" type="slidenum">
              <a:rPr lang="en-US" smtClean="0"/>
              <a:pPr/>
              <a:t>2</a:t>
            </a:fld>
            <a:endParaRPr lang="en-US"/>
          </a:p>
        </p:txBody>
      </p:sp>
    </p:spTree>
    <p:extLst>
      <p:ext uri="{BB962C8B-B14F-4D97-AF65-F5344CB8AC3E}">
        <p14:creationId xmlns:p14="http://schemas.microsoft.com/office/powerpoint/2010/main" val="104067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BD5B48-F9EA-41B9-B56F-47102927511F}" type="slidenum">
              <a:rPr lang="en-US" altLang="en-US"/>
              <a:pPr eaLnBrk="1" hangingPunct="1"/>
              <a:t>12</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0285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E1D870-F5C8-4253-924B-E35FAB242413}" type="slidenum">
              <a:rPr lang="en-US" smtClean="0"/>
              <a:pPr/>
              <a:t>14</a:t>
            </a:fld>
            <a:endParaRPr lang="en-US"/>
          </a:p>
        </p:txBody>
      </p:sp>
    </p:spTree>
    <p:extLst>
      <p:ext uri="{BB962C8B-B14F-4D97-AF65-F5344CB8AC3E}">
        <p14:creationId xmlns:p14="http://schemas.microsoft.com/office/powerpoint/2010/main" val="395594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E1D870-F5C8-4253-924B-E35FAB242413}" type="slidenum">
              <a:rPr lang="en-US" smtClean="0"/>
              <a:pPr/>
              <a:t>16</a:t>
            </a:fld>
            <a:endParaRPr lang="en-US"/>
          </a:p>
        </p:txBody>
      </p:sp>
    </p:spTree>
    <p:extLst>
      <p:ext uri="{BB962C8B-B14F-4D97-AF65-F5344CB8AC3E}">
        <p14:creationId xmlns:p14="http://schemas.microsoft.com/office/powerpoint/2010/main" val="286588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17D60E-3529-46E3-84D1-02DAB1B80766}" type="slidenum">
              <a:rPr lang="en-US" altLang="en-US"/>
              <a:pPr eaLnBrk="1" hangingPunct="1"/>
              <a:t>30</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4569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17D60E-3529-46E3-84D1-02DAB1B80766}" type="slidenum">
              <a:rPr lang="en-US" altLang="en-US"/>
              <a:pPr eaLnBrk="1" hangingPunct="1"/>
              <a:t>31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4611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17D60E-3529-46E3-84D1-02DAB1B80766}" type="slidenum">
              <a:rPr lang="en-US" altLang="en-US"/>
              <a:pPr eaLnBrk="1" hangingPunct="1"/>
              <a:t>32</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37574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Narrow" panose="020B0606020202030204" pitchFamily="34" charset="0"/>
                <a:ea typeface="ＭＳ Ｐゴシック" panose="020B0600070205080204" pitchFamily="34" charset="-128"/>
              </a:defRPr>
            </a:lvl1pPr>
            <a:lvl2pPr marL="37931725" indent="-37474525" defTabSz="922338" eaLnBrk="0" hangingPunct="0">
              <a:defRPr sz="2400">
                <a:solidFill>
                  <a:schemeClr val="tx1"/>
                </a:solidFill>
                <a:latin typeface="Arial Narrow" panose="020B0606020202030204" pitchFamily="34" charset="0"/>
                <a:ea typeface="ＭＳ Ｐゴシック" panose="020B0600070205080204" pitchFamily="34" charset="-128"/>
              </a:defRPr>
            </a:lvl2pPr>
            <a:lvl3pPr eaLnBrk="0" hangingPunct="0">
              <a:defRPr sz="2400">
                <a:solidFill>
                  <a:schemeClr val="tx1"/>
                </a:solidFill>
                <a:latin typeface="Arial Narrow" panose="020B0606020202030204" pitchFamily="34" charset="0"/>
                <a:ea typeface="ＭＳ Ｐゴシック" panose="020B0600070205080204" pitchFamily="34" charset="-128"/>
              </a:defRPr>
            </a:lvl3pPr>
            <a:lvl4pPr eaLnBrk="0" hangingPunct="0">
              <a:defRPr sz="2400">
                <a:solidFill>
                  <a:schemeClr val="tx1"/>
                </a:solidFill>
                <a:latin typeface="Arial Narrow" panose="020B0606020202030204" pitchFamily="34" charset="0"/>
                <a:ea typeface="ＭＳ Ｐゴシック" panose="020B0600070205080204" pitchFamily="34" charset="-128"/>
              </a:defRPr>
            </a:lvl4pPr>
            <a:lvl5pPr eaLnBrk="0" hangingPunct="0">
              <a:defRPr sz="24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fld id="{F99D1760-85D7-4EF6-A061-8C60211DA03F}" type="slidenum">
              <a:rPr lang="pl-PL" altLang="en-US" sz="1200">
                <a:latin typeface="Times New Roman" panose="02020603050405020304" pitchFamily="18" charset="0"/>
              </a:rPr>
              <a:pPr/>
              <a:t>37</a:t>
            </a:fld>
            <a:endParaRPr lang="pl-PL" altLang="en-US" sz="1200">
              <a:latin typeface="Times New Roman" panose="02020603050405020304" pitchFamily="18" charset="0"/>
            </a:endParaRPr>
          </a:p>
        </p:txBody>
      </p:sp>
    </p:spTree>
    <p:extLst>
      <p:ext uri="{BB962C8B-B14F-4D97-AF65-F5344CB8AC3E}">
        <p14:creationId xmlns:p14="http://schemas.microsoft.com/office/powerpoint/2010/main" val="32679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2F0D8A37-C3A8-49EE-8EAA-4A6F0130AB16}"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105C730-1DB4-471D-B19D-B94542C3D89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36A608F-5873-4E37-9C1F-3E753349BA0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00D2CE3-A1CB-45EE-BBFD-C19D2EBB4F9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BECE1F6A-29EA-4FAB-A19C-8B1CDE10AD7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4254D2E-986A-4C1A-A47C-E2A14B82BA0E}"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0D9E4611-D595-4CFF-929E-41B69296D0A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4EBABD55-8A6B-4D6D-A6AC-501F5BFC5A7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CA857910-A8A5-4259-8927-FB742B01615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1CCA689A-F721-4693-AD5A-7026F57F9643}"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88E6C528-BBE6-4108-A022-D17289AB5C0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11" Type="http://schemas.openxmlformats.org/officeDocument/2006/relationships/image" Target="../media/image9.jpeg"/><Relationship Id="rId5" Type="http://schemas.openxmlformats.org/officeDocument/2006/relationships/image" Target="../media/image4.gif"/><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dx.doi.org/10.4108/icst.iniscom.2015.258414"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MicroBlaze" TargetMode="External"/><Relationship Id="rId2" Type="http://schemas.openxmlformats.org/officeDocument/2006/relationships/hyperlink" Target="http://www.wiki.xilinx.com/MicroBlaze" TargetMode="External"/><Relationship Id="rId1" Type="http://schemas.openxmlformats.org/officeDocument/2006/relationships/slideLayout" Target="../slideLayouts/slideLayout2.xml"/><Relationship Id="rId4" Type="http://schemas.openxmlformats.org/officeDocument/2006/relationships/hyperlink" Target="http://islab.soe.uoguelph.ca/sareibi/TEACHING_dr/XILINX_TUTORIALS_dr/EDK_dr/EDK-NEXYS3-Elhossini2012.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xilinx.com/picoblaz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s://github.com/matthewbridges/dugon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www.ohwr.org/" TargetMode="External"/><Relationship Id="rId2" Type="http://schemas.openxmlformats.org/officeDocument/2006/relationships/hyperlink" Target="http://opencores.or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altera.com/" TargetMode="External"/><Relationship Id="rId2" Type="http://schemas.openxmlformats.org/officeDocument/2006/relationships/image" Target="../media/image35.jpg"/><Relationship Id="rId1" Type="http://schemas.openxmlformats.org/officeDocument/2006/relationships/slideLayout" Target="../slideLayouts/slideLayout6.xml"/><Relationship Id="rId4" Type="http://schemas.openxmlformats.org/officeDocument/2006/relationships/image" Target="../media/image36.gif"/></Relationships>
</file>

<file path=ppt/slides/_rels/slide5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https://commons.wikimedia.org/wiki/Category:Images" TargetMode="External"/><Relationship Id="rId2" Type="http://schemas.openxmlformats.org/officeDocument/2006/relationships/hyperlink" Target="http://pixabay.com/"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711778"/>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413311" y="3526291"/>
            <a:ext cx="8359775" cy="1752600"/>
          </a:xfrm>
        </p:spPr>
        <p:txBody>
          <a:bodyPr>
            <a:normAutofit/>
          </a:bodyPr>
          <a:lstStyle/>
          <a:p>
            <a:pPr algn="ctr" eaLnBrk="1" hangingPunct="1">
              <a:buFont typeface="Wingdings" pitchFamily="2" charset="2"/>
              <a:buNone/>
              <a:defRPr/>
            </a:pPr>
            <a:r>
              <a:rPr lang="en-ZA" sz="3600" dirty="0">
                <a:solidFill>
                  <a:srgbClr val="FF6600"/>
                </a:solidFill>
              </a:rPr>
              <a:t>Lecture 23</a:t>
            </a:r>
          </a:p>
          <a:p>
            <a:pPr algn="ctr">
              <a:buNone/>
              <a:defRPr/>
            </a:pPr>
            <a:r>
              <a:rPr lang="en-ZA" dirty="0" err="1">
                <a:solidFill>
                  <a:srgbClr val="FF6600"/>
                </a:solidFill>
              </a:rPr>
              <a:t>Softcore</a:t>
            </a:r>
            <a:r>
              <a:rPr lang="en-ZA" dirty="0">
                <a:solidFill>
                  <a:srgbClr val="FF6600"/>
                </a:solidFill>
              </a:rPr>
              <a:t> Processors</a:t>
            </a:r>
            <a:endParaRPr lang="en-US" dirty="0">
              <a:solidFill>
                <a:srgbClr val="FF6600"/>
              </a:solidFill>
            </a:endParaRPr>
          </a:p>
        </p:txBody>
      </p:sp>
      <p:sp>
        <p:nvSpPr>
          <p:cNvPr id="3076" name="Rectangle 9"/>
          <p:cNvSpPr>
            <a:spLocks noChangeArrowheads="1"/>
          </p:cNvSpPr>
          <p:nvPr/>
        </p:nvSpPr>
        <p:spPr bwMode="auto">
          <a:xfrm>
            <a:off x="1755684" y="5672130"/>
            <a:ext cx="5832475" cy="914400"/>
          </a:xfrm>
          <a:prstGeom prst="rect">
            <a:avLst/>
          </a:prstGeom>
          <a:noFill/>
          <a:ln w="9525" algn="ctr">
            <a:noFill/>
            <a:round/>
            <a:headEnd/>
            <a:tailEnd/>
          </a:ln>
        </p:spPr>
        <p:txBody>
          <a:bodyPr/>
          <a:lstStyle/>
          <a:p>
            <a:pPr algn="ctr"/>
            <a:r>
              <a:rPr lang="en-ZA" sz="2400" dirty="0"/>
              <a:t>Lecturer:</a:t>
            </a:r>
          </a:p>
          <a:p>
            <a:pPr algn="ctr"/>
            <a:r>
              <a:rPr lang="en-ZA" sz="2400" dirty="0"/>
              <a:t>Simon Winberg</a:t>
            </a:r>
            <a:endParaRPr lang="en-US" sz="2400" dirty="0"/>
          </a:p>
        </p:txBody>
      </p:sp>
      <p:pic>
        <p:nvPicPr>
          <p:cNvPr id="3077" name="Picture 9" descr="EEE4084F_logo.jpg"/>
          <p:cNvPicPr>
            <a:picLocks noChangeAspect="1"/>
          </p:cNvPicPr>
          <p:nvPr/>
        </p:nvPicPr>
        <p:blipFill>
          <a:blip r:embed="rId4" cstate="print"/>
          <a:srcRect/>
          <a:stretch>
            <a:fillRect/>
          </a:stretch>
        </p:blipFill>
        <p:spPr bwMode="auto">
          <a:xfrm>
            <a:off x="360084" y="257507"/>
            <a:ext cx="1439862" cy="1436688"/>
          </a:xfrm>
          <a:prstGeom prst="rect">
            <a:avLst/>
          </a:prstGeom>
          <a:noFill/>
          <a:ln w="9525">
            <a:noFill/>
            <a:miter lim="800000"/>
            <a:headEnd/>
            <a:tailEnd/>
          </a:ln>
        </p:spPr>
      </p:pic>
      <p:sp>
        <p:nvSpPr>
          <p:cNvPr id="9" name="Rectangle 8"/>
          <p:cNvSpPr/>
          <p:nvPr/>
        </p:nvSpPr>
        <p:spPr>
          <a:xfrm>
            <a:off x="1554529" y="2064716"/>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3081" name="Picture 9" descr="C:\Users\swinberg\Documents\ACTIVE\EEE4084F\Common\Images\uctlogo_sm.gif"/>
          <p:cNvPicPr>
            <a:picLocks noChangeAspect="1" noChangeArrowheads="1"/>
          </p:cNvPicPr>
          <p:nvPr/>
        </p:nvPicPr>
        <p:blipFill>
          <a:blip r:embed="rId5" cstate="print"/>
          <a:srcRect/>
          <a:stretch>
            <a:fillRect/>
          </a:stretch>
        </p:blipFill>
        <p:spPr bwMode="auto">
          <a:xfrm>
            <a:off x="7390022" y="228577"/>
            <a:ext cx="1465263" cy="1495165"/>
          </a:xfrm>
          <a:prstGeom prst="rect">
            <a:avLst/>
          </a:prstGeom>
          <a:noFill/>
        </p:spPr>
      </p:pic>
      <p:pic>
        <p:nvPicPr>
          <p:cNvPr id="12" name="Picture 3" descr="C:\Users\swinberg\Documents\ACTIVE\EEE4084F\Common\Images_open\CC-SA.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830" y="6364681"/>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3488" y="6466892"/>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grpSp>
        <p:nvGrpSpPr>
          <p:cNvPr id="2" name="Group 1"/>
          <p:cNvGrpSpPr/>
          <p:nvPr/>
        </p:nvGrpSpPr>
        <p:grpSpPr>
          <a:xfrm>
            <a:off x="1088571" y="3828384"/>
            <a:ext cx="1895262" cy="2109877"/>
            <a:chOff x="1088571" y="3828384"/>
            <a:chExt cx="1895262" cy="2109877"/>
          </a:xfrm>
        </p:grpSpPr>
        <p:sp>
          <p:nvSpPr>
            <p:cNvPr id="7" name="Rectangle 6"/>
            <p:cNvSpPr/>
            <p:nvPr/>
          </p:nvSpPr>
          <p:spPr>
            <a:xfrm>
              <a:off x="1088571" y="3828384"/>
              <a:ext cx="1895262" cy="2109877"/>
            </a:xfrm>
            <a:prstGeom prst="rect">
              <a:avLst/>
            </a:prstGeom>
            <a:blipFill>
              <a:blip r:embed="rId8"/>
              <a:stretch>
                <a:fillRect/>
              </a:stretch>
            </a:blipFill>
            <a:ln w="34925">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rot="19823571">
              <a:off x="1543920" y="4628230"/>
              <a:ext cx="984564" cy="461665"/>
            </a:xfrm>
            <a:prstGeom prst="rect">
              <a:avLst/>
            </a:prstGeom>
            <a:noFill/>
            <a:effectLst>
              <a:softEdge rad="63500"/>
            </a:effectLst>
          </p:spPr>
          <p:txBody>
            <a:bodyPr wrap="none" lIns="91440" tIns="45720" rIns="91440" bIns="45720">
              <a:spAutoFit/>
            </a:bodyPr>
            <a:lstStyle/>
            <a:p>
              <a:pPr algn="ctr"/>
              <a:r>
                <a:rPr lang="en-US" sz="1200" b="1" cap="none" spc="50" dirty="0">
                  <a:ln w="0"/>
                  <a:solidFill>
                    <a:schemeClr val="bg2"/>
                  </a:solidFill>
                  <a:effectLst>
                    <a:innerShdw blurRad="63500" dist="50800" dir="13500000">
                      <a:srgbClr val="000000">
                        <a:alpha val="50000"/>
                      </a:srgbClr>
                    </a:innerShdw>
                  </a:effectLst>
                </a:rPr>
                <a:t>soft</a:t>
              </a:r>
            </a:p>
            <a:p>
              <a:pPr algn="ctr"/>
              <a:r>
                <a:rPr lang="en-US" sz="1200" b="1" cap="none" spc="50" dirty="0">
                  <a:ln w="0"/>
                  <a:solidFill>
                    <a:schemeClr val="bg2"/>
                  </a:solidFill>
                  <a:effectLst>
                    <a:innerShdw blurRad="63500" dist="50800" dir="13500000">
                      <a:srgbClr val="000000">
                        <a:alpha val="50000"/>
                      </a:srgbClr>
                    </a:innerShdw>
                  </a:effectLst>
                </a:rPr>
                <a:t>processor</a:t>
              </a:r>
            </a:p>
          </p:txBody>
        </p:sp>
      </p:gr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5716" y="3673699"/>
            <a:ext cx="1069975" cy="1432058"/>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7107" y="4987976"/>
            <a:ext cx="1232915" cy="1141346"/>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88159" y="5191254"/>
            <a:ext cx="1092204" cy="12610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14" y="227645"/>
            <a:ext cx="6463750" cy="1143000"/>
          </a:xfrm>
        </p:spPr>
        <p:txBody>
          <a:bodyPr>
            <a:normAutofit fontScale="90000"/>
          </a:bodyPr>
          <a:lstStyle/>
          <a:p>
            <a:r>
              <a:rPr lang="en-ZA" dirty="0"/>
              <a:t>Ingredients Needed for Soft Cores</a:t>
            </a:r>
          </a:p>
        </p:txBody>
      </p:sp>
      <p:sp>
        <p:nvSpPr>
          <p:cNvPr id="3" name="Content Placeholder 2"/>
          <p:cNvSpPr>
            <a:spLocks noGrp="1"/>
          </p:cNvSpPr>
          <p:nvPr>
            <p:ph idx="1"/>
          </p:nvPr>
        </p:nvSpPr>
        <p:spPr>
          <a:xfrm>
            <a:off x="484514" y="1453770"/>
            <a:ext cx="8229600" cy="4525963"/>
          </a:xfrm>
        </p:spPr>
        <p:txBody>
          <a:bodyPr>
            <a:normAutofit lnSpcReduction="10000"/>
          </a:bodyPr>
          <a:lstStyle/>
          <a:p>
            <a:r>
              <a:rPr lang="en-ZA" dirty="0"/>
              <a:t>Could implement it all as gates,</a:t>
            </a:r>
            <a:br>
              <a:rPr lang="en-ZA" dirty="0"/>
            </a:br>
            <a:r>
              <a:rPr lang="en-ZA" dirty="0"/>
              <a:t>but that can be rather inefficient</a:t>
            </a:r>
            <a:br>
              <a:rPr lang="en-ZA" dirty="0"/>
            </a:br>
            <a:r>
              <a:rPr lang="en-ZA" dirty="0"/>
              <a:t>and wasteful</a:t>
            </a:r>
          </a:p>
          <a:p>
            <a:r>
              <a:rPr lang="en-ZA" dirty="0"/>
              <a:t>On-chip resources that soft core processors typically use:</a:t>
            </a:r>
          </a:p>
          <a:p>
            <a:pPr lvl="1"/>
            <a:r>
              <a:rPr lang="en-ZA" dirty="0"/>
              <a:t>RAM blocks  </a:t>
            </a:r>
            <a:r>
              <a:rPr lang="en-ZA" i="1" dirty="0"/>
              <a:t>- various configurations</a:t>
            </a:r>
          </a:p>
          <a:p>
            <a:pPr lvl="1"/>
            <a:r>
              <a:rPr lang="en-ZA" dirty="0"/>
              <a:t>Full adders</a:t>
            </a:r>
            <a:endParaRPr lang="en-ZA" i="1" dirty="0"/>
          </a:p>
          <a:p>
            <a:pPr lvl="1"/>
            <a:r>
              <a:rPr lang="en-ZA" dirty="0"/>
              <a:t>DSP cores (e.g. integer multipliers, etc.)</a:t>
            </a:r>
          </a:p>
          <a:p>
            <a:pPr lvl="1"/>
            <a:r>
              <a:rPr lang="en-ZA" dirty="0"/>
              <a:t>State machines</a:t>
            </a:r>
          </a:p>
        </p:txBody>
      </p:sp>
      <p:pic>
        <p:nvPicPr>
          <p:cNvPr id="1026" name="Picture 2" descr="http://images.clipartpanda.com/ingredient-clipart-as61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79592"/>
            <a:ext cx="2195736" cy="237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118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243408"/>
            <a:ext cx="8229600" cy="1143000"/>
          </a:xfrm>
        </p:spPr>
        <p:txBody>
          <a:bodyPr/>
          <a:lstStyle/>
          <a:p>
            <a:r>
              <a:rPr lang="en-ZA" dirty="0"/>
              <a:t>Hard core vs. Soft core ?!</a:t>
            </a:r>
          </a:p>
        </p:txBody>
      </p:sp>
      <p:grpSp>
        <p:nvGrpSpPr>
          <p:cNvPr id="6" name="Group 5"/>
          <p:cNvGrpSpPr/>
          <p:nvPr/>
        </p:nvGrpSpPr>
        <p:grpSpPr>
          <a:xfrm>
            <a:off x="5064390" y="692224"/>
            <a:ext cx="3431580" cy="5246467"/>
            <a:chOff x="5347724" y="434644"/>
            <a:chExt cx="3431580" cy="5246467"/>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6563" y="5264271"/>
              <a:ext cx="849713" cy="416840"/>
            </a:xfrm>
            <a:prstGeom prst="rect">
              <a:avLst/>
            </a:prstGeom>
          </p:spPr>
        </p:pic>
        <p:sp>
          <p:nvSpPr>
            <p:cNvPr id="4" name="Rectangle 3"/>
            <p:cNvSpPr/>
            <p:nvPr/>
          </p:nvSpPr>
          <p:spPr>
            <a:xfrm>
              <a:off x="5347724" y="434644"/>
              <a:ext cx="3431580" cy="1754326"/>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rgbClr val="81EF67"/>
                  </a:solidFill>
                  <a:effectLst>
                    <a:outerShdw blurRad="12700" dist="38100" dir="2700000" algn="tl" rotWithShape="0">
                      <a:schemeClr val="accent5">
                        <a:lumMod val="60000"/>
                        <a:lumOff val="40000"/>
                      </a:schemeClr>
                    </a:outerShdw>
                  </a:effectLst>
                </a:rPr>
                <a:t>Softcore</a:t>
              </a:r>
              <a:r>
                <a:rPr lang="en-US" sz="5400" b="1" dirty="0">
                  <a:ln w="9525">
                    <a:solidFill>
                      <a:schemeClr val="bg1"/>
                    </a:solidFill>
                    <a:prstDash val="solid"/>
                  </a:ln>
                  <a:solidFill>
                    <a:srgbClr val="81EF67"/>
                  </a:solidFill>
                  <a:effectLst>
                    <a:outerShdw blurRad="12700" dist="38100" dir="2700000" algn="tl" rotWithShape="0">
                      <a:schemeClr val="accent5">
                        <a:lumMod val="60000"/>
                        <a:lumOff val="40000"/>
                      </a:schemeClr>
                    </a:outerShdw>
                  </a:effectLst>
                </a:rPr>
                <a:t> =</a:t>
              </a:r>
            </a:p>
            <a:p>
              <a:pPr algn="ctr"/>
              <a:r>
                <a:rPr lang="en-US" sz="5400" b="1" dirty="0">
                  <a:ln w="9525">
                    <a:solidFill>
                      <a:schemeClr val="bg1"/>
                    </a:solidFill>
                    <a:prstDash val="solid"/>
                  </a:ln>
                  <a:solidFill>
                    <a:srgbClr val="81EF67"/>
                  </a:solidFill>
                  <a:effectLst>
                    <a:outerShdw blurRad="12700" dist="38100" dir="2700000" algn="tl" rotWithShape="0">
                      <a:schemeClr val="accent5">
                        <a:lumMod val="60000"/>
                        <a:lumOff val="40000"/>
                      </a:schemeClr>
                    </a:outerShdw>
                  </a:effectLst>
                </a:rPr>
                <a:t>Lite/Easy??</a:t>
              </a:r>
              <a:endParaRPr lang="en-US" sz="5400" b="1" cap="none" spc="0" dirty="0">
                <a:ln w="9525">
                  <a:solidFill>
                    <a:schemeClr val="bg1"/>
                  </a:solidFill>
                  <a:prstDash val="solid"/>
                </a:ln>
                <a:solidFill>
                  <a:srgbClr val="81EF67"/>
                </a:solidFill>
                <a:effectLst>
                  <a:outerShdw blurRad="12700" dist="38100" dir="2700000" algn="tl" rotWithShape="0">
                    <a:schemeClr val="accent5">
                      <a:lumMod val="60000"/>
                      <a:lumOff val="40000"/>
                    </a:scheme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365104"/>
              <a:ext cx="864096" cy="1074746"/>
            </a:xfrm>
            <a:prstGeom prst="rect">
              <a:avLst/>
            </a:prstGeom>
          </p:spPr>
        </p:pic>
      </p:grpSp>
      <p:grpSp>
        <p:nvGrpSpPr>
          <p:cNvPr id="3" name="Group 2"/>
          <p:cNvGrpSpPr/>
          <p:nvPr/>
        </p:nvGrpSpPr>
        <p:grpSpPr>
          <a:xfrm>
            <a:off x="616258" y="806260"/>
            <a:ext cx="3600400" cy="5400600"/>
            <a:chOff x="899592" y="548680"/>
            <a:chExt cx="3600400" cy="540060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582" y="2086982"/>
              <a:ext cx="2843410" cy="3862298"/>
            </a:xfrm>
            <a:prstGeom prst="rect">
              <a:avLst/>
            </a:prstGeom>
          </p:spPr>
        </p:pic>
        <p:sp>
          <p:nvSpPr>
            <p:cNvPr id="5" name="Rectangle 4"/>
            <p:cNvSpPr/>
            <p:nvPr/>
          </p:nvSpPr>
          <p:spPr>
            <a:xfrm>
              <a:off x="899592" y="548680"/>
              <a:ext cx="3321358"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rPr>
                <a:t>Hardcore </a:t>
              </a:r>
              <a:r>
                <a:rPr lang="en-US" sz="5400" b="1"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rPr>
                <a:t>=</a:t>
              </a:r>
            </a:p>
            <a:p>
              <a:pPr algn="ctr"/>
              <a:r>
                <a:rPr lang="en-US" sz="5400" b="1"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rPr>
                <a:t>Difficult??</a:t>
              </a:r>
              <a:endParaRPr lang="en-US" sz="5400" b="1" cap="none" spc="0"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endParaRPr>
            </a:p>
          </p:txBody>
        </p:sp>
      </p:grpSp>
      <p:sp>
        <p:nvSpPr>
          <p:cNvPr id="11" name="Rectangle 10"/>
          <p:cNvSpPr/>
          <p:nvPr/>
        </p:nvSpPr>
        <p:spPr>
          <a:xfrm rot="20058132">
            <a:off x="2276979" y="2712986"/>
            <a:ext cx="4959243" cy="923330"/>
          </a:xfrm>
          <a:prstGeom prst="rect">
            <a:avLst/>
          </a:prstGeom>
          <a:solidFill>
            <a:schemeClr val="accent6">
              <a:lumMod val="20000"/>
              <a:lumOff val="80000"/>
            </a:schemeClr>
          </a:solidFill>
        </p:spPr>
        <p:txBody>
          <a:bodyPr wrap="non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Not necessarily…</a:t>
            </a:r>
          </a:p>
        </p:txBody>
      </p:sp>
    </p:spTree>
    <p:extLst>
      <p:ext uri="{BB962C8B-B14F-4D97-AF65-F5344CB8AC3E}">
        <p14:creationId xmlns:p14="http://schemas.microsoft.com/office/powerpoint/2010/main" val="343016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5327" y="332311"/>
            <a:ext cx="8384906" cy="692210"/>
          </a:xfrm>
        </p:spPr>
        <p:txBody>
          <a:bodyPr>
            <a:normAutofit fontScale="90000"/>
          </a:bodyPr>
          <a:lstStyle/>
          <a:p>
            <a:pPr eaLnBrk="1" hangingPunct="1"/>
            <a:r>
              <a:rPr lang="en-US" altLang="en-US" dirty="0"/>
              <a:t>Hard Core Processor Characteristics</a:t>
            </a:r>
          </a:p>
        </p:txBody>
      </p:sp>
      <p:sp>
        <p:nvSpPr>
          <p:cNvPr id="2" name="Content Placeholder 1"/>
          <p:cNvSpPr>
            <a:spLocks noGrp="1"/>
          </p:cNvSpPr>
          <p:nvPr>
            <p:ph idx="1"/>
          </p:nvPr>
        </p:nvSpPr>
        <p:spPr>
          <a:xfrm>
            <a:off x="292980" y="1600200"/>
            <a:ext cx="8638693" cy="4525963"/>
          </a:xfrm>
        </p:spPr>
        <p:txBody>
          <a:bodyPr/>
          <a:lstStyle/>
          <a:p>
            <a:pPr>
              <a:lnSpc>
                <a:spcPct val="80000"/>
              </a:lnSpc>
            </a:pPr>
            <a:r>
              <a:rPr lang="en-ZA" altLang="en-US" dirty="0"/>
              <a:t>Not implemented as </a:t>
            </a:r>
            <a:r>
              <a:rPr lang="en-ZA" altLang="en-US" dirty="0" err="1"/>
              <a:t>gateware</a:t>
            </a:r>
            <a:r>
              <a:rPr lang="en-ZA" altLang="en-US" dirty="0"/>
              <a:t> programmed into the FPGA logic</a:t>
            </a:r>
          </a:p>
          <a:p>
            <a:pPr>
              <a:lnSpc>
                <a:spcPct val="80000"/>
              </a:lnSpc>
            </a:pPr>
            <a:r>
              <a:rPr lang="en-US" altLang="en-US" dirty="0"/>
              <a:t>Implemented in silicon/ASIC; unchangeable</a:t>
            </a:r>
          </a:p>
          <a:p>
            <a:pPr>
              <a:lnSpc>
                <a:spcPct val="80000"/>
              </a:lnSpc>
            </a:pPr>
            <a:r>
              <a:rPr lang="en-US" altLang="en-US" dirty="0"/>
              <a:t>Benefits:</a:t>
            </a:r>
          </a:p>
          <a:p>
            <a:pPr lvl="1">
              <a:lnSpc>
                <a:spcPct val="80000"/>
              </a:lnSpc>
            </a:pPr>
            <a:r>
              <a:rPr lang="en-US" altLang="en-US" dirty="0"/>
              <a:t>Usually much higher performance</a:t>
            </a:r>
          </a:p>
          <a:p>
            <a:pPr lvl="1">
              <a:lnSpc>
                <a:spcPct val="80000"/>
              </a:lnSpc>
            </a:pPr>
            <a:r>
              <a:rPr lang="en-US" altLang="en-US" dirty="0"/>
              <a:t>Manufacturer typically provides optimized compiler for their chips</a:t>
            </a:r>
          </a:p>
        </p:txBody>
      </p:sp>
    </p:spTree>
    <p:extLst>
      <p:ext uri="{BB962C8B-B14F-4D97-AF65-F5344CB8AC3E}">
        <p14:creationId xmlns:p14="http://schemas.microsoft.com/office/powerpoint/2010/main" val="385788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Reading </a:t>
            </a:r>
            <a:r>
              <a:rPr lang="en-ZA" sz="2700" dirty="0"/>
              <a:t>(supplementary, not examined)</a:t>
            </a:r>
            <a:endParaRPr lang="en-ZA" dirty="0"/>
          </a:p>
        </p:txBody>
      </p:sp>
      <p:sp>
        <p:nvSpPr>
          <p:cNvPr id="3" name="Rectangle 2"/>
          <p:cNvSpPr/>
          <p:nvPr/>
        </p:nvSpPr>
        <p:spPr>
          <a:xfrm>
            <a:off x="920839" y="1589296"/>
            <a:ext cx="6999668" cy="646331"/>
          </a:xfrm>
          <a:prstGeom prst="rect">
            <a:avLst/>
          </a:prstGeom>
        </p:spPr>
        <p:txBody>
          <a:bodyPr wrap="square">
            <a:spAutoFit/>
          </a:bodyPr>
          <a:lstStyle/>
          <a:p>
            <a:r>
              <a:rPr lang="en-ZA" b="1" dirty="0"/>
              <a:t>“A Dual-Issue Embedded Processor for Low Power Devices” by H Lozano, M Ito</a:t>
            </a:r>
          </a:p>
        </p:txBody>
      </p:sp>
      <p:sp>
        <p:nvSpPr>
          <p:cNvPr id="4" name="Rectangle 3"/>
          <p:cNvSpPr/>
          <p:nvPr/>
        </p:nvSpPr>
        <p:spPr>
          <a:xfrm>
            <a:off x="1680693" y="2235627"/>
            <a:ext cx="6239814" cy="923330"/>
          </a:xfrm>
          <a:prstGeom prst="rect">
            <a:avLst/>
          </a:prstGeom>
        </p:spPr>
        <p:txBody>
          <a:bodyPr wrap="square">
            <a:spAutoFit/>
          </a:bodyPr>
          <a:lstStyle/>
          <a:p>
            <a:r>
              <a:rPr lang="en-ZA" dirty="0"/>
              <a:t>The authors propose  “an  energy  efficient dual-issue  embedded  processor  that can  deliver  up  to  60%  improvement  in  IPC  (instruction-per-cycle)…”</a:t>
            </a:r>
          </a:p>
        </p:txBody>
      </p:sp>
      <p:sp>
        <p:nvSpPr>
          <p:cNvPr id="5" name="Rectangle 4"/>
          <p:cNvSpPr/>
          <p:nvPr/>
        </p:nvSpPr>
        <p:spPr>
          <a:xfrm>
            <a:off x="729114" y="1325096"/>
            <a:ext cx="5978844" cy="276999"/>
          </a:xfrm>
          <a:prstGeom prst="rect">
            <a:avLst/>
          </a:prstGeom>
        </p:spPr>
        <p:txBody>
          <a:bodyPr wrap="square">
            <a:spAutoFit/>
          </a:bodyPr>
          <a:lstStyle/>
          <a:p>
            <a:pPr algn="r"/>
            <a:r>
              <a:rPr lang="en-ZA" sz="1200" dirty="0"/>
              <a:t>Paper L21 - 07157822 - Dual-Issue Embedded Processor for Low Power Devices.pdf</a:t>
            </a:r>
          </a:p>
        </p:txBody>
      </p:sp>
      <p:sp>
        <p:nvSpPr>
          <p:cNvPr id="6" name="Rectangle 5"/>
          <p:cNvSpPr/>
          <p:nvPr/>
        </p:nvSpPr>
        <p:spPr>
          <a:xfrm>
            <a:off x="1799651" y="3101526"/>
            <a:ext cx="5711780" cy="307777"/>
          </a:xfrm>
          <a:prstGeom prst="rect">
            <a:avLst/>
          </a:prstGeom>
        </p:spPr>
        <p:txBody>
          <a:bodyPr wrap="square">
            <a:spAutoFit/>
          </a:bodyPr>
          <a:lstStyle/>
          <a:p>
            <a:pPr algn="r"/>
            <a:r>
              <a:rPr lang="en-ZA" sz="1400" dirty="0">
                <a:hlinkClick r:id="rId2"/>
              </a:rPr>
              <a:t>http://dx.doi.org/10.4108/icst.iniscom.2015.258414</a:t>
            </a:r>
            <a:endParaRPr lang="en-ZA" sz="1400" dirty="0"/>
          </a:p>
        </p:txBody>
      </p:sp>
    </p:spTree>
    <p:extLst>
      <p:ext uri="{BB962C8B-B14F-4D97-AF65-F5344CB8AC3E}">
        <p14:creationId xmlns:p14="http://schemas.microsoft.com/office/powerpoint/2010/main" val="56201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a:bodyPr>
          <a:lstStyle/>
          <a:p>
            <a:r>
              <a:rPr lang="en-ZA" dirty="0"/>
              <a:t>Case Studies (shortly)</a:t>
            </a:r>
          </a:p>
        </p:txBody>
      </p:sp>
      <p:sp>
        <p:nvSpPr>
          <p:cNvPr id="3" name="Content Placeholder 2"/>
          <p:cNvSpPr>
            <a:spLocks noGrp="1"/>
          </p:cNvSpPr>
          <p:nvPr>
            <p:ph idx="1"/>
          </p:nvPr>
        </p:nvSpPr>
        <p:spPr>
          <a:xfrm>
            <a:off x="303827" y="1042472"/>
            <a:ext cx="8964488" cy="5688632"/>
          </a:xfrm>
        </p:spPr>
        <p:txBody>
          <a:bodyPr>
            <a:normAutofit fontScale="77500" lnSpcReduction="20000"/>
          </a:bodyPr>
          <a:lstStyle/>
          <a:p>
            <a:r>
              <a:rPr lang="en-US" dirty="0" err="1"/>
              <a:t>MicroBlaze</a:t>
            </a:r>
            <a:endParaRPr lang="en-US" dirty="0"/>
          </a:p>
          <a:p>
            <a:pPr lvl="1"/>
            <a:r>
              <a:rPr lang="en-ZA" dirty="0"/>
              <a:t>32-bit processor, RISC instructions.</a:t>
            </a:r>
          </a:p>
          <a:p>
            <a:pPr lvl="1"/>
            <a:r>
              <a:rPr lang="en-ZA" dirty="0"/>
              <a:t>Thirty-two 32-bit general purpose registers</a:t>
            </a:r>
          </a:p>
          <a:p>
            <a:pPr lvl="1"/>
            <a:r>
              <a:rPr lang="en-US" dirty="0"/>
              <a:t>Generate, configure and program with Xilinx SDK</a:t>
            </a:r>
          </a:p>
          <a:p>
            <a:r>
              <a:rPr lang="en-US" dirty="0" err="1"/>
              <a:t>Picoblaze</a:t>
            </a:r>
            <a:endParaRPr lang="en-US" dirty="0"/>
          </a:p>
          <a:p>
            <a:pPr lvl="1"/>
            <a:r>
              <a:rPr lang="en-US" dirty="0"/>
              <a:t>8 bit, simple RISC instructions</a:t>
            </a:r>
          </a:p>
          <a:p>
            <a:pPr lvl="1"/>
            <a:r>
              <a:rPr lang="en-US" dirty="0"/>
              <a:t>Free for use on Xilinx</a:t>
            </a:r>
          </a:p>
          <a:p>
            <a:r>
              <a:rPr lang="en-US" dirty="0"/>
              <a:t>DUGONG </a:t>
            </a:r>
            <a:r>
              <a:rPr lang="en-US" sz="2200" dirty="0"/>
              <a:t>(a scenario showing example developed by</a:t>
            </a:r>
            <a:br>
              <a:rPr lang="en-US" sz="2200" dirty="0"/>
            </a:br>
            <a:r>
              <a:rPr lang="en-US" sz="2200" dirty="0"/>
              <a:t>a UCT student, a state machine with instructions)</a:t>
            </a:r>
            <a:endParaRPr lang="en-US" dirty="0"/>
          </a:p>
          <a:p>
            <a:pPr lvl="1"/>
            <a:r>
              <a:rPr lang="en-US" dirty="0"/>
              <a:t>Planning to be control module</a:t>
            </a:r>
          </a:p>
          <a:p>
            <a:pPr lvl="1"/>
            <a:r>
              <a:rPr lang="en-US" dirty="0"/>
              <a:t>Open-source</a:t>
            </a:r>
          </a:p>
          <a:p>
            <a:r>
              <a:rPr lang="en-US" dirty="0"/>
              <a:t>NIOS II</a:t>
            </a:r>
          </a:p>
          <a:p>
            <a:pPr lvl="1"/>
            <a:r>
              <a:rPr lang="en-US" dirty="0"/>
              <a:t>Altera’s soft core processor, 32 bit, configurable</a:t>
            </a:r>
          </a:p>
          <a:p>
            <a:pPr lvl="1"/>
            <a:r>
              <a:rPr lang="en-US" dirty="0"/>
              <a:t>Commercial</a:t>
            </a:r>
          </a:p>
          <a:p>
            <a:pPr lvl="1"/>
            <a:r>
              <a:rPr lang="en-US" dirty="0"/>
              <a:t>NIOS II Gen2 improved, more options</a:t>
            </a:r>
          </a:p>
          <a:p>
            <a:pPr lvl="1"/>
            <a:r>
              <a:rPr lang="en-US" dirty="0"/>
              <a:t>Alternate soft cores: MP32 / MIPS32, ARM</a:t>
            </a:r>
          </a:p>
          <a:p>
            <a:endParaRPr lang="en-US" dirty="0"/>
          </a:p>
        </p:txBody>
      </p:sp>
      <p:sp>
        <p:nvSpPr>
          <p:cNvPr id="4" name="Down Arrow 3"/>
          <p:cNvSpPr/>
          <p:nvPr/>
        </p:nvSpPr>
        <p:spPr>
          <a:xfrm>
            <a:off x="7550534" y="956744"/>
            <a:ext cx="658416" cy="37686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Down Arrow 4"/>
          <p:cNvSpPr/>
          <p:nvPr/>
        </p:nvSpPr>
        <p:spPr>
          <a:xfrm rot="10800000">
            <a:off x="8252682" y="958442"/>
            <a:ext cx="658416" cy="3727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5"/>
          <p:cNvSpPr/>
          <p:nvPr/>
        </p:nvSpPr>
        <p:spPr>
          <a:xfrm rot="5400000">
            <a:off x="6169511" y="2746212"/>
            <a:ext cx="3419412" cy="369332"/>
          </a:xfrm>
          <a:prstGeom prst="rect">
            <a:avLst/>
          </a:prstGeom>
        </p:spPr>
        <p:txBody>
          <a:bodyPr wrap="square">
            <a:spAutoFit/>
          </a:bodyPr>
          <a:lstStyle/>
          <a:p>
            <a:r>
              <a:rPr lang="en-US" dirty="0">
                <a:solidFill>
                  <a:schemeClr val="bg1"/>
                </a:solidFill>
              </a:rPr>
              <a:t>Simpler, closer to simple FSM</a:t>
            </a:r>
            <a:endParaRPr lang="en-ZA" dirty="0">
              <a:solidFill>
                <a:schemeClr val="bg1"/>
              </a:solidFill>
            </a:endParaRPr>
          </a:p>
        </p:txBody>
      </p:sp>
      <p:sp>
        <p:nvSpPr>
          <p:cNvPr id="7" name="Rectangle 6"/>
          <p:cNvSpPr/>
          <p:nvPr/>
        </p:nvSpPr>
        <p:spPr>
          <a:xfrm rot="16200000">
            <a:off x="6477467" y="2273579"/>
            <a:ext cx="4235655" cy="369332"/>
          </a:xfrm>
          <a:prstGeom prst="rect">
            <a:avLst/>
          </a:prstGeom>
        </p:spPr>
        <p:txBody>
          <a:bodyPr wrap="square">
            <a:spAutoFit/>
          </a:bodyPr>
          <a:lstStyle/>
          <a:p>
            <a:r>
              <a:rPr lang="en-US" dirty="0">
                <a:solidFill>
                  <a:schemeClr val="bg1"/>
                </a:solidFill>
              </a:rPr>
              <a:t>More powerful, closer to full CPU</a:t>
            </a:r>
            <a:endParaRPr lang="en-ZA" dirty="0">
              <a:solidFill>
                <a:schemeClr val="bg1"/>
              </a:solidFill>
            </a:endParaRPr>
          </a:p>
        </p:txBody>
      </p:sp>
      <p:cxnSp>
        <p:nvCxnSpPr>
          <p:cNvPr id="9" name="Straight Connector 8"/>
          <p:cNvCxnSpPr/>
          <p:nvPr/>
        </p:nvCxnSpPr>
        <p:spPr>
          <a:xfrm>
            <a:off x="428624" y="928168"/>
            <a:ext cx="8358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8624" y="4726312"/>
            <a:ext cx="835818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57188" y="4772025"/>
            <a:ext cx="8429624" cy="1828800"/>
          </a:xfrm>
          <a:prstGeom prst="rect">
            <a:avLst/>
          </a:prstGeom>
          <a:solidFill>
            <a:srgbClr val="D9D9D9">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2049339" y="4809378"/>
            <a:ext cx="7272337" cy="338554"/>
          </a:xfrm>
          <a:prstGeom prst="rect">
            <a:avLst/>
          </a:prstGeom>
          <a:noFill/>
        </p:spPr>
        <p:txBody>
          <a:bodyPr wrap="square" rtlCol="0">
            <a:spAutoFit/>
          </a:bodyPr>
          <a:lstStyle/>
          <a:p>
            <a:r>
              <a:rPr lang="en-ZA" sz="1600" dirty="0"/>
              <a:t>NIOS is recommended additional reading (it is an Altera/Intel product)</a:t>
            </a:r>
          </a:p>
        </p:txBody>
      </p:sp>
    </p:spTree>
    <p:extLst>
      <p:ext uri="{BB962C8B-B14F-4D97-AF65-F5344CB8AC3E}">
        <p14:creationId xmlns:p14="http://schemas.microsoft.com/office/powerpoint/2010/main" val="363546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244453"/>
            <a:ext cx="8229600" cy="1143000"/>
          </a:xfrm>
        </p:spPr>
        <p:txBody>
          <a:bodyPr>
            <a:normAutofit fontScale="90000"/>
          </a:bodyPr>
          <a:lstStyle/>
          <a:p>
            <a:r>
              <a:rPr lang="en-ZA" dirty="0"/>
              <a:t>Considerations for Using Soft Core Processors</a:t>
            </a:r>
          </a:p>
        </p:txBody>
      </p:sp>
      <p:sp>
        <p:nvSpPr>
          <p:cNvPr id="3" name="Content Placeholder 2"/>
          <p:cNvSpPr>
            <a:spLocks noGrp="1"/>
          </p:cNvSpPr>
          <p:nvPr>
            <p:ph idx="1"/>
          </p:nvPr>
        </p:nvSpPr>
        <p:spPr>
          <a:xfrm>
            <a:off x="160997" y="1438968"/>
            <a:ext cx="8964488" cy="5419032"/>
          </a:xfrm>
        </p:spPr>
        <p:txBody>
          <a:bodyPr>
            <a:normAutofit fontScale="77500" lnSpcReduction="20000"/>
          </a:bodyPr>
          <a:lstStyle/>
          <a:p>
            <a:r>
              <a:rPr lang="en-US" dirty="0"/>
              <a:t>A major purpose is: </a:t>
            </a:r>
          </a:p>
          <a:p>
            <a:pPr lvl="1"/>
            <a:r>
              <a:rPr lang="en-US" dirty="0"/>
              <a:t>Make it easier to communicate / transfer &amp; packetize data</a:t>
            </a:r>
          </a:p>
          <a:p>
            <a:pPr lvl="1"/>
            <a:r>
              <a:rPr lang="en-US" dirty="0"/>
              <a:t>Test designs (e.g. like reading/adjusting setting while running)</a:t>
            </a:r>
          </a:p>
          <a:p>
            <a:pPr lvl="1"/>
            <a:r>
              <a:rPr lang="en-US" dirty="0"/>
              <a:t>Set up the initial conditions of your design / HDL block configuration</a:t>
            </a:r>
          </a:p>
          <a:p>
            <a:pPr lvl="1"/>
            <a:r>
              <a:rPr lang="en-US" dirty="0"/>
              <a:t>Highly configurable processor structure – e.g. add a custom instruction to baseline processor</a:t>
            </a:r>
          </a:p>
          <a:p>
            <a:pPr lvl="1"/>
            <a:r>
              <a:rPr lang="en-US" dirty="0"/>
              <a:t>Of course also e.g. testing novel processor designs</a:t>
            </a:r>
          </a:p>
          <a:p>
            <a:r>
              <a:rPr lang="en-US" dirty="0"/>
              <a:t>Should consider the soft core processor is</a:t>
            </a:r>
          </a:p>
          <a:p>
            <a:pPr lvl="1"/>
            <a:r>
              <a:rPr lang="en-US" dirty="0"/>
              <a:t>More an aid to control the system</a:t>
            </a:r>
          </a:p>
          <a:p>
            <a:pPr lvl="2"/>
            <a:r>
              <a:rPr lang="en-US" dirty="0"/>
              <a:t>facilitate </a:t>
            </a:r>
            <a:r>
              <a:rPr lang="en-US" dirty="0" err="1"/>
              <a:t>comms</a:t>
            </a:r>
            <a:r>
              <a:rPr lang="en-US" dirty="0"/>
              <a:t>,  advantages of software running in system, e.g. O/S</a:t>
            </a:r>
          </a:p>
          <a:p>
            <a:r>
              <a:rPr lang="en-US" dirty="0"/>
              <a:t>The soft core processor shouldn’t </a:t>
            </a:r>
          </a:p>
          <a:p>
            <a:pPr lvl="1"/>
            <a:r>
              <a:rPr lang="en-US" dirty="0"/>
              <a:t>Be provide the main solution to you digital accelerator, unless there is good reason such as experimenting with performance of a cluster of processors on FPGA</a:t>
            </a:r>
          </a:p>
        </p:txBody>
      </p:sp>
      <p:cxnSp>
        <p:nvCxnSpPr>
          <p:cNvPr id="5" name="Straight Arrow Connector 4"/>
          <p:cNvCxnSpPr>
            <a:stCxn id="6" idx="1"/>
          </p:cNvCxnSpPr>
          <p:nvPr/>
        </p:nvCxnSpPr>
        <p:spPr>
          <a:xfrm flipH="1">
            <a:off x="5600702" y="1485670"/>
            <a:ext cx="471486" cy="2319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72188" y="1162504"/>
            <a:ext cx="2771775" cy="646331"/>
          </a:xfrm>
          <a:prstGeom prst="rect">
            <a:avLst/>
          </a:prstGeom>
          <a:noFill/>
        </p:spPr>
        <p:txBody>
          <a:bodyPr wrap="square" rtlCol="0">
            <a:spAutoFit/>
          </a:bodyPr>
          <a:lstStyle/>
          <a:p>
            <a:r>
              <a:rPr lang="en-ZA" i="1" dirty="0"/>
              <a:t>First two points are most common use</a:t>
            </a:r>
          </a:p>
        </p:txBody>
      </p:sp>
    </p:spTree>
    <p:extLst>
      <p:ext uri="{BB962C8B-B14F-4D97-AF65-F5344CB8AC3E}">
        <p14:creationId xmlns:p14="http://schemas.microsoft.com/office/powerpoint/2010/main" val="145962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9144">
              <a:schemeClr val="bg1">
                <a:lumMod val="75000"/>
              </a:schemeClr>
            </a:gs>
            <a:gs pos="0">
              <a:schemeClr val="bg1">
                <a:lumMod val="85000"/>
              </a:schemeClr>
            </a:gs>
            <a:gs pos="62000">
              <a:schemeClr val="bg1">
                <a:lumMod val="75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a:bodyPr>
          <a:lstStyle/>
          <a:p>
            <a:r>
              <a:rPr lang="en-ZA" dirty="0">
                <a:solidFill>
                  <a:schemeClr val="tx1">
                    <a:lumMod val="65000"/>
                    <a:lumOff val="35000"/>
                  </a:schemeClr>
                </a:solidFill>
              </a:rPr>
              <a:t>Optional Case Study</a:t>
            </a:r>
          </a:p>
        </p:txBody>
      </p:sp>
      <p:sp>
        <p:nvSpPr>
          <p:cNvPr id="3" name="Content Placeholder 2"/>
          <p:cNvSpPr>
            <a:spLocks noGrp="1"/>
          </p:cNvSpPr>
          <p:nvPr>
            <p:ph idx="1"/>
          </p:nvPr>
        </p:nvSpPr>
        <p:spPr>
          <a:xfrm>
            <a:off x="303827" y="1042472"/>
            <a:ext cx="8964488" cy="5688632"/>
          </a:xfrm>
        </p:spPr>
        <p:txBody>
          <a:bodyPr>
            <a:normAutofit/>
          </a:bodyPr>
          <a:lstStyle/>
          <a:p>
            <a:pPr>
              <a:buClr>
                <a:schemeClr val="bg2">
                  <a:lumMod val="25000"/>
                </a:schemeClr>
              </a:buClr>
            </a:pPr>
            <a:r>
              <a:rPr lang="en-US" dirty="0">
                <a:solidFill>
                  <a:schemeClr val="bg2">
                    <a:lumMod val="10000"/>
                  </a:schemeClr>
                </a:solidFill>
              </a:rPr>
              <a:t>NIOS II</a:t>
            </a:r>
          </a:p>
          <a:p>
            <a:pPr lvl="1">
              <a:buClr>
                <a:schemeClr val="bg2">
                  <a:lumMod val="50000"/>
                </a:schemeClr>
              </a:buClr>
            </a:pPr>
            <a:r>
              <a:rPr lang="en-US" dirty="0">
                <a:solidFill>
                  <a:schemeClr val="tx1">
                    <a:lumMod val="65000"/>
                    <a:lumOff val="35000"/>
                  </a:schemeClr>
                </a:solidFill>
              </a:rPr>
              <a:t>Altera’s soft core processor, 32 bit, configurable</a:t>
            </a:r>
          </a:p>
          <a:p>
            <a:pPr lvl="1">
              <a:buClr>
                <a:schemeClr val="bg2">
                  <a:lumMod val="50000"/>
                </a:schemeClr>
              </a:buClr>
            </a:pPr>
            <a:r>
              <a:rPr lang="en-US" dirty="0">
                <a:solidFill>
                  <a:schemeClr val="tx1">
                    <a:lumMod val="65000"/>
                    <a:lumOff val="35000"/>
                  </a:schemeClr>
                </a:solidFill>
              </a:rPr>
              <a:t>Commercial</a:t>
            </a:r>
          </a:p>
          <a:p>
            <a:pPr lvl="1">
              <a:buClr>
                <a:schemeClr val="bg2">
                  <a:lumMod val="50000"/>
                </a:schemeClr>
              </a:buClr>
            </a:pPr>
            <a:r>
              <a:rPr lang="en-US" dirty="0">
                <a:solidFill>
                  <a:schemeClr val="tx1">
                    <a:lumMod val="65000"/>
                    <a:lumOff val="35000"/>
                  </a:schemeClr>
                </a:solidFill>
              </a:rPr>
              <a:t>NIOS II Gen2 improved, more options</a:t>
            </a:r>
          </a:p>
          <a:p>
            <a:pPr lvl="1">
              <a:buClr>
                <a:schemeClr val="bg2">
                  <a:lumMod val="50000"/>
                </a:schemeClr>
              </a:buClr>
            </a:pPr>
            <a:r>
              <a:rPr lang="en-US" dirty="0">
                <a:solidFill>
                  <a:schemeClr val="tx1">
                    <a:lumMod val="65000"/>
                    <a:lumOff val="35000"/>
                  </a:schemeClr>
                </a:solidFill>
              </a:rPr>
              <a:t>Alternate soft cores: MP32 / MIPS32, ARM</a:t>
            </a:r>
          </a:p>
          <a:p>
            <a:endParaRPr lang="en-US" dirty="0"/>
          </a:p>
        </p:txBody>
      </p:sp>
      <p:sp>
        <p:nvSpPr>
          <p:cNvPr id="7" name="Rectangle 6"/>
          <p:cNvSpPr/>
          <p:nvPr/>
        </p:nvSpPr>
        <p:spPr>
          <a:xfrm rot="16200000">
            <a:off x="6477467" y="2273579"/>
            <a:ext cx="4235655" cy="369332"/>
          </a:xfrm>
          <a:prstGeom prst="rect">
            <a:avLst/>
          </a:prstGeom>
        </p:spPr>
        <p:txBody>
          <a:bodyPr wrap="square">
            <a:spAutoFit/>
          </a:bodyPr>
          <a:lstStyle/>
          <a:p>
            <a:r>
              <a:rPr lang="en-US" dirty="0">
                <a:solidFill>
                  <a:schemeClr val="bg1"/>
                </a:solidFill>
              </a:rPr>
              <a:t>More powerful, closer to full CPU</a:t>
            </a:r>
            <a:endParaRPr lang="en-ZA" dirty="0">
              <a:solidFill>
                <a:schemeClr val="bg1"/>
              </a:solidFill>
            </a:endParaRPr>
          </a:p>
        </p:txBody>
      </p:sp>
      <p:sp>
        <p:nvSpPr>
          <p:cNvPr id="12" name="TextBox 11"/>
          <p:cNvSpPr txBox="1"/>
          <p:nvPr/>
        </p:nvSpPr>
        <p:spPr>
          <a:xfrm>
            <a:off x="1138291" y="4109068"/>
            <a:ext cx="7272337" cy="584775"/>
          </a:xfrm>
          <a:prstGeom prst="rect">
            <a:avLst/>
          </a:prstGeom>
          <a:noFill/>
        </p:spPr>
        <p:txBody>
          <a:bodyPr wrap="square" rtlCol="0">
            <a:spAutoFit/>
          </a:bodyPr>
          <a:lstStyle/>
          <a:p>
            <a:r>
              <a:rPr lang="en-ZA" sz="1600" dirty="0"/>
              <a:t>NIOS is recommended additional reading, see last slides</a:t>
            </a:r>
          </a:p>
          <a:p>
            <a:r>
              <a:rPr lang="en-ZA" sz="1600" dirty="0"/>
              <a:t>It is an Altera/Intel product</a:t>
            </a:r>
          </a:p>
        </p:txBody>
      </p:sp>
    </p:spTree>
    <p:extLst>
      <p:ext uri="{BB962C8B-B14F-4D97-AF65-F5344CB8AC3E}">
        <p14:creationId xmlns:p14="http://schemas.microsoft.com/office/powerpoint/2010/main" val="3581269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Soft Core Case Studies</a:t>
            </a:r>
          </a:p>
        </p:txBody>
      </p:sp>
      <p:grpSp>
        <p:nvGrpSpPr>
          <p:cNvPr id="18" name="Group 17"/>
          <p:cNvGrpSpPr/>
          <p:nvPr/>
        </p:nvGrpSpPr>
        <p:grpSpPr>
          <a:xfrm>
            <a:off x="351697" y="2204864"/>
            <a:ext cx="5517444" cy="2822393"/>
            <a:chOff x="351697" y="2492896"/>
            <a:chExt cx="5517444" cy="2822393"/>
          </a:xfrm>
        </p:grpSpPr>
        <p:sp>
          <p:nvSpPr>
            <p:cNvPr id="5" name="Rectangle 4"/>
            <p:cNvSpPr/>
            <p:nvPr/>
          </p:nvSpPr>
          <p:spPr>
            <a:xfrm>
              <a:off x="3044842" y="2492896"/>
              <a:ext cx="2824299"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PicoBlaze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741" y="3573016"/>
              <a:ext cx="2692400" cy="1231900"/>
            </a:xfrm>
            <a:prstGeom prst="rect">
              <a:avLst/>
            </a:prstGeom>
          </p:spPr>
        </p:pic>
        <p:sp>
          <p:nvSpPr>
            <p:cNvPr id="14" name="Rectangle 13"/>
            <p:cNvSpPr/>
            <p:nvPr/>
          </p:nvSpPr>
          <p:spPr>
            <a:xfrm>
              <a:off x="4046863" y="4792069"/>
              <a:ext cx="957185" cy="523220"/>
            </a:xfrm>
            <a:prstGeom prst="rect">
              <a:avLst/>
            </a:prstGeom>
          </p:spPr>
          <p:txBody>
            <a:bodyPr wrap="none">
              <a:spAutoFit/>
            </a:bodyPr>
            <a:lstStyle/>
            <a:p>
              <a:r>
                <a:rPr lang="en-US" sz="2800" dirty="0">
                  <a:ln w="0"/>
                  <a:effectLst>
                    <a:outerShdw blurRad="38100" dist="25400" dir="5400000" algn="ctr" rotWithShape="0">
                      <a:srgbClr val="6E747A">
                        <a:alpha val="43000"/>
                      </a:srgbClr>
                    </a:outerShdw>
                  </a:effectLst>
                </a:rPr>
                <a:t>Xilinx</a:t>
              </a:r>
              <a:endParaRPr lang="en-ZA" sz="2800" dirty="0"/>
            </a:p>
          </p:txBody>
        </p:sp>
        <p:sp>
          <p:nvSpPr>
            <p:cNvPr id="22" name="Rectangle 21"/>
            <p:cNvSpPr/>
            <p:nvPr/>
          </p:nvSpPr>
          <p:spPr>
            <a:xfrm>
              <a:off x="351697" y="2612340"/>
              <a:ext cx="2396319" cy="584775"/>
            </a:xfrm>
            <a:prstGeom prst="rect">
              <a:avLst/>
            </a:prstGeom>
            <a:noFill/>
          </p:spPr>
          <p:txBody>
            <a:bodyPr wrap="square" lIns="91440" tIns="45720" rIns="91440" bIns="45720">
              <a:spAutoFit/>
            </a:bodyPr>
            <a:lstStyle/>
            <a:p>
              <a:pPr algn="ctr"/>
              <a:r>
                <a:rPr lang="en-US" sz="3200" b="0" cap="none" spc="0" dirty="0" err="1">
                  <a:ln w="0"/>
                  <a:solidFill>
                    <a:schemeClr val="accent1"/>
                  </a:solidFill>
                  <a:effectLst>
                    <a:outerShdw blurRad="38100" dist="25400" dir="5400000" algn="ctr" rotWithShape="0">
                      <a:srgbClr val="6E747A">
                        <a:alpha val="43000"/>
                      </a:srgbClr>
                    </a:outerShdw>
                  </a:effectLst>
                </a:rPr>
                <a:t>MicroBlaze</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grpSp>
      <p:grpSp>
        <p:nvGrpSpPr>
          <p:cNvPr id="17" name="Group 16"/>
          <p:cNvGrpSpPr/>
          <p:nvPr/>
        </p:nvGrpSpPr>
        <p:grpSpPr>
          <a:xfrm>
            <a:off x="6189918" y="2305719"/>
            <a:ext cx="2723823" cy="2962938"/>
            <a:chOff x="6189918" y="2593751"/>
            <a:chExt cx="2723823" cy="2962938"/>
          </a:xfrm>
        </p:grpSpPr>
        <p:sp>
          <p:nvSpPr>
            <p:cNvPr id="6" name="Rectangle 5"/>
            <p:cNvSpPr/>
            <p:nvPr/>
          </p:nvSpPr>
          <p:spPr>
            <a:xfrm>
              <a:off x="6189918" y="2593751"/>
              <a:ext cx="2723823"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DUGONG</a:t>
              </a:r>
            </a:p>
          </p:txBody>
        </p:sp>
        <p:grpSp>
          <p:nvGrpSpPr>
            <p:cNvPr id="10" name="Group 9"/>
            <p:cNvGrpSpPr/>
            <p:nvPr/>
          </p:nvGrpSpPr>
          <p:grpSpPr>
            <a:xfrm>
              <a:off x="6402416" y="3543036"/>
              <a:ext cx="2058158" cy="1433699"/>
              <a:chOff x="6402416" y="3543036"/>
              <a:chExt cx="2058158" cy="1433699"/>
            </a:xfrm>
          </p:grpSpPr>
          <p:sp>
            <p:nvSpPr>
              <p:cNvPr id="9" name="Rounded Rectangle 8"/>
              <p:cNvSpPr/>
              <p:nvPr/>
            </p:nvSpPr>
            <p:spPr>
              <a:xfrm>
                <a:off x="6402416" y="3543036"/>
                <a:ext cx="2058158" cy="14336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443" y="3596071"/>
                <a:ext cx="1783500" cy="1335694"/>
              </a:xfrm>
              <a:prstGeom prst="rect">
                <a:avLst/>
              </a:prstGeom>
            </p:spPr>
          </p:pic>
        </p:grpSp>
        <p:sp>
          <p:nvSpPr>
            <p:cNvPr id="15" name="Rectangle 14"/>
            <p:cNvSpPr/>
            <p:nvPr/>
          </p:nvSpPr>
          <p:spPr>
            <a:xfrm>
              <a:off x="6642536" y="5156579"/>
              <a:ext cx="1660455" cy="400110"/>
            </a:xfrm>
            <a:prstGeom prst="rect">
              <a:avLst/>
            </a:prstGeom>
          </p:spPr>
          <p:txBody>
            <a:bodyPr wrap="none">
              <a:spAutoFit/>
            </a:bodyPr>
            <a:lstStyle/>
            <a:p>
              <a:r>
                <a:rPr lang="en-US" sz="2000" dirty="0">
                  <a:ln w="0"/>
                  <a:effectLst>
                    <a:outerShdw blurRad="38100" dist="25400" dir="5400000" algn="ctr" rotWithShape="0">
                      <a:srgbClr val="6E747A">
                        <a:alpha val="43000"/>
                      </a:srgbClr>
                    </a:outerShdw>
                  </a:effectLst>
                </a:rPr>
                <a:t>(Open source)</a:t>
              </a:r>
              <a:endParaRPr lang="en-ZA" sz="2000" dirty="0"/>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697" y="3255004"/>
            <a:ext cx="1543951" cy="1569682"/>
          </a:xfrm>
          <a:prstGeom prst="rect">
            <a:avLst/>
          </a:prstGeom>
        </p:spPr>
      </p:pic>
      <p:sp>
        <p:nvSpPr>
          <p:cNvPr id="21" name="Rounded Rectangle 20"/>
          <p:cNvSpPr/>
          <p:nvPr/>
        </p:nvSpPr>
        <p:spPr>
          <a:xfrm>
            <a:off x="427827" y="1916832"/>
            <a:ext cx="2320190" cy="349584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55684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Xilinx </a:t>
            </a:r>
            <a:r>
              <a:rPr lang="en-ZA" dirty="0" err="1"/>
              <a:t>Microblaze</a:t>
            </a:r>
            <a:endParaRPr lang="en-ZA" dirty="0"/>
          </a:p>
        </p:txBody>
      </p:sp>
      <p:sp>
        <p:nvSpPr>
          <p:cNvPr id="3" name="Content Placeholder 2"/>
          <p:cNvSpPr>
            <a:spLocks noGrp="1"/>
          </p:cNvSpPr>
          <p:nvPr>
            <p:ph idx="1"/>
          </p:nvPr>
        </p:nvSpPr>
        <p:spPr>
          <a:xfrm>
            <a:off x="586910" y="1884220"/>
            <a:ext cx="7697635" cy="4519977"/>
          </a:xfrm>
        </p:spPr>
        <p:txBody>
          <a:bodyPr>
            <a:normAutofit lnSpcReduction="10000"/>
          </a:bodyPr>
          <a:lstStyle/>
          <a:p>
            <a:r>
              <a:rPr lang="en-ZA" dirty="0" err="1"/>
              <a:t>MicroBlaze</a:t>
            </a:r>
            <a:r>
              <a:rPr lang="en-ZA" dirty="0"/>
              <a:t> was developed by Xilinx</a:t>
            </a:r>
          </a:p>
          <a:p>
            <a:r>
              <a:rPr lang="en-ZA" dirty="0"/>
              <a:t>It is a soft microprocessor core designed and optimized for use on Xilinx FPGAs</a:t>
            </a:r>
          </a:p>
          <a:p>
            <a:r>
              <a:rPr lang="en-ZA" dirty="0" err="1"/>
              <a:t>MicroBlaze</a:t>
            </a:r>
            <a:r>
              <a:rPr lang="en-ZA" dirty="0"/>
              <a:t> is a Reduced Instruction Set Computer (RISC)</a:t>
            </a:r>
          </a:p>
          <a:p>
            <a:r>
              <a:rPr lang="en-ZA" dirty="0"/>
              <a:t>Generated, configured and programmed using Xilinx EDK (Embedded Development Kit)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325" y="448221"/>
            <a:ext cx="1412459" cy="1435999"/>
          </a:xfrm>
          <a:prstGeom prst="rect">
            <a:avLst/>
          </a:prstGeom>
        </p:spPr>
      </p:pic>
    </p:spTree>
    <p:extLst>
      <p:ext uri="{BB962C8B-B14F-4D97-AF65-F5344CB8AC3E}">
        <p14:creationId xmlns:p14="http://schemas.microsoft.com/office/powerpoint/2010/main" val="132221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FPGAs that support </a:t>
            </a:r>
            <a:r>
              <a:rPr lang="en-ZA" dirty="0" err="1"/>
              <a:t>Microblaze</a:t>
            </a:r>
            <a:endParaRPr lang="en-ZA" dirty="0"/>
          </a:p>
        </p:txBody>
      </p:sp>
      <p:sp>
        <p:nvSpPr>
          <p:cNvPr id="3" name="Content Placeholder 2"/>
          <p:cNvSpPr>
            <a:spLocks noGrp="1"/>
          </p:cNvSpPr>
          <p:nvPr>
            <p:ph idx="1"/>
          </p:nvPr>
        </p:nvSpPr>
        <p:spPr/>
        <p:txBody>
          <a:bodyPr>
            <a:normAutofit fontScale="92500" lnSpcReduction="10000"/>
          </a:bodyPr>
          <a:lstStyle/>
          <a:p>
            <a:r>
              <a:rPr lang="en-US" altLang="en-US" dirty="0"/>
              <a:t>You can’t run it on any FPGA!! It works on only supported those Xilinx FPGAs. These include the FPGAs families:</a:t>
            </a:r>
          </a:p>
          <a:p>
            <a:pPr lvl="1"/>
            <a:r>
              <a:rPr lang="en-US" altLang="en-US" dirty="0"/>
              <a:t>Spartan-3/3A/3AN/3A DSP/3E FPGA</a:t>
            </a:r>
          </a:p>
          <a:p>
            <a:pPr lvl="1"/>
            <a:r>
              <a:rPr lang="en-US" altLang="en-US" dirty="0"/>
              <a:t>Spartan-6</a:t>
            </a:r>
          </a:p>
          <a:p>
            <a:pPr lvl="1"/>
            <a:r>
              <a:rPr lang="en-US" altLang="en-US" dirty="0"/>
              <a:t>Virtex-4 FX (also supports PowerPC 405 processors) and LX/SX FPGA</a:t>
            </a:r>
          </a:p>
          <a:p>
            <a:pPr lvl="1"/>
            <a:r>
              <a:rPr lang="en-US" altLang="en-US" dirty="0"/>
              <a:t>Virtex-5 FXT (</a:t>
            </a:r>
            <a:r>
              <a:rPr lang="en-US" altLang="en-US" dirty="0" err="1"/>
              <a:t>alost</a:t>
            </a:r>
            <a:r>
              <a:rPr lang="en-US" altLang="en-US" dirty="0"/>
              <a:t> PowerPC 440 processor) LX/LXT FPGA (</a:t>
            </a:r>
            <a:r>
              <a:rPr lang="en-US" altLang="en-US" dirty="0" err="1"/>
              <a:t>MicroBlaze</a:t>
            </a:r>
            <a:r>
              <a:rPr lang="en-US" altLang="en-US" dirty="0"/>
              <a:t>)</a:t>
            </a:r>
          </a:p>
          <a:p>
            <a:pPr lvl="1"/>
            <a:r>
              <a:rPr lang="en-US" altLang="en-US" dirty="0"/>
              <a:t>Virtex-6 (</a:t>
            </a:r>
            <a:r>
              <a:rPr lang="en-US" altLang="en-US" dirty="0" err="1"/>
              <a:t>MicroBlaze</a:t>
            </a:r>
            <a:r>
              <a:rPr lang="en-US" altLang="en-US" dirty="0"/>
              <a:t> processor)</a:t>
            </a:r>
            <a:endParaRPr lang="en-ZA" dirty="0"/>
          </a:p>
        </p:txBody>
      </p:sp>
    </p:spTree>
    <p:extLst>
      <p:ext uri="{BB962C8B-B14F-4D97-AF65-F5344CB8AC3E}">
        <p14:creationId xmlns:p14="http://schemas.microsoft.com/office/powerpoint/2010/main" val="156457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630035" y="1224050"/>
            <a:ext cx="7697635" cy="4792981"/>
          </a:xfrm>
        </p:spPr>
        <p:txBody>
          <a:bodyPr>
            <a:normAutofit/>
          </a:bodyPr>
          <a:lstStyle/>
          <a:p>
            <a:pPr>
              <a:defRPr/>
            </a:pPr>
            <a:r>
              <a:rPr lang="en-ZA" dirty="0"/>
              <a:t>Softcore processors</a:t>
            </a:r>
          </a:p>
          <a:p>
            <a:pPr>
              <a:defRPr/>
            </a:pPr>
            <a:r>
              <a:rPr lang="en-ZA" dirty="0"/>
              <a:t>Case studies:</a:t>
            </a:r>
          </a:p>
          <a:p>
            <a:pPr lvl="1">
              <a:defRPr/>
            </a:pPr>
            <a:r>
              <a:rPr lang="en-ZA" dirty="0"/>
              <a:t>Xilinx </a:t>
            </a:r>
            <a:r>
              <a:rPr lang="en-ZA" dirty="0" err="1"/>
              <a:t>Microblaze</a:t>
            </a:r>
            <a:endParaRPr lang="en-ZA" dirty="0"/>
          </a:p>
          <a:p>
            <a:pPr lvl="1">
              <a:defRPr/>
            </a:pPr>
            <a:r>
              <a:rPr lang="en-ZA" dirty="0"/>
              <a:t>Xilinx </a:t>
            </a:r>
            <a:r>
              <a:rPr lang="en-ZA" dirty="0" err="1"/>
              <a:t>Picoblaze</a:t>
            </a:r>
            <a:endParaRPr lang="en-ZA" dirty="0"/>
          </a:p>
          <a:p>
            <a:pPr lvl="1">
              <a:defRPr/>
            </a:pPr>
            <a:r>
              <a:rPr lang="en-ZA" dirty="0"/>
              <a:t>DUGONG (a simplified</a:t>
            </a:r>
            <a:br>
              <a:rPr lang="en-ZA" dirty="0"/>
            </a:br>
            <a:r>
              <a:rPr lang="en-ZA" dirty="0"/>
              <a:t>‘sort of’ interface</a:t>
            </a:r>
            <a:br>
              <a:rPr lang="en-ZA" dirty="0"/>
            </a:br>
            <a:r>
              <a:rPr lang="en-ZA" dirty="0"/>
              <a:t>control processor)</a:t>
            </a:r>
          </a:p>
          <a:p>
            <a:pPr lvl="1">
              <a:defRPr/>
            </a:pPr>
            <a:r>
              <a:rPr lang="en-ZA" dirty="0"/>
              <a:t>[Optional:</a:t>
            </a:r>
            <a:br>
              <a:rPr lang="en-ZA" dirty="0"/>
            </a:br>
            <a:r>
              <a:rPr lang="en-ZA" dirty="0"/>
              <a:t>Altera/Intel NIOS2]</a:t>
            </a:r>
          </a:p>
        </p:txBody>
      </p:sp>
      <p:pic>
        <p:nvPicPr>
          <p:cNvPr id="4099" name="Picture 3" descr="mosaic01.gif"/>
          <p:cNvPicPr>
            <a:picLocks noChangeAspect="1"/>
          </p:cNvPicPr>
          <p:nvPr/>
        </p:nvPicPr>
        <p:blipFill>
          <a:blip r:embed="rId3" cstate="print"/>
          <a:srcRect/>
          <a:stretch>
            <a:fillRect/>
          </a:stretch>
        </p:blipFill>
        <p:spPr bwMode="auto">
          <a:xfrm>
            <a:off x="4387100" y="3521912"/>
            <a:ext cx="4471988" cy="3101975"/>
          </a:xfrm>
          <a:prstGeom prst="rect">
            <a:avLst/>
          </a:prstGeom>
          <a:noFill/>
          <a:ln w="9525">
            <a:noFill/>
            <a:miter lim="800000"/>
            <a:headEnd/>
            <a:tailEnd/>
          </a:ln>
        </p:spPr>
      </p:pic>
    </p:spTree>
    <p:extLst>
      <p:ext uri="{BB962C8B-B14F-4D97-AF65-F5344CB8AC3E}">
        <p14:creationId xmlns:p14="http://schemas.microsoft.com/office/powerpoint/2010/main" val="2365032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114" y="705396"/>
            <a:ext cx="7698306" cy="692210"/>
          </a:xfrm>
        </p:spPr>
        <p:txBody>
          <a:bodyPr>
            <a:normAutofit fontScale="90000"/>
          </a:bodyPr>
          <a:lstStyle/>
          <a:p>
            <a:r>
              <a:rPr lang="en-ZA" dirty="0" err="1"/>
              <a:t>Microblaze</a:t>
            </a:r>
            <a:r>
              <a:rPr lang="en-ZA" dirty="0"/>
              <a:t> and its surrounding components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511" y="1397606"/>
            <a:ext cx="7425909" cy="4362451"/>
          </a:xfrm>
          <a:prstGeom prst="rect">
            <a:avLst/>
          </a:prstGeom>
        </p:spPr>
      </p:pic>
      <p:sp>
        <p:nvSpPr>
          <p:cNvPr id="7" name="Rectangle 6"/>
          <p:cNvSpPr/>
          <p:nvPr/>
        </p:nvSpPr>
        <p:spPr>
          <a:xfrm>
            <a:off x="287353" y="5289412"/>
            <a:ext cx="5594801" cy="1323439"/>
          </a:xfrm>
          <a:prstGeom prst="rect">
            <a:avLst/>
          </a:prstGeom>
        </p:spPr>
        <p:txBody>
          <a:bodyPr wrap="none">
            <a:spAutoFit/>
          </a:bodyPr>
          <a:lstStyle/>
          <a:p>
            <a:r>
              <a:rPr lang="en-ZA" sz="1600" dirty="0"/>
              <a:t>Supports two bus Standards:</a:t>
            </a:r>
          </a:p>
          <a:p>
            <a:pPr marL="285750" indent="-285750">
              <a:buFont typeface="Arial" panose="020B0604020202020204" pitchFamily="34" charset="0"/>
              <a:buChar char="•"/>
            </a:pPr>
            <a:r>
              <a:rPr lang="en-ZA" sz="1600" dirty="0"/>
              <a:t>PLB (Processor Local Bus) (ver. V46)</a:t>
            </a:r>
          </a:p>
          <a:p>
            <a:pPr lvl="1"/>
            <a:r>
              <a:rPr lang="en-ZA" sz="1600" dirty="0"/>
              <a:t>for high speed &amp; high bandwidth peripherals.</a:t>
            </a:r>
          </a:p>
          <a:p>
            <a:pPr lvl="1"/>
            <a:r>
              <a:rPr lang="en-ZA" sz="1600" dirty="0"/>
              <a:t>Supports 128 bits of data, 36 bit address</a:t>
            </a:r>
          </a:p>
          <a:p>
            <a:pPr marL="285750" indent="-285750">
              <a:buFont typeface="Arial" panose="020B0604020202020204" pitchFamily="34" charset="0"/>
              <a:buChar char="•"/>
            </a:pPr>
            <a:r>
              <a:rPr lang="en-ZA" sz="1600" dirty="0"/>
              <a:t>XILINX Local Memory Bus (LMB) to interface local PLBs</a:t>
            </a:r>
          </a:p>
        </p:txBody>
      </p:sp>
    </p:spTree>
    <p:extLst>
      <p:ext uri="{BB962C8B-B14F-4D97-AF65-F5344CB8AC3E}">
        <p14:creationId xmlns:p14="http://schemas.microsoft.com/office/powerpoint/2010/main" val="316600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MicroBlaze</a:t>
            </a:r>
            <a:r>
              <a:rPr lang="en-ZA" dirty="0"/>
              <a:t> memory</a:t>
            </a:r>
          </a:p>
        </p:txBody>
      </p:sp>
      <p:sp>
        <p:nvSpPr>
          <p:cNvPr id="3" name="Content Placeholder 2"/>
          <p:cNvSpPr>
            <a:spLocks noGrp="1"/>
          </p:cNvSpPr>
          <p:nvPr>
            <p:ph idx="1"/>
          </p:nvPr>
        </p:nvSpPr>
        <p:spPr/>
        <p:txBody>
          <a:bodyPr>
            <a:normAutofit/>
          </a:bodyPr>
          <a:lstStyle/>
          <a:p>
            <a:r>
              <a:rPr lang="en-ZA" dirty="0"/>
              <a:t>Cache</a:t>
            </a:r>
          </a:p>
          <a:p>
            <a:pPr lvl="1"/>
            <a:r>
              <a:rPr lang="en-ZA" dirty="0"/>
              <a:t>By default </a:t>
            </a:r>
            <a:r>
              <a:rPr lang="en-ZA" dirty="0" err="1"/>
              <a:t>MicroBlaze</a:t>
            </a:r>
            <a:r>
              <a:rPr lang="en-ZA" dirty="0"/>
              <a:t> has no cache.</a:t>
            </a:r>
          </a:p>
          <a:p>
            <a:pPr lvl="1"/>
            <a:r>
              <a:rPr lang="en-ZA" dirty="0"/>
              <a:t>Can enable cache in EDK (which will use BRAM)</a:t>
            </a:r>
          </a:p>
        </p:txBody>
      </p:sp>
    </p:spTree>
    <p:extLst>
      <p:ext uri="{BB962C8B-B14F-4D97-AF65-F5344CB8AC3E}">
        <p14:creationId xmlns:p14="http://schemas.microsoft.com/office/powerpoint/2010/main" val="409817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MicroBlaze</a:t>
            </a:r>
            <a:r>
              <a:rPr lang="en-US" dirty="0"/>
              <a:t> Architecture</a:t>
            </a:r>
            <a:endParaRPr lang="en-ZA" dirty="0"/>
          </a:p>
        </p:txBody>
      </p:sp>
      <p:sp>
        <p:nvSpPr>
          <p:cNvPr id="3" name="Content Placeholder 2"/>
          <p:cNvSpPr>
            <a:spLocks noGrp="1"/>
          </p:cNvSpPr>
          <p:nvPr>
            <p:ph idx="1"/>
          </p:nvPr>
        </p:nvSpPr>
        <p:spPr/>
        <p:txBody>
          <a:bodyPr/>
          <a:lstStyle/>
          <a:p>
            <a:endParaRPr lang="en-ZA"/>
          </a:p>
        </p:txBody>
      </p:sp>
      <p:pic>
        <p:nvPicPr>
          <p:cNvPr id="4" name="Picture 3" descr="C:\Users\hp\Documents\Downloads\MicroBlazeBlockDi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8169275"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7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Features</a:t>
            </a:r>
          </a:p>
        </p:txBody>
      </p:sp>
      <p:sp>
        <p:nvSpPr>
          <p:cNvPr id="3" name="Content Placeholder 2"/>
          <p:cNvSpPr>
            <a:spLocks noGrp="1"/>
          </p:cNvSpPr>
          <p:nvPr>
            <p:ph idx="1"/>
          </p:nvPr>
        </p:nvSpPr>
        <p:spPr/>
        <p:txBody>
          <a:bodyPr>
            <a:normAutofit fontScale="92500" lnSpcReduction="20000"/>
          </a:bodyPr>
          <a:lstStyle/>
          <a:p>
            <a:r>
              <a:rPr lang="en-ZA" dirty="0"/>
              <a:t>Highly configurable soft processor</a:t>
            </a:r>
          </a:p>
          <a:p>
            <a:r>
              <a:rPr lang="en-ZA" dirty="0"/>
              <a:t>Can select a specific set of features needed</a:t>
            </a:r>
          </a:p>
          <a:p>
            <a:r>
              <a:rPr lang="en-ZA" dirty="0"/>
              <a:t>Fixed features of the processor are:</a:t>
            </a:r>
          </a:p>
          <a:p>
            <a:pPr lvl="1"/>
            <a:r>
              <a:rPr lang="en-ZA" dirty="0"/>
              <a:t>Thirty-two 32-bit general purpose registers</a:t>
            </a:r>
          </a:p>
          <a:p>
            <a:pPr lvl="1"/>
            <a:r>
              <a:rPr lang="en-ZA" dirty="0"/>
              <a:t>32-bit instruction word with three operands and two addressing modes</a:t>
            </a:r>
          </a:p>
          <a:p>
            <a:pPr lvl="1"/>
            <a:r>
              <a:rPr lang="en-ZA" dirty="0"/>
              <a:t>32-bit address bus</a:t>
            </a:r>
          </a:p>
          <a:p>
            <a:pPr lvl="1"/>
            <a:r>
              <a:rPr lang="en-ZA" dirty="0"/>
              <a:t>Single issue pipeline</a:t>
            </a:r>
          </a:p>
          <a:p>
            <a:r>
              <a:rPr lang="en-ZA" dirty="0"/>
              <a:t>The </a:t>
            </a:r>
            <a:r>
              <a:rPr lang="en-ZA" dirty="0" err="1"/>
              <a:t>MicroBlaze</a:t>
            </a:r>
            <a:r>
              <a:rPr lang="en-ZA" dirty="0"/>
              <a:t> can be parameterized to enable inclusion of additional functionality. </a:t>
            </a:r>
          </a:p>
          <a:p>
            <a:endParaRPr lang="en-ZA" dirty="0"/>
          </a:p>
          <a:p>
            <a:endParaRPr lang="en-ZA" dirty="0"/>
          </a:p>
        </p:txBody>
      </p:sp>
    </p:spTree>
    <p:extLst>
      <p:ext uri="{BB962C8B-B14F-4D97-AF65-F5344CB8AC3E}">
        <p14:creationId xmlns:p14="http://schemas.microsoft.com/office/powerpoint/2010/main" val="2117570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MicroBlaze</a:t>
            </a:r>
            <a:r>
              <a:rPr lang="en-ZA" dirty="0"/>
              <a:t> instructions</a:t>
            </a:r>
          </a:p>
        </p:txBody>
      </p:sp>
      <p:sp>
        <p:nvSpPr>
          <p:cNvPr id="3" name="Content Placeholder 2"/>
          <p:cNvSpPr>
            <a:spLocks noGrp="1"/>
          </p:cNvSpPr>
          <p:nvPr>
            <p:ph idx="1"/>
          </p:nvPr>
        </p:nvSpPr>
        <p:spPr>
          <a:xfrm>
            <a:off x="398967" y="1400175"/>
            <a:ext cx="8202108" cy="4800600"/>
          </a:xfrm>
        </p:spPr>
        <p:txBody>
          <a:bodyPr>
            <a:normAutofit fontScale="70000" lnSpcReduction="20000"/>
          </a:bodyPr>
          <a:lstStyle/>
          <a:p>
            <a:pPr algn="just"/>
            <a:r>
              <a:rPr lang="en-IN" dirty="0"/>
              <a:t>The </a:t>
            </a:r>
            <a:r>
              <a:rPr lang="en-IN" dirty="0" err="1"/>
              <a:t>MicroBlaze</a:t>
            </a:r>
            <a:r>
              <a:rPr lang="en-IN" dirty="0"/>
              <a:t> has a versatile interconnect system to support a variety of embedded applications.</a:t>
            </a:r>
          </a:p>
          <a:p>
            <a:pPr algn="just"/>
            <a:r>
              <a:rPr lang="en-IN" dirty="0" err="1"/>
              <a:t>MicroBlaze</a:t>
            </a:r>
            <a:r>
              <a:rPr lang="en-IN" dirty="0"/>
              <a:t> instruction set is similar to that of the RISC-based DLX architecture.</a:t>
            </a:r>
          </a:p>
          <a:p>
            <a:pPr algn="just"/>
            <a:r>
              <a:rPr lang="en-IN" dirty="0"/>
              <a:t>Most vendor-supplied and third-party IP modules interface to PLB directly (or through an PLB to OPB bus bridge.)</a:t>
            </a:r>
          </a:p>
          <a:p>
            <a:pPr algn="just"/>
            <a:r>
              <a:rPr lang="en-IN" dirty="0"/>
              <a:t>For access to local-memory (BRAM in the FPGA), the </a:t>
            </a:r>
            <a:r>
              <a:rPr lang="en-IN" dirty="0" err="1"/>
              <a:t>MicroBlaze</a:t>
            </a:r>
            <a:r>
              <a:rPr lang="en-IN" dirty="0"/>
              <a:t> uses a dedicated LMB bus that reduces loading on the other buses (e.g. OPB).</a:t>
            </a:r>
          </a:p>
          <a:p>
            <a:pPr algn="just"/>
            <a:r>
              <a:rPr lang="en-IN" dirty="0"/>
              <a:t>User-defined coprocessors are supported through a dedicated FIFO-style connection called FSL (Fast Simplex Link).</a:t>
            </a:r>
          </a:p>
          <a:p>
            <a:pPr algn="just"/>
            <a:r>
              <a:rPr lang="en-IN" dirty="0"/>
              <a:t>The coprocessor(s) interface can accelerate computationally intensive algorithms by offloading parts or the entirety of the computation to a user-designed hardware module.</a:t>
            </a:r>
          </a:p>
          <a:p>
            <a:endParaRPr lang="en-ZA" dirty="0"/>
          </a:p>
        </p:txBody>
      </p:sp>
    </p:spTree>
    <p:extLst>
      <p:ext uri="{BB962C8B-B14F-4D97-AF65-F5344CB8AC3E}">
        <p14:creationId xmlns:p14="http://schemas.microsoft.com/office/powerpoint/2010/main" val="1725738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Microblaze</a:t>
            </a:r>
            <a:endParaRPr lang="en-ZA" dirty="0"/>
          </a:p>
        </p:txBody>
      </p:sp>
      <p:sp>
        <p:nvSpPr>
          <p:cNvPr id="3" name="Content Placeholder 2"/>
          <p:cNvSpPr>
            <a:spLocks noGrp="1"/>
          </p:cNvSpPr>
          <p:nvPr>
            <p:ph idx="1"/>
          </p:nvPr>
        </p:nvSpPr>
        <p:spPr/>
        <p:txBody>
          <a:bodyPr>
            <a:normAutofit/>
          </a:bodyPr>
          <a:lstStyle/>
          <a:p>
            <a:r>
              <a:rPr lang="en-US" altLang="zh-CN" dirty="0">
                <a:ea typeface="宋体" pitchFamily="2" charset="-122"/>
              </a:rPr>
              <a:t>High performance soft processor</a:t>
            </a:r>
          </a:p>
          <a:p>
            <a:pPr lvl="1"/>
            <a:r>
              <a:rPr lang="en-US" altLang="zh-CN" sz="2400" dirty="0">
                <a:ea typeface="宋体" pitchFamily="2" charset="-122"/>
              </a:rPr>
              <a:t>Most of instructions completed with 1 cycles</a:t>
            </a:r>
          </a:p>
          <a:p>
            <a:pPr lvl="1"/>
            <a:r>
              <a:rPr lang="en-US" altLang="zh-CN" sz="2400" dirty="0">
                <a:ea typeface="宋体" pitchFamily="2" charset="-122"/>
              </a:rPr>
              <a:t>Short pipelines, higher working frequency</a:t>
            </a:r>
          </a:p>
          <a:p>
            <a:pPr lvl="1"/>
            <a:r>
              <a:rPr lang="en-US" altLang="zh-CN" sz="2400" dirty="0">
                <a:ea typeface="宋体" pitchFamily="2" charset="-122"/>
              </a:rPr>
              <a:t>FPGA optimized implementation</a:t>
            </a:r>
          </a:p>
          <a:p>
            <a:pPr lvl="2"/>
            <a:r>
              <a:rPr lang="en-US" altLang="zh-CN" sz="2000" dirty="0">
                <a:ea typeface="宋体" pitchFamily="2" charset="-122"/>
              </a:rPr>
              <a:t>Fast carry chain MUX, hardware multiplier</a:t>
            </a:r>
          </a:p>
          <a:p>
            <a:pPr lvl="2"/>
            <a:r>
              <a:rPr lang="en-US" altLang="zh-CN" sz="2000" dirty="0">
                <a:ea typeface="宋体" pitchFamily="2" charset="-122"/>
              </a:rPr>
              <a:t>RLOC placement constraints</a:t>
            </a:r>
          </a:p>
          <a:p>
            <a:r>
              <a:rPr lang="en-US" altLang="zh-CN" dirty="0">
                <a:ea typeface="宋体" pitchFamily="2" charset="-122"/>
              </a:rPr>
              <a:t>Easy (relatively) to use with Xilinx EDK</a:t>
            </a:r>
          </a:p>
          <a:p>
            <a:pPr lvl="1"/>
            <a:r>
              <a:rPr lang="en-US" altLang="zh-CN" sz="2400" dirty="0">
                <a:ea typeface="宋体" pitchFamily="2" charset="-122"/>
              </a:rPr>
              <a:t>Linux/GCC support</a:t>
            </a:r>
            <a:endParaRPr lang="en-ZA" dirty="0"/>
          </a:p>
        </p:txBody>
      </p:sp>
    </p:spTree>
    <p:extLst>
      <p:ext uri="{BB962C8B-B14F-4D97-AF65-F5344CB8AC3E}">
        <p14:creationId xmlns:p14="http://schemas.microsoft.com/office/powerpoint/2010/main" val="3068618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MicroBlaze</a:t>
            </a:r>
            <a:r>
              <a:rPr lang="en-ZA" dirty="0"/>
              <a:t> Limitations</a:t>
            </a:r>
          </a:p>
        </p:txBody>
      </p:sp>
      <p:sp>
        <p:nvSpPr>
          <p:cNvPr id="3" name="Content Placeholder 2"/>
          <p:cNvSpPr>
            <a:spLocks noGrp="1"/>
          </p:cNvSpPr>
          <p:nvPr>
            <p:ph idx="1"/>
          </p:nvPr>
        </p:nvSpPr>
        <p:spPr/>
        <p:txBody>
          <a:bodyPr/>
          <a:lstStyle/>
          <a:p>
            <a:pPr>
              <a:lnSpc>
                <a:spcPct val="80000"/>
              </a:lnSpc>
            </a:pPr>
            <a:r>
              <a:rPr lang="en-US" altLang="zh-CN" dirty="0">
                <a:ea typeface="宋体" pitchFamily="2" charset="-122"/>
              </a:rPr>
              <a:t>No MMU support</a:t>
            </a:r>
          </a:p>
          <a:p>
            <a:pPr lvl="1">
              <a:lnSpc>
                <a:spcPct val="80000"/>
              </a:lnSpc>
            </a:pPr>
            <a:r>
              <a:rPr lang="en-US" altLang="zh-CN" sz="2400" dirty="0">
                <a:ea typeface="宋体" pitchFamily="2" charset="-122"/>
              </a:rPr>
              <a:t>No protection among processes</a:t>
            </a:r>
          </a:p>
          <a:p>
            <a:pPr lvl="1">
              <a:lnSpc>
                <a:spcPct val="80000"/>
              </a:lnSpc>
            </a:pPr>
            <a:r>
              <a:rPr lang="en-US" altLang="zh-CN" sz="2400" dirty="0">
                <a:ea typeface="宋体" pitchFamily="2" charset="-122"/>
              </a:rPr>
              <a:t>Implies it cannot support full version of Linux</a:t>
            </a:r>
          </a:p>
          <a:p>
            <a:pPr>
              <a:lnSpc>
                <a:spcPct val="80000"/>
              </a:lnSpc>
            </a:pPr>
            <a:r>
              <a:rPr lang="en-US" altLang="zh-CN" dirty="0">
                <a:ea typeface="宋体" pitchFamily="2" charset="-122"/>
              </a:rPr>
              <a:t>No double precision floating point</a:t>
            </a:r>
          </a:p>
          <a:p>
            <a:pPr>
              <a:lnSpc>
                <a:spcPct val="80000"/>
              </a:lnSpc>
            </a:pPr>
            <a:r>
              <a:rPr lang="en-US" altLang="zh-CN" dirty="0">
                <a:ea typeface="宋体" pitchFamily="2" charset="-122"/>
              </a:rPr>
              <a:t>No atomic instructions</a:t>
            </a:r>
          </a:p>
          <a:p>
            <a:pPr lvl="1">
              <a:lnSpc>
                <a:spcPct val="80000"/>
              </a:lnSpc>
            </a:pPr>
            <a:r>
              <a:rPr lang="en-US" altLang="zh-CN" sz="2400" dirty="0">
                <a:ea typeface="宋体" pitchFamily="2" charset="-122"/>
              </a:rPr>
              <a:t>hard to implement lock</a:t>
            </a:r>
          </a:p>
          <a:p>
            <a:pPr lvl="1">
              <a:lnSpc>
                <a:spcPct val="80000"/>
              </a:lnSpc>
            </a:pPr>
            <a:r>
              <a:rPr lang="en-US" altLang="zh-CN" sz="2400" dirty="0">
                <a:ea typeface="宋体" pitchFamily="2" charset="-122"/>
              </a:rPr>
              <a:t>non-blocking FIFO instruction problem</a:t>
            </a:r>
          </a:p>
          <a:p>
            <a:pPr>
              <a:lnSpc>
                <a:spcPct val="80000"/>
              </a:lnSpc>
            </a:pPr>
            <a:r>
              <a:rPr lang="en-US" altLang="zh-CN" dirty="0">
                <a:ea typeface="宋体" pitchFamily="2" charset="-122"/>
              </a:rPr>
              <a:t> No cache coherent support</a:t>
            </a:r>
            <a:endParaRPr lang="en-ZA" dirty="0"/>
          </a:p>
        </p:txBody>
      </p:sp>
    </p:spTree>
    <p:extLst>
      <p:ext uri="{BB962C8B-B14F-4D97-AF65-F5344CB8AC3E}">
        <p14:creationId xmlns:p14="http://schemas.microsoft.com/office/powerpoint/2010/main" val="3391170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Micro </a:t>
            </a:r>
            <a:r>
              <a:rPr lang="en-ZA" dirty="0" err="1"/>
              <a:t>MicroBlaze</a:t>
            </a:r>
            <a:endParaRPr lang="en-ZA" dirty="0"/>
          </a:p>
        </p:txBody>
      </p:sp>
      <p:sp>
        <p:nvSpPr>
          <p:cNvPr id="3" name="Content Placeholder 2"/>
          <p:cNvSpPr>
            <a:spLocks noGrp="1"/>
          </p:cNvSpPr>
          <p:nvPr>
            <p:ph idx="1"/>
          </p:nvPr>
        </p:nvSpPr>
        <p:spPr>
          <a:xfrm>
            <a:off x="314322" y="1524180"/>
            <a:ext cx="8501061" cy="4519977"/>
          </a:xfrm>
        </p:spPr>
        <p:txBody>
          <a:bodyPr>
            <a:normAutofit lnSpcReduction="10000"/>
          </a:bodyPr>
          <a:lstStyle/>
          <a:p>
            <a:pPr lvl="0"/>
            <a:r>
              <a:rPr lang="en-IN" b="1" dirty="0"/>
              <a:t>A smaller, but powerful </a:t>
            </a:r>
            <a:r>
              <a:rPr lang="en-IN" b="1" dirty="0" err="1"/>
              <a:t>MicroBalze</a:t>
            </a:r>
            <a:r>
              <a:rPr lang="en-IN" b="1" dirty="0"/>
              <a:t>:</a:t>
            </a:r>
          </a:p>
          <a:p>
            <a:pPr marL="0" lvl="0" indent="0">
              <a:buNone/>
            </a:pPr>
            <a:r>
              <a:rPr lang="en-IN" b="1" dirty="0"/>
              <a:t>   The </a:t>
            </a:r>
            <a:r>
              <a:rPr lang="en-IN" b="1" dirty="0" err="1"/>
              <a:t>MicroBlaze</a:t>
            </a:r>
            <a:r>
              <a:rPr lang="en-IN" b="1" dirty="0"/>
              <a:t> </a:t>
            </a:r>
            <a:r>
              <a:rPr lang="en-IN" b="1" u="sng" dirty="0" err="1"/>
              <a:t>M</a:t>
            </a:r>
            <a:r>
              <a:rPr lang="en-IN" b="1" dirty="0" err="1"/>
              <a:t>icro</a:t>
            </a:r>
            <a:r>
              <a:rPr lang="en-IN" b="1" u="sng" dirty="0" err="1"/>
              <a:t>C</a:t>
            </a:r>
            <a:r>
              <a:rPr lang="en-IN" b="1" dirty="0" err="1"/>
              <a:t>ontroller</a:t>
            </a:r>
            <a:r>
              <a:rPr lang="en-IN" b="1" dirty="0"/>
              <a:t> </a:t>
            </a:r>
            <a:r>
              <a:rPr lang="en-IN" b="1" u="sng" dirty="0"/>
              <a:t>S</a:t>
            </a:r>
            <a:r>
              <a:rPr lang="en-IN" b="1" dirty="0"/>
              <a:t>ystem (MCS)</a:t>
            </a:r>
          </a:p>
          <a:p>
            <a:pPr lvl="0"/>
            <a:endParaRPr lang="en-IN" b="1" dirty="0"/>
          </a:p>
          <a:p>
            <a:pPr lvl="1" algn="just"/>
            <a:r>
              <a:rPr lang="en-IN" dirty="0"/>
              <a:t>MCS offers an even smaller package</a:t>
            </a:r>
          </a:p>
          <a:p>
            <a:pPr lvl="1" algn="just"/>
            <a:r>
              <a:rPr lang="en-IN" dirty="0"/>
              <a:t>MCS consists of </a:t>
            </a:r>
            <a:r>
              <a:rPr lang="en-IN" dirty="0" err="1"/>
              <a:t>MicroBlaze</a:t>
            </a:r>
            <a:r>
              <a:rPr lang="en-IN" dirty="0"/>
              <a:t> in a fixed 3-stage pipeline configuration for the smallest footprint, and is surrounded by a system of common embedded design peripherals*.</a:t>
            </a:r>
          </a:p>
          <a:p>
            <a:pPr marL="0" indent="0">
              <a:buNone/>
            </a:pPr>
            <a:endParaRPr lang="en-IN" dirty="0"/>
          </a:p>
          <a:p>
            <a:endParaRPr lang="en-ZA" dirty="0"/>
          </a:p>
        </p:txBody>
      </p:sp>
      <p:sp>
        <p:nvSpPr>
          <p:cNvPr id="4" name="Rectangle 3"/>
          <p:cNvSpPr/>
          <p:nvPr/>
        </p:nvSpPr>
        <p:spPr>
          <a:xfrm>
            <a:off x="2714625" y="6044157"/>
            <a:ext cx="6286495" cy="646331"/>
          </a:xfrm>
          <a:prstGeom prst="rect">
            <a:avLst/>
          </a:prstGeom>
        </p:spPr>
        <p:txBody>
          <a:bodyPr wrap="square">
            <a:spAutoFit/>
          </a:bodyPr>
          <a:lstStyle/>
          <a:p>
            <a:r>
              <a:rPr lang="en-IN" dirty="0"/>
              <a:t>* MCS can  run from IDS Logic Edition without the need for a full embedded design license</a:t>
            </a:r>
            <a:endParaRPr lang="en-ZA" dirty="0"/>
          </a:p>
        </p:txBody>
      </p:sp>
    </p:spTree>
    <p:extLst>
      <p:ext uri="{BB962C8B-B14F-4D97-AF65-F5344CB8AC3E}">
        <p14:creationId xmlns:p14="http://schemas.microsoft.com/office/powerpoint/2010/main" val="3291877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733971"/>
            <a:ext cx="7698306" cy="692210"/>
          </a:xfrm>
        </p:spPr>
        <p:txBody>
          <a:bodyPr>
            <a:normAutofit fontScale="90000"/>
          </a:bodyPr>
          <a:lstStyle/>
          <a:p>
            <a:r>
              <a:rPr lang="en-ZA" dirty="0" err="1"/>
              <a:t>MicroBlaze</a:t>
            </a:r>
            <a:r>
              <a:rPr lang="en-ZA" dirty="0"/>
              <a:t> – references &amp; where to find out more</a:t>
            </a:r>
          </a:p>
        </p:txBody>
      </p:sp>
      <p:sp>
        <p:nvSpPr>
          <p:cNvPr id="3" name="Content Placeholder 2"/>
          <p:cNvSpPr>
            <a:spLocks noGrp="1"/>
          </p:cNvSpPr>
          <p:nvPr>
            <p:ph idx="1"/>
          </p:nvPr>
        </p:nvSpPr>
        <p:spPr>
          <a:xfrm>
            <a:off x="601198" y="1454757"/>
            <a:ext cx="7697635" cy="4905193"/>
          </a:xfrm>
        </p:spPr>
        <p:txBody>
          <a:bodyPr>
            <a:normAutofit fontScale="92500" lnSpcReduction="20000"/>
          </a:bodyPr>
          <a:lstStyle/>
          <a:p>
            <a:r>
              <a:rPr lang="en-ZA" dirty="0"/>
              <a:t>Xilinx </a:t>
            </a:r>
            <a:r>
              <a:rPr lang="en-ZA" dirty="0" err="1"/>
              <a:t>MicroBlaze</a:t>
            </a:r>
            <a:r>
              <a:rPr lang="en-ZA" dirty="0"/>
              <a:t> Wiki</a:t>
            </a:r>
          </a:p>
          <a:p>
            <a:pPr lvl="1"/>
            <a:r>
              <a:rPr lang="en-ZA" dirty="0">
                <a:hlinkClick r:id="rId2"/>
              </a:rPr>
              <a:t>http://www.wiki.xilinx.com/MicroBlaze</a:t>
            </a:r>
            <a:endParaRPr lang="en-ZA" dirty="0"/>
          </a:p>
          <a:p>
            <a:r>
              <a:rPr lang="en-ZA" dirty="0"/>
              <a:t>Wikipedia</a:t>
            </a:r>
          </a:p>
          <a:p>
            <a:pPr lvl="1"/>
            <a:r>
              <a:rPr lang="en-ZA" dirty="0">
                <a:hlinkClick r:id="rId3"/>
              </a:rPr>
              <a:t>https://en.wikipedia.org/wiki/MicroBlaze</a:t>
            </a:r>
            <a:endParaRPr lang="en-ZA" dirty="0"/>
          </a:p>
          <a:p>
            <a:r>
              <a:rPr lang="en-ZA" dirty="0"/>
              <a:t>Building an embedded system using a </a:t>
            </a:r>
            <a:r>
              <a:rPr lang="en-ZA" dirty="0" err="1"/>
              <a:t>Microblaze</a:t>
            </a:r>
            <a:r>
              <a:rPr lang="en-ZA" dirty="0"/>
              <a:t> on an Nexys3</a:t>
            </a:r>
          </a:p>
          <a:p>
            <a:pPr lvl="1"/>
            <a:r>
              <a:rPr lang="en-ZA" dirty="0">
                <a:hlinkClick r:id="rId4"/>
              </a:rPr>
              <a:t>http://islab.soe.uoguelph.ca/sareibi/TEACHING_dr/XILINX_TUTORIALS_dr/EDK_dr/EDK-NEXYS3-Elhossini2012.pdf</a:t>
            </a:r>
            <a:endParaRPr lang="en-ZA" dirty="0"/>
          </a:p>
          <a:p>
            <a:r>
              <a:rPr lang="en-ZA" dirty="0"/>
              <a:t>Some of the information regarding </a:t>
            </a:r>
            <a:r>
              <a:rPr lang="en-ZA" dirty="0" err="1"/>
              <a:t>MicroBlaze</a:t>
            </a:r>
            <a:r>
              <a:rPr lang="en-ZA" dirty="0"/>
              <a:t> based on slides by K. </a:t>
            </a:r>
            <a:r>
              <a:rPr lang="en-ZA" dirty="0" err="1"/>
              <a:t>Siddhapathak</a:t>
            </a:r>
            <a:endParaRPr lang="en-ZA" dirty="0"/>
          </a:p>
        </p:txBody>
      </p:sp>
    </p:spTree>
    <p:extLst>
      <p:ext uri="{BB962C8B-B14F-4D97-AF65-F5344CB8AC3E}">
        <p14:creationId xmlns:p14="http://schemas.microsoft.com/office/powerpoint/2010/main" val="3042583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Soft Core Case Studies</a:t>
            </a:r>
          </a:p>
        </p:txBody>
      </p:sp>
      <p:grpSp>
        <p:nvGrpSpPr>
          <p:cNvPr id="18" name="Group 17"/>
          <p:cNvGrpSpPr/>
          <p:nvPr/>
        </p:nvGrpSpPr>
        <p:grpSpPr>
          <a:xfrm>
            <a:off x="351697" y="2204864"/>
            <a:ext cx="5517444" cy="2822393"/>
            <a:chOff x="351697" y="2492896"/>
            <a:chExt cx="5517444" cy="2822393"/>
          </a:xfrm>
        </p:grpSpPr>
        <p:sp>
          <p:nvSpPr>
            <p:cNvPr id="5" name="Rectangle 4"/>
            <p:cNvSpPr/>
            <p:nvPr/>
          </p:nvSpPr>
          <p:spPr>
            <a:xfrm>
              <a:off x="3044842" y="2492896"/>
              <a:ext cx="2824299"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PicoBlaze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741" y="3573016"/>
              <a:ext cx="2692400" cy="1231900"/>
            </a:xfrm>
            <a:prstGeom prst="rect">
              <a:avLst/>
            </a:prstGeom>
          </p:spPr>
        </p:pic>
        <p:sp>
          <p:nvSpPr>
            <p:cNvPr id="14" name="Rectangle 13"/>
            <p:cNvSpPr/>
            <p:nvPr/>
          </p:nvSpPr>
          <p:spPr>
            <a:xfrm>
              <a:off x="4046863" y="4792069"/>
              <a:ext cx="957185" cy="523220"/>
            </a:xfrm>
            <a:prstGeom prst="rect">
              <a:avLst/>
            </a:prstGeom>
          </p:spPr>
          <p:txBody>
            <a:bodyPr wrap="none">
              <a:spAutoFit/>
            </a:bodyPr>
            <a:lstStyle/>
            <a:p>
              <a:r>
                <a:rPr lang="en-US" sz="2800" dirty="0">
                  <a:ln w="0"/>
                  <a:effectLst>
                    <a:outerShdw blurRad="38100" dist="25400" dir="5400000" algn="ctr" rotWithShape="0">
                      <a:srgbClr val="6E747A">
                        <a:alpha val="43000"/>
                      </a:srgbClr>
                    </a:outerShdw>
                  </a:effectLst>
                </a:rPr>
                <a:t>Xilinx</a:t>
              </a:r>
              <a:endParaRPr lang="en-ZA" sz="2800" dirty="0"/>
            </a:p>
          </p:txBody>
        </p:sp>
        <p:sp>
          <p:nvSpPr>
            <p:cNvPr id="22" name="Rectangle 21"/>
            <p:cNvSpPr/>
            <p:nvPr/>
          </p:nvSpPr>
          <p:spPr>
            <a:xfrm>
              <a:off x="351697" y="2612340"/>
              <a:ext cx="2396319" cy="584775"/>
            </a:xfrm>
            <a:prstGeom prst="rect">
              <a:avLst/>
            </a:prstGeom>
            <a:noFill/>
          </p:spPr>
          <p:txBody>
            <a:bodyPr wrap="square" lIns="91440" tIns="45720" rIns="91440" bIns="45720">
              <a:spAutoFit/>
            </a:bodyPr>
            <a:lstStyle/>
            <a:p>
              <a:pPr algn="ctr"/>
              <a:r>
                <a:rPr lang="en-US" sz="3200" b="0" cap="none" spc="0" dirty="0" err="1">
                  <a:ln w="0"/>
                  <a:solidFill>
                    <a:schemeClr val="accent1"/>
                  </a:solidFill>
                  <a:effectLst>
                    <a:outerShdw blurRad="38100" dist="25400" dir="5400000" algn="ctr" rotWithShape="0">
                      <a:srgbClr val="6E747A">
                        <a:alpha val="43000"/>
                      </a:srgbClr>
                    </a:outerShdw>
                  </a:effectLst>
                </a:rPr>
                <a:t>MicroBlaze</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grpSp>
      <p:grpSp>
        <p:nvGrpSpPr>
          <p:cNvPr id="17" name="Group 16"/>
          <p:cNvGrpSpPr/>
          <p:nvPr/>
        </p:nvGrpSpPr>
        <p:grpSpPr>
          <a:xfrm>
            <a:off x="6189918" y="2305719"/>
            <a:ext cx="2723823" cy="2962938"/>
            <a:chOff x="6189918" y="2593751"/>
            <a:chExt cx="2723823" cy="2962938"/>
          </a:xfrm>
        </p:grpSpPr>
        <p:sp>
          <p:nvSpPr>
            <p:cNvPr id="6" name="Rectangle 5"/>
            <p:cNvSpPr/>
            <p:nvPr/>
          </p:nvSpPr>
          <p:spPr>
            <a:xfrm>
              <a:off x="6189918" y="2593751"/>
              <a:ext cx="2723823"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DUGONG</a:t>
              </a:r>
            </a:p>
          </p:txBody>
        </p:sp>
        <p:grpSp>
          <p:nvGrpSpPr>
            <p:cNvPr id="10" name="Group 9"/>
            <p:cNvGrpSpPr/>
            <p:nvPr/>
          </p:nvGrpSpPr>
          <p:grpSpPr>
            <a:xfrm>
              <a:off x="6402416" y="3543036"/>
              <a:ext cx="2058158" cy="1433699"/>
              <a:chOff x="6402416" y="3543036"/>
              <a:chExt cx="2058158" cy="1433699"/>
            </a:xfrm>
          </p:grpSpPr>
          <p:sp>
            <p:nvSpPr>
              <p:cNvPr id="9" name="Rounded Rectangle 8"/>
              <p:cNvSpPr/>
              <p:nvPr/>
            </p:nvSpPr>
            <p:spPr>
              <a:xfrm>
                <a:off x="6402416" y="3543036"/>
                <a:ext cx="2058158" cy="14336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443" y="3596071"/>
                <a:ext cx="1783500" cy="1335694"/>
              </a:xfrm>
              <a:prstGeom prst="rect">
                <a:avLst/>
              </a:prstGeom>
            </p:spPr>
          </p:pic>
        </p:grpSp>
        <p:sp>
          <p:nvSpPr>
            <p:cNvPr id="15" name="Rectangle 14"/>
            <p:cNvSpPr/>
            <p:nvPr/>
          </p:nvSpPr>
          <p:spPr>
            <a:xfrm>
              <a:off x="6642536" y="5156579"/>
              <a:ext cx="1660455" cy="400110"/>
            </a:xfrm>
            <a:prstGeom prst="rect">
              <a:avLst/>
            </a:prstGeom>
          </p:spPr>
          <p:txBody>
            <a:bodyPr wrap="none">
              <a:spAutoFit/>
            </a:bodyPr>
            <a:lstStyle/>
            <a:p>
              <a:r>
                <a:rPr lang="en-US" sz="2000" dirty="0">
                  <a:ln w="0"/>
                  <a:effectLst>
                    <a:outerShdw blurRad="38100" dist="25400" dir="5400000" algn="ctr" rotWithShape="0">
                      <a:srgbClr val="6E747A">
                        <a:alpha val="43000"/>
                      </a:srgbClr>
                    </a:outerShdw>
                  </a:effectLst>
                </a:rPr>
                <a:t>(Open source)</a:t>
              </a:r>
              <a:endParaRPr lang="en-ZA" sz="2000" dirty="0"/>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697" y="3255004"/>
            <a:ext cx="1543951" cy="1569682"/>
          </a:xfrm>
          <a:prstGeom prst="rect">
            <a:avLst/>
          </a:prstGeom>
        </p:spPr>
      </p:pic>
      <p:sp>
        <p:nvSpPr>
          <p:cNvPr id="21" name="Rounded Rectangle 20"/>
          <p:cNvSpPr/>
          <p:nvPr/>
        </p:nvSpPr>
        <p:spPr>
          <a:xfrm>
            <a:off x="2790040" y="1916832"/>
            <a:ext cx="3399877" cy="349584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8585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err="1"/>
              <a:t>Softcore</a:t>
            </a:r>
            <a:r>
              <a:rPr lang="en-ZA" dirty="0"/>
              <a:t> processors</a:t>
            </a:r>
          </a:p>
        </p:txBody>
      </p:sp>
      <p:sp>
        <p:nvSpPr>
          <p:cNvPr id="5" name="Text Placeholder 4"/>
          <p:cNvSpPr>
            <a:spLocks noGrp="1"/>
          </p:cNvSpPr>
          <p:nvPr>
            <p:ph type="body" idx="1"/>
          </p:nvPr>
        </p:nvSpPr>
        <p:spPr/>
        <p:txBody>
          <a:bodyPr/>
          <a:lstStyle/>
          <a:p>
            <a:r>
              <a:rPr lang="en-ZA" dirty="0"/>
              <a:t>EEE4084F</a:t>
            </a:r>
          </a:p>
        </p:txBody>
      </p:sp>
    </p:spTree>
    <p:extLst>
      <p:ext uri="{BB962C8B-B14F-4D97-AF65-F5344CB8AC3E}">
        <p14:creationId xmlns:p14="http://schemas.microsoft.com/office/powerpoint/2010/main" val="2008451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PicoBlaze</a:t>
            </a:r>
            <a:r>
              <a:rPr lang="en-US" dirty="0"/>
              <a:t> Soft Core Processor</a:t>
            </a:r>
          </a:p>
        </p:txBody>
      </p:sp>
      <p:sp>
        <p:nvSpPr>
          <p:cNvPr id="4" name="Content Placeholder 3"/>
          <p:cNvSpPr>
            <a:spLocks noGrp="1"/>
          </p:cNvSpPr>
          <p:nvPr>
            <p:ph idx="1"/>
          </p:nvPr>
        </p:nvSpPr>
        <p:spPr>
          <a:xfrm>
            <a:off x="718496" y="1810109"/>
            <a:ext cx="7968304" cy="4519977"/>
          </a:xfrm>
        </p:spPr>
        <p:txBody>
          <a:bodyPr/>
          <a:lstStyle/>
          <a:p>
            <a:pPr>
              <a:lnSpc>
                <a:spcPct val="80000"/>
              </a:lnSpc>
            </a:pPr>
            <a:r>
              <a:rPr lang="en-US" altLang="en-US" sz="2800" dirty="0"/>
              <a:t>Size:</a:t>
            </a:r>
          </a:p>
          <a:p>
            <a:pPr lvl="1">
              <a:lnSpc>
                <a:spcPct val="80000"/>
              </a:lnSpc>
            </a:pPr>
            <a:r>
              <a:rPr lang="en-US" altLang="en-US" sz="2400" dirty="0"/>
              <a:t>Takes on 96 slices !!    (slice = group of PLBs)</a:t>
            </a:r>
          </a:p>
          <a:p>
            <a:pPr lvl="1">
              <a:lnSpc>
                <a:spcPct val="80000"/>
              </a:lnSpc>
            </a:pPr>
            <a:r>
              <a:rPr lang="en-US" altLang="en-US" sz="2400" dirty="0"/>
              <a:t>Big advantage considering low cost FPGAs have a few 100 slices; and 1000s slices for medium range</a:t>
            </a:r>
            <a:endParaRPr lang="en-US" altLang="en-US" sz="2800" dirty="0"/>
          </a:p>
          <a:p>
            <a:pPr>
              <a:lnSpc>
                <a:spcPct val="80000"/>
              </a:lnSpc>
            </a:pPr>
            <a:r>
              <a:rPr lang="en-US" altLang="en-US" sz="2800" dirty="0"/>
              <a:t>Not coded as behavioral VHDL</a:t>
            </a:r>
          </a:p>
          <a:p>
            <a:pPr lvl="1">
              <a:lnSpc>
                <a:spcPct val="80000"/>
              </a:lnSpc>
            </a:pPr>
            <a:r>
              <a:rPr lang="en-US" altLang="en-US" sz="2400" dirty="0"/>
              <a:t>It is manually pre-compiled  (IP block)</a:t>
            </a:r>
          </a:p>
          <a:p>
            <a:pPr lvl="1">
              <a:lnSpc>
                <a:spcPct val="80000"/>
              </a:lnSpc>
            </a:pPr>
            <a:r>
              <a:rPr lang="en-US" altLang="en-US" sz="2400" dirty="0"/>
              <a:t>Built by instantiation of Xilinx raw primitives</a:t>
            </a:r>
          </a:p>
          <a:p>
            <a:pPr lvl="1">
              <a:lnSpc>
                <a:spcPct val="80000"/>
              </a:lnSpc>
            </a:pPr>
            <a:r>
              <a:rPr lang="en-US" altLang="en-US" sz="2400" dirty="0"/>
              <a:t>Can still be simulated using </a:t>
            </a:r>
            <a:r>
              <a:rPr lang="en-US" altLang="en-US" sz="2400" dirty="0" err="1"/>
              <a:t>Modelsim</a:t>
            </a:r>
            <a:endParaRPr lang="en-US" altLang="en-US" sz="2400" dirty="0"/>
          </a:p>
        </p:txBody>
      </p:sp>
      <p:sp>
        <p:nvSpPr>
          <p:cNvPr id="3" name="Rectangle 2"/>
          <p:cNvSpPr/>
          <p:nvPr/>
        </p:nvSpPr>
        <p:spPr>
          <a:xfrm>
            <a:off x="799654" y="1212334"/>
            <a:ext cx="4801379" cy="369332"/>
          </a:xfrm>
          <a:prstGeom prst="rect">
            <a:avLst/>
          </a:prstGeom>
        </p:spPr>
        <p:txBody>
          <a:bodyPr wrap="none">
            <a:spAutoFit/>
          </a:bodyPr>
          <a:lstStyle/>
          <a:p>
            <a:r>
              <a:rPr lang="en-US" altLang="en-US" dirty="0"/>
              <a:t>Info available from: </a:t>
            </a:r>
            <a:r>
              <a:rPr lang="en-US" altLang="en-US" dirty="0">
                <a:hlinkClick r:id="rId3"/>
              </a:rPr>
              <a:t>www.xilinx.com/picoblaze</a:t>
            </a:r>
            <a:endParaRPr lang="en-US" dirty="0"/>
          </a:p>
        </p:txBody>
      </p:sp>
    </p:spTree>
    <p:extLst>
      <p:ext uri="{BB962C8B-B14F-4D97-AF65-F5344CB8AC3E}">
        <p14:creationId xmlns:p14="http://schemas.microsoft.com/office/powerpoint/2010/main" val="3463294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PicoBlaze</a:t>
            </a:r>
            <a:r>
              <a:rPr lang="en-US" dirty="0"/>
              <a:t> Soft Core Processor</a:t>
            </a:r>
          </a:p>
        </p:txBody>
      </p:sp>
      <p:sp>
        <p:nvSpPr>
          <p:cNvPr id="4" name="Content Placeholder 3"/>
          <p:cNvSpPr>
            <a:spLocks noGrp="1"/>
          </p:cNvSpPr>
          <p:nvPr>
            <p:ph idx="1"/>
          </p:nvPr>
        </p:nvSpPr>
        <p:spPr>
          <a:xfrm>
            <a:off x="457200" y="1423317"/>
            <a:ext cx="8229600" cy="4525963"/>
          </a:xfrm>
        </p:spPr>
        <p:txBody>
          <a:bodyPr>
            <a:normAutofit/>
          </a:bodyPr>
          <a:lstStyle/>
          <a:p>
            <a:r>
              <a:rPr lang="en-US" dirty="0"/>
              <a:t>Main Uses</a:t>
            </a:r>
          </a:p>
          <a:p>
            <a:pPr lvl="1"/>
            <a:r>
              <a:rPr lang="en-US" dirty="0"/>
              <a:t>Control / configuration of parameters</a:t>
            </a:r>
          </a:p>
          <a:p>
            <a:pPr lvl="1"/>
            <a:r>
              <a:rPr lang="en-US" dirty="0"/>
              <a:t>Some data processing (add / integer operations)</a:t>
            </a:r>
          </a:p>
          <a:p>
            <a:pPr lvl="1"/>
            <a:r>
              <a:rPr lang="en-US" dirty="0" err="1"/>
              <a:t>Comms</a:t>
            </a:r>
            <a:r>
              <a:rPr lang="en-US" dirty="0"/>
              <a:t> / UI facilities (i.e. ‘talk’ to control PC, especially UART, USB connection)</a:t>
            </a:r>
          </a:p>
          <a:p>
            <a:pPr lvl="1"/>
            <a:r>
              <a:rPr lang="en-US" dirty="0"/>
              <a:t>Testing &amp; debugging your design on hardware</a:t>
            </a:r>
          </a:p>
        </p:txBody>
      </p:sp>
    </p:spTree>
    <p:extLst>
      <p:ext uri="{BB962C8B-B14F-4D97-AF65-F5344CB8AC3E}">
        <p14:creationId xmlns:p14="http://schemas.microsoft.com/office/powerpoint/2010/main" val="1470381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PicoBlaze</a:t>
            </a:r>
            <a:r>
              <a:rPr lang="en-US" dirty="0"/>
              <a:t> Soft Core Processor</a:t>
            </a:r>
          </a:p>
        </p:txBody>
      </p:sp>
      <p:sp>
        <p:nvSpPr>
          <p:cNvPr id="4" name="Content Placeholder 3"/>
          <p:cNvSpPr>
            <a:spLocks noGrp="1"/>
          </p:cNvSpPr>
          <p:nvPr>
            <p:ph idx="1"/>
          </p:nvPr>
        </p:nvSpPr>
        <p:spPr>
          <a:xfrm>
            <a:off x="457200" y="1423317"/>
            <a:ext cx="8229600" cy="4525963"/>
          </a:xfrm>
        </p:spPr>
        <p:txBody>
          <a:bodyPr>
            <a:normAutofit/>
          </a:bodyPr>
          <a:lstStyle/>
          <a:p>
            <a:r>
              <a:rPr lang="en-US" dirty="0"/>
              <a:t>Can be very helpful to speed-up &amp; simplify development</a:t>
            </a:r>
          </a:p>
          <a:p>
            <a:pPr lvl="1"/>
            <a:r>
              <a:rPr lang="en-US" dirty="0"/>
              <a:t>Changing the instructions running on the </a:t>
            </a:r>
            <a:r>
              <a:rPr lang="en-US" dirty="0" err="1"/>
              <a:t>softcore</a:t>
            </a:r>
            <a:r>
              <a:rPr lang="en-US" dirty="0"/>
              <a:t> </a:t>
            </a:r>
            <a:r>
              <a:rPr lang="en-US" dirty="0" err="1"/>
              <a:t>PicoBlaze</a:t>
            </a:r>
            <a:r>
              <a:rPr lang="en-US" dirty="0"/>
              <a:t> is likely faster than changing the HDL code (especially with rebuilding time)</a:t>
            </a:r>
          </a:p>
          <a:p>
            <a:pPr lvl="1"/>
            <a:r>
              <a:rPr lang="en-US" dirty="0"/>
              <a:t>Has a simple and easy to learn instruction set, also offers opportunities for reuse of the </a:t>
            </a:r>
            <a:r>
              <a:rPr lang="en-US" dirty="0" err="1"/>
              <a:t>PicoBlaze</a:t>
            </a:r>
            <a:r>
              <a:rPr lang="en-US" dirty="0"/>
              <a:t> code in other systems.</a:t>
            </a:r>
          </a:p>
          <a:p>
            <a:endParaRPr lang="en-US" dirty="0"/>
          </a:p>
        </p:txBody>
      </p:sp>
    </p:spTree>
    <p:extLst>
      <p:ext uri="{BB962C8B-B14F-4D97-AF65-F5344CB8AC3E}">
        <p14:creationId xmlns:p14="http://schemas.microsoft.com/office/powerpoint/2010/main" val="2694467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ea typeface="ＭＳ Ｐゴシック" panose="020B0600070205080204" pitchFamily="34" charset="-128"/>
              </a:defRPr>
            </a:lvl1pPr>
            <a:lvl2pPr marL="37931725" indent="-37474525" eaLnBrk="0" hangingPunct="0">
              <a:defRPr sz="2400">
                <a:solidFill>
                  <a:schemeClr val="tx1"/>
                </a:solidFill>
                <a:latin typeface="Arial Narrow" panose="020B0606020202030204" pitchFamily="34" charset="0"/>
                <a:ea typeface="ＭＳ Ｐゴシック" panose="020B0600070205080204" pitchFamily="34" charset="-128"/>
              </a:defRPr>
            </a:lvl2pPr>
            <a:lvl3pPr eaLnBrk="0" hangingPunct="0">
              <a:defRPr sz="2400">
                <a:solidFill>
                  <a:schemeClr val="tx1"/>
                </a:solidFill>
                <a:latin typeface="Arial Narrow" panose="020B0606020202030204" pitchFamily="34" charset="0"/>
                <a:ea typeface="ＭＳ Ｐゴシック" panose="020B0600070205080204" pitchFamily="34" charset="-128"/>
              </a:defRPr>
            </a:lvl3pPr>
            <a:lvl4pPr eaLnBrk="0" hangingPunct="0">
              <a:defRPr sz="2400">
                <a:solidFill>
                  <a:schemeClr val="tx1"/>
                </a:solidFill>
                <a:latin typeface="Arial Narrow" panose="020B0606020202030204" pitchFamily="34" charset="0"/>
                <a:ea typeface="ＭＳ Ｐゴシック" panose="020B0600070205080204" pitchFamily="34" charset="-128"/>
              </a:defRPr>
            </a:lvl4pPr>
            <a:lvl5pPr eaLnBrk="0" hangingPunct="0">
              <a:defRPr sz="24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eaLnBrk="1" hangingPunct="1"/>
            <a:r>
              <a:rPr lang="en-US" altLang="en-US" sz="1400">
                <a:solidFill>
                  <a:srgbClr val="009900"/>
                </a:solidFill>
              </a:rPr>
              <a:t>ECE 44</a:t>
            </a:r>
            <a:r>
              <a:rPr lang="pl-PL" altLang="en-US" sz="1400">
                <a:solidFill>
                  <a:srgbClr val="009900"/>
                </a:solidFill>
              </a:rPr>
              <a:t>8</a:t>
            </a:r>
            <a:r>
              <a:rPr lang="en-US" altLang="en-US" sz="1400">
                <a:solidFill>
                  <a:srgbClr val="009900"/>
                </a:solidFill>
              </a:rPr>
              <a:t> – </a:t>
            </a:r>
            <a:r>
              <a:rPr lang="pl-PL" altLang="en-US" sz="1400">
                <a:solidFill>
                  <a:srgbClr val="009900"/>
                </a:solidFill>
              </a:rPr>
              <a:t>FPGA and ASIC Design with VHDL</a:t>
            </a:r>
          </a:p>
        </p:txBody>
      </p:sp>
      <p:pic>
        <p:nvPicPr>
          <p:cNvPr id="3277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79248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7"/>
          <p:cNvSpPr txBox="1">
            <a:spLocks noChangeArrowheads="1"/>
          </p:cNvSpPr>
          <p:nvPr/>
        </p:nvSpPr>
        <p:spPr bwMode="auto">
          <a:xfrm>
            <a:off x="200561" y="260648"/>
            <a:ext cx="26468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ea typeface="ＭＳ Ｐゴシック" panose="020B0600070205080204" pitchFamily="34" charset="-128"/>
              </a:defRPr>
            </a:lvl1pPr>
            <a:lvl2pPr marL="37931725" indent="-37474525" eaLnBrk="0" hangingPunct="0">
              <a:defRPr sz="2400">
                <a:solidFill>
                  <a:schemeClr val="tx1"/>
                </a:solidFill>
                <a:latin typeface="Arial Narrow" panose="020B0606020202030204" pitchFamily="34" charset="0"/>
                <a:ea typeface="ＭＳ Ｐゴシック" panose="020B0600070205080204" pitchFamily="34" charset="-128"/>
              </a:defRPr>
            </a:lvl2pPr>
            <a:lvl3pPr eaLnBrk="0" hangingPunct="0">
              <a:defRPr sz="2400">
                <a:solidFill>
                  <a:schemeClr val="tx1"/>
                </a:solidFill>
                <a:latin typeface="Arial Narrow" panose="020B0606020202030204" pitchFamily="34" charset="0"/>
                <a:ea typeface="ＭＳ Ｐゴシック" panose="020B0600070205080204" pitchFamily="34" charset="-128"/>
              </a:defRPr>
            </a:lvl3pPr>
            <a:lvl4pPr eaLnBrk="0" hangingPunct="0">
              <a:defRPr sz="2400">
                <a:solidFill>
                  <a:schemeClr val="tx1"/>
                </a:solidFill>
                <a:latin typeface="Arial Narrow" panose="020B0606020202030204" pitchFamily="34" charset="0"/>
                <a:ea typeface="ＭＳ Ｐゴシック" panose="020B0600070205080204" pitchFamily="34" charset="-128"/>
              </a:defRPr>
            </a:lvl4pPr>
            <a:lvl5pPr eaLnBrk="0" hangingPunct="0">
              <a:defRPr sz="24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eaLnBrk="1" hangingPunct="1"/>
            <a:r>
              <a:rPr lang="en-US" altLang="en-US" sz="3600" dirty="0" err="1">
                <a:solidFill>
                  <a:srgbClr val="FF0000"/>
                </a:solidFill>
                <a:latin typeface="Arial" panose="020B0604020202020204" pitchFamily="34" charset="0"/>
                <a:cs typeface="Arial" panose="020B0604020202020204" pitchFamily="34" charset="0"/>
              </a:rPr>
              <a:t>PicoBlaze</a:t>
            </a:r>
            <a:endParaRPr lang="en-US" altLang="en-US" sz="3600" dirty="0">
              <a:solidFill>
                <a:srgbClr val="FF0000"/>
              </a:solidFill>
              <a:latin typeface="Arial" panose="020B0604020202020204" pitchFamily="34" charset="0"/>
              <a:cs typeface="Arial" panose="020B0604020202020204" pitchFamily="34" charset="0"/>
            </a:endParaRPr>
          </a:p>
          <a:p>
            <a:pPr eaLnBrk="1" hangingPunct="1"/>
            <a:r>
              <a:rPr lang="en-US" altLang="en-US" sz="3600" dirty="0">
                <a:solidFill>
                  <a:srgbClr val="FF0000"/>
                </a:solidFill>
                <a:latin typeface="Arial" panose="020B0604020202020204" pitchFamily="34" charset="0"/>
                <a:cs typeface="Arial" panose="020B0604020202020204" pitchFamily="34" charset="0"/>
              </a:rPr>
              <a:t>Architecture</a:t>
            </a:r>
          </a:p>
        </p:txBody>
      </p:sp>
    </p:spTree>
    <p:extLst>
      <p:ext uri="{BB962C8B-B14F-4D97-AF65-F5344CB8AC3E}">
        <p14:creationId xmlns:p14="http://schemas.microsoft.com/office/powerpoint/2010/main" val="802416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Overview of the </a:t>
            </a:r>
            <a:r>
              <a:rPr lang="en-ZA" dirty="0" err="1"/>
              <a:t>PicoBlaze</a:t>
            </a:r>
            <a:endParaRPr lang="en-ZA"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8902072"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457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Interfacing to the </a:t>
            </a:r>
            <a:r>
              <a:rPr lang="en-ZA" dirty="0" err="1"/>
              <a:t>PicoBlaze</a:t>
            </a:r>
            <a:endParaRPr lang="en-ZA" dirty="0"/>
          </a:p>
        </p:txBody>
      </p:sp>
      <p:grpSp>
        <p:nvGrpSpPr>
          <p:cNvPr id="7" name="Group 6"/>
          <p:cNvGrpSpPr/>
          <p:nvPr/>
        </p:nvGrpSpPr>
        <p:grpSpPr>
          <a:xfrm>
            <a:off x="325686" y="1422400"/>
            <a:ext cx="8380750" cy="4140200"/>
            <a:chOff x="255250" y="1422400"/>
            <a:chExt cx="8380750" cy="414020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22400"/>
              <a:ext cx="82550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55250" y="2137502"/>
              <a:ext cx="1237422" cy="1080120"/>
              <a:chOff x="255250" y="2137502"/>
              <a:chExt cx="1237422" cy="1080120"/>
            </a:xfrm>
          </p:grpSpPr>
          <p:sp>
            <p:nvSpPr>
              <p:cNvPr id="5" name="Rectangle 4"/>
              <p:cNvSpPr/>
              <p:nvPr/>
            </p:nvSpPr>
            <p:spPr>
              <a:xfrm>
                <a:off x="330200" y="2137502"/>
                <a:ext cx="11624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Box 3"/>
              <p:cNvSpPr txBox="1"/>
              <p:nvPr/>
            </p:nvSpPr>
            <p:spPr>
              <a:xfrm>
                <a:off x="255250" y="2492896"/>
                <a:ext cx="1008929" cy="369332"/>
              </a:xfrm>
              <a:prstGeom prst="rect">
                <a:avLst/>
              </a:prstGeom>
              <a:solidFill>
                <a:schemeClr val="bg1"/>
              </a:solidFill>
            </p:spPr>
            <p:txBody>
              <a:bodyPr wrap="square" rtlCol="0">
                <a:spAutoFit/>
              </a:bodyPr>
              <a:lstStyle/>
              <a:p>
                <a:r>
                  <a:rPr lang="en-ZA" dirty="0"/>
                  <a:t>clock</a:t>
                </a:r>
                <a:r>
                  <a:rPr lang="en-ZA" dirty="0">
                    <a:sym typeface="Wingdings" panose="05000000000000000000" pitchFamily="2" charset="2"/>
                  </a:rPr>
                  <a:t></a:t>
                </a:r>
                <a:endParaRPr lang="en-ZA" dirty="0"/>
              </a:p>
            </p:txBody>
          </p:sp>
        </p:grpSp>
      </p:grpSp>
      <p:sp>
        <p:nvSpPr>
          <p:cNvPr id="8" name="Rectangle 7"/>
          <p:cNvSpPr/>
          <p:nvPr/>
        </p:nvSpPr>
        <p:spPr>
          <a:xfrm>
            <a:off x="1115616" y="1417638"/>
            <a:ext cx="7704856" cy="4315618"/>
          </a:xfrm>
          <a:prstGeom prst="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flipH="1">
            <a:off x="1396390" y="1798018"/>
            <a:ext cx="1650267" cy="461665"/>
          </a:xfrm>
          <a:prstGeom prst="rect">
            <a:avLst/>
          </a:prstGeom>
          <a:noFill/>
        </p:spPr>
        <p:txBody>
          <a:bodyPr wrap="square" rtlCol="0">
            <a:spAutoFit/>
          </a:bodyPr>
          <a:lstStyle/>
          <a:p>
            <a:r>
              <a:rPr lang="en-ZA" sz="2400" dirty="0" err="1">
                <a:solidFill>
                  <a:srgbClr val="FF0000"/>
                </a:solidFill>
              </a:rPr>
              <a:t>PicoBlaze</a:t>
            </a:r>
            <a:endParaRPr lang="en-ZA" sz="2400" dirty="0">
              <a:solidFill>
                <a:srgbClr val="FF0000"/>
              </a:solidFill>
            </a:endParaRPr>
          </a:p>
        </p:txBody>
      </p:sp>
      <p:sp>
        <p:nvSpPr>
          <p:cNvPr id="10" name="Right Triangle 9"/>
          <p:cNvSpPr/>
          <p:nvPr/>
        </p:nvSpPr>
        <p:spPr>
          <a:xfrm rot="13500000">
            <a:off x="942887" y="2518775"/>
            <a:ext cx="314991" cy="271906"/>
          </a:xfrm>
          <a:prstGeom prst="rtTriangl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179512" y="5765484"/>
            <a:ext cx="7920880" cy="369332"/>
          </a:xfrm>
          <a:prstGeom prst="rect">
            <a:avLst/>
          </a:prstGeom>
        </p:spPr>
        <p:txBody>
          <a:bodyPr wrap="square">
            <a:spAutoFit/>
          </a:bodyPr>
          <a:lstStyle/>
          <a:p>
            <a:r>
              <a:rPr lang="en-US" altLang="en-US" dirty="0"/>
              <a:t>KCPSM = constant (K) Coded Programmable State Machine</a:t>
            </a:r>
          </a:p>
        </p:txBody>
      </p:sp>
    </p:spTree>
    <p:extLst>
      <p:ext uri="{BB962C8B-B14F-4D97-AF65-F5344CB8AC3E}">
        <p14:creationId xmlns:p14="http://schemas.microsoft.com/office/powerpoint/2010/main" val="2469022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ZA" dirty="0" err="1"/>
              <a:t>PicoBlaze</a:t>
            </a:r>
            <a:r>
              <a:rPr lang="en-ZA" dirty="0"/>
              <a:t> Interface</a:t>
            </a:r>
          </a:p>
        </p:txBody>
      </p:sp>
      <p:graphicFrame>
        <p:nvGraphicFramePr>
          <p:cNvPr id="3" name="Table 2"/>
          <p:cNvGraphicFramePr>
            <a:graphicFrameLocks noGrp="1"/>
          </p:cNvGraphicFramePr>
          <p:nvPr>
            <p:extLst/>
          </p:nvPr>
        </p:nvGraphicFramePr>
        <p:xfrm>
          <a:off x="342184" y="1137204"/>
          <a:ext cx="8498780" cy="4956504"/>
        </p:xfrm>
        <a:graphic>
          <a:graphicData uri="http://schemas.openxmlformats.org/drawingml/2006/table">
            <a:tbl>
              <a:tblPr/>
              <a:tblGrid>
                <a:gridCol w="1771228">
                  <a:extLst>
                    <a:ext uri="{9D8B030D-6E8A-4147-A177-3AD203B41FA5}">
                      <a16:colId xmlns:a16="http://schemas.microsoft.com/office/drawing/2014/main" val="20000"/>
                    </a:ext>
                  </a:extLst>
                </a:gridCol>
                <a:gridCol w="125494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4824536">
                  <a:extLst>
                    <a:ext uri="{9D8B030D-6E8A-4147-A177-3AD203B41FA5}">
                      <a16:colId xmlns:a16="http://schemas.microsoft.com/office/drawing/2014/main" val="20003"/>
                    </a:ext>
                  </a:extLst>
                </a:gridCol>
              </a:tblGrid>
              <a:tr h="334963">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BFAE2"/>
                          </a:solidFill>
                          <a:effectLst/>
                          <a:latin typeface="Arial" panose="020B0604020202020204" pitchFamily="34" charset="0"/>
                          <a:ea typeface="ＭＳ Ｐゴシック" panose="020B0600070205080204" pitchFamily="34" charset="-128"/>
                        </a:rPr>
                        <a: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BFAE2"/>
                          </a:solidFill>
                          <a:effectLst/>
                          <a:latin typeface="Arial" panose="020B0604020202020204" pitchFamily="34" charset="0"/>
                          <a:ea typeface="ＭＳ Ｐゴシック" panose="020B0600070205080204" pitchFamily="34" charset="-128"/>
                        </a:rPr>
                        <a:t>Direction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BFAE2"/>
                          </a:solidFill>
                          <a:effectLst/>
                          <a:latin typeface="Arial" panose="020B0604020202020204" pitchFamily="34" charset="0"/>
                          <a:ea typeface="ＭＳ Ｐゴシック" panose="020B0600070205080204" pitchFamily="34" charset="-128"/>
                        </a:rPr>
                        <a:t>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BFAE2"/>
                          </a:solidFill>
                          <a:effectLst/>
                          <a:latin typeface="Arial" panose="020B0604020202020204" pitchFamily="34" charset="0"/>
                          <a:ea typeface="ＭＳ Ｐゴシック" panose="020B0600070205080204" pitchFamily="34" charset="-128"/>
                        </a:rPr>
                        <a:t>Function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0"/>
                  </a:ext>
                </a:extLst>
              </a:tr>
              <a:tr h="311150">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402000"/>
                          </a:solidFill>
                          <a:effectLst/>
                          <a:latin typeface="Arial" panose="020B0604020202020204" pitchFamily="34" charset="0"/>
                          <a:ea typeface="ＭＳ Ｐゴシック" panose="020B0600070205080204" pitchFamily="34" charset="-128"/>
                        </a:rPr>
                        <a:t>clk</a:t>
                      </a:r>
                      <a:endPar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input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System clock signal 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extLst>
                  <a:ext uri="{0D108BD9-81ED-4DB2-BD59-A6C34878D82A}">
                    <a16:rowId xmlns:a16="http://schemas.microsoft.com/office/drawing/2014/main" val="10001"/>
                  </a:ext>
                </a:extLst>
              </a:tr>
              <a:tr h="311150">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reset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input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Reset signal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extLst>
                  <a:ext uri="{0D108BD9-81ED-4DB2-BD59-A6C34878D82A}">
                    <a16:rowId xmlns:a16="http://schemas.microsoft.com/office/drawing/2014/main" val="10002"/>
                  </a:ext>
                </a:extLst>
              </a:tr>
              <a:tr h="598180">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address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Address of instruction mem. Specifies address of the instruction to be retrieved.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extLst>
                  <a:ext uri="{0D108BD9-81ED-4DB2-BD59-A6C34878D82A}">
                    <a16:rowId xmlns:a16="http://schemas.microsoft.com/office/drawing/2014/main" val="10003"/>
                  </a:ext>
                </a:extLst>
              </a:tr>
              <a:tr h="311150">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Instruction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input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Fetched instruction.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extLst>
                  <a:ext uri="{0D108BD9-81ED-4DB2-BD59-A6C34878D82A}">
                    <a16:rowId xmlns:a16="http://schemas.microsoft.com/office/drawing/2014/main" val="10004"/>
                  </a:ext>
                </a:extLst>
              </a:tr>
              <a:tr h="311150">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port_id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Address of the input or output 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extLst>
                  <a:ext uri="{0D108BD9-81ED-4DB2-BD59-A6C34878D82A}">
                    <a16:rowId xmlns:a16="http://schemas.microsoft.com/office/drawing/2014/main" val="10005"/>
                  </a:ext>
                </a:extLst>
              </a:tr>
              <a:tr h="311150">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in_port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input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Input data from I/O peripherals.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extLst>
                  <a:ext uri="{0D108BD9-81ED-4DB2-BD59-A6C34878D82A}">
                    <a16:rowId xmlns:a16="http://schemas.microsoft.com/office/drawing/2014/main" val="10006"/>
                  </a:ext>
                </a:extLst>
              </a:tr>
              <a:tr h="468313">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read_strobe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Strobe associated with the input operation.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extLst>
                  <a:ext uri="{0D108BD9-81ED-4DB2-BD59-A6C34878D82A}">
                    <a16:rowId xmlns:a16="http://schemas.microsoft.com/office/drawing/2014/main" val="10007"/>
                  </a:ext>
                </a:extLst>
              </a:tr>
              <a:tr h="311150">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out_port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Output data to I/O peripherals.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extLst>
                  <a:ext uri="{0D108BD9-81ED-4DB2-BD59-A6C34878D82A}">
                    <a16:rowId xmlns:a16="http://schemas.microsoft.com/office/drawing/2014/main" val="10008"/>
                  </a:ext>
                </a:extLst>
              </a:tr>
              <a:tr h="538163">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write_strobe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Strobe associated with the output operation.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extLst>
                  <a:ext uri="{0D108BD9-81ED-4DB2-BD59-A6C34878D82A}">
                    <a16:rowId xmlns:a16="http://schemas.microsoft.com/office/drawing/2014/main" val="10009"/>
                  </a:ext>
                </a:extLst>
              </a:tr>
              <a:tr h="466725">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interrupt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input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02000"/>
                          </a:solidFill>
                          <a:effectLst/>
                          <a:latin typeface="Arial" panose="020B0604020202020204" pitchFamily="34" charset="0"/>
                          <a:ea typeface="ＭＳ Ｐゴシック" panose="020B0600070205080204" pitchFamily="34"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Interrupt request from I/O peripherals.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A"/>
                    </a:solidFill>
                  </a:tcPr>
                </a:tc>
                <a:extLst>
                  <a:ext uri="{0D108BD9-81ED-4DB2-BD59-A6C34878D82A}">
                    <a16:rowId xmlns:a16="http://schemas.microsoft.com/office/drawing/2014/main" val="10010"/>
                  </a:ext>
                </a:extLst>
              </a:tr>
              <a:tr h="538163">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402000"/>
                          </a:solidFill>
                          <a:effectLst/>
                          <a:latin typeface="Arial" panose="020B0604020202020204" pitchFamily="34" charset="0"/>
                          <a:ea typeface="ＭＳ Ｐゴシック" panose="020B0600070205080204" pitchFamily="34" charset="-128"/>
                        </a:rPr>
                        <a:t>interrupt_ack</a:t>
                      </a:r>
                      <a:endPar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tc>
                  <a:txBody>
                    <a:bodyPr/>
                    <a:lstStyle>
                      <a:lvl1pPr algn="l" eaLnBrk="0" hangingPunct="0">
                        <a:spcBef>
                          <a:spcPct val="20000"/>
                        </a:spcBef>
                        <a:buClr>
                          <a:srgbClr val="000000"/>
                        </a:buClr>
                        <a:defRPr kumimoji="1" sz="2800">
                          <a:solidFill>
                            <a:schemeClr val="tx1"/>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buClr>
                          <a:srgbClr val="000000"/>
                        </a:buClr>
                        <a:defRPr kumimoji="1" sz="24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2000"/>
                          </a:solidFill>
                          <a:effectLst/>
                          <a:latin typeface="Arial" panose="020B0604020202020204" pitchFamily="34" charset="0"/>
                          <a:ea typeface="ＭＳ Ｐゴシック" panose="020B0600070205080204" pitchFamily="34" charset="-128"/>
                        </a:rPr>
                        <a:t>Interrupt acknowledgment to I/O peripherals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ED3"/>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2239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Line 12"/>
          <p:cNvSpPr>
            <a:spLocks noChangeShapeType="1"/>
          </p:cNvSpPr>
          <p:nvPr/>
        </p:nvSpPr>
        <p:spPr bwMode="auto">
          <a:xfrm>
            <a:off x="4716016" y="627038"/>
            <a:ext cx="9525" cy="5391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ZA"/>
          </a:p>
        </p:txBody>
      </p:sp>
      <p:grpSp>
        <p:nvGrpSpPr>
          <p:cNvPr id="46084" name="Group 20"/>
          <p:cNvGrpSpPr>
            <a:grpSpLocks/>
          </p:cNvGrpSpPr>
          <p:nvPr/>
        </p:nvGrpSpPr>
        <p:grpSpPr bwMode="auto">
          <a:xfrm>
            <a:off x="494763" y="2945768"/>
            <a:ext cx="8045762" cy="1423883"/>
            <a:chOff x="762000" y="2514600"/>
            <a:chExt cx="8045631" cy="1225568"/>
          </a:xfrm>
        </p:grpSpPr>
        <p:sp>
          <p:nvSpPr>
            <p:cNvPr id="46093" name="Text Box 5"/>
            <p:cNvSpPr txBox="1">
              <a:spLocks noChangeArrowheads="1"/>
            </p:cNvSpPr>
            <p:nvPr/>
          </p:nvSpPr>
          <p:spPr bwMode="auto">
            <a:xfrm>
              <a:off x="762000" y="2514600"/>
              <a:ext cx="2547451" cy="45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ea typeface="ＭＳ Ｐゴシック" panose="020B0600070205080204" pitchFamily="34" charset="-128"/>
                </a:defRPr>
              </a:lvl1pPr>
              <a:lvl2pPr marL="37931725" indent="-37474525" eaLnBrk="0" hangingPunct="0">
                <a:defRPr sz="2400">
                  <a:solidFill>
                    <a:schemeClr val="tx1"/>
                  </a:solidFill>
                  <a:latin typeface="Arial Narrow" panose="020B0606020202030204" pitchFamily="34" charset="0"/>
                  <a:ea typeface="ＭＳ Ｐゴシック" panose="020B0600070205080204" pitchFamily="34" charset="-128"/>
                </a:defRPr>
              </a:lvl2pPr>
              <a:lvl3pPr eaLnBrk="0" hangingPunct="0">
                <a:defRPr sz="2400">
                  <a:solidFill>
                    <a:schemeClr val="tx1"/>
                  </a:solidFill>
                  <a:latin typeface="Arial Narrow" panose="020B0606020202030204" pitchFamily="34" charset="0"/>
                  <a:ea typeface="ＭＳ Ｐゴシック" panose="020B0600070205080204" pitchFamily="34" charset="-128"/>
                </a:defRPr>
              </a:lvl3pPr>
              <a:lvl4pPr eaLnBrk="0" hangingPunct="0">
                <a:defRPr sz="2400">
                  <a:solidFill>
                    <a:schemeClr val="tx1"/>
                  </a:solidFill>
                  <a:latin typeface="Arial Narrow" panose="020B0606020202030204" pitchFamily="34" charset="0"/>
                  <a:ea typeface="ＭＳ Ｐゴシック" panose="020B0600070205080204" pitchFamily="34" charset="-128"/>
                </a:defRPr>
              </a:lvl4pPr>
              <a:lvl5pPr eaLnBrk="0" hangingPunct="0">
                <a:defRPr sz="24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r>
                <a:rPr lang="en-US" altLang="en-US" sz="2800" b="1">
                  <a:latin typeface="Courier New" panose="02070309020205020404" pitchFamily="49" charset="0"/>
                  <a:cs typeface="Courier New" panose="02070309020205020404" pitchFamily="49" charset="0"/>
                </a:rPr>
                <a:t>Direct mode</a:t>
              </a:r>
              <a:endParaRPr lang="en-US" altLang="en-US" sz="2800">
                <a:latin typeface="Courier New" panose="02070309020205020404" pitchFamily="49" charset="0"/>
                <a:cs typeface="Courier New" panose="02070309020205020404" pitchFamily="49" charset="0"/>
              </a:endParaRPr>
            </a:p>
          </p:txBody>
        </p:sp>
        <p:sp>
          <p:nvSpPr>
            <p:cNvPr id="46094" name="Text Box 6"/>
            <p:cNvSpPr txBox="1">
              <a:spLocks noChangeArrowheads="1"/>
            </p:cNvSpPr>
            <p:nvPr/>
          </p:nvSpPr>
          <p:spPr bwMode="auto">
            <a:xfrm>
              <a:off x="1539409" y="2918947"/>
              <a:ext cx="2762250" cy="82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ea typeface="ＭＳ Ｐゴシック" panose="020B0600070205080204" pitchFamily="34" charset="-128"/>
                </a:defRPr>
              </a:lvl1pPr>
              <a:lvl2pPr marL="37931725" indent="-37474525" eaLnBrk="0" hangingPunct="0">
                <a:defRPr sz="2400">
                  <a:solidFill>
                    <a:schemeClr val="tx1"/>
                  </a:solidFill>
                  <a:latin typeface="Arial Narrow" panose="020B0606020202030204" pitchFamily="34" charset="0"/>
                  <a:ea typeface="ＭＳ Ｐゴシック" panose="020B0600070205080204" pitchFamily="34" charset="-128"/>
                </a:defRPr>
              </a:lvl2pPr>
              <a:lvl3pPr eaLnBrk="0" hangingPunct="0">
                <a:defRPr sz="2400">
                  <a:solidFill>
                    <a:schemeClr val="tx1"/>
                  </a:solidFill>
                  <a:latin typeface="Arial Narrow" panose="020B0606020202030204" pitchFamily="34" charset="0"/>
                  <a:ea typeface="ＭＳ Ｐゴシック" panose="020B0600070205080204" pitchFamily="34" charset="-128"/>
                </a:defRPr>
              </a:lvl3pPr>
              <a:lvl4pPr eaLnBrk="0" hangingPunct="0">
                <a:defRPr sz="2400">
                  <a:solidFill>
                    <a:schemeClr val="tx1"/>
                  </a:solidFill>
                  <a:latin typeface="Arial Narrow" panose="020B0606020202030204" pitchFamily="34" charset="0"/>
                  <a:ea typeface="ＭＳ Ｐゴシック" panose="020B0600070205080204" pitchFamily="34" charset="-128"/>
                </a:defRPr>
              </a:lvl4pPr>
              <a:lvl5pPr eaLnBrk="0" hangingPunct="0">
                <a:defRPr sz="24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r>
                <a:rPr lang="en-US" altLang="en-US" sz="2800" dirty="0">
                  <a:latin typeface="Courier New" panose="02070309020205020404" pitchFamily="49" charset="0"/>
                  <a:cs typeface="Courier New" panose="02070309020205020404" pitchFamily="49" charset="0"/>
                </a:rPr>
                <a:t>INPUT s5, 2a</a:t>
              </a:r>
            </a:p>
            <a:p>
              <a:r>
                <a:rPr lang="en-US" altLang="en-US" sz="2800" dirty="0">
                  <a:latin typeface="Courier New" panose="02070309020205020404" pitchFamily="49" charset="0"/>
                  <a:cs typeface="Courier New" panose="02070309020205020404" pitchFamily="49" charset="0"/>
                </a:rPr>
                <a:t>ADD   </a:t>
              </a:r>
              <a:r>
                <a:rPr lang="en-US" altLang="en-US" sz="2800" dirty="0" err="1">
                  <a:latin typeface="Courier New" panose="02070309020205020404" pitchFamily="49" charset="0"/>
                  <a:cs typeface="Courier New" panose="02070309020205020404" pitchFamily="49" charset="0"/>
                </a:rPr>
                <a:t>sa</a:t>
              </a:r>
              <a:r>
                <a:rPr lang="en-US" altLang="en-US" sz="2800" dirty="0">
                  <a:latin typeface="Courier New" panose="02070309020205020404" pitchFamily="49" charset="0"/>
                  <a:cs typeface="Courier New" panose="02070309020205020404" pitchFamily="49" charset="0"/>
                </a:rPr>
                <a:t>, sf</a:t>
              </a:r>
            </a:p>
          </p:txBody>
        </p:sp>
        <p:sp>
          <p:nvSpPr>
            <p:cNvPr id="46095" name="Text Box 14"/>
            <p:cNvSpPr txBox="1">
              <a:spLocks noChangeArrowheads="1"/>
            </p:cNvSpPr>
            <p:nvPr/>
          </p:nvSpPr>
          <p:spPr bwMode="auto">
            <a:xfrm>
              <a:off x="5905922" y="2918946"/>
              <a:ext cx="2901709" cy="82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ea typeface="ＭＳ Ｐゴシック" panose="020B0600070205080204" pitchFamily="34" charset="-128"/>
                </a:defRPr>
              </a:lvl1pPr>
              <a:lvl2pPr marL="37931725" indent="-37474525" eaLnBrk="0" hangingPunct="0">
                <a:defRPr sz="2400">
                  <a:solidFill>
                    <a:schemeClr val="tx1"/>
                  </a:solidFill>
                  <a:latin typeface="Arial Narrow" panose="020B0606020202030204" pitchFamily="34" charset="0"/>
                  <a:ea typeface="ＭＳ Ｐゴシック" panose="020B0600070205080204" pitchFamily="34" charset="-128"/>
                </a:defRPr>
              </a:lvl2pPr>
              <a:lvl3pPr eaLnBrk="0" hangingPunct="0">
                <a:defRPr sz="2400">
                  <a:solidFill>
                    <a:schemeClr val="tx1"/>
                  </a:solidFill>
                  <a:latin typeface="Arial Narrow" panose="020B0606020202030204" pitchFamily="34" charset="0"/>
                  <a:ea typeface="ＭＳ Ｐゴシック" panose="020B0600070205080204" pitchFamily="34" charset="-128"/>
                </a:defRPr>
              </a:lvl3pPr>
              <a:lvl4pPr eaLnBrk="0" hangingPunct="0">
                <a:defRPr sz="2400">
                  <a:solidFill>
                    <a:schemeClr val="tx1"/>
                  </a:solidFill>
                  <a:latin typeface="Arial Narrow" panose="020B0606020202030204" pitchFamily="34" charset="0"/>
                  <a:ea typeface="ＭＳ Ｐゴシック" panose="020B0600070205080204" pitchFamily="34" charset="-128"/>
                </a:defRPr>
              </a:lvl4pPr>
              <a:lvl5pPr eaLnBrk="0" hangingPunct="0">
                <a:defRPr sz="24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r>
                <a:rPr lang="en-US" altLang="en-US" sz="2800" dirty="0">
                  <a:latin typeface="Courier New" panose="02070309020205020404" pitchFamily="49" charset="0"/>
                  <a:cs typeface="Courier New" panose="02070309020205020404" pitchFamily="49" charset="0"/>
                </a:rPr>
                <a:t>PORT[2a]</a:t>
              </a:r>
              <a:r>
                <a:rPr lang="en-US" altLang="en-US" sz="2800" dirty="0">
                  <a:latin typeface="Courier New" panose="02070309020205020404" pitchFamily="49" charset="0"/>
                  <a:cs typeface="Courier New" panose="02070309020205020404" pitchFamily="49" charset="0"/>
                  <a:sym typeface="Symbol" panose="05050102010706020507" pitchFamily="18" charset="2"/>
                </a:rPr>
                <a:t> s5</a:t>
              </a:r>
            </a:p>
            <a:p>
              <a:r>
                <a:rPr lang="en-US" altLang="en-US" sz="2800" dirty="0" err="1">
                  <a:latin typeface="Courier New" panose="02070309020205020404" pitchFamily="49" charset="0"/>
                  <a:cs typeface="Courier New" panose="02070309020205020404" pitchFamily="49" charset="0"/>
                  <a:sym typeface="Symbol" panose="05050102010706020507" pitchFamily="18" charset="2"/>
                </a:rPr>
                <a:t>sa</a:t>
              </a:r>
              <a:r>
                <a:rPr lang="en-US" altLang="en-US" sz="2800" dirty="0">
                  <a:latin typeface="Courier New" panose="02070309020205020404" pitchFamily="49" charset="0"/>
                  <a:cs typeface="Courier New" panose="02070309020205020404" pitchFamily="49" charset="0"/>
                  <a:sym typeface="Symbol" panose="05050102010706020507" pitchFamily="18" charset="2"/>
                </a:rPr>
                <a:t> + sf  </a:t>
              </a:r>
              <a:r>
                <a:rPr lang="en-US" altLang="en-US" sz="2800" dirty="0" err="1">
                  <a:latin typeface="Courier New" panose="02070309020205020404" pitchFamily="49" charset="0"/>
                  <a:cs typeface="Courier New" panose="02070309020205020404" pitchFamily="49" charset="0"/>
                  <a:sym typeface="Symbol" panose="05050102010706020507" pitchFamily="18" charset="2"/>
                </a:rPr>
                <a:t>sa</a:t>
              </a:r>
              <a:endParaRPr lang="en-US" altLang="en-US" sz="2800" dirty="0">
                <a:latin typeface="Courier New" panose="02070309020205020404" pitchFamily="49" charset="0"/>
                <a:cs typeface="Courier New" panose="02070309020205020404" pitchFamily="49" charset="0"/>
                <a:sym typeface="Symbol" panose="05050102010706020507" pitchFamily="18" charset="2"/>
              </a:endParaRPr>
            </a:p>
          </p:txBody>
        </p:sp>
      </p:grpSp>
      <p:grpSp>
        <p:nvGrpSpPr>
          <p:cNvPr id="46085" name="Group 21"/>
          <p:cNvGrpSpPr>
            <a:grpSpLocks/>
          </p:cNvGrpSpPr>
          <p:nvPr/>
        </p:nvGrpSpPr>
        <p:grpSpPr bwMode="auto">
          <a:xfrm>
            <a:off x="456774" y="4351646"/>
            <a:ext cx="8628420" cy="1471763"/>
            <a:chOff x="685800" y="5000625"/>
            <a:chExt cx="8627842" cy="1471399"/>
          </a:xfrm>
        </p:grpSpPr>
        <p:sp>
          <p:nvSpPr>
            <p:cNvPr id="46090" name="Text Box 9"/>
            <p:cNvSpPr txBox="1">
              <a:spLocks noChangeArrowheads="1"/>
            </p:cNvSpPr>
            <p:nvPr/>
          </p:nvSpPr>
          <p:spPr bwMode="auto">
            <a:xfrm>
              <a:off x="685800" y="5000625"/>
              <a:ext cx="2976897" cy="52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ea typeface="ＭＳ Ｐゴシック" panose="020B0600070205080204" pitchFamily="34" charset="-128"/>
                </a:defRPr>
              </a:lvl1pPr>
              <a:lvl2pPr marL="37931725" indent="-37474525" eaLnBrk="0" hangingPunct="0">
                <a:defRPr sz="2400">
                  <a:solidFill>
                    <a:schemeClr val="tx1"/>
                  </a:solidFill>
                  <a:latin typeface="Arial Narrow" panose="020B0606020202030204" pitchFamily="34" charset="0"/>
                  <a:ea typeface="ＭＳ Ｐゴシック" panose="020B0600070205080204" pitchFamily="34" charset="-128"/>
                </a:defRPr>
              </a:lvl2pPr>
              <a:lvl3pPr eaLnBrk="0" hangingPunct="0">
                <a:defRPr sz="2400">
                  <a:solidFill>
                    <a:schemeClr val="tx1"/>
                  </a:solidFill>
                  <a:latin typeface="Arial Narrow" panose="020B0606020202030204" pitchFamily="34" charset="0"/>
                  <a:ea typeface="ＭＳ Ｐゴシック" panose="020B0600070205080204" pitchFamily="34" charset="-128"/>
                </a:defRPr>
              </a:lvl3pPr>
              <a:lvl4pPr eaLnBrk="0" hangingPunct="0">
                <a:defRPr sz="2400">
                  <a:solidFill>
                    <a:schemeClr val="tx1"/>
                  </a:solidFill>
                  <a:latin typeface="Arial Narrow" panose="020B0606020202030204" pitchFamily="34" charset="0"/>
                  <a:ea typeface="ＭＳ Ｐゴシック" panose="020B0600070205080204" pitchFamily="34" charset="-128"/>
                </a:defRPr>
              </a:lvl4pPr>
              <a:lvl5pPr eaLnBrk="0" hangingPunct="0">
                <a:defRPr sz="24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r>
                <a:rPr lang="en-US" altLang="en-US" sz="2800" b="1" dirty="0">
                  <a:latin typeface="Courier New" panose="02070309020205020404" pitchFamily="49" charset="0"/>
                  <a:cs typeface="Courier New" panose="02070309020205020404" pitchFamily="49" charset="0"/>
                </a:rPr>
                <a:t>Indirect mode</a:t>
              </a:r>
              <a:endParaRPr lang="en-US" altLang="en-US" sz="2800" dirty="0">
                <a:latin typeface="Courier New" panose="02070309020205020404" pitchFamily="49" charset="0"/>
                <a:cs typeface="Courier New" panose="02070309020205020404" pitchFamily="49" charset="0"/>
              </a:endParaRPr>
            </a:p>
          </p:txBody>
        </p:sp>
        <p:sp>
          <p:nvSpPr>
            <p:cNvPr id="46091" name="Text Box 10"/>
            <p:cNvSpPr txBox="1">
              <a:spLocks noChangeArrowheads="1"/>
            </p:cNvSpPr>
            <p:nvPr/>
          </p:nvSpPr>
          <p:spPr bwMode="auto">
            <a:xfrm>
              <a:off x="1518178" y="5518153"/>
              <a:ext cx="3777301" cy="95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panose="020B0606020202030204" pitchFamily="34" charset="0"/>
                  <a:ea typeface="ＭＳ Ｐゴシック" panose="020B0600070205080204" pitchFamily="34" charset="-128"/>
                </a:defRPr>
              </a:lvl1pPr>
              <a:lvl2pPr marL="37931725" indent="-37474525" eaLnBrk="0" hangingPunct="0">
                <a:defRPr sz="2400">
                  <a:solidFill>
                    <a:schemeClr val="tx1"/>
                  </a:solidFill>
                  <a:latin typeface="Arial Narrow" panose="020B0606020202030204" pitchFamily="34" charset="0"/>
                  <a:ea typeface="ＭＳ Ｐゴシック" panose="020B0600070205080204" pitchFamily="34" charset="-128"/>
                </a:defRPr>
              </a:lvl2pPr>
              <a:lvl3pPr eaLnBrk="0" hangingPunct="0">
                <a:defRPr sz="2400">
                  <a:solidFill>
                    <a:schemeClr val="tx1"/>
                  </a:solidFill>
                  <a:latin typeface="Arial Narrow" panose="020B0606020202030204" pitchFamily="34" charset="0"/>
                  <a:ea typeface="ＭＳ Ｐゴシック" panose="020B0600070205080204" pitchFamily="34" charset="-128"/>
                </a:defRPr>
              </a:lvl3pPr>
              <a:lvl4pPr eaLnBrk="0" hangingPunct="0">
                <a:defRPr sz="2400">
                  <a:solidFill>
                    <a:schemeClr val="tx1"/>
                  </a:solidFill>
                  <a:latin typeface="Arial Narrow" panose="020B0606020202030204" pitchFamily="34" charset="0"/>
                  <a:ea typeface="ＭＳ Ｐゴシック" panose="020B0600070205080204" pitchFamily="34" charset="-128"/>
                </a:defRPr>
              </a:lvl4pPr>
              <a:lvl5pPr eaLnBrk="0" hangingPunct="0">
                <a:defRPr sz="24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algn="l"/>
              <a:r>
                <a:rPr lang="en-US" altLang="en-US" sz="2800" dirty="0">
                  <a:latin typeface="Courier New" panose="02070309020205020404" pitchFamily="49" charset="0"/>
                  <a:cs typeface="Courier New" panose="02070309020205020404" pitchFamily="49" charset="0"/>
                </a:rPr>
                <a:t>INPUT s9, (s2)</a:t>
              </a:r>
            </a:p>
            <a:p>
              <a:pPr algn="l"/>
              <a:r>
                <a:rPr lang="en-US" altLang="en-US" sz="2800" dirty="0">
                  <a:latin typeface="Courier New" panose="02070309020205020404" pitchFamily="49" charset="0"/>
                  <a:cs typeface="Courier New" panose="02070309020205020404" pitchFamily="49" charset="0"/>
                </a:rPr>
                <a:t>STORE s3, (</a:t>
              </a:r>
              <a:r>
                <a:rPr lang="en-US" altLang="en-US" sz="2800" dirty="0" err="1">
                  <a:latin typeface="Courier New" panose="02070309020205020404" pitchFamily="49" charset="0"/>
                  <a:cs typeface="Courier New" panose="02070309020205020404" pitchFamily="49" charset="0"/>
                </a:rPr>
                <a:t>sa</a:t>
              </a:r>
              <a:r>
                <a:rPr lang="en-US" altLang="en-US" sz="2800" dirty="0">
                  <a:latin typeface="Courier New" panose="02070309020205020404" pitchFamily="49" charset="0"/>
                  <a:cs typeface="Courier New" panose="02070309020205020404" pitchFamily="49" charset="0"/>
                </a:rPr>
                <a:t>)</a:t>
              </a:r>
            </a:p>
          </p:txBody>
        </p:sp>
        <p:sp>
          <p:nvSpPr>
            <p:cNvPr id="46092" name="Text Box 15"/>
            <p:cNvSpPr txBox="1">
              <a:spLocks noChangeArrowheads="1"/>
            </p:cNvSpPr>
            <p:nvPr/>
          </p:nvSpPr>
          <p:spPr bwMode="auto">
            <a:xfrm>
              <a:off x="5338141" y="5486400"/>
              <a:ext cx="3975501" cy="95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ea typeface="ＭＳ Ｐゴシック" panose="020B0600070205080204" pitchFamily="34" charset="-128"/>
                </a:defRPr>
              </a:lvl1pPr>
              <a:lvl2pPr marL="37931725" indent="-37474525" eaLnBrk="0" hangingPunct="0">
                <a:defRPr sz="2400">
                  <a:solidFill>
                    <a:schemeClr val="tx1"/>
                  </a:solidFill>
                  <a:latin typeface="Arial Narrow" panose="020B0606020202030204" pitchFamily="34" charset="0"/>
                  <a:ea typeface="ＭＳ Ｐゴシック" panose="020B0600070205080204" pitchFamily="34" charset="-128"/>
                </a:defRPr>
              </a:lvl2pPr>
              <a:lvl3pPr eaLnBrk="0" hangingPunct="0">
                <a:defRPr sz="2400">
                  <a:solidFill>
                    <a:schemeClr val="tx1"/>
                  </a:solidFill>
                  <a:latin typeface="Arial Narrow" panose="020B0606020202030204" pitchFamily="34" charset="0"/>
                  <a:ea typeface="ＭＳ Ｐゴシック" panose="020B0600070205080204" pitchFamily="34" charset="-128"/>
                </a:defRPr>
              </a:lvl3pPr>
              <a:lvl4pPr eaLnBrk="0" hangingPunct="0">
                <a:defRPr sz="2400">
                  <a:solidFill>
                    <a:schemeClr val="tx1"/>
                  </a:solidFill>
                  <a:latin typeface="Arial Narrow" panose="020B0606020202030204" pitchFamily="34" charset="0"/>
                  <a:ea typeface="ＭＳ Ｐゴシック" panose="020B0600070205080204" pitchFamily="34" charset="-128"/>
                </a:defRPr>
              </a:lvl4pPr>
              <a:lvl5pPr eaLnBrk="0" hangingPunct="0">
                <a:defRPr sz="24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r>
                <a:rPr lang="en-US" altLang="en-US" sz="2800" dirty="0">
                  <a:latin typeface="Courier New" panose="02070309020205020404" pitchFamily="49" charset="0"/>
                  <a:cs typeface="Courier New" panose="02070309020205020404" pitchFamily="49" charset="0"/>
                </a:rPr>
                <a:t>PORT[RAM[s2]]</a:t>
              </a:r>
              <a:r>
                <a:rPr lang="en-US" altLang="en-US" sz="2800" dirty="0">
                  <a:latin typeface="Courier New" panose="02070309020205020404" pitchFamily="49" charset="0"/>
                  <a:cs typeface="Courier New" panose="02070309020205020404" pitchFamily="49" charset="0"/>
                  <a:sym typeface="Symbol" panose="05050102010706020507" pitchFamily="18" charset="2"/>
                </a:rPr>
                <a:t>s9</a:t>
              </a:r>
              <a:r>
                <a:rPr lang="en-US" altLang="en-US" sz="2800" dirty="0">
                  <a:latin typeface="Courier New" panose="02070309020205020404" pitchFamily="49" charset="0"/>
                  <a:cs typeface="Courier New" panose="02070309020205020404" pitchFamily="49" charset="0"/>
                </a:rPr>
                <a:t> </a:t>
              </a:r>
            </a:p>
            <a:p>
              <a:r>
                <a:rPr lang="en-US" altLang="en-US" sz="2800" dirty="0">
                  <a:latin typeface="Courier New" panose="02070309020205020404" pitchFamily="49" charset="0"/>
                  <a:cs typeface="Courier New" panose="02070309020205020404" pitchFamily="49" charset="0"/>
                  <a:sym typeface="Symbol" panose="05050102010706020507" pitchFamily="18" charset="2"/>
                </a:rPr>
                <a:t>s3 </a:t>
              </a:r>
              <a:r>
                <a:rPr lang="en-US" altLang="en-US" sz="2800" dirty="0">
                  <a:latin typeface="Courier New" panose="02070309020205020404" pitchFamily="49" charset="0"/>
                  <a:cs typeface="Courier New" panose="02070309020205020404" pitchFamily="49" charset="0"/>
                </a:rPr>
                <a:t>RAM[RAM[</a:t>
              </a:r>
              <a:r>
                <a:rPr lang="en-US" altLang="en-US" sz="2800" dirty="0" err="1">
                  <a:latin typeface="Courier New" panose="02070309020205020404" pitchFamily="49" charset="0"/>
                  <a:cs typeface="Courier New" panose="02070309020205020404" pitchFamily="49" charset="0"/>
                </a:rPr>
                <a:t>sa</a:t>
              </a:r>
              <a:r>
                <a:rPr lang="en-US" altLang="en-US" sz="2800" dirty="0">
                  <a:latin typeface="Courier New" panose="02070309020205020404" pitchFamily="49" charset="0"/>
                  <a:cs typeface="Courier New" panose="02070309020205020404" pitchFamily="49" charset="0"/>
                </a:rPr>
                <a:t>]]</a:t>
              </a:r>
            </a:p>
          </p:txBody>
        </p:sp>
      </p:grpSp>
      <p:grpSp>
        <p:nvGrpSpPr>
          <p:cNvPr id="46086" name="Group 19"/>
          <p:cNvGrpSpPr>
            <a:grpSpLocks/>
          </p:cNvGrpSpPr>
          <p:nvPr/>
        </p:nvGrpSpPr>
        <p:grpSpPr bwMode="auto">
          <a:xfrm>
            <a:off x="418563" y="1356594"/>
            <a:ext cx="8435280" cy="1604198"/>
            <a:chOff x="685800" y="717550"/>
            <a:chExt cx="8282952" cy="1316246"/>
          </a:xfrm>
        </p:grpSpPr>
        <p:sp>
          <p:nvSpPr>
            <p:cNvPr id="46087" name="Text Box 11"/>
            <p:cNvSpPr txBox="1">
              <a:spLocks noChangeArrowheads="1"/>
            </p:cNvSpPr>
            <p:nvPr/>
          </p:nvSpPr>
          <p:spPr bwMode="auto">
            <a:xfrm>
              <a:off x="5715000" y="1250950"/>
              <a:ext cx="3253752" cy="78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panose="020B0606020202030204" pitchFamily="34" charset="0"/>
                  <a:ea typeface="ＭＳ Ｐゴシック" panose="020B0600070205080204" pitchFamily="34" charset="-128"/>
                </a:defRPr>
              </a:lvl1pPr>
              <a:lvl2pPr marL="37931725" indent="-37474525" eaLnBrk="0" hangingPunct="0">
                <a:defRPr sz="2400">
                  <a:solidFill>
                    <a:schemeClr val="tx1"/>
                  </a:solidFill>
                  <a:latin typeface="Arial Narrow" panose="020B0606020202030204" pitchFamily="34" charset="0"/>
                  <a:ea typeface="ＭＳ Ｐゴシック" panose="020B0600070205080204" pitchFamily="34" charset="-128"/>
                </a:defRPr>
              </a:lvl2pPr>
              <a:lvl3pPr eaLnBrk="0" hangingPunct="0">
                <a:defRPr sz="2400">
                  <a:solidFill>
                    <a:schemeClr val="tx1"/>
                  </a:solidFill>
                  <a:latin typeface="Arial Narrow" panose="020B0606020202030204" pitchFamily="34" charset="0"/>
                  <a:ea typeface="ＭＳ Ｐゴシック" panose="020B0600070205080204" pitchFamily="34" charset="-128"/>
                </a:defRPr>
              </a:lvl3pPr>
              <a:lvl4pPr eaLnBrk="0" hangingPunct="0">
                <a:defRPr sz="2400">
                  <a:solidFill>
                    <a:schemeClr val="tx1"/>
                  </a:solidFill>
                  <a:latin typeface="Arial Narrow" panose="020B0606020202030204" pitchFamily="34" charset="0"/>
                  <a:ea typeface="ＭＳ Ｐゴシック" panose="020B0600070205080204" pitchFamily="34" charset="-128"/>
                </a:defRPr>
              </a:lvl4pPr>
              <a:lvl5pPr eaLnBrk="0" hangingPunct="0">
                <a:defRPr sz="24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r>
                <a:rPr lang="en-US" altLang="en-US" sz="2800" dirty="0">
                  <a:latin typeface="Courier New" panose="02070309020205020404" pitchFamily="49" charset="0"/>
                  <a:cs typeface="Courier New" panose="02070309020205020404" pitchFamily="49" charset="0"/>
                </a:rPr>
                <a:t>s2+08+C </a:t>
              </a:r>
              <a:r>
                <a:rPr lang="en-US" altLang="en-US" sz="2800" dirty="0">
                  <a:latin typeface="Courier New" panose="02070309020205020404" pitchFamily="49" charset="0"/>
                  <a:cs typeface="Courier New" panose="02070309020205020404" pitchFamily="49" charset="0"/>
                  <a:sym typeface="Symbol" panose="05050102010706020507" pitchFamily="18" charset="2"/>
                </a:rPr>
                <a:t> s2</a:t>
              </a:r>
            </a:p>
            <a:p>
              <a:r>
                <a:rPr lang="en-US" altLang="en-US" sz="2800" dirty="0">
                  <a:latin typeface="Courier New" panose="02070309020205020404" pitchFamily="49" charset="0"/>
                  <a:cs typeface="Courier New" panose="02070309020205020404" pitchFamily="49" charset="0"/>
                  <a:sym typeface="Symbol" panose="05050102010706020507" pitchFamily="18" charset="2"/>
                </a:rPr>
                <a:t>s7–7	 s7</a:t>
              </a:r>
              <a:endParaRPr lang="en-US" altLang="en-US" sz="2800" dirty="0">
                <a:latin typeface="Courier New" panose="02070309020205020404" pitchFamily="49" charset="0"/>
                <a:cs typeface="Courier New" panose="02070309020205020404" pitchFamily="49" charset="0"/>
              </a:endParaRPr>
            </a:p>
          </p:txBody>
        </p:sp>
        <p:sp>
          <p:nvSpPr>
            <p:cNvPr id="46088" name="Text Box 3"/>
            <p:cNvSpPr txBox="1">
              <a:spLocks noChangeArrowheads="1"/>
            </p:cNvSpPr>
            <p:nvPr/>
          </p:nvSpPr>
          <p:spPr bwMode="auto">
            <a:xfrm>
              <a:off x="685800" y="717550"/>
              <a:ext cx="3602391" cy="42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panose="020B0606020202030204" pitchFamily="34" charset="0"/>
                  <a:ea typeface="ＭＳ Ｐゴシック" panose="020B0600070205080204" pitchFamily="34" charset="-128"/>
                </a:defRPr>
              </a:lvl1pPr>
              <a:lvl2pPr marL="37931725" indent="-37474525" eaLnBrk="0" hangingPunct="0">
                <a:defRPr sz="2400">
                  <a:solidFill>
                    <a:schemeClr val="tx1"/>
                  </a:solidFill>
                  <a:latin typeface="Arial Narrow" panose="020B0606020202030204" pitchFamily="34" charset="0"/>
                  <a:ea typeface="ＭＳ Ｐゴシック" panose="020B0600070205080204" pitchFamily="34" charset="-128"/>
                </a:defRPr>
              </a:lvl2pPr>
              <a:lvl3pPr eaLnBrk="0" hangingPunct="0">
                <a:defRPr sz="2400">
                  <a:solidFill>
                    <a:schemeClr val="tx1"/>
                  </a:solidFill>
                  <a:latin typeface="Arial Narrow" panose="020B0606020202030204" pitchFamily="34" charset="0"/>
                  <a:ea typeface="ＭＳ Ｐゴシック" panose="020B0600070205080204" pitchFamily="34" charset="-128"/>
                </a:defRPr>
              </a:lvl3pPr>
              <a:lvl4pPr eaLnBrk="0" hangingPunct="0">
                <a:defRPr sz="2400">
                  <a:solidFill>
                    <a:schemeClr val="tx1"/>
                  </a:solidFill>
                  <a:latin typeface="Arial Narrow" panose="020B0606020202030204" pitchFamily="34" charset="0"/>
                  <a:ea typeface="ＭＳ Ｐゴシック" panose="020B0600070205080204" pitchFamily="34" charset="-128"/>
                </a:defRPr>
              </a:lvl4pPr>
              <a:lvl5pPr eaLnBrk="0" hangingPunct="0">
                <a:defRPr sz="24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r>
                <a:rPr lang="en-US" altLang="en-US" sz="2800" b="1" dirty="0">
                  <a:latin typeface="Courier New" panose="02070309020205020404" pitchFamily="49" charset="0"/>
                  <a:cs typeface="Courier New" panose="02070309020205020404" pitchFamily="49" charset="0"/>
                </a:rPr>
                <a:t>Immediate mode</a:t>
              </a:r>
              <a:endParaRPr lang="en-US" altLang="en-US" sz="2800" dirty="0">
                <a:latin typeface="Courier New" panose="02070309020205020404" pitchFamily="49" charset="0"/>
                <a:cs typeface="Courier New" panose="02070309020205020404" pitchFamily="49" charset="0"/>
              </a:endParaRPr>
            </a:p>
          </p:txBody>
        </p:sp>
        <p:sp>
          <p:nvSpPr>
            <p:cNvPr id="46089" name="Text Box 4"/>
            <p:cNvSpPr txBox="1">
              <a:spLocks noChangeArrowheads="1"/>
            </p:cNvSpPr>
            <p:nvPr/>
          </p:nvSpPr>
          <p:spPr bwMode="auto">
            <a:xfrm>
              <a:off x="1524007" y="1217936"/>
              <a:ext cx="2764184" cy="78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panose="020B0606020202030204" pitchFamily="34" charset="0"/>
                  <a:ea typeface="ＭＳ Ｐゴシック" panose="020B0600070205080204" pitchFamily="34" charset="-128"/>
                </a:defRPr>
              </a:lvl1pPr>
              <a:lvl2pPr marL="37931725" indent="-37474525" eaLnBrk="0" hangingPunct="0">
                <a:defRPr sz="2400">
                  <a:solidFill>
                    <a:schemeClr val="tx1"/>
                  </a:solidFill>
                  <a:latin typeface="Arial Narrow" panose="020B0606020202030204" pitchFamily="34" charset="0"/>
                  <a:ea typeface="ＭＳ Ｐゴシック" panose="020B0600070205080204" pitchFamily="34" charset="-128"/>
                </a:defRPr>
              </a:lvl2pPr>
              <a:lvl3pPr eaLnBrk="0" hangingPunct="0">
                <a:defRPr sz="2400">
                  <a:solidFill>
                    <a:schemeClr val="tx1"/>
                  </a:solidFill>
                  <a:latin typeface="Arial Narrow" panose="020B0606020202030204" pitchFamily="34" charset="0"/>
                  <a:ea typeface="ＭＳ Ｐゴシック" panose="020B0600070205080204" pitchFamily="34" charset="-128"/>
                </a:defRPr>
              </a:lvl3pPr>
              <a:lvl4pPr eaLnBrk="0" hangingPunct="0">
                <a:defRPr sz="2400">
                  <a:solidFill>
                    <a:schemeClr val="tx1"/>
                  </a:solidFill>
                  <a:latin typeface="Arial Narrow" panose="020B0606020202030204" pitchFamily="34" charset="0"/>
                  <a:ea typeface="ＭＳ Ｐゴシック" panose="020B0600070205080204" pitchFamily="34" charset="-128"/>
                </a:defRPr>
              </a:lvl4pPr>
              <a:lvl5pPr eaLnBrk="0" hangingPunct="0">
                <a:defRPr sz="24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5000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algn="l"/>
              <a:r>
                <a:rPr lang="en-US" altLang="en-US" sz="2800" dirty="0">
                  <a:latin typeface="Courier New" panose="02070309020205020404" pitchFamily="49" charset="0"/>
                  <a:cs typeface="Courier New" panose="02070309020205020404" pitchFamily="49" charset="0"/>
                </a:rPr>
                <a:t>ADDCY s2,08</a:t>
              </a:r>
            </a:p>
            <a:p>
              <a:pPr algn="l"/>
              <a:r>
                <a:rPr lang="en-US" altLang="en-US" sz="2800" dirty="0">
                  <a:latin typeface="Courier New" panose="02070309020205020404" pitchFamily="49" charset="0"/>
                  <a:cs typeface="Courier New" panose="02070309020205020404" pitchFamily="49" charset="0"/>
                </a:rPr>
                <a:t>SUB   s7, 7</a:t>
              </a:r>
            </a:p>
          </p:txBody>
        </p:sp>
      </p:grpSp>
      <p:sp>
        <p:nvSpPr>
          <p:cNvPr id="4" name="Title 3"/>
          <p:cNvSpPr>
            <a:spLocks noGrp="1"/>
          </p:cNvSpPr>
          <p:nvPr>
            <p:ph type="title"/>
          </p:nvPr>
        </p:nvSpPr>
        <p:spPr>
          <a:xfrm>
            <a:off x="457200" y="-243408"/>
            <a:ext cx="8435280" cy="1143000"/>
          </a:xfrm>
        </p:spPr>
        <p:txBody>
          <a:bodyPr/>
          <a:lstStyle/>
          <a:p>
            <a:r>
              <a:rPr lang="en-ZA" dirty="0" err="1"/>
              <a:t>PicoBlaze</a:t>
            </a:r>
            <a:r>
              <a:rPr lang="en-ZA" dirty="0"/>
              <a:t> Addressing Modes</a:t>
            </a:r>
          </a:p>
        </p:txBody>
      </p:sp>
      <p:sp>
        <p:nvSpPr>
          <p:cNvPr id="5" name="Rectangle 4"/>
          <p:cNvSpPr/>
          <p:nvPr/>
        </p:nvSpPr>
        <p:spPr>
          <a:xfrm>
            <a:off x="431584" y="782849"/>
            <a:ext cx="3078150" cy="523220"/>
          </a:xfrm>
          <a:prstGeom prst="rect">
            <a:avLst/>
          </a:prstGeom>
        </p:spPr>
        <p:txBody>
          <a:bodyPr wrap="none">
            <a:spAutoFit/>
          </a:bodyPr>
          <a:lstStyle/>
          <a:p>
            <a:r>
              <a:rPr lang="en-ZA" sz="2800" dirty="0"/>
              <a:t>Instruction example</a:t>
            </a:r>
          </a:p>
        </p:txBody>
      </p:sp>
      <p:sp>
        <p:nvSpPr>
          <p:cNvPr id="20" name="Rectangle 19"/>
          <p:cNvSpPr/>
          <p:nvPr/>
        </p:nvSpPr>
        <p:spPr>
          <a:xfrm>
            <a:off x="5084877" y="782849"/>
            <a:ext cx="1894942" cy="523220"/>
          </a:xfrm>
          <a:prstGeom prst="rect">
            <a:avLst/>
          </a:prstGeom>
        </p:spPr>
        <p:txBody>
          <a:bodyPr wrap="none">
            <a:spAutoFit/>
          </a:bodyPr>
          <a:lstStyle/>
          <a:p>
            <a:r>
              <a:rPr lang="en-ZA" sz="2800" dirty="0"/>
              <a:t>Explanation</a:t>
            </a:r>
          </a:p>
        </p:txBody>
      </p:sp>
    </p:spTree>
    <p:extLst>
      <p:ext uri="{BB962C8B-B14F-4D97-AF65-F5344CB8AC3E}">
        <p14:creationId xmlns:p14="http://schemas.microsoft.com/office/powerpoint/2010/main" val="3707470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Example Program</a:t>
            </a:r>
          </a:p>
        </p:txBody>
      </p:sp>
      <p:sp>
        <p:nvSpPr>
          <p:cNvPr id="4" name="Rectangle 3"/>
          <p:cNvSpPr/>
          <p:nvPr/>
        </p:nvSpPr>
        <p:spPr>
          <a:xfrm>
            <a:off x="1493912" y="1412776"/>
            <a:ext cx="6174432" cy="4524315"/>
          </a:xfrm>
          <a:prstGeom prst="rect">
            <a:avLst/>
          </a:prstGeom>
        </p:spPr>
        <p:txBody>
          <a:bodyPr wrap="square">
            <a:spAutoFit/>
          </a:bodyPr>
          <a:lstStyle/>
          <a:p>
            <a:r>
              <a:rPr lang="en-ZA" sz="2400" dirty="0"/>
              <a:t>; DEMONSTRATION PROGRAM </a:t>
            </a:r>
          </a:p>
          <a:p>
            <a:r>
              <a:rPr lang="en-ZA" sz="2400" dirty="0"/>
              <a:t>; EXERCISE THE 7 SEGMENT DISPLAYS</a:t>
            </a:r>
          </a:p>
          <a:p>
            <a:r>
              <a:rPr lang="en-ZA" sz="2400" dirty="0" err="1"/>
              <a:t>cold_start</a:t>
            </a:r>
            <a:r>
              <a:rPr lang="en-ZA" sz="2400" dirty="0"/>
              <a:t>:</a:t>
            </a:r>
          </a:p>
          <a:p>
            <a:r>
              <a:rPr lang="en-ZA" sz="2400" dirty="0"/>
              <a:t>  LOAD s3, 11  ; clear all time values</a:t>
            </a:r>
          </a:p>
          <a:p>
            <a:r>
              <a:rPr lang="en-ZA" sz="2400" dirty="0"/>
              <a:t>  OUTPUT s3, 04</a:t>
            </a:r>
          </a:p>
          <a:p>
            <a:r>
              <a:rPr lang="en-ZA" sz="2400" dirty="0"/>
              <a:t>  LOAD s4, 00</a:t>
            </a:r>
          </a:p>
          <a:p>
            <a:r>
              <a:rPr lang="en-ZA" sz="2400" dirty="0"/>
              <a:t>  OUTPUT s4, 05</a:t>
            </a:r>
          </a:p>
          <a:p>
            <a:r>
              <a:rPr lang="en-ZA" sz="2400" dirty="0" err="1"/>
              <a:t>main_loop</a:t>
            </a:r>
            <a:r>
              <a:rPr lang="en-ZA" sz="2400" dirty="0"/>
              <a:t>:		</a:t>
            </a:r>
          </a:p>
          <a:p>
            <a:r>
              <a:rPr lang="en-ZA" sz="2400" dirty="0"/>
              <a:t> OUTPUT s5,04  ; Update 4 digit 7 </a:t>
            </a:r>
            <a:r>
              <a:rPr lang="en-ZA" sz="2400" dirty="0" err="1"/>
              <a:t>seg</a:t>
            </a:r>
            <a:r>
              <a:rPr lang="en-ZA" sz="2400" dirty="0"/>
              <a:t> display</a:t>
            </a:r>
          </a:p>
          <a:p>
            <a:r>
              <a:rPr lang="en-ZA" sz="2400" dirty="0"/>
              <a:t> OUTPUT s3,06</a:t>
            </a:r>
          </a:p>
          <a:p>
            <a:r>
              <a:rPr lang="en-ZA" sz="2400" dirty="0"/>
              <a:t>  JUMP </a:t>
            </a:r>
            <a:r>
              <a:rPr lang="en-ZA" sz="2400" dirty="0" err="1"/>
              <a:t>main_loop</a:t>
            </a:r>
            <a:endParaRPr lang="en-ZA" sz="2400" dirty="0"/>
          </a:p>
          <a:p>
            <a:endParaRPr lang="en-ZA" sz="2400" dirty="0"/>
          </a:p>
        </p:txBody>
      </p:sp>
    </p:spTree>
    <p:extLst>
      <p:ext uri="{BB962C8B-B14F-4D97-AF65-F5344CB8AC3E}">
        <p14:creationId xmlns:p14="http://schemas.microsoft.com/office/powerpoint/2010/main" val="2037537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Soft Core Case Studies</a:t>
            </a:r>
          </a:p>
        </p:txBody>
      </p:sp>
      <p:grpSp>
        <p:nvGrpSpPr>
          <p:cNvPr id="19" name="Group 18"/>
          <p:cNvGrpSpPr/>
          <p:nvPr/>
        </p:nvGrpSpPr>
        <p:grpSpPr>
          <a:xfrm>
            <a:off x="401273" y="2204864"/>
            <a:ext cx="2017491" cy="2965869"/>
            <a:chOff x="401273" y="2492896"/>
            <a:chExt cx="2017491" cy="2965869"/>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49" y="4945060"/>
              <a:ext cx="1612795" cy="51370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64" y="3520593"/>
              <a:ext cx="1981200" cy="1447800"/>
            </a:xfrm>
            <a:prstGeom prst="rect">
              <a:avLst/>
            </a:prstGeom>
          </p:spPr>
        </p:pic>
        <p:sp>
          <p:nvSpPr>
            <p:cNvPr id="4" name="Rectangle 3"/>
            <p:cNvSpPr/>
            <p:nvPr/>
          </p:nvSpPr>
          <p:spPr>
            <a:xfrm>
              <a:off x="401273" y="2492896"/>
              <a:ext cx="1933543"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Nios</a:t>
              </a:r>
              <a:r>
                <a:rPr lang="en-US" sz="5400" b="0" cap="none" spc="0" dirty="0">
                  <a:ln w="0"/>
                  <a:solidFill>
                    <a:schemeClr val="accent1"/>
                  </a:solidFill>
                  <a:effectLst>
                    <a:outerShdw blurRad="38100" dist="25400" dir="5400000" algn="ctr" rotWithShape="0">
                      <a:srgbClr val="6E747A">
                        <a:alpha val="43000"/>
                      </a:srgbClr>
                    </a:outerShdw>
                  </a:effectLst>
                </a:rPr>
                <a:t> II</a:t>
              </a:r>
            </a:p>
          </p:txBody>
        </p:sp>
      </p:grpSp>
      <p:grpSp>
        <p:nvGrpSpPr>
          <p:cNvPr id="18" name="Group 17"/>
          <p:cNvGrpSpPr/>
          <p:nvPr/>
        </p:nvGrpSpPr>
        <p:grpSpPr>
          <a:xfrm>
            <a:off x="2722869" y="2204864"/>
            <a:ext cx="2824299" cy="2822393"/>
            <a:chOff x="3044842" y="2492896"/>
            <a:chExt cx="2824299" cy="2822393"/>
          </a:xfrm>
        </p:grpSpPr>
        <p:sp>
          <p:nvSpPr>
            <p:cNvPr id="5" name="Rectangle 4"/>
            <p:cNvSpPr/>
            <p:nvPr/>
          </p:nvSpPr>
          <p:spPr>
            <a:xfrm>
              <a:off x="3044842" y="2492896"/>
              <a:ext cx="2824299"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PicoBlaze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6741" y="3573016"/>
              <a:ext cx="2692400" cy="1231900"/>
            </a:xfrm>
            <a:prstGeom prst="rect">
              <a:avLst/>
            </a:prstGeom>
          </p:spPr>
        </p:pic>
        <p:sp>
          <p:nvSpPr>
            <p:cNvPr id="14" name="Rectangle 13"/>
            <p:cNvSpPr/>
            <p:nvPr/>
          </p:nvSpPr>
          <p:spPr>
            <a:xfrm>
              <a:off x="4046863" y="4792069"/>
              <a:ext cx="957185" cy="523220"/>
            </a:xfrm>
            <a:prstGeom prst="rect">
              <a:avLst/>
            </a:prstGeom>
          </p:spPr>
          <p:txBody>
            <a:bodyPr wrap="none">
              <a:spAutoFit/>
            </a:bodyPr>
            <a:lstStyle/>
            <a:p>
              <a:r>
                <a:rPr lang="en-US" sz="2800" dirty="0">
                  <a:ln w="0"/>
                  <a:effectLst>
                    <a:outerShdw blurRad="38100" dist="25400" dir="5400000" algn="ctr" rotWithShape="0">
                      <a:srgbClr val="6E747A">
                        <a:alpha val="43000"/>
                      </a:srgbClr>
                    </a:outerShdw>
                  </a:effectLst>
                </a:rPr>
                <a:t>Xilinx</a:t>
              </a:r>
              <a:endParaRPr lang="en-ZA" sz="2800" dirty="0"/>
            </a:p>
          </p:txBody>
        </p:sp>
      </p:grpSp>
      <p:grpSp>
        <p:nvGrpSpPr>
          <p:cNvPr id="17" name="Group 16"/>
          <p:cNvGrpSpPr/>
          <p:nvPr/>
        </p:nvGrpSpPr>
        <p:grpSpPr>
          <a:xfrm>
            <a:off x="5867945" y="2305719"/>
            <a:ext cx="2723823" cy="2962938"/>
            <a:chOff x="6189918" y="2593751"/>
            <a:chExt cx="2723823" cy="2962938"/>
          </a:xfrm>
        </p:grpSpPr>
        <p:sp>
          <p:nvSpPr>
            <p:cNvPr id="6" name="Rectangle 5"/>
            <p:cNvSpPr/>
            <p:nvPr/>
          </p:nvSpPr>
          <p:spPr>
            <a:xfrm>
              <a:off x="6189918" y="2593751"/>
              <a:ext cx="2723823"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DUGONG</a:t>
              </a:r>
            </a:p>
          </p:txBody>
        </p:sp>
        <p:grpSp>
          <p:nvGrpSpPr>
            <p:cNvPr id="10" name="Group 9"/>
            <p:cNvGrpSpPr/>
            <p:nvPr/>
          </p:nvGrpSpPr>
          <p:grpSpPr>
            <a:xfrm>
              <a:off x="6402416" y="3543036"/>
              <a:ext cx="2058158" cy="1433699"/>
              <a:chOff x="6402416" y="3543036"/>
              <a:chExt cx="2058158" cy="1433699"/>
            </a:xfrm>
          </p:grpSpPr>
          <p:sp>
            <p:nvSpPr>
              <p:cNvPr id="9" name="Rounded Rectangle 8"/>
              <p:cNvSpPr/>
              <p:nvPr/>
            </p:nvSpPr>
            <p:spPr>
              <a:xfrm>
                <a:off x="6402416" y="3543036"/>
                <a:ext cx="2058158" cy="14336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443" y="3596071"/>
                <a:ext cx="1783500" cy="1335694"/>
              </a:xfrm>
              <a:prstGeom prst="rect">
                <a:avLst/>
              </a:prstGeom>
            </p:spPr>
          </p:pic>
        </p:grpSp>
        <p:sp>
          <p:nvSpPr>
            <p:cNvPr id="15" name="Rectangle 14"/>
            <p:cNvSpPr/>
            <p:nvPr/>
          </p:nvSpPr>
          <p:spPr>
            <a:xfrm>
              <a:off x="6642536" y="5156579"/>
              <a:ext cx="1660455" cy="400110"/>
            </a:xfrm>
            <a:prstGeom prst="rect">
              <a:avLst/>
            </a:prstGeom>
          </p:spPr>
          <p:txBody>
            <a:bodyPr wrap="none">
              <a:spAutoFit/>
            </a:bodyPr>
            <a:lstStyle/>
            <a:p>
              <a:r>
                <a:rPr lang="en-US" sz="2000" dirty="0">
                  <a:ln w="0"/>
                  <a:effectLst>
                    <a:outerShdw blurRad="38100" dist="25400" dir="5400000" algn="ctr" rotWithShape="0">
                      <a:srgbClr val="6E747A">
                        <a:alpha val="43000"/>
                      </a:srgbClr>
                    </a:outerShdw>
                  </a:effectLst>
                </a:rPr>
                <a:t>(Open source)</a:t>
              </a:r>
              <a:endParaRPr lang="en-ZA" sz="2000" dirty="0"/>
            </a:p>
          </p:txBody>
        </p:sp>
      </p:grpSp>
      <p:sp>
        <p:nvSpPr>
          <p:cNvPr id="16" name="Rounded Rectangle 15"/>
          <p:cNvSpPr/>
          <p:nvPr/>
        </p:nvSpPr>
        <p:spPr>
          <a:xfrm>
            <a:off x="5791186" y="2086378"/>
            <a:ext cx="2839219" cy="33649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9736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79296" cy="1143000"/>
          </a:xfrm>
        </p:spPr>
        <p:txBody>
          <a:bodyPr>
            <a:normAutofit fontScale="90000"/>
          </a:bodyPr>
          <a:lstStyle/>
          <a:p>
            <a:r>
              <a:rPr lang="en-ZA" dirty="0"/>
              <a:t>Soft core Processors:</a:t>
            </a:r>
            <a:br>
              <a:rPr lang="en-ZA" dirty="0"/>
            </a:br>
            <a:r>
              <a:rPr lang="en-ZA" dirty="0"/>
              <a:t>Processors within FPGAs</a:t>
            </a:r>
          </a:p>
        </p:txBody>
      </p:sp>
      <p:sp>
        <p:nvSpPr>
          <p:cNvPr id="3" name="Content Placeholder 2"/>
          <p:cNvSpPr>
            <a:spLocks noGrp="1"/>
          </p:cNvSpPr>
          <p:nvPr>
            <p:ph idx="1"/>
          </p:nvPr>
        </p:nvSpPr>
        <p:spPr>
          <a:xfrm>
            <a:off x="280419" y="1556792"/>
            <a:ext cx="8820472" cy="5101183"/>
          </a:xfrm>
        </p:spPr>
        <p:txBody>
          <a:bodyPr>
            <a:normAutofit/>
          </a:bodyPr>
          <a:lstStyle/>
          <a:p>
            <a:pPr>
              <a:lnSpc>
                <a:spcPct val="80000"/>
              </a:lnSpc>
            </a:pPr>
            <a:r>
              <a:rPr lang="en-US" altLang="en-US" sz="2800" dirty="0"/>
              <a:t>What is a ‘soft core’?</a:t>
            </a:r>
          </a:p>
          <a:p>
            <a:pPr lvl="1">
              <a:lnSpc>
                <a:spcPct val="80000"/>
              </a:lnSpc>
            </a:pPr>
            <a:r>
              <a:rPr lang="en-ZA" sz="2400" dirty="0"/>
              <a:t>A soft microprocessor is a microprocessor core that can be wholly implemented using logic synthesis.</a:t>
            </a:r>
            <a:endParaRPr lang="en-US" altLang="en-US" sz="2400" dirty="0"/>
          </a:p>
          <a:p>
            <a:pPr lvl="1">
              <a:lnSpc>
                <a:spcPct val="80000"/>
              </a:lnSpc>
            </a:pPr>
            <a:r>
              <a:rPr lang="en-US" altLang="en-US" sz="2400" dirty="0"/>
              <a:t>It is essentially an item of ‘Intellectual Property’ (IP) that contains the </a:t>
            </a:r>
            <a:r>
              <a:rPr lang="en-US" altLang="en-US" sz="2400" b="1" dirty="0"/>
              <a:t>design of a processor</a:t>
            </a:r>
            <a:r>
              <a:rPr lang="en-US" altLang="en-US" sz="2400" dirty="0"/>
              <a:t>.</a:t>
            </a:r>
          </a:p>
          <a:p>
            <a:pPr lvl="1">
              <a:lnSpc>
                <a:spcPct val="80000"/>
              </a:lnSpc>
            </a:pPr>
            <a:r>
              <a:rPr lang="en-US" altLang="en-US" sz="2400" dirty="0"/>
              <a:t>A soft core processors can be incorporated into a design and then the design synthesized, place &amp; routed to generate an executable.</a:t>
            </a:r>
          </a:p>
          <a:p>
            <a:pPr lvl="1">
              <a:lnSpc>
                <a:spcPct val="80000"/>
              </a:lnSpc>
            </a:pPr>
            <a:r>
              <a:rPr lang="en-US" altLang="en-US" sz="2400" dirty="0"/>
              <a:t>Examples of these:</a:t>
            </a:r>
          </a:p>
          <a:p>
            <a:pPr lvl="2">
              <a:lnSpc>
                <a:spcPct val="80000"/>
              </a:lnSpc>
            </a:pPr>
            <a:r>
              <a:rPr lang="en-US" altLang="en-US" dirty="0"/>
              <a:t>Altera NIOS II</a:t>
            </a:r>
          </a:p>
          <a:p>
            <a:pPr lvl="2">
              <a:lnSpc>
                <a:spcPct val="80000"/>
              </a:lnSpc>
            </a:pPr>
            <a:r>
              <a:rPr lang="en-US" altLang="en-US" dirty="0"/>
              <a:t>Xilinx </a:t>
            </a:r>
            <a:r>
              <a:rPr lang="en-US" altLang="en-US" dirty="0" err="1"/>
              <a:t>Microblaze</a:t>
            </a:r>
            <a:r>
              <a:rPr lang="en-US" altLang="en-US" dirty="0"/>
              <a:t> &amp; Xilinx </a:t>
            </a:r>
            <a:r>
              <a:rPr lang="en-US" altLang="en-US" dirty="0" err="1"/>
              <a:t>Picoblaze</a:t>
            </a:r>
            <a:endParaRPr lang="en-US" altLang="en-US" dirty="0"/>
          </a:p>
          <a:p>
            <a:pPr lvl="2">
              <a:lnSpc>
                <a:spcPct val="80000"/>
              </a:lnSpc>
            </a:pPr>
            <a:r>
              <a:rPr lang="en-US" altLang="en-US" dirty="0"/>
              <a:t>A variety of ARM processors</a:t>
            </a:r>
          </a:p>
          <a:p>
            <a:pPr>
              <a:lnSpc>
                <a:spcPct val="80000"/>
              </a:lnSpc>
            </a:pPr>
            <a:r>
              <a:rPr lang="en-US" altLang="en-US" sz="2800" dirty="0"/>
              <a:t>How do these compare to hard cores? </a:t>
            </a:r>
            <a:r>
              <a:rPr lang="en-US" altLang="en-US" sz="2800" i="1" dirty="0"/>
              <a:t>… see later!</a:t>
            </a:r>
            <a:endParaRPr lang="en-US" altLang="en-US" sz="2400" i="1" dirty="0"/>
          </a:p>
        </p:txBody>
      </p:sp>
    </p:spTree>
    <p:extLst>
      <p:ext uri="{BB962C8B-B14F-4D97-AF65-F5344CB8AC3E}">
        <p14:creationId xmlns:p14="http://schemas.microsoft.com/office/powerpoint/2010/main" val="2271325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Why look at this one</a:t>
            </a:r>
          </a:p>
        </p:txBody>
      </p:sp>
      <p:sp>
        <p:nvSpPr>
          <p:cNvPr id="3" name="TextBox 2"/>
          <p:cNvSpPr txBox="1"/>
          <p:nvPr/>
        </p:nvSpPr>
        <p:spPr>
          <a:xfrm>
            <a:off x="729114" y="1764406"/>
            <a:ext cx="7778839" cy="2031325"/>
          </a:xfrm>
          <a:prstGeom prst="rect">
            <a:avLst/>
          </a:prstGeom>
          <a:noFill/>
        </p:spPr>
        <p:txBody>
          <a:bodyPr wrap="square" rtlCol="0">
            <a:spAutoFit/>
          </a:bodyPr>
          <a:lstStyle/>
          <a:p>
            <a:r>
              <a:rPr lang="en-ZA" dirty="0"/>
              <a:t>This provides a case study of a custom-designed processor which provides a variety of useful facilities that are useful especially in configuring other modules in an FPGA, or being used as a junction for moving data around within the FPGA or steering the data to e.g. an output port or for doing debug inspections (kind of like a boot monitor for an FPGA; you can send it various commands – in machine language – and it can carry them out to do inspections on the modules running in the system)</a:t>
            </a:r>
          </a:p>
        </p:txBody>
      </p:sp>
    </p:spTree>
    <p:extLst>
      <p:ext uri="{BB962C8B-B14F-4D97-AF65-F5344CB8AC3E}">
        <p14:creationId xmlns:p14="http://schemas.microsoft.com/office/powerpoint/2010/main" val="2227203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DUGONG</a:t>
            </a:r>
          </a:p>
        </p:txBody>
      </p:sp>
      <p:sp>
        <p:nvSpPr>
          <p:cNvPr id="3" name="Content Placeholder 2"/>
          <p:cNvSpPr>
            <a:spLocks noGrp="1"/>
          </p:cNvSpPr>
          <p:nvPr>
            <p:ph idx="1"/>
          </p:nvPr>
        </p:nvSpPr>
        <p:spPr>
          <a:xfrm>
            <a:off x="266510" y="1405330"/>
            <a:ext cx="8686800" cy="4525963"/>
          </a:xfrm>
        </p:spPr>
        <p:txBody>
          <a:bodyPr>
            <a:normAutofit/>
          </a:bodyPr>
          <a:lstStyle/>
          <a:p>
            <a:r>
              <a:rPr lang="en-ZA" dirty="0"/>
              <a:t>Developed by Matthew Bridges (SDRG student), part of a larger research project</a:t>
            </a:r>
          </a:p>
          <a:p>
            <a:r>
              <a:rPr lang="en-ZA" dirty="0"/>
              <a:t>Designed from scratch (a solution to a need)</a:t>
            </a:r>
          </a:p>
          <a:p>
            <a:r>
              <a:rPr lang="en-ZA" dirty="0"/>
              <a:t>Design around compatibility with Wishbone interface</a:t>
            </a:r>
          </a:p>
          <a:p>
            <a:r>
              <a:rPr lang="en-ZA" dirty="0"/>
              <a:t>Designed with a focus on simplicity with scalability</a:t>
            </a:r>
          </a:p>
        </p:txBody>
      </p:sp>
      <p:sp>
        <p:nvSpPr>
          <p:cNvPr id="4" name="Rectangle 3"/>
          <p:cNvSpPr/>
          <p:nvPr/>
        </p:nvSpPr>
        <p:spPr>
          <a:xfrm>
            <a:off x="478076" y="5445224"/>
            <a:ext cx="1905522" cy="400110"/>
          </a:xfrm>
          <a:prstGeom prst="rect">
            <a:avLst/>
          </a:prstGeom>
        </p:spPr>
        <p:txBody>
          <a:bodyPr wrap="none">
            <a:spAutoFit/>
          </a:bodyPr>
          <a:lstStyle/>
          <a:p>
            <a:r>
              <a:rPr lang="en-ZA" sz="2000" dirty="0">
                <a:solidFill>
                  <a:srgbClr val="FF0000"/>
                </a:solidFill>
              </a:rPr>
              <a:t>But what is it???</a:t>
            </a:r>
          </a:p>
        </p:txBody>
      </p:sp>
      <p:sp>
        <p:nvSpPr>
          <p:cNvPr id="5" name="Rectangle 4"/>
          <p:cNvSpPr/>
          <p:nvPr/>
        </p:nvSpPr>
        <p:spPr>
          <a:xfrm>
            <a:off x="4353057" y="5199003"/>
            <a:ext cx="4437369" cy="646331"/>
          </a:xfrm>
          <a:prstGeom prst="rect">
            <a:avLst/>
          </a:prstGeom>
        </p:spPr>
        <p:txBody>
          <a:bodyPr wrap="none">
            <a:spAutoFit/>
          </a:bodyPr>
          <a:lstStyle/>
          <a:p>
            <a:r>
              <a:rPr lang="en-ZA" dirty="0"/>
              <a:t>Available at:</a:t>
            </a:r>
          </a:p>
          <a:p>
            <a:r>
              <a:rPr lang="en-ZA" dirty="0">
                <a:hlinkClick r:id="rId2"/>
              </a:rPr>
              <a:t>https://github.com/matthewbridges/dugong</a:t>
            </a:r>
            <a:endParaRPr lang="en-ZA" dirty="0"/>
          </a:p>
        </p:txBody>
      </p:sp>
    </p:spTree>
    <p:extLst>
      <p:ext uri="{BB962C8B-B14F-4D97-AF65-F5344CB8AC3E}">
        <p14:creationId xmlns:p14="http://schemas.microsoft.com/office/powerpoint/2010/main" val="169626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‘DUGONG’ name?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577" y="1406892"/>
            <a:ext cx="3520745" cy="2636748"/>
          </a:xfrm>
          <a:prstGeom prst="rect">
            <a:avLst/>
          </a:prstGeom>
        </p:spPr>
      </p:pic>
      <p:sp>
        <p:nvSpPr>
          <p:cNvPr id="6" name="TextBox 5"/>
          <p:cNvSpPr txBox="1"/>
          <p:nvPr/>
        </p:nvSpPr>
        <p:spPr>
          <a:xfrm>
            <a:off x="755576" y="4293096"/>
            <a:ext cx="7787208" cy="646331"/>
          </a:xfrm>
          <a:prstGeom prst="rect">
            <a:avLst/>
          </a:prstGeom>
          <a:noFill/>
        </p:spPr>
        <p:txBody>
          <a:bodyPr wrap="square" rtlCol="0">
            <a:spAutoFit/>
          </a:bodyPr>
          <a:lstStyle/>
          <a:p>
            <a:r>
              <a:rPr lang="en-ZA" dirty="0"/>
              <a:t>A dugong is actually a type of underwater mammal, colloquially called ‘sea cow’ that is found in the Indian Ocean (similarities to ‘manatees’) </a:t>
            </a:r>
          </a:p>
        </p:txBody>
      </p:sp>
      <p:sp>
        <p:nvSpPr>
          <p:cNvPr id="7" name="TextBox 6"/>
          <p:cNvSpPr txBox="1"/>
          <p:nvPr/>
        </p:nvSpPr>
        <p:spPr>
          <a:xfrm>
            <a:off x="755576" y="5175894"/>
            <a:ext cx="7931224" cy="646331"/>
          </a:xfrm>
          <a:prstGeom prst="rect">
            <a:avLst/>
          </a:prstGeom>
          <a:noFill/>
        </p:spPr>
        <p:txBody>
          <a:bodyPr wrap="square" rtlCol="0">
            <a:spAutoFit/>
          </a:bodyPr>
          <a:lstStyle/>
          <a:p>
            <a:r>
              <a:rPr lang="en-ZA" dirty="0"/>
              <a:t>The DUGONG controller was given this name as it’s a ‘underwater’ hidden feature, and no one else is likely to choose the name… and it is a kind of grazer like a RHINO</a:t>
            </a:r>
          </a:p>
        </p:txBody>
      </p:sp>
    </p:spTree>
    <p:extLst>
      <p:ext uri="{BB962C8B-B14F-4D97-AF65-F5344CB8AC3E}">
        <p14:creationId xmlns:p14="http://schemas.microsoft.com/office/powerpoint/2010/main" val="436539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ZA" dirty="0"/>
              <a:t>DUGONG</a:t>
            </a:r>
          </a:p>
        </p:txBody>
      </p:sp>
      <p:sp>
        <p:nvSpPr>
          <p:cNvPr id="3" name="Content Placeholder 2"/>
          <p:cNvSpPr>
            <a:spLocks noGrp="1"/>
          </p:cNvSpPr>
          <p:nvPr>
            <p:ph idx="1"/>
          </p:nvPr>
        </p:nvSpPr>
        <p:spPr>
          <a:xfrm>
            <a:off x="266510" y="1266413"/>
            <a:ext cx="8686800" cy="4831982"/>
          </a:xfrm>
        </p:spPr>
        <p:txBody>
          <a:bodyPr>
            <a:normAutofit/>
          </a:bodyPr>
          <a:lstStyle/>
          <a:p>
            <a:r>
              <a:rPr lang="en-ZA" dirty="0"/>
              <a:t>Essentially it is a glorified state machine</a:t>
            </a:r>
          </a:p>
          <a:p>
            <a:r>
              <a:rPr lang="en-ZA" dirty="0"/>
              <a:t>But has limited number of states and transition types (i.e. predefined list of triggers, operations, transitions, etc.)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498661"/>
            <a:ext cx="4204159" cy="2376264"/>
          </a:xfrm>
          <a:prstGeom prst="rect">
            <a:avLst/>
          </a:prstGeom>
        </p:spPr>
      </p:pic>
    </p:spTree>
    <p:extLst>
      <p:ext uri="{BB962C8B-B14F-4D97-AF65-F5344CB8AC3E}">
        <p14:creationId xmlns:p14="http://schemas.microsoft.com/office/powerpoint/2010/main" val="1148191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Arrow 21"/>
          <p:cNvSpPr/>
          <p:nvPr/>
        </p:nvSpPr>
        <p:spPr>
          <a:xfrm>
            <a:off x="3143018" y="4078072"/>
            <a:ext cx="780910" cy="46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Curved Up Arrow 11"/>
          <p:cNvSpPr/>
          <p:nvPr/>
        </p:nvSpPr>
        <p:spPr>
          <a:xfrm rot="5400000">
            <a:off x="7103353" y="4004636"/>
            <a:ext cx="1296144" cy="86409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 name="Title 1"/>
          <p:cNvSpPr>
            <a:spLocks noGrp="1"/>
          </p:cNvSpPr>
          <p:nvPr>
            <p:ph type="title"/>
          </p:nvPr>
        </p:nvSpPr>
        <p:spPr>
          <a:xfrm>
            <a:off x="457200" y="116632"/>
            <a:ext cx="8229600" cy="1143000"/>
          </a:xfrm>
        </p:spPr>
        <p:txBody>
          <a:bodyPr/>
          <a:lstStyle/>
          <a:p>
            <a:r>
              <a:rPr lang="en-ZA" dirty="0"/>
              <a:t>DUGONG</a:t>
            </a:r>
          </a:p>
        </p:txBody>
      </p:sp>
      <p:sp>
        <p:nvSpPr>
          <p:cNvPr id="3" name="Content Placeholder 2"/>
          <p:cNvSpPr>
            <a:spLocks noGrp="1"/>
          </p:cNvSpPr>
          <p:nvPr>
            <p:ph idx="1"/>
          </p:nvPr>
        </p:nvSpPr>
        <p:spPr>
          <a:xfrm>
            <a:off x="266510" y="1305050"/>
            <a:ext cx="8686800" cy="4831982"/>
          </a:xfrm>
        </p:spPr>
        <p:txBody>
          <a:bodyPr>
            <a:normAutofit/>
          </a:bodyPr>
          <a:lstStyle/>
          <a:p>
            <a:r>
              <a:rPr lang="en-ZA" dirty="0"/>
              <a:t>Essentially it is a glorified state machine</a:t>
            </a:r>
          </a:p>
          <a:p>
            <a:r>
              <a:rPr lang="en-ZA" dirty="0"/>
              <a:t>Works as follows:</a:t>
            </a:r>
          </a:p>
          <a:p>
            <a:pPr lvl="1"/>
            <a:r>
              <a:rPr lang="en-ZA" dirty="0"/>
              <a:t>A list of timing and transfer operations are loaded into it, and it runs through these sequentially</a:t>
            </a:r>
          </a:p>
        </p:txBody>
      </p:sp>
      <p:grpSp>
        <p:nvGrpSpPr>
          <p:cNvPr id="11" name="Group 10"/>
          <p:cNvGrpSpPr/>
          <p:nvPr/>
        </p:nvGrpSpPr>
        <p:grpSpPr>
          <a:xfrm>
            <a:off x="4817030" y="3716604"/>
            <a:ext cx="2592288" cy="1296144"/>
            <a:chOff x="1043608" y="4941168"/>
            <a:chExt cx="2592288" cy="1296144"/>
          </a:xfrm>
        </p:grpSpPr>
        <p:sp>
          <p:nvSpPr>
            <p:cNvPr id="10" name="Rectangle 9"/>
            <p:cNvSpPr/>
            <p:nvPr/>
          </p:nvSpPr>
          <p:spPr>
            <a:xfrm>
              <a:off x="1043608" y="4941168"/>
              <a:ext cx="2592288" cy="129614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1979712" y="5085184"/>
              <a:ext cx="1296144"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OP1</a:t>
              </a:r>
            </a:p>
          </p:txBody>
        </p:sp>
        <p:sp>
          <p:nvSpPr>
            <p:cNvPr id="7" name="Rectangle 6"/>
            <p:cNvSpPr/>
            <p:nvPr/>
          </p:nvSpPr>
          <p:spPr>
            <a:xfrm>
              <a:off x="1979712" y="5373216"/>
              <a:ext cx="1296144"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OP2</a:t>
              </a:r>
            </a:p>
          </p:txBody>
        </p:sp>
        <p:sp>
          <p:nvSpPr>
            <p:cNvPr id="8" name="Rectangle 7"/>
            <p:cNvSpPr/>
            <p:nvPr/>
          </p:nvSpPr>
          <p:spPr>
            <a:xfrm>
              <a:off x="1979712" y="5661248"/>
              <a:ext cx="1296144"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OP3</a:t>
              </a:r>
            </a:p>
          </p:txBody>
        </p:sp>
        <p:sp>
          <p:nvSpPr>
            <p:cNvPr id="9" name="Striped Right Arrow 8"/>
            <p:cNvSpPr/>
            <p:nvPr/>
          </p:nvSpPr>
          <p:spPr>
            <a:xfrm rot="5400000">
              <a:off x="1119421" y="5283148"/>
              <a:ext cx="748589" cy="46816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3" name="Rectangle 12"/>
          <p:cNvSpPr/>
          <p:nvPr/>
        </p:nvSpPr>
        <p:spPr>
          <a:xfrm>
            <a:off x="8331301" y="3691705"/>
            <a:ext cx="848181" cy="369332"/>
          </a:xfrm>
          <a:prstGeom prst="rect">
            <a:avLst/>
          </a:prstGeom>
        </p:spPr>
        <p:txBody>
          <a:bodyPr wrap="none">
            <a:spAutoFit/>
          </a:bodyPr>
          <a:lstStyle/>
          <a:p>
            <a:r>
              <a:rPr lang="en-ZA" dirty="0"/>
              <a:t>Data in</a:t>
            </a:r>
          </a:p>
        </p:txBody>
      </p:sp>
      <p:grpSp>
        <p:nvGrpSpPr>
          <p:cNvPr id="15" name="Group 14"/>
          <p:cNvGrpSpPr/>
          <p:nvPr/>
        </p:nvGrpSpPr>
        <p:grpSpPr>
          <a:xfrm>
            <a:off x="606071" y="3716604"/>
            <a:ext cx="2592288" cy="1296144"/>
            <a:chOff x="1043608" y="4941168"/>
            <a:chExt cx="2592288" cy="1296144"/>
          </a:xfrm>
        </p:grpSpPr>
        <p:sp>
          <p:nvSpPr>
            <p:cNvPr id="16" name="Rectangle 15"/>
            <p:cNvSpPr/>
            <p:nvPr/>
          </p:nvSpPr>
          <p:spPr>
            <a:xfrm>
              <a:off x="1043608" y="4941168"/>
              <a:ext cx="2592288" cy="129614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a:off x="1979712" y="5085184"/>
              <a:ext cx="1296144"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OP1</a:t>
              </a:r>
            </a:p>
          </p:txBody>
        </p:sp>
        <p:sp>
          <p:nvSpPr>
            <p:cNvPr id="18" name="Rectangle 17"/>
            <p:cNvSpPr/>
            <p:nvPr/>
          </p:nvSpPr>
          <p:spPr>
            <a:xfrm>
              <a:off x="1979712" y="5373216"/>
              <a:ext cx="1296144"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OP2</a:t>
              </a:r>
            </a:p>
          </p:txBody>
        </p:sp>
        <p:sp>
          <p:nvSpPr>
            <p:cNvPr id="19" name="Rectangle 18"/>
            <p:cNvSpPr/>
            <p:nvPr/>
          </p:nvSpPr>
          <p:spPr>
            <a:xfrm>
              <a:off x="1979712" y="5661248"/>
              <a:ext cx="1296144"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OP3</a:t>
              </a:r>
            </a:p>
          </p:txBody>
        </p:sp>
        <p:sp>
          <p:nvSpPr>
            <p:cNvPr id="20" name="Striped Right Arrow 19"/>
            <p:cNvSpPr/>
            <p:nvPr/>
          </p:nvSpPr>
          <p:spPr>
            <a:xfrm rot="5400000">
              <a:off x="1119421" y="5283148"/>
              <a:ext cx="748589" cy="46816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1" name="Rectangle 20"/>
          <p:cNvSpPr/>
          <p:nvPr/>
        </p:nvSpPr>
        <p:spPr>
          <a:xfrm>
            <a:off x="3347864" y="3457903"/>
            <a:ext cx="755271" cy="646331"/>
          </a:xfrm>
          <a:prstGeom prst="rect">
            <a:avLst/>
          </a:prstGeom>
        </p:spPr>
        <p:txBody>
          <a:bodyPr wrap="none">
            <a:spAutoFit/>
          </a:bodyPr>
          <a:lstStyle/>
          <a:p>
            <a:r>
              <a:rPr lang="en-ZA" dirty="0"/>
              <a:t>Send </a:t>
            </a:r>
          </a:p>
          <a:p>
            <a:r>
              <a:rPr lang="en-ZA" dirty="0" err="1"/>
              <a:t>config</a:t>
            </a:r>
            <a:endParaRPr lang="en-ZA" dirty="0"/>
          </a:p>
        </p:txBody>
      </p:sp>
      <p:sp>
        <p:nvSpPr>
          <p:cNvPr id="5" name="Rectangle 4"/>
          <p:cNvSpPr/>
          <p:nvPr/>
        </p:nvSpPr>
        <p:spPr>
          <a:xfrm>
            <a:off x="5637201" y="5300780"/>
            <a:ext cx="1965603" cy="400110"/>
          </a:xfrm>
          <a:prstGeom prst="rect">
            <a:avLst/>
          </a:prstGeom>
        </p:spPr>
        <p:txBody>
          <a:bodyPr wrap="none">
            <a:spAutoFit/>
          </a:bodyPr>
          <a:lstStyle/>
          <a:p>
            <a:r>
              <a:rPr lang="en-ZA" sz="2000" b="1" dirty="0"/>
              <a:t>Redirect mode</a:t>
            </a:r>
          </a:p>
        </p:txBody>
      </p:sp>
      <p:sp>
        <p:nvSpPr>
          <p:cNvPr id="23" name="Rectangle 22"/>
          <p:cNvSpPr/>
          <p:nvPr/>
        </p:nvSpPr>
        <p:spPr>
          <a:xfrm>
            <a:off x="1542175" y="5294830"/>
            <a:ext cx="1752403" cy="400110"/>
          </a:xfrm>
          <a:prstGeom prst="rect">
            <a:avLst/>
          </a:prstGeom>
        </p:spPr>
        <p:txBody>
          <a:bodyPr wrap="none">
            <a:spAutoFit/>
          </a:bodyPr>
          <a:lstStyle/>
          <a:p>
            <a:r>
              <a:rPr lang="en-ZA" sz="2000" b="1" dirty="0" err="1"/>
              <a:t>Config</a:t>
            </a:r>
            <a:r>
              <a:rPr lang="en-ZA" sz="2000" b="1" dirty="0"/>
              <a:t> mode</a:t>
            </a:r>
          </a:p>
        </p:txBody>
      </p:sp>
      <p:sp>
        <p:nvSpPr>
          <p:cNvPr id="24" name="Rectangle 23"/>
          <p:cNvSpPr/>
          <p:nvPr/>
        </p:nvSpPr>
        <p:spPr>
          <a:xfrm>
            <a:off x="208188" y="5300780"/>
            <a:ext cx="1059008" cy="400110"/>
          </a:xfrm>
          <a:prstGeom prst="rect">
            <a:avLst/>
          </a:prstGeom>
        </p:spPr>
        <p:txBody>
          <a:bodyPr wrap="none">
            <a:spAutoFit/>
          </a:bodyPr>
          <a:lstStyle/>
          <a:p>
            <a:r>
              <a:rPr lang="en-ZA" sz="2000" b="1" dirty="0"/>
              <a:t>MODES:</a:t>
            </a:r>
          </a:p>
        </p:txBody>
      </p:sp>
      <p:sp>
        <p:nvSpPr>
          <p:cNvPr id="25" name="Rectangle 24"/>
          <p:cNvSpPr/>
          <p:nvPr/>
        </p:nvSpPr>
        <p:spPr>
          <a:xfrm>
            <a:off x="208188" y="5762168"/>
            <a:ext cx="4659609" cy="400110"/>
          </a:xfrm>
          <a:prstGeom prst="rect">
            <a:avLst/>
          </a:prstGeom>
        </p:spPr>
        <p:txBody>
          <a:bodyPr wrap="none">
            <a:spAutoFit/>
          </a:bodyPr>
          <a:lstStyle/>
          <a:p>
            <a:r>
              <a:rPr lang="en-ZA" sz="2000" b="1" dirty="0"/>
              <a:t>Various other modes, some simultaneous.</a:t>
            </a:r>
          </a:p>
        </p:txBody>
      </p:sp>
      <p:sp>
        <p:nvSpPr>
          <p:cNvPr id="6" name="Right Brace 5"/>
          <p:cNvSpPr/>
          <p:nvPr/>
        </p:nvSpPr>
        <p:spPr>
          <a:xfrm rot="5400000">
            <a:off x="2133585" y="3530652"/>
            <a:ext cx="262827" cy="3317857"/>
          </a:xfrm>
          <a:prstGeom prst="rightBrace">
            <a:avLst>
              <a:gd name="adj1" fmla="val 43788"/>
              <a:gd name="adj2" fmla="val 480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6" name="Right Brace 25"/>
          <p:cNvSpPr/>
          <p:nvPr/>
        </p:nvSpPr>
        <p:spPr>
          <a:xfrm rot="5400000">
            <a:off x="6376767" y="3514288"/>
            <a:ext cx="246968" cy="3366443"/>
          </a:xfrm>
          <a:prstGeom prst="rightBrace">
            <a:avLst>
              <a:gd name="adj1" fmla="val 43788"/>
              <a:gd name="adj2" fmla="val 480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3338429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ZA" dirty="0"/>
              <a:t>DUGONG Structure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150" y="1556792"/>
            <a:ext cx="3187700" cy="3276600"/>
          </a:xfrm>
          <a:prstGeom prst="rect">
            <a:avLst/>
          </a:prstGeom>
        </p:spPr>
      </p:pic>
      <p:sp>
        <p:nvSpPr>
          <p:cNvPr id="8" name="Left-Right Arrow 7"/>
          <p:cNvSpPr/>
          <p:nvPr/>
        </p:nvSpPr>
        <p:spPr>
          <a:xfrm rot="5400000">
            <a:off x="4271920" y="4701236"/>
            <a:ext cx="660120" cy="504056"/>
          </a:xfrm>
          <a:prstGeom prst="lef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2817890" y="5283324"/>
            <a:ext cx="3528392" cy="36004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WISHBONE</a:t>
            </a:r>
          </a:p>
        </p:txBody>
      </p:sp>
      <p:sp>
        <p:nvSpPr>
          <p:cNvPr id="10" name="TextBox 9"/>
          <p:cNvSpPr txBox="1"/>
          <p:nvPr/>
        </p:nvSpPr>
        <p:spPr>
          <a:xfrm>
            <a:off x="6660232" y="1898948"/>
            <a:ext cx="2160240" cy="1200329"/>
          </a:xfrm>
          <a:prstGeom prst="rect">
            <a:avLst/>
          </a:prstGeom>
          <a:noFill/>
        </p:spPr>
        <p:txBody>
          <a:bodyPr wrap="square" rtlCol="0">
            <a:spAutoFit/>
          </a:bodyPr>
          <a:lstStyle/>
          <a:p>
            <a:r>
              <a:rPr lang="en-ZA" dirty="0"/>
              <a:t>Has one register, </a:t>
            </a:r>
            <a:r>
              <a:rPr lang="en-ZA"/>
              <a:t>the </a:t>
            </a:r>
            <a:r>
              <a:rPr lang="en-ZA" u="sng"/>
              <a:t>accumulator,</a:t>
            </a:r>
            <a:r>
              <a:rPr lang="en-ZA"/>
              <a:t> </a:t>
            </a:r>
            <a:r>
              <a:rPr lang="en-ZA" dirty="0"/>
              <a:t>through which data is transferred.</a:t>
            </a:r>
          </a:p>
        </p:txBody>
      </p:sp>
      <p:sp>
        <p:nvSpPr>
          <p:cNvPr id="11" name="Left-Right Arrow 10"/>
          <p:cNvSpPr/>
          <p:nvPr/>
        </p:nvSpPr>
        <p:spPr>
          <a:xfrm>
            <a:off x="2537752" y="2943064"/>
            <a:ext cx="660120" cy="504056"/>
          </a:xfrm>
          <a:prstGeom prst="lef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Rectangle 1"/>
          <p:cNvSpPr/>
          <p:nvPr/>
        </p:nvSpPr>
        <p:spPr>
          <a:xfrm>
            <a:off x="971600" y="2420888"/>
            <a:ext cx="1566152" cy="1440160"/>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To control processor interface (GPMC bus on RHINO)</a:t>
            </a:r>
          </a:p>
        </p:txBody>
      </p:sp>
    </p:spTree>
    <p:extLst>
      <p:ext uri="{BB962C8B-B14F-4D97-AF65-F5344CB8AC3E}">
        <p14:creationId xmlns:p14="http://schemas.microsoft.com/office/powerpoint/2010/main" val="1396406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Connecting to DUGONG</a:t>
            </a:r>
          </a:p>
        </p:txBody>
      </p:sp>
      <p:sp>
        <p:nvSpPr>
          <p:cNvPr id="3" name="Content Placeholder 2"/>
          <p:cNvSpPr>
            <a:spLocks noGrp="1"/>
          </p:cNvSpPr>
          <p:nvPr>
            <p:ph idx="1"/>
          </p:nvPr>
        </p:nvSpPr>
        <p:spPr>
          <a:xfrm>
            <a:off x="266510" y="1268760"/>
            <a:ext cx="8686800" cy="4831982"/>
          </a:xfrm>
        </p:spPr>
        <p:txBody>
          <a:bodyPr>
            <a:normAutofit/>
          </a:bodyPr>
          <a:lstStyle/>
          <a:p>
            <a:r>
              <a:rPr lang="en-ZA" dirty="0"/>
              <a:t>Serves as the Master on the wishbone bus</a:t>
            </a:r>
          </a:p>
        </p:txBody>
      </p:sp>
      <p:sp>
        <p:nvSpPr>
          <p:cNvPr id="4" name="Rectangle 3"/>
          <p:cNvSpPr/>
          <p:nvPr/>
        </p:nvSpPr>
        <p:spPr>
          <a:xfrm>
            <a:off x="266510" y="1952488"/>
            <a:ext cx="8121914" cy="1015663"/>
          </a:xfrm>
          <a:prstGeom prst="rect">
            <a:avLst/>
          </a:prstGeom>
        </p:spPr>
        <p:txBody>
          <a:bodyPr wrap="square">
            <a:spAutoFit/>
          </a:bodyPr>
          <a:lstStyle/>
          <a:p>
            <a:r>
              <a:rPr lang="en-ZA" sz="2000" dirty="0"/>
              <a:t>Wishbone bus:  Open source hardware interconnect bus structure for connecting computational blocks within ICs / reconfigurable computers. This bus structure is commonly used by designs provided by </a:t>
            </a:r>
            <a:r>
              <a:rPr lang="en-ZA" sz="2000" dirty="0" err="1"/>
              <a:t>OpenCores</a:t>
            </a:r>
            <a:r>
              <a:rPr lang="en-ZA" sz="2000"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225" y="3043101"/>
            <a:ext cx="3096344" cy="2935495"/>
          </a:xfrm>
          <a:prstGeom prst="rect">
            <a:avLst/>
          </a:prstGeom>
        </p:spPr>
      </p:pic>
      <p:sp>
        <p:nvSpPr>
          <p:cNvPr id="5" name="Rectangle 4"/>
          <p:cNvSpPr/>
          <p:nvPr/>
        </p:nvSpPr>
        <p:spPr>
          <a:xfrm>
            <a:off x="2865376" y="6006746"/>
            <a:ext cx="3245476" cy="646331"/>
          </a:xfrm>
          <a:prstGeom prst="rect">
            <a:avLst/>
          </a:prstGeom>
        </p:spPr>
        <p:txBody>
          <a:bodyPr wrap="square">
            <a:spAutoFit/>
          </a:bodyPr>
          <a:lstStyle/>
          <a:p>
            <a:pPr algn="ctr"/>
            <a:r>
              <a:rPr lang="en-ZA" dirty="0"/>
              <a:t>Wishbone  interfaces for Master and Slave modules</a:t>
            </a:r>
          </a:p>
        </p:txBody>
      </p:sp>
    </p:spTree>
    <p:extLst>
      <p:ext uri="{BB962C8B-B14F-4D97-AF65-F5344CB8AC3E}">
        <p14:creationId xmlns:p14="http://schemas.microsoft.com/office/powerpoint/2010/main" val="3485928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6824" y="720566"/>
            <a:ext cx="7698306" cy="692210"/>
          </a:xfrm>
        </p:spPr>
        <p:txBody>
          <a:bodyPr>
            <a:normAutofit fontScale="90000"/>
          </a:bodyPr>
          <a:lstStyle/>
          <a:p>
            <a:r>
              <a:rPr lang="en-ZA" dirty="0"/>
              <a:t>How DUGONG fits in to a Wishbone-based design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869" y="2060848"/>
            <a:ext cx="7266261" cy="3744416"/>
          </a:xfrm>
          <a:prstGeom prst="rect">
            <a:avLst/>
          </a:prstGeom>
        </p:spPr>
      </p:pic>
      <p:sp>
        <p:nvSpPr>
          <p:cNvPr id="3" name="Folded Corner 2"/>
          <p:cNvSpPr/>
          <p:nvPr/>
        </p:nvSpPr>
        <p:spPr>
          <a:xfrm>
            <a:off x="7418231" y="1628800"/>
            <a:ext cx="1434971" cy="1152128"/>
          </a:xfrm>
          <a:prstGeom prst="foldedCorner">
            <a:avLst/>
          </a:prstGeom>
          <a:solidFill>
            <a:srgbClr val="FFFF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rPr>
              <a:t>Controls the wishbone clock lines, etc.</a:t>
            </a:r>
          </a:p>
        </p:txBody>
      </p:sp>
      <p:cxnSp>
        <p:nvCxnSpPr>
          <p:cNvPr id="7" name="Straight Connector 6"/>
          <p:cNvCxnSpPr>
            <a:endCxn id="3" idx="1"/>
          </p:cNvCxnSpPr>
          <p:nvPr/>
        </p:nvCxnSpPr>
        <p:spPr>
          <a:xfrm flipV="1">
            <a:off x="6762220" y="2204864"/>
            <a:ext cx="656011" cy="11697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55576" y="3789040"/>
            <a:ext cx="7728857" cy="4381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4420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DUGONG</a:t>
            </a:r>
          </a:p>
        </p:txBody>
      </p:sp>
      <p:sp>
        <p:nvSpPr>
          <p:cNvPr id="3" name="Content Placeholder 2"/>
          <p:cNvSpPr>
            <a:spLocks noGrp="1"/>
          </p:cNvSpPr>
          <p:nvPr>
            <p:ph idx="1"/>
          </p:nvPr>
        </p:nvSpPr>
        <p:spPr>
          <a:xfrm>
            <a:off x="266510" y="1268760"/>
            <a:ext cx="8686800" cy="4831982"/>
          </a:xfrm>
        </p:spPr>
        <p:txBody>
          <a:bodyPr>
            <a:normAutofit/>
          </a:bodyPr>
          <a:lstStyle/>
          <a:p>
            <a:r>
              <a:rPr lang="en-ZA" dirty="0"/>
              <a:t>Designed around simplicity &amp; scalability (connect up and configure small to big designs)</a:t>
            </a:r>
          </a:p>
          <a:p>
            <a:r>
              <a:rPr lang="en-ZA" dirty="0"/>
              <a:t>Has no function unit (FU) – with good reason</a:t>
            </a:r>
          </a:p>
          <a:p>
            <a:r>
              <a:rPr lang="en-ZA" dirty="0"/>
              <a:t>Can I use it for processing? Comparisons?</a:t>
            </a:r>
          </a:p>
          <a:p>
            <a:pPr lvl="1"/>
            <a:r>
              <a:rPr lang="en-ZA" dirty="0"/>
              <a:t>Sorry, no can do: that is someone else's problem (or rather use a CPU e.g. </a:t>
            </a:r>
            <a:r>
              <a:rPr lang="en-ZA" dirty="0" err="1"/>
              <a:t>Nios</a:t>
            </a:r>
            <a:r>
              <a:rPr lang="en-ZA" dirty="0"/>
              <a:t> II)</a:t>
            </a:r>
          </a:p>
        </p:txBody>
      </p:sp>
      <p:sp>
        <p:nvSpPr>
          <p:cNvPr id="4" name="Rectangle 3"/>
          <p:cNvSpPr/>
          <p:nvPr/>
        </p:nvSpPr>
        <p:spPr>
          <a:xfrm>
            <a:off x="683568" y="5333944"/>
            <a:ext cx="3832139" cy="369332"/>
          </a:xfrm>
          <a:prstGeom prst="rect">
            <a:avLst/>
          </a:prstGeom>
        </p:spPr>
        <p:txBody>
          <a:bodyPr wrap="none">
            <a:spAutoFit/>
          </a:bodyPr>
          <a:lstStyle/>
          <a:p>
            <a:r>
              <a:rPr lang="en-ZA" dirty="0"/>
              <a:t>OpenCores.org: </a:t>
            </a:r>
            <a:r>
              <a:rPr lang="en-ZA" dirty="0">
                <a:hlinkClick r:id="rId2"/>
              </a:rPr>
              <a:t>http://opencores.org/</a:t>
            </a:r>
            <a:endParaRPr lang="en-ZA" dirty="0"/>
          </a:p>
        </p:txBody>
      </p:sp>
      <p:sp>
        <p:nvSpPr>
          <p:cNvPr id="5" name="Rectangle 4"/>
          <p:cNvSpPr/>
          <p:nvPr/>
        </p:nvSpPr>
        <p:spPr>
          <a:xfrm>
            <a:off x="683568" y="5651956"/>
            <a:ext cx="4899483" cy="369332"/>
          </a:xfrm>
          <a:prstGeom prst="rect">
            <a:avLst/>
          </a:prstGeom>
        </p:spPr>
        <p:txBody>
          <a:bodyPr wrap="none">
            <a:spAutoFit/>
          </a:bodyPr>
          <a:lstStyle/>
          <a:p>
            <a:r>
              <a:rPr lang="en-ZA" dirty="0"/>
              <a:t>Open Hardware Repository: </a:t>
            </a:r>
            <a:r>
              <a:rPr lang="en-ZA" dirty="0">
                <a:hlinkClick r:id="rId3"/>
              </a:rPr>
              <a:t>http://www.ohwr.org/</a:t>
            </a:r>
            <a:endParaRPr lang="en-ZA" dirty="0"/>
          </a:p>
        </p:txBody>
      </p:sp>
      <p:sp>
        <p:nvSpPr>
          <p:cNvPr id="6" name="Rectangle 5"/>
          <p:cNvSpPr/>
          <p:nvPr/>
        </p:nvSpPr>
        <p:spPr>
          <a:xfrm>
            <a:off x="278740" y="5042167"/>
            <a:ext cx="6180025" cy="369332"/>
          </a:xfrm>
          <a:prstGeom prst="rect">
            <a:avLst/>
          </a:prstGeom>
        </p:spPr>
        <p:txBody>
          <a:bodyPr wrap="none">
            <a:spAutoFit/>
          </a:bodyPr>
          <a:lstStyle/>
          <a:p>
            <a:r>
              <a:rPr lang="en-ZA" dirty="0"/>
              <a:t>There are lots of other </a:t>
            </a:r>
            <a:r>
              <a:rPr lang="en-ZA" dirty="0" err="1"/>
              <a:t>opensource</a:t>
            </a:r>
            <a:r>
              <a:rPr lang="en-ZA" dirty="0"/>
              <a:t> soft cores available, see e.g.:</a:t>
            </a:r>
          </a:p>
        </p:txBody>
      </p:sp>
    </p:spTree>
    <p:extLst>
      <p:ext uri="{BB962C8B-B14F-4D97-AF65-F5344CB8AC3E}">
        <p14:creationId xmlns:p14="http://schemas.microsoft.com/office/powerpoint/2010/main" val="206291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DUGONG Instruction Set</a:t>
            </a:r>
          </a:p>
        </p:txBody>
      </p:sp>
      <p:sp>
        <p:nvSpPr>
          <p:cNvPr id="3" name="Content Placeholder 2"/>
          <p:cNvSpPr>
            <a:spLocks noGrp="1"/>
          </p:cNvSpPr>
          <p:nvPr>
            <p:ph idx="1"/>
          </p:nvPr>
        </p:nvSpPr>
        <p:spPr>
          <a:xfrm>
            <a:off x="457200" y="1196752"/>
            <a:ext cx="8229600" cy="4525963"/>
          </a:xfrm>
        </p:spPr>
        <p:txBody>
          <a:bodyPr/>
          <a:lstStyle/>
          <a:p>
            <a:r>
              <a:rPr lang="en-ZA" dirty="0"/>
              <a:t>DUGONG1:</a:t>
            </a:r>
          </a:p>
          <a:p>
            <a:pPr lvl="1"/>
            <a:r>
              <a:rPr lang="en-ZA" dirty="0"/>
              <a:t>4 bit Instruction Set</a:t>
            </a:r>
          </a:p>
          <a:p>
            <a:pPr lvl="1"/>
            <a:r>
              <a:rPr lang="en-ZA" dirty="0"/>
              <a:t>Structure:  &lt;CODE:4 bits&gt; &lt;DATA:28 bits&gt;</a:t>
            </a:r>
          </a:p>
        </p:txBody>
      </p:sp>
      <p:graphicFrame>
        <p:nvGraphicFramePr>
          <p:cNvPr id="4" name="Table 3"/>
          <p:cNvGraphicFramePr>
            <a:graphicFrameLocks noGrp="1"/>
          </p:cNvGraphicFramePr>
          <p:nvPr>
            <p:extLst/>
          </p:nvPr>
        </p:nvGraphicFramePr>
        <p:xfrm>
          <a:off x="971600" y="3087102"/>
          <a:ext cx="6984776" cy="3408680"/>
        </p:xfrm>
        <a:graphic>
          <a:graphicData uri="http://schemas.openxmlformats.org/drawingml/2006/table">
            <a:tbl>
              <a:tblPr firstRow="1" bandRow="1">
                <a:tableStyleId>{5C22544A-7EE6-4342-B048-85BDC9FD1C3A}</a:tableStyleId>
              </a:tblPr>
              <a:tblGrid>
                <a:gridCol w="1044631">
                  <a:extLst>
                    <a:ext uri="{9D8B030D-6E8A-4147-A177-3AD203B41FA5}">
                      <a16:colId xmlns:a16="http://schemas.microsoft.com/office/drawing/2014/main" val="20000"/>
                    </a:ext>
                  </a:extLst>
                </a:gridCol>
                <a:gridCol w="2954887">
                  <a:extLst>
                    <a:ext uri="{9D8B030D-6E8A-4147-A177-3AD203B41FA5}">
                      <a16:colId xmlns:a16="http://schemas.microsoft.com/office/drawing/2014/main" val="20001"/>
                    </a:ext>
                  </a:extLst>
                </a:gridCol>
                <a:gridCol w="2985258">
                  <a:extLst>
                    <a:ext uri="{9D8B030D-6E8A-4147-A177-3AD203B41FA5}">
                      <a16:colId xmlns:a16="http://schemas.microsoft.com/office/drawing/2014/main" val="20002"/>
                    </a:ext>
                  </a:extLst>
                </a:gridCol>
              </a:tblGrid>
              <a:tr h="370840">
                <a:tc>
                  <a:txBody>
                    <a:bodyPr/>
                    <a:lstStyle/>
                    <a:p>
                      <a:r>
                        <a:rPr lang="en-ZA" dirty="0"/>
                        <a:t>Code</a:t>
                      </a:r>
                    </a:p>
                  </a:txBody>
                  <a:tcPr/>
                </a:tc>
                <a:tc>
                  <a:txBody>
                    <a:bodyPr/>
                    <a:lstStyle/>
                    <a:p>
                      <a:r>
                        <a:rPr lang="en-ZA" dirty="0"/>
                        <a:t>Instruction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Description</a:t>
                      </a:r>
                    </a:p>
                  </a:txBody>
                  <a:tcPr/>
                </a:tc>
                <a:extLst>
                  <a:ext uri="{0D108BD9-81ED-4DB2-BD59-A6C34878D82A}">
                    <a16:rowId xmlns:a16="http://schemas.microsoft.com/office/drawing/2014/main" val="10000"/>
                  </a:ext>
                </a:extLst>
              </a:tr>
              <a:tr h="370840">
                <a:tc>
                  <a:txBody>
                    <a:bodyPr/>
                    <a:lstStyle/>
                    <a:p>
                      <a:r>
                        <a:rPr lang="en-ZA" dirty="0"/>
                        <a:t>0000</a:t>
                      </a:r>
                    </a:p>
                  </a:txBody>
                  <a:tcPr/>
                </a:tc>
                <a:tc>
                  <a:txBody>
                    <a:bodyPr/>
                    <a:lstStyle/>
                    <a:p>
                      <a:r>
                        <a:rPr lang="en-ZA" dirty="0"/>
                        <a:t>NOP</a:t>
                      </a:r>
                    </a:p>
                  </a:txBody>
                  <a:tcPr/>
                </a:tc>
                <a:tc>
                  <a:txBody>
                    <a:bodyPr/>
                    <a:lstStyle/>
                    <a:p>
                      <a:r>
                        <a:rPr lang="en-ZA" dirty="0"/>
                        <a:t>No operation</a:t>
                      </a:r>
                    </a:p>
                  </a:txBody>
                  <a:tcPr/>
                </a:tc>
                <a:extLst>
                  <a:ext uri="{0D108BD9-81ED-4DB2-BD59-A6C34878D82A}">
                    <a16:rowId xmlns:a16="http://schemas.microsoft.com/office/drawing/2014/main" val="10001"/>
                  </a:ext>
                </a:extLst>
              </a:tr>
              <a:tr h="370840">
                <a:tc>
                  <a:txBody>
                    <a:bodyPr/>
                    <a:lstStyle/>
                    <a:p>
                      <a:r>
                        <a:rPr lang="en-ZA" dirty="0"/>
                        <a:t>0001</a:t>
                      </a:r>
                    </a:p>
                  </a:txBody>
                  <a:tcPr/>
                </a:tc>
                <a:tc>
                  <a:txBody>
                    <a:bodyPr/>
                    <a:lstStyle/>
                    <a:p>
                      <a:r>
                        <a:rPr lang="en-ZA" dirty="0"/>
                        <a:t>WRITE</a:t>
                      </a:r>
                    </a:p>
                  </a:txBody>
                  <a:tcPr/>
                </a:tc>
                <a:tc>
                  <a:txBody>
                    <a:bodyPr/>
                    <a:lstStyle/>
                    <a:p>
                      <a:r>
                        <a:rPr lang="en-ZA" dirty="0"/>
                        <a:t>Write data to </a:t>
                      </a:r>
                      <a:r>
                        <a:rPr lang="en-ZA" dirty="0" err="1"/>
                        <a:t>addr</a:t>
                      </a:r>
                      <a:endParaRPr lang="en-ZA" dirty="0"/>
                    </a:p>
                  </a:txBody>
                  <a:tcPr/>
                </a:tc>
                <a:extLst>
                  <a:ext uri="{0D108BD9-81ED-4DB2-BD59-A6C34878D82A}">
                    <a16:rowId xmlns:a16="http://schemas.microsoft.com/office/drawing/2014/main" val="10002"/>
                  </a:ext>
                </a:extLst>
              </a:tr>
              <a:tr h="370840">
                <a:tc>
                  <a:txBody>
                    <a:bodyPr/>
                    <a:lstStyle/>
                    <a:p>
                      <a:r>
                        <a:rPr lang="en-ZA" dirty="0"/>
                        <a:t>0010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READA</a:t>
                      </a:r>
                    </a:p>
                  </a:txBody>
                  <a:tcPr/>
                </a:tc>
                <a:tc>
                  <a:txBody>
                    <a:bodyPr/>
                    <a:lstStyle/>
                    <a:p>
                      <a:r>
                        <a:rPr lang="en-ZA" dirty="0"/>
                        <a:t>Read from </a:t>
                      </a:r>
                      <a:r>
                        <a:rPr lang="en-ZA" dirty="0" err="1"/>
                        <a:t>addr</a:t>
                      </a:r>
                      <a:r>
                        <a:rPr lang="en-ZA" dirty="0"/>
                        <a:t> to </a:t>
                      </a:r>
                      <a:r>
                        <a:rPr lang="en-ZA" dirty="0" err="1"/>
                        <a:t>acc</a:t>
                      </a:r>
                      <a:endParaRPr lang="en-ZA" dirty="0"/>
                    </a:p>
                  </a:txBody>
                  <a:tcPr/>
                </a:tc>
                <a:extLst>
                  <a:ext uri="{0D108BD9-81ED-4DB2-BD59-A6C34878D82A}">
                    <a16:rowId xmlns:a16="http://schemas.microsoft.com/office/drawing/2014/main" val="10003"/>
                  </a:ext>
                </a:extLst>
              </a:tr>
              <a:tr h="370840">
                <a:tc>
                  <a:txBody>
                    <a:bodyPr/>
                    <a:lstStyle/>
                    <a:p>
                      <a:r>
                        <a:rPr lang="en-ZA" dirty="0"/>
                        <a:t>0011</a:t>
                      </a:r>
                    </a:p>
                  </a:txBody>
                  <a:tcPr/>
                </a:tc>
                <a:tc>
                  <a:txBody>
                    <a:bodyPr/>
                    <a:lstStyle/>
                    <a:p>
                      <a:r>
                        <a:rPr lang="en-ZA" dirty="0"/>
                        <a:t>WRITEA</a:t>
                      </a:r>
                    </a:p>
                  </a:txBody>
                  <a:tcPr/>
                </a:tc>
                <a:tc>
                  <a:txBody>
                    <a:bodyPr/>
                    <a:lstStyle/>
                    <a:p>
                      <a:r>
                        <a:rPr lang="en-ZA" dirty="0"/>
                        <a:t>Write from </a:t>
                      </a:r>
                      <a:r>
                        <a:rPr lang="en-ZA" dirty="0" err="1"/>
                        <a:t>acc</a:t>
                      </a:r>
                      <a:r>
                        <a:rPr lang="en-ZA" dirty="0"/>
                        <a:t> to </a:t>
                      </a:r>
                      <a:r>
                        <a:rPr lang="en-ZA" dirty="0" err="1"/>
                        <a:t>addr</a:t>
                      </a:r>
                      <a:endParaRPr lang="en-ZA" dirty="0"/>
                    </a:p>
                  </a:txBody>
                  <a:tcPr/>
                </a:tc>
                <a:extLst>
                  <a:ext uri="{0D108BD9-81ED-4DB2-BD59-A6C34878D82A}">
                    <a16:rowId xmlns:a16="http://schemas.microsoft.com/office/drawing/2014/main" val="10004"/>
                  </a:ext>
                </a:extLst>
              </a:tr>
              <a:tr h="370840">
                <a:tc>
                  <a:txBody>
                    <a:bodyPr/>
                    <a:lstStyle/>
                    <a:p>
                      <a:r>
                        <a:rPr lang="en-ZA" dirty="0"/>
                        <a:t>0100</a:t>
                      </a:r>
                    </a:p>
                  </a:txBody>
                  <a:tcPr/>
                </a:tc>
                <a:tc>
                  <a:txBody>
                    <a:bodyPr/>
                    <a:lstStyle/>
                    <a:p>
                      <a:r>
                        <a:rPr lang="en-ZA" dirty="0"/>
                        <a:t>BRANCH</a:t>
                      </a:r>
                    </a:p>
                  </a:txBody>
                  <a:tcPr/>
                </a:tc>
                <a:tc>
                  <a:txBody>
                    <a:bodyPr/>
                    <a:lstStyle/>
                    <a:p>
                      <a:r>
                        <a:rPr lang="en-ZA" dirty="0"/>
                        <a:t>write data to pc / controller</a:t>
                      </a:r>
                    </a:p>
                  </a:txBody>
                  <a:tcPr/>
                </a:tc>
                <a:extLst>
                  <a:ext uri="{0D108BD9-81ED-4DB2-BD59-A6C34878D82A}">
                    <a16:rowId xmlns:a16="http://schemas.microsoft.com/office/drawing/2014/main" val="10005"/>
                  </a:ext>
                </a:extLst>
              </a:tr>
              <a:tr h="370840">
                <a:tc>
                  <a:txBody>
                    <a:bodyPr/>
                    <a:lstStyle/>
                    <a:p>
                      <a:r>
                        <a:rPr lang="en-ZA" dirty="0"/>
                        <a:t>1000</a:t>
                      </a:r>
                    </a:p>
                  </a:txBody>
                  <a:tcPr/>
                </a:tc>
                <a:tc>
                  <a:txBody>
                    <a:bodyPr/>
                    <a:lstStyle/>
                    <a:p>
                      <a:r>
                        <a:rPr lang="en-ZA" dirty="0"/>
                        <a:t>WAIT</a:t>
                      </a:r>
                    </a:p>
                  </a:txBody>
                  <a:tcPr/>
                </a:tc>
                <a:tc>
                  <a:txBody>
                    <a:bodyPr/>
                    <a:lstStyle/>
                    <a:p>
                      <a:r>
                        <a:rPr lang="en-ZA" dirty="0"/>
                        <a:t>Wait for a number of clock cycles equal to data field</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977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809" y="283335"/>
            <a:ext cx="7698306" cy="1224849"/>
          </a:xfrm>
        </p:spPr>
        <p:txBody>
          <a:bodyPr>
            <a:normAutofit fontScale="90000"/>
          </a:bodyPr>
          <a:lstStyle/>
          <a:p>
            <a:r>
              <a:rPr lang="en-ZA" dirty="0"/>
              <a:t>How a Soft core typically fits in to a design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700808"/>
            <a:ext cx="8693960" cy="35283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2" y="5720346"/>
            <a:ext cx="925025" cy="920207"/>
          </a:xfrm>
          <a:prstGeom prst="rect">
            <a:avLst/>
          </a:prstGeom>
        </p:spPr>
      </p:pic>
      <p:sp>
        <p:nvSpPr>
          <p:cNvPr id="7" name="Trapezoid 6"/>
          <p:cNvSpPr/>
          <p:nvPr/>
        </p:nvSpPr>
        <p:spPr>
          <a:xfrm rot="10800000">
            <a:off x="1724912" y="5335097"/>
            <a:ext cx="5611084" cy="770497"/>
          </a:xfrm>
          <a:prstGeom prst="trapezoid">
            <a:avLst>
              <a:gd name="adj" fmla="val 572981"/>
            </a:avLst>
          </a:prstGeom>
          <a:solidFill>
            <a:schemeClr val="bg1">
              <a:lumMod val="75000"/>
              <a:alpha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2333996" y="1717542"/>
            <a:ext cx="1341891" cy="659897"/>
          </a:xfrm>
          <a:prstGeom prst="rect">
            <a:avLst/>
          </a:prstGeom>
          <a:solidFill>
            <a:srgbClr val="FF4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Soft Core Processor</a:t>
            </a:r>
          </a:p>
        </p:txBody>
      </p:sp>
      <p:sp>
        <p:nvSpPr>
          <p:cNvPr id="5" name="TextBox 4"/>
          <p:cNvSpPr txBox="1"/>
          <p:nvPr/>
        </p:nvSpPr>
        <p:spPr>
          <a:xfrm>
            <a:off x="4992967" y="6271221"/>
            <a:ext cx="813043" cy="369332"/>
          </a:xfrm>
          <a:prstGeom prst="rect">
            <a:avLst/>
          </a:prstGeom>
          <a:noFill/>
        </p:spPr>
        <p:txBody>
          <a:bodyPr wrap="none" rtlCol="0">
            <a:spAutoFit/>
          </a:bodyPr>
          <a:lstStyle/>
          <a:p>
            <a:r>
              <a:rPr lang="en-ZA" dirty="0"/>
              <a:t>FPGA</a:t>
            </a:r>
          </a:p>
        </p:txBody>
      </p:sp>
      <p:sp>
        <p:nvSpPr>
          <p:cNvPr id="6" name="TextBox 5"/>
          <p:cNvSpPr txBox="1"/>
          <p:nvPr/>
        </p:nvSpPr>
        <p:spPr>
          <a:xfrm>
            <a:off x="6195907" y="5855722"/>
            <a:ext cx="2948093" cy="830997"/>
          </a:xfrm>
          <a:prstGeom prst="rect">
            <a:avLst/>
          </a:prstGeom>
          <a:noFill/>
        </p:spPr>
        <p:txBody>
          <a:bodyPr wrap="square" rtlCol="0">
            <a:spAutoFit/>
          </a:bodyPr>
          <a:lstStyle/>
          <a:p>
            <a:pPr marL="285750" indent="-285750">
              <a:buFont typeface="Arial" panose="020B0604020202020204" pitchFamily="34" charset="0"/>
              <a:buChar char="•"/>
            </a:pPr>
            <a:r>
              <a:rPr lang="en-ZA" sz="1200" dirty="0"/>
              <a:t>Avalon bus for NIOS,</a:t>
            </a:r>
          </a:p>
          <a:p>
            <a:pPr marL="285750" indent="-285750">
              <a:buFont typeface="Arial" panose="020B0604020202020204" pitchFamily="34" charset="0"/>
              <a:buChar char="•"/>
            </a:pPr>
            <a:r>
              <a:rPr lang="en-ZA" sz="1200" dirty="0"/>
              <a:t>OPB (</a:t>
            </a:r>
            <a:r>
              <a:rPr lang="en-ZA" sz="1200" dirty="0" err="1"/>
              <a:t>Onchip</a:t>
            </a:r>
            <a:r>
              <a:rPr lang="en-ZA" sz="1200" dirty="0"/>
              <a:t> Peripheral Bus) or PLB (Processor Local Bus) for </a:t>
            </a:r>
            <a:r>
              <a:rPr lang="en-ZA" sz="1200" dirty="0" err="1"/>
              <a:t>Microblaze</a:t>
            </a:r>
            <a:endParaRPr lang="en-ZA" sz="1200" dirty="0"/>
          </a:p>
        </p:txBody>
      </p:sp>
    </p:spTree>
    <p:extLst>
      <p:ext uri="{BB962C8B-B14F-4D97-AF65-F5344CB8AC3E}">
        <p14:creationId xmlns:p14="http://schemas.microsoft.com/office/powerpoint/2010/main" val="2118289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DUGONG Typical Program</a:t>
            </a:r>
          </a:p>
        </p:txBody>
      </p:sp>
      <p:sp>
        <p:nvSpPr>
          <p:cNvPr id="3" name="Content Placeholder 2"/>
          <p:cNvSpPr>
            <a:spLocks noGrp="1"/>
          </p:cNvSpPr>
          <p:nvPr>
            <p:ph idx="1"/>
          </p:nvPr>
        </p:nvSpPr>
        <p:spPr>
          <a:xfrm>
            <a:off x="457200" y="1600200"/>
            <a:ext cx="8686800" cy="4525963"/>
          </a:xfrm>
        </p:spPr>
        <p:txBody>
          <a:bodyPr/>
          <a:lstStyle/>
          <a:p>
            <a:pPr marL="0" indent="0">
              <a:buNone/>
            </a:pPr>
            <a:r>
              <a:rPr lang="en-ZA" dirty="0"/>
              <a:t>WRITE #0, [0xFF000000] </a:t>
            </a:r>
            <a:r>
              <a:rPr lang="en-ZA" sz="2400" dirty="0"/>
              <a:t>// write 0 to address</a:t>
            </a:r>
            <a:endParaRPr lang="en-ZA" dirty="0"/>
          </a:p>
          <a:p>
            <a:pPr marL="0" indent="0">
              <a:buNone/>
            </a:pPr>
            <a:r>
              <a:rPr lang="en-ZA" dirty="0"/>
              <a:t>READA [0xFF100000] </a:t>
            </a:r>
            <a:r>
              <a:rPr lang="en-ZA" sz="2400" dirty="0"/>
              <a:t>// read from </a:t>
            </a:r>
            <a:r>
              <a:rPr lang="en-ZA" sz="2400" dirty="0" err="1"/>
              <a:t>addr</a:t>
            </a:r>
            <a:r>
              <a:rPr lang="en-ZA" sz="2400" dirty="0"/>
              <a:t> into A</a:t>
            </a:r>
            <a:endParaRPr lang="en-ZA" dirty="0"/>
          </a:p>
          <a:p>
            <a:pPr marL="0" indent="0">
              <a:buNone/>
            </a:pPr>
            <a:r>
              <a:rPr lang="en-ZA" dirty="0"/>
              <a:t>WAIT #4  </a:t>
            </a:r>
            <a:r>
              <a:rPr lang="en-ZA" sz="2400" dirty="0"/>
              <a:t>// wait for 4 clock cycles</a:t>
            </a:r>
            <a:endParaRPr lang="en-ZA" dirty="0"/>
          </a:p>
          <a:p>
            <a:pPr marL="0" indent="0">
              <a:buNone/>
            </a:pPr>
            <a:r>
              <a:rPr lang="en-ZA" dirty="0"/>
              <a:t>WRITEA [0xFF200000] </a:t>
            </a:r>
            <a:r>
              <a:rPr lang="en-ZA" sz="2400" dirty="0"/>
              <a:t>// write A to </a:t>
            </a:r>
            <a:r>
              <a:rPr lang="en-ZA" sz="2400" dirty="0" err="1"/>
              <a:t>addr</a:t>
            </a:r>
            <a:endParaRPr lang="en-ZA" dirty="0"/>
          </a:p>
          <a:p>
            <a:pPr marL="0" indent="0">
              <a:buNone/>
            </a:pPr>
            <a:r>
              <a:rPr lang="en-ZA" dirty="0"/>
              <a:t>BRANCH  </a:t>
            </a:r>
            <a:r>
              <a:rPr lang="en-ZA" sz="2400" dirty="0"/>
              <a:t>// send data in A to controller</a:t>
            </a:r>
            <a:endParaRPr lang="en-ZA" dirty="0"/>
          </a:p>
          <a:p>
            <a:pPr marL="0" indent="0">
              <a:buNone/>
            </a:pPr>
            <a:r>
              <a:rPr lang="en-ZA" dirty="0"/>
              <a:t>NOP</a:t>
            </a:r>
          </a:p>
          <a:p>
            <a:pPr marL="0" indent="0">
              <a:buNone/>
            </a:pPr>
            <a:r>
              <a:rPr lang="en-ZA" dirty="0"/>
              <a:t>NOP …</a:t>
            </a:r>
          </a:p>
        </p:txBody>
      </p:sp>
    </p:spTree>
    <p:extLst>
      <p:ext uri="{BB962C8B-B14F-4D97-AF65-F5344CB8AC3E}">
        <p14:creationId xmlns:p14="http://schemas.microsoft.com/office/powerpoint/2010/main" val="1154597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9551" y="2420888"/>
            <a:ext cx="2444900" cy="1200329"/>
          </a:xfrm>
          <a:prstGeom prst="rect">
            <a:avLst/>
          </a:prstGeom>
          <a:noFill/>
        </p:spPr>
        <p:txBody>
          <a:bodyPr wrap="none" lIns="91440" tIns="45720" rIns="91440" bIns="45720">
            <a:spAutoFit/>
          </a:bodyPr>
          <a:lstStyle/>
          <a:p>
            <a:pPr algn="ctr"/>
            <a:r>
              <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 &amp; A</a:t>
            </a:r>
          </a:p>
        </p:txBody>
      </p:sp>
    </p:spTree>
    <p:extLst>
      <p:ext uri="{BB962C8B-B14F-4D97-AF65-F5344CB8AC3E}">
        <p14:creationId xmlns:p14="http://schemas.microsoft.com/office/powerpoint/2010/main" val="3987490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64" y="226359"/>
            <a:ext cx="8105793" cy="1050247"/>
          </a:xfrm>
        </p:spPr>
        <p:txBody>
          <a:bodyPr>
            <a:normAutofit/>
          </a:bodyPr>
          <a:lstStyle/>
          <a:p>
            <a:r>
              <a:rPr lang="en-ZA" dirty="0"/>
              <a:t>Soft Core Case Studies</a:t>
            </a:r>
          </a:p>
        </p:txBody>
      </p:sp>
      <p:grpSp>
        <p:nvGrpSpPr>
          <p:cNvPr id="19" name="Group 18"/>
          <p:cNvGrpSpPr/>
          <p:nvPr/>
        </p:nvGrpSpPr>
        <p:grpSpPr>
          <a:xfrm>
            <a:off x="401273" y="2204864"/>
            <a:ext cx="2017491" cy="2965869"/>
            <a:chOff x="401273" y="2492896"/>
            <a:chExt cx="2017491" cy="2965869"/>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49" y="4945060"/>
              <a:ext cx="1612795" cy="51370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64" y="3520593"/>
              <a:ext cx="1981200" cy="1447800"/>
            </a:xfrm>
            <a:prstGeom prst="rect">
              <a:avLst/>
            </a:prstGeom>
          </p:spPr>
        </p:pic>
        <p:sp>
          <p:nvSpPr>
            <p:cNvPr id="4" name="Rectangle 3"/>
            <p:cNvSpPr/>
            <p:nvPr/>
          </p:nvSpPr>
          <p:spPr>
            <a:xfrm>
              <a:off x="401273" y="2492896"/>
              <a:ext cx="1933543"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Nios</a:t>
              </a:r>
              <a:r>
                <a:rPr lang="en-US" sz="5400" b="0" cap="none" spc="0" dirty="0">
                  <a:ln w="0"/>
                  <a:solidFill>
                    <a:schemeClr val="accent1"/>
                  </a:solidFill>
                  <a:effectLst>
                    <a:outerShdw blurRad="38100" dist="25400" dir="5400000" algn="ctr" rotWithShape="0">
                      <a:srgbClr val="6E747A">
                        <a:alpha val="43000"/>
                      </a:srgbClr>
                    </a:outerShdw>
                  </a:effectLst>
                </a:rPr>
                <a:t> II</a:t>
              </a:r>
            </a:p>
          </p:txBody>
        </p:sp>
      </p:grpSp>
      <p:grpSp>
        <p:nvGrpSpPr>
          <p:cNvPr id="18" name="Group 17"/>
          <p:cNvGrpSpPr/>
          <p:nvPr/>
        </p:nvGrpSpPr>
        <p:grpSpPr>
          <a:xfrm>
            <a:off x="3212269" y="2217743"/>
            <a:ext cx="2824299" cy="2822393"/>
            <a:chOff x="3173632" y="2492896"/>
            <a:chExt cx="2824299" cy="2822393"/>
          </a:xfrm>
        </p:grpSpPr>
        <p:sp>
          <p:nvSpPr>
            <p:cNvPr id="5" name="Rectangle 4"/>
            <p:cNvSpPr/>
            <p:nvPr/>
          </p:nvSpPr>
          <p:spPr>
            <a:xfrm>
              <a:off x="3173632" y="2492896"/>
              <a:ext cx="2824299"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PicoBlaze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1136" y="3573016"/>
              <a:ext cx="2692400" cy="1231900"/>
            </a:xfrm>
            <a:prstGeom prst="rect">
              <a:avLst/>
            </a:prstGeom>
          </p:spPr>
        </p:pic>
        <p:sp>
          <p:nvSpPr>
            <p:cNvPr id="14" name="Rectangle 13"/>
            <p:cNvSpPr/>
            <p:nvPr/>
          </p:nvSpPr>
          <p:spPr>
            <a:xfrm>
              <a:off x="4111258" y="4792069"/>
              <a:ext cx="957185" cy="523220"/>
            </a:xfrm>
            <a:prstGeom prst="rect">
              <a:avLst/>
            </a:prstGeom>
          </p:spPr>
          <p:txBody>
            <a:bodyPr wrap="none">
              <a:spAutoFit/>
            </a:bodyPr>
            <a:lstStyle/>
            <a:p>
              <a:r>
                <a:rPr lang="en-US" sz="2800" dirty="0">
                  <a:ln w="0"/>
                  <a:effectLst>
                    <a:outerShdw blurRad="38100" dist="25400" dir="5400000" algn="ctr" rotWithShape="0">
                      <a:srgbClr val="6E747A">
                        <a:alpha val="43000"/>
                      </a:srgbClr>
                    </a:outerShdw>
                  </a:effectLst>
                </a:rPr>
                <a:t>Xilinx</a:t>
              </a:r>
              <a:endParaRPr lang="en-ZA" sz="2800" dirty="0"/>
            </a:p>
          </p:txBody>
        </p:sp>
      </p:grpSp>
      <p:grpSp>
        <p:nvGrpSpPr>
          <p:cNvPr id="17" name="Group 16"/>
          <p:cNvGrpSpPr/>
          <p:nvPr/>
        </p:nvGrpSpPr>
        <p:grpSpPr>
          <a:xfrm>
            <a:off x="6244838" y="2282138"/>
            <a:ext cx="2954655" cy="3063793"/>
            <a:chOff x="6206201" y="2557291"/>
            <a:chExt cx="2954655" cy="3063793"/>
          </a:xfrm>
        </p:grpSpPr>
        <p:sp>
          <p:nvSpPr>
            <p:cNvPr id="6" name="Rectangle 5"/>
            <p:cNvSpPr/>
            <p:nvPr/>
          </p:nvSpPr>
          <p:spPr>
            <a:xfrm>
              <a:off x="6206201" y="2557291"/>
              <a:ext cx="2954655" cy="830997"/>
            </a:xfrm>
            <a:prstGeom prst="rect">
              <a:avLst/>
            </a:prstGeom>
            <a:noFill/>
          </p:spPr>
          <p:txBody>
            <a:bodyPr wrap="none" lIns="91440" tIns="45720" rIns="91440" bIns="45720">
              <a:spAutoFit/>
            </a:bodyPr>
            <a:lstStyle/>
            <a:p>
              <a:pPr algn="ctr"/>
              <a:r>
                <a:rPr lang="en-US" sz="4800" b="0" cap="none" spc="0" dirty="0">
                  <a:ln w="0"/>
                  <a:solidFill>
                    <a:schemeClr val="accent1"/>
                  </a:solidFill>
                  <a:effectLst>
                    <a:outerShdw blurRad="38100" dist="25400" dir="5400000" algn="ctr" rotWithShape="0">
                      <a:srgbClr val="6E747A">
                        <a:alpha val="43000"/>
                      </a:srgbClr>
                    </a:outerShdw>
                  </a:effectLst>
                </a:rPr>
                <a:t>DUGONG</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pSp>
          <p:nvGrpSpPr>
            <p:cNvPr id="10" name="Group 9"/>
            <p:cNvGrpSpPr/>
            <p:nvPr/>
          </p:nvGrpSpPr>
          <p:grpSpPr>
            <a:xfrm>
              <a:off x="6582722" y="3607431"/>
              <a:ext cx="2058158" cy="1433699"/>
              <a:chOff x="6582722" y="3607431"/>
              <a:chExt cx="2058158" cy="1433699"/>
            </a:xfrm>
          </p:grpSpPr>
          <p:sp>
            <p:nvSpPr>
              <p:cNvPr id="9" name="Rounded Rectangle 8"/>
              <p:cNvSpPr/>
              <p:nvPr/>
            </p:nvSpPr>
            <p:spPr>
              <a:xfrm>
                <a:off x="6582722" y="3607431"/>
                <a:ext cx="2058158" cy="14336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1749" y="3660466"/>
                <a:ext cx="1783500" cy="1335694"/>
              </a:xfrm>
              <a:prstGeom prst="rect">
                <a:avLst/>
              </a:prstGeom>
            </p:spPr>
          </p:pic>
        </p:grpSp>
        <p:sp>
          <p:nvSpPr>
            <p:cNvPr id="15" name="Rectangle 14"/>
            <p:cNvSpPr/>
            <p:nvPr/>
          </p:nvSpPr>
          <p:spPr>
            <a:xfrm>
              <a:off x="6822842" y="5220974"/>
              <a:ext cx="1660455" cy="400110"/>
            </a:xfrm>
            <a:prstGeom prst="rect">
              <a:avLst/>
            </a:prstGeom>
          </p:spPr>
          <p:txBody>
            <a:bodyPr wrap="none">
              <a:spAutoFit/>
            </a:bodyPr>
            <a:lstStyle/>
            <a:p>
              <a:r>
                <a:rPr lang="en-US" sz="2000" dirty="0">
                  <a:ln w="0"/>
                  <a:effectLst>
                    <a:outerShdw blurRad="38100" dist="25400" dir="5400000" algn="ctr" rotWithShape="0">
                      <a:srgbClr val="6E747A">
                        <a:alpha val="43000"/>
                      </a:srgbClr>
                    </a:outerShdw>
                  </a:effectLst>
                </a:rPr>
                <a:t>(Open source)</a:t>
              </a:r>
              <a:endParaRPr lang="en-ZA" sz="2000" dirty="0"/>
            </a:p>
          </p:txBody>
        </p:sp>
      </p:grpSp>
      <p:sp>
        <p:nvSpPr>
          <p:cNvPr id="16" name="Rounded Rectangle 15"/>
          <p:cNvSpPr/>
          <p:nvPr/>
        </p:nvSpPr>
        <p:spPr>
          <a:xfrm>
            <a:off x="81046" y="1988840"/>
            <a:ext cx="2915816" cy="349584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987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childTnLst>
                          </p:cTn>
                        </p:par>
                        <p:par>
                          <p:cTn id="23" fill="hold">
                            <p:stCondLst>
                              <p:cond delay="1250"/>
                            </p:stCondLst>
                            <p:childTnLst>
                              <p:par>
                                <p:cTn id="24" presetID="45" presetClass="entr" presetSubtype="0"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anim calcmode="lin" valueType="num">
                                      <p:cBhvr>
                                        <p:cTn id="27" dur="2000" fill="hold"/>
                                        <p:tgtEl>
                                          <p:spTgt spid="16"/>
                                        </p:tgtEl>
                                        <p:attrNameLst>
                                          <p:attrName>ppt_w</p:attrName>
                                        </p:attrNameLst>
                                      </p:cBhvr>
                                      <p:tavLst>
                                        <p:tav tm="0" fmla="#ppt_w*sin(2.5*pi*$)">
                                          <p:val>
                                            <p:fltVal val="0"/>
                                          </p:val>
                                        </p:tav>
                                        <p:tav tm="100000">
                                          <p:val>
                                            <p:fltVal val="1"/>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457200" y="44624"/>
            <a:ext cx="8229600" cy="1143000"/>
          </a:xfrm>
        </p:spPr>
        <p:txBody>
          <a:bodyPr/>
          <a:lstStyle/>
          <a:p>
            <a:r>
              <a:rPr lang="en-US" dirty="0"/>
              <a:t>Altera </a:t>
            </a:r>
            <a:r>
              <a:rPr lang="en-US" dirty="0" err="1"/>
              <a:t>Nios</a:t>
            </a:r>
            <a:r>
              <a:rPr lang="en-US" dirty="0"/>
              <a:t> II Processor</a:t>
            </a:r>
          </a:p>
        </p:txBody>
      </p:sp>
      <p:sp>
        <p:nvSpPr>
          <p:cNvPr id="323587" name="Rectangle 3"/>
          <p:cNvSpPr>
            <a:spLocks noGrp="1" noChangeArrowheads="1"/>
          </p:cNvSpPr>
          <p:nvPr>
            <p:ph type="body" idx="1"/>
          </p:nvPr>
        </p:nvSpPr>
        <p:spPr>
          <a:xfrm>
            <a:off x="457200" y="1370186"/>
            <a:ext cx="8229600" cy="4525963"/>
          </a:xfrm>
        </p:spPr>
        <p:txBody>
          <a:bodyPr>
            <a:normAutofit fontScale="77500" lnSpcReduction="20000"/>
          </a:bodyPr>
          <a:lstStyle/>
          <a:p>
            <a:r>
              <a:rPr lang="en-US" dirty="0"/>
              <a:t>A 32-bit soft core processor from Altera</a:t>
            </a:r>
          </a:p>
          <a:p>
            <a:r>
              <a:rPr lang="en-US" dirty="0"/>
              <a:t>Three standard cores versions:</a:t>
            </a:r>
          </a:p>
          <a:p>
            <a:pPr lvl="1"/>
            <a:r>
              <a:rPr lang="en-US" dirty="0"/>
              <a:t>Fast, Standard, Light</a:t>
            </a:r>
          </a:p>
          <a:p>
            <a:r>
              <a:rPr lang="en-US" dirty="0"/>
              <a:t>The cores have tradeoffs in:</a:t>
            </a:r>
          </a:p>
          <a:p>
            <a:pPr marL="457200" lvl="1" indent="0">
              <a:buNone/>
            </a:pPr>
            <a:r>
              <a:rPr lang="en-US" dirty="0"/>
              <a:t>  FPGA LEs needed </a:t>
            </a:r>
            <a:r>
              <a:rPr lang="en-US" dirty="0">
                <a:sym typeface="Wingdings" panose="05000000000000000000" pitchFamily="2" charset="2"/>
              </a:rPr>
              <a:t></a:t>
            </a:r>
            <a:r>
              <a:rPr lang="en-US" dirty="0"/>
              <a:t> power </a:t>
            </a:r>
            <a:r>
              <a:rPr lang="en-US" dirty="0">
                <a:sym typeface="Wingdings" panose="05000000000000000000" pitchFamily="2" charset="2"/>
              </a:rPr>
              <a:t> </a:t>
            </a:r>
            <a:r>
              <a:rPr lang="en-US" dirty="0"/>
              <a:t>speed</a:t>
            </a:r>
          </a:p>
          <a:p>
            <a:r>
              <a:rPr lang="en-US" dirty="0"/>
              <a:t>RISC architecture: Simple instructions</a:t>
            </a:r>
          </a:p>
          <a:p>
            <a:r>
              <a:rPr lang="en-US" dirty="0"/>
              <a:t>Harvard Architecture: </a:t>
            </a:r>
          </a:p>
          <a:p>
            <a:pPr lvl="1"/>
            <a:r>
              <a:rPr lang="en-US" dirty="0"/>
              <a:t>Separated data and instruction memories (a likely safer approach to the Von Neumann arch. style)</a:t>
            </a:r>
          </a:p>
          <a:p>
            <a:r>
              <a:rPr lang="en-US" dirty="0"/>
              <a:t>32 interrupt levels</a:t>
            </a:r>
          </a:p>
          <a:p>
            <a:r>
              <a:rPr lang="en-US" dirty="0"/>
              <a:t>Avalon Bus interface</a:t>
            </a:r>
          </a:p>
          <a:p>
            <a:r>
              <a:rPr lang="en-US" dirty="0"/>
              <a:t>C/C++ compilers; can also use plain assembly</a:t>
            </a:r>
          </a:p>
        </p:txBody>
      </p:sp>
    </p:spTree>
    <p:extLst>
      <p:ext uri="{BB962C8B-B14F-4D97-AF65-F5344CB8AC3E}">
        <p14:creationId xmlns:p14="http://schemas.microsoft.com/office/powerpoint/2010/main" val="1163322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004" y="823068"/>
            <a:ext cx="7090538" cy="4968552"/>
          </a:xfrm>
          <a:prstGeom prst="rect">
            <a:avLst/>
          </a:prstGeom>
        </p:spPr>
      </p:pic>
      <p:sp>
        <p:nvSpPr>
          <p:cNvPr id="2" name="Title 1"/>
          <p:cNvSpPr>
            <a:spLocks noGrp="1"/>
          </p:cNvSpPr>
          <p:nvPr>
            <p:ph type="title"/>
          </p:nvPr>
        </p:nvSpPr>
        <p:spPr>
          <a:xfrm>
            <a:off x="457200" y="-87344"/>
            <a:ext cx="8229600" cy="1143000"/>
          </a:xfrm>
        </p:spPr>
        <p:txBody>
          <a:bodyPr/>
          <a:lstStyle/>
          <a:p>
            <a:r>
              <a:rPr lang="en-ZA" dirty="0"/>
              <a:t>NIOS II Architecture</a:t>
            </a:r>
          </a:p>
        </p:txBody>
      </p:sp>
      <p:sp>
        <p:nvSpPr>
          <p:cNvPr id="5" name="Rectangle 4"/>
          <p:cNvSpPr/>
          <p:nvPr/>
        </p:nvSpPr>
        <p:spPr>
          <a:xfrm>
            <a:off x="5940152" y="5756831"/>
            <a:ext cx="4572000" cy="369332"/>
          </a:xfrm>
          <a:prstGeom prst="rect">
            <a:avLst/>
          </a:prstGeom>
        </p:spPr>
        <p:txBody>
          <a:bodyPr>
            <a:spAutoFit/>
          </a:bodyPr>
          <a:lstStyle/>
          <a:p>
            <a:r>
              <a:rPr lang="en-ZA" dirty="0"/>
              <a:t>Image source: </a:t>
            </a:r>
            <a:r>
              <a:rPr lang="en-ZA" dirty="0">
                <a:hlinkClick r:id="rId3"/>
              </a:rPr>
              <a:t>www.altera.com</a:t>
            </a:r>
            <a:r>
              <a:rPr lang="en-ZA" dirty="0"/>
              <a:t>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18944">
            <a:off x="3227451" y="656824"/>
            <a:ext cx="1899464" cy="1524570"/>
          </a:xfrm>
          <a:prstGeom prst="rect">
            <a:avLst/>
          </a:prstGeom>
        </p:spPr>
      </p:pic>
      <p:sp>
        <p:nvSpPr>
          <p:cNvPr id="11" name="TextBox 10"/>
          <p:cNvSpPr txBox="1"/>
          <p:nvPr/>
        </p:nvSpPr>
        <p:spPr>
          <a:xfrm>
            <a:off x="1928456" y="984023"/>
            <a:ext cx="1330236" cy="923330"/>
          </a:xfrm>
          <a:prstGeom prst="rect">
            <a:avLst/>
          </a:prstGeom>
          <a:noFill/>
        </p:spPr>
        <p:txBody>
          <a:bodyPr wrap="none" rtlCol="0">
            <a:spAutoFit/>
          </a:bodyPr>
          <a:lstStyle/>
          <a:p>
            <a:r>
              <a:rPr lang="en-ZA" dirty="0"/>
              <a:t>Let’s have a </a:t>
            </a:r>
            <a:br>
              <a:rPr lang="en-ZA" dirty="0"/>
            </a:br>
            <a:r>
              <a:rPr lang="en-ZA" dirty="0"/>
              <a:t>closer look</a:t>
            </a:r>
            <a:br>
              <a:rPr lang="en-ZA" dirty="0"/>
            </a:br>
            <a:r>
              <a:rPr lang="en-ZA" dirty="0"/>
              <a:t>at the core</a:t>
            </a:r>
          </a:p>
        </p:txBody>
      </p:sp>
    </p:spTree>
    <p:extLst>
      <p:ext uri="{BB962C8B-B14F-4D97-AF65-F5344CB8AC3E}">
        <p14:creationId xmlns:p14="http://schemas.microsoft.com/office/powerpoint/2010/main" val="305840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1"/>
            <a:ext cx="8229600" cy="1143000"/>
          </a:xfrm>
        </p:spPr>
        <p:txBody>
          <a:bodyPr/>
          <a:lstStyle/>
          <a:p>
            <a:r>
              <a:rPr lang="en-ZA" dirty="0"/>
              <a:t>NIOS II Core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052736"/>
            <a:ext cx="6840760" cy="4988358"/>
          </a:xfrm>
          <a:prstGeom prst="rect">
            <a:avLst/>
          </a:prstGeom>
        </p:spPr>
      </p:pic>
    </p:spTree>
    <p:extLst>
      <p:ext uri="{BB962C8B-B14F-4D97-AF65-F5344CB8AC3E}">
        <p14:creationId xmlns:p14="http://schemas.microsoft.com/office/powerpoint/2010/main" val="112038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00808"/>
            <a:ext cx="3600400" cy="3588399"/>
          </a:xfrm>
          <a:prstGeom prst="rect">
            <a:avLst/>
          </a:prstGeom>
        </p:spPr>
      </p:pic>
      <p:grpSp>
        <p:nvGrpSpPr>
          <p:cNvPr id="7" name="Group 6"/>
          <p:cNvGrpSpPr/>
          <p:nvPr/>
        </p:nvGrpSpPr>
        <p:grpSpPr>
          <a:xfrm>
            <a:off x="3563888" y="1915960"/>
            <a:ext cx="3944374" cy="2089369"/>
            <a:chOff x="4644008" y="1915961"/>
            <a:chExt cx="3944374" cy="1542390"/>
          </a:xfrm>
        </p:grpSpPr>
        <p:sp>
          <p:nvSpPr>
            <p:cNvPr id="6" name="Cloud Callout 5"/>
            <p:cNvSpPr/>
            <p:nvPr/>
          </p:nvSpPr>
          <p:spPr>
            <a:xfrm>
              <a:off x="4644008" y="1915961"/>
              <a:ext cx="3944374" cy="1542390"/>
            </a:xfrm>
            <a:prstGeom prst="cloudCallout">
              <a:avLst>
                <a:gd name="adj1" fmla="val -59929"/>
                <a:gd name="adj2" fmla="val 367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Box 3"/>
            <p:cNvSpPr txBox="1"/>
            <p:nvPr/>
          </p:nvSpPr>
          <p:spPr>
            <a:xfrm>
              <a:off x="5051544" y="2214613"/>
              <a:ext cx="3511080" cy="886093"/>
            </a:xfrm>
            <a:prstGeom prst="rect">
              <a:avLst/>
            </a:prstGeom>
            <a:noFill/>
          </p:spPr>
          <p:txBody>
            <a:bodyPr wrap="square" rtlCol="0">
              <a:spAutoFit/>
            </a:bodyPr>
            <a:lstStyle/>
            <a:p>
              <a:r>
                <a:rPr lang="en-ZA" sz="2400" dirty="0"/>
                <a:t>How do you get a NIOS II soft core processor and set it up?</a:t>
              </a:r>
            </a:p>
          </p:txBody>
        </p:sp>
      </p:grpSp>
    </p:spTree>
    <p:extLst>
      <p:ext uri="{BB962C8B-B14F-4D97-AF65-F5344CB8AC3E}">
        <p14:creationId xmlns:p14="http://schemas.microsoft.com/office/powerpoint/2010/main" val="384199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25" y="-64882"/>
            <a:ext cx="7993321" cy="914521"/>
          </a:xfrm>
        </p:spPr>
        <p:txBody>
          <a:bodyPr>
            <a:normAutofit/>
          </a:bodyPr>
          <a:lstStyle/>
          <a:p>
            <a:r>
              <a:rPr lang="en-ZA" sz="2800" dirty="0"/>
              <a:t>Altera </a:t>
            </a:r>
            <a:r>
              <a:rPr lang="en-ZA" sz="2800" dirty="0" err="1"/>
              <a:t>Qsys</a:t>
            </a:r>
            <a:r>
              <a:rPr lang="en-ZA" sz="2800" dirty="0"/>
              <a:t>: In later versions of </a:t>
            </a:r>
            <a:r>
              <a:rPr lang="en-ZA" sz="2800" dirty="0" err="1"/>
              <a:t>Quartus</a:t>
            </a:r>
            <a:r>
              <a:rPr lang="en-ZA" sz="2800" dirty="0"/>
              <a:t> II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4273"/>
            <a:ext cx="9144000" cy="5483311"/>
          </a:xfrm>
          <a:prstGeom prst="rect">
            <a:avLst/>
          </a:prstGeom>
        </p:spPr>
      </p:pic>
      <p:cxnSp>
        <p:nvCxnSpPr>
          <p:cNvPr id="6" name="Straight Arrow Connector 5"/>
          <p:cNvCxnSpPr/>
          <p:nvPr/>
        </p:nvCxnSpPr>
        <p:spPr>
          <a:xfrm flipH="1" flipV="1">
            <a:off x="4139952" y="4846184"/>
            <a:ext cx="576064" cy="2880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018646" y="1352348"/>
            <a:ext cx="216024" cy="5760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2288" y="1905904"/>
            <a:ext cx="1507464" cy="369332"/>
          </a:xfrm>
          <a:prstGeom prst="rect">
            <a:avLst/>
          </a:prstGeom>
          <a:noFill/>
        </p:spPr>
        <p:txBody>
          <a:bodyPr wrap="none" rtlCol="0">
            <a:spAutoFit/>
          </a:bodyPr>
          <a:lstStyle/>
          <a:p>
            <a:r>
              <a:rPr lang="en-ZA" dirty="0">
                <a:solidFill>
                  <a:srgbClr val="FF0000"/>
                </a:solidFill>
              </a:rPr>
              <a:t>1. Select Tools</a:t>
            </a:r>
          </a:p>
        </p:txBody>
      </p:sp>
      <p:sp>
        <p:nvSpPr>
          <p:cNvPr id="11" name="TextBox 10"/>
          <p:cNvSpPr txBox="1"/>
          <p:nvPr/>
        </p:nvSpPr>
        <p:spPr>
          <a:xfrm>
            <a:off x="4716016" y="5134216"/>
            <a:ext cx="1462388" cy="369332"/>
          </a:xfrm>
          <a:prstGeom prst="rect">
            <a:avLst/>
          </a:prstGeom>
          <a:noFill/>
        </p:spPr>
        <p:txBody>
          <a:bodyPr wrap="none" rtlCol="0">
            <a:spAutoFit/>
          </a:bodyPr>
          <a:lstStyle/>
          <a:p>
            <a:r>
              <a:rPr lang="en-ZA" dirty="0">
                <a:solidFill>
                  <a:srgbClr val="FF0000"/>
                </a:solidFill>
              </a:rPr>
              <a:t>2. Select </a:t>
            </a:r>
            <a:r>
              <a:rPr lang="en-ZA" dirty="0" err="1">
                <a:solidFill>
                  <a:srgbClr val="FF0000"/>
                </a:solidFill>
              </a:rPr>
              <a:t>Qsys</a:t>
            </a:r>
            <a:endParaRPr lang="en-ZA" dirty="0">
              <a:solidFill>
                <a:srgbClr val="FF0000"/>
              </a:solidFill>
            </a:endParaRPr>
          </a:p>
        </p:txBody>
      </p:sp>
    </p:spTree>
    <p:extLst>
      <p:ext uri="{BB962C8B-B14F-4D97-AF65-F5344CB8AC3E}">
        <p14:creationId xmlns:p14="http://schemas.microsoft.com/office/powerpoint/2010/main" val="1967491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14" y="727400"/>
            <a:ext cx="8398413" cy="6194995"/>
          </a:xfrm>
          <a:prstGeom prst="rect">
            <a:avLst/>
          </a:prstGeom>
        </p:spPr>
      </p:pic>
      <p:cxnSp>
        <p:nvCxnSpPr>
          <p:cNvPr id="3" name="Straight Arrow Connector 2"/>
          <p:cNvCxnSpPr/>
          <p:nvPr/>
        </p:nvCxnSpPr>
        <p:spPr>
          <a:xfrm flipH="1" flipV="1">
            <a:off x="3880597" y="5353555"/>
            <a:ext cx="576064" cy="2880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flipV="1">
            <a:off x="3689762" y="1125598"/>
            <a:ext cx="537708" cy="6120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27470" y="1553000"/>
            <a:ext cx="1507464" cy="369332"/>
          </a:xfrm>
          <a:prstGeom prst="rect">
            <a:avLst/>
          </a:prstGeom>
          <a:noFill/>
        </p:spPr>
        <p:txBody>
          <a:bodyPr wrap="none" rtlCol="0">
            <a:spAutoFit/>
          </a:bodyPr>
          <a:lstStyle/>
          <a:p>
            <a:r>
              <a:rPr lang="en-ZA" dirty="0">
                <a:solidFill>
                  <a:srgbClr val="FF0000"/>
                </a:solidFill>
              </a:rPr>
              <a:t>1. Select Tools</a:t>
            </a:r>
          </a:p>
        </p:txBody>
      </p:sp>
      <p:sp>
        <p:nvSpPr>
          <p:cNvPr id="6" name="TextBox 5"/>
          <p:cNvSpPr txBox="1"/>
          <p:nvPr/>
        </p:nvSpPr>
        <p:spPr>
          <a:xfrm>
            <a:off x="4537768" y="5497571"/>
            <a:ext cx="2252540" cy="369332"/>
          </a:xfrm>
          <a:prstGeom prst="rect">
            <a:avLst/>
          </a:prstGeom>
          <a:noFill/>
        </p:spPr>
        <p:txBody>
          <a:bodyPr wrap="none" rtlCol="0">
            <a:spAutoFit/>
          </a:bodyPr>
          <a:lstStyle/>
          <a:p>
            <a:r>
              <a:rPr lang="en-ZA" dirty="0">
                <a:solidFill>
                  <a:srgbClr val="FF0000"/>
                </a:solidFill>
              </a:rPr>
              <a:t>2. Select SOPC Builder</a:t>
            </a:r>
          </a:p>
        </p:txBody>
      </p:sp>
      <p:sp>
        <p:nvSpPr>
          <p:cNvPr id="7" name="Title 1"/>
          <p:cNvSpPr txBox="1">
            <a:spLocks/>
          </p:cNvSpPr>
          <p:nvPr/>
        </p:nvSpPr>
        <p:spPr>
          <a:xfrm>
            <a:off x="363114" y="225679"/>
            <a:ext cx="9092293" cy="914521"/>
          </a:xfrm>
          <a:prstGeom prst="rect">
            <a:avLst/>
          </a:prstGeom>
        </p:spPr>
        <p:txBody>
          <a:bodyPr>
            <a:normAutofit/>
          </a:bodyPr>
          <a:lstStyle>
            <a:lvl1pPr algn="l" defTabSz="914400" rtl="0" eaLnBrk="1" latinLnBrk="0" hangingPunct="1">
              <a:spcBef>
                <a:spcPct val="0"/>
              </a:spcBef>
              <a:buNone/>
              <a:defRPr sz="4000" b="1" kern="1200">
                <a:ln>
                  <a:solidFill>
                    <a:sysClr val="windowText" lastClr="000000"/>
                  </a:solidFill>
                </a:ln>
                <a:solidFill>
                  <a:srgbClr val="1D875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ZA" sz="2400" dirty="0"/>
              <a:t>Altera SOPC Builder: In earlier versions of </a:t>
            </a:r>
            <a:r>
              <a:rPr lang="en-ZA" sz="2400" dirty="0" err="1"/>
              <a:t>Quartus</a:t>
            </a:r>
            <a:r>
              <a:rPr lang="en-ZA" sz="2400" dirty="0"/>
              <a:t> II</a:t>
            </a:r>
          </a:p>
        </p:txBody>
      </p:sp>
    </p:spTree>
    <p:extLst>
      <p:ext uri="{BB962C8B-B14F-4D97-AF65-F5344CB8AC3E}">
        <p14:creationId xmlns:p14="http://schemas.microsoft.com/office/powerpoint/2010/main" val="493848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ZA" dirty="0"/>
              <a:t>Altera </a:t>
            </a:r>
            <a:r>
              <a:rPr lang="en-ZA" dirty="0" err="1"/>
              <a:t>QSys</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77" y="1115616"/>
            <a:ext cx="7972023" cy="4484263"/>
          </a:xfrm>
          <a:prstGeom prst="rect">
            <a:avLst/>
          </a:prstGeom>
        </p:spPr>
      </p:pic>
    </p:spTree>
    <p:extLst>
      <p:ext uri="{BB962C8B-B14F-4D97-AF65-F5344CB8AC3E}">
        <p14:creationId xmlns:p14="http://schemas.microsoft.com/office/powerpoint/2010/main" val="110544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54" y="274638"/>
            <a:ext cx="8435280" cy="1143000"/>
          </a:xfrm>
        </p:spPr>
        <p:txBody>
          <a:bodyPr>
            <a:normAutofit/>
          </a:bodyPr>
          <a:lstStyle/>
          <a:p>
            <a:r>
              <a:rPr lang="en-ZA" dirty="0"/>
              <a:t>Address Bus for the Processor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916832"/>
            <a:ext cx="5338800" cy="3168352"/>
          </a:xfrm>
          <a:prstGeom prst="rect">
            <a:avLst/>
          </a:prstGeom>
        </p:spPr>
      </p:pic>
      <p:sp>
        <p:nvSpPr>
          <p:cNvPr id="5" name="Trapezoid 4"/>
          <p:cNvSpPr/>
          <p:nvPr/>
        </p:nvSpPr>
        <p:spPr>
          <a:xfrm rot="16200000">
            <a:off x="5991146" y="4458126"/>
            <a:ext cx="2418292" cy="504056"/>
          </a:xfrm>
          <a:prstGeom prst="trapezoid">
            <a:avLst>
              <a:gd name="adj" fmla="val 172539"/>
            </a:avLst>
          </a:prstGeom>
          <a:solidFill>
            <a:srgbClr val="FCB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7452320" y="3501008"/>
            <a:ext cx="1584176" cy="2418292"/>
          </a:xfrm>
          <a:prstGeom prst="rect">
            <a:avLst/>
          </a:prstGeom>
          <a:solidFill>
            <a:srgbClr val="FCB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72000">
              <a:buFont typeface="Arial" panose="020B0604020202020204" pitchFamily="34" charset="0"/>
              <a:buChar char="•"/>
            </a:pPr>
            <a:r>
              <a:rPr lang="en-ZA" dirty="0">
                <a:solidFill>
                  <a:schemeClr val="tx1"/>
                </a:solidFill>
              </a:rPr>
              <a:t>FFT Engine</a:t>
            </a:r>
          </a:p>
          <a:p>
            <a:pPr marL="285750" indent="-72000">
              <a:buFont typeface="Arial" panose="020B0604020202020204" pitchFamily="34" charset="0"/>
              <a:buChar char="•"/>
            </a:pPr>
            <a:r>
              <a:rPr lang="en-ZA" dirty="0">
                <a:solidFill>
                  <a:schemeClr val="tx1"/>
                </a:solidFill>
              </a:rPr>
              <a:t>Timer</a:t>
            </a:r>
          </a:p>
          <a:p>
            <a:pPr marL="285750" indent="-72000">
              <a:buFont typeface="Arial" panose="020B0604020202020204" pitchFamily="34" charset="0"/>
              <a:buChar char="•"/>
            </a:pPr>
            <a:r>
              <a:rPr lang="en-ZA" dirty="0">
                <a:solidFill>
                  <a:schemeClr val="tx1"/>
                </a:solidFill>
              </a:rPr>
              <a:t>GPIO</a:t>
            </a:r>
          </a:p>
          <a:p>
            <a:pPr marL="285750" indent="-72000">
              <a:buFont typeface="Arial" panose="020B0604020202020204" pitchFamily="34" charset="0"/>
              <a:buChar char="•"/>
            </a:pPr>
            <a:r>
              <a:rPr lang="en-ZA" dirty="0">
                <a:solidFill>
                  <a:schemeClr val="tx1"/>
                </a:solidFill>
              </a:rPr>
              <a:t>Eth MAC</a:t>
            </a:r>
          </a:p>
          <a:p>
            <a:pPr marL="285750" indent="-72000">
              <a:buFont typeface="Arial" panose="020B0604020202020204" pitchFamily="34" charset="0"/>
              <a:buChar char="•"/>
            </a:pPr>
            <a:r>
              <a:rPr lang="en-ZA" dirty="0">
                <a:solidFill>
                  <a:schemeClr val="tx1"/>
                </a:solidFill>
              </a:rPr>
              <a:t>VGA</a:t>
            </a:r>
          </a:p>
          <a:p>
            <a:pPr marL="285750" indent="-72000">
              <a:buFont typeface="Arial" panose="020B0604020202020204" pitchFamily="34" charset="0"/>
              <a:buChar char="•"/>
            </a:pPr>
            <a:r>
              <a:rPr lang="en-ZA" dirty="0">
                <a:solidFill>
                  <a:schemeClr val="tx1"/>
                </a:solidFill>
              </a:rPr>
              <a:t>… </a:t>
            </a:r>
            <a:r>
              <a:rPr lang="en-ZA" dirty="0" err="1">
                <a:solidFill>
                  <a:schemeClr val="tx1"/>
                </a:solidFill>
              </a:rPr>
              <a:t>etc</a:t>
            </a:r>
            <a:r>
              <a:rPr lang="en-ZA" dirty="0">
                <a:solidFill>
                  <a:schemeClr val="tx1"/>
                </a:solidFill>
              </a:rPr>
              <a:t> …</a:t>
            </a:r>
          </a:p>
        </p:txBody>
      </p:sp>
    </p:spTree>
    <p:extLst>
      <p:ext uri="{BB962C8B-B14F-4D97-AF65-F5344CB8AC3E}">
        <p14:creationId xmlns:p14="http://schemas.microsoft.com/office/powerpoint/2010/main" val="1167032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754326"/>
          </a:xfrm>
          <a:prstGeom prst="rect">
            <a:avLst/>
          </a:prstGeom>
          <a:noFill/>
        </p:spPr>
        <p:txBody>
          <a:bodyPr wrap="square" rtlCol="0">
            <a:spAutoFit/>
          </a:bodyPr>
          <a:lstStyle/>
          <a:p>
            <a:r>
              <a:rPr lang="en-US" i="1" dirty="0"/>
              <a:t>Image sources:</a:t>
            </a:r>
          </a:p>
          <a:p>
            <a:r>
              <a:rPr lang="en-US" dirty="0"/>
              <a:t> man working on laptop – </a:t>
            </a:r>
            <a:r>
              <a:rPr lang="en-US" dirty="0" err="1"/>
              <a:t>flickr</a:t>
            </a:r>
            <a:endParaRPr lang="en-US" dirty="0"/>
          </a:p>
          <a:p>
            <a:r>
              <a:rPr lang="en-US" dirty="0"/>
              <a:t> scroll, video reel, big question mark – </a:t>
            </a:r>
            <a:r>
              <a:rPr lang="en-US" dirty="0" err="1"/>
              <a:t>Pixabay</a:t>
            </a:r>
            <a:r>
              <a:rPr lang="en-US" dirty="0"/>
              <a:t> </a:t>
            </a:r>
            <a:r>
              <a:rPr lang="en-US" dirty="0">
                <a:hlinkClick r:id="rId2"/>
              </a:rPr>
              <a:t>http://pixabay.com/</a:t>
            </a:r>
            <a:r>
              <a:rPr lang="en-US" dirty="0"/>
              <a:t>  (public domain)</a:t>
            </a:r>
          </a:p>
          <a:p>
            <a:r>
              <a:rPr lang="en-US" dirty="0"/>
              <a:t> some diagrammatic elements are from Xilinx ISE screenshots</a:t>
            </a:r>
          </a:p>
          <a:p>
            <a:r>
              <a:rPr lang="en-US" dirty="0"/>
              <a:t> </a:t>
            </a:r>
            <a:r>
              <a:rPr lang="en-US" dirty="0">
                <a:hlinkClick r:id="rId3"/>
              </a:rPr>
              <a:t>https://commons.wikimedia.org/wiki/Category:Images</a:t>
            </a:r>
            <a:r>
              <a:rPr lang="en-US" dirty="0"/>
              <a:t> (creative commons)</a:t>
            </a:r>
          </a:p>
          <a:p>
            <a:endParaRPr lang="en-US" dirty="0"/>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particularly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01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A7C9F9-02D7-47D4-8D85-E39D472A6422}"/>
              </a:ext>
            </a:extLst>
          </p:cNvPr>
          <p:cNvSpPr/>
          <p:nvPr/>
        </p:nvSpPr>
        <p:spPr>
          <a:xfrm>
            <a:off x="2139122" y="608908"/>
            <a:ext cx="486575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Thinking Time</a:t>
            </a:r>
          </a:p>
        </p:txBody>
      </p:sp>
      <p:grpSp>
        <p:nvGrpSpPr>
          <p:cNvPr id="7" name="Group 6">
            <a:extLst>
              <a:ext uri="{FF2B5EF4-FFF2-40B4-BE49-F238E27FC236}">
                <a16:creationId xmlns:a16="http://schemas.microsoft.com/office/drawing/2014/main" id="{4B638736-D044-4AD9-88D9-4870D3F78B74}"/>
              </a:ext>
            </a:extLst>
          </p:cNvPr>
          <p:cNvGrpSpPr/>
          <p:nvPr/>
        </p:nvGrpSpPr>
        <p:grpSpPr>
          <a:xfrm>
            <a:off x="2425971" y="1651945"/>
            <a:ext cx="4292058" cy="3031266"/>
            <a:chOff x="2425971" y="1651945"/>
            <a:chExt cx="4292058" cy="3031266"/>
          </a:xfrm>
        </p:grpSpPr>
        <p:pic>
          <p:nvPicPr>
            <p:cNvPr id="4" name="Picture 3" descr="A close up of a mans face&#10;&#10;Description generated with very high confidence">
              <a:extLst>
                <a:ext uri="{FF2B5EF4-FFF2-40B4-BE49-F238E27FC236}">
                  <a16:creationId xmlns:a16="http://schemas.microsoft.com/office/drawing/2014/main" id="{0048AC71-9A53-4695-A272-EEA013DC4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971" y="1651945"/>
              <a:ext cx="4292058" cy="3031266"/>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DA0D4E63-2BCF-4D4E-AA37-0C61712C4E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545642">
              <a:off x="5452634" y="2004113"/>
              <a:ext cx="696073" cy="696073"/>
            </a:xfrm>
            <a:prstGeom prst="rect">
              <a:avLst/>
            </a:prstGeom>
          </p:spPr>
        </p:pic>
      </p:grpSp>
      <p:sp>
        <p:nvSpPr>
          <p:cNvPr id="8" name="Rectangle 7">
            <a:extLst>
              <a:ext uri="{FF2B5EF4-FFF2-40B4-BE49-F238E27FC236}">
                <a16:creationId xmlns:a16="http://schemas.microsoft.com/office/drawing/2014/main" id="{1AF6A205-497D-4701-84AC-1E13BF6D504C}"/>
              </a:ext>
            </a:extLst>
          </p:cNvPr>
          <p:cNvSpPr/>
          <p:nvPr/>
        </p:nvSpPr>
        <p:spPr>
          <a:xfrm>
            <a:off x="691770" y="5234629"/>
            <a:ext cx="7760458" cy="1231106"/>
          </a:xfrm>
          <a:prstGeom prst="rect">
            <a:avLst/>
          </a:prstGeom>
        </p:spPr>
        <p:txBody>
          <a:bodyPr wrap="none">
            <a:spAutoFit/>
          </a:bodyPr>
          <a:lstStyle/>
          <a:p>
            <a:pPr algn="ctr"/>
            <a:r>
              <a:rPr lang="en-ZA" sz="2000" b="1" dirty="0"/>
              <a:t>What are some of the reasons for using a softcore processor?</a:t>
            </a:r>
          </a:p>
          <a:p>
            <a:pPr algn="ctr"/>
            <a:endParaRPr lang="en-ZA" dirty="0"/>
          </a:p>
          <a:p>
            <a:pPr algn="ctr"/>
            <a:r>
              <a:rPr lang="en-ZA" i="1" dirty="0"/>
              <a:t>Work with a classmate and make</a:t>
            </a:r>
          </a:p>
          <a:p>
            <a:pPr algn="ctr"/>
            <a:r>
              <a:rPr lang="en-ZA" i="1" dirty="0"/>
              <a:t>a list of reasons and then prioritize these</a:t>
            </a:r>
          </a:p>
        </p:txBody>
      </p:sp>
    </p:spTree>
    <p:extLst>
      <p:ext uri="{BB962C8B-B14F-4D97-AF65-F5344CB8AC3E}">
        <p14:creationId xmlns:p14="http://schemas.microsoft.com/office/powerpoint/2010/main" val="317892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B433-FA57-4CF3-A4A8-C12DAE60D7B2}"/>
              </a:ext>
            </a:extLst>
          </p:cNvPr>
          <p:cNvSpPr>
            <a:spLocks noGrp="1"/>
          </p:cNvSpPr>
          <p:nvPr>
            <p:ph type="title"/>
          </p:nvPr>
        </p:nvSpPr>
        <p:spPr>
          <a:xfrm>
            <a:off x="296562" y="213443"/>
            <a:ext cx="8736227" cy="692210"/>
          </a:xfrm>
        </p:spPr>
        <p:txBody>
          <a:bodyPr>
            <a:normAutofit fontScale="90000"/>
          </a:bodyPr>
          <a:lstStyle/>
          <a:p>
            <a:r>
              <a:rPr lang="en-ZA" dirty="0"/>
              <a:t>Reasons for using a softcore processor</a:t>
            </a:r>
          </a:p>
        </p:txBody>
      </p:sp>
      <p:sp>
        <p:nvSpPr>
          <p:cNvPr id="3" name="Content Placeholder 2">
            <a:extLst>
              <a:ext uri="{FF2B5EF4-FFF2-40B4-BE49-F238E27FC236}">
                <a16:creationId xmlns:a16="http://schemas.microsoft.com/office/drawing/2014/main" id="{968F264B-D758-45B3-803C-6FF79A82E4E0}"/>
              </a:ext>
            </a:extLst>
          </p:cNvPr>
          <p:cNvSpPr>
            <a:spLocks noGrp="1"/>
          </p:cNvSpPr>
          <p:nvPr>
            <p:ph idx="1"/>
          </p:nvPr>
        </p:nvSpPr>
        <p:spPr>
          <a:xfrm>
            <a:off x="729785" y="1025611"/>
            <a:ext cx="7697635" cy="5832389"/>
          </a:xfrm>
        </p:spPr>
        <p:txBody>
          <a:bodyPr>
            <a:normAutofit fontScale="62500" lnSpcReduction="20000"/>
          </a:bodyPr>
          <a:lstStyle/>
          <a:p>
            <a:r>
              <a:rPr lang="en-ZA" dirty="0"/>
              <a:t>Design Flexibility</a:t>
            </a:r>
          </a:p>
          <a:p>
            <a:pPr lvl="1"/>
            <a:r>
              <a:rPr lang="en-ZA" dirty="0"/>
              <a:t>‘best of both worlds’ – allows you to choose either a software or hardware solution for implementing particular functionality</a:t>
            </a:r>
          </a:p>
          <a:p>
            <a:r>
              <a:rPr lang="en-ZA" dirty="0"/>
              <a:t>Implementing complex (not necessarily very fast) functionality</a:t>
            </a:r>
          </a:p>
          <a:p>
            <a:pPr lvl="1"/>
            <a:r>
              <a:rPr lang="en-ZA" dirty="0"/>
              <a:t>Software is useful for implementing complex control logic or functions that the system may need, e.g. to implement the TCP/IP protocol stack (doing this in combinational logic is hard and takes up much logic).</a:t>
            </a:r>
          </a:p>
          <a:p>
            <a:r>
              <a:rPr lang="en-ZA" dirty="0"/>
              <a:t>Reuse!!</a:t>
            </a:r>
          </a:p>
          <a:p>
            <a:pPr lvl="1"/>
            <a:r>
              <a:rPr lang="en-ZA" dirty="0"/>
              <a:t>Your underlying software is likely to outlive the specific platform it was initially designed for</a:t>
            </a:r>
          </a:p>
          <a:p>
            <a:r>
              <a:rPr lang="en-ZA" dirty="0"/>
              <a:t>Saving logic</a:t>
            </a:r>
          </a:p>
          <a:p>
            <a:pPr lvl="1"/>
            <a:r>
              <a:rPr lang="en-ZA" dirty="0"/>
              <a:t>Some implementations are just more efficient to do using a processor (multiple reusable instruction approach) rather than implementing a circuit for this.</a:t>
            </a:r>
          </a:p>
          <a:p>
            <a:r>
              <a:rPr lang="en-ZA" dirty="0"/>
              <a:t>Multiple core support</a:t>
            </a:r>
          </a:p>
          <a:p>
            <a:pPr lvl="1"/>
            <a:r>
              <a:rPr lang="en-ZA" dirty="0"/>
              <a:t>Choose how many cores you need, from 0 to however many you can fit on the FPGA.</a:t>
            </a:r>
          </a:p>
          <a:p>
            <a:r>
              <a:rPr lang="en-ZA" dirty="0"/>
              <a:t>Avoiding obsolescence</a:t>
            </a:r>
          </a:p>
          <a:p>
            <a:pPr lvl="1"/>
            <a:r>
              <a:rPr lang="en-ZA" dirty="0"/>
              <a:t>Your software is likely to last a lot longer compared to a CL design that may be more tied to the platform.</a:t>
            </a:r>
          </a:p>
        </p:txBody>
      </p:sp>
    </p:spTree>
    <p:extLst>
      <p:ext uri="{BB962C8B-B14F-4D97-AF65-F5344CB8AC3E}">
        <p14:creationId xmlns:p14="http://schemas.microsoft.com/office/powerpoint/2010/main" val="318702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clipartpanda.com/ingredient-clipart-as6107.gif">
            <a:extLst>
              <a:ext uri="{FF2B5EF4-FFF2-40B4-BE49-F238E27FC236}">
                <a16:creationId xmlns:a16="http://schemas.microsoft.com/office/drawing/2014/main" id="{740E20E0-9AC8-480A-AE01-729628781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069" y="2281386"/>
            <a:ext cx="1293692" cy="13971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D58B87F-EBE7-4293-A4A6-07A4C2EABDC1}"/>
              </a:ext>
            </a:extLst>
          </p:cNvPr>
          <p:cNvSpPr/>
          <p:nvPr/>
        </p:nvSpPr>
        <p:spPr>
          <a:xfrm>
            <a:off x="3198745" y="2709502"/>
            <a:ext cx="4610726" cy="1415772"/>
          </a:xfrm>
          <a:prstGeom prst="rect">
            <a:avLst/>
          </a:prstGeom>
        </p:spPr>
        <p:txBody>
          <a:bodyPr wrap="square">
            <a:spAutoFit/>
          </a:bodyPr>
          <a:lstStyle/>
          <a:p>
            <a:r>
              <a:rPr lang="en-ZA" sz="3200" dirty="0"/>
              <a:t>Soft Cores  Ingredients</a:t>
            </a:r>
          </a:p>
          <a:p>
            <a:endParaRPr lang="en-ZA" dirty="0"/>
          </a:p>
          <a:p>
            <a:r>
              <a:rPr lang="en-ZA" dirty="0"/>
              <a:t>Which are likely influence the design of FPGAs now and in the future.</a:t>
            </a:r>
          </a:p>
        </p:txBody>
      </p:sp>
    </p:spTree>
    <p:extLst>
      <p:ext uri="{BB962C8B-B14F-4D97-AF65-F5344CB8AC3E}">
        <p14:creationId xmlns:p14="http://schemas.microsoft.com/office/powerpoint/2010/main" val="39498732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7564</TotalTime>
  <Words>2701</Words>
  <Application>Microsoft Office PowerPoint</Application>
  <PresentationFormat>On-screen Show (4:3)</PresentationFormat>
  <Paragraphs>454</Paragraphs>
  <Slides>60</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60</vt:i4>
      </vt:variant>
    </vt:vector>
  </HeadingPairs>
  <TitlesOfParts>
    <vt:vector size="74" baseType="lpstr">
      <vt:lpstr>MS PGothic</vt:lpstr>
      <vt:lpstr>SimSun</vt:lpstr>
      <vt:lpstr>Arial</vt:lpstr>
      <vt:lpstr>Arial Black</vt:lpstr>
      <vt:lpstr>Arial Narrow</vt:lpstr>
      <vt:lpstr>Calibri</vt:lpstr>
      <vt:lpstr>Century Gothic</vt:lpstr>
      <vt:lpstr>Courier New</vt:lpstr>
      <vt:lpstr>Symbol</vt:lpstr>
      <vt:lpstr>Tahoma</vt:lpstr>
      <vt:lpstr>Times New Roman</vt:lpstr>
      <vt:lpstr>Wingdings</vt:lpstr>
      <vt:lpstr>Wingdings 2</vt:lpstr>
      <vt:lpstr>4084 Theme</vt:lpstr>
      <vt:lpstr>PowerPoint Presentation</vt:lpstr>
      <vt:lpstr>Lecture Overview</vt:lpstr>
      <vt:lpstr>Softcore processors</vt:lpstr>
      <vt:lpstr>Soft core Processors: Processors within FPGAs</vt:lpstr>
      <vt:lpstr>How a Soft core typically fits in to a design</vt:lpstr>
      <vt:lpstr>Address Bus for the Processor</vt:lpstr>
      <vt:lpstr>PowerPoint Presentation</vt:lpstr>
      <vt:lpstr>Reasons for using a softcore processor</vt:lpstr>
      <vt:lpstr>PowerPoint Presentation</vt:lpstr>
      <vt:lpstr>Ingredients Needed for Soft Cores</vt:lpstr>
      <vt:lpstr>Hard core vs. Soft core ?!</vt:lpstr>
      <vt:lpstr>Hard Core Processor Characteristics</vt:lpstr>
      <vt:lpstr>Reading (supplementary, not examined)</vt:lpstr>
      <vt:lpstr>Case Studies (shortly)</vt:lpstr>
      <vt:lpstr>Considerations for Using Soft Core Processors</vt:lpstr>
      <vt:lpstr>Optional Case Study</vt:lpstr>
      <vt:lpstr>Soft Core Case Studies</vt:lpstr>
      <vt:lpstr>Xilinx Microblaze</vt:lpstr>
      <vt:lpstr>FPGAs that support Microblaze</vt:lpstr>
      <vt:lpstr>Microblaze and its surrounding components</vt:lpstr>
      <vt:lpstr>MicroBlaze memory</vt:lpstr>
      <vt:lpstr>MicroBlaze Architecture</vt:lpstr>
      <vt:lpstr>Features</vt:lpstr>
      <vt:lpstr>MicroBlaze instructions</vt:lpstr>
      <vt:lpstr>Microblaze</vt:lpstr>
      <vt:lpstr>MicroBlaze Limitations</vt:lpstr>
      <vt:lpstr>Micro MicroBlaze</vt:lpstr>
      <vt:lpstr>MicroBlaze – references &amp; where to find out more</vt:lpstr>
      <vt:lpstr>Soft Core Case Studies</vt:lpstr>
      <vt:lpstr>PicoBlaze Soft Core Processor</vt:lpstr>
      <vt:lpstr>PicoBlaze Soft Core Processor</vt:lpstr>
      <vt:lpstr>PicoBlaze Soft Core Processor</vt:lpstr>
      <vt:lpstr>PowerPoint Presentation</vt:lpstr>
      <vt:lpstr>Overview of the PicoBlaze</vt:lpstr>
      <vt:lpstr>Interfacing to the PicoBlaze</vt:lpstr>
      <vt:lpstr>PicoBlaze Interface</vt:lpstr>
      <vt:lpstr>PicoBlaze Addressing Modes</vt:lpstr>
      <vt:lpstr>Example Program</vt:lpstr>
      <vt:lpstr>Soft Core Case Studies</vt:lpstr>
      <vt:lpstr>Why look at this one</vt:lpstr>
      <vt:lpstr>DUGONG</vt:lpstr>
      <vt:lpstr>‘DUGONG’ name?</vt:lpstr>
      <vt:lpstr>DUGONG</vt:lpstr>
      <vt:lpstr>DUGONG</vt:lpstr>
      <vt:lpstr>DUGONG Structure</vt:lpstr>
      <vt:lpstr>Connecting to DUGONG</vt:lpstr>
      <vt:lpstr>How DUGONG fits in to a Wishbone-based design</vt:lpstr>
      <vt:lpstr>DUGONG</vt:lpstr>
      <vt:lpstr>DUGONG Instruction Set</vt:lpstr>
      <vt:lpstr>DUGONG Typical Program</vt:lpstr>
      <vt:lpstr>PowerPoint Presentation</vt:lpstr>
      <vt:lpstr>Soft Core Case Studies</vt:lpstr>
      <vt:lpstr>Altera Nios II Processor</vt:lpstr>
      <vt:lpstr>NIOS II Architecture</vt:lpstr>
      <vt:lpstr>NIOS II Core</vt:lpstr>
      <vt:lpstr>PowerPoint Presentation</vt:lpstr>
      <vt:lpstr>Altera Qsys: In later versions of Quartus II</vt:lpstr>
      <vt:lpstr>PowerPoint Presentation</vt:lpstr>
      <vt:lpstr>Altera QSys</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RC Basics and the YODA Project cont</dc:subject>
  <dc:creator>Simon Winberg</dc:creator>
  <cp:lastModifiedBy>Simon Winberg</cp:lastModifiedBy>
  <cp:revision>553</cp:revision>
  <dcterms:created xsi:type="dcterms:W3CDTF">2009-02-10T02:25:54Z</dcterms:created>
  <dcterms:modified xsi:type="dcterms:W3CDTF">2018-04-24T06:35:56Z</dcterms:modified>
  <cp:category>Lectures</cp:category>
</cp:coreProperties>
</file>