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0" r:id="rId1"/>
  </p:sldMasterIdLst>
  <p:notesMasterIdLst>
    <p:notesMasterId r:id="rId14"/>
  </p:notesMasterIdLst>
  <p:sldIdLst>
    <p:sldId id="366" r:id="rId2"/>
    <p:sldId id="273" r:id="rId3"/>
    <p:sldId id="394" r:id="rId4"/>
    <p:sldId id="395" r:id="rId5"/>
    <p:sldId id="396" r:id="rId6"/>
    <p:sldId id="397" r:id="rId7"/>
    <p:sldId id="403" r:id="rId8"/>
    <p:sldId id="398" r:id="rId9"/>
    <p:sldId id="399" r:id="rId10"/>
    <p:sldId id="400" r:id="rId11"/>
    <p:sldId id="401" r:id="rId12"/>
    <p:sldId id="402" r:id="rId1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8757"/>
    <a:srgbClr val="FF9FB1"/>
    <a:srgbClr val="CC81FF"/>
    <a:srgbClr val="00FFFF"/>
    <a:srgbClr val="E2B7FF"/>
    <a:srgbClr val="BD5DFF"/>
    <a:srgbClr val="0000FF"/>
    <a:srgbClr val="1C1C1C"/>
    <a:srgbClr val="D9FFD9"/>
    <a:srgbClr val="A12F4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2" autoAdjust="0"/>
    <p:restoredTop sz="94687" autoAdjust="0"/>
  </p:normalViewPr>
  <p:slideViewPr>
    <p:cSldViewPr snapToGrid="0">
      <p:cViewPr varScale="1">
        <p:scale>
          <a:sx n="84" d="100"/>
          <a:sy n="84" d="100"/>
        </p:scale>
        <p:origin x="1434" y="78"/>
      </p:cViewPr>
      <p:guideLst>
        <p:guide orient="horz" pos="2160"/>
        <p:guide pos="2880"/>
      </p:guideLst>
    </p:cSldViewPr>
  </p:slideViewPr>
  <p:outlineViewPr>
    <p:cViewPr>
      <p:scale>
        <a:sx n="33" d="100"/>
        <a:sy n="33" d="100"/>
      </p:scale>
      <p:origin x="0" y="4867"/>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3E54AA67-198F-4442-8D12-FF521FDDF363}" type="datetimeFigureOut">
              <a:rPr lang="en-US"/>
              <a:pPr>
                <a:defRPr/>
              </a:pPr>
              <a:t>4/25/2018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64D42EE6-4ACD-4D8C-9867-35A48794F38A}" type="slidenum">
              <a:rPr lang="en-US"/>
              <a:pPr>
                <a:defRPr/>
              </a:pPr>
              <a:t>‹#›</a:t>
            </a:fld>
            <a:endParaRPr lang="en-US"/>
          </a:p>
        </p:txBody>
      </p:sp>
    </p:spTree>
    <p:extLst>
      <p:ext uri="{BB962C8B-B14F-4D97-AF65-F5344CB8AC3E}">
        <p14:creationId xmlns:p14="http://schemas.microsoft.com/office/powerpoint/2010/main" val="15564902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AC372B7-E705-4EBA-B495-A46EDB549B36}" type="slidenum">
              <a:rPr lang="en-US" smtClean="0"/>
              <a:pPr/>
              <a:t>1</a:t>
            </a:fld>
            <a:endParaRPr lang="en-US" smtClean="0"/>
          </a:p>
        </p:txBody>
      </p:sp>
    </p:spTree>
    <p:extLst>
      <p:ext uri="{BB962C8B-B14F-4D97-AF65-F5344CB8AC3E}">
        <p14:creationId xmlns:p14="http://schemas.microsoft.com/office/powerpoint/2010/main" val="35989290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73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DD39213-7E09-4963-8D31-65FE4E2F1336}" type="slidenum">
              <a:rPr lang="en-US" smtClean="0"/>
              <a:pPr/>
              <a:t>10</a:t>
            </a:fld>
            <a:endParaRPr lang="en-US" smtClean="0"/>
          </a:p>
        </p:txBody>
      </p:sp>
    </p:spTree>
    <p:extLst>
      <p:ext uri="{BB962C8B-B14F-4D97-AF65-F5344CB8AC3E}">
        <p14:creationId xmlns:p14="http://schemas.microsoft.com/office/powerpoint/2010/main" val="1445048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83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AB00F7C-0B82-4D42-9544-D290A08F0579}" type="slidenum">
              <a:rPr lang="en-US" smtClean="0"/>
              <a:pPr/>
              <a:t>11</a:t>
            </a:fld>
            <a:endParaRPr lang="en-US" smtClean="0"/>
          </a:p>
        </p:txBody>
      </p:sp>
    </p:spTree>
    <p:extLst>
      <p:ext uri="{BB962C8B-B14F-4D97-AF65-F5344CB8AC3E}">
        <p14:creationId xmlns:p14="http://schemas.microsoft.com/office/powerpoint/2010/main" val="1491617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27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6C532BE-90B6-49BD-B90D-5D0095B46D1F}" type="slidenum">
              <a:rPr lang="en-US" smtClean="0"/>
              <a:pPr/>
              <a:t>2</a:t>
            </a:fld>
            <a:endParaRPr lang="en-US" smtClean="0"/>
          </a:p>
        </p:txBody>
      </p:sp>
    </p:spTree>
    <p:extLst>
      <p:ext uri="{BB962C8B-B14F-4D97-AF65-F5344CB8AC3E}">
        <p14:creationId xmlns:p14="http://schemas.microsoft.com/office/powerpoint/2010/main" val="42340709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12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19AB8AF-7C7B-4F0C-9D8D-158772040736}" type="slidenum">
              <a:rPr lang="en-US" smtClean="0"/>
              <a:pPr/>
              <a:t>3</a:t>
            </a:fld>
            <a:endParaRPr lang="en-US" smtClean="0"/>
          </a:p>
        </p:txBody>
      </p:sp>
    </p:spTree>
    <p:extLst>
      <p:ext uri="{BB962C8B-B14F-4D97-AF65-F5344CB8AC3E}">
        <p14:creationId xmlns:p14="http://schemas.microsoft.com/office/powerpoint/2010/main" val="11408628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22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5996F5B-FF85-48FA-B143-66CA7AE20430}" type="slidenum">
              <a:rPr lang="en-US" smtClean="0"/>
              <a:pPr/>
              <a:t>4</a:t>
            </a:fld>
            <a:endParaRPr lang="en-US" smtClean="0"/>
          </a:p>
        </p:txBody>
      </p:sp>
    </p:spTree>
    <p:extLst>
      <p:ext uri="{BB962C8B-B14F-4D97-AF65-F5344CB8AC3E}">
        <p14:creationId xmlns:p14="http://schemas.microsoft.com/office/powerpoint/2010/main" val="1818480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32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B880387-FF0F-4089-9DBA-2FC0D6292AAF}" type="slidenum">
              <a:rPr lang="en-US" smtClean="0"/>
              <a:pPr/>
              <a:t>5</a:t>
            </a:fld>
            <a:endParaRPr lang="en-US" smtClean="0"/>
          </a:p>
        </p:txBody>
      </p:sp>
    </p:spTree>
    <p:extLst>
      <p:ext uri="{BB962C8B-B14F-4D97-AF65-F5344CB8AC3E}">
        <p14:creationId xmlns:p14="http://schemas.microsoft.com/office/powerpoint/2010/main" val="15219583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42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6E641DB-EB4A-483A-A182-6C29414C7AA3}" type="slidenum">
              <a:rPr lang="en-US" smtClean="0"/>
              <a:pPr/>
              <a:t>6</a:t>
            </a:fld>
            <a:endParaRPr lang="en-US" smtClean="0"/>
          </a:p>
        </p:txBody>
      </p:sp>
    </p:spTree>
    <p:extLst>
      <p:ext uri="{BB962C8B-B14F-4D97-AF65-F5344CB8AC3E}">
        <p14:creationId xmlns:p14="http://schemas.microsoft.com/office/powerpoint/2010/main" val="18943409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12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19AB8AF-7C7B-4F0C-9D8D-158772040736}" type="slidenum">
              <a:rPr lang="en-US" smtClean="0"/>
              <a:pPr/>
              <a:t>7</a:t>
            </a:fld>
            <a:endParaRPr lang="en-US" smtClean="0"/>
          </a:p>
        </p:txBody>
      </p:sp>
    </p:spTree>
    <p:extLst>
      <p:ext uri="{BB962C8B-B14F-4D97-AF65-F5344CB8AC3E}">
        <p14:creationId xmlns:p14="http://schemas.microsoft.com/office/powerpoint/2010/main" val="40993801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53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B2B274D-FB9E-4487-B904-8D61465C93B5}" type="slidenum">
              <a:rPr lang="en-US" smtClean="0"/>
              <a:pPr/>
              <a:t>8</a:t>
            </a:fld>
            <a:endParaRPr lang="en-US" smtClean="0"/>
          </a:p>
        </p:txBody>
      </p:sp>
    </p:spTree>
    <p:extLst>
      <p:ext uri="{BB962C8B-B14F-4D97-AF65-F5344CB8AC3E}">
        <p14:creationId xmlns:p14="http://schemas.microsoft.com/office/powerpoint/2010/main" val="9536647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63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364BC68-A447-4505-ACEB-E1B0CAF80A25}" type="slidenum">
              <a:rPr lang="en-US" smtClean="0"/>
              <a:pPr/>
              <a:t>9</a:t>
            </a:fld>
            <a:endParaRPr lang="en-US" smtClean="0"/>
          </a:p>
        </p:txBody>
      </p:sp>
    </p:spTree>
    <p:extLst>
      <p:ext uri="{BB962C8B-B14F-4D97-AF65-F5344CB8AC3E}">
        <p14:creationId xmlns:p14="http://schemas.microsoft.com/office/powerpoint/2010/main" val="3751022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a:prstGeom prst="rect">
            <a:avLst/>
          </a:prstGeom>
        </p:spPr>
        <p:txBody>
          <a:bodyPr anchor="b"/>
          <a:lstStyle>
            <a:lvl1pPr algn="l">
              <a:defRPr sz="2400"/>
            </a:lvl1pPr>
          </a:lstStyle>
          <a:p>
            <a:pPr>
              <a:defRPr/>
            </a:pPr>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pPr>
              <a:defRPr/>
            </a:pPr>
            <a:endParaRPr lang="en-US"/>
          </a:p>
        </p:txBody>
      </p:sp>
      <p:sp>
        <p:nvSpPr>
          <p:cNvPr id="6" name="Slide Number Placeholder 5"/>
          <p:cNvSpPr>
            <a:spLocks noGrp="1"/>
          </p:cNvSpPr>
          <p:nvPr>
            <p:ph type="sldNum" sz="quarter" idx="12"/>
          </p:nvPr>
        </p:nvSpPr>
        <p:spPr>
          <a:xfrm>
            <a:off x="4649096" y="5719966"/>
            <a:ext cx="643666" cy="365125"/>
          </a:xfrm>
          <a:prstGeom prst="rect">
            <a:avLst/>
          </a:prstGeom>
        </p:spPr>
        <p:txBody>
          <a:bodyPr/>
          <a:lstStyle>
            <a:lvl1pPr>
              <a:defRPr>
                <a:solidFill>
                  <a:schemeClr val="accent1"/>
                </a:solidFill>
              </a:defRPr>
            </a:lvl1pPr>
          </a:lstStyle>
          <a:p>
            <a:pPr>
              <a:defRPr/>
            </a:pPr>
            <a:fld id="{91C84C41-77BB-4CF5-A81A-FAC5E9C55D06}" type="slidenum">
              <a:rPr lang="en-US" smtClean="0"/>
              <a:pPr>
                <a:defRPr/>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D81F87BC-538C-4552-8949-57C85C03B5EB}"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114532AD-834E-4C63-8D2B-A77C753A74DD}"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n>
                  <a:solidFill>
                    <a:schemeClr val="tx1"/>
                  </a:solidFill>
                </a:ln>
                <a:solidFill>
                  <a:srgbClr val="1D8757"/>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2pPr>
              <a:defRPr>
                <a:solidFill>
                  <a:srgbClr val="126249"/>
                </a:solidFill>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D3D50887-4151-4142-8426-1D3453796829}"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25E2E25C-8EA1-47A0-92B6-8F37754DE6BA}"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4F130D0B-A120-4844-B026-2BABB7BAB192}" type="slidenum">
              <a:rPr lang="en-US" smtClean="0"/>
              <a:pPr>
                <a:defRPr/>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a:xfrm>
            <a:off x="4649096" y="224491"/>
            <a:ext cx="1332156" cy="365125"/>
          </a:xfrm>
          <a:prstGeom prst="rect">
            <a:avLst/>
          </a:prstGeom>
        </p:spPr>
        <p:txBody>
          <a:bodyPr/>
          <a:lstStyle/>
          <a:p>
            <a:pPr>
              <a:defRPr/>
            </a:pPr>
            <a:fld id="{2DEFDD86-3846-4F87-A76F-07241314CAD7}"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a:xfrm>
            <a:off x="4649096" y="224491"/>
            <a:ext cx="1332156" cy="365125"/>
          </a:xfrm>
          <a:prstGeom prst="rect">
            <a:avLst/>
          </a:prstGeom>
        </p:spPr>
        <p:txBody>
          <a:bodyPr/>
          <a:lstStyle/>
          <a:p>
            <a:pPr>
              <a:defRPr/>
            </a:pPr>
            <a:fld id="{8B1C00A5-9E3C-4B79-83D0-A51DF4BDD01B}"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4649096" y="224491"/>
            <a:ext cx="1332156" cy="365125"/>
          </a:xfrm>
          <a:prstGeom prst="rect">
            <a:avLst/>
          </a:prstGeom>
        </p:spPr>
        <p:txBody>
          <a:bodyPr/>
          <a:lstStyle/>
          <a:p>
            <a:pPr>
              <a:defRPr/>
            </a:pPr>
            <a:fld id="{425323E4-AC3E-43BC-B16D-2E07869EEB71}"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9D96EE3C-89BD-4A69-A448-DC214684EF86}" type="slidenum">
              <a:rPr lang="en-US" smtClean="0"/>
              <a:pPr>
                <a:defRPr/>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29A9E219-2D51-4D7E-B124-24AB52E919D0}"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6400"/>
            </a:gs>
            <a:gs pos="62000">
              <a:srgbClr val="009900"/>
            </a:gs>
            <a:gs pos="100000">
              <a:schemeClr val="bg1"/>
            </a:gs>
          </a:gsLst>
          <a:lin ang="5400000" scaled="0"/>
          <a:tileRect/>
        </a:gradFill>
        <a:effectLst/>
      </p:bgPr>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275030" y="195195"/>
            <a:ext cx="8632664" cy="648300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9114" y="448221"/>
            <a:ext cx="7698306" cy="69221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29785" y="1595620"/>
            <a:ext cx="7697635" cy="4519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914955" y="6246420"/>
            <a:ext cx="3502152" cy="365125"/>
          </a:xfrm>
          <a:prstGeom prst="rect">
            <a:avLst/>
          </a:prstGeom>
        </p:spPr>
        <p:txBody>
          <a:bodyPr vert="horz" lIns="91440" tIns="45720" rIns="91440" bIns="45720" rtlCol="0" anchor="ctr"/>
          <a:lstStyle>
            <a:lvl1pPr algn="r">
              <a:defRPr sz="1200">
                <a:solidFill>
                  <a:schemeClr val="accent1"/>
                </a:solidFill>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4041" r:id="rId1"/>
    <p:sldLayoutId id="2147484042" r:id="rId2"/>
    <p:sldLayoutId id="2147484043" r:id="rId3"/>
    <p:sldLayoutId id="2147484044" r:id="rId4"/>
    <p:sldLayoutId id="2147484045" r:id="rId5"/>
    <p:sldLayoutId id="2147484046" r:id="rId6"/>
    <p:sldLayoutId id="2147484047" r:id="rId7"/>
    <p:sldLayoutId id="2147484048" r:id="rId8"/>
    <p:sldLayoutId id="2147484049" r:id="rId9"/>
    <p:sldLayoutId id="2147484050" r:id="rId10"/>
    <p:sldLayoutId id="2147484051" r:id="rId11"/>
  </p:sldLayoutIdLst>
  <p:txStyles>
    <p:titleStyle>
      <a:lvl1pPr algn="l" defTabSz="914400" rtl="0" eaLnBrk="1" latinLnBrk="0" hangingPunct="1">
        <a:spcBef>
          <a:spcPct val="0"/>
        </a:spcBef>
        <a:buNone/>
        <a:defRPr sz="4000" b="1"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65760" algn="l" defTabSz="914400" rtl="0" eaLnBrk="1" latinLnBrk="0" hangingPunct="1">
        <a:spcBef>
          <a:spcPct val="20000"/>
        </a:spcBef>
        <a:buClr>
          <a:schemeClr val="accent1"/>
        </a:buClr>
        <a:buSzPct val="76000"/>
        <a:buFont typeface="Wingdings 2" pitchFamily="18" charset="2"/>
        <a:buChar char=""/>
        <a:defRPr sz="3200" kern="1200">
          <a:solidFill>
            <a:schemeClr val="tx2"/>
          </a:solidFill>
          <a:latin typeface="Tahoma" pitchFamily="34" charset="0"/>
          <a:ea typeface="Tahoma" pitchFamily="34" charset="0"/>
          <a:cs typeface="Tahoma" pitchFamily="34" charset="0"/>
        </a:defRPr>
      </a:lvl1pPr>
      <a:lvl2pPr marL="640080" indent="-274320" algn="l" defTabSz="914400" rtl="0" eaLnBrk="1" latinLnBrk="0" hangingPunct="1">
        <a:spcBef>
          <a:spcPct val="20000"/>
        </a:spcBef>
        <a:buClr>
          <a:schemeClr val="accent1"/>
        </a:buClr>
        <a:buSzPct val="76000"/>
        <a:buFont typeface="Wingdings 2" pitchFamily="18" charset="2"/>
        <a:buChar char=""/>
        <a:defRPr sz="2800" kern="1200">
          <a:solidFill>
            <a:srgbClr val="188463"/>
          </a:solidFill>
          <a:latin typeface="Tahoma" pitchFamily="34" charset="0"/>
          <a:ea typeface="Tahoma" pitchFamily="34" charset="0"/>
          <a:cs typeface="Tahoma" pitchFamily="34" charset="0"/>
        </a:defRPr>
      </a:lvl2pPr>
      <a:lvl3pPr marL="914400" indent="-228600" algn="l" defTabSz="914400" rtl="0" eaLnBrk="1" latinLnBrk="0" hangingPunct="1">
        <a:spcBef>
          <a:spcPct val="20000"/>
        </a:spcBef>
        <a:buClr>
          <a:schemeClr val="accent1"/>
        </a:buClr>
        <a:buSzPct val="76000"/>
        <a:buFont typeface="Wingdings 2" pitchFamily="18" charset="2"/>
        <a:buChar char=""/>
        <a:defRPr sz="2800" kern="1200">
          <a:solidFill>
            <a:srgbClr val="1558BB"/>
          </a:solidFill>
          <a:latin typeface="Tahoma" pitchFamily="34" charset="0"/>
          <a:ea typeface="Tahoma" pitchFamily="34" charset="0"/>
          <a:cs typeface="Tahoma" pitchFamily="34" charset="0"/>
        </a:defRPr>
      </a:lvl3pPr>
      <a:lvl4pPr marL="1124712" indent="-22860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Tahoma" pitchFamily="34" charset="0"/>
          <a:ea typeface="Tahoma" pitchFamily="34" charset="0"/>
          <a:cs typeface="Tahoma" pitchFamily="34" charset="0"/>
        </a:defRPr>
      </a:lvl4pPr>
      <a:lvl5pPr marL="1325880" indent="-228600" algn="l" defTabSz="914400" rtl="0" eaLnBrk="1" latinLnBrk="0" hangingPunct="1">
        <a:spcBef>
          <a:spcPct val="20000"/>
        </a:spcBef>
        <a:buClr>
          <a:schemeClr val="accent1"/>
        </a:buClr>
        <a:buSzPct val="76000"/>
        <a:buFont typeface="Wingdings 2" pitchFamily="18" charset="2"/>
        <a:buChar char=""/>
        <a:defRPr sz="2000" kern="1200" baseline="0">
          <a:solidFill>
            <a:schemeClr val="tx2"/>
          </a:solidFill>
          <a:latin typeface="Tahoma" pitchFamily="34" charset="0"/>
          <a:ea typeface="Tahoma" pitchFamily="34" charset="0"/>
          <a:cs typeface="Tahoma" pitchFamily="34" charset="0"/>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creativecommons.org/licenses/by-sa/4.0/" TargetMode="External"/><Relationship Id="rId5" Type="http://schemas.openxmlformats.org/officeDocument/2006/relationships/image" Target="../media/image4.gif"/><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8"/>
          <p:cNvSpPr>
            <a:spLocks noChangeArrowheads="1"/>
          </p:cNvSpPr>
          <p:nvPr/>
        </p:nvSpPr>
        <p:spPr bwMode="auto">
          <a:xfrm>
            <a:off x="1558925" y="1761111"/>
            <a:ext cx="6775450" cy="1814513"/>
          </a:xfrm>
          <a:prstGeom prst="rect">
            <a:avLst/>
          </a:prstGeom>
          <a:blipFill dpi="0" rotWithShape="1">
            <a:blip r:embed="rId3">
              <a:alphaModFix amt="28000"/>
            </a:blip>
            <a:srcRect/>
            <a:tile tx="0" ty="0" sx="100000" sy="100000" flip="none" algn="tl"/>
          </a:blipFill>
          <a:ln w="9525" algn="ctr">
            <a:noFill/>
            <a:round/>
            <a:headEnd/>
            <a:tailEnd/>
          </a:ln>
        </p:spPr>
        <p:txBody>
          <a:bodyPr/>
          <a:lstStyle/>
          <a:p>
            <a:endParaRPr lang="en-US"/>
          </a:p>
        </p:txBody>
      </p:sp>
      <p:sp>
        <p:nvSpPr>
          <p:cNvPr id="3075" name="Rectangle 9"/>
          <p:cNvSpPr>
            <a:spLocks noChangeArrowheads="1"/>
          </p:cNvSpPr>
          <p:nvPr/>
        </p:nvSpPr>
        <p:spPr bwMode="auto">
          <a:xfrm>
            <a:off x="1873250" y="5615697"/>
            <a:ext cx="5832475" cy="958850"/>
          </a:xfrm>
          <a:prstGeom prst="rect">
            <a:avLst/>
          </a:prstGeom>
          <a:noFill/>
          <a:ln w="9525" algn="ctr">
            <a:noFill/>
            <a:round/>
            <a:headEnd/>
            <a:tailEnd/>
          </a:ln>
        </p:spPr>
        <p:txBody>
          <a:bodyPr/>
          <a:lstStyle/>
          <a:p>
            <a:pPr algn="ctr"/>
            <a:r>
              <a:rPr lang="en-ZA" sz="2400" dirty="0"/>
              <a:t>Lecturer:</a:t>
            </a:r>
          </a:p>
          <a:p>
            <a:pPr algn="ctr"/>
            <a:r>
              <a:rPr lang="en-ZA" sz="2400" dirty="0"/>
              <a:t>Simon Winberg</a:t>
            </a:r>
            <a:endParaRPr lang="en-US" sz="2400" dirty="0"/>
          </a:p>
        </p:txBody>
      </p:sp>
      <p:pic>
        <p:nvPicPr>
          <p:cNvPr id="3076" name="Picture 9" descr="EEE4084F_logo.jpg"/>
          <p:cNvPicPr>
            <a:picLocks noChangeAspect="1"/>
          </p:cNvPicPr>
          <p:nvPr/>
        </p:nvPicPr>
        <p:blipFill>
          <a:blip r:embed="rId4"/>
          <a:srcRect/>
          <a:stretch>
            <a:fillRect/>
          </a:stretch>
        </p:blipFill>
        <p:spPr bwMode="auto">
          <a:xfrm>
            <a:off x="341303" y="241304"/>
            <a:ext cx="1439862" cy="1436688"/>
          </a:xfrm>
          <a:prstGeom prst="rect">
            <a:avLst/>
          </a:prstGeom>
          <a:noFill/>
          <a:ln w="9525">
            <a:noFill/>
            <a:miter lim="800000"/>
            <a:headEnd/>
            <a:tailEnd/>
          </a:ln>
        </p:spPr>
      </p:pic>
      <p:pic>
        <p:nvPicPr>
          <p:cNvPr id="3077"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bwMode="auto">
          <a:xfrm>
            <a:off x="7448172" y="221588"/>
            <a:ext cx="1388382" cy="1416715"/>
          </a:xfrm>
          <a:prstGeom prst="rect">
            <a:avLst/>
          </a:prstGeom>
          <a:noFill/>
          <a:ln w="9525">
            <a:noFill/>
            <a:miter lim="800000"/>
            <a:headEnd/>
            <a:tailEnd/>
          </a:ln>
        </p:spPr>
      </p:pic>
      <p:sp>
        <p:nvSpPr>
          <p:cNvPr id="9" name="Rectangle 8"/>
          <p:cNvSpPr/>
          <p:nvPr/>
        </p:nvSpPr>
        <p:spPr>
          <a:xfrm>
            <a:off x="1554529" y="2180826"/>
            <a:ext cx="6766596" cy="1015663"/>
          </a:xfrm>
          <a:prstGeom prst="rect">
            <a:avLst/>
          </a:prstGeom>
          <a:noFill/>
        </p:spPr>
        <p:txBody>
          <a:bodyPr wrap="none">
            <a:spAutoFit/>
          </a:bodyPr>
          <a:lstStyle/>
          <a:p>
            <a:pPr algn="ctr">
              <a:defRPr/>
            </a:pPr>
            <a:r>
              <a:rPr lang="en-US" sz="60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Black" pitchFamily="34" charset="0"/>
              </a:rPr>
              <a:t>Digital Systems</a:t>
            </a:r>
          </a:p>
        </p:txBody>
      </p:sp>
      <p:sp>
        <p:nvSpPr>
          <p:cNvPr id="11" name="Rectangle 10"/>
          <p:cNvSpPr/>
          <p:nvPr/>
        </p:nvSpPr>
        <p:spPr>
          <a:xfrm>
            <a:off x="2617519" y="361295"/>
            <a:ext cx="4418197" cy="1015663"/>
          </a:xfrm>
          <a:prstGeom prst="rect">
            <a:avLst/>
          </a:prstGeom>
          <a:noFill/>
        </p:spPr>
        <p:txBody>
          <a:bodyPr wrap="none">
            <a:spAutoFit/>
          </a:bodyPr>
          <a:lstStyle/>
          <a:p>
            <a:pPr algn="ctr">
              <a:defRPr/>
            </a:pPr>
            <a:r>
              <a:rPr lang="en-US" sz="6000" b="1" dirty="0">
                <a:ln w="17780" cmpd="sng">
                  <a:solidFill>
                    <a:schemeClr val="bg1">
                      <a:lumMod val="60000"/>
                      <a:lumOff val="40000"/>
                    </a:schemeClr>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Black" pitchFamily="34" charset="0"/>
              </a:rPr>
              <a:t>EEE4084F</a:t>
            </a:r>
          </a:p>
        </p:txBody>
      </p:sp>
      <p:sp>
        <p:nvSpPr>
          <p:cNvPr id="5" name="Subtitle 4"/>
          <p:cNvSpPr>
            <a:spLocks noGrp="1"/>
          </p:cNvSpPr>
          <p:nvPr>
            <p:ph type="subTitle" sz="quarter" idx="4294967295"/>
          </p:nvPr>
        </p:nvSpPr>
        <p:spPr>
          <a:xfrm>
            <a:off x="784225" y="3592187"/>
            <a:ext cx="8359775" cy="1395589"/>
          </a:xfrm>
        </p:spPr>
        <p:txBody>
          <a:bodyPr>
            <a:normAutofit fontScale="77500" lnSpcReduction="20000"/>
          </a:bodyPr>
          <a:lstStyle/>
          <a:p>
            <a:pPr algn="ctr" eaLnBrk="1" hangingPunct="1">
              <a:buFont typeface="Wingdings" pitchFamily="2" charset="2"/>
              <a:buNone/>
              <a:defRPr/>
            </a:pPr>
            <a:r>
              <a:rPr lang="en-ZA" sz="3600" dirty="0" smtClean="0">
                <a:solidFill>
                  <a:srgbClr val="FF6600"/>
                </a:solidFill>
              </a:rPr>
              <a:t>Lecture 24X</a:t>
            </a:r>
          </a:p>
          <a:p>
            <a:pPr algn="ctr" eaLnBrk="1" hangingPunct="1">
              <a:buFont typeface="Wingdings" pitchFamily="2" charset="2"/>
              <a:buNone/>
              <a:defRPr/>
            </a:pPr>
            <a:r>
              <a:rPr lang="en-ZA" sz="3600" dirty="0" smtClean="0">
                <a:solidFill>
                  <a:srgbClr val="FF6600"/>
                </a:solidFill>
              </a:rPr>
              <a:t>RC Platform Case Studies 2/2:</a:t>
            </a:r>
          </a:p>
          <a:p>
            <a:pPr algn="ctr" eaLnBrk="1" hangingPunct="1">
              <a:buFont typeface="Wingdings" pitchFamily="2" charset="2"/>
              <a:buNone/>
              <a:defRPr/>
            </a:pPr>
            <a:r>
              <a:rPr lang="en-ZA" sz="3600" dirty="0" smtClean="0">
                <a:solidFill>
                  <a:srgbClr val="FF6600"/>
                </a:solidFill>
              </a:rPr>
              <a:t>Large &amp; small FPGA-based RC systems</a:t>
            </a:r>
            <a:endParaRPr lang="en-US" sz="3600" dirty="0" smtClean="0">
              <a:solidFill>
                <a:srgbClr val="FF6600"/>
              </a:solidFill>
            </a:endParaRPr>
          </a:p>
        </p:txBody>
      </p:sp>
      <p:pic>
        <p:nvPicPr>
          <p:cNvPr id="10" name="Picture 3" descr="C:\Users\swinberg\Documents\ACTIVE\EEE4084F\Common\Images_open\CC-SA.png">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11830" y="6375970"/>
            <a:ext cx="776741" cy="273625"/>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p:cNvSpPr/>
          <p:nvPr/>
        </p:nvSpPr>
        <p:spPr>
          <a:xfrm>
            <a:off x="1013488" y="6478181"/>
            <a:ext cx="4572000" cy="230832"/>
          </a:xfrm>
          <a:prstGeom prst="rect">
            <a:avLst/>
          </a:prstGeom>
        </p:spPr>
        <p:txBody>
          <a:bodyPr>
            <a:spAutoFit/>
          </a:bodyPr>
          <a:lstStyle/>
          <a:p>
            <a:r>
              <a:rPr lang="en-ZA" sz="900" dirty="0"/>
              <a:t>Attribution-</a:t>
            </a:r>
            <a:r>
              <a:rPr lang="en-ZA" sz="900" dirty="0" err="1"/>
              <a:t>ShareAlike</a:t>
            </a:r>
            <a:r>
              <a:rPr lang="en-ZA" sz="900" dirty="0"/>
              <a:t> 4.0 International (CC BY-SA 4.0)</a:t>
            </a:r>
          </a:p>
        </p:txBody>
      </p:sp>
      <p:sp>
        <p:nvSpPr>
          <p:cNvPr id="2" name="Rectangle 1"/>
          <p:cNvSpPr/>
          <p:nvPr/>
        </p:nvSpPr>
        <p:spPr>
          <a:xfrm>
            <a:off x="587810" y="4856513"/>
            <a:ext cx="4059417" cy="923330"/>
          </a:xfrm>
          <a:prstGeom prst="rect">
            <a:avLst/>
          </a:prstGeom>
        </p:spPr>
        <p:txBody>
          <a:bodyPr wrap="square">
            <a:spAutoFit/>
          </a:bodyPr>
          <a:lstStyle/>
          <a:p>
            <a:pPr eaLnBrk="1" hangingPunct="1">
              <a:buFont typeface="Wingdings" pitchFamily="2" charset="2"/>
              <a:buNone/>
              <a:defRPr/>
            </a:pPr>
            <a:r>
              <a:rPr lang="en-ZA" dirty="0" smtClean="0">
                <a:solidFill>
                  <a:schemeClr val="bg1">
                    <a:lumMod val="50000"/>
                  </a:schemeClr>
                </a:solidFill>
              </a:rPr>
              <a:t>Microprocessor-based: The Cell </a:t>
            </a:r>
            <a:r>
              <a:rPr lang="en-ZA" dirty="0">
                <a:solidFill>
                  <a:schemeClr val="bg1">
                    <a:lumMod val="50000"/>
                  </a:schemeClr>
                </a:solidFill>
              </a:rPr>
              <a:t>Broadband Engine </a:t>
            </a:r>
            <a:r>
              <a:rPr lang="en-ZA" dirty="0" smtClean="0">
                <a:solidFill>
                  <a:schemeClr val="bg1">
                    <a:lumMod val="50000"/>
                  </a:schemeClr>
                </a:solidFill>
              </a:rPr>
              <a:t>Architecture,</a:t>
            </a:r>
            <a:br>
              <a:rPr lang="en-ZA" dirty="0" smtClean="0">
                <a:solidFill>
                  <a:schemeClr val="bg1">
                    <a:lumMod val="50000"/>
                  </a:schemeClr>
                </a:solidFill>
              </a:rPr>
            </a:br>
            <a:r>
              <a:rPr lang="en-ZA" dirty="0" smtClean="0">
                <a:solidFill>
                  <a:schemeClr val="bg1">
                    <a:lumMod val="50000"/>
                  </a:schemeClr>
                </a:solidFill>
              </a:rPr>
              <a:t>IBM Blade</a:t>
            </a:r>
            <a:endParaRPr lang="en-US" dirty="0">
              <a:solidFill>
                <a:schemeClr val="bg1">
                  <a:lumMod val="50000"/>
                </a:schemeClr>
              </a:solidFill>
            </a:endParaRPr>
          </a:p>
        </p:txBody>
      </p:sp>
      <p:sp>
        <p:nvSpPr>
          <p:cNvPr id="13" name="Rectangle 12"/>
          <p:cNvSpPr/>
          <p:nvPr/>
        </p:nvSpPr>
        <p:spPr>
          <a:xfrm>
            <a:off x="4937827" y="4969366"/>
            <a:ext cx="3788484" cy="646331"/>
          </a:xfrm>
          <a:prstGeom prst="rect">
            <a:avLst/>
          </a:prstGeom>
        </p:spPr>
        <p:txBody>
          <a:bodyPr wrap="square">
            <a:spAutoFit/>
          </a:bodyPr>
          <a:lstStyle/>
          <a:p>
            <a:pPr algn="r" eaLnBrk="1" hangingPunct="1">
              <a:buFont typeface="Wingdings" pitchFamily="2" charset="2"/>
              <a:buNone/>
              <a:defRPr/>
            </a:pPr>
            <a:r>
              <a:rPr lang="en-ZA" dirty="0" smtClean="0">
                <a:solidFill>
                  <a:srgbClr val="00B0F0"/>
                </a:solidFill>
              </a:rPr>
              <a:t>FPGA-based: </a:t>
            </a:r>
          </a:p>
          <a:p>
            <a:pPr algn="r" eaLnBrk="1" hangingPunct="1">
              <a:buFont typeface="Wingdings" pitchFamily="2" charset="2"/>
              <a:buNone/>
              <a:defRPr/>
            </a:pPr>
            <a:r>
              <a:rPr lang="en-ZA" dirty="0" smtClean="0">
                <a:solidFill>
                  <a:srgbClr val="00B0F0"/>
                </a:solidFill>
              </a:rPr>
              <a:t>PAM, VCC, SPLASH …</a:t>
            </a:r>
            <a:endParaRPr lang="en-US" dirty="0">
              <a:solidFill>
                <a:srgbClr val="00B0F0"/>
              </a:solidFill>
            </a:endParaRPr>
          </a:p>
        </p:txBody>
      </p:sp>
      <p:sp>
        <p:nvSpPr>
          <p:cNvPr id="4" name="Rectangle 3"/>
          <p:cNvSpPr/>
          <p:nvPr/>
        </p:nvSpPr>
        <p:spPr>
          <a:xfrm>
            <a:off x="6969902" y="5541124"/>
            <a:ext cx="1454244" cy="369332"/>
          </a:xfrm>
          <a:prstGeom prst="rect">
            <a:avLst/>
          </a:prstGeom>
        </p:spPr>
        <p:txBody>
          <a:bodyPr wrap="none">
            <a:spAutoFit/>
          </a:bodyPr>
          <a:lstStyle/>
          <a:p>
            <a:pPr algn="ctr" eaLnBrk="1" hangingPunct="1">
              <a:buFont typeface="Wingdings" pitchFamily="2" charset="2"/>
              <a:buNone/>
              <a:defRPr/>
            </a:pPr>
            <a:r>
              <a:rPr lang="en-ZA" dirty="0" smtClean="0">
                <a:solidFill>
                  <a:schemeClr val="bg1">
                    <a:lumMod val="50000"/>
                  </a:schemeClr>
                </a:solidFill>
              </a:rPr>
              <a:t>(this lecture)</a:t>
            </a:r>
            <a:endParaRPr lang="en-ZA" dirty="0">
              <a:solidFill>
                <a:schemeClr val="bg1">
                  <a:lumMod val="50000"/>
                </a:schemeClr>
              </a:solidFill>
            </a:endParaRPr>
          </a:p>
        </p:txBody>
      </p:sp>
      <p:sp>
        <p:nvSpPr>
          <p:cNvPr id="15" name="Rectangle 14"/>
          <p:cNvSpPr/>
          <p:nvPr/>
        </p:nvSpPr>
        <p:spPr>
          <a:xfrm>
            <a:off x="570926" y="5663956"/>
            <a:ext cx="1967205" cy="369332"/>
          </a:xfrm>
          <a:prstGeom prst="rect">
            <a:avLst/>
          </a:prstGeom>
        </p:spPr>
        <p:txBody>
          <a:bodyPr wrap="none">
            <a:spAutoFit/>
          </a:bodyPr>
          <a:lstStyle/>
          <a:p>
            <a:pPr algn="ctr" eaLnBrk="1" hangingPunct="1">
              <a:buFont typeface="Wingdings" pitchFamily="2" charset="2"/>
              <a:buNone/>
              <a:defRPr/>
            </a:pPr>
            <a:r>
              <a:rPr lang="en-ZA" dirty="0" smtClean="0">
                <a:solidFill>
                  <a:schemeClr val="bg1">
                    <a:lumMod val="50000"/>
                  </a:schemeClr>
                </a:solidFill>
              </a:rPr>
              <a:t>(previous lecture)</a:t>
            </a:r>
            <a:endParaRPr lang="en-ZA" dirty="0">
              <a:solidFill>
                <a:schemeClr val="bg1">
                  <a:lumMod val="50000"/>
                </a:schemeClr>
              </a:solidFill>
            </a:endParaRPr>
          </a:p>
        </p:txBody>
      </p:sp>
      <p:sp>
        <p:nvSpPr>
          <p:cNvPr id="6" name="TextBox 5"/>
          <p:cNvSpPr txBox="1"/>
          <p:nvPr/>
        </p:nvSpPr>
        <p:spPr>
          <a:xfrm rot="20076686">
            <a:off x="1036000" y="3562800"/>
            <a:ext cx="3411447" cy="523220"/>
          </a:xfrm>
          <a:prstGeom prst="rect">
            <a:avLst/>
          </a:prstGeom>
          <a:solidFill>
            <a:srgbClr val="FFFF00"/>
          </a:solidFill>
        </p:spPr>
        <p:txBody>
          <a:bodyPr wrap="none" rtlCol="0">
            <a:spAutoFit/>
          </a:bodyPr>
          <a:lstStyle/>
          <a:p>
            <a:r>
              <a:rPr lang="en-ZA" sz="2800" dirty="0" smtClean="0"/>
              <a:t>NOT IN 2018 EXAM</a:t>
            </a:r>
            <a:endParaRPr lang="en-ZA"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7" name="Picture 5" descr="Compton_reading.gif"/>
          <p:cNvPicPr>
            <a:picLocks noChangeAspect="1"/>
          </p:cNvPicPr>
          <p:nvPr/>
        </p:nvPicPr>
        <p:blipFill>
          <a:blip r:embed="rId3"/>
          <a:srcRect/>
          <a:stretch>
            <a:fillRect/>
          </a:stretch>
        </p:blipFill>
        <p:spPr bwMode="auto">
          <a:xfrm>
            <a:off x="4732583" y="1383373"/>
            <a:ext cx="4124325" cy="3216275"/>
          </a:xfrm>
          <a:prstGeom prst="rect">
            <a:avLst/>
          </a:prstGeom>
          <a:noFill/>
          <a:ln w="9525">
            <a:noFill/>
            <a:miter lim="800000"/>
            <a:headEnd/>
            <a:tailEnd/>
          </a:ln>
        </p:spPr>
      </p:pic>
      <p:sp>
        <p:nvSpPr>
          <p:cNvPr id="3" name="Title 2"/>
          <p:cNvSpPr>
            <a:spLocks noGrp="1"/>
          </p:cNvSpPr>
          <p:nvPr>
            <p:ph type="title"/>
          </p:nvPr>
        </p:nvSpPr>
        <p:spPr/>
        <p:txBody>
          <a:bodyPr>
            <a:normAutofit fontScale="90000"/>
          </a:bodyPr>
          <a:lstStyle/>
          <a:p>
            <a:pPr>
              <a:defRPr/>
            </a:pPr>
            <a:r>
              <a:rPr lang="en-ZA" dirty="0" smtClean="0"/>
              <a:t>Additional Reading</a:t>
            </a:r>
            <a:endParaRPr lang="en-US" dirty="0"/>
          </a:p>
        </p:txBody>
      </p:sp>
      <p:sp>
        <p:nvSpPr>
          <p:cNvPr id="4" name="Content Placeholder 3"/>
          <p:cNvSpPr>
            <a:spLocks noGrp="1"/>
          </p:cNvSpPr>
          <p:nvPr>
            <p:ph idx="1"/>
          </p:nvPr>
        </p:nvSpPr>
        <p:spPr>
          <a:xfrm>
            <a:off x="249915" y="1320120"/>
            <a:ext cx="8007350" cy="4191000"/>
          </a:xfrm>
        </p:spPr>
        <p:txBody>
          <a:bodyPr/>
          <a:lstStyle/>
          <a:p>
            <a:pPr>
              <a:defRPr/>
            </a:pPr>
            <a:r>
              <a:rPr lang="en-ZA" dirty="0" smtClean="0"/>
              <a:t>Reading</a:t>
            </a:r>
          </a:p>
          <a:p>
            <a:pPr lvl="1">
              <a:defRPr/>
            </a:pPr>
            <a:r>
              <a:rPr lang="en-US" dirty="0" smtClean="0"/>
              <a:t>Reconfigurable</a:t>
            </a:r>
            <a:br>
              <a:rPr lang="en-US" dirty="0" smtClean="0"/>
            </a:br>
            <a:r>
              <a:rPr lang="en-US" dirty="0" smtClean="0"/>
              <a:t>Computing: A Survey of</a:t>
            </a:r>
            <a:br>
              <a:rPr lang="en-US" dirty="0" smtClean="0"/>
            </a:br>
            <a:r>
              <a:rPr lang="en-US" dirty="0" smtClean="0"/>
              <a:t>Systems and Software </a:t>
            </a:r>
            <a:br>
              <a:rPr lang="en-US" dirty="0" smtClean="0"/>
            </a:br>
            <a:r>
              <a:rPr lang="en-US" dirty="0" smtClean="0"/>
              <a:t>(ACM Survey)  *</a:t>
            </a:r>
          </a:p>
        </p:txBody>
      </p:sp>
      <p:sp>
        <p:nvSpPr>
          <p:cNvPr id="28676" name="Rectangle 4"/>
          <p:cNvSpPr>
            <a:spLocks noChangeArrowheads="1"/>
          </p:cNvSpPr>
          <p:nvPr/>
        </p:nvSpPr>
        <p:spPr bwMode="auto">
          <a:xfrm>
            <a:off x="302301" y="6072187"/>
            <a:ext cx="8351842" cy="523875"/>
          </a:xfrm>
          <a:prstGeom prst="rect">
            <a:avLst/>
          </a:prstGeom>
          <a:noFill/>
          <a:ln w="9525">
            <a:noFill/>
            <a:miter lim="800000"/>
            <a:headEnd/>
            <a:tailEnd/>
          </a:ln>
        </p:spPr>
        <p:txBody>
          <a:bodyPr wrap="square">
            <a:spAutoFit/>
          </a:bodyPr>
          <a:lstStyle/>
          <a:p>
            <a:r>
              <a:rPr lang="en-US" sz="1400" dirty="0"/>
              <a:t>* Compton &amp; Hauck (2002) .“Reconfigurable Computing: A Survey of Systems and Software”  I</a:t>
            </a:r>
            <a:r>
              <a:rPr lang="en-US" sz="1400" i="1" dirty="0"/>
              <a:t>n ACM Computing Surveys</a:t>
            </a:r>
            <a:r>
              <a:rPr lang="en-US" sz="1400" dirty="0"/>
              <a:t>, Vol. 34, No. 2, June 2002, pp. 171–210.</a:t>
            </a:r>
          </a:p>
        </p:txBody>
      </p:sp>
      <p:sp>
        <p:nvSpPr>
          <p:cNvPr id="28678" name="Rectangle 6"/>
          <p:cNvSpPr>
            <a:spLocks noChangeArrowheads="1"/>
          </p:cNvSpPr>
          <p:nvPr/>
        </p:nvSpPr>
        <p:spPr bwMode="auto">
          <a:xfrm>
            <a:off x="640440" y="3748995"/>
            <a:ext cx="4310063" cy="1323975"/>
          </a:xfrm>
          <a:prstGeom prst="rect">
            <a:avLst/>
          </a:prstGeom>
          <a:noFill/>
          <a:ln w="9525">
            <a:noFill/>
            <a:miter lim="800000"/>
            <a:headEnd/>
            <a:tailEnd/>
          </a:ln>
        </p:spPr>
        <p:txBody>
          <a:bodyPr>
            <a:spAutoFit/>
          </a:bodyPr>
          <a:lstStyle/>
          <a:p>
            <a:pPr marL="0" lvl="1"/>
            <a:r>
              <a:rPr lang="en-ZA" sz="2000"/>
              <a:t>(not specifically examined, but can help you develop insights that help you demonstrate a deeper understanding to problems)</a:t>
            </a:r>
          </a:p>
        </p:txBody>
      </p:sp>
      <p:sp>
        <p:nvSpPr>
          <p:cNvPr id="28679" name="Rectangle 6"/>
          <p:cNvSpPr>
            <a:spLocks noChangeArrowheads="1"/>
          </p:cNvSpPr>
          <p:nvPr/>
        </p:nvSpPr>
        <p:spPr bwMode="auto">
          <a:xfrm>
            <a:off x="437240" y="5473020"/>
            <a:ext cx="4637088" cy="369888"/>
          </a:xfrm>
          <a:prstGeom prst="rect">
            <a:avLst/>
          </a:prstGeom>
          <a:noFill/>
          <a:ln w="9525">
            <a:noFill/>
            <a:miter lim="800000"/>
            <a:headEnd/>
            <a:tailEnd/>
          </a:ln>
        </p:spPr>
        <p:txBody>
          <a:bodyPr>
            <a:spAutoFit/>
          </a:bodyPr>
          <a:lstStyle/>
          <a:p>
            <a:r>
              <a:rPr lang="en-ZA" i="1"/>
              <a:t>-- End of the Cell Processor case study --</a:t>
            </a:r>
            <a:endParaRPr lang="en-GB" i="1"/>
          </a:p>
        </p:txBody>
      </p:sp>
    </p:spTree>
    <p:extLst>
      <p:ext uri="{BB962C8B-B14F-4D97-AF65-F5344CB8AC3E}">
        <p14:creationId xmlns:p14="http://schemas.microsoft.com/office/powerpoint/2010/main" val="10697755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defRPr/>
            </a:pPr>
            <a:r>
              <a:rPr lang="en-ZA" dirty="0" smtClean="0"/>
              <a:t>Conclusion &amp; Plans</a:t>
            </a:r>
            <a:endParaRPr lang="en-US" dirty="0"/>
          </a:p>
        </p:txBody>
      </p:sp>
      <p:sp>
        <p:nvSpPr>
          <p:cNvPr id="4" name="Content Placeholder 3"/>
          <p:cNvSpPr>
            <a:spLocks noGrp="1"/>
          </p:cNvSpPr>
          <p:nvPr>
            <p:ph idx="1"/>
          </p:nvPr>
        </p:nvSpPr>
        <p:spPr>
          <a:xfrm>
            <a:off x="729785" y="1338944"/>
            <a:ext cx="7697635" cy="4776654"/>
          </a:xfrm>
        </p:spPr>
        <p:txBody>
          <a:bodyPr>
            <a:normAutofit/>
          </a:bodyPr>
          <a:lstStyle/>
          <a:p>
            <a:pPr>
              <a:defRPr/>
            </a:pPr>
            <a:r>
              <a:rPr lang="en-ZA" dirty="0" smtClean="0"/>
              <a:t>Reading</a:t>
            </a:r>
          </a:p>
          <a:p>
            <a:pPr lvl="1">
              <a:defRPr/>
            </a:pPr>
            <a:r>
              <a:rPr lang="en-US" dirty="0" smtClean="0"/>
              <a:t>Hauck, Scott (1998). “The Roles of FPGAs in Reprogrammable Systems” </a:t>
            </a:r>
            <a:r>
              <a:rPr lang="en-US" i="1" dirty="0" smtClean="0"/>
              <a:t>In Proceedings of the IEEE.</a:t>
            </a:r>
            <a:r>
              <a:rPr lang="en-US" dirty="0" smtClean="0"/>
              <a:t> 86(4) pp. 615-639.</a:t>
            </a:r>
          </a:p>
          <a:p>
            <a:pPr>
              <a:defRPr/>
            </a:pPr>
            <a:r>
              <a:rPr lang="en-ZA" dirty="0" smtClean="0"/>
              <a:t>Next lecture:</a:t>
            </a:r>
          </a:p>
          <a:p>
            <a:pPr lvl="1">
              <a:defRPr/>
            </a:pPr>
            <a:r>
              <a:rPr lang="en-ZA" dirty="0"/>
              <a:t>Amdahl’s </a:t>
            </a:r>
            <a:r>
              <a:rPr lang="en-ZA" dirty="0" smtClean="0"/>
              <a:t>Law</a:t>
            </a:r>
          </a:p>
          <a:p>
            <a:pPr lvl="1">
              <a:defRPr/>
            </a:pPr>
            <a:r>
              <a:rPr lang="en-ZA" dirty="0" smtClean="0"/>
              <a:t>Discussion of YODA phase 1</a:t>
            </a:r>
          </a:p>
        </p:txBody>
      </p:sp>
    </p:spTree>
    <p:extLst>
      <p:ext uri="{BB962C8B-B14F-4D97-AF65-F5344CB8AC3E}">
        <p14:creationId xmlns:p14="http://schemas.microsoft.com/office/powerpoint/2010/main" val="25878826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16089" y="3526966"/>
            <a:ext cx="8657594" cy="646331"/>
          </a:xfrm>
          <a:prstGeom prst="rect">
            <a:avLst/>
          </a:prstGeom>
          <a:noFill/>
        </p:spPr>
        <p:txBody>
          <a:bodyPr wrap="square" rtlCol="0">
            <a:spAutoFit/>
          </a:bodyPr>
          <a:lstStyle/>
          <a:p>
            <a:r>
              <a:rPr lang="en-US" i="1" dirty="0" smtClean="0"/>
              <a:t>Image sources:</a:t>
            </a:r>
          </a:p>
          <a:p>
            <a:r>
              <a:rPr lang="en-US" dirty="0" smtClean="0"/>
              <a:t>Wikipedia open commons</a:t>
            </a:r>
          </a:p>
        </p:txBody>
      </p:sp>
      <p:sp>
        <p:nvSpPr>
          <p:cNvPr id="2" name="Rectangle 1"/>
          <p:cNvSpPr/>
          <p:nvPr/>
        </p:nvSpPr>
        <p:spPr>
          <a:xfrm>
            <a:off x="420915" y="443077"/>
            <a:ext cx="4929555" cy="369332"/>
          </a:xfrm>
          <a:prstGeom prst="rect">
            <a:avLst/>
          </a:prstGeom>
        </p:spPr>
        <p:txBody>
          <a:bodyPr wrap="none">
            <a:spAutoFit/>
          </a:bodyPr>
          <a:lstStyle/>
          <a:p>
            <a:r>
              <a:rPr lang="en-US" b="1" i="1" dirty="0" smtClean="0"/>
              <a:t>Disclaimers and copyright/licensing details</a:t>
            </a:r>
            <a:endParaRPr lang="en-US" b="1" i="1" dirty="0"/>
          </a:p>
        </p:txBody>
      </p:sp>
      <p:sp>
        <p:nvSpPr>
          <p:cNvPr id="5" name="Rectangle 4"/>
          <p:cNvSpPr/>
          <p:nvPr/>
        </p:nvSpPr>
        <p:spPr>
          <a:xfrm>
            <a:off x="420916" y="893026"/>
            <a:ext cx="8258628" cy="2554545"/>
          </a:xfrm>
          <a:prstGeom prst="rect">
            <a:avLst/>
          </a:prstGeom>
        </p:spPr>
        <p:txBody>
          <a:bodyPr wrap="square">
            <a:spAutoFit/>
          </a:bodyPr>
          <a:lstStyle/>
          <a:p>
            <a:r>
              <a:rPr lang="en-US" sz="1600" dirty="0" smtClean="0"/>
              <a:t>I have tried to follow the correct practices concerning copyright and licensing of material, particularly image sources that have been used in this presentation. I have put much effort into trying to make this material open access so that it can be of benefit to others in their teaching and learning practice. Any mistakes or omissions with regards to these issues I will correct when notified. To the best of my understanding the material in these slides can be shared according to the Creative Commons “</a:t>
            </a:r>
            <a:r>
              <a:rPr lang="en-ZA" sz="1600" dirty="0"/>
              <a:t>Attribution-</a:t>
            </a:r>
            <a:r>
              <a:rPr lang="en-ZA" sz="1600" dirty="0" err="1"/>
              <a:t>ShareAlike</a:t>
            </a:r>
            <a:r>
              <a:rPr lang="en-ZA" sz="1600" dirty="0"/>
              <a:t> 4.0 International (CC BY-SA 4.0)</a:t>
            </a:r>
            <a:r>
              <a:rPr lang="en-US" sz="1600" dirty="0" smtClean="0"/>
              <a:t>” license, and that is why I selected that license to apply to this presentation (it’s not because I particulate want my slides referenced but more to acknowledge the sources and generosity of others who have provided free material such as the images I have used).</a:t>
            </a:r>
            <a:endParaRPr lang="en-US" sz="1600" dirty="0"/>
          </a:p>
        </p:txBody>
      </p:sp>
      <p:pic>
        <p:nvPicPr>
          <p:cNvPr id="3074" name="Picture 2" descr="C:\Users\swinberg\Documents\ACTIVE\EEE4084F\Common\Images_open\CC-SA.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61944" y="6102803"/>
            <a:ext cx="1117600" cy="393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14719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ZA" dirty="0" smtClean="0"/>
              <a:t>Lecture Overview</a:t>
            </a:r>
            <a:endParaRPr lang="en-US" dirty="0" smtClean="0"/>
          </a:p>
        </p:txBody>
      </p:sp>
      <p:sp>
        <p:nvSpPr>
          <p:cNvPr id="3" name="Content Placeholder 2"/>
          <p:cNvSpPr>
            <a:spLocks noGrp="1"/>
          </p:cNvSpPr>
          <p:nvPr>
            <p:ph idx="1"/>
          </p:nvPr>
        </p:nvSpPr>
        <p:spPr>
          <a:xfrm>
            <a:off x="367993" y="1420766"/>
            <a:ext cx="8420547" cy="5143807"/>
          </a:xfrm>
        </p:spPr>
        <p:txBody>
          <a:bodyPr>
            <a:normAutofit fontScale="92500"/>
          </a:bodyPr>
          <a:lstStyle/>
          <a:p>
            <a:pPr>
              <a:defRPr/>
            </a:pPr>
            <a:r>
              <a:rPr lang="en-US" dirty="0" smtClean="0"/>
              <a:t>Large-scale </a:t>
            </a:r>
            <a:r>
              <a:rPr lang="en-US" dirty="0"/>
              <a:t>FPGA-based </a:t>
            </a:r>
            <a:r>
              <a:rPr lang="en-US" dirty="0" smtClean="0"/>
              <a:t>RC system examples</a:t>
            </a:r>
          </a:p>
          <a:p>
            <a:pPr lvl="1">
              <a:defRPr/>
            </a:pPr>
            <a:r>
              <a:rPr lang="en-US" dirty="0" smtClean="0"/>
              <a:t>PAM, VCC,</a:t>
            </a:r>
            <a:r>
              <a:rPr lang="en-US" dirty="0"/>
              <a:t> Splash</a:t>
            </a:r>
            <a:r>
              <a:rPr lang="en-US" dirty="0" smtClean="0"/>
              <a:t> </a:t>
            </a:r>
          </a:p>
          <a:p>
            <a:pPr>
              <a:defRPr/>
            </a:pPr>
            <a:r>
              <a:rPr lang="en-US" dirty="0" smtClean="0"/>
              <a:t>Small-scale </a:t>
            </a:r>
            <a:r>
              <a:rPr lang="en-US" dirty="0"/>
              <a:t>FPGA-based RC system </a:t>
            </a:r>
            <a:r>
              <a:rPr lang="en-US" dirty="0" smtClean="0"/>
              <a:t>examples</a:t>
            </a:r>
          </a:p>
          <a:p>
            <a:pPr lvl="1">
              <a:defRPr/>
            </a:pPr>
            <a:r>
              <a:rPr lang="en-ZA" dirty="0"/>
              <a:t>PRISM</a:t>
            </a:r>
          </a:p>
          <a:p>
            <a:pPr lvl="1">
              <a:defRPr/>
            </a:pPr>
            <a:r>
              <a:rPr lang="en-ZA" dirty="0" err="1" smtClean="0"/>
              <a:t>Algotronix</a:t>
            </a:r>
            <a:r>
              <a:rPr lang="en-ZA" dirty="0" smtClean="0"/>
              <a:t> CAL, </a:t>
            </a:r>
            <a:br>
              <a:rPr lang="en-ZA" dirty="0" smtClean="0"/>
            </a:br>
            <a:r>
              <a:rPr lang="en-ZA" dirty="0" smtClean="0"/>
              <a:t>XC620,</a:t>
            </a:r>
          </a:p>
          <a:p>
            <a:pPr lvl="1">
              <a:defRPr/>
            </a:pPr>
            <a:r>
              <a:rPr lang="en-ZA" dirty="0"/>
              <a:t>Cray </a:t>
            </a:r>
            <a:r>
              <a:rPr lang="en-ZA" dirty="0" smtClean="0"/>
              <a:t>Research XD1, </a:t>
            </a:r>
          </a:p>
          <a:p>
            <a:pPr lvl="1">
              <a:defRPr/>
            </a:pPr>
            <a:r>
              <a:rPr lang="en-ZA" dirty="0" smtClean="0"/>
              <a:t>SRC</a:t>
            </a:r>
          </a:p>
          <a:p>
            <a:pPr lvl="1">
              <a:defRPr/>
            </a:pPr>
            <a:r>
              <a:rPr lang="en-ZA" dirty="0" smtClean="0"/>
              <a:t>Silicon Graphics RASP </a:t>
            </a:r>
          </a:p>
        </p:txBody>
      </p:sp>
      <p:pic>
        <p:nvPicPr>
          <p:cNvPr id="4099" name="Picture 3" descr="mosaic01.gif"/>
          <p:cNvPicPr>
            <a:picLocks noChangeAspect="1"/>
          </p:cNvPicPr>
          <p:nvPr/>
        </p:nvPicPr>
        <p:blipFill>
          <a:blip r:embed="rId3"/>
          <a:srcRect/>
          <a:stretch>
            <a:fillRect/>
          </a:stretch>
        </p:blipFill>
        <p:spPr bwMode="auto">
          <a:xfrm>
            <a:off x="4373562" y="3756025"/>
            <a:ext cx="4471988" cy="3101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en-US" dirty="0" smtClean="0"/>
              <a:t>Large-scale RC Systems</a:t>
            </a:r>
            <a:endParaRPr lang="en-US" dirty="0"/>
          </a:p>
        </p:txBody>
      </p:sp>
      <p:sp>
        <p:nvSpPr>
          <p:cNvPr id="5" name="Text Placeholder 4"/>
          <p:cNvSpPr>
            <a:spLocks noGrp="1"/>
          </p:cNvSpPr>
          <p:nvPr>
            <p:ph type="body" idx="1"/>
          </p:nvPr>
        </p:nvSpPr>
        <p:spPr/>
        <p:txBody>
          <a:bodyPr/>
          <a:lstStyle/>
          <a:p>
            <a:pPr>
              <a:defRPr/>
            </a:pPr>
            <a:r>
              <a:rPr lang="en-US" dirty="0" smtClean="0"/>
              <a:t>A look at platforms architectures</a:t>
            </a:r>
            <a:endParaRPr lang="en-US" dirty="0"/>
          </a:p>
        </p:txBody>
      </p:sp>
    </p:spTree>
    <p:extLst>
      <p:ext uri="{BB962C8B-B14F-4D97-AF65-F5344CB8AC3E}">
        <p14:creationId xmlns:p14="http://schemas.microsoft.com/office/powerpoint/2010/main" val="20511208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Left-Right Arrow 23"/>
          <p:cNvSpPr>
            <a:spLocks noChangeArrowheads="1"/>
          </p:cNvSpPr>
          <p:nvPr/>
        </p:nvSpPr>
        <p:spPr bwMode="auto">
          <a:xfrm rot="5400000">
            <a:off x="2142332" y="4888478"/>
            <a:ext cx="804862" cy="641350"/>
          </a:xfrm>
          <a:prstGeom prst="leftRightArrow">
            <a:avLst>
              <a:gd name="adj1" fmla="val 50000"/>
              <a:gd name="adj2" fmla="val 49983"/>
            </a:avLst>
          </a:prstGeom>
          <a:solidFill>
            <a:srgbClr val="99FFCC"/>
          </a:solidFill>
          <a:ln w="15875" algn="ctr">
            <a:solidFill>
              <a:schemeClr val="tx1"/>
            </a:solidFill>
            <a:round/>
            <a:headEnd/>
            <a:tailEnd/>
          </a:ln>
        </p:spPr>
        <p:txBody>
          <a:bodyPr/>
          <a:lstStyle/>
          <a:p>
            <a:endParaRPr lang="en-US"/>
          </a:p>
        </p:txBody>
      </p:sp>
      <p:sp>
        <p:nvSpPr>
          <p:cNvPr id="23555" name="Rectangle 20"/>
          <p:cNvSpPr>
            <a:spLocks noChangeArrowheads="1"/>
          </p:cNvSpPr>
          <p:nvPr/>
        </p:nvSpPr>
        <p:spPr bwMode="auto">
          <a:xfrm>
            <a:off x="3998913" y="3441472"/>
            <a:ext cx="3411537" cy="2743200"/>
          </a:xfrm>
          <a:prstGeom prst="rect">
            <a:avLst/>
          </a:prstGeom>
          <a:solidFill>
            <a:srgbClr val="D9FFD9"/>
          </a:solidFill>
          <a:ln w="9525" algn="ctr">
            <a:solidFill>
              <a:schemeClr val="tx1"/>
            </a:solidFill>
            <a:round/>
            <a:headEnd/>
            <a:tailEnd/>
          </a:ln>
        </p:spPr>
        <p:txBody>
          <a:bodyPr/>
          <a:lstStyle/>
          <a:p>
            <a:endParaRPr lang="en-US"/>
          </a:p>
        </p:txBody>
      </p:sp>
      <p:sp>
        <p:nvSpPr>
          <p:cNvPr id="2" name="Title 1"/>
          <p:cNvSpPr>
            <a:spLocks noGrp="1"/>
          </p:cNvSpPr>
          <p:nvPr>
            <p:ph type="title"/>
          </p:nvPr>
        </p:nvSpPr>
        <p:spPr/>
        <p:txBody>
          <a:bodyPr>
            <a:normAutofit fontScale="90000"/>
          </a:bodyPr>
          <a:lstStyle/>
          <a:p>
            <a:pPr>
              <a:defRPr/>
            </a:pPr>
            <a:r>
              <a:rPr lang="en-US" dirty="0" smtClean="0"/>
              <a:t>Large RC System - PAM</a:t>
            </a:r>
            <a:endParaRPr lang="en-US" dirty="0"/>
          </a:p>
        </p:txBody>
      </p:sp>
      <p:sp>
        <p:nvSpPr>
          <p:cNvPr id="3" name="Content Placeholder 2"/>
          <p:cNvSpPr>
            <a:spLocks noGrp="1"/>
          </p:cNvSpPr>
          <p:nvPr>
            <p:ph idx="1"/>
          </p:nvPr>
        </p:nvSpPr>
        <p:spPr>
          <a:xfrm>
            <a:off x="838200" y="1219651"/>
            <a:ext cx="8007350" cy="4191000"/>
          </a:xfrm>
        </p:spPr>
        <p:txBody>
          <a:bodyPr/>
          <a:lstStyle/>
          <a:p>
            <a:pPr>
              <a:defRPr/>
            </a:pPr>
            <a:r>
              <a:rPr lang="en-US" dirty="0" smtClean="0"/>
              <a:t>Programmable Active Memories (PAM)</a:t>
            </a:r>
          </a:p>
          <a:p>
            <a:pPr lvl="1">
              <a:defRPr/>
            </a:pPr>
            <a:r>
              <a:rPr lang="en-US" dirty="0" smtClean="0"/>
              <a:t>Produced by Digital Equipment Corp (DEC)</a:t>
            </a:r>
          </a:p>
          <a:p>
            <a:pPr lvl="1">
              <a:defRPr/>
            </a:pPr>
            <a:r>
              <a:rPr lang="en-US" dirty="0" smtClean="0"/>
              <a:t>Used Xilinx XC3000 FPGAs</a:t>
            </a:r>
          </a:p>
          <a:p>
            <a:pPr lvl="1">
              <a:defRPr/>
            </a:pPr>
            <a:r>
              <a:rPr lang="en-US" dirty="0" smtClean="0"/>
              <a:t>Independent banks of fast static RAM</a:t>
            </a:r>
            <a:endParaRPr lang="en-US" dirty="0"/>
          </a:p>
        </p:txBody>
      </p:sp>
      <p:sp>
        <p:nvSpPr>
          <p:cNvPr id="23558" name="Rectangle 3"/>
          <p:cNvSpPr>
            <a:spLocks noChangeArrowheads="1"/>
          </p:cNvSpPr>
          <p:nvPr/>
        </p:nvSpPr>
        <p:spPr bwMode="auto">
          <a:xfrm>
            <a:off x="1897063" y="3811359"/>
            <a:ext cx="1270000" cy="995363"/>
          </a:xfrm>
          <a:prstGeom prst="rect">
            <a:avLst/>
          </a:prstGeom>
          <a:solidFill>
            <a:srgbClr val="0070C0"/>
          </a:solidFill>
          <a:ln w="15875" algn="ctr">
            <a:solidFill>
              <a:schemeClr val="tx1"/>
            </a:solidFill>
            <a:round/>
            <a:headEnd/>
            <a:tailEnd/>
          </a:ln>
        </p:spPr>
        <p:txBody>
          <a:bodyPr anchor="ctr"/>
          <a:lstStyle/>
          <a:p>
            <a:pPr algn="ctr"/>
            <a:r>
              <a:rPr lang="en-US"/>
              <a:t>Host</a:t>
            </a:r>
          </a:p>
          <a:p>
            <a:pPr algn="ctr"/>
            <a:r>
              <a:rPr lang="en-US"/>
              <a:t>CPU</a:t>
            </a:r>
          </a:p>
        </p:txBody>
      </p:sp>
      <p:sp>
        <p:nvSpPr>
          <p:cNvPr id="23559" name="Rectangle 4"/>
          <p:cNvSpPr>
            <a:spLocks noChangeArrowheads="1"/>
          </p:cNvSpPr>
          <p:nvPr/>
        </p:nvSpPr>
        <p:spPr bwMode="auto">
          <a:xfrm>
            <a:off x="4135438" y="4028847"/>
            <a:ext cx="736600" cy="736600"/>
          </a:xfrm>
          <a:prstGeom prst="rect">
            <a:avLst/>
          </a:prstGeom>
          <a:solidFill>
            <a:schemeClr val="accent1"/>
          </a:solidFill>
          <a:ln w="15875" algn="ctr">
            <a:solidFill>
              <a:schemeClr val="tx1"/>
            </a:solidFill>
            <a:round/>
            <a:headEnd/>
            <a:tailEnd/>
          </a:ln>
        </p:spPr>
        <p:txBody>
          <a:bodyPr lIns="36000" rIns="36000" anchor="ctr"/>
          <a:lstStyle/>
          <a:p>
            <a:pPr algn="ctr"/>
            <a:r>
              <a:rPr lang="en-US"/>
              <a:t>FPGA</a:t>
            </a:r>
          </a:p>
        </p:txBody>
      </p:sp>
      <p:sp>
        <p:nvSpPr>
          <p:cNvPr id="23560" name="Rectangle 5"/>
          <p:cNvSpPr>
            <a:spLocks noChangeArrowheads="1"/>
          </p:cNvSpPr>
          <p:nvPr/>
        </p:nvSpPr>
        <p:spPr bwMode="auto">
          <a:xfrm>
            <a:off x="4954588" y="4028847"/>
            <a:ext cx="736600" cy="736600"/>
          </a:xfrm>
          <a:prstGeom prst="rect">
            <a:avLst/>
          </a:prstGeom>
          <a:solidFill>
            <a:schemeClr val="accent1"/>
          </a:solidFill>
          <a:ln w="15875" algn="ctr">
            <a:solidFill>
              <a:schemeClr val="tx1"/>
            </a:solidFill>
            <a:round/>
            <a:headEnd/>
            <a:tailEnd/>
          </a:ln>
        </p:spPr>
        <p:txBody>
          <a:bodyPr lIns="36000" rIns="36000" anchor="ctr"/>
          <a:lstStyle/>
          <a:p>
            <a:pPr algn="ctr"/>
            <a:r>
              <a:rPr lang="en-US"/>
              <a:t>FPGA</a:t>
            </a:r>
          </a:p>
        </p:txBody>
      </p:sp>
      <p:sp>
        <p:nvSpPr>
          <p:cNvPr id="23561" name="Rectangle 6"/>
          <p:cNvSpPr>
            <a:spLocks noChangeArrowheads="1"/>
          </p:cNvSpPr>
          <p:nvPr/>
        </p:nvSpPr>
        <p:spPr bwMode="auto">
          <a:xfrm>
            <a:off x="5759450" y="4028847"/>
            <a:ext cx="736600" cy="736600"/>
          </a:xfrm>
          <a:prstGeom prst="rect">
            <a:avLst/>
          </a:prstGeom>
          <a:solidFill>
            <a:schemeClr val="accent1"/>
          </a:solidFill>
          <a:ln w="15875" algn="ctr">
            <a:solidFill>
              <a:schemeClr val="tx1"/>
            </a:solidFill>
            <a:round/>
            <a:headEnd/>
            <a:tailEnd/>
          </a:ln>
        </p:spPr>
        <p:txBody>
          <a:bodyPr lIns="36000" rIns="36000" anchor="ctr"/>
          <a:lstStyle/>
          <a:p>
            <a:pPr algn="ctr"/>
            <a:r>
              <a:rPr lang="en-US"/>
              <a:t>FPGA</a:t>
            </a:r>
          </a:p>
        </p:txBody>
      </p:sp>
      <p:sp>
        <p:nvSpPr>
          <p:cNvPr id="23562" name="Rectangle 7"/>
          <p:cNvSpPr>
            <a:spLocks noChangeArrowheads="1"/>
          </p:cNvSpPr>
          <p:nvPr/>
        </p:nvSpPr>
        <p:spPr bwMode="auto">
          <a:xfrm>
            <a:off x="6564313" y="4028847"/>
            <a:ext cx="736600" cy="736600"/>
          </a:xfrm>
          <a:prstGeom prst="rect">
            <a:avLst/>
          </a:prstGeom>
          <a:solidFill>
            <a:schemeClr val="accent1"/>
          </a:solidFill>
          <a:ln w="15875" algn="ctr">
            <a:solidFill>
              <a:schemeClr val="tx1"/>
            </a:solidFill>
            <a:round/>
            <a:headEnd/>
            <a:tailEnd/>
          </a:ln>
        </p:spPr>
        <p:txBody>
          <a:bodyPr lIns="36000" rIns="36000" anchor="ctr"/>
          <a:lstStyle/>
          <a:p>
            <a:pPr algn="ctr"/>
            <a:r>
              <a:rPr lang="en-US"/>
              <a:t>FPGA</a:t>
            </a:r>
          </a:p>
        </p:txBody>
      </p:sp>
      <p:sp>
        <p:nvSpPr>
          <p:cNvPr id="23563" name="Rectangle 8"/>
          <p:cNvSpPr>
            <a:spLocks noChangeArrowheads="1"/>
          </p:cNvSpPr>
          <p:nvPr/>
        </p:nvSpPr>
        <p:spPr bwMode="auto">
          <a:xfrm>
            <a:off x="4135438" y="4847997"/>
            <a:ext cx="736600" cy="736600"/>
          </a:xfrm>
          <a:prstGeom prst="rect">
            <a:avLst/>
          </a:prstGeom>
          <a:solidFill>
            <a:schemeClr val="accent1"/>
          </a:solidFill>
          <a:ln w="15875" algn="ctr">
            <a:solidFill>
              <a:schemeClr val="tx1"/>
            </a:solidFill>
            <a:round/>
            <a:headEnd/>
            <a:tailEnd/>
          </a:ln>
        </p:spPr>
        <p:txBody>
          <a:bodyPr lIns="36000" rIns="36000" anchor="ctr"/>
          <a:lstStyle/>
          <a:p>
            <a:pPr algn="ctr"/>
            <a:r>
              <a:rPr lang="en-US"/>
              <a:t>FPGA</a:t>
            </a:r>
          </a:p>
        </p:txBody>
      </p:sp>
      <p:sp>
        <p:nvSpPr>
          <p:cNvPr id="23564" name="Rectangle 9"/>
          <p:cNvSpPr>
            <a:spLocks noChangeArrowheads="1"/>
          </p:cNvSpPr>
          <p:nvPr/>
        </p:nvSpPr>
        <p:spPr bwMode="auto">
          <a:xfrm>
            <a:off x="4954588" y="4847997"/>
            <a:ext cx="736600" cy="736600"/>
          </a:xfrm>
          <a:prstGeom prst="rect">
            <a:avLst/>
          </a:prstGeom>
          <a:solidFill>
            <a:schemeClr val="accent1"/>
          </a:solidFill>
          <a:ln w="15875" algn="ctr">
            <a:solidFill>
              <a:schemeClr val="tx1"/>
            </a:solidFill>
            <a:round/>
            <a:headEnd/>
            <a:tailEnd/>
          </a:ln>
        </p:spPr>
        <p:txBody>
          <a:bodyPr lIns="36000" rIns="36000" anchor="ctr"/>
          <a:lstStyle/>
          <a:p>
            <a:pPr algn="ctr"/>
            <a:r>
              <a:rPr lang="en-US"/>
              <a:t>FPGA</a:t>
            </a:r>
          </a:p>
        </p:txBody>
      </p:sp>
      <p:sp>
        <p:nvSpPr>
          <p:cNvPr id="23565" name="Rectangle 10"/>
          <p:cNvSpPr>
            <a:spLocks noChangeArrowheads="1"/>
          </p:cNvSpPr>
          <p:nvPr/>
        </p:nvSpPr>
        <p:spPr bwMode="auto">
          <a:xfrm>
            <a:off x="5759450" y="4847997"/>
            <a:ext cx="736600" cy="736600"/>
          </a:xfrm>
          <a:prstGeom prst="rect">
            <a:avLst/>
          </a:prstGeom>
          <a:solidFill>
            <a:schemeClr val="accent1"/>
          </a:solidFill>
          <a:ln w="15875" algn="ctr">
            <a:solidFill>
              <a:schemeClr val="tx1"/>
            </a:solidFill>
            <a:round/>
            <a:headEnd/>
            <a:tailEnd/>
          </a:ln>
        </p:spPr>
        <p:txBody>
          <a:bodyPr lIns="36000" rIns="36000" anchor="ctr"/>
          <a:lstStyle/>
          <a:p>
            <a:pPr algn="ctr"/>
            <a:r>
              <a:rPr lang="en-US"/>
              <a:t>FPGA</a:t>
            </a:r>
          </a:p>
        </p:txBody>
      </p:sp>
      <p:sp>
        <p:nvSpPr>
          <p:cNvPr id="23566" name="Rectangle 11"/>
          <p:cNvSpPr>
            <a:spLocks noChangeArrowheads="1"/>
          </p:cNvSpPr>
          <p:nvPr/>
        </p:nvSpPr>
        <p:spPr bwMode="auto">
          <a:xfrm>
            <a:off x="6564313" y="4847997"/>
            <a:ext cx="736600" cy="736600"/>
          </a:xfrm>
          <a:prstGeom prst="rect">
            <a:avLst/>
          </a:prstGeom>
          <a:solidFill>
            <a:schemeClr val="accent1"/>
          </a:solidFill>
          <a:ln w="15875" algn="ctr">
            <a:solidFill>
              <a:schemeClr val="tx1"/>
            </a:solidFill>
            <a:round/>
            <a:headEnd/>
            <a:tailEnd/>
          </a:ln>
        </p:spPr>
        <p:txBody>
          <a:bodyPr lIns="36000" rIns="36000" anchor="ctr"/>
          <a:lstStyle/>
          <a:p>
            <a:pPr algn="ctr"/>
            <a:r>
              <a:rPr lang="en-US"/>
              <a:t>FPGA</a:t>
            </a:r>
          </a:p>
        </p:txBody>
      </p:sp>
      <p:sp>
        <p:nvSpPr>
          <p:cNvPr id="23567" name="Rectangle 12"/>
          <p:cNvSpPr>
            <a:spLocks noChangeArrowheads="1"/>
          </p:cNvSpPr>
          <p:nvPr/>
        </p:nvSpPr>
        <p:spPr bwMode="auto">
          <a:xfrm>
            <a:off x="4135438" y="3565297"/>
            <a:ext cx="736600" cy="368300"/>
          </a:xfrm>
          <a:prstGeom prst="rect">
            <a:avLst/>
          </a:prstGeom>
          <a:solidFill>
            <a:srgbClr val="A12F4A"/>
          </a:solidFill>
          <a:ln w="15875" algn="ctr">
            <a:solidFill>
              <a:schemeClr val="tx1"/>
            </a:solidFill>
            <a:round/>
            <a:headEnd/>
            <a:tailEnd/>
          </a:ln>
        </p:spPr>
        <p:txBody>
          <a:bodyPr lIns="36000" rIns="36000" anchor="ctr"/>
          <a:lstStyle/>
          <a:p>
            <a:pPr algn="ctr"/>
            <a:r>
              <a:rPr lang="en-US"/>
              <a:t>SRAM</a:t>
            </a:r>
          </a:p>
        </p:txBody>
      </p:sp>
      <p:sp>
        <p:nvSpPr>
          <p:cNvPr id="23568" name="Rectangle 13"/>
          <p:cNvSpPr>
            <a:spLocks noChangeArrowheads="1"/>
          </p:cNvSpPr>
          <p:nvPr/>
        </p:nvSpPr>
        <p:spPr bwMode="auto">
          <a:xfrm>
            <a:off x="4135438" y="5667147"/>
            <a:ext cx="736600" cy="368300"/>
          </a:xfrm>
          <a:prstGeom prst="rect">
            <a:avLst/>
          </a:prstGeom>
          <a:solidFill>
            <a:srgbClr val="A12F4A"/>
          </a:solidFill>
          <a:ln w="15875" algn="ctr">
            <a:solidFill>
              <a:schemeClr val="tx1"/>
            </a:solidFill>
            <a:round/>
            <a:headEnd/>
            <a:tailEnd/>
          </a:ln>
        </p:spPr>
        <p:txBody>
          <a:bodyPr lIns="36000" rIns="36000" anchor="ctr"/>
          <a:lstStyle/>
          <a:p>
            <a:pPr algn="ctr"/>
            <a:r>
              <a:rPr lang="en-US"/>
              <a:t>SRAM</a:t>
            </a:r>
          </a:p>
        </p:txBody>
      </p:sp>
      <p:sp>
        <p:nvSpPr>
          <p:cNvPr id="23569" name="Rectangle 14"/>
          <p:cNvSpPr>
            <a:spLocks noChangeArrowheads="1"/>
          </p:cNvSpPr>
          <p:nvPr/>
        </p:nvSpPr>
        <p:spPr bwMode="auto">
          <a:xfrm>
            <a:off x="4954588" y="3565297"/>
            <a:ext cx="736600" cy="368300"/>
          </a:xfrm>
          <a:prstGeom prst="rect">
            <a:avLst/>
          </a:prstGeom>
          <a:solidFill>
            <a:srgbClr val="A12F4A"/>
          </a:solidFill>
          <a:ln w="15875" algn="ctr">
            <a:solidFill>
              <a:schemeClr val="tx1"/>
            </a:solidFill>
            <a:round/>
            <a:headEnd/>
            <a:tailEnd/>
          </a:ln>
        </p:spPr>
        <p:txBody>
          <a:bodyPr lIns="36000" rIns="36000" anchor="ctr"/>
          <a:lstStyle/>
          <a:p>
            <a:pPr algn="ctr"/>
            <a:r>
              <a:rPr lang="en-US"/>
              <a:t>SRAM</a:t>
            </a:r>
          </a:p>
        </p:txBody>
      </p:sp>
      <p:sp>
        <p:nvSpPr>
          <p:cNvPr id="23570" name="Rectangle 15"/>
          <p:cNvSpPr>
            <a:spLocks noChangeArrowheads="1"/>
          </p:cNvSpPr>
          <p:nvPr/>
        </p:nvSpPr>
        <p:spPr bwMode="auto">
          <a:xfrm>
            <a:off x="4954588" y="5667147"/>
            <a:ext cx="736600" cy="368300"/>
          </a:xfrm>
          <a:prstGeom prst="rect">
            <a:avLst/>
          </a:prstGeom>
          <a:solidFill>
            <a:srgbClr val="A12F4A"/>
          </a:solidFill>
          <a:ln w="15875" algn="ctr">
            <a:solidFill>
              <a:schemeClr val="tx1"/>
            </a:solidFill>
            <a:round/>
            <a:headEnd/>
            <a:tailEnd/>
          </a:ln>
        </p:spPr>
        <p:txBody>
          <a:bodyPr lIns="36000" rIns="36000" anchor="ctr"/>
          <a:lstStyle/>
          <a:p>
            <a:pPr algn="ctr"/>
            <a:r>
              <a:rPr lang="en-US"/>
              <a:t>SRAM</a:t>
            </a:r>
          </a:p>
        </p:txBody>
      </p:sp>
      <p:sp>
        <p:nvSpPr>
          <p:cNvPr id="23571" name="Rectangle 16"/>
          <p:cNvSpPr>
            <a:spLocks noChangeArrowheads="1"/>
          </p:cNvSpPr>
          <p:nvPr/>
        </p:nvSpPr>
        <p:spPr bwMode="auto">
          <a:xfrm>
            <a:off x="5745163" y="3565297"/>
            <a:ext cx="738187" cy="368300"/>
          </a:xfrm>
          <a:prstGeom prst="rect">
            <a:avLst/>
          </a:prstGeom>
          <a:solidFill>
            <a:srgbClr val="A12F4A"/>
          </a:solidFill>
          <a:ln w="15875" algn="ctr">
            <a:solidFill>
              <a:schemeClr val="tx1"/>
            </a:solidFill>
            <a:round/>
            <a:headEnd/>
            <a:tailEnd/>
          </a:ln>
        </p:spPr>
        <p:txBody>
          <a:bodyPr lIns="36000" rIns="36000" anchor="ctr"/>
          <a:lstStyle/>
          <a:p>
            <a:pPr algn="ctr"/>
            <a:r>
              <a:rPr lang="en-US"/>
              <a:t>SRAM</a:t>
            </a:r>
          </a:p>
        </p:txBody>
      </p:sp>
      <p:sp>
        <p:nvSpPr>
          <p:cNvPr id="23572" name="Rectangle 17"/>
          <p:cNvSpPr>
            <a:spLocks noChangeArrowheads="1"/>
          </p:cNvSpPr>
          <p:nvPr/>
        </p:nvSpPr>
        <p:spPr bwMode="auto">
          <a:xfrm>
            <a:off x="5745163" y="5667147"/>
            <a:ext cx="738187" cy="368300"/>
          </a:xfrm>
          <a:prstGeom prst="rect">
            <a:avLst/>
          </a:prstGeom>
          <a:solidFill>
            <a:srgbClr val="A12F4A"/>
          </a:solidFill>
          <a:ln w="15875" algn="ctr">
            <a:solidFill>
              <a:schemeClr val="tx1"/>
            </a:solidFill>
            <a:round/>
            <a:headEnd/>
            <a:tailEnd/>
          </a:ln>
        </p:spPr>
        <p:txBody>
          <a:bodyPr lIns="36000" rIns="36000" anchor="ctr"/>
          <a:lstStyle/>
          <a:p>
            <a:pPr algn="ctr"/>
            <a:r>
              <a:rPr lang="en-US"/>
              <a:t>SRAM</a:t>
            </a:r>
          </a:p>
        </p:txBody>
      </p:sp>
      <p:sp>
        <p:nvSpPr>
          <p:cNvPr id="23573" name="Rectangle 18"/>
          <p:cNvSpPr>
            <a:spLocks noChangeArrowheads="1"/>
          </p:cNvSpPr>
          <p:nvPr/>
        </p:nvSpPr>
        <p:spPr bwMode="auto">
          <a:xfrm>
            <a:off x="6537325" y="3565297"/>
            <a:ext cx="736600" cy="368300"/>
          </a:xfrm>
          <a:prstGeom prst="rect">
            <a:avLst/>
          </a:prstGeom>
          <a:solidFill>
            <a:srgbClr val="A12F4A"/>
          </a:solidFill>
          <a:ln w="15875" algn="ctr">
            <a:solidFill>
              <a:schemeClr val="tx1"/>
            </a:solidFill>
            <a:round/>
            <a:headEnd/>
            <a:tailEnd/>
          </a:ln>
        </p:spPr>
        <p:txBody>
          <a:bodyPr lIns="36000" rIns="36000" anchor="ctr"/>
          <a:lstStyle/>
          <a:p>
            <a:pPr algn="ctr"/>
            <a:r>
              <a:rPr lang="en-US"/>
              <a:t>SRAM</a:t>
            </a:r>
          </a:p>
        </p:txBody>
      </p:sp>
      <p:sp>
        <p:nvSpPr>
          <p:cNvPr id="23574" name="Rectangle 19"/>
          <p:cNvSpPr>
            <a:spLocks noChangeArrowheads="1"/>
          </p:cNvSpPr>
          <p:nvPr/>
        </p:nvSpPr>
        <p:spPr bwMode="auto">
          <a:xfrm>
            <a:off x="6537325" y="5667147"/>
            <a:ext cx="736600" cy="368300"/>
          </a:xfrm>
          <a:prstGeom prst="rect">
            <a:avLst/>
          </a:prstGeom>
          <a:solidFill>
            <a:srgbClr val="A12F4A"/>
          </a:solidFill>
          <a:ln w="15875" algn="ctr">
            <a:solidFill>
              <a:schemeClr val="tx1"/>
            </a:solidFill>
            <a:round/>
            <a:headEnd/>
            <a:tailEnd/>
          </a:ln>
        </p:spPr>
        <p:txBody>
          <a:bodyPr lIns="36000" rIns="36000" anchor="ctr"/>
          <a:lstStyle/>
          <a:p>
            <a:pPr algn="ctr"/>
            <a:r>
              <a:rPr lang="en-US"/>
              <a:t>SRAM</a:t>
            </a:r>
          </a:p>
        </p:txBody>
      </p:sp>
      <p:sp>
        <p:nvSpPr>
          <p:cNvPr id="23575" name="Left-Right Arrow 21"/>
          <p:cNvSpPr>
            <a:spLocks noChangeArrowheads="1"/>
          </p:cNvSpPr>
          <p:nvPr/>
        </p:nvSpPr>
        <p:spPr bwMode="auto">
          <a:xfrm>
            <a:off x="3194050" y="3987572"/>
            <a:ext cx="804863" cy="641350"/>
          </a:xfrm>
          <a:prstGeom prst="leftRightArrow">
            <a:avLst>
              <a:gd name="adj1" fmla="val 50000"/>
              <a:gd name="adj2" fmla="val 49983"/>
            </a:avLst>
          </a:prstGeom>
          <a:solidFill>
            <a:srgbClr val="99FFCC"/>
          </a:solidFill>
          <a:ln w="15875" algn="ctr">
            <a:solidFill>
              <a:schemeClr val="tx1"/>
            </a:solidFill>
            <a:round/>
            <a:headEnd/>
            <a:tailEnd/>
          </a:ln>
        </p:spPr>
        <p:txBody>
          <a:bodyPr/>
          <a:lstStyle/>
          <a:p>
            <a:endParaRPr lang="en-US"/>
          </a:p>
        </p:txBody>
      </p:sp>
      <p:sp>
        <p:nvSpPr>
          <p:cNvPr id="23576" name="Rectangle 22"/>
          <p:cNvSpPr>
            <a:spLocks noChangeArrowheads="1"/>
          </p:cNvSpPr>
          <p:nvPr/>
        </p:nvSpPr>
        <p:spPr bwMode="auto">
          <a:xfrm>
            <a:off x="1882775" y="5625872"/>
            <a:ext cx="1296988" cy="558800"/>
          </a:xfrm>
          <a:prstGeom prst="rect">
            <a:avLst/>
          </a:prstGeom>
          <a:solidFill>
            <a:srgbClr val="A12F4A"/>
          </a:solidFill>
          <a:ln w="15875" algn="ctr">
            <a:solidFill>
              <a:schemeClr val="tx1"/>
            </a:solidFill>
            <a:round/>
            <a:headEnd/>
            <a:tailEnd/>
          </a:ln>
        </p:spPr>
        <p:txBody>
          <a:bodyPr anchor="ctr"/>
          <a:lstStyle/>
          <a:p>
            <a:pPr algn="ctr"/>
            <a:r>
              <a:rPr lang="en-US"/>
              <a:t>DRAM</a:t>
            </a:r>
          </a:p>
        </p:txBody>
      </p:sp>
      <p:sp>
        <p:nvSpPr>
          <p:cNvPr id="23577" name="Rectangle 24"/>
          <p:cNvSpPr>
            <a:spLocks noChangeArrowheads="1"/>
          </p:cNvSpPr>
          <p:nvPr/>
        </p:nvSpPr>
        <p:spPr bwMode="auto">
          <a:xfrm>
            <a:off x="1789113" y="6170382"/>
            <a:ext cx="4044950" cy="554038"/>
          </a:xfrm>
          <a:prstGeom prst="rect">
            <a:avLst/>
          </a:prstGeom>
          <a:noFill/>
          <a:ln w="9525">
            <a:noFill/>
            <a:miter lim="800000"/>
            <a:headEnd/>
            <a:tailEnd/>
          </a:ln>
        </p:spPr>
        <p:txBody>
          <a:bodyPr wrap="none">
            <a:spAutoFit/>
          </a:bodyPr>
          <a:lstStyle/>
          <a:p>
            <a:r>
              <a:rPr lang="en-US" dirty="0"/>
              <a:t>Digital Equipment Corp. PAM system (1980s)</a:t>
            </a:r>
          </a:p>
          <a:p>
            <a:r>
              <a:rPr lang="en-US" sz="1200" dirty="0"/>
              <a:t>Image adapted from Hauck and </a:t>
            </a:r>
            <a:r>
              <a:rPr lang="en-US" sz="1200" dirty="0" err="1"/>
              <a:t>Dehon</a:t>
            </a:r>
            <a:r>
              <a:rPr lang="en-US" sz="1200" dirty="0"/>
              <a:t> (2008) Ch3</a:t>
            </a:r>
          </a:p>
        </p:txBody>
      </p:sp>
    </p:spTree>
    <p:extLst>
      <p:ext uri="{BB962C8B-B14F-4D97-AF65-F5344CB8AC3E}">
        <p14:creationId xmlns:p14="http://schemas.microsoft.com/office/powerpoint/2010/main" val="39053971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45"/>
          <p:cNvSpPr/>
          <p:nvPr/>
        </p:nvSpPr>
        <p:spPr bwMode="auto">
          <a:xfrm>
            <a:off x="436563" y="4530725"/>
            <a:ext cx="8393112" cy="2006600"/>
          </a:xfrm>
          <a:prstGeom prst="rect">
            <a:avLst/>
          </a:prstGeom>
          <a:solidFill>
            <a:schemeClr val="accent4">
              <a:lumMod val="2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2" name="Title 1"/>
          <p:cNvSpPr>
            <a:spLocks noGrp="1"/>
          </p:cNvSpPr>
          <p:nvPr>
            <p:ph type="title"/>
          </p:nvPr>
        </p:nvSpPr>
        <p:spPr/>
        <p:txBody>
          <a:bodyPr>
            <a:normAutofit fontScale="90000"/>
          </a:bodyPr>
          <a:lstStyle/>
          <a:p>
            <a:pPr>
              <a:defRPr/>
            </a:pPr>
            <a:r>
              <a:rPr lang="en-US" dirty="0" smtClean="0"/>
              <a:t>Large RC System - VCC</a:t>
            </a:r>
            <a:endParaRPr lang="en-US" dirty="0"/>
          </a:p>
        </p:txBody>
      </p:sp>
      <p:sp>
        <p:nvSpPr>
          <p:cNvPr id="3" name="Content Placeholder 2"/>
          <p:cNvSpPr>
            <a:spLocks noGrp="1"/>
          </p:cNvSpPr>
          <p:nvPr>
            <p:ph idx="1"/>
          </p:nvPr>
        </p:nvSpPr>
        <p:spPr>
          <a:xfrm>
            <a:off x="838200" y="1400175"/>
            <a:ext cx="8007350" cy="4191000"/>
          </a:xfrm>
        </p:spPr>
        <p:txBody>
          <a:bodyPr/>
          <a:lstStyle/>
          <a:p>
            <a:pPr>
              <a:defRPr/>
            </a:pPr>
            <a:r>
              <a:rPr lang="en-US" sz="2800" dirty="0" smtClean="0"/>
              <a:t>Virtual Computer Corporation (VCC)</a:t>
            </a:r>
          </a:p>
          <a:p>
            <a:pPr>
              <a:defRPr/>
            </a:pPr>
            <a:r>
              <a:rPr lang="en-US" sz="2800" dirty="0" smtClean="0"/>
              <a:t>First commercially commercial RC platform*</a:t>
            </a:r>
          </a:p>
          <a:p>
            <a:pPr>
              <a:defRPr/>
            </a:pPr>
            <a:r>
              <a:rPr lang="en-US" sz="2800" dirty="0" smtClean="0"/>
              <a:t>Checkerboard layout of</a:t>
            </a:r>
          </a:p>
          <a:p>
            <a:pPr lvl="1">
              <a:defRPr/>
            </a:pPr>
            <a:r>
              <a:rPr lang="en-US" sz="2400" dirty="0" smtClean="0"/>
              <a:t>Xilinx XC4010 devices and </a:t>
            </a:r>
          </a:p>
          <a:p>
            <a:pPr lvl="1">
              <a:defRPr/>
            </a:pPr>
            <a:r>
              <a:rPr lang="en-US" sz="2400" dirty="0" smtClean="0"/>
              <a:t>I-Cube programmable interconnection devices</a:t>
            </a:r>
          </a:p>
          <a:p>
            <a:pPr lvl="1">
              <a:defRPr/>
            </a:pPr>
            <a:r>
              <a:rPr lang="en-US" sz="2400" dirty="0" smtClean="0"/>
              <a:t>SRAM modules on the edges</a:t>
            </a:r>
            <a:endParaRPr lang="en-US" sz="2400" dirty="0"/>
          </a:p>
        </p:txBody>
      </p:sp>
      <p:sp>
        <p:nvSpPr>
          <p:cNvPr id="24581" name="Rectangle 3"/>
          <p:cNvSpPr>
            <a:spLocks noChangeArrowheads="1"/>
          </p:cNvSpPr>
          <p:nvPr/>
        </p:nvSpPr>
        <p:spPr bwMode="auto">
          <a:xfrm>
            <a:off x="7141479" y="6614433"/>
            <a:ext cx="1693863" cy="276225"/>
          </a:xfrm>
          <a:prstGeom prst="rect">
            <a:avLst/>
          </a:prstGeom>
          <a:noFill/>
          <a:ln w="9525">
            <a:noFill/>
            <a:miter lim="800000"/>
            <a:headEnd/>
            <a:tailEnd/>
          </a:ln>
        </p:spPr>
        <p:txBody>
          <a:bodyPr wrap="none">
            <a:spAutoFit/>
          </a:bodyPr>
          <a:lstStyle/>
          <a:p>
            <a:r>
              <a:rPr lang="en-US" sz="1200" dirty="0"/>
              <a:t>* Hauck and </a:t>
            </a:r>
            <a:r>
              <a:rPr lang="en-US" sz="1200" dirty="0" err="1"/>
              <a:t>Dehon</a:t>
            </a:r>
            <a:r>
              <a:rPr lang="en-US" sz="1200" dirty="0"/>
              <a:t> (2008)</a:t>
            </a:r>
          </a:p>
        </p:txBody>
      </p:sp>
      <p:sp>
        <p:nvSpPr>
          <p:cNvPr id="24582" name="Rectangle 13"/>
          <p:cNvSpPr>
            <a:spLocks noChangeArrowheads="1"/>
          </p:cNvSpPr>
          <p:nvPr/>
        </p:nvSpPr>
        <p:spPr bwMode="auto">
          <a:xfrm>
            <a:off x="5446713" y="5210175"/>
            <a:ext cx="376237" cy="368300"/>
          </a:xfrm>
          <a:prstGeom prst="rect">
            <a:avLst/>
          </a:prstGeom>
          <a:noFill/>
          <a:ln w="9525">
            <a:noFill/>
            <a:miter lim="800000"/>
            <a:headEnd/>
            <a:tailEnd/>
          </a:ln>
        </p:spPr>
        <p:txBody>
          <a:bodyPr wrap="none">
            <a:spAutoFit/>
          </a:bodyPr>
          <a:lstStyle/>
          <a:p>
            <a:r>
              <a:rPr lang="en-US"/>
              <a:t>…</a:t>
            </a:r>
          </a:p>
        </p:txBody>
      </p:sp>
      <p:sp>
        <p:nvSpPr>
          <p:cNvPr id="24583" name="Rectangle 24"/>
          <p:cNvSpPr>
            <a:spLocks noChangeArrowheads="1"/>
          </p:cNvSpPr>
          <p:nvPr/>
        </p:nvSpPr>
        <p:spPr bwMode="auto">
          <a:xfrm>
            <a:off x="5446713" y="4608513"/>
            <a:ext cx="376237" cy="369887"/>
          </a:xfrm>
          <a:prstGeom prst="rect">
            <a:avLst/>
          </a:prstGeom>
          <a:noFill/>
          <a:ln w="9525">
            <a:noFill/>
            <a:miter lim="800000"/>
            <a:headEnd/>
            <a:tailEnd/>
          </a:ln>
        </p:spPr>
        <p:txBody>
          <a:bodyPr wrap="none">
            <a:spAutoFit/>
          </a:bodyPr>
          <a:lstStyle/>
          <a:p>
            <a:r>
              <a:rPr lang="en-US"/>
              <a:t>…</a:t>
            </a:r>
          </a:p>
        </p:txBody>
      </p:sp>
      <p:sp>
        <p:nvSpPr>
          <p:cNvPr id="24584" name="Rectangle 28"/>
          <p:cNvSpPr>
            <a:spLocks noChangeArrowheads="1"/>
          </p:cNvSpPr>
          <p:nvPr/>
        </p:nvSpPr>
        <p:spPr bwMode="auto">
          <a:xfrm>
            <a:off x="928688" y="5564188"/>
            <a:ext cx="376237" cy="369887"/>
          </a:xfrm>
          <a:prstGeom prst="rect">
            <a:avLst/>
          </a:prstGeom>
          <a:noFill/>
          <a:ln w="9525">
            <a:noFill/>
            <a:miter lim="800000"/>
            <a:headEnd/>
            <a:tailEnd/>
          </a:ln>
        </p:spPr>
        <p:txBody>
          <a:bodyPr wrap="none">
            <a:spAutoFit/>
          </a:bodyPr>
          <a:lstStyle/>
          <a:p>
            <a:r>
              <a:rPr lang="en-US"/>
              <a:t>…</a:t>
            </a:r>
          </a:p>
        </p:txBody>
      </p:sp>
      <p:sp>
        <p:nvSpPr>
          <p:cNvPr id="24585" name="Rectangle 29"/>
          <p:cNvSpPr>
            <a:spLocks noChangeArrowheads="1"/>
          </p:cNvSpPr>
          <p:nvPr/>
        </p:nvSpPr>
        <p:spPr bwMode="auto">
          <a:xfrm>
            <a:off x="1897063" y="5564188"/>
            <a:ext cx="377825" cy="369887"/>
          </a:xfrm>
          <a:prstGeom prst="rect">
            <a:avLst/>
          </a:prstGeom>
          <a:noFill/>
          <a:ln w="9525">
            <a:noFill/>
            <a:miter lim="800000"/>
            <a:headEnd/>
            <a:tailEnd/>
          </a:ln>
        </p:spPr>
        <p:txBody>
          <a:bodyPr wrap="none">
            <a:spAutoFit/>
          </a:bodyPr>
          <a:lstStyle/>
          <a:p>
            <a:r>
              <a:rPr lang="en-US"/>
              <a:t>…</a:t>
            </a:r>
          </a:p>
        </p:txBody>
      </p:sp>
      <p:sp>
        <p:nvSpPr>
          <p:cNvPr id="24586" name="Rectangle 30"/>
          <p:cNvSpPr>
            <a:spLocks noChangeArrowheads="1"/>
          </p:cNvSpPr>
          <p:nvPr/>
        </p:nvSpPr>
        <p:spPr bwMode="auto">
          <a:xfrm>
            <a:off x="2962275" y="5564188"/>
            <a:ext cx="376238" cy="369887"/>
          </a:xfrm>
          <a:prstGeom prst="rect">
            <a:avLst/>
          </a:prstGeom>
          <a:noFill/>
          <a:ln w="9525">
            <a:noFill/>
            <a:miter lim="800000"/>
            <a:headEnd/>
            <a:tailEnd/>
          </a:ln>
        </p:spPr>
        <p:txBody>
          <a:bodyPr wrap="none">
            <a:spAutoFit/>
          </a:bodyPr>
          <a:lstStyle/>
          <a:p>
            <a:r>
              <a:rPr lang="en-US"/>
              <a:t>…</a:t>
            </a:r>
          </a:p>
        </p:txBody>
      </p:sp>
      <p:sp>
        <p:nvSpPr>
          <p:cNvPr id="24587" name="Rectangle 31"/>
          <p:cNvSpPr>
            <a:spLocks noChangeArrowheads="1"/>
          </p:cNvSpPr>
          <p:nvPr/>
        </p:nvSpPr>
        <p:spPr bwMode="auto">
          <a:xfrm>
            <a:off x="3930650" y="5564188"/>
            <a:ext cx="377825" cy="369887"/>
          </a:xfrm>
          <a:prstGeom prst="rect">
            <a:avLst/>
          </a:prstGeom>
          <a:noFill/>
          <a:ln w="9525">
            <a:noFill/>
            <a:miter lim="800000"/>
            <a:headEnd/>
            <a:tailEnd/>
          </a:ln>
        </p:spPr>
        <p:txBody>
          <a:bodyPr wrap="none">
            <a:spAutoFit/>
          </a:bodyPr>
          <a:lstStyle/>
          <a:p>
            <a:r>
              <a:rPr lang="en-US"/>
              <a:t>…</a:t>
            </a:r>
          </a:p>
        </p:txBody>
      </p:sp>
      <p:sp>
        <p:nvSpPr>
          <p:cNvPr id="24588" name="Rectangle 32"/>
          <p:cNvSpPr>
            <a:spLocks noChangeArrowheads="1"/>
          </p:cNvSpPr>
          <p:nvPr/>
        </p:nvSpPr>
        <p:spPr bwMode="auto">
          <a:xfrm>
            <a:off x="7056438" y="5564188"/>
            <a:ext cx="376237" cy="369887"/>
          </a:xfrm>
          <a:prstGeom prst="rect">
            <a:avLst/>
          </a:prstGeom>
          <a:noFill/>
          <a:ln w="9525">
            <a:noFill/>
            <a:miter lim="800000"/>
            <a:headEnd/>
            <a:tailEnd/>
          </a:ln>
        </p:spPr>
        <p:txBody>
          <a:bodyPr wrap="none">
            <a:spAutoFit/>
          </a:bodyPr>
          <a:lstStyle/>
          <a:p>
            <a:r>
              <a:rPr lang="en-US"/>
              <a:t>…</a:t>
            </a:r>
          </a:p>
        </p:txBody>
      </p:sp>
      <p:sp>
        <p:nvSpPr>
          <p:cNvPr id="24589" name="Rectangle 33"/>
          <p:cNvSpPr>
            <a:spLocks noChangeArrowheads="1"/>
          </p:cNvSpPr>
          <p:nvPr/>
        </p:nvSpPr>
        <p:spPr bwMode="auto">
          <a:xfrm>
            <a:off x="8024813" y="5564188"/>
            <a:ext cx="377825" cy="369887"/>
          </a:xfrm>
          <a:prstGeom prst="rect">
            <a:avLst/>
          </a:prstGeom>
          <a:noFill/>
          <a:ln w="9525">
            <a:noFill/>
            <a:miter lim="800000"/>
            <a:headEnd/>
            <a:tailEnd/>
          </a:ln>
        </p:spPr>
        <p:txBody>
          <a:bodyPr wrap="none">
            <a:spAutoFit/>
          </a:bodyPr>
          <a:lstStyle/>
          <a:p>
            <a:r>
              <a:rPr lang="en-US"/>
              <a:t>…</a:t>
            </a:r>
          </a:p>
        </p:txBody>
      </p:sp>
      <p:sp>
        <p:nvSpPr>
          <p:cNvPr id="24590" name="Rectangle 34"/>
          <p:cNvSpPr>
            <a:spLocks noChangeArrowheads="1"/>
          </p:cNvSpPr>
          <p:nvPr/>
        </p:nvSpPr>
        <p:spPr bwMode="auto">
          <a:xfrm>
            <a:off x="4791075" y="5564188"/>
            <a:ext cx="376238" cy="369887"/>
          </a:xfrm>
          <a:prstGeom prst="rect">
            <a:avLst/>
          </a:prstGeom>
          <a:noFill/>
          <a:ln w="9525">
            <a:noFill/>
            <a:miter lim="800000"/>
            <a:headEnd/>
            <a:tailEnd/>
          </a:ln>
        </p:spPr>
        <p:txBody>
          <a:bodyPr wrap="none">
            <a:spAutoFit/>
          </a:bodyPr>
          <a:lstStyle/>
          <a:p>
            <a:r>
              <a:rPr lang="en-US"/>
              <a:t>…</a:t>
            </a:r>
          </a:p>
        </p:txBody>
      </p:sp>
      <p:sp>
        <p:nvSpPr>
          <p:cNvPr id="24591" name="Rectangle 35"/>
          <p:cNvSpPr>
            <a:spLocks noChangeArrowheads="1"/>
          </p:cNvSpPr>
          <p:nvPr/>
        </p:nvSpPr>
        <p:spPr bwMode="auto">
          <a:xfrm>
            <a:off x="6183313" y="5564188"/>
            <a:ext cx="376237" cy="369887"/>
          </a:xfrm>
          <a:prstGeom prst="rect">
            <a:avLst/>
          </a:prstGeom>
          <a:noFill/>
          <a:ln w="9525">
            <a:noFill/>
            <a:miter lim="800000"/>
            <a:headEnd/>
            <a:tailEnd/>
          </a:ln>
        </p:spPr>
        <p:txBody>
          <a:bodyPr wrap="none">
            <a:spAutoFit/>
          </a:bodyPr>
          <a:lstStyle/>
          <a:p>
            <a:r>
              <a:rPr lang="en-US"/>
              <a:t>…</a:t>
            </a:r>
          </a:p>
        </p:txBody>
      </p:sp>
      <p:sp>
        <p:nvSpPr>
          <p:cNvPr id="24592" name="Rectangle 42"/>
          <p:cNvSpPr>
            <a:spLocks noChangeArrowheads="1"/>
          </p:cNvSpPr>
          <p:nvPr/>
        </p:nvSpPr>
        <p:spPr bwMode="auto">
          <a:xfrm>
            <a:off x="5446713" y="5973763"/>
            <a:ext cx="376237" cy="369887"/>
          </a:xfrm>
          <a:prstGeom prst="rect">
            <a:avLst/>
          </a:prstGeom>
          <a:noFill/>
          <a:ln w="9525">
            <a:noFill/>
            <a:miter lim="800000"/>
            <a:headEnd/>
            <a:tailEnd/>
          </a:ln>
        </p:spPr>
        <p:txBody>
          <a:bodyPr wrap="none">
            <a:spAutoFit/>
          </a:bodyPr>
          <a:lstStyle/>
          <a:p>
            <a:r>
              <a:rPr lang="en-US"/>
              <a:t>…</a:t>
            </a:r>
          </a:p>
        </p:txBody>
      </p:sp>
      <p:sp>
        <p:nvSpPr>
          <p:cNvPr id="24593" name="Rectangle 46"/>
          <p:cNvSpPr>
            <a:spLocks noChangeArrowheads="1"/>
          </p:cNvSpPr>
          <p:nvPr/>
        </p:nvSpPr>
        <p:spPr bwMode="auto">
          <a:xfrm>
            <a:off x="318404" y="6614433"/>
            <a:ext cx="1660525" cy="306388"/>
          </a:xfrm>
          <a:prstGeom prst="rect">
            <a:avLst/>
          </a:prstGeom>
          <a:noFill/>
          <a:ln w="9525">
            <a:noFill/>
            <a:miter lim="800000"/>
            <a:headEnd/>
            <a:tailEnd/>
          </a:ln>
        </p:spPr>
        <p:txBody>
          <a:bodyPr wrap="none">
            <a:spAutoFit/>
          </a:bodyPr>
          <a:lstStyle/>
          <a:p>
            <a:r>
              <a:rPr lang="en-US" sz="1400"/>
              <a:t>VCC Virtual Computer</a:t>
            </a:r>
          </a:p>
        </p:txBody>
      </p:sp>
      <p:sp>
        <p:nvSpPr>
          <p:cNvPr id="48" name="Rectangle 47"/>
          <p:cNvSpPr/>
          <p:nvPr/>
        </p:nvSpPr>
        <p:spPr bwMode="auto">
          <a:xfrm>
            <a:off x="928688" y="4954588"/>
            <a:ext cx="273050" cy="285750"/>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49" name="Rectangle 48"/>
          <p:cNvSpPr/>
          <p:nvPr/>
        </p:nvSpPr>
        <p:spPr bwMode="auto">
          <a:xfrm>
            <a:off x="1965325" y="4954588"/>
            <a:ext cx="273050" cy="285750"/>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50" name="Rectangle 49"/>
          <p:cNvSpPr/>
          <p:nvPr/>
        </p:nvSpPr>
        <p:spPr bwMode="auto">
          <a:xfrm>
            <a:off x="2947988" y="4954588"/>
            <a:ext cx="273050" cy="285750"/>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51" name="Rectangle 50"/>
          <p:cNvSpPr/>
          <p:nvPr/>
        </p:nvSpPr>
        <p:spPr bwMode="auto">
          <a:xfrm>
            <a:off x="3862388" y="4954588"/>
            <a:ext cx="273050" cy="285750"/>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52" name="Rectangle 51"/>
          <p:cNvSpPr/>
          <p:nvPr/>
        </p:nvSpPr>
        <p:spPr bwMode="auto">
          <a:xfrm>
            <a:off x="4886325" y="4954588"/>
            <a:ext cx="273050" cy="285750"/>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53" name="Rectangle 52"/>
          <p:cNvSpPr/>
          <p:nvPr/>
        </p:nvSpPr>
        <p:spPr bwMode="auto">
          <a:xfrm>
            <a:off x="6264275" y="4954588"/>
            <a:ext cx="273050" cy="285750"/>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54" name="Rectangle 53"/>
          <p:cNvSpPr/>
          <p:nvPr/>
        </p:nvSpPr>
        <p:spPr bwMode="auto">
          <a:xfrm>
            <a:off x="7192963" y="4954588"/>
            <a:ext cx="273050" cy="285750"/>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55" name="Rectangle 54"/>
          <p:cNvSpPr/>
          <p:nvPr/>
        </p:nvSpPr>
        <p:spPr bwMode="auto">
          <a:xfrm>
            <a:off x="8134350" y="4954588"/>
            <a:ext cx="273050" cy="285750"/>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56" name="Rectangle 55"/>
          <p:cNvSpPr/>
          <p:nvPr/>
        </p:nvSpPr>
        <p:spPr bwMode="auto">
          <a:xfrm>
            <a:off x="928688" y="5445125"/>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57" name="Rectangle 56"/>
          <p:cNvSpPr/>
          <p:nvPr/>
        </p:nvSpPr>
        <p:spPr bwMode="auto">
          <a:xfrm>
            <a:off x="1965325" y="5445125"/>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58" name="Rectangle 57"/>
          <p:cNvSpPr/>
          <p:nvPr/>
        </p:nvSpPr>
        <p:spPr bwMode="auto">
          <a:xfrm>
            <a:off x="2947988" y="5445125"/>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59" name="Rectangle 58"/>
          <p:cNvSpPr/>
          <p:nvPr/>
        </p:nvSpPr>
        <p:spPr bwMode="auto">
          <a:xfrm>
            <a:off x="3862388" y="5445125"/>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60" name="Rectangle 59"/>
          <p:cNvSpPr/>
          <p:nvPr/>
        </p:nvSpPr>
        <p:spPr bwMode="auto">
          <a:xfrm>
            <a:off x="4886325" y="5445125"/>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61" name="Rectangle 60"/>
          <p:cNvSpPr/>
          <p:nvPr/>
        </p:nvSpPr>
        <p:spPr bwMode="auto">
          <a:xfrm>
            <a:off x="6264275" y="5445125"/>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62" name="Rectangle 61"/>
          <p:cNvSpPr/>
          <p:nvPr/>
        </p:nvSpPr>
        <p:spPr bwMode="auto">
          <a:xfrm>
            <a:off x="7192963" y="5445125"/>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63" name="Rectangle 62"/>
          <p:cNvSpPr/>
          <p:nvPr/>
        </p:nvSpPr>
        <p:spPr bwMode="auto">
          <a:xfrm>
            <a:off x="8134350" y="5445125"/>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64" name="Rectangle 63"/>
          <p:cNvSpPr/>
          <p:nvPr/>
        </p:nvSpPr>
        <p:spPr bwMode="auto">
          <a:xfrm>
            <a:off x="928688" y="5881688"/>
            <a:ext cx="273050" cy="287337"/>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65" name="Rectangle 64"/>
          <p:cNvSpPr/>
          <p:nvPr/>
        </p:nvSpPr>
        <p:spPr bwMode="auto">
          <a:xfrm>
            <a:off x="1965325" y="5881688"/>
            <a:ext cx="273050" cy="287337"/>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66" name="Rectangle 65"/>
          <p:cNvSpPr/>
          <p:nvPr/>
        </p:nvSpPr>
        <p:spPr bwMode="auto">
          <a:xfrm>
            <a:off x="2947988" y="5881688"/>
            <a:ext cx="273050" cy="287337"/>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67" name="Rectangle 66"/>
          <p:cNvSpPr/>
          <p:nvPr/>
        </p:nvSpPr>
        <p:spPr bwMode="auto">
          <a:xfrm>
            <a:off x="3862388" y="5881688"/>
            <a:ext cx="273050" cy="287337"/>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68" name="Rectangle 67"/>
          <p:cNvSpPr/>
          <p:nvPr/>
        </p:nvSpPr>
        <p:spPr bwMode="auto">
          <a:xfrm>
            <a:off x="4886325" y="5881688"/>
            <a:ext cx="273050" cy="287337"/>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69" name="Rectangle 68"/>
          <p:cNvSpPr/>
          <p:nvPr/>
        </p:nvSpPr>
        <p:spPr bwMode="auto">
          <a:xfrm>
            <a:off x="6264275" y="5881688"/>
            <a:ext cx="273050" cy="287337"/>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70" name="Rectangle 69"/>
          <p:cNvSpPr/>
          <p:nvPr/>
        </p:nvSpPr>
        <p:spPr bwMode="auto">
          <a:xfrm>
            <a:off x="7192963" y="5881688"/>
            <a:ext cx="273050" cy="287337"/>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71" name="Rectangle 70"/>
          <p:cNvSpPr/>
          <p:nvPr/>
        </p:nvSpPr>
        <p:spPr bwMode="auto">
          <a:xfrm>
            <a:off x="8134350" y="5881688"/>
            <a:ext cx="273050" cy="287337"/>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72" name="Rectangle 71"/>
          <p:cNvSpPr/>
          <p:nvPr/>
        </p:nvSpPr>
        <p:spPr bwMode="auto">
          <a:xfrm>
            <a:off x="1433513" y="5308600"/>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73" name="Rectangle 72"/>
          <p:cNvSpPr/>
          <p:nvPr/>
        </p:nvSpPr>
        <p:spPr bwMode="auto">
          <a:xfrm>
            <a:off x="1433513" y="4708525"/>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74" name="Rectangle 73"/>
          <p:cNvSpPr/>
          <p:nvPr/>
        </p:nvSpPr>
        <p:spPr bwMode="auto">
          <a:xfrm>
            <a:off x="1433513" y="6045200"/>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75" name="Rectangle 74"/>
          <p:cNvSpPr/>
          <p:nvPr/>
        </p:nvSpPr>
        <p:spPr bwMode="auto">
          <a:xfrm>
            <a:off x="2443163" y="5308600"/>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76" name="Rectangle 75"/>
          <p:cNvSpPr/>
          <p:nvPr/>
        </p:nvSpPr>
        <p:spPr bwMode="auto">
          <a:xfrm>
            <a:off x="2443163" y="4708525"/>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77" name="Rectangle 76"/>
          <p:cNvSpPr/>
          <p:nvPr/>
        </p:nvSpPr>
        <p:spPr bwMode="auto">
          <a:xfrm>
            <a:off x="2443163" y="6045200"/>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78" name="Rectangle 77"/>
          <p:cNvSpPr/>
          <p:nvPr/>
        </p:nvSpPr>
        <p:spPr bwMode="auto">
          <a:xfrm>
            <a:off x="3438525" y="5308600"/>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79" name="Rectangle 78"/>
          <p:cNvSpPr/>
          <p:nvPr/>
        </p:nvSpPr>
        <p:spPr bwMode="auto">
          <a:xfrm>
            <a:off x="3438525" y="4708525"/>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0" name="Rectangle 79"/>
          <p:cNvSpPr/>
          <p:nvPr/>
        </p:nvSpPr>
        <p:spPr bwMode="auto">
          <a:xfrm>
            <a:off x="3438525" y="6045200"/>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1" name="Rectangle 80"/>
          <p:cNvSpPr/>
          <p:nvPr/>
        </p:nvSpPr>
        <p:spPr bwMode="auto">
          <a:xfrm>
            <a:off x="4381500" y="5308600"/>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2" name="Rectangle 81"/>
          <p:cNvSpPr/>
          <p:nvPr/>
        </p:nvSpPr>
        <p:spPr bwMode="auto">
          <a:xfrm>
            <a:off x="4381500" y="4708525"/>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3" name="Rectangle 82"/>
          <p:cNvSpPr/>
          <p:nvPr/>
        </p:nvSpPr>
        <p:spPr bwMode="auto">
          <a:xfrm>
            <a:off x="4381500" y="6045200"/>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4" name="Rectangle 83"/>
          <p:cNvSpPr/>
          <p:nvPr/>
        </p:nvSpPr>
        <p:spPr bwMode="auto">
          <a:xfrm>
            <a:off x="5295900" y="5308600"/>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5" name="Rectangle 84"/>
          <p:cNvSpPr/>
          <p:nvPr/>
        </p:nvSpPr>
        <p:spPr bwMode="auto">
          <a:xfrm>
            <a:off x="5295900" y="4708525"/>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6" name="Rectangle 85"/>
          <p:cNvSpPr/>
          <p:nvPr/>
        </p:nvSpPr>
        <p:spPr bwMode="auto">
          <a:xfrm>
            <a:off x="5295900" y="6045200"/>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7" name="Rectangle 86"/>
          <p:cNvSpPr/>
          <p:nvPr/>
        </p:nvSpPr>
        <p:spPr bwMode="auto">
          <a:xfrm>
            <a:off x="5813425" y="5308600"/>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8" name="Rectangle 87"/>
          <p:cNvSpPr/>
          <p:nvPr/>
        </p:nvSpPr>
        <p:spPr bwMode="auto">
          <a:xfrm>
            <a:off x="5813425" y="4708525"/>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9" name="Rectangle 88"/>
          <p:cNvSpPr/>
          <p:nvPr/>
        </p:nvSpPr>
        <p:spPr bwMode="auto">
          <a:xfrm>
            <a:off x="5813425" y="6045200"/>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90" name="Rectangle 89"/>
          <p:cNvSpPr/>
          <p:nvPr/>
        </p:nvSpPr>
        <p:spPr bwMode="auto">
          <a:xfrm>
            <a:off x="6673850" y="5308600"/>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91" name="Rectangle 90"/>
          <p:cNvSpPr/>
          <p:nvPr/>
        </p:nvSpPr>
        <p:spPr bwMode="auto">
          <a:xfrm>
            <a:off x="6673850" y="4708525"/>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92" name="Rectangle 91"/>
          <p:cNvSpPr/>
          <p:nvPr/>
        </p:nvSpPr>
        <p:spPr bwMode="auto">
          <a:xfrm>
            <a:off x="6673850" y="6045200"/>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93" name="Rectangle 92"/>
          <p:cNvSpPr/>
          <p:nvPr/>
        </p:nvSpPr>
        <p:spPr bwMode="auto">
          <a:xfrm>
            <a:off x="7697788" y="5308600"/>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94" name="Rectangle 93"/>
          <p:cNvSpPr/>
          <p:nvPr/>
        </p:nvSpPr>
        <p:spPr bwMode="auto">
          <a:xfrm>
            <a:off x="7697788" y="4708525"/>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95" name="Rectangle 94"/>
          <p:cNvSpPr/>
          <p:nvPr/>
        </p:nvSpPr>
        <p:spPr bwMode="auto">
          <a:xfrm>
            <a:off x="7697788" y="6045200"/>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24642" name="Rectangle 8"/>
          <p:cNvSpPr>
            <a:spLocks noChangeArrowheads="1"/>
          </p:cNvSpPr>
          <p:nvPr/>
        </p:nvSpPr>
        <p:spPr bwMode="auto">
          <a:xfrm>
            <a:off x="1665288" y="5199063"/>
            <a:ext cx="857250" cy="450850"/>
          </a:xfrm>
          <a:prstGeom prst="rect">
            <a:avLst/>
          </a:prstGeom>
          <a:solidFill>
            <a:srgbClr val="7030A0"/>
          </a:solidFill>
          <a:ln w="15875" algn="ctr">
            <a:solidFill>
              <a:schemeClr val="tx1"/>
            </a:solidFill>
            <a:round/>
            <a:headEnd/>
            <a:tailEnd/>
          </a:ln>
        </p:spPr>
        <p:txBody>
          <a:bodyPr anchor="ctr"/>
          <a:lstStyle/>
          <a:p>
            <a:pPr algn="ctr"/>
            <a:r>
              <a:rPr lang="en-US"/>
              <a:t>FPGA</a:t>
            </a:r>
          </a:p>
        </p:txBody>
      </p:sp>
      <p:sp>
        <p:nvSpPr>
          <p:cNvPr id="24643" name="Rectangle 14"/>
          <p:cNvSpPr>
            <a:spLocks noChangeArrowheads="1"/>
          </p:cNvSpPr>
          <p:nvPr/>
        </p:nvSpPr>
        <p:spPr bwMode="auto">
          <a:xfrm>
            <a:off x="627063" y="5199063"/>
            <a:ext cx="858837" cy="450850"/>
          </a:xfrm>
          <a:prstGeom prst="rect">
            <a:avLst/>
          </a:prstGeom>
          <a:solidFill>
            <a:srgbClr val="A12F4A"/>
          </a:solidFill>
          <a:ln w="15875" algn="ctr">
            <a:solidFill>
              <a:schemeClr val="tx1"/>
            </a:solidFill>
            <a:round/>
            <a:headEnd/>
            <a:tailEnd/>
          </a:ln>
        </p:spPr>
        <p:txBody>
          <a:bodyPr anchor="ctr"/>
          <a:lstStyle/>
          <a:p>
            <a:pPr algn="ctr"/>
            <a:r>
              <a:rPr lang="en-US"/>
              <a:t>SRAM</a:t>
            </a:r>
          </a:p>
        </p:txBody>
      </p:sp>
      <p:sp>
        <p:nvSpPr>
          <p:cNvPr id="24644" name="Rectangle 15"/>
          <p:cNvSpPr>
            <a:spLocks noChangeArrowheads="1"/>
          </p:cNvSpPr>
          <p:nvPr/>
        </p:nvSpPr>
        <p:spPr bwMode="auto">
          <a:xfrm>
            <a:off x="627063" y="4586288"/>
            <a:ext cx="858837" cy="449262"/>
          </a:xfrm>
          <a:prstGeom prst="rect">
            <a:avLst/>
          </a:prstGeom>
          <a:solidFill>
            <a:srgbClr val="A12F4A"/>
          </a:solidFill>
          <a:ln w="15875" algn="ctr">
            <a:solidFill>
              <a:schemeClr val="tx1"/>
            </a:solidFill>
            <a:round/>
            <a:headEnd/>
            <a:tailEnd/>
          </a:ln>
        </p:spPr>
        <p:txBody>
          <a:bodyPr anchor="ctr"/>
          <a:lstStyle/>
          <a:p>
            <a:pPr algn="ctr"/>
            <a:r>
              <a:rPr lang="en-US"/>
              <a:t>SRAM</a:t>
            </a:r>
          </a:p>
        </p:txBody>
      </p:sp>
      <p:sp>
        <p:nvSpPr>
          <p:cNvPr id="24645" name="Rectangle 19"/>
          <p:cNvSpPr>
            <a:spLocks noChangeArrowheads="1"/>
          </p:cNvSpPr>
          <p:nvPr/>
        </p:nvSpPr>
        <p:spPr bwMode="auto">
          <a:xfrm>
            <a:off x="1665288" y="4598988"/>
            <a:ext cx="857250" cy="450850"/>
          </a:xfrm>
          <a:prstGeom prst="rect">
            <a:avLst/>
          </a:prstGeom>
          <a:solidFill>
            <a:srgbClr val="7030A0"/>
          </a:solidFill>
          <a:ln w="15875" algn="ctr">
            <a:solidFill>
              <a:schemeClr val="tx1"/>
            </a:solidFill>
            <a:round/>
            <a:headEnd/>
            <a:tailEnd/>
          </a:ln>
        </p:spPr>
        <p:txBody>
          <a:bodyPr anchor="ctr"/>
          <a:lstStyle/>
          <a:p>
            <a:pPr algn="ctr"/>
            <a:r>
              <a:rPr lang="en-US"/>
              <a:t>FPGA</a:t>
            </a:r>
          </a:p>
        </p:txBody>
      </p:sp>
      <p:sp>
        <p:nvSpPr>
          <p:cNvPr id="24646" name="Rectangle 37"/>
          <p:cNvSpPr>
            <a:spLocks noChangeArrowheads="1"/>
          </p:cNvSpPr>
          <p:nvPr/>
        </p:nvSpPr>
        <p:spPr bwMode="auto">
          <a:xfrm>
            <a:off x="1665288" y="5964238"/>
            <a:ext cx="857250" cy="450850"/>
          </a:xfrm>
          <a:prstGeom prst="rect">
            <a:avLst/>
          </a:prstGeom>
          <a:solidFill>
            <a:srgbClr val="7030A0"/>
          </a:solidFill>
          <a:ln w="15875" algn="ctr">
            <a:solidFill>
              <a:schemeClr val="tx1"/>
            </a:solidFill>
            <a:round/>
            <a:headEnd/>
            <a:tailEnd/>
          </a:ln>
        </p:spPr>
        <p:txBody>
          <a:bodyPr anchor="ctr"/>
          <a:lstStyle/>
          <a:p>
            <a:pPr algn="ctr"/>
            <a:r>
              <a:rPr lang="en-US"/>
              <a:t>FPGA</a:t>
            </a:r>
          </a:p>
        </p:txBody>
      </p:sp>
      <p:sp>
        <p:nvSpPr>
          <p:cNvPr id="24647" name="Rectangle 43"/>
          <p:cNvSpPr>
            <a:spLocks noChangeArrowheads="1"/>
          </p:cNvSpPr>
          <p:nvPr/>
        </p:nvSpPr>
        <p:spPr bwMode="auto">
          <a:xfrm>
            <a:off x="627063" y="5964238"/>
            <a:ext cx="858837" cy="450850"/>
          </a:xfrm>
          <a:prstGeom prst="rect">
            <a:avLst/>
          </a:prstGeom>
          <a:solidFill>
            <a:srgbClr val="A12F4A"/>
          </a:solidFill>
          <a:ln w="15875" algn="ctr">
            <a:solidFill>
              <a:schemeClr val="tx1"/>
            </a:solidFill>
            <a:round/>
            <a:headEnd/>
            <a:tailEnd/>
          </a:ln>
        </p:spPr>
        <p:txBody>
          <a:bodyPr anchor="ctr"/>
          <a:lstStyle/>
          <a:p>
            <a:pPr algn="ctr"/>
            <a:r>
              <a:rPr lang="en-US"/>
              <a:t>SRAM</a:t>
            </a:r>
          </a:p>
        </p:txBody>
      </p:sp>
      <p:sp>
        <p:nvSpPr>
          <p:cNvPr id="24648" name="Rectangle 7"/>
          <p:cNvSpPr>
            <a:spLocks noChangeArrowheads="1"/>
          </p:cNvSpPr>
          <p:nvPr/>
        </p:nvSpPr>
        <p:spPr bwMode="auto">
          <a:xfrm>
            <a:off x="2647950" y="5199063"/>
            <a:ext cx="857250" cy="450850"/>
          </a:xfrm>
          <a:prstGeom prst="rect">
            <a:avLst/>
          </a:prstGeom>
          <a:solidFill>
            <a:schemeClr val="accent1"/>
          </a:solidFill>
          <a:ln w="15875" algn="ctr">
            <a:solidFill>
              <a:schemeClr val="tx1"/>
            </a:solidFill>
            <a:round/>
            <a:headEnd/>
            <a:tailEnd/>
          </a:ln>
        </p:spPr>
        <p:txBody>
          <a:bodyPr lIns="0" rIns="0" anchor="ctr"/>
          <a:lstStyle/>
          <a:p>
            <a:pPr algn="ctr"/>
            <a:r>
              <a:rPr lang="en-US" dirty="0" smtClean="0"/>
              <a:t>I-Cube</a:t>
            </a:r>
            <a:endParaRPr lang="en-US" dirty="0"/>
          </a:p>
        </p:txBody>
      </p:sp>
      <p:sp>
        <p:nvSpPr>
          <p:cNvPr id="24649" name="Rectangle 10"/>
          <p:cNvSpPr>
            <a:spLocks noChangeArrowheads="1"/>
          </p:cNvSpPr>
          <p:nvPr/>
        </p:nvSpPr>
        <p:spPr bwMode="auto">
          <a:xfrm>
            <a:off x="3603625" y="5199063"/>
            <a:ext cx="857250" cy="450850"/>
          </a:xfrm>
          <a:prstGeom prst="rect">
            <a:avLst/>
          </a:prstGeom>
          <a:solidFill>
            <a:srgbClr val="7030A0"/>
          </a:solidFill>
          <a:ln w="15875" algn="ctr">
            <a:solidFill>
              <a:schemeClr val="tx1"/>
            </a:solidFill>
            <a:round/>
            <a:headEnd/>
            <a:tailEnd/>
          </a:ln>
        </p:spPr>
        <p:txBody>
          <a:bodyPr anchor="ctr"/>
          <a:lstStyle/>
          <a:p>
            <a:pPr algn="ctr"/>
            <a:r>
              <a:rPr lang="en-US"/>
              <a:t>FPGA</a:t>
            </a:r>
          </a:p>
        </p:txBody>
      </p:sp>
      <p:sp>
        <p:nvSpPr>
          <p:cNvPr id="24650" name="Rectangle 21"/>
          <p:cNvSpPr>
            <a:spLocks noChangeArrowheads="1"/>
          </p:cNvSpPr>
          <p:nvPr/>
        </p:nvSpPr>
        <p:spPr bwMode="auto">
          <a:xfrm>
            <a:off x="3603625" y="4598988"/>
            <a:ext cx="857250" cy="450850"/>
          </a:xfrm>
          <a:prstGeom prst="rect">
            <a:avLst/>
          </a:prstGeom>
          <a:solidFill>
            <a:srgbClr val="7030A0"/>
          </a:solidFill>
          <a:ln w="15875" algn="ctr">
            <a:solidFill>
              <a:schemeClr val="tx1"/>
            </a:solidFill>
            <a:round/>
            <a:headEnd/>
            <a:tailEnd/>
          </a:ln>
        </p:spPr>
        <p:txBody>
          <a:bodyPr anchor="ctr"/>
          <a:lstStyle/>
          <a:p>
            <a:pPr algn="ctr"/>
            <a:r>
              <a:rPr lang="en-US"/>
              <a:t>FPGA</a:t>
            </a:r>
          </a:p>
        </p:txBody>
      </p:sp>
      <p:sp>
        <p:nvSpPr>
          <p:cNvPr id="24651" name="Rectangle 25"/>
          <p:cNvSpPr>
            <a:spLocks noChangeArrowheads="1"/>
          </p:cNvSpPr>
          <p:nvPr/>
        </p:nvSpPr>
        <p:spPr bwMode="auto">
          <a:xfrm>
            <a:off x="2647950" y="4598988"/>
            <a:ext cx="857250" cy="450850"/>
          </a:xfrm>
          <a:prstGeom prst="rect">
            <a:avLst/>
          </a:prstGeom>
          <a:solidFill>
            <a:srgbClr val="7030A0"/>
          </a:solidFill>
          <a:ln w="15875" algn="ctr">
            <a:solidFill>
              <a:schemeClr val="tx1"/>
            </a:solidFill>
            <a:round/>
            <a:headEnd/>
            <a:tailEnd/>
          </a:ln>
        </p:spPr>
        <p:txBody>
          <a:bodyPr anchor="ctr"/>
          <a:lstStyle/>
          <a:p>
            <a:pPr algn="ctr"/>
            <a:r>
              <a:rPr lang="en-US"/>
              <a:t>FPGA</a:t>
            </a:r>
          </a:p>
        </p:txBody>
      </p:sp>
      <p:sp>
        <p:nvSpPr>
          <p:cNvPr id="24652" name="Rectangle 36"/>
          <p:cNvSpPr>
            <a:spLocks noChangeArrowheads="1"/>
          </p:cNvSpPr>
          <p:nvPr/>
        </p:nvSpPr>
        <p:spPr bwMode="auto">
          <a:xfrm>
            <a:off x="2647950" y="5964238"/>
            <a:ext cx="857250" cy="450850"/>
          </a:xfrm>
          <a:prstGeom prst="rect">
            <a:avLst/>
          </a:prstGeom>
          <a:solidFill>
            <a:schemeClr val="accent1"/>
          </a:solidFill>
          <a:ln w="15875" algn="ctr">
            <a:solidFill>
              <a:schemeClr val="tx1"/>
            </a:solidFill>
            <a:round/>
            <a:headEnd/>
            <a:tailEnd/>
          </a:ln>
        </p:spPr>
        <p:txBody>
          <a:bodyPr lIns="0" rIns="0" anchor="ctr"/>
          <a:lstStyle/>
          <a:p>
            <a:pPr algn="ctr"/>
            <a:r>
              <a:rPr lang="en-US"/>
              <a:t>I-Cube</a:t>
            </a:r>
          </a:p>
        </p:txBody>
      </p:sp>
      <p:sp>
        <p:nvSpPr>
          <p:cNvPr id="24653" name="Rectangle 39"/>
          <p:cNvSpPr>
            <a:spLocks noChangeArrowheads="1"/>
          </p:cNvSpPr>
          <p:nvPr/>
        </p:nvSpPr>
        <p:spPr bwMode="auto">
          <a:xfrm>
            <a:off x="3603625" y="5964238"/>
            <a:ext cx="857250" cy="450850"/>
          </a:xfrm>
          <a:prstGeom prst="rect">
            <a:avLst/>
          </a:prstGeom>
          <a:solidFill>
            <a:srgbClr val="7030A0"/>
          </a:solidFill>
          <a:ln w="15875" algn="ctr">
            <a:solidFill>
              <a:schemeClr val="tx1"/>
            </a:solidFill>
            <a:round/>
            <a:headEnd/>
            <a:tailEnd/>
          </a:ln>
        </p:spPr>
        <p:txBody>
          <a:bodyPr anchor="ctr"/>
          <a:lstStyle/>
          <a:p>
            <a:pPr algn="ctr"/>
            <a:r>
              <a:rPr lang="en-US"/>
              <a:t>FPGA</a:t>
            </a:r>
          </a:p>
        </p:txBody>
      </p:sp>
      <p:sp>
        <p:nvSpPr>
          <p:cNvPr id="24654" name="Rectangle 9"/>
          <p:cNvSpPr>
            <a:spLocks noChangeArrowheads="1"/>
          </p:cNvSpPr>
          <p:nvPr/>
        </p:nvSpPr>
        <p:spPr bwMode="auto">
          <a:xfrm>
            <a:off x="4586288" y="5199063"/>
            <a:ext cx="857250" cy="450850"/>
          </a:xfrm>
          <a:prstGeom prst="rect">
            <a:avLst/>
          </a:prstGeom>
          <a:solidFill>
            <a:schemeClr val="accent1"/>
          </a:solidFill>
          <a:ln w="15875" algn="ctr">
            <a:solidFill>
              <a:schemeClr val="tx1"/>
            </a:solidFill>
            <a:round/>
            <a:headEnd/>
            <a:tailEnd/>
          </a:ln>
        </p:spPr>
        <p:txBody>
          <a:bodyPr lIns="0" rIns="0" anchor="ctr"/>
          <a:lstStyle/>
          <a:p>
            <a:pPr algn="ctr"/>
            <a:r>
              <a:rPr lang="en-US"/>
              <a:t>I-Cube</a:t>
            </a:r>
          </a:p>
        </p:txBody>
      </p:sp>
      <p:sp>
        <p:nvSpPr>
          <p:cNvPr id="24655" name="Rectangle 11"/>
          <p:cNvSpPr>
            <a:spLocks noChangeArrowheads="1"/>
          </p:cNvSpPr>
          <p:nvPr/>
        </p:nvSpPr>
        <p:spPr bwMode="auto">
          <a:xfrm>
            <a:off x="5937250" y="5199063"/>
            <a:ext cx="857250" cy="450850"/>
          </a:xfrm>
          <a:prstGeom prst="rect">
            <a:avLst/>
          </a:prstGeom>
          <a:solidFill>
            <a:schemeClr val="accent1"/>
          </a:solidFill>
          <a:ln w="15875" algn="ctr">
            <a:solidFill>
              <a:schemeClr val="tx1"/>
            </a:solidFill>
            <a:round/>
            <a:headEnd/>
            <a:tailEnd/>
          </a:ln>
        </p:spPr>
        <p:txBody>
          <a:bodyPr lIns="0" rIns="0" anchor="ctr"/>
          <a:lstStyle/>
          <a:p>
            <a:pPr algn="ctr"/>
            <a:r>
              <a:rPr lang="en-US"/>
              <a:t>I-Cube</a:t>
            </a:r>
          </a:p>
        </p:txBody>
      </p:sp>
      <p:sp>
        <p:nvSpPr>
          <p:cNvPr id="24656" name="Rectangle 12"/>
          <p:cNvSpPr>
            <a:spLocks noChangeArrowheads="1"/>
          </p:cNvSpPr>
          <p:nvPr/>
        </p:nvSpPr>
        <p:spPr bwMode="auto">
          <a:xfrm>
            <a:off x="6891338" y="5199063"/>
            <a:ext cx="858837" cy="450850"/>
          </a:xfrm>
          <a:prstGeom prst="rect">
            <a:avLst/>
          </a:prstGeom>
          <a:solidFill>
            <a:srgbClr val="7030A0"/>
          </a:solidFill>
          <a:ln w="15875" algn="ctr">
            <a:solidFill>
              <a:schemeClr val="tx1"/>
            </a:solidFill>
            <a:round/>
            <a:headEnd/>
            <a:tailEnd/>
          </a:ln>
        </p:spPr>
        <p:txBody>
          <a:bodyPr anchor="ctr"/>
          <a:lstStyle/>
          <a:p>
            <a:pPr algn="ctr"/>
            <a:r>
              <a:rPr lang="en-US"/>
              <a:t>FPGA</a:t>
            </a:r>
          </a:p>
        </p:txBody>
      </p:sp>
      <p:sp>
        <p:nvSpPr>
          <p:cNvPr id="24657" name="Rectangle 16"/>
          <p:cNvSpPr>
            <a:spLocks noChangeArrowheads="1"/>
          </p:cNvSpPr>
          <p:nvPr/>
        </p:nvSpPr>
        <p:spPr bwMode="auto">
          <a:xfrm>
            <a:off x="7834313" y="4586288"/>
            <a:ext cx="857250" cy="449262"/>
          </a:xfrm>
          <a:prstGeom prst="rect">
            <a:avLst/>
          </a:prstGeom>
          <a:solidFill>
            <a:srgbClr val="A12F4A"/>
          </a:solidFill>
          <a:ln w="15875" algn="ctr">
            <a:solidFill>
              <a:schemeClr val="tx1"/>
            </a:solidFill>
            <a:round/>
            <a:headEnd/>
            <a:tailEnd/>
          </a:ln>
        </p:spPr>
        <p:txBody>
          <a:bodyPr anchor="ctr"/>
          <a:lstStyle/>
          <a:p>
            <a:pPr algn="ctr"/>
            <a:r>
              <a:rPr lang="en-US"/>
              <a:t>SRAM</a:t>
            </a:r>
          </a:p>
        </p:txBody>
      </p:sp>
      <p:sp>
        <p:nvSpPr>
          <p:cNvPr id="24658" name="Rectangle 17"/>
          <p:cNvSpPr>
            <a:spLocks noChangeArrowheads="1"/>
          </p:cNvSpPr>
          <p:nvPr/>
        </p:nvSpPr>
        <p:spPr bwMode="auto">
          <a:xfrm>
            <a:off x="7847013" y="5199063"/>
            <a:ext cx="857250" cy="450850"/>
          </a:xfrm>
          <a:prstGeom prst="rect">
            <a:avLst/>
          </a:prstGeom>
          <a:solidFill>
            <a:srgbClr val="A12F4A"/>
          </a:solidFill>
          <a:ln w="15875" algn="ctr">
            <a:solidFill>
              <a:schemeClr val="tx1"/>
            </a:solidFill>
            <a:round/>
            <a:headEnd/>
            <a:tailEnd/>
          </a:ln>
        </p:spPr>
        <p:txBody>
          <a:bodyPr anchor="ctr"/>
          <a:lstStyle/>
          <a:p>
            <a:pPr algn="ctr"/>
            <a:r>
              <a:rPr lang="en-US"/>
              <a:t>SRAM</a:t>
            </a:r>
          </a:p>
        </p:txBody>
      </p:sp>
      <p:sp>
        <p:nvSpPr>
          <p:cNvPr id="24659" name="Rectangle 23"/>
          <p:cNvSpPr>
            <a:spLocks noChangeArrowheads="1"/>
          </p:cNvSpPr>
          <p:nvPr/>
        </p:nvSpPr>
        <p:spPr bwMode="auto">
          <a:xfrm>
            <a:off x="6891338" y="4598988"/>
            <a:ext cx="858837" cy="450850"/>
          </a:xfrm>
          <a:prstGeom prst="rect">
            <a:avLst/>
          </a:prstGeom>
          <a:solidFill>
            <a:srgbClr val="7030A0"/>
          </a:solidFill>
          <a:ln w="15875" algn="ctr">
            <a:solidFill>
              <a:schemeClr val="tx1"/>
            </a:solidFill>
            <a:round/>
            <a:headEnd/>
            <a:tailEnd/>
          </a:ln>
        </p:spPr>
        <p:txBody>
          <a:bodyPr anchor="ctr"/>
          <a:lstStyle/>
          <a:p>
            <a:pPr algn="ctr"/>
            <a:r>
              <a:rPr lang="en-US"/>
              <a:t>FPGA</a:t>
            </a:r>
          </a:p>
        </p:txBody>
      </p:sp>
      <p:sp>
        <p:nvSpPr>
          <p:cNvPr id="24660" name="Rectangle 26"/>
          <p:cNvSpPr>
            <a:spLocks noChangeArrowheads="1"/>
          </p:cNvSpPr>
          <p:nvPr/>
        </p:nvSpPr>
        <p:spPr bwMode="auto">
          <a:xfrm>
            <a:off x="4572000" y="4598988"/>
            <a:ext cx="857250" cy="450850"/>
          </a:xfrm>
          <a:prstGeom prst="rect">
            <a:avLst/>
          </a:prstGeom>
          <a:solidFill>
            <a:srgbClr val="7030A0"/>
          </a:solidFill>
          <a:ln w="15875" algn="ctr">
            <a:solidFill>
              <a:schemeClr val="tx1"/>
            </a:solidFill>
            <a:round/>
            <a:headEnd/>
            <a:tailEnd/>
          </a:ln>
        </p:spPr>
        <p:txBody>
          <a:bodyPr anchor="ctr"/>
          <a:lstStyle/>
          <a:p>
            <a:pPr algn="ctr"/>
            <a:r>
              <a:rPr lang="en-US"/>
              <a:t>FPGA</a:t>
            </a:r>
          </a:p>
        </p:txBody>
      </p:sp>
      <p:sp>
        <p:nvSpPr>
          <p:cNvPr id="24661" name="Rectangle 27"/>
          <p:cNvSpPr>
            <a:spLocks noChangeArrowheads="1"/>
          </p:cNvSpPr>
          <p:nvPr/>
        </p:nvSpPr>
        <p:spPr bwMode="auto">
          <a:xfrm>
            <a:off x="5922963" y="4598988"/>
            <a:ext cx="857250" cy="450850"/>
          </a:xfrm>
          <a:prstGeom prst="rect">
            <a:avLst/>
          </a:prstGeom>
          <a:solidFill>
            <a:srgbClr val="7030A0"/>
          </a:solidFill>
          <a:ln w="15875" algn="ctr">
            <a:solidFill>
              <a:schemeClr val="tx1"/>
            </a:solidFill>
            <a:round/>
            <a:headEnd/>
            <a:tailEnd/>
          </a:ln>
        </p:spPr>
        <p:txBody>
          <a:bodyPr anchor="ctr"/>
          <a:lstStyle/>
          <a:p>
            <a:pPr algn="ctr"/>
            <a:r>
              <a:rPr lang="en-US"/>
              <a:t>FPGA</a:t>
            </a:r>
          </a:p>
        </p:txBody>
      </p:sp>
      <p:sp>
        <p:nvSpPr>
          <p:cNvPr id="24662" name="Rectangle 38"/>
          <p:cNvSpPr>
            <a:spLocks noChangeArrowheads="1"/>
          </p:cNvSpPr>
          <p:nvPr/>
        </p:nvSpPr>
        <p:spPr bwMode="auto">
          <a:xfrm>
            <a:off x="4586288" y="5964238"/>
            <a:ext cx="857250" cy="450850"/>
          </a:xfrm>
          <a:prstGeom prst="rect">
            <a:avLst/>
          </a:prstGeom>
          <a:solidFill>
            <a:schemeClr val="accent1"/>
          </a:solidFill>
          <a:ln w="15875" algn="ctr">
            <a:solidFill>
              <a:schemeClr val="tx1"/>
            </a:solidFill>
            <a:round/>
            <a:headEnd/>
            <a:tailEnd/>
          </a:ln>
        </p:spPr>
        <p:txBody>
          <a:bodyPr lIns="0" rIns="0" anchor="ctr"/>
          <a:lstStyle/>
          <a:p>
            <a:pPr algn="ctr"/>
            <a:r>
              <a:rPr lang="en-US"/>
              <a:t>I-Cube</a:t>
            </a:r>
          </a:p>
        </p:txBody>
      </p:sp>
      <p:sp>
        <p:nvSpPr>
          <p:cNvPr id="24663" name="Rectangle 40"/>
          <p:cNvSpPr>
            <a:spLocks noChangeArrowheads="1"/>
          </p:cNvSpPr>
          <p:nvPr/>
        </p:nvSpPr>
        <p:spPr bwMode="auto">
          <a:xfrm>
            <a:off x="5937250" y="5964238"/>
            <a:ext cx="857250" cy="450850"/>
          </a:xfrm>
          <a:prstGeom prst="rect">
            <a:avLst/>
          </a:prstGeom>
          <a:solidFill>
            <a:schemeClr val="accent1"/>
          </a:solidFill>
          <a:ln w="15875" algn="ctr">
            <a:solidFill>
              <a:schemeClr val="tx1"/>
            </a:solidFill>
            <a:round/>
            <a:headEnd/>
            <a:tailEnd/>
          </a:ln>
        </p:spPr>
        <p:txBody>
          <a:bodyPr lIns="0" rIns="0" anchor="ctr"/>
          <a:lstStyle/>
          <a:p>
            <a:pPr algn="ctr"/>
            <a:r>
              <a:rPr lang="en-US"/>
              <a:t>I-Cube</a:t>
            </a:r>
          </a:p>
        </p:txBody>
      </p:sp>
      <p:sp>
        <p:nvSpPr>
          <p:cNvPr id="24664" name="Rectangle 41"/>
          <p:cNvSpPr>
            <a:spLocks noChangeArrowheads="1"/>
          </p:cNvSpPr>
          <p:nvPr/>
        </p:nvSpPr>
        <p:spPr bwMode="auto">
          <a:xfrm>
            <a:off x="6891338" y="5964238"/>
            <a:ext cx="858837" cy="450850"/>
          </a:xfrm>
          <a:prstGeom prst="rect">
            <a:avLst/>
          </a:prstGeom>
          <a:solidFill>
            <a:srgbClr val="7030A0"/>
          </a:solidFill>
          <a:ln w="15875" algn="ctr">
            <a:solidFill>
              <a:schemeClr val="tx1"/>
            </a:solidFill>
            <a:round/>
            <a:headEnd/>
            <a:tailEnd/>
          </a:ln>
        </p:spPr>
        <p:txBody>
          <a:bodyPr anchor="ctr"/>
          <a:lstStyle/>
          <a:p>
            <a:pPr algn="ctr"/>
            <a:r>
              <a:rPr lang="en-US"/>
              <a:t>FPGA</a:t>
            </a:r>
          </a:p>
        </p:txBody>
      </p:sp>
      <p:sp>
        <p:nvSpPr>
          <p:cNvPr id="24665" name="Rectangle 44"/>
          <p:cNvSpPr>
            <a:spLocks noChangeArrowheads="1"/>
          </p:cNvSpPr>
          <p:nvPr/>
        </p:nvSpPr>
        <p:spPr bwMode="auto">
          <a:xfrm>
            <a:off x="7847013" y="5964238"/>
            <a:ext cx="857250" cy="450850"/>
          </a:xfrm>
          <a:prstGeom prst="rect">
            <a:avLst/>
          </a:prstGeom>
          <a:solidFill>
            <a:srgbClr val="A12F4A"/>
          </a:solidFill>
          <a:ln w="15875" algn="ctr">
            <a:solidFill>
              <a:schemeClr val="tx1"/>
            </a:solidFill>
            <a:round/>
            <a:headEnd/>
            <a:tailEnd/>
          </a:ln>
        </p:spPr>
        <p:txBody>
          <a:bodyPr anchor="ctr"/>
          <a:lstStyle/>
          <a:p>
            <a:pPr algn="ctr"/>
            <a:r>
              <a:rPr lang="en-US"/>
              <a:t>SRAM</a:t>
            </a:r>
          </a:p>
        </p:txBody>
      </p:sp>
    </p:spTree>
    <p:extLst>
      <p:ext uri="{BB962C8B-B14F-4D97-AF65-F5344CB8AC3E}">
        <p14:creationId xmlns:p14="http://schemas.microsoft.com/office/powerpoint/2010/main" val="4224096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9113" y="1545338"/>
            <a:ext cx="8391174" cy="1451065"/>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i="1" dirty="0" smtClean="0">
                <a:solidFill>
                  <a:schemeClr val="tx1"/>
                </a:solidFill>
              </a:rPr>
              <a:t>Summary of the Splash system</a:t>
            </a:r>
          </a:p>
          <a:p>
            <a:r>
              <a:rPr lang="en-US" sz="1200" dirty="0" smtClean="0">
                <a:solidFill>
                  <a:schemeClr val="tx1"/>
                </a:solidFill>
              </a:rPr>
              <a:t>Developed initially to solve </a:t>
            </a:r>
            <a:r>
              <a:rPr lang="en-US" sz="1200" dirty="0">
                <a:solidFill>
                  <a:schemeClr val="tx1"/>
                </a:solidFill>
              </a:rPr>
              <a:t>the problem of mapping the human genome and other similar </a:t>
            </a:r>
            <a:r>
              <a:rPr lang="en-US" sz="1200" dirty="0" smtClean="0">
                <a:solidFill>
                  <a:schemeClr val="tx1"/>
                </a:solidFill>
              </a:rPr>
              <a:t>problems. Design follows a reconfigurable </a:t>
            </a:r>
            <a:r>
              <a:rPr lang="en-US" sz="1200" dirty="0">
                <a:solidFill>
                  <a:schemeClr val="tx1"/>
                </a:solidFill>
              </a:rPr>
              <a:t>linear logic array. The SPLASH </a:t>
            </a:r>
            <a:r>
              <a:rPr lang="en-US" sz="1200" dirty="0" smtClean="0">
                <a:solidFill>
                  <a:schemeClr val="tx1"/>
                </a:solidFill>
              </a:rPr>
              <a:t>aimed to give a Sun computer </a:t>
            </a:r>
            <a:r>
              <a:rPr lang="en-US" sz="1200" i="1" dirty="0">
                <a:solidFill>
                  <a:schemeClr val="tx1"/>
                </a:solidFill>
              </a:rPr>
              <a:t>better than supercomputer performance</a:t>
            </a:r>
            <a:r>
              <a:rPr lang="en-US" sz="1200" dirty="0">
                <a:solidFill>
                  <a:schemeClr val="tx1"/>
                </a:solidFill>
              </a:rPr>
              <a:t> </a:t>
            </a:r>
            <a:r>
              <a:rPr lang="en-US" sz="1200" dirty="0" smtClean="0">
                <a:solidFill>
                  <a:schemeClr val="tx1"/>
                </a:solidFill>
              </a:rPr>
              <a:t>for a </a:t>
            </a:r>
            <a:r>
              <a:rPr lang="en-US" sz="1200" dirty="0">
                <a:solidFill>
                  <a:schemeClr val="tx1"/>
                </a:solidFill>
              </a:rPr>
              <a:t>certain </a:t>
            </a:r>
            <a:r>
              <a:rPr lang="en-US" sz="1200" dirty="0" smtClean="0">
                <a:solidFill>
                  <a:schemeClr val="tx1"/>
                </a:solidFill>
              </a:rPr>
              <a:t>types of </a:t>
            </a:r>
            <a:r>
              <a:rPr lang="en-US" sz="1200" dirty="0">
                <a:solidFill>
                  <a:schemeClr val="tx1"/>
                </a:solidFill>
              </a:rPr>
              <a:t>problems. </a:t>
            </a:r>
            <a:r>
              <a:rPr lang="en-US" sz="1200" dirty="0" smtClean="0">
                <a:solidFill>
                  <a:schemeClr val="tx1"/>
                </a:solidFill>
              </a:rPr>
              <a:t>At the time, the performance of SPLASH was shown to </a:t>
            </a:r>
            <a:r>
              <a:rPr lang="en-US" sz="1200" i="1" dirty="0" smtClean="0">
                <a:solidFill>
                  <a:schemeClr val="tx1"/>
                </a:solidFill>
              </a:rPr>
              <a:t>outperform a Cray </a:t>
            </a:r>
            <a:r>
              <a:rPr lang="en-US" sz="1200" i="1" dirty="0">
                <a:solidFill>
                  <a:schemeClr val="tx1"/>
                </a:solidFill>
              </a:rPr>
              <a:t>2 by a factor of 325</a:t>
            </a:r>
            <a:r>
              <a:rPr lang="en-US" sz="1200" dirty="0">
                <a:solidFill>
                  <a:schemeClr val="tx1"/>
                </a:solidFill>
              </a:rPr>
              <a:t>. </a:t>
            </a:r>
            <a:r>
              <a:rPr lang="en-US" sz="1200" dirty="0" smtClean="0">
                <a:solidFill>
                  <a:schemeClr val="tx1"/>
                </a:solidFill>
              </a:rPr>
              <a:t>FPGAs </a:t>
            </a:r>
            <a:r>
              <a:rPr lang="en-US" sz="1200" dirty="0">
                <a:solidFill>
                  <a:schemeClr val="tx1"/>
                </a:solidFill>
              </a:rPr>
              <a:t>were used to build SPLASH, </a:t>
            </a:r>
            <a:r>
              <a:rPr lang="en-US" sz="1200" dirty="0" smtClean="0">
                <a:solidFill>
                  <a:schemeClr val="tx1"/>
                </a:solidFill>
              </a:rPr>
              <a:t>a cross between a </a:t>
            </a:r>
            <a:r>
              <a:rPr lang="en-US" sz="1200" dirty="0">
                <a:solidFill>
                  <a:schemeClr val="tx1"/>
                </a:solidFill>
              </a:rPr>
              <a:t>specialized </a:t>
            </a:r>
            <a:r>
              <a:rPr lang="en-US" sz="1200" dirty="0" smtClean="0">
                <a:solidFill>
                  <a:schemeClr val="tx1"/>
                </a:solidFill>
              </a:rPr>
              <a:t>hardware board but more flexible </a:t>
            </a:r>
            <a:r>
              <a:rPr lang="en-US" sz="1200" dirty="0">
                <a:solidFill>
                  <a:schemeClr val="tx1"/>
                </a:solidFill>
              </a:rPr>
              <a:t>like a supercomputer. The SPLASH system consists of software and hardware which plugs into two slots of a Sun workstation. </a:t>
            </a:r>
            <a:r>
              <a:rPr lang="en-US" sz="1200" dirty="0" smtClean="0">
                <a:solidFill>
                  <a:schemeClr val="tx1"/>
                </a:solidFill>
              </a:rPr>
              <a:t>**</a:t>
            </a:r>
          </a:p>
        </p:txBody>
      </p:sp>
      <p:sp>
        <p:nvSpPr>
          <p:cNvPr id="72" name="Rectangle 71"/>
          <p:cNvSpPr/>
          <p:nvPr/>
        </p:nvSpPr>
        <p:spPr bwMode="auto">
          <a:xfrm>
            <a:off x="2159000" y="3069343"/>
            <a:ext cx="5813425" cy="3165475"/>
          </a:xfrm>
          <a:prstGeom prst="rect">
            <a:avLst/>
          </a:prstGeom>
          <a:solidFill>
            <a:schemeClr val="accent4">
              <a:lumMod val="2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2" name="Title 1"/>
          <p:cNvSpPr>
            <a:spLocks noGrp="1"/>
          </p:cNvSpPr>
          <p:nvPr>
            <p:ph type="title"/>
          </p:nvPr>
        </p:nvSpPr>
        <p:spPr>
          <a:xfrm>
            <a:off x="366306" y="64397"/>
            <a:ext cx="7698306" cy="692210"/>
          </a:xfrm>
        </p:spPr>
        <p:txBody>
          <a:bodyPr>
            <a:normAutofit fontScale="90000"/>
          </a:bodyPr>
          <a:lstStyle/>
          <a:p>
            <a:pPr>
              <a:defRPr/>
            </a:pPr>
            <a:r>
              <a:rPr lang="en-US" dirty="0" smtClean="0">
                <a:ln>
                  <a:solidFill>
                    <a:sysClr val="windowText" lastClr="000000"/>
                  </a:solidFill>
                </a:ln>
                <a:solidFill>
                  <a:srgbClr val="1D8757"/>
                </a:solidFill>
              </a:rPr>
              <a:t>Large RC System - Splash</a:t>
            </a:r>
            <a:endParaRPr lang="en-US" dirty="0">
              <a:ln>
                <a:solidFill>
                  <a:sysClr val="windowText" lastClr="000000"/>
                </a:solidFill>
              </a:ln>
              <a:solidFill>
                <a:srgbClr val="1D8757"/>
              </a:solidFill>
            </a:endParaRPr>
          </a:p>
        </p:txBody>
      </p:sp>
      <p:sp>
        <p:nvSpPr>
          <p:cNvPr id="25605" name="Rectangle 3"/>
          <p:cNvSpPr>
            <a:spLocks noChangeArrowheads="1"/>
          </p:cNvSpPr>
          <p:nvPr/>
        </p:nvSpPr>
        <p:spPr bwMode="auto">
          <a:xfrm>
            <a:off x="273224" y="6291263"/>
            <a:ext cx="1693863" cy="276225"/>
          </a:xfrm>
          <a:prstGeom prst="rect">
            <a:avLst/>
          </a:prstGeom>
          <a:noFill/>
          <a:ln w="9525">
            <a:noFill/>
            <a:miter lim="800000"/>
            <a:headEnd/>
            <a:tailEnd/>
          </a:ln>
        </p:spPr>
        <p:txBody>
          <a:bodyPr wrap="none">
            <a:spAutoFit/>
          </a:bodyPr>
          <a:lstStyle/>
          <a:p>
            <a:r>
              <a:rPr lang="en-US" sz="1200" dirty="0"/>
              <a:t>* Hauck and </a:t>
            </a:r>
            <a:r>
              <a:rPr lang="en-US" sz="1200" dirty="0" err="1"/>
              <a:t>Dehon</a:t>
            </a:r>
            <a:r>
              <a:rPr lang="en-US" sz="1200" dirty="0"/>
              <a:t> (2008)</a:t>
            </a:r>
          </a:p>
        </p:txBody>
      </p:sp>
      <p:sp>
        <p:nvSpPr>
          <p:cNvPr id="25606" name="Rectangle 46"/>
          <p:cNvSpPr>
            <a:spLocks noChangeArrowheads="1"/>
          </p:cNvSpPr>
          <p:nvPr/>
        </p:nvSpPr>
        <p:spPr bwMode="auto">
          <a:xfrm>
            <a:off x="2132013" y="6348413"/>
            <a:ext cx="1649412" cy="307975"/>
          </a:xfrm>
          <a:prstGeom prst="rect">
            <a:avLst/>
          </a:prstGeom>
          <a:noFill/>
          <a:ln w="9525">
            <a:noFill/>
            <a:miter lim="800000"/>
            <a:headEnd/>
            <a:tailEnd/>
          </a:ln>
        </p:spPr>
        <p:txBody>
          <a:bodyPr wrap="none">
            <a:spAutoFit/>
          </a:bodyPr>
          <a:lstStyle/>
          <a:p>
            <a:r>
              <a:rPr lang="en-US" sz="1400"/>
              <a:t>SRC Splash version 2</a:t>
            </a:r>
          </a:p>
        </p:txBody>
      </p:sp>
      <p:sp>
        <p:nvSpPr>
          <p:cNvPr id="25607" name="Rectangle 64"/>
          <p:cNvSpPr>
            <a:spLocks noChangeArrowheads="1"/>
          </p:cNvSpPr>
          <p:nvPr/>
        </p:nvSpPr>
        <p:spPr bwMode="auto">
          <a:xfrm>
            <a:off x="889000" y="5044193"/>
            <a:ext cx="1052513" cy="646112"/>
          </a:xfrm>
          <a:prstGeom prst="rect">
            <a:avLst/>
          </a:prstGeom>
          <a:noFill/>
          <a:ln w="9525">
            <a:noFill/>
            <a:miter lim="800000"/>
            <a:headEnd/>
            <a:tailEnd/>
          </a:ln>
        </p:spPr>
        <p:txBody>
          <a:bodyPr wrap="none">
            <a:spAutoFit/>
          </a:bodyPr>
          <a:lstStyle/>
          <a:p>
            <a:r>
              <a:rPr lang="en-US" dirty="0"/>
              <a:t>Dedicated</a:t>
            </a:r>
          </a:p>
          <a:p>
            <a:r>
              <a:rPr lang="en-US" dirty="0"/>
              <a:t>controller</a:t>
            </a:r>
          </a:p>
        </p:txBody>
      </p:sp>
      <p:cxnSp>
        <p:nvCxnSpPr>
          <p:cNvPr id="25608" name="Straight Arrow Connector 66"/>
          <p:cNvCxnSpPr>
            <a:cxnSpLocks noChangeShapeType="1"/>
            <a:stCxn id="25607" idx="0"/>
            <a:endCxn id="25628" idx="1"/>
          </p:cNvCxnSpPr>
          <p:nvPr/>
        </p:nvCxnSpPr>
        <p:spPr bwMode="auto">
          <a:xfrm rot="5400000" flipH="1" flipV="1">
            <a:off x="1683544" y="4336961"/>
            <a:ext cx="439738" cy="974725"/>
          </a:xfrm>
          <a:prstGeom prst="straightConnector1">
            <a:avLst/>
          </a:prstGeom>
          <a:noFill/>
          <a:ln w="9525" algn="ctr">
            <a:solidFill>
              <a:schemeClr val="tx1"/>
            </a:solidFill>
            <a:round/>
            <a:headEnd/>
            <a:tailEnd type="arrow" w="med" len="med"/>
          </a:ln>
        </p:spPr>
      </p:cxnSp>
      <p:sp>
        <p:nvSpPr>
          <p:cNvPr id="25609" name="Rectangle 67"/>
          <p:cNvSpPr>
            <a:spLocks noChangeArrowheads="1"/>
          </p:cNvSpPr>
          <p:nvPr/>
        </p:nvSpPr>
        <p:spPr bwMode="auto">
          <a:xfrm>
            <a:off x="5808663" y="3256668"/>
            <a:ext cx="376237" cy="368300"/>
          </a:xfrm>
          <a:prstGeom prst="rect">
            <a:avLst/>
          </a:prstGeom>
          <a:noFill/>
          <a:ln w="9525">
            <a:noFill/>
            <a:miter lim="800000"/>
            <a:headEnd/>
            <a:tailEnd/>
          </a:ln>
        </p:spPr>
        <p:txBody>
          <a:bodyPr wrap="none">
            <a:spAutoFit/>
          </a:bodyPr>
          <a:lstStyle/>
          <a:p>
            <a:r>
              <a:rPr lang="en-US"/>
              <a:t>…</a:t>
            </a:r>
          </a:p>
        </p:txBody>
      </p:sp>
      <p:sp>
        <p:nvSpPr>
          <p:cNvPr id="25610" name="Rectangle 68"/>
          <p:cNvSpPr>
            <a:spLocks noChangeArrowheads="1"/>
          </p:cNvSpPr>
          <p:nvPr/>
        </p:nvSpPr>
        <p:spPr bwMode="auto">
          <a:xfrm>
            <a:off x="5808663" y="3829755"/>
            <a:ext cx="376237" cy="368300"/>
          </a:xfrm>
          <a:prstGeom prst="rect">
            <a:avLst/>
          </a:prstGeom>
          <a:noFill/>
          <a:ln w="9525">
            <a:noFill/>
            <a:miter lim="800000"/>
            <a:headEnd/>
            <a:tailEnd/>
          </a:ln>
        </p:spPr>
        <p:txBody>
          <a:bodyPr wrap="none">
            <a:spAutoFit/>
          </a:bodyPr>
          <a:lstStyle/>
          <a:p>
            <a:r>
              <a:rPr lang="en-US"/>
              <a:t>…</a:t>
            </a:r>
          </a:p>
        </p:txBody>
      </p:sp>
      <p:sp>
        <p:nvSpPr>
          <p:cNvPr id="25611" name="Rectangle 69"/>
          <p:cNvSpPr>
            <a:spLocks noChangeArrowheads="1"/>
          </p:cNvSpPr>
          <p:nvPr/>
        </p:nvSpPr>
        <p:spPr bwMode="auto">
          <a:xfrm>
            <a:off x="5808663" y="5098168"/>
            <a:ext cx="376237" cy="369887"/>
          </a:xfrm>
          <a:prstGeom prst="rect">
            <a:avLst/>
          </a:prstGeom>
          <a:noFill/>
          <a:ln w="9525">
            <a:noFill/>
            <a:miter lim="800000"/>
            <a:headEnd/>
            <a:tailEnd/>
          </a:ln>
        </p:spPr>
        <p:txBody>
          <a:bodyPr wrap="none">
            <a:spAutoFit/>
          </a:bodyPr>
          <a:lstStyle/>
          <a:p>
            <a:r>
              <a:rPr lang="en-US"/>
              <a:t>…</a:t>
            </a:r>
          </a:p>
        </p:txBody>
      </p:sp>
      <p:sp>
        <p:nvSpPr>
          <p:cNvPr id="25612" name="Rectangle 70"/>
          <p:cNvSpPr>
            <a:spLocks noChangeArrowheads="1"/>
          </p:cNvSpPr>
          <p:nvPr/>
        </p:nvSpPr>
        <p:spPr bwMode="auto">
          <a:xfrm>
            <a:off x="5808663" y="5671255"/>
            <a:ext cx="376237" cy="369888"/>
          </a:xfrm>
          <a:prstGeom prst="rect">
            <a:avLst/>
          </a:prstGeom>
          <a:noFill/>
          <a:ln w="9525">
            <a:noFill/>
            <a:miter lim="800000"/>
            <a:headEnd/>
            <a:tailEnd/>
          </a:ln>
        </p:spPr>
        <p:txBody>
          <a:bodyPr wrap="none">
            <a:spAutoFit/>
          </a:bodyPr>
          <a:lstStyle/>
          <a:p>
            <a:r>
              <a:rPr lang="en-US"/>
              <a:t>…</a:t>
            </a:r>
          </a:p>
        </p:txBody>
      </p:sp>
      <p:sp>
        <p:nvSpPr>
          <p:cNvPr id="73" name="Rectangle 72"/>
          <p:cNvSpPr/>
          <p:nvPr/>
        </p:nvSpPr>
        <p:spPr bwMode="auto">
          <a:xfrm>
            <a:off x="3222625" y="4488568"/>
            <a:ext cx="273050" cy="285750"/>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74" name="Rectangle 73"/>
          <p:cNvSpPr/>
          <p:nvPr/>
        </p:nvSpPr>
        <p:spPr bwMode="auto">
          <a:xfrm>
            <a:off x="2663825" y="4174243"/>
            <a:ext cx="273050" cy="287337"/>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75" name="Rectangle 74"/>
          <p:cNvSpPr/>
          <p:nvPr/>
        </p:nvSpPr>
        <p:spPr bwMode="auto">
          <a:xfrm>
            <a:off x="3756025" y="4856868"/>
            <a:ext cx="273050" cy="285750"/>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76" name="Rectangle 75"/>
          <p:cNvSpPr/>
          <p:nvPr/>
        </p:nvSpPr>
        <p:spPr bwMode="auto">
          <a:xfrm>
            <a:off x="3756025" y="5429955"/>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77" name="Rectangle 76"/>
          <p:cNvSpPr/>
          <p:nvPr/>
        </p:nvSpPr>
        <p:spPr bwMode="auto">
          <a:xfrm>
            <a:off x="4738688" y="4856868"/>
            <a:ext cx="273050" cy="285750"/>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78" name="Rectangle 77"/>
          <p:cNvSpPr/>
          <p:nvPr/>
        </p:nvSpPr>
        <p:spPr bwMode="auto">
          <a:xfrm>
            <a:off x="4738688" y="5429955"/>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79" name="Rectangle 78"/>
          <p:cNvSpPr/>
          <p:nvPr/>
        </p:nvSpPr>
        <p:spPr bwMode="auto">
          <a:xfrm>
            <a:off x="6989763" y="4856868"/>
            <a:ext cx="273050" cy="285750"/>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0" name="Rectangle 79"/>
          <p:cNvSpPr/>
          <p:nvPr/>
        </p:nvSpPr>
        <p:spPr bwMode="auto">
          <a:xfrm>
            <a:off x="6989763" y="5429955"/>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1" name="Rectangle 80"/>
          <p:cNvSpPr/>
          <p:nvPr/>
        </p:nvSpPr>
        <p:spPr bwMode="auto">
          <a:xfrm>
            <a:off x="6989763" y="3628143"/>
            <a:ext cx="273050" cy="287337"/>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2" name="Rectangle 81"/>
          <p:cNvSpPr/>
          <p:nvPr/>
        </p:nvSpPr>
        <p:spPr bwMode="auto">
          <a:xfrm>
            <a:off x="6989763" y="4201230"/>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3" name="Rectangle 82"/>
          <p:cNvSpPr/>
          <p:nvPr/>
        </p:nvSpPr>
        <p:spPr bwMode="auto">
          <a:xfrm>
            <a:off x="4724400" y="3628143"/>
            <a:ext cx="273050" cy="287337"/>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4" name="Rectangle 83"/>
          <p:cNvSpPr/>
          <p:nvPr/>
        </p:nvSpPr>
        <p:spPr bwMode="auto">
          <a:xfrm>
            <a:off x="4724400" y="4201230"/>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5" name="Rectangle 84"/>
          <p:cNvSpPr/>
          <p:nvPr/>
        </p:nvSpPr>
        <p:spPr bwMode="auto">
          <a:xfrm>
            <a:off x="3756025" y="3628143"/>
            <a:ext cx="273050" cy="287337"/>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6" name="Rectangle 85"/>
          <p:cNvSpPr/>
          <p:nvPr/>
        </p:nvSpPr>
        <p:spPr bwMode="auto">
          <a:xfrm>
            <a:off x="3756025" y="4201230"/>
            <a:ext cx="273050" cy="287338"/>
          </a:xfrm>
          <a:prstGeom prst="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25627" name="Rectangle 48"/>
          <p:cNvSpPr>
            <a:spLocks noChangeArrowheads="1"/>
          </p:cNvSpPr>
          <p:nvPr/>
        </p:nvSpPr>
        <p:spPr bwMode="auto">
          <a:xfrm>
            <a:off x="2390775" y="3859918"/>
            <a:ext cx="857250" cy="450850"/>
          </a:xfrm>
          <a:prstGeom prst="rect">
            <a:avLst/>
          </a:prstGeom>
          <a:solidFill>
            <a:srgbClr val="A12F4A"/>
          </a:solidFill>
          <a:ln w="15875" algn="ctr">
            <a:solidFill>
              <a:schemeClr val="tx1"/>
            </a:solidFill>
            <a:round/>
            <a:headEnd/>
            <a:tailEnd/>
          </a:ln>
        </p:spPr>
        <p:txBody>
          <a:bodyPr anchor="ctr"/>
          <a:lstStyle/>
          <a:p>
            <a:pPr algn="ctr"/>
            <a:r>
              <a:rPr lang="en-US"/>
              <a:t>SRAM</a:t>
            </a:r>
          </a:p>
        </p:txBody>
      </p:sp>
      <p:sp>
        <p:nvSpPr>
          <p:cNvPr id="25628" name="Rectangle 49"/>
          <p:cNvSpPr>
            <a:spLocks noChangeArrowheads="1"/>
          </p:cNvSpPr>
          <p:nvPr/>
        </p:nvSpPr>
        <p:spPr bwMode="auto">
          <a:xfrm>
            <a:off x="2390775" y="4379030"/>
            <a:ext cx="857250" cy="450850"/>
          </a:xfrm>
          <a:prstGeom prst="rect">
            <a:avLst/>
          </a:prstGeom>
          <a:solidFill>
            <a:srgbClr val="7030A0"/>
          </a:solidFill>
          <a:ln w="15875" algn="ctr">
            <a:solidFill>
              <a:schemeClr val="tx1"/>
            </a:solidFill>
            <a:round/>
            <a:headEnd/>
            <a:tailEnd/>
          </a:ln>
        </p:spPr>
        <p:txBody>
          <a:bodyPr anchor="ctr"/>
          <a:lstStyle/>
          <a:p>
            <a:pPr algn="ctr"/>
            <a:r>
              <a:rPr lang="en-US"/>
              <a:t>FPGA</a:t>
            </a:r>
          </a:p>
        </p:txBody>
      </p:sp>
      <p:sp>
        <p:nvSpPr>
          <p:cNvPr id="25629" name="Rectangle 50"/>
          <p:cNvSpPr>
            <a:spLocks noChangeArrowheads="1"/>
          </p:cNvSpPr>
          <p:nvPr/>
        </p:nvSpPr>
        <p:spPr bwMode="auto">
          <a:xfrm>
            <a:off x="3455988" y="5074355"/>
            <a:ext cx="857250" cy="450850"/>
          </a:xfrm>
          <a:prstGeom prst="rect">
            <a:avLst/>
          </a:prstGeom>
          <a:solidFill>
            <a:srgbClr val="7030A0"/>
          </a:solidFill>
          <a:ln w="15875" algn="ctr">
            <a:solidFill>
              <a:schemeClr val="tx1"/>
            </a:solidFill>
            <a:round/>
            <a:headEnd/>
            <a:tailEnd/>
          </a:ln>
        </p:spPr>
        <p:txBody>
          <a:bodyPr anchor="ctr"/>
          <a:lstStyle/>
          <a:p>
            <a:pPr algn="ctr"/>
            <a:r>
              <a:rPr lang="en-US"/>
              <a:t>FPGA</a:t>
            </a:r>
          </a:p>
        </p:txBody>
      </p:sp>
      <p:sp>
        <p:nvSpPr>
          <p:cNvPr id="25630" name="Rectangle 51"/>
          <p:cNvSpPr>
            <a:spLocks noChangeArrowheads="1"/>
          </p:cNvSpPr>
          <p:nvPr/>
        </p:nvSpPr>
        <p:spPr bwMode="auto">
          <a:xfrm>
            <a:off x="3455988" y="5607755"/>
            <a:ext cx="857250" cy="449263"/>
          </a:xfrm>
          <a:prstGeom prst="rect">
            <a:avLst/>
          </a:prstGeom>
          <a:solidFill>
            <a:srgbClr val="A12F4A"/>
          </a:solidFill>
          <a:ln w="15875" algn="ctr">
            <a:solidFill>
              <a:schemeClr val="tx1"/>
            </a:solidFill>
            <a:round/>
            <a:headEnd/>
            <a:tailEnd/>
          </a:ln>
        </p:spPr>
        <p:txBody>
          <a:bodyPr anchor="ctr"/>
          <a:lstStyle/>
          <a:p>
            <a:pPr algn="ctr"/>
            <a:r>
              <a:rPr lang="en-US"/>
              <a:t>SRAM</a:t>
            </a:r>
          </a:p>
        </p:txBody>
      </p:sp>
      <p:sp>
        <p:nvSpPr>
          <p:cNvPr id="25631" name="Rectangle 52"/>
          <p:cNvSpPr>
            <a:spLocks noChangeArrowheads="1"/>
          </p:cNvSpPr>
          <p:nvPr/>
        </p:nvSpPr>
        <p:spPr bwMode="auto">
          <a:xfrm>
            <a:off x="4438650" y="5074355"/>
            <a:ext cx="857250" cy="450850"/>
          </a:xfrm>
          <a:prstGeom prst="rect">
            <a:avLst/>
          </a:prstGeom>
          <a:solidFill>
            <a:srgbClr val="7030A0"/>
          </a:solidFill>
          <a:ln w="15875" algn="ctr">
            <a:solidFill>
              <a:schemeClr val="tx1"/>
            </a:solidFill>
            <a:round/>
            <a:headEnd/>
            <a:tailEnd/>
          </a:ln>
        </p:spPr>
        <p:txBody>
          <a:bodyPr anchor="ctr"/>
          <a:lstStyle/>
          <a:p>
            <a:pPr algn="ctr"/>
            <a:r>
              <a:rPr lang="en-US"/>
              <a:t>FPGA</a:t>
            </a:r>
          </a:p>
        </p:txBody>
      </p:sp>
      <p:sp>
        <p:nvSpPr>
          <p:cNvPr id="25632" name="Rectangle 53"/>
          <p:cNvSpPr>
            <a:spLocks noChangeArrowheads="1"/>
          </p:cNvSpPr>
          <p:nvPr/>
        </p:nvSpPr>
        <p:spPr bwMode="auto">
          <a:xfrm>
            <a:off x="4438650" y="5607755"/>
            <a:ext cx="857250" cy="449263"/>
          </a:xfrm>
          <a:prstGeom prst="rect">
            <a:avLst/>
          </a:prstGeom>
          <a:solidFill>
            <a:srgbClr val="A12F4A"/>
          </a:solidFill>
          <a:ln w="15875" algn="ctr">
            <a:solidFill>
              <a:schemeClr val="tx1"/>
            </a:solidFill>
            <a:round/>
            <a:headEnd/>
            <a:tailEnd/>
          </a:ln>
        </p:spPr>
        <p:txBody>
          <a:bodyPr anchor="ctr"/>
          <a:lstStyle/>
          <a:p>
            <a:pPr algn="ctr"/>
            <a:r>
              <a:rPr lang="en-US"/>
              <a:t>SRAM</a:t>
            </a:r>
          </a:p>
        </p:txBody>
      </p:sp>
      <p:sp>
        <p:nvSpPr>
          <p:cNvPr id="25633" name="Rectangle 58"/>
          <p:cNvSpPr>
            <a:spLocks noChangeArrowheads="1"/>
          </p:cNvSpPr>
          <p:nvPr/>
        </p:nvSpPr>
        <p:spPr bwMode="auto">
          <a:xfrm>
            <a:off x="3455988" y="3259843"/>
            <a:ext cx="857250" cy="450850"/>
          </a:xfrm>
          <a:prstGeom prst="rect">
            <a:avLst/>
          </a:prstGeom>
          <a:solidFill>
            <a:srgbClr val="7030A0"/>
          </a:solidFill>
          <a:ln w="15875" algn="ctr">
            <a:solidFill>
              <a:schemeClr val="tx1"/>
            </a:solidFill>
            <a:round/>
            <a:headEnd/>
            <a:tailEnd/>
          </a:ln>
        </p:spPr>
        <p:txBody>
          <a:bodyPr anchor="ctr"/>
          <a:lstStyle/>
          <a:p>
            <a:pPr algn="ctr"/>
            <a:r>
              <a:rPr lang="en-US"/>
              <a:t>FPGA</a:t>
            </a:r>
          </a:p>
        </p:txBody>
      </p:sp>
      <p:sp>
        <p:nvSpPr>
          <p:cNvPr id="25634" name="Rectangle 59"/>
          <p:cNvSpPr>
            <a:spLocks noChangeArrowheads="1"/>
          </p:cNvSpPr>
          <p:nvPr/>
        </p:nvSpPr>
        <p:spPr bwMode="auto">
          <a:xfrm>
            <a:off x="3455988" y="3791655"/>
            <a:ext cx="857250" cy="450850"/>
          </a:xfrm>
          <a:prstGeom prst="rect">
            <a:avLst/>
          </a:prstGeom>
          <a:solidFill>
            <a:srgbClr val="A12F4A"/>
          </a:solidFill>
          <a:ln w="15875" algn="ctr">
            <a:solidFill>
              <a:schemeClr val="tx1"/>
            </a:solidFill>
            <a:round/>
            <a:headEnd/>
            <a:tailEnd/>
          </a:ln>
        </p:spPr>
        <p:txBody>
          <a:bodyPr anchor="ctr"/>
          <a:lstStyle/>
          <a:p>
            <a:pPr algn="ctr"/>
            <a:r>
              <a:rPr lang="en-US"/>
              <a:t>SRAM</a:t>
            </a:r>
          </a:p>
        </p:txBody>
      </p:sp>
      <p:sp>
        <p:nvSpPr>
          <p:cNvPr id="25635" name="Rectangle 60"/>
          <p:cNvSpPr>
            <a:spLocks noChangeArrowheads="1"/>
          </p:cNvSpPr>
          <p:nvPr/>
        </p:nvSpPr>
        <p:spPr bwMode="auto">
          <a:xfrm>
            <a:off x="4438650" y="3259843"/>
            <a:ext cx="857250" cy="450850"/>
          </a:xfrm>
          <a:prstGeom prst="rect">
            <a:avLst/>
          </a:prstGeom>
          <a:solidFill>
            <a:srgbClr val="7030A0"/>
          </a:solidFill>
          <a:ln w="15875" algn="ctr">
            <a:solidFill>
              <a:schemeClr val="tx1"/>
            </a:solidFill>
            <a:round/>
            <a:headEnd/>
            <a:tailEnd/>
          </a:ln>
        </p:spPr>
        <p:txBody>
          <a:bodyPr anchor="ctr"/>
          <a:lstStyle/>
          <a:p>
            <a:pPr algn="ctr"/>
            <a:r>
              <a:rPr lang="en-US"/>
              <a:t>FPGA</a:t>
            </a:r>
          </a:p>
        </p:txBody>
      </p:sp>
      <p:sp>
        <p:nvSpPr>
          <p:cNvPr id="25636" name="Rectangle 61"/>
          <p:cNvSpPr>
            <a:spLocks noChangeArrowheads="1"/>
          </p:cNvSpPr>
          <p:nvPr/>
        </p:nvSpPr>
        <p:spPr bwMode="auto">
          <a:xfrm>
            <a:off x="4438650" y="3791655"/>
            <a:ext cx="857250" cy="450850"/>
          </a:xfrm>
          <a:prstGeom prst="rect">
            <a:avLst/>
          </a:prstGeom>
          <a:solidFill>
            <a:srgbClr val="A12F4A"/>
          </a:solidFill>
          <a:ln w="15875" algn="ctr">
            <a:solidFill>
              <a:schemeClr val="tx1"/>
            </a:solidFill>
            <a:round/>
            <a:headEnd/>
            <a:tailEnd/>
          </a:ln>
        </p:spPr>
        <p:txBody>
          <a:bodyPr anchor="ctr"/>
          <a:lstStyle/>
          <a:p>
            <a:pPr algn="ctr"/>
            <a:r>
              <a:rPr lang="en-US"/>
              <a:t>SRAM</a:t>
            </a:r>
          </a:p>
        </p:txBody>
      </p:sp>
      <p:sp>
        <p:nvSpPr>
          <p:cNvPr id="25637" name="Rectangle 56"/>
          <p:cNvSpPr>
            <a:spLocks noChangeArrowheads="1"/>
          </p:cNvSpPr>
          <p:nvPr/>
        </p:nvSpPr>
        <p:spPr bwMode="auto">
          <a:xfrm>
            <a:off x="6731000" y="5074355"/>
            <a:ext cx="857250" cy="450850"/>
          </a:xfrm>
          <a:prstGeom prst="rect">
            <a:avLst/>
          </a:prstGeom>
          <a:solidFill>
            <a:srgbClr val="7030A0"/>
          </a:solidFill>
          <a:ln w="15875" algn="ctr">
            <a:solidFill>
              <a:schemeClr val="tx1"/>
            </a:solidFill>
            <a:round/>
            <a:headEnd/>
            <a:tailEnd/>
          </a:ln>
        </p:spPr>
        <p:txBody>
          <a:bodyPr anchor="ctr"/>
          <a:lstStyle/>
          <a:p>
            <a:pPr algn="ctr"/>
            <a:r>
              <a:rPr lang="en-US"/>
              <a:t>FPGA</a:t>
            </a:r>
          </a:p>
        </p:txBody>
      </p:sp>
      <p:sp>
        <p:nvSpPr>
          <p:cNvPr id="25638" name="Rectangle 57"/>
          <p:cNvSpPr>
            <a:spLocks noChangeArrowheads="1"/>
          </p:cNvSpPr>
          <p:nvPr/>
        </p:nvSpPr>
        <p:spPr bwMode="auto">
          <a:xfrm>
            <a:off x="6731000" y="5607755"/>
            <a:ext cx="857250" cy="449263"/>
          </a:xfrm>
          <a:prstGeom prst="rect">
            <a:avLst/>
          </a:prstGeom>
          <a:solidFill>
            <a:srgbClr val="A12F4A"/>
          </a:solidFill>
          <a:ln w="15875" algn="ctr">
            <a:solidFill>
              <a:schemeClr val="tx1"/>
            </a:solidFill>
            <a:round/>
            <a:headEnd/>
            <a:tailEnd/>
          </a:ln>
        </p:spPr>
        <p:txBody>
          <a:bodyPr anchor="ctr"/>
          <a:lstStyle/>
          <a:p>
            <a:pPr algn="ctr"/>
            <a:r>
              <a:rPr lang="en-US"/>
              <a:t>SRAM</a:t>
            </a:r>
          </a:p>
        </p:txBody>
      </p:sp>
      <p:sp>
        <p:nvSpPr>
          <p:cNvPr id="25639" name="Rectangle 62"/>
          <p:cNvSpPr>
            <a:spLocks noChangeArrowheads="1"/>
          </p:cNvSpPr>
          <p:nvPr/>
        </p:nvSpPr>
        <p:spPr bwMode="auto">
          <a:xfrm>
            <a:off x="6731000" y="3259843"/>
            <a:ext cx="857250" cy="450850"/>
          </a:xfrm>
          <a:prstGeom prst="rect">
            <a:avLst/>
          </a:prstGeom>
          <a:solidFill>
            <a:srgbClr val="7030A0"/>
          </a:solidFill>
          <a:ln w="15875" algn="ctr">
            <a:solidFill>
              <a:schemeClr val="tx1"/>
            </a:solidFill>
            <a:round/>
            <a:headEnd/>
            <a:tailEnd/>
          </a:ln>
        </p:spPr>
        <p:txBody>
          <a:bodyPr anchor="ctr"/>
          <a:lstStyle/>
          <a:p>
            <a:pPr algn="ctr"/>
            <a:r>
              <a:rPr lang="en-US"/>
              <a:t>FPGA</a:t>
            </a:r>
          </a:p>
        </p:txBody>
      </p:sp>
      <p:sp>
        <p:nvSpPr>
          <p:cNvPr id="25640" name="Rectangle 63"/>
          <p:cNvSpPr>
            <a:spLocks noChangeArrowheads="1"/>
          </p:cNvSpPr>
          <p:nvPr/>
        </p:nvSpPr>
        <p:spPr bwMode="auto">
          <a:xfrm>
            <a:off x="6731000" y="3791655"/>
            <a:ext cx="857250" cy="450850"/>
          </a:xfrm>
          <a:prstGeom prst="rect">
            <a:avLst/>
          </a:prstGeom>
          <a:solidFill>
            <a:srgbClr val="A12F4A"/>
          </a:solidFill>
          <a:ln w="15875" algn="ctr">
            <a:solidFill>
              <a:schemeClr val="tx1"/>
            </a:solidFill>
            <a:round/>
            <a:headEnd/>
            <a:tailEnd/>
          </a:ln>
        </p:spPr>
        <p:txBody>
          <a:bodyPr anchor="ctr"/>
          <a:lstStyle/>
          <a:p>
            <a:pPr algn="ctr"/>
            <a:r>
              <a:rPr lang="en-US"/>
              <a:t>SRAM</a:t>
            </a:r>
          </a:p>
        </p:txBody>
      </p:sp>
      <p:sp>
        <p:nvSpPr>
          <p:cNvPr id="25641" name="Rectangle 47"/>
          <p:cNvSpPr>
            <a:spLocks noChangeArrowheads="1"/>
          </p:cNvSpPr>
          <p:nvPr/>
        </p:nvSpPr>
        <p:spPr bwMode="auto">
          <a:xfrm>
            <a:off x="3468688" y="4352043"/>
            <a:ext cx="4121150" cy="587375"/>
          </a:xfrm>
          <a:prstGeom prst="rect">
            <a:avLst/>
          </a:prstGeom>
          <a:solidFill>
            <a:srgbClr val="0070C0"/>
          </a:solidFill>
          <a:ln w="9525" algn="ctr">
            <a:solidFill>
              <a:schemeClr val="tx1"/>
            </a:solidFill>
            <a:round/>
            <a:headEnd/>
            <a:tailEnd/>
          </a:ln>
        </p:spPr>
        <p:txBody>
          <a:bodyPr anchor="ctr"/>
          <a:lstStyle/>
          <a:p>
            <a:pPr algn="ctr"/>
            <a:r>
              <a:rPr lang="en-US" sz="2400"/>
              <a:t>Crossbar</a:t>
            </a:r>
          </a:p>
        </p:txBody>
      </p:sp>
      <p:sp>
        <p:nvSpPr>
          <p:cNvPr id="5" name="Rectangle 4"/>
          <p:cNvSpPr/>
          <p:nvPr/>
        </p:nvSpPr>
        <p:spPr>
          <a:xfrm>
            <a:off x="377824" y="661719"/>
            <a:ext cx="8391174" cy="1200329"/>
          </a:xfrm>
          <a:prstGeom prst="rect">
            <a:avLst/>
          </a:prstGeom>
        </p:spPr>
        <p:txBody>
          <a:bodyPr wrap="square">
            <a:spAutoFit/>
          </a:bodyPr>
          <a:lstStyle/>
          <a:p>
            <a:pPr marL="285750" indent="-285750">
              <a:buFont typeface="Arial" panose="020B0604020202020204" pitchFamily="34" charset="0"/>
              <a:buChar char="•"/>
              <a:defRPr/>
            </a:pPr>
            <a:r>
              <a:rPr lang="en-US" dirty="0"/>
              <a:t>Dev. by Super Computer Research (SCR) </a:t>
            </a:r>
            <a:r>
              <a:rPr lang="en-US" dirty="0" smtClean="0"/>
              <a:t>Center ~1990</a:t>
            </a:r>
          </a:p>
          <a:p>
            <a:pPr marL="285750" indent="-285750">
              <a:buFont typeface="Arial" panose="020B0604020202020204" pitchFamily="34" charset="0"/>
              <a:buChar char="•"/>
              <a:defRPr/>
            </a:pPr>
            <a:r>
              <a:rPr lang="en-US" dirty="0" smtClean="0"/>
              <a:t>Well </a:t>
            </a:r>
            <a:r>
              <a:rPr lang="en-US" dirty="0"/>
              <a:t>utilized (compared to previous systems</a:t>
            </a:r>
            <a:r>
              <a:rPr lang="en-US" dirty="0" smtClean="0"/>
              <a:t>).</a:t>
            </a:r>
          </a:p>
          <a:p>
            <a:pPr marL="285750" indent="-285750">
              <a:buFont typeface="Arial" panose="020B0604020202020204" pitchFamily="34" charset="0"/>
              <a:buChar char="•"/>
              <a:defRPr/>
            </a:pPr>
            <a:r>
              <a:rPr lang="en-US" dirty="0" smtClean="0"/>
              <a:t>Comprised </a:t>
            </a:r>
            <a:r>
              <a:rPr lang="en-US" dirty="0"/>
              <a:t>linear array of FPGAs each with own  </a:t>
            </a:r>
            <a:r>
              <a:rPr lang="en-US" dirty="0" smtClean="0"/>
              <a:t>SRAM *</a:t>
            </a:r>
            <a:endParaRPr lang="en-US" dirty="0"/>
          </a:p>
          <a:p>
            <a:pPr>
              <a:defRPr/>
            </a:pPr>
            <a:endParaRPr lang="en-US" dirty="0"/>
          </a:p>
        </p:txBody>
      </p:sp>
      <p:sp>
        <p:nvSpPr>
          <p:cNvPr id="6" name="Rectangle 5"/>
          <p:cNvSpPr/>
          <p:nvPr/>
        </p:nvSpPr>
        <p:spPr>
          <a:xfrm>
            <a:off x="258937" y="6498696"/>
            <a:ext cx="8749596" cy="430887"/>
          </a:xfrm>
          <a:prstGeom prst="rect">
            <a:avLst/>
          </a:prstGeom>
        </p:spPr>
        <p:txBody>
          <a:bodyPr wrap="square">
            <a:spAutoFit/>
          </a:bodyPr>
          <a:lstStyle/>
          <a:p>
            <a:r>
              <a:rPr lang="en-US" sz="1050" dirty="0" smtClean="0"/>
              <a:t>**Adapted </a:t>
            </a:r>
            <a:r>
              <a:rPr lang="en-US" sz="1050" dirty="0"/>
              <a:t>from: Waugh, T.C., "Field programmable gate array key to reconfigurable array outperforming supercomputers," Custom Integrated Circuits Conference, 1991., Proceedings of the IEEE 1991 , vol., no., pp.6.6/1,6.6/4, 12-15 May 1991  </a:t>
            </a:r>
            <a:r>
              <a:rPr lang="en-US" sz="1050" dirty="0" err="1"/>
              <a:t>doi</a:t>
            </a:r>
            <a:r>
              <a:rPr lang="en-US" sz="1050" dirty="0"/>
              <a:t>: 10.1109/CICC.1991.164051</a:t>
            </a:r>
          </a:p>
        </p:txBody>
      </p:sp>
      <p:sp>
        <p:nvSpPr>
          <p:cNvPr id="47" name="Rectangle 64"/>
          <p:cNvSpPr>
            <a:spLocks noChangeArrowheads="1"/>
          </p:cNvSpPr>
          <p:nvPr/>
        </p:nvSpPr>
        <p:spPr bwMode="auto">
          <a:xfrm>
            <a:off x="377824" y="3213806"/>
            <a:ext cx="1691489" cy="769441"/>
          </a:xfrm>
          <a:prstGeom prst="rect">
            <a:avLst/>
          </a:prstGeom>
          <a:noFill/>
          <a:ln w="9525">
            <a:noFill/>
            <a:miter lim="800000"/>
            <a:headEnd/>
            <a:tailEnd/>
          </a:ln>
        </p:spPr>
        <p:txBody>
          <a:bodyPr wrap="none">
            <a:spAutoFit/>
          </a:bodyPr>
          <a:lstStyle/>
          <a:p>
            <a:r>
              <a:rPr lang="en-US" sz="1600" dirty="0" smtClean="0"/>
              <a:t>Illustration of the</a:t>
            </a:r>
          </a:p>
          <a:p>
            <a:r>
              <a:rPr lang="en-US" sz="1600" dirty="0" smtClean="0"/>
              <a:t>SPLASH design</a:t>
            </a:r>
          </a:p>
          <a:p>
            <a:r>
              <a:rPr lang="en-US" sz="1100" dirty="0" smtClean="0"/>
              <a:t>(adapted from *)</a:t>
            </a:r>
            <a:endParaRPr lang="en-US" sz="1100" dirty="0"/>
          </a:p>
        </p:txBody>
      </p:sp>
    </p:spTree>
    <p:extLst>
      <p:ext uri="{BB962C8B-B14F-4D97-AF65-F5344CB8AC3E}">
        <p14:creationId xmlns:p14="http://schemas.microsoft.com/office/powerpoint/2010/main" val="963977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en-US" dirty="0" smtClean="0"/>
              <a:t>Small-scale RC Systems</a:t>
            </a:r>
            <a:endParaRPr lang="en-US" dirty="0"/>
          </a:p>
        </p:txBody>
      </p:sp>
      <p:sp>
        <p:nvSpPr>
          <p:cNvPr id="5" name="Text Placeholder 4"/>
          <p:cNvSpPr>
            <a:spLocks noGrp="1"/>
          </p:cNvSpPr>
          <p:nvPr>
            <p:ph type="body" idx="1"/>
          </p:nvPr>
        </p:nvSpPr>
        <p:spPr/>
        <p:txBody>
          <a:bodyPr/>
          <a:lstStyle/>
          <a:p>
            <a:pPr>
              <a:defRPr/>
            </a:pPr>
            <a:r>
              <a:rPr lang="en-US" dirty="0" smtClean="0"/>
              <a:t>A look at platforms architectures</a:t>
            </a:r>
            <a:endParaRPr lang="en-US" dirty="0"/>
          </a:p>
        </p:txBody>
      </p:sp>
    </p:spTree>
    <p:extLst>
      <p:ext uri="{BB962C8B-B14F-4D97-AF65-F5344CB8AC3E}">
        <p14:creationId xmlns:p14="http://schemas.microsoft.com/office/powerpoint/2010/main" val="34504439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Small RC Systems</a:t>
            </a:r>
            <a:endParaRPr lang="en-US" dirty="0"/>
          </a:p>
        </p:txBody>
      </p:sp>
      <p:sp>
        <p:nvSpPr>
          <p:cNvPr id="3" name="Content Placeholder 2"/>
          <p:cNvSpPr>
            <a:spLocks noGrp="1"/>
          </p:cNvSpPr>
          <p:nvPr>
            <p:ph idx="1"/>
          </p:nvPr>
        </p:nvSpPr>
        <p:spPr>
          <a:xfrm>
            <a:off x="531813" y="1400175"/>
            <a:ext cx="8313737" cy="4191000"/>
          </a:xfrm>
        </p:spPr>
        <p:txBody>
          <a:bodyPr>
            <a:normAutofit fontScale="92500"/>
          </a:bodyPr>
          <a:lstStyle/>
          <a:p>
            <a:pPr>
              <a:defRPr/>
            </a:pPr>
            <a:r>
              <a:rPr lang="en-US" sz="2800" dirty="0" smtClean="0"/>
              <a:t>Brown University’s PRISM</a:t>
            </a:r>
          </a:p>
          <a:p>
            <a:pPr lvl="1">
              <a:defRPr/>
            </a:pPr>
            <a:r>
              <a:rPr lang="en-US" dirty="0" smtClean="0"/>
              <a:t>Single FPGA co-processor in each computer in a cluster</a:t>
            </a:r>
          </a:p>
          <a:p>
            <a:pPr lvl="1">
              <a:defRPr/>
            </a:pPr>
            <a:r>
              <a:rPr lang="en-US" dirty="0" smtClean="0"/>
              <a:t>Main CPUs offloading parallelized functions to FPGA</a:t>
            </a:r>
          </a:p>
          <a:p>
            <a:pPr>
              <a:defRPr/>
            </a:pPr>
            <a:r>
              <a:rPr lang="en-US" dirty="0" err="1" smtClean="0"/>
              <a:t>Algotronix</a:t>
            </a:r>
            <a:endParaRPr lang="en-US" dirty="0" smtClean="0"/>
          </a:p>
          <a:p>
            <a:pPr lvl="1">
              <a:defRPr/>
            </a:pPr>
            <a:r>
              <a:rPr lang="en-US" dirty="0" smtClean="0"/>
              <a:t>Configurable Array Logic  (CAL) – FPGA featuring very simple logic cells (compared to other FPGAs)</a:t>
            </a:r>
          </a:p>
          <a:p>
            <a:pPr lvl="1">
              <a:defRPr/>
            </a:pPr>
            <a:r>
              <a:rPr lang="en-US" dirty="0" smtClean="0"/>
              <a:t>Later become XC6200 (when CAL bought by Xilinx)</a:t>
            </a:r>
          </a:p>
          <a:p>
            <a:pPr lvl="1">
              <a:defRPr/>
            </a:pPr>
            <a:endParaRPr lang="en-US" dirty="0"/>
          </a:p>
        </p:txBody>
      </p:sp>
      <p:sp>
        <p:nvSpPr>
          <p:cNvPr id="26628" name="Rectangle 3"/>
          <p:cNvSpPr>
            <a:spLocks noChangeArrowheads="1"/>
          </p:cNvSpPr>
          <p:nvPr/>
        </p:nvSpPr>
        <p:spPr bwMode="auto">
          <a:xfrm>
            <a:off x="7141479" y="6614433"/>
            <a:ext cx="1693863" cy="276225"/>
          </a:xfrm>
          <a:prstGeom prst="rect">
            <a:avLst/>
          </a:prstGeom>
          <a:noFill/>
          <a:ln w="9525">
            <a:noFill/>
            <a:miter lim="800000"/>
            <a:headEnd/>
            <a:tailEnd/>
          </a:ln>
        </p:spPr>
        <p:txBody>
          <a:bodyPr wrap="none">
            <a:spAutoFit/>
          </a:bodyPr>
          <a:lstStyle/>
          <a:p>
            <a:r>
              <a:rPr lang="en-US" sz="1200"/>
              <a:t>* Hauck and Dehon (2008)</a:t>
            </a:r>
          </a:p>
        </p:txBody>
      </p:sp>
    </p:spTree>
    <p:extLst>
      <p:ext uri="{BB962C8B-B14F-4D97-AF65-F5344CB8AC3E}">
        <p14:creationId xmlns:p14="http://schemas.microsoft.com/office/powerpoint/2010/main" val="34226163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414" y="286525"/>
            <a:ext cx="8447700" cy="626500"/>
          </a:xfrm>
        </p:spPr>
        <p:txBody>
          <a:bodyPr>
            <a:normAutofit fontScale="90000"/>
          </a:bodyPr>
          <a:lstStyle/>
          <a:p>
            <a:pPr>
              <a:defRPr/>
            </a:pPr>
            <a:r>
              <a:rPr lang="en-US" sz="3600" dirty="0" smtClean="0"/>
              <a:t>Reconfigurable  Supercomputers</a:t>
            </a:r>
            <a:endParaRPr lang="en-US" sz="3600" dirty="0"/>
          </a:p>
        </p:txBody>
      </p:sp>
      <p:sp>
        <p:nvSpPr>
          <p:cNvPr id="3" name="Content Placeholder 2"/>
          <p:cNvSpPr>
            <a:spLocks noGrp="1"/>
          </p:cNvSpPr>
          <p:nvPr>
            <p:ph idx="1"/>
          </p:nvPr>
        </p:nvSpPr>
        <p:spPr>
          <a:xfrm>
            <a:off x="401181" y="907595"/>
            <a:ext cx="8313737" cy="5895975"/>
          </a:xfrm>
        </p:spPr>
        <p:txBody>
          <a:bodyPr>
            <a:normAutofit/>
          </a:bodyPr>
          <a:lstStyle/>
          <a:p>
            <a:pPr>
              <a:defRPr/>
            </a:pPr>
            <a:r>
              <a:rPr lang="en-US" sz="2800" dirty="0" smtClean="0"/>
              <a:t>Cray Research</a:t>
            </a:r>
          </a:p>
          <a:p>
            <a:pPr lvl="1">
              <a:defRPr/>
            </a:pPr>
            <a:r>
              <a:rPr lang="en-US" sz="2400" dirty="0" smtClean="0"/>
              <a:t>XD1: 12 processing nodes</a:t>
            </a:r>
          </a:p>
          <a:p>
            <a:pPr lvl="1">
              <a:defRPr/>
            </a:pPr>
            <a:r>
              <a:rPr lang="en-US" sz="2400" dirty="0" smtClean="0"/>
              <a:t>6x ADM </a:t>
            </a:r>
            <a:r>
              <a:rPr lang="en-US" sz="2400" dirty="0" err="1" smtClean="0"/>
              <a:t>Opteron</a:t>
            </a:r>
            <a:r>
              <a:rPr lang="en-US" sz="2400" dirty="0" smtClean="0"/>
              <a:t> processors</a:t>
            </a:r>
          </a:p>
          <a:p>
            <a:pPr lvl="1">
              <a:defRPr/>
            </a:pPr>
            <a:r>
              <a:rPr lang="en-US" sz="2400" dirty="0" smtClean="0"/>
              <a:t>6x Reconfigurable nodes built from Xilinx Vertex 4</a:t>
            </a:r>
          </a:p>
          <a:p>
            <a:pPr lvl="1">
              <a:defRPr/>
            </a:pPr>
            <a:r>
              <a:rPr lang="en-US" sz="2400" dirty="0" smtClean="0"/>
              <a:t>Each XD1 in own chassis, can connect up to 12 chassis in a cabined (i.e. 144 processing nodes)</a:t>
            </a:r>
          </a:p>
          <a:p>
            <a:pPr>
              <a:defRPr/>
            </a:pPr>
            <a:r>
              <a:rPr lang="en-US" sz="2800" dirty="0" smtClean="0"/>
              <a:t>SRC</a:t>
            </a:r>
          </a:p>
          <a:p>
            <a:pPr lvl="1">
              <a:defRPr/>
            </a:pPr>
            <a:r>
              <a:rPr lang="en-US" sz="2400" dirty="0" smtClean="0"/>
              <a:t>Traditional processor + </a:t>
            </a:r>
            <a:r>
              <a:rPr lang="en-US" sz="2400" dirty="0" err="1" smtClean="0"/>
              <a:t>reconfig</a:t>
            </a:r>
            <a:r>
              <a:rPr lang="en-US" sz="2400" dirty="0" smtClean="0"/>
              <a:t>. processing unit</a:t>
            </a:r>
          </a:p>
          <a:p>
            <a:pPr lvl="1">
              <a:defRPr/>
            </a:pPr>
            <a:r>
              <a:rPr lang="en-US" sz="2400" dirty="0" smtClean="0"/>
              <a:t>Based on Xilinx </a:t>
            </a:r>
            <a:r>
              <a:rPr lang="en-US" sz="2400" dirty="0" err="1" smtClean="0"/>
              <a:t>Virtex</a:t>
            </a:r>
            <a:r>
              <a:rPr lang="en-US" sz="2400" dirty="0" smtClean="0"/>
              <a:t> FPGAs</a:t>
            </a:r>
          </a:p>
          <a:p>
            <a:pPr>
              <a:defRPr/>
            </a:pPr>
            <a:r>
              <a:rPr lang="en-US" sz="2800" dirty="0" smtClean="0"/>
              <a:t>Silicon Graphics</a:t>
            </a:r>
          </a:p>
          <a:p>
            <a:pPr lvl="1">
              <a:defRPr/>
            </a:pPr>
            <a:r>
              <a:rPr lang="en-US" sz="2400" dirty="0" smtClean="0"/>
              <a:t>RASP (reconfigurable application-specific processor)</a:t>
            </a:r>
          </a:p>
          <a:p>
            <a:pPr lvl="1">
              <a:defRPr/>
            </a:pPr>
            <a:r>
              <a:rPr lang="en-US" sz="2400" dirty="0" smtClean="0"/>
              <a:t>Blade-type approach of smaller boards plugging into larger ones</a:t>
            </a:r>
            <a:endParaRPr lang="en-US" sz="2400" dirty="0"/>
          </a:p>
        </p:txBody>
      </p:sp>
      <p:sp>
        <p:nvSpPr>
          <p:cNvPr id="27652" name="Rectangle 3"/>
          <p:cNvSpPr>
            <a:spLocks noChangeArrowheads="1"/>
          </p:cNvSpPr>
          <p:nvPr/>
        </p:nvSpPr>
        <p:spPr bwMode="auto">
          <a:xfrm>
            <a:off x="6529614" y="6625319"/>
            <a:ext cx="2146300" cy="276225"/>
          </a:xfrm>
          <a:prstGeom prst="rect">
            <a:avLst/>
          </a:prstGeom>
          <a:noFill/>
          <a:ln w="9525">
            <a:noFill/>
            <a:miter lim="800000"/>
            <a:headEnd/>
            <a:tailEnd/>
          </a:ln>
        </p:spPr>
        <p:txBody>
          <a:bodyPr wrap="none">
            <a:spAutoFit/>
          </a:bodyPr>
          <a:lstStyle/>
          <a:p>
            <a:r>
              <a:rPr lang="en-US" sz="1200"/>
              <a:t>Ref: Hauck and Dehon Ch3 (2008)</a:t>
            </a:r>
          </a:p>
        </p:txBody>
      </p:sp>
    </p:spTree>
    <p:extLst>
      <p:ext uri="{BB962C8B-B14F-4D97-AF65-F5344CB8AC3E}">
        <p14:creationId xmlns:p14="http://schemas.microsoft.com/office/powerpoint/2010/main" val="48401617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4084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4084 Theme.thmx</Template>
  <TotalTime>4349</TotalTime>
  <Words>891</Words>
  <Application>Microsoft Office PowerPoint</Application>
  <PresentationFormat>On-screen Show (4:3)</PresentationFormat>
  <Paragraphs>178</Paragraphs>
  <Slides>12</Slides>
  <Notes>11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Arial Black</vt:lpstr>
      <vt:lpstr>Calibri</vt:lpstr>
      <vt:lpstr>Century Gothic</vt:lpstr>
      <vt:lpstr>Tahoma</vt:lpstr>
      <vt:lpstr>Wingdings</vt:lpstr>
      <vt:lpstr>Wingdings 2</vt:lpstr>
      <vt:lpstr>4084 Theme</vt:lpstr>
      <vt:lpstr>PowerPoint Presentation</vt:lpstr>
      <vt:lpstr>Lecture Overview</vt:lpstr>
      <vt:lpstr>Large-scale RC Systems</vt:lpstr>
      <vt:lpstr>Large RC System - PAM</vt:lpstr>
      <vt:lpstr>Large RC System - VCC</vt:lpstr>
      <vt:lpstr>Large RC System - Splash</vt:lpstr>
      <vt:lpstr>Small-scale RC Systems</vt:lpstr>
      <vt:lpstr>Small RC Systems</vt:lpstr>
      <vt:lpstr>Reconfigurable  Supercomputers</vt:lpstr>
      <vt:lpstr>Additional Reading</vt:lpstr>
      <vt:lpstr>Conclusion &amp; Plans</vt:lpstr>
      <vt:lpstr>PowerPoint Presentation</vt:lpstr>
    </vt:vector>
  </TitlesOfParts>
  <Company>University of Cape Town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EEE4084F Digital Systems</dc:title>
  <dc:subject>FPGA-based RC architectures</dc:subject>
  <dc:creator>Simon Winberg</dc:creator>
  <cp:lastModifiedBy>SW</cp:lastModifiedBy>
  <cp:revision>326</cp:revision>
  <dcterms:created xsi:type="dcterms:W3CDTF">2009-02-10T02:25:54Z</dcterms:created>
  <dcterms:modified xsi:type="dcterms:W3CDTF">2018-04-25T20:57:51Z</dcterms:modified>
  <cp:category>Lectures</cp:category>
</cp:coreProperties>
</file>