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handoutMasterIdLst>
    <p:handoutMasterId r:id="rId24"/>
  </p:handoutMasterIdLst>
  <p:sldIdLst>
    <p:sldId id="289" r:id="rId2"/>
    <p:sldId id="320" r:id="rId3"/>
    <p:sldId id="314" r:id="rId4"/>
    <p:sldId id="309" r:id="rId5"/>
    <p:sldId id="336" r:id="rId6"/>
    <p:sldId id="338" r:id="rId7"/>
    <p:sldId id="333" r:id="rId8"/>
    <p:sldId id="334" r:id="rId9"/>
    <p:sldId id="346" r:id="rId10"/>
    <p:sldId id="324" r:id="rId11"/>
    <p:sldId id="332" r:id="rId12"/>
    <p:sldId id="330" r:id="rId13"/>
    <p:sldId id="313" r:id="rId14"/>
    <p:sldId id="345" r:id="rId15"/>
    <p:sldId id="341" r:id="rId16"/>
    <p:sldId id="340" r:id="rId17"/>
    <p:sldId id="343" r:id="rId18"/>
    <p:sldId id="344" r:id="rId19"/>
    <p:sldId id="347" r:id="rId20"/>
    <p:sldId id="300" r:id="rId21"/>
    <p:sldId id="298" r:id="rId22"/>
  </p:sldIdLst>
  <p:sldSz cx="9144000" cy="6858000" type="screen4x3"/>
  <p:notesSz cx="6669088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A1DA"/>
    <a:srgbClr val="0B0581"/>
    <a:srgbClr val="FFFF66"/>
    <a:srgbClr val="0909D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570" autoAdjust="0"/>
  </p:normalViewPr>
  <p:slideViewPr>
    <p:cSldViewPr>
      <p:cViewPr varScale="1">
        <p:scale>
          <a:sx n="79" d="100"/>
          <a:sy n="79" d="100"/>
        </p:scale>
        <p:origin x="-8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C:\aoa\Projects\EEE4084F\2010\LECTURES\EEE4084F-Lecture01\Images\Where_jobs_are.xlsx" TargetMode="External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dk2" tx1="lt1" bg2="dk1" tx2="lt2" accent1="accent1" accent2="accent2" accent3="accent3" accent4="accent4" accent5="accent5" accent6="accent6" hlink="hlink" folHlink="folHlink"/>
  <c:chart>
    <c:autoTitleDeleted val="1"/>
    <c:view3D>
      <c:rotX val="15"/>
      <c:rotY val="20"/>
      <c:rAngAx val="0"/>
      <c:perspective val="30"/>
    </c:view3D>
    <c:floor>
      <c:thickness val="0"/>
      <c:spPr>
        <a:ln>
          <a:solidFill>
            <a:sysClr val="windowText" lastClr="000000"/>
          </a:solidFill>
        </a:ln>
      </c:spPr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9.3352225573345743E-2"/>
          <c:y val="2.4393939393939391E-2"/>
          <c:w val="0.90012169301460065"/>
          <c:h val="0.8233486041517537"/>
        </c:manualLayout>
      </c:layout>
      <c:bar3DChart>
        <c:barDir val="col"/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Responses</c:v>
                </c:pt>
              </c:strCache>
            </c:strRef>
          </c:tx>
          <c:spPr>
            <a:solidFill>
              <a:srgbClr val="FFFF00"/>
            </a:solidFill>
            <a:ln>
              <a:solidFill>
                <a:schemeClr val="tx1">
                  <a:lumMod val="95000"/>
                  <a:lumOff val="5000"/>
                </a:schemeClr>
              </a:solidFill>
            </a:ln>
          </c:spPr>
          <c:invertIfNegative val="0"/>
          <c:dLbls>
            <c:txPr>
              <a:bodyPr/>
              <a:lstStyle/>
              <a:p>
                <a:pPr>
                  <a:defRPr sz="1600" b="1">
                    <a:solidFill>
                      <a:srgbClr val="1C1C1C"/>
                    </a:solidFill>
                  </a:defRPr>
                </a:pPr>
                <a:endParaRPr lang="en-US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Sheet1!$A$2:$A$7</c:f>
              <c:strCache>
                <c:ptCount val="6"/>
                <c:pt idx="0">
                  <c:v>USA</c:v>
                </c:pt>
                <c:pt idx="1">
                  <c:v>Europe</c:v>
                </c:pt>
                <c:pt idx="2">
                  <c:v>Asia/Pacific</c:v>
                </c:pt>
                <c:pt idx="3">
                  <c:v>Canada</c:v>
                </c:pt>
                <c:pt idx="4">
                  <c:v>South America</c:v>
                </c:pt>
                <c:pt idx="5">
                  <c:v>Africa</c:v>
                </c:pt>
              </c:strCache>
            </c:strRef>
          </c:cat>
          <c:val>
            <c:numRef>
              <c:f>Sheet1!$B$2:$B$7</c:f>
              <c:numCache>
                <c:formatCode>0%</c:formatCode>
                <c:ptCount val="6"/>
                <c:pt idx="0">
                  <c:v>0.46</c:v>
                </c:pt>
                <c:pt idx="1">
                  <c:v>0.22000000000000033</c:v>
                </c:pt>
                <c:pt idx="2">
                  <c:v>0.2</c:v>
                </c:pt>
                <c:pt idx="3">
                  <c:v>8.0000000000000224E-2</c:v>
                </c:pt>
                <c:pt idx="4" formatCode="0.00%">
                  <c:v>2.5000000000000095E-2</c:v>
                </c:pt>
                <c:pt idx="5" formatCode="0.00%">
                  <c:v>1.4999999999999998E-2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91461888"/>
        <c:axId val="91471872"/>
        <c:axId val="80481344"/>
      </c:bar3DChart>
      <c:catAx>
        <c:axId val="9146188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>
                <a:solidFill>
                  <a:sysClr val="windowText" lastClr="000000"/>
                </a:solidFill>
              </a:defRPr>
            </a:pPr>
            <a:endParaRPr lang="en-US"/>
          </a:p>
        </c:txPr>
        <c:crossAx val="91471872"/>
        <c:crosses val="autoZero"/>
        <c:auto val="1"/>
        <c:lblAlgn val="ctr"/>
        <c:lblOffset val="100"/>
        <c:noMultiLvlLbl val="0"/>
      </c:catAx>
      <c:valAx>
        <c:axId val="91471872"/>
        <c:scaling>
          <c:orientation val="minMax"/>
        </c:scaling>
        <c:delete val="0"/>
        <c:axPos val="l"/>
        <c:majorGridlines>
          <c:spPr>
            <a:ln>
              <a:solidFill>
                <a:sysClr val="windowText" lastClr="000000"/>
              </a:solidFill>
            </a:ln>
          </c:spPr>
        </c:majorGridlines>
        <c:numFmt formatCode="0%" sourceLinked="1"/>
        <c:majorTickMark val="out"/>
        <c:minorTickMark val="none"/>
        <c:tickLblPos val="nextTo"/>
        <c:spPr>
          <a:ln>
            <a:solidFill>
              <a:sysClr val="windowText" lastClr="000000"/>
            </a:solidFill>
          </a:ln>
        </c:spPr>
        <c:txPr>
          <a:bodyPr/>
          <a:lstStyle/>
          <a:p>
            <a:pPr>
              <a:defRPr sz="1400">
                <a:solidFill>
                  <a:sysClr val="windowText" lastClr="000000"/>
                </a:solidFill>
              </a:defRPr>
            </a:pPr>
            <a:endParaRPr lang="en-US"/>
          </a:p>
        </c:txPr>
        <c:crossAx val="91461888"/>
        <c:crosses val="autoZero"/>
        <c:crossBetween val="between"/>
      </c:valAx>
      <c:serAx>
        <c:axId val="80481344"/>
        <c:scaling>
          <c:orientation val="minMax"/>
        </c:scaling>
        <c:delete val="1"/>
        <c:axPos val="b"/>
        <c:majorTickMark val="out"/>
        <c:minorTickMark val="none"/>
        <c:tickLblPos val="none"/>
        <c:crossAx val="91471872"/>
        <c:crosses val="autoZero"/>
      </c:serAx>
      <c:spPr>
        <a:noFill/>
      </c:spPr>
    </c:plotArea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43C46-922B-478C-9F21-F778D6E5E4E1}" type="datetimeFigureOut">
              <a:rPr lang="en-GB" smtClean="0"/>
              <a:pPr/>
              <a:t>22/12/2011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25FA122-2AE1-483F-836C-F08D713BF845}" type="slidenum">
              <a:rPr lang="en-GB" smtClean="0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1322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6097AAF-16A6-4055-8673-EE9D1FEAC036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854075" y="744538"/>
            <a:ext cx="4960938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66909" y="4715153"/>
            <a:ext cx="533527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777607" y="9428583"/>
            <a:ext cx="2889938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22290E-B745-42B8-9403-F5F8791709F7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84678437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10</a:t>
            </a:fld>
            <a:endParaRPr lang="en-ZA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11</a:t>
            </a:fld>
            <a:endParaRPr lang="en-ZA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12</a:t>
            </a:fld>
            <a:endParaRPr lang="en-ZA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13</a:t>
            </a:fld>
            <a:endParaRPr lang="en-ZA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14</a:t>
            </a:fld>
            <a:endParaRPr lang="en-ZA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15</a:t>
            </a:fld>
            <a:endParaRPr lang="en-ZA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16</a:t>
            </a:fld>
            <a:endParaRPr lang="en-ZA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17</a:t>
            </a:fld>
            <a:endParaRPr lang="en-ZA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18</a:t>
            </a:fld>
            <a:endParaRPr lang="en-ZA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19</a:t>
            </a:fld>
            <a:endParaRPr lang="en-ZA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20</a:t>
            </a:fld>
            <a:endParaRPr lang="en-ZA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21</a:t>
            </a:fld>
            <a:endParaRPr lang="en-ZA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3</a:t>
            </a:fld>
            <a:endParaRPr lang="en-ZA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A9C1C22-6CDA-40FB-9349-228D88F5404C}" type="slidenum">
              <a:rPr lang="en-GB" smtClean="0"/>
              <a:pPr/>
              <a:t>5</a:t>
            </a:fld>
            <a:endParaRPr lang="en-GB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9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US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1ABD4F36-2CC0-4AC9-A4F0-F0BEC383C4F9}" type="slidenum">
              <a:rPr lang="en-US" smtClean="0"/>
              <a:pPr/>
              <a:t>6</a:t>
            </a:fld>
            <a:endParaRPr lang="en-US" smtClean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7</a:t>
            </a:fld>
            <a:endParaRPr lang="en-ZA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8</a:t>
            </a:fld>
            <a:endParaRPr lang="en-ZA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22290E-B745-42B8-9403-F5F8791709F7}" type="slidenum">
              <a:rPr lang="en-ZA" smtClean="0"/>
              <a:pPr/>
              <a:t>9</a:t>
            </a:fld>
            <a:endParaRPr lang="en-Z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13" name="Group 12"/>
          <p:cNvGrpSpPr/>
          <p:nvPr userDrawn="1"/>
        </p:nvGrpSpPr>
        <p:grpSpPr>
          <a:xfrm>
            <a:off x="-3765" y="4953000"/>
            <a:ext cx="9147765" cy="1912088"/>
            <a:chOff x="-3765" y="4953000"/>
            <a:chExt cx="9147765" cy="1912088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953000"/>
              <a:ext cx="7456487" cy="48815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237744"/>
              <a:ext cx="9108557" cy="78866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5000978"/>
              <a:ext cx="9144000" cy="186411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997671"/>
              <a:ext cx="9147765" cy="790302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/>
          </a:p>
        </p:txBody>
      </p:sp>
      <p:pic>
        <p:nvPicPr>
          <p:cNvPr id="14" name="Picture 13" descr="sdrrg-sq-sm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8633058" y="6314926"/>
            <a:ext cx="478526" cy="478526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gi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416868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02B6229-E911-4A0E-8484-4CD2E57DB257}" type="datetimeFigureOut">
              <a:rPr lang="en-US" smtClean="0"/>
              <a:pPr/>
              <a:t>12/22/2011</a:t>
            </a:fld>
            <a:endParaRPr lang="en-ZA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ZA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176174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570018E2-A021-4F79-AF89-450D371A529D}" type="slidenum">
              <a:rPr lang="en-ZA" smtClean="0"/>
              <a:pPr/>
              <a:t>‹#›</a:t>
            </a:fld>
            <a:endParaRPr lang="en-ZA" dirty="0"/>
          </a:p>
        </p:txBody>
      </p:sp>
      <p:pic>
        <p:nvPicPr>
          <p:cNvPr id="11" name="Picture 10" descr="sdrrg-sq-sm.gif"/>
          <p:cNvPicPr>
            <a:picLocks noChangeAspect="1"/>
          </p:cNvPicPr>
          <p:nvPr/>
        </p:nvPicPr>
        <p:blipFill>
          <a:blip r:embed="rId14" cstate="print"/>
          <a:stretch>
            <a:fillRect/>
          </a:stretch>
        </p:blipFill>
        <p:spPr>
          <a:xfrm>
            <a:off x="8597912" y="6336442"/>
            <a:ext cx="500066" cy="500066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6.jpeg"/><Relationship Id="rId5" Type="http://schemas.openxmlformats.org/officeDocument/2006/relationships/image" Target="../media/image5.jpeg"/><Relationship Id="rId4" Type="http://schemas.openxmlformats.org/officeDocument/2006/relationships/image" Target="../media/image4.gif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9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gi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gif"/><Relationship Id="rId7" Type="http://schemas.openxmlformats.org/officeDocument/2006/relationships/image" Target="../media/image43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2.gif"/><Relationship Id="rId5" Type="http://schemas.openxmlformats.org/officeDocument/2006/relationships/image" Target="../media/image41.jpeg"/><Relationship Id="rId4" Type="http://schemas.openxmlformats.org/officeDocument/2006/relationships/image" Target="../media/image40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jpeg"/><Relationship Id="rId7" Type="http://schemas.openxmlformats.org/officeDocument/2006/relationships/hyperlink" Target="http://www.rhino.ee.uct.ac.za/" TargetMode="Externa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gif"/><Relationship Id="rId5" Type="http://schemas.openxmlformats.org/officeDocument/2006/relationships/image" Target="../media/image11.jpeg"/><Relationship Id="rId4" Type="http://schemas.openxmlformats.org/officeDocument/2006/relationships/image" Target="../media/image45.jpe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6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8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9.jpeg"/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jpeg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jpeg"/><Relationship Id="rId3" Type="http://schemas.openxmlformats.org/officeDocument/2006/relationships/image" Target="../media/image15.jpeg"/><Relationship Id="rId7" Type="http://schemas.openxmlformats.org/officeDocument/2006/relationships/image" Target="../media/image17.gi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jpeg"/><Relationship Id="rId5" Type="http://schemas.openxmlformats.org/officeDocument/2006/relationships/image" Target="../media/image14.jpeg"/><Relationship Id="rId4" Type="http://schemas.openxmlformats.org/officeDocument/2006/relationships/image" Target="../media/image11.jpeg"/><Relationship Id="rId9" Type="http://schemas.openxmlformats.org/officeDocument/2006/relationships/image" Target="../media/image1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://www.jive.nl/" TargetMode="External"/><Relationship Id="rId4" Type="http://schemas.openxmlformats.org/officeDocument/2006/relationships/image" Target="../media/image20.jpeg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png"/><Relationship Id="rId3" Type="http://schemas.openxmlformats.org/officeDocument/2006/relationships/chart" Target="../charts/chart1.xml"/><Relationship Id="rId7" Type="http://schemas.openxmlformats.org/officeDocument/2006/relationships/image" Target="../media/image24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3.jpeg"/><Relationship Id="rId5" Type="http://schemas.openxmlformats.org/officeDocument/2006/relationships/image" Target="../media/image22.png"/><Relationship Id="rId10" Type="http://schemas.openxmlformats.org/officeDocument/2006/relationships/image" Target="../media/image27.jpeg"/><Relationship Id="rId4" Type="http://schemas.openxmlformats.org/officeDocument/2006/relationships/image" Target="../media/image21.jpeg"/><Relationship Id="rId9" Type="http://schemas.openxmlformats.org/officeDocument/2006/relationships/image" Target="../media/image2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9.jpeg"/><Relationship Id="rId4" Type="http://schemas.openxmlformats.org/officeDocument/2006/relationships/image" Target="../media/image28.jpe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30.gif"/><Relationship Id="rId7" Type="http://schemas.openxmlformats.org/officeDocument/2006/relationships/image" Target="../media/image3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3.png"/><Relationship Id="rId5" Type="http://schemas.openxmlformats.org/officeDocument/2006/relationships/image" Target="../media/image32.gif"/><Relationship Id="rId4" Type="http://schemas.openxmlformats.org/officeDocument/2006/relationships/image" Target="../media/image31.gif"/><Relationship Id="rId9" Type="http://schemas.openxmlformats.org/officeDocument/2006/relationships/image" Target="../media/image36.jpe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7.gif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SouthAfric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1560" y="3140968"/>
            <a:ext cx="3429024" cy="3045718"/>
          </a:xfrm>
          <a:prstGeom prst="rect">
            <a:avLst/>
          </a:prstGeo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71490" y="273050"/>
            <a:ext cx="8229600" cy="1441438"/>
          </a:xfrm>
        </p:spPr>
        <p:txBody>
          <a:bodyPr>
            <a:noAutofit/>
          </a:bodyPr>
          <a:lstStyle/>
          <a:p>
            <a:r>
              <a:rPr lang="en-ZA" sz="4800" dirty="0" smtClean="0">
                <a:latin typeface="Britannic Bold" pitchFamily="34" charset="0"/>
              </a:rPr>
              <a:t>Building local knowledge in a high-tech field</a:t>
            </a:r>
            <a:endParaRPr lang="en-ZA" sz="4000" dirty="0">
              <a:latin typeface="Britannic Bold" pitchFamily="34" charset="0"/>
            </a:endParaRPr>
          </a:p>
        </p:txBody>
      </p:sp>
      <p:sp>
        <p:nvSpPr>
          <p:cNvPr id="5" name="Text Placeholder 4"/>
          <p:cNvSpPr>
            <a:spLocks noGrp="1"/>
          </p:cNvSpPr>
          <p:nvPr>
            <p:ph type="body" idx="1"/>
          </p:nvPr>
        </p:nvSpPr>
        <p:spPr>
          <a:xfrm>
            <a:off x="179512" y="2000240"/>
            <a:ext cx="4040188" cy="63976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en-ZA" sz="3200" dirty="0" smtClean="0"/>
              <a:t>Knowledge 2011</a:t>
            </a:r>
          </a:p>
        </p:txBody>
      </p:sp>
      <p:sp>
        <p:nvSpPr>
          <p:cNvPr id="7" name="Text Placeholder 6"/>
          <p:cNvSpPr>
            <a:spLocks noGrp="1"/>
          </p:cNvSpPr>
          <p:nvPr>
            <p:ph type="body" sz="half" idx="3"/>
          </p:nvPr>
        </p:nvSpPr>
        <p:spPr>
          <a:xfrm>
            <a:off x="4714876" y="5857892"/>
            <a:ext cx="4041775" cy="762000"/>
          </a:xfrm>
          <a:solidFill>
            <a:srgbClr val="0070C0"/>
          </a:solidFill>
        </p:spPr>
        <p:txBody>
          <a:bodyPr/>
          <a:lstStyle/>
          <a:p>
            <a:r>
              <a:rPr lang="en-ZA" dirty="0" smtClean="0"/>
              <a:t>29-March-2011</a:t>
            </a:r>
            <a:endParaRPr lang="en-ZA" dirty="0"/>
          </a:p>
        </p:txBody>
      </p:sp>
      <p:pic>
        <p:nvPicPr>
          <p:cNvPr id="6" name="Picture 5" descr="sdrrg-sq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499992" y="3789040"/>
            <a:ext cx="1000132" cy="1000132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5562103" y="4009848"/>
            <a:ext cx="3081293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>
                <a:solidFill>
                  <a:srgbClr val="0B0581"/>
                </a:solidFill>
                <a:latin typeface="Lucida Sans Unicode" pitchFamily="34" charset="0"/>
                <a:cs typeface="Lucida Sans Unicode" pitchFamily="34" charset="0"/>
              </a:rPr>
              <a:t>Software Defined Radio</a:t>
            </a:r>
          </a:p>
          <a:p>
            <a:r>
              <a:rPr lang="en-US" sz="2000" dirty="0" smtClean="0">
                <a:solidFill>
                  <a:srgbClr val="0B0581"/>
                </a:solidFill>
                <a:latin typeface="Lucida Sans Unicode" pitchFamily="34" charset="0"/>
                <a:cs typeface="Lucida Sans Unicode" pitchFamily="34" charset="0"/>
              </a:rPr>
              <a:t>Research Group</a:t>
            </a:r>
          </a:p>
        </p:txBody>
      </p:sp>
      <p:sp>
        <p:nvSpPr>
          <p:cNvPr id="9" name="Rectangle 8"/>
          <p:cNvSpPr/>
          <p:nvPr/>
        </p:nvSpPr>
        <p:spPr>
          <a:xfrm>
            <a:off x="4500562" y="1928802"/>
            <a:ext cx="4289957" cy="181588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20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Presentation by:</a:t>
            </a:r>
          </a:p>
          <a:p>
            <a:endParaRPr lang="en-ZA" sz="2800" dirty="0" smtClean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  <a:p>
            <a:r>
              <a:rPr lang="en-ZA" sz="2800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Simon Winberg</a:t>
            </a:r>
          </a:p>
          <a:p>
            <a:r>
              <a:rPr lang="en-Z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Department of Electrical Engineering</a:t>
            </a:r>
          </a:p>
          <a:p>
            <a:r>
              <a:rPr lang="en-ZA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University of Cape Town</a:t>
            </a:r>
            <a:endParaRPr lang="en-US" dirty="0">
              <a:solidFill>
                <a:srgbClr val="00206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j-lt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14282" y="2642082"/>
            <a:ext cx="414340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/>
            <a:r>
              <a:rPr lang="en-US" sz="1600" i="1" dirty="0" smtClean="0">
                <a:solidFill>
                  <a:schemeClr val="accent5">
                    <a:lumMod val="50000"/>
                  </a:schemeClr>
                </a:solidFill>
              </a:rPr>
              <a:t>Higher education and entrepreneurship</a:t>
            </a:r>
            <a:endParaRPr lang="en-US" sz="1600" i="1" dirty="0">
              <a:solidFill>
                <a:schemeClr val="accent5">
                  <a:lumMod val="50000"/>
                </a:schemeClr>
              </a:solidFill>
            </a:endParaRPr>
          </a:p>
        </p:txBody>
      </p:sp>
      <p:pic>
        <p:nvPicPr>
          <p:cNvPr id="14" name="Picture 13" descr="ee_grad_ha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170014" y="4755495"/>
            <a:ext cx="1028524" cy="962025"/>
          </a:xfrm>
          <a:prstGeom prst="rect">
            <a:avLst/>
          </a:prstGeom>
        </p:spPr>
      </p:pic>
      <p:pic>
        <p:nvPicPr>
          <p:cNvPr id="13" name="Picture 12" descr="uctlogo2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668344" y="4725144"/>
            <a:ext cx="992779" cy="100811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Cube 6"/>
          <p:cNvSpPr/>
          <p:nvPr/>
        </p:nvSpPr>
        <p:spPr>
          <a:xfrm>
            <a:off x="7524328" y="5877272"/>
            <a:ext cx="764704" cy="550348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4525963"/>
          </a:xfrm>
        </p:spPr>
        <p:txBody>
          <a:bodyPr/>
          <a:lstStyle/>
          <a:p>
            <a:r>
              <a:rPr lang="en-ZA" dirty="0" smtClean="0"/>
              <a:t>Skills for reconfigurable computing…</a:t>
            </a:r>
          </a:p>
          <a:p>
            <a:r>
              <a:rPr lang="en-ZA" dirty="0" smtClean="0"/>
              <a:t>In some respects they need </a:t>
            </a:r>
            <a:r>
              <a:rPr lang="en-ZA" i="1" dirty="0" smtClean="0"/>
              <a:t>less</a:t>
            </a:r>
            <a:r>
              <a:rPr lang="en-ZA" dirty="0" smtClean="0"/>
              <a:t> knowledge…</a:t>
            </a:r>
          </a:p>
          <a:p>
            <a:pPr lvl="1"/>
            <a:r>
              <a:rPr lang="en-ZA" dirty="0" smtClean="0"/>
              <a:t>Some of the analogue electronics not as complex</a:t>
            </a:r>
          </a:p>
          <a:p>
            <a:pPr lvl="1"/>
            <a:r>
              <a:rPr lang="en-ZA" dirty="0" smtClean="0"/>
              <a:t>Less demanding on electronic design skill (e.g., less complex circuit boards, thus faster to build, etc).</a:t>
            </a:r>
          </a:p>
          <a:p>
            <a:r>
              <a:rPr lang="en-ZA" dirty="0" smtClean="0"/>
              <a:t>In other respects they need </a:t>
            </a:r>
            <a:r>
              <a:rPr lang="en-ZA" i="1" dirty="0" smtClean="0"/>
              <a:t>more</a:t>
            </a:r>
            <a:r>
              <a:rPr lang="en-ZA" dirty="0" smtClean="0"/>
              <a:t> knowledge and </a:t>
            </a:r>
            <a:r>
              <a:rPr lang="en-ZA" i="1" dirty="0" smtClean="0"/>
              <a:t>new</a:t>
            </a:r>
            <a:r>
              <a:rPr lang="en-ZA" dirty="0" smtClean="0"/>
              <a:t> kinds of knowledge…</a:t>
            </a:r>
          </a:p>
          <a:p>
            <a:pPr lvl="1"/>
            <a:r>
              <a:rPr lang="en-ZA" dirty="0" smtClean="0"/>
              <a:t>Adapting analogue techniques to a digital domain</a:t>
            </a:r>
          </a:p>
          <a:p>
            <a:pPr lvl="1"/>
            <a:r>
              <a:rPr lang="en-ZA" dirty="0" smtClean="0"/>
              <a:t>Learning hardware description languages</a:t>
            </a:r>
          </a:p>
          <a:p>
            <a:pPr lvl="1"/>
            <a:r>
              <a:rPr lang="en-US" dirty="0" smtClean="0"/>
              <a:t>Understanding theories and practicalities of radio technologies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Building of student skills</a:t>
            </a:r>
            <a:endParaRPr lang="en-US" dirty="0"/>
          </a:p>
        </p:txBody>
      </p:sp>
      <p:sp>
        <p:nvSpPr>
          <p:cNvPr id="4" name="Cube 3"/>
          <p:cNvSpPr/>
          <p:nvPr/>
        </p:nvSpPr>
        <p:spPr>
          <a:xfrm>
            <a:off x="6588224" y="5719188"/>
            <a:ext cx="764704" cy="764704"/>
          </a:xfrm>
          <a:prstGeom prst="cube">
            <a:avLst/>
          </a:prstGeom>
          <a:solidFill>
            <a:schemeClr val="accent3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Cube 4"/>
          <p:cNvSpPr/>
          <p:nvPr/>
        </p:nvSpPr>
        <p:spPr>
          <a:xfrm>
            <a:off x="7047656" y="6165304"/>
            <a:ext cx="764704" cy="462604"/>
          </a:xfrm>
          <a:prstGeom prst="cube">
            <a:avLst/>
          </a:prstGeom>
          <a:solidFill>
            <a:schemeClr val="accent2">
              <a:lumMod val="20000"/>
              <a:lumOff val="80000"/>
            </a:schemeClr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6" name="Flowchart: Magnetic Disk 5"/>
          <p:cNvSpPr/>
          <p:nvPr/>
        </p:nvSpPr>
        <p:spPr>
          <a:xfrm>
            <a:off x="7280168" y="5805264"/>
            <a:ext cx="372943" cy="434468"/>
          </a:xfrm>
          <a:prstGeom prst="flowChartMagneticDisk">
            <a:avLst/>
          </a:prstGeom>
          <a:solidFill>
            <a:srgbClr val="FFFF99"/>
          </a:solidFill>
          <a:ln w="127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astle_wal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23928" y="1615959"/>
            <a:ext cx="1424406" cy="3312368"/>
          </a:xfrm>
          <a:prstGeom prst="rect">
            <a:avLst/>
          </a:prstGeom>
        </p:spPr>
      </p:pic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-171400"/>
            <a:ext cx="8229600" cy="1143000"/>
          </a:xfrm>
        </p:spPr>
        <p:txBody>
          <a:bodyPr/>
          <a:lstStyle/>
          <a:p>
            <a:pPr algn="ctr"/>
            <a:r>
              <a:rPr lang="en-ZA" dirty="0" smtClean="0"/>
              <a:t>Types of Electrical Engineers</a:t>
            </a:r>
            <a:endParaRPr lang="en-GB" dirty="0"/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0" y="1519198"/>
            <a:ext cx="4040188" cy="3941763"/>
          </a:xfrm>
        </p:spPr>
        <p:txBody>
          <a:bodyPr/>
          <a:lstStyle/>
          <a:p>
            <a:pPr>
              <a:buNone/>
            </a:pPr>
            <a:r>
              <a:rPr lang="en-ZA" dirty="0" smtClean="0"/>
              <a:t> Computer/Digital Electronics Engineers</a:t>
            </a:r>
          </a:p>
          <a:p>
            <a:pPr lvl="1"/>
            <a:r>
              <a:rPr lang="en-ZA" dirty="0" smtClean="0"/>
              <a:t>Focus: </a:t>
            </a:r>
            <a:r>
              <a:rPr lang="en-ZA" u="sng" dirty="0" smtClean="0"/>
              <a:t>building computer systems</a:t>
            </a:r>
          </a:p>
          <a:p>
            <a:pPr lvl="1"/>
            <a:r>
              <a:rPr lang="en-ZA" dirty="0" smtClean="0"/>
              <a:t>Digital systems design</a:t>
            </a:r>
          </a:p>
          <a:p>
            <a:pPr lvl="1"/>
            <a:r>
              <a:rPr lang="en-ZA" dirty="0" smtClean="0"/>
              <a:t>Digital signal processing</a:t>
            </a:r>
          </a:p>
          <a:p>
            <a:pPr lvl="1"/>
            <a:r>
              <a:rPr lang="en-ZA" dirty="0" smtClean="0"/>
              <a:t>Interfacing systems</a:t>
            </a:r>
          </a:p>
          <a:p>
            <a:pPr lvl="1"/>
            <a:r>
              <a:rPr lang="en-ZA" dirty="0" smtClean="0"/>
              <a:t>Co-design</a:t>
            </a:r>
          </a:p>
          <a:p>
            <a:pPr lvl="1"/>
            <a:r>
              <a:rPr lang="en-ZA" dirty="0" smtClean="0"/>
              <a:t>Programming</a:t>
            </a:r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quarter" idx="4"/>
          </p:nvPr>
        </p:nvSpPr>
        <p:spPr>
          <a:xfrm>
            <a:off x="5102225" y="1519198"/>
            <a:ext cx="4041775" cy="3941763"/>
          </a:xfrm>
        </p:spPr>
        <p:txBody>
          <a:bodyPr/>
          <a:lstStyle/>
          <a:p>
            <a:pPr>
              <a:buNone/>
            </a:pPr>
            <a:r>
              <a:rPr lang="en-ZA" dirty="0" smtClean="0"/>
              <a:t> Analogue Electronics Engineer</a:t>
            </a:r>
          </a:p>
          <a:p>
            <a:pPr lvl="1"/>
            <a:r>
              <a:rPr lang="en-ZA" dirty="0" smtClean="0"/>
              <a:t>Focus: </a:t>
            </a:r>
            <a:r>
              <a:rPr lang="en-ZA" u="sng" dirty="0" smtClean="0"/>
              <a:t>building analogue systems</a:t>
            </a:r>
            <a:r>
              <a:rPr lang="en-ZA" dirty="0" smtClean="0"/>
              <a:t>/subsystems</a:t>
            </a:r>
          </a:p>
          <a:p>
            <a:pPr lvl="1"/>
            <a:r>
              <a:rPr lang="en-ZA" dirty="0" smtClean="0"/>
              <a:t>Signal propagation</a:t>
            </a:r>
          </a:p>
          <a:p>
            <a:pPr lvl="1"/>
            <a:r>
              <a:rPr lang="en-ZA" dirty="0" smtClean="0"/>
              <a:t>Analogue signal conditioning and filtering</a:t>
            </a:r>
          </a:p>
          <a:p>
            <a:pPr lvl="1"/>
            <a:r>
              <a:rPr lang="en-ZA" dirty="0" smtClean="0"/>
              <a:t>Electromagnetic theory</a:t>
            </a:r>
          </a:p>
          <a:p>
            <a:pPr lvl="1"/>
            <a:endParaRPr lang="en-GB" dirty="0"/>
          </a:p>
        </p:txBody>
      </p:sp>
      <p:sp>
        <p:nvSpPr>
          <p:cNvPr id="9" name="Right Arrow 8"/>
          <p:cNvSpPr/>
          <p:nvPr/>
        </p:nvSpPr>
        <p:spPr>
          <a:xfrm rot="3037609">
            <a:off x="2561041" y="4685411"/>
            <a:ext cx="172819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Right Arrow 9"/>
          <p:cNvSpPr/>
          <p:nvPr/>
        </p:nvSpPr>
        <p:spPr>
          <a:xfrm rot="8100000">
            <a:off x="4904415" y="4726643"/>
            <a:ext cx="1728192" cy="72008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/>
          <p:cNvSpPr/>
          <p:nvPr/>
        </p:nvSpPr>
        <p:spPr>
          <a:xfrm>
            <a:off x="2233152" y="6019620"/>
            <a:ext cx="4669868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ZA" dirty="0" smtClean="0"/>
              <a:t>Building software defined radio systems</a:t>
            </a:r>
            <a:br>
              <a:rPr lang="en-ZA" dirty="0" smtClean="0"/>
            </a:br>
            <a:r>
              <a:rPr lang="en-ZA" dirty="0" smtClean="0"/>
              <a:t> using a reconfigurable computer</a:t>
            </a:r>
            <a:endParaRPr lang="en-GB" dirty="0"/>
          </a:p>
        </p:txBody>
      </p:sp>
      <p:sp>
        <p:nvSpPr>
          <p:cNvPr id="12" name="Plus 11"/>
          <p:cNvSpPr/>
          <p:nvPr/>
        </p:nvSpPr>
        <p:spPr>
          <a:xfrm>
            <a:off x="4256672" y="5345920"/>
            <a:ext cx="720080" cy="720080"/>
          </a:xfrm>
          <a:prstGeom prst="mathPlus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4" name="Rectangle 13"/>
          <p:cNvSpPr/>
          <p:nvPr/>
        </p:nvSpPr>
        <p:spPr>
          <a:xfrm>
            <a:off x="223385" y="5629757"/>
            <a:ext cx="2160239" cy="11695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400" dirty="0" smtClean="0"/>
              <a:t>SDRRG group needs to establish effective support and training methods to bridge these gaps</a:t>
            </a:r>
            <a:endParaRPr lang="en-GB" sz="1400" dirty="0"/>
          </a:p>
        </p:txBody>
      </p:sp>
      <p:pic>
        <p:nvPicPr>
          <p:cNvPr id="15" name="Picture 14" descr="sdrrg-sq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3528" y="4707721"/>
            <a:ext cx="940326" cy="940326"/>
          </a:xfrm>
          <a:prstGeom prst="rect">
            <a:avLst/>
          </a:prstGeom>
        </p:spPr>
      </p:pic>
      <p:sp>
        <p:nvSpPr>
          <p:cNvPr id="16" name="TextBox 15"/>
          <p:cNvSpPr txBox="1"/>
          <p:nvPr/>
        </p:nvSpPr>
        <p:spPr>
          <a:xfrm>
            <a:off x="1259632" y="622356"/>
            <a:ext cx="67687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ZA" sz="2000" b="1" dirty="0" smtClean="0"/>
              <a:t>Command approach for university electrical engineering degree Programs</a:t>
            </a:r>
            <a:endParaRPr lang="en-GB" sz="2000" b="1" dirty="0"/>
          </a:p>
        </p:txBody>
      </p:sp>
      <p:sp>
        <p:nvSpPr>
          <p:cNvPr id="17" name="Right Arrow 16"/>
          <p:cNvSpPr/>
          <p:nvPr/>
        </p:nvSpPr>
        <p:spPr>
          <a:xfrm rot="8100000">
            <a:off x="2080326" y="1046827"/>
            <a:ext cx="560087" cy="51657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8" name="Right Arrow 17"/>
          <p:cNvSpPr/>
          <p:nvPr/>
        </p:nvSpPr>
        <p:spPr>
          <a:xfrm rot="2700000">
            <a:off x="6760845" y="1032759"/>
            <a:ext cx="560087" cy="516572"/>
          </a:xfrm>
          <a:prstGeom prst="rightArrow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rhino_text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58317" y="6412005"/>
            <a:ext cx="849787" cy="276788"/>
          </a:xfrm>
          <a:prstGeom prst="rect">
            <a:avLst/>
          </a:prstGeom>
        </p:spPr>
      </p:pic>
      <p:pic>
        <p:nvPicPr>
          <p:cNvPr id="11" name="Picture 10" descr="antenna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454249" y="4543988"/>
            <a:ext cx="1487159" cy="1082756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481328"/>
            <a:ext cx="8363272" cy="4525963"/>
          </a:xfrm>
        </p:spPr>
        <p:txBody>
          <a:bodyPr>
            <a:normAutofit/>
          </a:bodyPr>
          <a:lstStyle/>
          <a:p>
            <a:r>
              <a:rPr lang="en-GB" sz="2400" dirty="0" smtClean="0"/>
              <a:t>A decentralised community of practice (COP) from different universities and organisations</a:t>
            </a:r>
          </a:p>
          <a:p>
            <a:r>
              <a:rPr lang="en-GB" sz="2400" dirty="0" smtClean="0"/>
              <a:t>Develop reconfigurable computer system that is a ‘boundary object’ used within the COP</a:t>
            </a:r>
          </a:p>
          <a:p>
            <a:r>
              <a:rPr lang="en-GB" sz="2400" dirty="0" smtClean="0"/>
              <a:t>RHINO reconfigurable computer designed to be such a ‘boundary object’ for software defined radio applications</a:t>
            </a:r>
            <a:endParaRPr lang="en-GB" sz="2400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63272" cy="1143000"/>
          </a:xfrm>
        </p:spPr>
        <p:txBody>
          <a:bodyPr>
            <a:normAutofit fontScale="90000"/>
          </a:bodyPr>
          <a:lstStyle/>
          <a:p>
            <a:r>
              <a:rPr lang="en-GB" dirty="0" smtClean="0"/>
              <a:t>Approach to </a:t>
            </a:r>
            <a:r>
              <a:rPr lang="en-US" dirty="0" smtClean="0"/>
              <a:t>Building local knowledge in this high-tech </a:t>
            </a:r>
            <a:r>
              <a:rPr lang="en-GB" dirty="0" smtClean="0"/>
              <a:t>field:</a:t>
            </a:r>
            <a:endParaRPr lang="en-GB" dirty="0"/>
          </a:p>
        </p:txBody>
      </p:sp>
      <p:pic>
        <p:nvPicPr>
          <p:cNvPr id="4" name="Picture 3" descr="rhino_s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211959" y="5489302"/>
            <a:ext cx="1584177" cy="962388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1310233" y="4445853"/>
            <a:ext cx="1749599" cy="1431419"/>
          </a:xfrm>
          <a:prstGeom prst="cloudCallout">
            <a:avLst>
              <a:gd name="adj1" fmla="val 79419"/>
              <a:gd name="adj2" fmla="val -10063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8" name="Picture 7" descr="conversation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393746" y="3933055"/>
            <a:ext cx="3266486" cy="2523521"/>
          </a:xfrm>
          <a:prstGeom prst="rect">
            <a:avLst/>
          </a:prstGeom>
        </p:spPr>
      </p:pic>
      <p:pic>
        <p:nvPicPr>
          <p:cNvPr id="10" name="Picture 9" descr="microwaveant.jp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7158353" y="4181899"/>
            <a:ext cx="1137239" cy="1223010"/>
          </a:xfrm>
          <a:prstGeom prst="rect">
            <a:avLst/>
          </a:prstGeom>
        </p:spPr>
      </p:pic>
      <p:sp>
        <p:nvSpPr>
          <p:cNvPr id="7" name="Cloud Callout 6"/>
          <p:cNvSpPr/>
          <p:nvPr/>
        </p:nvSpPr>
        <p:spPr>
          <a:xfrm>
            <a:off x="6942329" y="3998370"/>
            <a:ext cx="1662119" cy="1717859"/>
          </a:xfrm>
          <a:prstGeom prst="cloudCallout">
            <a:avLst>
              <a:gd name="adj1" fmla="val -78119"/>
              <a:gd name="adj2" fmla="val -6176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357158" y="274638"/>
            <a:ext cx="8229600" cy="1143000"/>
          </a:xfrm>
          <a:prstGeom prst="rect">
            <a:avLst/>
          </a:prstGeom>
        </p:spPr>
        <p:txBody>
          <a:bodyPr vert="horz" anchor="ctr">
            <a:normAutofit fontScale="92500"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41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RHINO system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‘Reconfigurable Hardware Interface for </a:t>
            </a:r>
            <a:r>
              <a:rPr lang="en-US" sz="22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computiNg</a:t>
            </a:r>
            <a:r>
              <a:rPr lang="en-US" sz="2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 and </a:t>
            </a:r>
            <a:r>
              <a:rPr lang="en-US" sz="2200" b="1" dirty="0" err="1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radiO</a:t>
            </a:r>
            <a:r>
              <a:rPr lang="en-US" sz="2200" b="1" dirty="0" smtClean="0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+mj-cs"/>
              </a:rPr>
              <a:t>’</a:t>
            </a:r>
            <a:endParaRPr kumimoji="0" lang="en-GB" sz="22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6" name="Picture 5" descr="usrp-I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67544" y="4293096"/>
            <a:ext cx="1440160" cy="959147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395536" y="5229200"/>
            <a:ext cx="9428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USRP-I</a:t>
            </a:r>
            <a:endParaRPr lang="en-GB" dirty="0"/>
          </a:p>
        </p:txBody>
      </p:sp>
      <p:pic>
        <p:nvPicPr>
          <p:cNvPr id="8" name="Picture 7" descr="ROACH_board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907704" y="4293096"/>
            <a:ext cx="1152128" cy="86409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1907704" y="5157192"/>
            <a:ext cx="9989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 smtClean="0"/>
              <a:t>ROACH</a:t>
            </a:r>
            <a:endParaRPr lang="en-GB" dirty="0"/>
          </a:p>
        </p:txBody>
      </p:sp>
      <p:pic>
        <p:nvPicPr>
          <p:cNvPr id="10" name="Picture 9" descr="rhino_sm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39552" y="1700808"/>
            <a:ext cx="2587054" cy="1571636"/>
          </a:xfrm>
          <a:prstGeom prst="rect">
            <a:avLst/>
          </a:prstGeom>
        </p:spPr>
      </p:pic>
      <p:pic>
        <p:nvPicPr>
          <p:cNvPr id="11" name="Picture 10" descr="rhino_text.gif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539553" y="3343882"/>
            <a:ext cx="1315960" cy="428627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3275856" y="4221088"/>
            <a:ext cx="547260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i="1" dirty="0" smtClean="0">
                <a:solidFill>
                  <a:schemeClr val="tx2">
                    <a:lumMod val="75000"/>
                  </a:schemeClr>
                </a:solidFill>
              </a:rPr>
              <a:t>A variety of more expensive versions exist that are developed in overseas universities</a:t>
            </a:r>
            <a:endParaRPr lang="en-GB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75856" y="1844824"/>
            <a:ext cx="543931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Developing skills by: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Building our own platform 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Developing tools and training resources for it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Using it in research projects</a:t>
            </a:r>
            <a:endParaRPr lang="en-GB" dirty="0"/>
          </a:p>
        </p:txBody>
      </p:sp>
      <p:sp>
        <p:nvSpPr>
          <p:cNvPr id="15" name="Rectangle 14"/>
          <p:cNvSpPr/>
          <p:nvPr/>
        </p:nvSpPr>
        <p:spPr>
          <a:xfrm>
            <a:off x="3277524" y="2909208"/>
            <a:ext cx="2201244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400" dirty="0" err="1" smtClean="0">
                <a:hlinkClick r:id="rId7"/>
              </a:rPr>
              <a:t>www.rhino.ee.uct.ac.za</a:t>
            </a:r>
            <a:endParaRPr lang="en-GB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Needs analysis for SDR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Needs analysis for SDR in SA was conducted January–June 2010</a:t>
            </a:r>
          </a:p>
          <a:p>
            <a:r>
              <a:rPr lang="en-ZA" dirty="0" smtClean="0"/>
              <a:t>Activities accomplished</a:t>
            </a:r>
          </a:p>
          <a:p>
            <a:pPr lvl="1"/>
            <a:r>
              <a:rPr lang="en-ZA" dirty="0" smtClean="0"/>
              <a:t>Establish stakeholders and collaborators</a:t>
            </a:r>
          </a:p>
          <a:p>
            <a:pPr lvl="1"/>
            <a:r>
              <a:rPr lang="en-ZA" dirty="0" smtClean="0"/>
              <a:t>Interviews and meetings with local industries</a:t>
            </a:r>
          </a:p>
          <a:p>
            <a:pPr lvl="1"/>
            <a:r>
              <a:rPr lang="en-ZA" dirty="0" smtClean="0"/>
              <a:t>Study existing reconfigurable computing platforms</a:t>
            </a:r>
          </a:p>
          <a:p>
            <a:pPr lvl="1"/>
            <a:r>
              <a:rPr lang="en-ZA" dirty="0" smtClean="0"/>
              <a:t>Collation and correlation of the data</a:t>
            </a:r>
          </a:p>
          <a:p>
            <a:pPr lvl="1"/>
            <a:r>
              <a:rPr lang="en-ZA" dirty="0" smtClean="0"/>
              <a:t>Construct RHINO design based on needs analysis*</a:t>
            </a:r>
          </a:p>
        </p:txBody>
      </p:sp>
      <p:sp>
        <p:nvSpPr>
          <p:cNvPr id="4" name="Rectangle 3"/>
          <p:cNvSpPr/>
          <p:nvPr/>
        </p:nvSpPr>
        <p:spPr>
          <a:xfrm>
            <a:off x="3535752" y="6065160"/>
            <a:ext cx="5608248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100" dirty="0" smtClean="0">
                <a:solidFill>
                  <a:schemeClr val="bg1">
                    <a:lumMod val="65000"/>
                  </a:schemeClr>
                </a:solidFill>
              </a:rPr>
              <a:t>* Scott, S. 2010. "RHINO - A Low Cost Reconfigurable Platform for Software Defined Radio“. CASPER Workshop, 16-20 August 2010. Cambridge, MA.</a:t>
            </a:r>
            <a:endParaRPr lang="en-GB" sz="1100" dirty="0">
              <a:solidFill>
                <a:schemeClr val="bg1">
                  <a:lumMod val="6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131840" y="5661248"/>
            <a:ext cx="1944216" cy="86409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Academics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5" name="Title 2"/>
          <p:cNvSpPr txBox="1">
            <a:spLocks/>
          </p:cNvSpPr>
          <p:nvPr/>
        </p:nvSpPr>
        <p:spPr>
          <a:xfrm>
            <a:off x="518864" y="-162272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4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SDRRG Group Operation</a:t>
            </a:r>
            <a:endParaRPr kumimoji="0" lang="en-GB" sz="40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79512" y="3933056"/>
            <a:ext cx="2842834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Postgraduate students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5292080" y="3933056"/>
            <a:ext cx="3600400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r>
              <a:rPr lang="en-ZA" sz="2400" baseline="30000" dirty="0" smtClean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 year undergraduate student projects using RHINO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0" name="Up Arrow 9"/>
          <p:cNvSpPr/>
          <p:nvPr/>
        </p:nvSpPr>
        <p:spPr>
          <a:xfrm rot="5400000">
            <a:off x="3831650" y="3192707"/>
            <a:ext cx="760615" cy="1872210"/>
          </a:xfrm>
          <a:prstGeom prst="upArrow">
            <a:avLst>
              <a:gd name="adj1" fmla="val 66280"/>
              <a:gd name="adj2" fmla="val 5355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2" name="Rectangle 11"/>
          <p:cNvSpPr/>
          <p:nvPr/>
        </p:nvSpPr>
        <p:spPr>
          <a:xfrm>
            <a:off x="3419872" y="3862716"/>
            <a:ext cx="1473480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600" dirty="0" smtClean="0">
                <a:solidFill>
                  <a:schemeClr val="tx2">
                    <a:lumMod val="50000"/>
                  </a:schemeClr>
                </a:solidFill>
              </a:rPr>
              <a:t>development</a:t>
            </a:r>
          </a:p>
          <a:p>
            <a:r>
              <a:rPr lang="en-ZA" sz="1600" dirty="0" smtClean="0">
                <a:solidFill>
                  <a:schemeClr val="tx2">
                    <a:lumMod val="50000"/>
                  </a:schemeClr>
                </a:solidFill>
              </a:rPr>
              <a:t>support</a:t>
            </a:r>
            <a:endParaRPr lang="en-GB" sz="1600" dirty="0"/>
          </a:p>
        </p:txBody>
      </p:sp>
      <p:sp>
        <p:nvSpPr>
          <p:cNvPr id="14" name="Cube 13"/>
          <p:cNvSpPr/>
          <p:nvPr/>
        </p:nvSpPr>
        <p:spPr>
          <a:xfrm>
            <a:off x="1440160" y="1458416"/>
            <a:ext cx="827584" cy="1034480"/>
          </a:xfrm>
          <a:prstGeom prst="cube">
            <a:avLst/>
          </a:prstGeom>
          <a:solidFill>
            <a:schemeClr val="accent6">
              <a:lumMod val="20000"/>
              <a:lumOff val="80000"/>
            </a:schemeClr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Cube 14"/>
          <p:cNvSpPr/>
          <p:nvPr/>
        </p:nvSpPr>
        <p:spPr>
          <a:xfrm>
            <a:off x="1619672" y="2034480"/>
            <a:ext cx="827584" cy="1034480"/>
          </a:xfrm>
          <a:prstGeom prst="cube">
            <a:avLst/>
          </a:prstGeom>
          <a:solidFill>
            <a:schemeClr val="accent3">
              <a:lumMod val="40000"/>
              <a:lumOff val="60000"/>
            </a:schemeClr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6" name="Cube 15"/>
          <p:cNvSpPr/>
          <p:nvPr/>
        </p:nvSpPr>
        <p:spPr>
          <a:xfrm>
            <a:off x="2123728" y="1674440"/>
            <a:ext cx="827584" cy="1034480"/>
          </a:xfrm>
          <a:prstGeom prst="cube">
            <a:avLst/>
          </a:prstGeom>
          <a:solidFill>
            <a:schemeClr val="accent2">
              <a:lumMod val="40000"/>
              <a:lumOff val="60000"/>
            </a:schemeClr>
          </a:solidFill>
          <a:ln w="38100">
            <a:solidFill>
              <a:schemeClr val="tx1">
                <a:lumMod val="85000"/>
                <a:lumOff val="1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1124162" y="836712"/>
            <a:ext cx="230864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ZA" b="1" dirty="0" smtClean="0">
                <a:solidFill>
                  <a:schemeClr val="tx2">
                    <a:lumMod val="50000"/>
                  </a:schemeClr>
                </a:solidFill>
              </a:rPr>
              <a:t>RHINO resources &amp;</a:t>
            </a:r>
          </a:p>
          <a:p>
            <a:pPr algn="ctr"/>
            <a:r>
              <a:rPr lang="en-ZA" b="1" dirty="0" smtClean="0">
                <a:solidFill>
                  <a:schemeClr val="tx2">
                    <a:lumMod val="50000"/>
                  </a:schemeClr>
                </a:solidFill>
              </a:rPr>
              <a:t>Research outputs</a:t>
            </a:r>
            <a:endParaRPr lang="en-GB" b="1" dirty="0"/>
          </a:p>
        </p:txBody>
      </p:sp>
      <p:sp>
        <p:nvSpPr>
          <p:cNvPr id="19" name="Notched Right Arrow 18"/>
          <p:cNvSpPr/>
          <p:nvPr/>
        </p:nvSpPr>
        <p:spPr>
          <a:xfrm rot="16200000">
            <a:off x="1780792" y="2996952"/>
            <a:ext cx="648072" cy="936104"/>
          </a:xfrm>
          <a:prstGeom prst="notchedRightArrow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Curved Up Arrow 23"/>
          <p:cNvSpPr/>
          <p:nvPr/>
        </p:nvSpPr>
        <p:spPr>
          <a:xfrm rot="10800000">
            <a:off x="2555776" y="1412776"/>
            <a:ext cx="1440160" cy="434142"/>
          </a:xfrm>
          <a:prstGeom prst="curvedUpArrow">
            <a:avLst>
              <a:gd name="adj1" fmla="val 44324"/>
              <a:gd name="adj2" fmla="val 132709"/>
              <a:gd name="adj3" fmla="val 2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5" name="Curved Up Arrow 24"/>
          <p:cNvSpPr/>
          <p:nvPr/>
        </p:nvSpPr>
        <p:spPr>
          <a:xfrm rot="10800000" flipV="1">
            <a:off x="2555776" y="2463092"/>
            <a:ext cx="1440160" cy="432048"/>
          </a:xfrm>
          <a:prstGeom prst="curvedUpArrow">
            <a:avLst>
              <a:gd name="adj1" fmla="val 44324"/>
              <a:gd name="adj2" fmla="val 132709"/>
              <a:gd name="adj3" fmla="val 25000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26" name="Up Arrow 25"/>
          <p:cNvSpPr/>
          <p:nvPr/>
        </p:nvSpPr>
        <p:spPr>
          <a:xfrm rot="16200000">
            <a:off x="3923926" y="3933057"/>
            <a:ext cx="576066" cy="1872210"/>
          </a:xfrm>
          <a:prstGeom prst="upArrow">
            <a:avLst>
              <a:gd name="adj1" fmla="val 66280"/>
              <a:gd name="adj2" fmla="val 53552"/>
            </a:avLst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3" name="Rectangle 12"/>
          <p:cNvSpPr/>
          <p:nvPr/>
        </p:nvSpPr>
        <p:spPr>
          <a:xfrm>
            <a:off x="3491880" y="4687716"/>
            <a:ext cx="136608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>
                <a:solidFill>
                  <a:schemeClr val="tx2">
                    <a:lumMod val="50000"/>
                  </a:schemeClr>
                </a:solidFill>
              </a:rPr>
              <a:t>Assistance</a:t>
            </a:r>
            <a:endParaRPr lang="en-GB" dirty="0"/>
          </a:p>
        </p:txBody>
      </p:sp>
      <p:sp>
        <p:nvSpPr>
          <p:cNvPr id="20" name="Rectangle 19"/>
          <p:cNvSpPr/>
          <p:nvPr/>
        </p:nvSpPr>
        <p:spPr>
          <a:xfrm>
            <a:off x="3851920" y="1700808"/>
            <a:ext cx="2105336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SDR</a:t>
            </a:r>
          </a:p>
          <a:p>
            <a:pPr algn="ctr"/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Community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29" name="Group 28"/>
          <p:cNvGrpSpPr/>
          <p:nvPr/>
        </p:nvGrpSpPr>
        <p:grpSpPr>
          <a:xfrm>
            <a:off x="1705158" y="5453688"/>
            <a:ext cx="1372602" cy="408080"/>
            <a:chOff x="1705158" y="5453688"/>
            <a:chExt cx="1372602" cy="408080"/>
          </a:xfrm>
        </p:grpSpPr>
        <p:sp>
          <p:nvSpPr>
            <p:cNvPr id="27" name="Up Arrow 26"/>
            <p:cNvSpPr/>
            <p:nvPr/>
          </p:nvSpPr>
          <p:spPr>
            <a:xfrm rot="17898316">
              <a:off x="2181831" y="4977015"/>
              <a:ext cx="397471" cy="1350818"/>
            </a:xfrm>
            <a:prstGeom prst="upArrow">
              <a:avLst>
                <a:gd name="adj1" fmla="val 66280"/>
                <a:gd name="adj2" fmla="val 53552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8" name="Rectangle 27"/>
            <p:cNvSpPr/>
            <p:nvPr/>
          </p:nvSpPr>
          <p:spPr>
            <a:xfrm rot="1756209">
              <a:off x="1746946" y="5523214"/>
              <a:ext cx="13308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ZA" sz="1600" dirty="0" smtClean="0">
                  <a:solidFill>
                    <a:schemeClr val="tx2">
                      <a:lumMod val="50000"/>
                    </a:schemeClr>
                  </a:solidFill>
                </a:rPr>
                <a:t>Supervision</a:t>
              </a:r>
              <a:endParaRPr lang="en-GB" sz="1600" dirty="0"/>
            </a:p>
          </p:txBody>
        </p:sp>
      </p:grpSp>
      <p:grpSp>
        <p:nvGrpSpPr>
          <p:cNvPr id="33" name="Group 32"/>
          <p:cNvGrpSpPr/>
          <p:nvPr/>
        </p:nvGrpSpPr>
        <p:grpSpPr>
          <a:xfrm flipH="1">
            <a:off x="5105860" y="5439620"/>
            <a:ext cx="1509635" cy="408080"/>
            <a:chOff x="1705158" y="5453688"/>
            <a:chExt cx="1372602" cy="408080"/>
          </a:xfrm>
        </p:grpSpPr>
        <p:sp>
          <p:nvSpPr>
            <p:cNvPr id="34" name="Up Arrow 33"/>
            <p:cNvSpPr/>
            <p:nvPr/>
          </p:nvSpPr>
          <p:spPr>
            <a:xfrm rot="17898316">
              <a:off x="2181831" y="4977015"/>
              <a:ext cx="397471" cy="1350818"/>
            </a:xfrm>
            <a:prstGeom prst="upArrow">
              <a:avLst>
                <a:gd name="adj1" fmla="val 66280"/>
                <a:gd name="adj2" fmla="val 53552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5" name="Rectangle 34"/>
            <p:cNvSpPr/>
            <p:nvPr/>
          </p:nvSpPr>
          <p:spPr>
            <a:xfrm rot="1756209">
              <a:off x="1746946" y="5523214"/>
              <a:ext cx="1330814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ZA" sz="1600" dirty="0" smtClean="0">
                  <a:solidFill>
                    <a:schemeClr val="tx2">
                      <a:lumMod val="50000"/>
                    </a:schemeClr>
                  </a:solidFill>
                </a:rPr>
                <a:t>Supervision</a:t>
              </a:r>
              <a:endParaRPr lang="en-GB" sz="1600" dirty="0"/>
            </a:p>
          </p:txBody>
        </p:sp>
      </p:grpSp>
      <p:sp>
        <p:nvSpPr>
          <p:cNvPr id="30" name="Rectangle 29"/>
          <p:cNvSpPr/>
          <p:nvPr/>
        </p:nvSpPr>
        <p:spPr>
          <a:xfrm>
            <a:off x="6300192" y="5733256"/>
            <a:ext cx="1889312" cy="93610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 anchorCtr="0"/>
          <a:lstStyle/>
          <a:p>
            <a:pPr algn="ctr"/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Resources &amp; partners</a:t>
            </a:r>
            <a:endParaRPr lang="en-GB" sz="3600" dirty="0">
              <a:solidFill>
                <a:schemeClr val="tx2">
                  <a:lumMod val="50000"/>
                </a:schemeClr>
              </a:solidFill>
            </a:endParaRPr>
          </a:p>
        </p:txBody>
      </p:sp>
      <p:grpSp>
        <p:nvGrpSpPr>
          <p:cNvPr id="31" name="Group 30"/>
          <p:cNvGrpSpPr/>
          <p:nvPr/>
        </p:nvGrpSpPr>
        <p:grpSpPr>
          <a:xfrm rot="2601873" flipH="1">
            <a:off x="5180622" y="6245599"/>
            <a:ext cx="985137" cy="373263"/>
            <a:chOff x="2140893" y="5570754"/>
            <a:chExt cx="895714" cy="373263"/>
          </a:xfrm>
        </p:grpSpPr>
        <p:sp>
          <p:nvSpPr>
            <p:cNvPr id="32" name="Up Arrow 31"/>
            <p:cNvSpPr/>
            <p:nvPr/>
          </p:nvSpPr>
          <p:spPr>
            <a:xfrm rot="17898316">
              <a:off x="2402118" y="5309529"/>
              <a:ext cx="373263" cy="895714"/>
            </a:xfrm>
            <a:prstGeom prst="upArrow">
              <a:avLst>
                <a:gd name="adj1" fmla="val 66280"/>
                <a:gd name="adj2" fmla="val 53552"/>
              </a:avLst>
            </a:prstGeom>
            <a:solidFill>
              <a:schemeClr val="accent1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6" name="Rectangle 35"/>
            <p:cNvSpPr/>
            <p:nvPr/>
          </p:nvSpPr>
          <p:spPr>
            <a:xfrm rot="1756209">
              <a:off x="2224839" y="5601167"/>
              <a:ext cx="743615" cy="338554"/>
            </a:xfrm>
            <a:prstGeom prst="rect">
              <a:avLst/>
            </a:prstGeom>
          </p:spPr>
          <p:txBody>
            <a:bodyPr wrap="none">
              <a:spAutoFit/>
            </a:bodyPr>
            <a:lstStyle/>
            <a:p>
              <a:r>
                <a:rPr lang="en-ZA" sz="1600" dirty="0" smtClean="0">
                  <a:solidFill>
                    <a:schemeClr val="tx2">
                      <a:lumMod val="50000"/>
                    </a:schemeClr>
                  </a:solidFill>
                </a:rPr>
                <a:t>obtain</a:t>
              </a:r>
              <a:endParaRPr lang="en-GB" sz="1600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Progress thus far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ZA" dirty="0" smtClean="0"/>
              <a:t>SDRRG formed Jan 2010</a:t>
            </a:r>
          </a:p>
          <a:p>
            <a:r>
              <a:rPr lang="en-ZA" dirty="0" smtClean="0"/>
              <a:t>RHINO hardware built Aug 2010</a:t>
            </a:r>
          </a:p>
          <a:p>
            <a:r>
              <a:rPr lang="en-ZA" dirty="0" smtClean="0"/>
              <a:t>First training course Feb 2011</a:t>
            </a:r>
          </a:p>
          <a:p>
            <a:r>
              <a:rPr lang="en-ZA" dirty="0" smtClean="0"/>
              <a:t>4 x MSc students to graduate by Dec 2011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251520" y="1193296"/>
            <a:ext cx="8640960" cy="4972008"/>
          </a:xfrm>
        </p:spPr>
        <p:txBody>
          <a:bodyPr>
            <a:normAutofit fontScale="92500" lnSpcReduction="20000"/>
          </a:bodyPr>
          <a:lstStyle/>
          <a:p>
            <a:r>
              <a:rPr lang="en-ZA" dirty="0" smtClean="0"/>
              <a:t>Running two parallel activities</a:t>
            </a:r>
          </a:p>
          <a:p>
            <a:pPr lvl="1"/>
            <a:r>
              <a:rPr lang="en-ZA" dirty="0" smtClean="0"/>
              <a:t>Developing RHINO product and resources</a:t>
            </a:r>
          </a:p>
          <a:p>
            <a:pPr lvl="1"/>
            <a:r>
              <a:rPr lang="en-ZA" dirty="0" smtClean="0"/>
              <a:t>Student research projects</a:t>
            </a:r>
          </a:p>
          <a:p>
            <a:r>
              <a:rPr lang="en-ZA" dirty="0" smtClean="0"/>
              <a:t>Academics’ time too limited to work closely with students on refining the implementing and detailing design issues</a:t>
            </a:r>
          </a:p>
          <a:p>
            <a:r>
              <a:rPr lang="en-ZA" dirty="0" smtClean="0"/>
              <a:t>Students working inefficiently due to misunderstanding design and not understanding the theories</a:t>
            </a:r>
          </a:p>
          <a:p>
            <a:r>
              <a:rPr lang="en-ZA" dirty="0" smtClean="0"/>
              <a:t>Approach to solve this:</a:t>
            </a:r>
          </a:p>
          <a:p>
            <a:pPr lvl="1">
              <a:buNone/>
            </a:pPr>
            <a:r>
              <a:rPr lang="en-ZA" dirty="0" smtClean="0"/>
              <a:t>Research contract post for experienced engineer to:</a:t>
            </a:r>
          </a:p>
          <a:p>
            <a:pPr lvl="1"/>
            <a:r>
              <a:rPr lang="en-ZA" dirty="0" smtClean="0"/>
              <a:t>Manage technical design aspects; find/keep track of info;</a:t>
            </a:r>
          </a:p>
          <a:p>
            <a:pPr lvl="1"/>
            <a:r>
              <a:rPr lang="en-ZA" dirty="0" smtClean="0"/>
              <a:t>Assist in effective knowledge management techniques</a:t>
            </a:r>
          </a:p>
          <a:p>
            <a:pPr lvl="1"/>
            <a:r>
              <a:rPr lang="en-ZA" dirty="0" smtClean="0"/>
              <a:t>Allowing academics to focus supervise and work on academic work. 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143000"/>
          </a:xfrm>
        </p:spPr>
        <p:txBody>
          <a:bodyPr/>
          <a:lstStyle/>
          <a:p>
            <a:r>
              <a:rPr lang="en-ZA" dirty="0" smtClean="0"/>
              <a:t>Problems to address</a:t>
            </a:r>
            <a:endParaRPr lang="en-GB" dirty="0"/>
          </a:p>
        </p:txBody>
      </p:sp>
      <p:pic>
        <p:nvPicPr>
          <p:cNvPr id="5" name="Picture 4" descr="trip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308304" y="188640"/>
            <a:ext cx="1468144" cy="1296144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96544"/>
          </a:xfrm>
        </p:spPr>
        <p:txBody>
          <a:bodyPr>
            <a:normAutofit/>
          </a:bodyPr>
          <a:lstStyle/>
          <a:p>
            <a:r>
              <a:rPr lang="en-ZA" dirty="0" smtClean="0"/>
              <a:t>New area of </a:t>
            </a:r>
            <a:r>
              <a:rPr lang="en-ZA" dirty="0" err="1" smtClean="0"/>
              <a:t>reconf</a:t>
            </a:r>
            <a:r>
              <a:rPr lang="en-ZA" dirty="0" smtClean="0"/>
              <a:t>. computing and SDR</a:t>
            </a:r>
          </a:p>
          <a:p>
            <a:r>
              <a:rPr lang="en-ZA" dirty="0" smtClean="0"/>
              <a:t>Skills base for this high-tech field</a:t>
            </a:r>
          </a:p>
          <a:p>
            <a:r>
              <a:rPr lang="en-ZA" dirty="0" smtClean="0"/>
              <a:t>Some hurdles to overcome…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ZA" dirty="0" smtClean="0"/>
              <a:t>Conclusion</a:t>
            </a:r>
            <a:endParaRPr lang="en-GB" dirty="0"/>
          </a:p>
        </p:txBody>
      </p:sp>
      <p:pic>
        <p:nvPicPr>
          <p:cNvPr id="4" name="Picture 3" descr="hurd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796136" y="2204864"/>
            <a:ext cx="1212941" cy="136815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323528" y="1268760"/>
            <a:ext cx="8363272" cy="4896544"/>
          </a:xfrm>
        </p:spPr>
        <p:txBody>
          <a:bodyPr>
            <a:normAutofit/>
          </a:bodyPr>
          <a:lstStyle/>
          <a:p>
            <a:r>
              <a:rPr lang="en-ZA" dirty="0" smtClean="0"/>
              <a:t>Hurdles to overcome…</a:t>
            </a:r>
          </a:p>
          <a:p>
            <a:pPr lvl="1"/>
            <a:r>
              <a:rPr lang="en-ZA" dirty="0" smtClean="0"/>
              <a:t>Undergraduate students’ skill sets</a:t>
            </a:r>
          </a:p>
          <a:p>
            <a:pPr lvl="1"/>
            <a:r>
              <a:rPr lang="en-ZA" dirty="0" smtClean="0"/>
              <a:t>Academics juggling:</a:t>
            </a:r>
          </a:p>
          <a:p>
            <a:pPr lvl="2"/>
            <a:r>
              <a:rPr lang="en-ZA" dirty="0" smtClean="0"/>
              <a:t>research supervision + collaborations + training + design issues + department teaching commitments</a:t>
            </a:r>
          </a:p>
          <a:p>
            <a:pPr lvl="1"/>
            <a:r>
              <a:rPr lang="en-ZA" dirty="0" smtClean="0"/>
              <a:t>Better knowledge management in SDRRG group</a:t>
            </a:r>
          </a:p>
          <a:p>
            <a:r>
              <a:rPr lang="en-ZA" dirty="0" smtClean="0"/>
              <a:t>Progress is being made…</a:t>
            </a:r>
          </a:p>
          <a:p>
            <a:pPr lvl="1"/>
            <a:r>
              <a:rPr lang="en-ZA" dirty="0" smtClean="0"/>
              <a:t>Usable hardware developed</a:t>
            </a:r>
          </a:p>
          <a:p>
            <a:pPr lvl="1"/>
            <a:r>
              <a:rPr lang="en-ZA" dirty="0" smtClean="0"/>
              <a:t>Contributing to the local growth in the</a:t>
            </a:r>
            <a:br>
              <a:rPr lang="en-ZA" dirty="0" smtClean="0"/>
            </a:br>
            <a:r>
              <a:rPr lang="en-ZA" dirty="0" smtClean="0"/>
              <a:t>field of reconfigurable computing</a:t>
            </a:r>
            <a:br>
              <a:rPr lang="en-ZA" dirty="0" smtClean="0"/>
            </a:br>
            <a:r>
              <a:rPr lang="en-ZA" dirty="0" smtClean="0"/>
              <a:t>and SDR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>
          <a:xfrm>
            <a:off x="457200" y="197768"/>
            <a:ext cx="8229600" cy="1143000"/>
          </a:xfrm>
        </p:spPr>
        <p:txBody>
          <a:bodyPr/>
          <a:lstStyle/>
          <a:p>
            <a:r>
              <a:rPr lang="en-ZA" dirty="0" smtClean="0"/>
              <a:t>Conclusion</a:t>
            </a:r>
            <a:endParaRPr lang="en-GB" dirty="0"/>
          </a:p>
        </p:txBody>
      </p:sp>
      <p:pic>
        <p:nvPicPr>
          <p:cNvPr id="4" name="Picture 3" descr="hurdle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156176" y="980728"/>
            <a:ext cx="1212941" cy="1368152"/>
          </a:xfrm>
          <a:prstGeom prst="rect">
            <a:avLst/>
          </a:prstGeom>
        </p:spPr>
      </p:pic>
      <p:pic>
        <p:nvPicPr>
          <p:cNvPr id="5" name="Picture 4" descr="checklis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660232" y="3645024"/>
            <a:ext cx="1163661" cy="151216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new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978068" y="3616888"/>
            <a:ext cx="842010" cy="868680"/>
          </a:xfrm>
          <a:prstGeom prst="rect">
            <a:avLst/>
          </a:prstGeom>
        </p:spPr>
      </p:pic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95536" y="1124744"/>
            <a:ext cx="8229600" cy="4525963"/>
          </a:xfrm>
        </p:spPr>
        <p:txBody>
          <a:bodyPr/>
          <a:lstStyle/>
          <a:p>
            <a:r>
              <a:rPr lang="en-US" dirty="0" smtClean="0"/>
              <a:t>Electrical engineering postgraduate studies</a:t>
            </a:r>
          </a:p>
          <a:p>
            <a:r>
              <a:rPr lang="en-US" dirty="0" smtClean="0"/>
              <a:t>Building skills and entrepreneurial opportunities in a specialist area…</a:t>
            </a:r>
          </a:p>
          <a:p>
            <a:r>
              <a:rPr lang="en-GB" dirty="0" smtClean="0"/>
              <a:t>Specialized</a:t>
            </a:r>
            <a:r>
              <a:rPr lang="en-US" dirty="0" smtClean="0"/>
              <a:t> area:</a:t>
            </a:r>
          </a:p>
          <a:p>
            <a:pPr lvl="1"/>
            <a:r>
              <a:rPr lang="en-ZA" dirty="0" smtClean="0"/>
              <a:t>High performance computing</a:t>
            </a:r>
            <a:endParaRPr lang="en-US" dirty="0" smtClean="0"/>
          </a:p>
          <a:p>
            <a:pPr lvl="1"/>
            <a:r>
              <a:rPr lang="en-US" dirty="0" smtClean="0"/>
              <a:t>Radio (wireless </a:t>
            </a:r>
            <a:r>
              <a:rPr lang="en-US" dirty="0" err="1" smtClean="0"/>
              <a:t>comms</a:t>
            </a:r>
            <a:r>
              <a:rPr lang="en-US" dirty="0" smtClean="0"/>
              <a:t>) and radar applications</a:t>
            </a:r>
          </a:p>
          <a:p>
            <a:pPr lvl="1"/>
            <a:r>
              <a:rPr lang="en-US" dirty="0" smtClean="0"/>
              <a:t>Using reconfigurable computing systems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539552" y="116632"/>
            <a:ext cx="8229600" cy="1143000"/>
          </a:xfrm>
        </p:spPr>
        <p:txBody>
          <a:bodyPr/>
          <a:lstStyle/>
          <a:p>
            <a:r>
              <a:rPr lang="en-US" dirty="0" smtClean="0"/>
              <a:t>Introduction</a:t>
            </a:r>
            <a:endParaRPr lang="en-GB" dirty="0"/>
          </a:p>
        </p:txBody>
      </p:sp>
      <p:pic>
        <p:nvPicPr>
          <p:cNvPr id="10" name="Picture 9" descr="focusin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6572264" y="4429132"/>
            <a:ext cx="2184400" cy="2133600"/>
          </a:xfrm>
          <a:prstGeom prst="rect">
            <a:avLst/>
          </a:prstGeom>
        </p:spPr>
      </p:pic>
      <p:pic>
        <p:nvPicPr>
          <p:cNvPr id="11" name="Picture 10" descr="microwave_tower.pn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835696" y="4373782"/>
            <a:ext cx="1071570" cy="1575498"/>
          </a:xfrm>
          <a:prstGeom prst="rect">
            <a:avLst/>
          </a:prstGeom>
        </p:spPr>
      </p:pic>
      <p:pic>
        <p:nvPicPr>
          <p:cNvPr id="12" name="Picture 11" descr="kat7_400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635896" y="4437112"/>
            <a:ext cx="2730501" cy="2047876"/>
          </a:xfrm>
          <a:prstGeom prst="rect">
            <a:avLst/>
          </a:prstGeom>
        </p:spPr>
      </p:pic>
      <p:sp>
        <p:nvSpPr>
          <p:cNvPr id="13" name="Rectangle 12"/>
          <p:cNvSpPr/>
          <p:nvPr/>
        </p:nvSpPr>
        <p:spPr>
          <a:xfrm>
            <a:off x="7754420" y="3787559"/>
            <a:ext cx="2016225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A revolutionary</a:t>
            </a:r>
          </a:p>
          <a:p>
            <a:r>
              <a:rPr lang="en-US" sz="1200" dirty="0" smtClean="0"/>
              <a:t>new area!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SKA </a:t>
            </a:r>
            <a:r>
              <a:rPr lang="en-US" dirty="0" err="1" smtClean="0"/>
              <a:t>meerKAT</a:t>
            </a:r>
            <a:r>
              <a:rPr lang="en-US" dirty="0" smtClean="0"/>
              <a:t> (Karoo Array Telescope) project for SDRRG and RHINO funding</a:t>
            </a:r>
          </a:p>
          <a:p>
            <a:r>
              <a:rPr lang="en-US" dirty="0" smtClean="0"/>
              <a:t>Xilinx donation of electronic components and software tools</a:t>
            </a:r>
          </a:p>
          <a:p>
            <a:r>
              <a:rPr lang="en-US" dirty="0" smtClean="0"/>
              <a:t>Texas Instruments for donation of development resources and hardware</a:t>
            </a:r>
          </a:p>
          <a:p>
            <a:r>
              <a:rPr lang="en-US" dirty="0" smtClean="0"/>
              <a:t>SDRRG team: thanks to Prof. Inggs, Dr. </a:t>
            </a:r>
            <a:r>
              <a:rPr lang="en-US" dirty="0" err="1" smtClean="0"/>
              <a:t>Langman</a:t>
            </a:r>
            <a:r>
              <a:rPr lang="en-US" dirty="0" smtClean="0"/>
              <a:t>, and the SDRRG students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questions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267744" y="2852936"/>
            <a:ext cx="4283968" cy="321297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idx="4294967295"/>
          </p:nvPr>
        </p:nvSpPr>
        <p:spPr>
          <a:xfrm>
            <a:off x="683568" y="1340768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en-ZA" sz="4800" dirty="0" smtClean="0">
                <a:latin typeface="Arial Rounded MT Bold" pitchFamily="34" charset="0"/>
              </a:rPr>
              <a:t>QUESTIONS?</a:t>
            </a:r>
            <a:endParaRPr lang="en-ZA" sz="4800" dirty="0">
              <a:latin typeface="Arial Rounded MT Bold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A high-tech field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3528" y="1481328"/>
            <a:ext cx="8363272" cy="4525963"/>
          </a:xfrm>
        </p:spPr>
        <p:txBody>
          <a:bodyPr/>
          <a:lstStyle/>
          <a:p>
            <a:r>
              <a:rPr lang="en-US" dirty="0" smtClean="0"/>
              <a:t>Building and using reconfigurable computers:</a:t>
            </a:r>
          </a:p>
          <a:p>
            <a:pPr lvl="1"/>
            <a:r>
              <a:rPr lang="en-US" dirty="0" smtClean="0"/>
              <a:t>A computer system that can autonomously change parts of its own hardware (i.e., without manual intervention to solder wires, etc.)</a:t>
            </a:r>
          </a:p>
        </p:txBody>
      </p:sp>
      <p:pic>
        <p:nvPicPr>
          <p:cNvPr id="4" name="Picture 3" descr="rhino_sm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9189" y="3859338"/>
            <a:ext cx="1763900" cy="1071570"/>
          </a:xfrm>
          <a:prstGeom prst="rect">
            <a:avLst/>
          </a:prstGeom>
        </p:spPr>
      </p:pic>
      <p:sp>
        <p:nvSpPr>
          <p:cNvPr id="6" name="Cloud Callout 5"/>
          <p:cNvSpPr/>
          <p:nvPr/>
        </p:nvSpPr>
        <p:spPr>
          <a:xfrm>
            <a:off x="2539487" y="3645024"/>
            <a:ext cx="1785950" cy="1643074"/>
          </a:xfrm>
          <a:prstGeom prst="cloudCallout">
            <a:avLst>
              <a:gd name="adj1" fmla="val -88673"/>
              <a:gd name="adj2" fmla="val 12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Right Arrow 4"/>
          <p:cNvSpPr/>
          <p:nvPr/>
        </p:nvSpPr>
        <p:spPr>
          <a:xfrm>
            <a:off x="1816535" y="4239388"/>
            <a:ext cx="78581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laptop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788091" y="4002213"/>
            <a:ext cx="1143008" cy="918979"/>
          </a:xfrm>
          <a:prstGeom prst="rect">
            <a:avLst/>
          </a:prstGeom>
        </p:spPr>
      </p:pic>
      <p:sp>
        <p:nvSpPr>
          <p:cNvPr id="16" name="Cloud Callout 15"/>
          <p:cNvSpPr/>
          <p:nvPr/>
        </p:nvSpPr>
        <p:spPr>
          <a:xfrm>
            <a:off x="4976951" y="3645024"/>
            <a:ext cx="1785950" cy="1643074"/>
          </a:xfrm>
          <a:prstGeom prst="cloudCallout">
            <a:avLst>
              <a:gd name="adj1" fmla="val -88673"/>
              <a:gd name="adj2" fmla="val 12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ight Arrow 16"/>
          <p:cNvSpPr/>
          <p:nvPr/>
        </p:nvSpPr>
        <p:spPr>
          <a:xfrm>
            <a:off x="4253999" y="4239388"/>
            <a:ext cx="78581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camera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5288421" y="3907916"/>
            <a:ext cx="996950" cy="1111250"/>
          </a:xfrm>
          <a:prstGeom prst="rect">
            <a:avLst/>
          </a:prstGeom>
        </p:spPr>
      </p:pic>
      <p:sp>
        <p:nvSpPr>
          <p:cNvPr id="18" name="Cloud Callout 17"/>
          <p:cNvSpPr/>
          <p:nvPr/>
        </p:nvSpPr>
        <p:spPr>
          <a:xfrm>
            <a:off x="7182957" y="3645024"/>
            <a:ext cx="1785950" cy="1643074"/>
          </a:xfrm>
          <a:prstGeom prst="cloudCallout">
            <a:avLst>
              <a:gd name="adj1" fmla="val -88673"/>
              <a:gd name="adj2" fmla="val 1283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9" name="Right Arrow 18"/>
          <p:cNvSpPr/>
          <p:nvPr/>
        </p:nvSpPr>
        <p:spPr>
          <a:xfrm>
            <a:off x="6460005" y="4239388"/>
            <a:ext cx="785818" cy="5000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0" name="Picture 19" descr="wireless_r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7454422" y="4025075"/>
            <a:ext cx="1077936" cy="857256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>
          <a:xfrm>
            <a:off x="122025" y="4916620"/>
            <a:ext cx="1616148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200" dirty="0" smtClean="0"/>
              <a:t>Reconfigurable</a:t>
            </a:r>
          </a:p>
          <a:p>
            <a:r>
              <a:rPr lang="en-US" sz="1200" dirty="0" smtClean="0"/>
              <a:t>computer platform</a:t>
            </a:r>
            <a:endParaRPr lang="en-GB" sz="1200" dirty="0"/>
          </a:p>
        </p:txBody>
      </p:sp>
      <p:sp>
        <p:nvSpPr>
          <p:cNvPr id="22" name="Rectangle 21"/>
          <p:cNvSpPr/>
          <p:nvPr/>
        </p:nvSpPr>
        <p:spPr>
          <a:xfrm>
            <a:off x="2682364" y="5288098"/>
            <a:ext cx="19288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Can be configured to</a:t>
            </a:r>
          </a:p>
          <a:p>
            <a:r>
              <a:rPr lang="en-US" sz="1200" dirty="0" smtClean="0"/>
              <a:t>provide general computing operation</a:t>
            </a:r>
            <a:endParaRPr lang="en-GB" sz="1200" dirty="0"/>
          </a:p>
        </p:txBody>
      </p:sp>
      <p:sp>
        <p:nvSpPr>
          <p:cNvPr id="23" name="Rectangle 22"/>
          <p:cNvSpPr/>
          <p:nvPr/>
        </p:nvSpPr>
        <p:spPr>
          <a:xfrm>
            <a:off x="5182693" y="5288098"/>
            <a:ext cx="150019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Reconfigured to be a radar system</a:t>
            </a:r>
            <a:endParaRPr lang="en-GB" sz="1200" dirty="0"/>
          </a:p>
        </p:txBody>
      </p:sp>
      <p:sp>
        <p:nvSpPr>
          <p:cNvPr id="24" name="Rectangle 23"/>
          <p:cNvSpPr/>
          <p:nvPr/>
        </p:nvSpPr>
        <p:spPr>
          <a:xfrm>
            <a:off x="7291543" y="5349359"/>
            <a:ext cx="167736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Reconfigured to be a wireless router</a:t>
            </a:r>
            <a:endParaRPr lang="en-GB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tv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4787587" y="4829762"/>
            <a:ext cx="1143008" cy="1143008"/>
          </a:xfrm>
          <a:prstGeom prst="rect">
            <a:avLst/>
          </a:prstGeom>
        </p:spPr>
      </p:pic>
      <p:sp>
        <p:nvSpPr>
          <p:cNvPr id="2" name="Content Placeholder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Examples of radio applications:</a:t>
            </a:r>
          </a:p>
          <a:p>
            <a:pPr lvl="1"/>
            <a:r>
              <a:rPr lang="en-US" dirty="0" smtClean="0"/>
              <a:t>Wireless router</a:t>
            </a:r>
          </a:p>
          <a:p>
            <a:pPr lvl="1"/>
            <a:r>
              <a:rPr lang="en-US" dirty="0" smtClean="0"/>
              <a:t>Cellular 3G transceiver</a:t>
            </a:r>
          </a:p>
          <a:p>
            <a:pPr lvl="1"/>
            <a:r>
              <a:rPr lang="en-US" dirty="0" smtClean="0"/>
              <a:t>FM radio</a:t>
            </a:r>
          </a:p>
          <a:p>
            <a:pPr lvl="1"/>
            <a:r>
              <a:rPr lang="en-US" dirty="0" smtClean="0"/>
              <a:t>Television</a:t>
            </a:r>
          </a:p>
          <a:p>
            <a:pPr lvl="1"/>
            <a:r>
              <a:rPr lang="en-US" dirty="0" smtClean="0"/>
              <a:t>Radar (e.g. speed sensor)</a:t>
            </a:r>
            <a:endParaRPr lang="en-US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Focus: Software Defined Radio (SDR) reconfigurable computer</a:t>
            </a:r>
            <a:endParaRPr lang="en-US" dirty="0"/>
          </a:p>
        </p:txBody>
      </p:sp>
      <p:pic>
        <p:nvPicPr>
          <p:cNvPr id="5" name="Picture 4" descr="rhino_sm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35015" y="4201108"/>
            <a:ext cx="1763900" cy="1071570"/>
          </a:xfrm>
          <a:prstGeom prst="rect">
            <a:avLst/>
          </a:prstGeom>
        </p:spPr>
      </p:pic>
      <p:pic>
        <p:nvPicPr>
          <p:cNvPr id="4" name="Picture 3" descr="wireless_r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890274" y="3140968"/>
            <a:ext cx="1077936" cy="857256"/>
          </a:xfrm>
          <a:prstGeom prst="rect">
            <a:avLst/>
          </a:prstGeom>
        </p:spPr>
      </p:pic>
      <p:sp>
        <p:nvSpPr>
          <p:cNvPr id="6" name="Left-Right Arrow 5"/>
          <p:cNvSpPr/>
          <p:nvPr/>
        </p:nvSpPr>
        <p:spPr>
          <a:xfrm rot="1726081">
            <a:off x="5820307" y="3875861"/>
            <a:ext cx="492047" cy="428628"/>
          </a:xfrm>
          <a:prstGeom prst="leftRightArrow">
            <a:avLst>
              <a:gd name="adj1" fmla="val 34000"/>
              <a:gd name="adj2" fmla="val 42000"/>
            </a:avLst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7" name="Picture 6" descr="radio.jp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6763709" y="3200976"/>
            <a:ext cx="996887" cy="838199"/>
          </a:xfrm>
          <a:prstGeom prst="rect">
            <a:avLst/>
          </a:prstGeom>
        </p:spPr>
      </p:pic>
      <p:sp>
        <p:nvSpPr>
          <p:cNvPr id="8" name="Left-Right Arrow 7"/>
          <p:cNvSpPr/>
          <p:nvPr/>
        </p:nvSpPr>
        <p:spPr>
          <a:xfrm rot="5848204">
            <a:off x="7119357" y="3972840"/>
            <a:ext cx="492047" cy="428628"/>
          </a:xfrm>
          <a:prstGeom prst="leftRightArrow">
            <a:avLst>
              <a:gd name="adj1" fmla="val 34000"/>
              <a:gd name="adj2" fmla="val 42000"/>
            </a:avLst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9" name="Picture 8" descr="rhino_text.gif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773731" y="5309826"/>
            <a:ext cx="877309" cy="285752"/>
          </a:xfrm>
          <a:prstGeom prst="rect">
            <a:avLst/>
          </a:prstGeom>
        </p:spPr>
      </p:pic>
      <p:sp>
        <p:nvSpPr>
          <p:cNvPr id="11" name="Left-Right Arrow 10"/>
          <p:cNvSpPr/>
          <p:nvPr/>
        </p:nvSpPr>
        <p:spPr>
          <a:xfrm rot="21035889">
            <a:off x="7581231" y="4595609"/>
            <a:ext cx="492047" cy="428628"/>
          </a:xfrm>
          <a:prstGeom prst="leftRightArrow">
            <a:avLst>
              <a:gd name="adj1" fmla="val 34000"/>
              <a:gd name="adj2" fmla="val 42000"/>
            </a:avLst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2" name="Picture 11" descr="walkietalkie.jp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4675960" y="4286834"/>
            <a:ext cx="857249" cy="857249"/>
          </a:xfrm>
          <a:prstGeom prst="rect">
            <a:avLst/>
          </a:prstGeom>
        </p:spPr>
      </p:pic>
      <p:sp>
        <p:nvSpPr>
          <p:cNvPr id="13" name="Left-Right Arrow 12"/>
          <p:cNvSpPr/>
          <p:nvPr/>
        </p:nvSpPr>
        <p:spPr>
          <a:xfrm rot="197126">
            <a:off x="5386480" y="4578811"/>
            <a:ext cx="492047" cy="428628"/>
          </a:xfrm>
          <a:prstGeom prst="leftRightArrow">
            <a:avLst>
              <a:gd name="adj1" fmla="val 34000"/>
              <a:gd name="adj2" fmla="val 42000"/>
            </a:avLst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Left-Right Arrow 14"/>
          <p:cNvSpPr/>
          <p:nvPr/>
        </p:nvSpPr>
        <p:spPr>
          <a:xfrm rot="19902547">
            <a:off x="5819425" y="5249981"/>
            <a:ext cx="492047" cy="428628"/>
          </a:xfrm>
          <a:prstGeom prst="leftRightArrow">
            <a:avLst>
              <a:gd name="adj1" fmla="val 34000"/>
              <a:gd name="adj2" fmla="val 42000"/>
            </a:avLst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7" name="Rectangle 16"/>
          <p:cNvSpPr/>
          <p:nvPr/>
        </p:nvSpPr>
        <p:spPr>
          <a:xfrm>
            <a:off x="6067573" y="5638440"/>
            <a:ext cx="228601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200" dirty="0" smtClean="0"/>
              <a:t>Some electronic products that can be emulated using a Rhino platform</a:t>
            </a:r>
            <a:endParaRPr lang="en-GB" sz="1200" dirty="0"/>
          </a:p>
        </p:txBody>
      </p:sp>
      <p:pic>
        <p:nvPicPr>
          <p:cNvPr id="18" name="Picture 17" descr="camera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 flipH="1">
            <a:off x="8100392" y="4340526"/>
            <a:ext cx="1152128" cy="1219687"/>
          </a:xfrm>
          <a:prstGeom prst="rect">
            <a:avLst/>
          </a:prstGeom>
        </p:spPr>
      </p:pic>
      <p:sp>
        <p:nvSpPr>
          <p:cNvPr id="19" name="Rectangle 18"/>
          <p:cNvSpPr/>
          <p:nvPr/>
        </p:nvSpPr>
        <p:spPr>
          <a:xfrm>
            <a:off x="153386" y="4476624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ZA" i="1" dirty="0" smtClean="0"/>
              <a:t>Some benefits of </a:t>
            </a:r>
            <a:r>
              <a:rPr lang="en-ZA" i="1" dirty="0" err="1" smtClean="0"/>
              <a:t>reconf</a:t>
            </a:r>
            <a:r>
              <a:rPr lang="en-ZA" i="1" dirty="0" smtClean="0"/>
              <a:t>. computing: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Save time &amp; cost for new systems</a:t>
            </a:r>
          </a:p>
          <a:p>
            <a:pPr>
              <a:buFont typeface="Arial" pitchFamily="34" charset="0"/>
              <a:buChar char="•"/>
            </a:pPr>
            <a:r>
              <a:rPr lang="en-ZA" dirty="0" smtClean="0"/>
              <a:t> Upgrading infrastructure with</a:t>
            </a:r>
            <a:br>
              <a:rPr lang="en-ZA" dirty="0" smtClean="0"/>
            </a:br>
            <a:r>
              <a:rPr lang="en-ZA" dirty="0" smtClean="0"/>
              <a:t>  more flexible hardware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2"/>
          <p:cNvSpPr/>
          <p:nvPr/>
        </p:nvSpPr>
        <p:spPr>
          <a:xfrm>
            <a:off x="3779912" y="4797152"/>
            <a:ext cx="328808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dirty="0" smtClean="0"/>
              <a:t>Based on evidence from the</a:t>
            </a:r>
            <a:br>
              <a:rPr lang="en-ZA" dirty="0" smtClean="0"/>
            </a:br>
            <a:r>
              <a:rPr lang="en-ZA" dirty="0" smtClean="0"/>
              <a:t>European JIVE initiative</a:t>
            </a:r>
            <a:endParaRPr lang="en-GB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dirty="0" smtClean="0"/>
              <a:t>Why SDR in SA?</a:t>
            </a:r>
            <a:endParaRPr lang="en-ZA" dirty="0"/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691680" y="4725144"/>
            <a:ext cx="1872208" cy="6962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1979712" y="1844824"/>
            <a:ext cx="552636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b="1" dirty="0" smtClean="0"/>
              <a:t>Digital Engineers needed</a:t>
            </a:r>
          </a:p>
          <a:p>
            <a:r>
              <a:rPr lang="en-ZA" dirty="0" smtClean="0"/>
              <a:t>Skills in </a:t>
            </a:r>
            <a:endParaRPr lang="en-ZA" dirty="0"/>
          </a:p>
          <a:p>
            <a:r>
              <a:rPr lang="en-ZA" dirty="0" smtClean="0"/>
              <a:t>- </a:t>
            </a:r>
            <a:r>
              <a:rPr lang="en-ZA" dirty="0"/>
              <a:t>Translation of system specifications to VHDL</a:t>
            </a:r>
          </a:p>
          <a:p>
            <a:r>
              <a:rPr lang="en-ZA" dirty="0"/>
              <a:t>- Implementation of correlation algorithms</a:t>
            </a:r>
          </a:p>
          <a:p>
            <a:r>
              <a:rPr lang="en-ZA" dirty="0"/>
              <a:t>- Design, implementation and verification of </a:t>
            </a:r>
            <a:r>
              <a:rPr lang="en-ZA" dirty="0" smtClean="0"/>
              <a:t/>
            </a:r>
            <a:br>
              <a:rPr lang="en-ZA" dirty="0" smtClean="0"/>
            </a:br>
            <a:r>
              <a:rPr lang="en-ZA" dirty="0" smtClean="0"/>
              <a:t>   FPGA </a:t>
            </a:r>
            <a:r>
              <a:rPr lang="en-ZA" dirty="0"/>
              <a:t>firmware</a:t>
            </a:r>
          </a:p>
          <a:p>
            <a:r>
              <a:rPr lang="en-ZA" dirty="0" smtClean="0"/>
              <a:t>- Design </a:t>
            </a:r>
            <a:r>
              <a:rPr lang="en-ZA" dirty="0"/>
              <a:t>and implementation of driver </a:t>
            </a:r>
            <a:r>
              <a:rPr lang="en-ZA" dirty="0" smtClean="0"/>
              <a:t>software</a:t>
            </a:r>
          </a:p>
          <a:p>
            <a:endParaRPr lang="en-ZA" dirty="0" smtClean="0"/>
          </a:p>
          <a:p>
            <a:r>
              <a:rPr lang="en-ZA" dirty="0" smtClean="0"/>
              <a:t>One of many example advisements calling for skills in this area *</a:t>
            </a:r>
            <a:endParaRPr lang="en-ZA" dirty="0"/>
          </a:p>
        </p:txBody>
      </p:sp>
      <p:sp>
        <p:nvSpPr>
          <p:cNvPr id="7" name="Rectangle 6"/>
          <p:cNvSpPr/>
          <p:nvPr/>
        </p:nvSpPr>
        <p:spPr>
          <a:xfrm>
            <a:off x="899592" y="2420888"/>
            <a:ext cx="7215238" cy="1754326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accent2">
                <a:lumMod val="50000"/>
              </a:schemeClr>
            </a:solidFill>
          </a:ln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dirty="0" smtClean="0">
                <a:ln w="18415" cmpd="sng">
                  <a:solidFill>
                    <a:schemeClr val="accent6">
                      <a:lumMod val="75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SKILLS SHORTAGE WORLDWIDE !!</a:t>
            </a:r>
            <a:endParaRPr lang="en-US" sz="5400" dirty="0">
              <a:ln w="18415" cmpd="sng">
                <a:solidFill>
                  <a:schemeClr val="accent6">
                    <a:lumMod val="75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3" name="Group 11"/>
          <p:cNvGrpSpPr/>
          <p:nvPr/>
        </p:nvGrpSpPr>
        <p:grpSpPr>
          <a:xfrm>
            <a:off x="6298729" y="4305374"/>
            <a:ext cx="2690911" cy="2199402"/>
            <a:chOff x="6298729" y="4305374"/>
            <a:chExt cx="2690911" cy="2199402"/>
          </a:xfrm>
        </p:grpSpPr>
        <p:pic>
          <p:nvPicPr>
            <p:cNvPr id="8" name="Picture 7" descr="ceo.jpg"/>
            <p:cNvPicPr>
              <a:picLocks noChangeAspect="1"/>
            </p:cNvPicPr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092280" y="4797152"/>
              <a:ext cx="1897360" cy="1707624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 rot="19901472">
              <a:off x="6298729" y="4305374"/>
              <a:ext cx="1440160" cy="1008112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rgbClr val="C0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ZA" sz="2000" dirty="0" smtClean="0">
                  <a:solidFill>
                    <a:sysClr val="windowText" lastClr="000000"/>
                  </a:solidFill>
                  <a:latin typeface="Comic Sans MS" pitchFamily="66" charset="0"/>
                </a:rPr>
                <a:t>Skilled employees needed!</a:t>
              </a:r>
              <a:endParaRPr lang="en-GB" sz="2000" dirty="0">
                <a:solidFill>
                  <a:sysClr val="windowText" lastClr="000000"/>
                </a:solidFill>
                <a:latin typeface="Comic Sans MS" pitchFamily="66" charset="0"/>
              </a:endParaRPr>
            </a:p>
          </p:txBody>
        </p:sp>
        <p:cxnSp>
          <p:nvCxnSpPr>
            <p:cNvPr id="11" name="Straight Connector 10"/>
            <p:cNvCxnSpPr>
              <a:stCxn id="9" idx="2"/>
            </p:cNvCxnSpPr>
            <p:nvPr/>
          </p:nvCxnSpPr>
          <p:spPr>
            <a:xfrm rot="16200000" flipH="1">
              <a:off x="7055624" y="5455423"/>
              <a:ext cx="771677" cy="367236"/>
            </a:xfrm>
            <a:prstGeom prst="line">
              <a:avLst/>
            </a:prstGeom>
            <a:ln w="28575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0" name="Rectangle 9"/>
          <p:cNvSpPr/>
          <p:nvPr/>
        </p:nvSpPr>
        <p:spPr>
          <a:xfrm>
            <a:off x="0" y="6465923"/>
            <a:ext cx="7668344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1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* Very Long Baseline </a:t>
            </a:r>
            <a:r>
              <a:rPr lang="en-GB" sz="12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Interferometry</a:t>
            </a:r>
            <a:r>
              <a:rPr lang="en-GB" sz="1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 (VLBI): major research area in </a:t>
            </a:r>
            <a:r>
              <a:rPr lang="en-US" sz="12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analyzing signals for radio astronomy</a:t>
            </a:r>
            <a:endParaRPr lang="en-GB" sz="12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04136" y="5171260"/>
            <a:ext cx="36901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dirty="0" smtClean="0"/>
              <a:t>* </a:t>
            </a:r>
            <a:endParaRPr lang="en-GB" dirty="0"/>
          </a:p>
        </p:txBody>
      </p:sp>
      <p:sp>
        <p:nvSpPr>
          <p:cNvPr id="14" name="Rectangle 13"/>
          <p:cNvSpPr/>
          <p:nvPr/>
        </p:nvSpPr>
        <p:spPr>
          <a:xfrm>
            <a:off x="3793980" y="5301208"/>
            <a:ext cx="298190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GB" sz="1600" dirty="0" smtClean="0"/>
              <a:t>Source: </a:t>
            </a:r>
            <a:r>
              <a:rPr lang="en-GB" sz="1600" dirty="0" smtClean="0">
                <a:hlinkClick r:id="rId5"/>
              </a:rPr>
              <a:t>http://www.jive.nl/</a:t>
            </a:r>
            <a:r>
              <a:rPr lang="en-GB" sz="1600" dirty="0" smtClean="0"/>
              <a:t> </a:t>
            </a:r>
            <a:endParaRPr lang="en-GB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12" presetClass="entr" presetSubtype="2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n-ZA" dirty="0" smtClean="0"/>
              <a:t>Where the jobs are…</a:t>
            </a:r>
            <a:endParaRPr lang="en-ZA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107504" y="1470620"/>
          <a:ext cx="8536762" cy="446809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pic>
        <p:nvPicPr>
          <p:cNvPr id="15364" name="Picture 6" descr="USA.jpg"/>
          <p:cNvPicPr>
            <a:picLocks noChangeAspect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405266" y="2442120"/>
            <a:ext cx="969963" cy="72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5" name="Picture 7" descr="EU.png"/>
          <p:cNvPicPr>
            <a:picLocks noChangeAspect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527629" y="3370808"/>
            <a:ext cx="693737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6" name="Picture 8" descr="india.jp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607129" y="3512095"/>
            <a:ext cx="755650" cy="5064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7" name="Picture 9" descr="south-african-flag.gif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540954" y="3699420"/>
            <a:ext cx="625475" cy="41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8" name="Picture 10" descr="canada.gif"/>
          <p:cNvPicPr>
            <a:picLocks noChangeAspect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4977141" y="3293020"/>
            <a:ext cx="668338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369" name="Picture 11" descr="brazil_flag.gif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6204279" y="3548608"/>
            <a:ext cx="557212" cy="385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370" name="TextBox 12"/>
          <p:cNvSpPr txBox="1">
            <a:spLocks noChangeArrowheads="1"/>
          </p:cNvSpPr>
          <p:nvPr/>
        </p:nvSpPr>
        <p:spPr bwMode="auto">
          <a:xfrm>
            <a:off x="3482447" y="6138836"/>
            <a:ext cx="5095875" cy="230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ZA" sz="900" dirty="0"/>
              <a:t>Note: in the case of continent the flag represents the country with the largest electronics industry</a:t>
            </a:r>
          </a:p>
        </p:txBody>
      </p:sp>
      <p:sp>
        <p:nvSpPr>
          <p:cNvPr id="15371" name="TextBox 13"/>
          <p:cNvSpPr txBox="1">
            <a:spLocks noChangeArrowheads="1"/>
          </p:cNvSpPr>
          <p:nvPr/>
        </p:nvSpPr>
        <p:spPr bwMode="auto">
          <a:xfrm>
            <a:off x="4370716" y="4670970"/>
            <a:ext cx="1169988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ZA" sz="1000"/>
              <a:t>&amp; other North</a:t>
            </a:r>
          </a:p>
          <a:p>
            <a:pPr algn="ctr" eaLnBrk="0" hangingPunct="0"/>
            <a:r>
              <a:rPr lang="en-ZA" sz="1000"/>
              <a:t>American nations</a:t>
            </a:r>
          </a:p>
        </p:txBody>
      </p:sp>
      <p:sp>
        <p:nvSpPr>
          <p:cNvPr id="15372" name="TextBox 14"/>
          <p:cNvSpPr txBox="1">
            <a:spLocks noChangeArrowheads="1"/>
          </p:cNvSpPr>
          <p:nvPr/>
        </p:nvSpPr>
        <p:spPr bwMode="auto">
          <a:xfrm>
            <a:off x="3254704" y="4556670"/>
            <a:ext cx="1030287" cy="2460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eaLnBrk="0" hangingPunct="0"/>
            <a:r>
              <a:rPr lang="en-ZA" sz="1000" dirty="0"/>
              <a:t>(incl. Australia)</a:t>
            </a:r>
          </a:p>
        </p:txBody>
      </p:sp>
      <p:sp>
        <p:nvSpPr>
          <p:cNvPr id="15373" name="TextBox 15"/>
          <p:cNvSpPr txBox="1">
            <a:spLocks noChangeArrowheads="1"/>
          </p:cNvSpPr>
          <p:nvPr/>
        </p:nvSpPr>
        <p:spPr bwMode="auto">
          <a:xfrm>
            <a:off x="3498417" y="6282853"/>
            <a:ext cx="4654550" cy="230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eaLnBrk="0" hangingPunct="0"/>
            <a:r>
              <a:rPr lang="en-ZA" sz="900" dirty="0"/>
              <a:t>Data based on: Cass, S. 2007. “Where the jobs are”, In </a:t>
            </a:r>
            <a:r>
              <a:rPr lang="en-ZA" sz="900" i="1" dirty="0"/>
              <a:t>IEEE Spectrum: 44(2)</a:t>
            </a:r>
            <a:r>
              <a:rPr lang="en-ZA" sz="900" dirty="0"/>
              <a:t>. pp 51-57</a:t>
            </a:r>
          </a:p>
        </p:txBody>
      </p:sp>
      <p:sp>
        <p:nvSpPr>
          <p:cNvPr id="14" name="Up Arrow 13"/>
          <p:cNvSpPr/>
          <p:nvPr/>
        </p:nvSpPr>
        <p:spPr>
          <a:xfrm>
            <a:off x="7380312" y="5071020"/>
            <a:ext cx="648072" cy="432048"/>
          </a:xfrm>
          <a:prstGeom prst="upArrow">
            <a:avLst/>
          </a:prstGeom>
          <a:solidFill>
            <a:schemeClr val="accent6">
              <a:lumMod val="20000"/>
              <a:lumOff val="80000"/>
            </a:schemeClr>
          </a:solidFill>
          <a:ln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5" name="TextBox 14"/>
          <p:cNvSpPr txBox="1"/>
          <p:nvPr/>
        </p:nvSpPr>
        <p:spPr>
          <a:xfrm>
            <a:off x="5320216" y="5575076"/>
            <a:ext cx="36724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sz="1400" dirty="0" smtClean="0"/>
              <a:t>While SA is in the lead in Africa, the country is still lagging in global terms.</a:t>
            </a:r>
            <a:endParaRPr lang="en-GB" sz="1400" dirty="0"/>
          </a:p>
        </p:txBody>
      </p:sp>
      <p:sp>
        <p:nvSpPr>
          <p:cNvPr id="16" name="TextBox 15"/>
          <p:cNvSpPr txBox="1"/>
          <p:nvPr/>
        </p:nvSpPr>
        <p:spPr>
          <a:xfrm>
            <a:off x="395536" y="1196752"/>
            <a:ext cx="82089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ZA" i="1" dirty="0" smtClean="0"/>
              <a:t>Need to both build skills, to be globally competitive, but also create more jobs locally to retain the knowledge within the country.</a:t>
            </a:r>
            <a:endParaRPr lang="en-GB" i="1" dirty="0"/>
          </a:p>
        </p:txBody>
      </p:sp>
      <p:grpSp>
        <p:nvGrpSpPr>
          <p:cNvPr id="20" name="Group 19"/>
          <p:cNvGrpSpPr/>
          <p:nvPr/>
        </p:nvGrpSpPr>
        <p:grpSpPr>
          <a:xfrm>
            <a:off x="96181" y="4403020"/>
            <a:ext cx="3165607" cy="1771576"/>
            <a:chOff x="96181" y="4403020"/>
            <a:chExt cx="3165607" cy="1771576"/>
          </a:xfrm>
        </p:grpSpPr>
        <p:pic>
          <p:nvPicPr>
            <p:cNvPr id="17" name="Picture 16" descr="braindrain.jp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755576" y="4437112"/>
              <a:ext cx="1996440" cy="1463040"/>
            </a:xfrm>
            <a:prstGeom prst="rect">
              <a:avLst/>
            </a:prstGeom>
          </p:spPr>
        </p:pic>
        <p:sp>
          <p:nvSpPr>
            <p:cNvPr id="18" name="TextBox 17"/>
            <p:cNvSpPr txBox="1"/>
            <p:nvPr/>
          </p:nvSpPr>
          <p:spPr>
            <a:xfrm rot="19951598">
              <a:off x="96181" y="4403020"/>
              <a:ext cx="1944216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ZA" b="1" dirty="0" smtClean="0"/>
                <a:t>SA knowledge economy</a:t>
              </a:r>
              <a:endParaRPr lang="en-GB" b="1" dirty="0"/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17572" y="5805264"/>
              <a:ext cx="1944216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ZA" b="1" dirty="0" smtClean="0"/>
                <a:t>Overseas</a:t>
              </a:r>
              <a:endParaRPr lang="en-GB" b="1" dirty="0"/>
            </a:p>
          </p:txBody>
        </p:sp>
      </p:grpSp>
      <p:grpSp>
        <p:nvGrpSpPr>
          <p:cNvPr id="23" name="Group 22"/>
          <p:cNvGrpSpPr/>
          <p:nvPr/>
        </p:nvGrpSpPr>
        <p:grpSpPr>
          <a:xfrm>
            <a:off x="224444" y="4838982"/>
            <a:ext cx="2437507" cy="309723"/>
            <a:chOff x="224444" y="4838982"/>
            <a:chExt cx="2437507" cy="309723"/>
          </a:xfrm>
        </p:grpSpPr>
        <p:sp>
          <p:nvSpPr>
            <p:cNvPr id="21" name="Rectangle 20"/>
            <p:cNvSpPr/>
            <p:nvPr/>
          </p:nvSpPr>
          <p:spPr>
            <a:xfrm rot="20354842">
              <a:off x="224444" y="4860673"/>
              <a:ext cx="2376264" cy="2880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22" name="Rectangle 21"/>
            <p:cNvSpPr/>
            <p:nvPr/>
          </p:nvSpPr>
          <p:spPr>
            <a:xfrm rot="1957683">
              <a:off x="285687" y="4838982"/>
              <a:ext cx="2376264" cy="288032"/>
            </a:xfrm>
            <a:prstGeom prst="rect">
              <a:avLst/>
            </a:prstGeom>
            <a:solidFill>
              <a:schemeClr val="accent2">
                <a:lumMod val="20000"/>
                <a:lumOff val="80000"/>
              </a:schemeClr>
            </a:solidFill>
            <a:ln>
              <a:solidFill>
                <a:schemeClr val="tx1">
                  <a:lumMod val="50000"/>
                  <a:lumOff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2411760" y="4869160"/>
            <a:ext cx="141577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ZA" dirty="0" smtClean="0"/>
              <a:t>But it</a:t>
            </a:r>
          </a:p>
          <a:p>
            <a:r>
              <a:rPr lang="en-ZA" dirty="0" smtClean="0"/>
              <a:t>gets worse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500"/>
                            </p:stCondLst>
                            <p:childTnLst>
                              <p:par>
                                <p:cTn id="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567333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en-ZA" dirty="0" smtClean="0"/>
              <a:t>A multi-faceted approach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ZA" dirty="0" smtClean="0"/>
              <a:t>Collaboration with overseas and local universities and businesses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ZA" dirty="0" smtClean="0"/>
              <a:t>Research group to attract postgraduates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ZA" dirty="0" smtClean="0"/>
              <a:t>Building an online community of practice (COP)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ZA" dirty="0" smtClean="0"/>
              <a:t>Development of ‘boundary objects’*</a:t>
            </a:r>
          </a:p>
          <a:p>
            <a:pPr marL="850392" lvl="1" indent="-457200">
              <a:buFont typeface="+mj-lt"/>
              <a:buAutoNum type="arabicPeriod"/>
            </a:pPr>
            <a:r>
              <a:rPr lang="en-ZA" dirty="0" smtClean="0"/>
              <a:t>Training programmes – marketing concept and training people inside and outside the university</a:t>
            </a:r>
            <a:endParaRPr lang="en-GB" dirty="0"/>
          </a:p>
        </p:txBody>
      </p:sp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ZA" dirty="0" smtClean="0"/>
              <a:t>Methodology: building the SDR high-tech field in the SA context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8559" y="6681745"/>
            <a:ext cx="7956376" cy="2308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9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* </a:t>
            </a:r>
            <a:r>
              <a:rPr lang="en-US" sz="9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Knorr-Cetina</a:t>
            </a:r>
            <a:r>
              <a:rPr lang="en-US" sz="9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, K. [1997]. “Sociality with objects: social relations in </a:t>
            </a:r>
            <a:r>
              <a:rPr lang="en-US" sz="900" dirty="0" err="1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postsocial</a:t>
            </a:r>
            <a:r>
              <a:rPr lang="en-US" sz="900" dirty="0" smtClean="0">
                <a:solidFill>
                  <a:schemeClr val="accent4">
                    <a:lumMod val="60000"/>
                    <a:lumOff val="40000"/>
                  </a:schemeClr>
                </a:solidFill>
              </a:rPr>
              <a:t> knowledge societies.” Theory, culture &amp; society, 14(4): 1-30.</a:t>
            </a:r>
            <a:endParaRPr lang="en-GB" sz="900" dirty="0">
              <a:solidFill>
                <a:schemeClr val="accent4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5" name="Picture 4" descr="SouthAfric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2411760" y="5113320"/>
            <a:ext cx="1512168" cy="1343134"/>
          </a:xfrm>
          <a:prstGeom prst="rect">
            <a:avLst/>
          </a:prstGeom>
        </p:spPr>
      </p:pic>
      <p:pic>
        <p:nvPicPr>
          <p:cNvPr id="6" name="Picture 5" descr="earth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5810204" y="4725144"/>
            <a:ext cx="1692902" cy="1662261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 rot="21197090">
            <a:off x="3935293" y="5638473"/>
            <a:ext cx="216024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dirty="0" smtClean="0"/>
              <a:t>Knowledge commodities for the global market</a:t>
            </a:r>
            <a:endParaRPr lang="en-GB" dirty="0"/>
          </a:p>
        </p:txBody>
      </p:sp>
      <p:pic>
        <p:nvPicPr>
          <p:cNvPr id="9" name="Picture 8" descr="though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067944" y="4869160"/>
            <a:ext cx="663346" cy="576064"/>
          </a:xfrm>
          <a:prstGeom prst="rect">
            <a:avLst/>
          </a:prstGeom>
        </p:spPr>
      </p:pic>
      <p:pic>
        <p:nvPicPr>
          <p:cNvPr id="10" name="Picture 9" descr="thought.jpg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4788024" y="4797152"/>
            <a:ext cx="663346" cy="576064"/>
          </a:xfrm>
          <a:prstGeom prst="rect">
            <a:avLst/>
          </a:prstGeom>
        </p:spPr>
      </p:pic>
      <p:sp>
        <p:nvSpPr>
          <p:cNvPr id="7" name="Notched Right Arrow 6"/>
          <p:cNvSpPr/>
          <p:nvPr/>
        </p:nvSpPr>
        <p:spPr>
          <a:xfrm rot="21066739">
            <a:off x="4191426" y="5280201"/>
            <a:ext cx="1419036" cy="390798"/>
          </a:xfrm>
          <a:prstGeom prst="notchedRightArrow">
            <a:avLst/>
          </a:prstGeom>
          <a:solidFill>
            <a:schemeClr val="accent5">
              <a:lumMod val="20000"/>
              <a:lumOff val="80000"/>
            </a:schemeClr>
          </a:solidFill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899592" y="1124744"/>
            <a:ext cx="2130436" cy="216024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ZA" sz="1600" dirty="0" smtClean="0">
                <a:solidFill>
                  <a:schemeClr val="tx2">
                    <a:lumMod val="50000"/>
                  </a:schemeClr>
                </a:solidFill>
              </a:rPr>
              <a:t>Overseas university collaborations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71600" y="2420888"/>
            <a:ext cx="1944216" cy="720080"/>
          </a:xfrm>
          <a:prstGeom prst="rect">
            <a:avLst/>
          </a:prstGeom>
          <a:solidFill>
            <a:srgbClr val="00A1DA"/>
          </a:solidFill>
          <a:ln w="127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" name="Title 2"/>
          <p:cNvSpPr>
            <a:spLocks noGrp="1"/>
          </p:cNvSpPr>
          <p:nvPr>
            <p:ph type="title" idx="4294967295"/>
          </p:nvPr>
        </p:nvSpPr>
        <p:spPr>
          <a:xfrm>
            <a:off x="251520" y="0"/>
            <a:ext cx="8229600" cy="1143000"/>
          </a:xfrm>
        </p:spPr>
        <p:txBody>
          <a:bodyPr/>
          <a:lstStyle/>
          <a:p>
            <a:r>
              <a:rPr lang="en-ZA" dirty="0" smtClean="0"/>
              <a:t>Long-term Methodology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3707904" y="2852936"/>
            <a:ext cx="2130436" cy="122413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b" anchorCtr="0"/>
          <a:lstStyle/>
          <a:p>
            <a:pPr algn="ctr"/>
            <a:r>
              <a:rPr lang="en-ZA" sz="1200" dirty="0" smtClean="0">
                <a:solidFill>
                  <a:schemeClr val="tx2">
                    <a:lumMod val="50000"/>
                  </a:schemeClr>
                </a:solidFill>
              </a:rPr>
              <a:t>Software Defined Radio, UCT Research Group</a:t>
            </a:r>
            <a:endParaRPr lang="en-GB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7" name="Picture 6" descr="sdrrg-tr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839520" y="2924944"/>
            <a:ext cx="1800200" cy="607948"/>
          </a:xfrm>
          <a:prstGeom prst="rect">
            <a:avLst/>
          </a:prstGeom>
        </p:spPr>
      </p:pic>
      <p:pic>
        <p:nvPicPr>
          <p:cNvPr id="9" name="Picture 8" descr="ppl.gif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43608" y="1700808"/>
            <a:ext cx="1800200" cy="596724"/>
          </a:xfrm>
          <a:prstGeom prst="rect">
            <a:avLst/>
          </a:prstGeom>
        </p:spPr>
      </p:pic>
      <p:pic>
        <p:nvPicPr>
          <p:cNvPr id="10" name="Picture 9" descr="casper.gif"/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985668" y="2420888"/>
            <a:ext cx="533400" cy="57912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461588" y="2405152"/>
            <a:ext cx="1512168" cy="738664"/>
          </a:xfrm>
          <a:prstGeom prst="rect">
            <a:avLst/>
          </a:prstGeom>
          <a:solidFill>
            <a:srgbClr val="00A1DA"/>
          </a:solidFill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ZA" sz="1050" b="1" dirty="0" smtClean="0">
                <a:solidFill>
                  <a:schemeClr val="bg1">
                    <a:lumMod val="95000"/>
                  </a:schemeClr>
                </a:solidFill>
              </a:rPr>
              <a:t>CASPER</a:t>
            </a:r>
            <a:r>
              <a:rPr lang="en-ZA" sz="1050" dirty="0" smtClean="0">
                <a:solidFill>
                  <a:schemeClr val="bg1">
                    <a:lumMod val="95000"/>
                  </a:schemeClr>
                </a:solidFill>
              </a:rPr>
              <a:t> Centre for</a:t>
            </a:r>
          </a:p>
          <a:p>
            <a:r>
              <a:rPr lang="en-ZA" sz="1050" dirty="0" smtClean="0">
                <a:solidFill>
                  <a:schemeClr val="bg1">
                    <a:lumMod val="95000"/>
                  </a:schemeClr>
                </a:solidFill>
              </a:rPr>
              <a:t>Astronomy Signal</a:t>
            </a:r>
          </a:p>
          <a:p>
            <a:r>
              <a:rPr lang="en-ZA" sz="1050" dirty="0" smtClean="0">
                <a:solidFill>
                  <a:schemeClr val="bg1">
                    <a:lumMod val="95000"/>
                  </a:schemeClr>
                </a:solidFill>
              </a:rPr>
              <a:t>Processing and</a:t>
            </a:r>
          </a:p>
          <a:p>
            <a:r>
              <a:rPr lang="en-ZA" sz="1050" dirty="0" smtClean="0">
                <a:solidFill>
                  <a:schemeClr val="bg1">
                    <a:lumMod val="95000"/>
                  </a:schemeClr>
                </a:solidFill>
              </a:rPr>
              <a:t>Electronics Research</a:t>
            </a:r>
            <a:endParaRPr lang="en-GB" sz="1050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588224" y="4509120"/>
            <a:ext cx="2130436" cy="1656184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ZA" sz="1600" dirty="0" smtClean="0">
                <a:solidFill>
                  <a:schemeClr val="tx2">
                    <a:lumMod val="50000"/>
                  </a:schemeClr>
                </a:solidFill>
              </a:rPr>
              <a:t>Local Industry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516216" y="1340768"/>
            <a:ext cx="2448272" cy="151216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ZA" sz="1600" dirty="0" smtClean="0">
                <a:solidFill>
                  <a:schemeClr val="tx2">
                    <a:lumMod val="50000"/>
                  </a:schemeClr>
                </a:solidFill>
              </a:rPr>
              <a:t>Overseas Industry</a:t>
            </a:r>
          </a:p>
          <a:p>
            <a:pPr algn="ctr"/>
            <a:r>
              <a:rPr lang="en-ZA" sz="1600" dirty="0" smtClean="0">
                <a:solidFill>
                  <a:schemeClr val="tx2">
                    <a:lumMod val="50000"/>
                  </a:schemeClr>
                </a:solidFill>
              </a:rPr>
              <a:t>Collaboration/support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pic>
        <p:nvPicPr>
          <p:cNvPr id="16" name="Picture 19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660232" y="2413645"/>
            <a:ext cx="2152650" cy="29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7" name="Picture 20"/>
          <p:cNvPicPr>
            <a:picLocks noChangeAspect="1" noChangeArrowheads="1"/>
          </p:cNvPicPr>
          <p:nvPr/>
        </p:nvPicPr>
        <p:blipFill>
          <a:blip r:embed="rId7" cstate="print"/>
          <a:srcRect l="9044" t="10579" r="7336" b="20027"/>
          <a:stretch>
            <a:fillRect/>
          </a:stretch>
        </p:blipFill>
        <p:spPr bwMode="auto">
          <a:xfrm>
            <a:off x="6660232" y="1981597"/>
            <a:ext cx="1150938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9" name="Left-Right Arrow 18"/>
          <p:cNvSpPr/>
          <p:nvPr/>
        </p:nvSpPr>
        <p:spPr>
          <a:xfrm rot="1748100">
            <a:off x="3098525" y="2217331"/>
            <a:ext cx="1050896" cy="432048"/>
          </a:xfrm>
          <a:prstGeom prst="leftRightArrow">
            <a:avLst>
              <a:gd name="adj1" fmla="val 3697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0" name="Left-Right Arrow 19"/>
          <p:cNvSpPr/>
          <p:nvPr/>
        </p:nvSpPr>
        <p:spPr>
          <a:xfrm rot="19989518">
            <a:off x="5405016" y="2202817"/>
            <a:ext cx="1050896" cy="432048"/>
          </a:xfrm>
          <a:prstGeom prst="leftRightArrow">
            <a:avLst>
              <a:gd name="adj1" fmla="val 3697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18" descr="SKALOGOfor letterheads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7696480" y="4869160"/>
            <a:ext cx="936104" cy="11432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2" name="Rectangle 21"/>
          <p:cNvSpPr/>
          <p:nvPr/>
        </p:nvSpPr>
        <p:spPr>
          <a:xfrm>
            <a:off x="6660232" y="4941168"/>
            <a:ext cx="108012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200" b="1" dirty="0" err="1" smtClean="0">
                <a:solidFill>
                  <a:schemeClr val="tx2">
                    <a:lumMod val="50000"/>
                  </a:schemeClr>
                </a:solidFill>
              </a:rPr>
              <a:t>meerKAT</a:t>
            </a:r>
            <a:r>
              <a:rPr lang="en-ZA" sz="1200" dirty="0" smtClean="0">
                <a:solidFill>
                  <a:schemeClr val="tx2">
                    <a:lumMod val="50000"/>
                  </a:schemeClr>
                </a:solidFill>
              </a:rPr>
              <a:t> </a:t>
            </a:r>
            <a:r>
              <a:rPr lang="en-ZA" sz="1200" dirty="0" err="1" smtClean="0">
                <a:solidFill>
                  <a:schemeClr val="tx2">
                    <a:lumMod val="50000"/>
                  </a:schemeClr>
                </a:solidFill>
              </a:rPr>
              <a:t>Karoo</a:t>
            </a:r>
            <a:r>
              <a:rPr lang="en-ZA" sz="1200" dirty="0" smtClean="0">
                <a:solidFill>
                  <a:schemeClr val="tx2">
                    <a:lumMod val="50000"/>
                  </a:schemeClr>
                </a:solidFill>
              </a:rPr>
              <a:t> Array Telescope</a:t>
            </a:r>
            <a:endParaRPr lang="en-GB" sz="12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3" name="Left-Right Arrow 22"/>
          <p:cNvSpPr/>
          <p:nvPr/>
        </p:nvSpPr>
        <p:spPr>
          <a:xfrm rot="19989518">
            <a:off x="2596704" y="3498961"/>
            <a:ext cx="1050896" cy="432048"/>
          </a:xfrm>
          <a:prstGeom prst="leftRightArrow">
            <a:avLst>
              <a:gd name="adj1" fmla="val 3697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Left-Right Arrow 23"/>
          <p:cNvSpPr/>
          <p:nvPr/>
        </p:nvSpPr>
        <p:spPr>
          <a:xfrm rot="1712667">
            <a:off x="5475451" y="4301894"/>
            <a:ext cx="1050896" cy="432048"/>
          </a:xfrm>
          <a:prstGeom prst="leftRightArrow">
            <a:avLst>
              <a:gd name="adj1" fmla="val 3697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Rectangle 24"/>
          <p:cNvSpPr/>
          <p:nvPr/>
        </p:nvSpPr>
        <p:spPr>
          <a:xfrm>
            <a:off x="467544" y="4149080"/>
            <a:ext cx="2448272" cy="79208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ZA" sz="1600" dirty="0" smtClean="0">
                <a:solidFill>
                  <a:schemeClr val="tx2">
                    <a:lumMod val="50000"/>
                  </a:schemeClr>
                </a:solidFill>
              </a:rPr>
              <a:t>Online Community of Practice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305660" y="4941168"/>
            <a:ext cx="2778508" cy="1698783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en-ZA" sz="1600" dirty="0" smtClean="0">
                <a:solidFill>
                  <a:schemeClr val="tx2">
                    <a:lumMod val="50000"/>
                  </a:schemeClr>
                </a:solidFill>
              </a:rPr>
              <a:t>Other SA Universities and groups 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27" name="Left-Right Arrow 26"/>
          <p:cNvSpPr/>
          <p:nvPr/>
        </p:nvSpPr>
        <p:spPr>
          <a:xfrm rot="18128260">
            <a:off x="4023477" y="4272604"/>
            <a:ext cx="767093" cy="432048"/>
          </a:xfrm>
          <a:prstGeom prst="leftRightArrow">
            <a:avLst>
              <a:gd name="adj1" fmla="val 36976"/>
              <a:gd name="adj2" fmla="val 50000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8" name="Picture 27" descr="training.jpg"/>
          <p:cNvPicPr>
            <a:picLocks noChangeAspect="1"/>
          </p:cNvPicPr>
          <p:nvPr/>
        </p:nvPicPr>
        <p:blipFill>
          <a:blip r:embed="rId9" cstate="print"/>
          <a:stretch>
            <a:fillRect/>
          </a:stretch>
        </p:blipFill>
        <p:spPr>
          <a:xfrm>
            <a:off x="3419872" y="5445224"/>
            <a:ext cx="1008112" cy="924103"/>
          </a:xfrm>
          <a:prstGeom prst="rect">
            <a:avLst/>
          </a:prstGeom>
        </p:spPr>
      </p:pic>
      <p:sp>
        <p:nvSpPr>
          <p:cNvPr id="29" name="Rectangle 28"/>
          <p:cNvSpPr/>
          <p:nvPr/>
        </p:nvSpPr>
        <p:spPr>
          <a:xfrm>
            <a:off x="3347864" y="6309320"/>
            <a:ext cx="1370888" cy="30777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ZA" sz="1400" dirty="0" smtClean="0">
                <a:solidFill>
                  <a:schemeClr val="tx2">
                    <a:lumMod val="50000"/>
                  </a:schemeClr>
                </a:solidFill>
              </a:rPr>
              <a:t>Short courses</a:t>
            </a:r>
            <a:endParaRPr lang="en-GB" sz="1400" dirty="0"/>
          </a:p>
        </p:txBody>
      </p:sp>
      <p:sp>
        <p:nvSpPr>
          <p:cNvPr id="30" name="Rectangle 29"/>
          <p:cNvSpPr/>
          <p:nvPr/>
        </p:nvSpPr>
        <p:spPr>
          <a:xfrm>
            <a:off x="4572000" y="6009520"/>
            <a:ext cx="1512168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ZA" sz="1400" dirty="0" smtClean="0">
                <a:solidFill>
                  <a:schemeClr val="tx2">
                    <a:lumMod val="50000"/>
                  </a:schemeClr>
                </a:solidFill>
              </a:rPr>
              <a:t>Research collaborations</a:t>
            </a:r>
            <a:endParaRPr lang="en-GB" sz="1400" dirty="0"/>
          </a:p>
        </p:txBody>
      </p:sp>
      <p:grpSp>
        <p:nvGrpSpPr>
          <p:cNvPr id="49" name="Group 48"/>
          <p:cNvGrpSpPr/>
          <p:nvPr/>
        </p:nvGrpSpPr>
        <p:grpSpPr>
          <a:xfrm>
            <a:off x="4788024" y="5403020"/>
            <a:ext cx="816091" cy="648072"/>
            <a:chOff x="3851920" y="692696"/>
            <a:chExt cx="2448272" cy="1944216"/>
          </a:xfrm>
        </p:grpSpPr>
        <p:sp>
          <p:nvSpPr>
            <p:cNvPr id="31" name="Oval 30"/>
            <p:cNvSpPr/>
            <p:nvPr/>
          </p:nvSpPr>
          <p:spPr>
            <a:xfrm>
              <a:off x="4860032" y="692696"/>
              <a:ext cx="720080" cy="72008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2" name="Oval 31"/>
            <p:cNvSpPr/>
            <p:nvPr/>
          </p:nvSpPr>
          <p:spPr>
            <a:xfrm>
              <a:off x="3851920" y="1124744"/>
              <a:ext cx="720080" cy="72008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3" name="Oval 32"/>
            <p:cNvSpPr/>
            <p:nvPr/>
          </p:nvSpPr>
          <p:spPr>
            <a:xfrm>
              <a:off x="4644008" y="1916832"/>
              <a:ext cx="720080" cy="72008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sp>
          <p:nvSpPr>
            <p:cNvPr id="34" name="Oval 33"/>
            <p:cNvSpPr/>
            <p:nvPr/>
          </p:nvSpPr>
          <p:spPr>
            <a:xfrm>
              <a:off x="5580112" y="1268760"/>
              <a:ext cx="720080" cy="720080"/>
            </a:xfrm>
            <a:prstGeom prst="ellipse">
              <a:avLst/>
            </a:prstGeom>
            <a:solidFill>
              <a:schemeClr val="bg1"/>
            </a:solidFill>
            <a:ln w="12700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/>
            </a:p>
          </p:txBody>
        </p:sp>
        <p:cxnSp>
          <p:nvCxnSpPr>
            <p:cNvPr id="36" name="Straight Arrow Connector 35"/>
            <p:cNvCxnSpPr>
              <a:stCxn id="31" idx="2"/>
              <a:endCxn id="32" idx="7"/>
            </p:cNvCxnSpPr>
            <p:nvPr/>
          </p:nvCxnSpPr>
          <p:spPr>
            <a:xfrm rot="10800000" flipV="1">
              <a:off x="4466548" y="1052735"/>
              <a:ext cx="393485" cy="177461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7" name="Straight Arrow Connector 36"/>
            <p:cNvCxnSpPr>
              <a:stCxn id="32" idx="5"/>
              <a:endCxn id="33" idx="1"/>
            </p:cNvCxnSpPr>
            <p:nvPr/>
          </p:nvCxnSpPr>
          <p:spPr>
            <a:xfrm rot="16200000" flipH="1">
              <a:off x="4466547" y="1739371"/>
              <a:ext cx="282914" cy="28291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0" name="Straight Arrow Connector 39"/>
            <p:cNvCxnSpPr>
              <a:stCxn id="31" idx="5"/>
              <a:endCxn id="34" idx="1"/>
            </p:cNvCxnSpPr>
            <p:nvPr/>
          </p:nvCxnSpPr>
          <p:spPr>
            <a:xfrm rot="16200000" flipH="1">
              <a:off x="5546667" y="1235315"/>
              <a:ext cx="66890" cy="210906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3" name="Straight Arrow Connector 42"/>
            <p:cNvCxnSpPr>
              <a:stCxn id="33" idx="7"/>
              <a:endCxn id="34" idx="3"/>
            </p:cNvCxnSpPr>
            <p:nvPr/>
          </p:nvCxnSpPr>
          <p:spPr>
            <a:xfrm rot="5400000" flipH="1" flipV="1">
              <a:off x="5402651" y="1739371"/>
              <a:ext cx="138898" cy="426930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6" name="Straight Arrow Connector 45"/>
            <p:cNvCxnSpPr>
              <a:stCxn id="31" idx="4"/>
              <a:endCxn id="33" idx="0"/>
            </p:cNvCxnSpPr>
            <p:nvPr/>
          </p:nvCxnSpPr>
          <p:spPr>
            <a:xfrm rot="5400000">
              <a:off x="4860032" y="1556792"/>
              <a:ext cx="504056" cy="216024"/>
            </a:xfrm>
            <a:prstGeom prst="straightConnector1">
              <a:avLst/>
            </a:prstGeom>
            <a:ln>
              <a:solidFill>
                <a:schemeClr val="tx1"/>
              </a:solidFill>
              <a:tailEnd type="arrow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2"/>
          <p:cNvSpPr txBox="1">
            <a:spLocks/>
          </p:cNvSpPr>
          <p:nvPr/>
        </p:nvSpPr>
        <p:spPr>
          <a:xfrm>
            <a:off x="251520" y="-42204"/>
            <a:ext cx="8892480" cy="692696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ZA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  <a:uLnTx/>
                <a:uFillTx/>
                <a:latin typeface="+mj-lt"/>
                <a:ea typeface="+mj-ea"/>
                <a:cs typeface="+mj-cs"/>
              </a:rPr>
              <a:t>SDRRG Research Group Strategy</a:t>
            </a:r>
            <a:endParaRPr kumimoji="0" lang="en-GB" sz="2800" b="1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>
                <a:outerShdw blurRad="31750" dist="25400" dir="5400000" algn="tl" rotWithShape="0">
                  <a:srgbClr val="000000">
                    <a:alpha val="25000"/>
                  </a:srgbClr>
                </a:outerShdw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3" name="Cube 2"/>
          <p:cNvSpPr/>
          <p:nvPr/>
        </p:nvSpPr>
        <p:spPr>
          <a:xfrm>
            <a:off x="1907704" y="4927100"/>
            <a:ext cx="5184576" cy="1296144"/>
          </a:xfrm>
          <a:prstGeom prst="cub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800" dirty="0" smtClean="0">
                <a:solidFill>
                  <a:schemeClr val="tx2">
                    <a:lumMod val="50000"/>
                  </a:schemeClr>
                </a:solidFill>
              </a:rPr>
              <a:t>4</a:t>
            </a:r>
            <a:r>
              <a:rPr lang="en-ZA" sz="2800" baseline="30000" dirty="0" smtClean="0">
                <a:solidFill>
                  <a:schemeClr val="tx2">
                    <a:lumMod val="50000"/>
                  </a:schemeClr>
                </a:solidFill>
              </a:rPr>
              <a:t>th</a:t>
            </a:r>
            <a:r>
              <a:rPr lang="en-ZA" sz="2800" dirty="0" smtClean="0">
                <a:solidFill>
                  <a:schemeClr val="tx2">
                    <a:lumMod val="50000"/>
                  </a:schemeClr>
                </a:solidFill>
              </a:rPr>
              <a:t> Year Undergraduates</a:t>
            </a:r>
            <a:endParaRPr lang="en-GB" sz="28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4" name="Cube 3"/>
          <p:cNvSpPr/>
          <p:nvPr/>
        </p:nvSpPr>
        <p:spPr>
          <a:xfrm>
            <a:off x="35496" y="3126900"/>
            <a:ext cx="2592288" cy="1152128"/>
          </a:xfrm>
          <a:prstGeom prst="cub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Postgraduates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8" name="Right Arrow 7"/>
          <p:cNvSpPr/>
          <p:nvPr/>
        </p:nvSpPr>
        <p:spPr>
          <a:xfrm rot="13855078">
            <a:off x="1908363" y="4394677"/>
            <a:ext cx="862776" cy="5979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9" name="Right Arrow 8"/>
          <p:cNvSpPr/>
          <p:nvPr/>
        </p:nvSpPr>
        <p:spPr>
          <a:xfrm rot="18622451">
            <a:off x="6160009" y="4407080"/>
            <a:ext cx="862776" cy="5979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" name="Cube 9"/>
          <p:cNvSpPr/>
          <p:nvPr/>
        </p:nvSpPr>
        <p:spPr>
          <a:xfrm>
            <a:off x="2627784" y="3126900"/>
            <a:ext cx="3096344" cy="1152128"/>
          </a:xfrm>
          <a:prstGeom prst="cub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Local industry / other universities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1" name="Cube 10"/>
          <p:cNvSpPr/>
          <p:nvPr/>
        </p:nvSpPr>
        <p:spPr>
          <a:xfrm>
            <a:off x="5652120" y="3126900"/>
            <a:ext cx="3351203" cy="1152128"/>
          </a:xfrm>
          <a:prstGeom prst="cube">
            <a:avLst/>
          </a:prstGeom>
          <a:solidFill>
            <a:schemeClr val="accent1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ZA" sz="2400" dirty="0" smtClean="0">
                <a:solidFill>
                  <a:schemeClr val="tx2">
                    <a:lumMod val="50000"/>
                  </a:schemeClr>
                </a:solidFill>
              </a:rPr>
              <a:t>Overseas industry/ universities</a:t>
            </a:r>
            <a:endParaRPr lang="en-GB" sz="2400" dirty="0">
              <a:solidFill>
                <a:schemeClr val="tx2">
                  <a:lumMod val="50000"/>
                </a:schemeClr>
              </a:solidFill>
            </a:endParaRPr>
          </a:p>
        </p:txBody>
      </p:sp>
      <p:sp>
        <p:nvSpPr>
          <p:cNvPr id="12" name="Right Arrow 11"/>
          <p:cNvSpPr/>
          <p:nvPr/>
        </p:nvSpPr>
        <p:spPr>
          <a:xfrm rot="16200000">
            <a:off x="3935555" y="4412738"/>
            <a:ext cx="718760" cy="59799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rsa.gif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017628" y="548680"/>
            <a:ext cx="2601480" cy="2445392"/>
          </a:xfrm>
          <a:prstGeom prst="rect">
            <a:avLst/>
          </a:prstGeom>
        </p:spPr>
      </p:pic>
      <p:pic>
        <p:nvPicPr>
          <p:cNvPr id="14" name="Picture 13" descr="rsa-flag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779912" y="1542724"/>
            <a:ext cx="748288" cy="508946"/>
          </a:xfrm>
          <a:prstGeom prst="rect">
            <a:avLst/>
          </a:prstGeom>
        </p:spPr>
      </p:pic>
      <p:sp>
        <p:nvSpPr>
          <p:cNvPr id="16" name="Curved Right Arrow 15"/>
          <p:cNvSpPr/>
          <p:nvPr/>
        </p:nvSpPr>
        <p:spPr>
          <a:xfrm>
            <a:off x="871456" y="2262804"/>
            <a:ext cx="1800200" cy="12241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2647734" y="2118788"/>
            <a:ext cx="3010761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ZA" sz="2000" b="1" dirty="0" smtClean="0">
                <a:solidFill>
                  <a:schemeClr val="tx2">
                    <a:lumMod val="50000"/>
                  </a:schemeClr>
                </a:solidFill>
              </a:rPr>
              <a:t>Building &amp; maintaining</a:t>
            </a:r>
          </a:p>
          <a:p>
            <a:pPr algn="ctr"/>
            <a:r>
              <a:rPr lang="en-ZA" sz="2000" b="1" dirty="0" smtClean="0">
                <a:solidFill>
                  <a:schemeClr val="tx2">
                    <a:lumMod val="50000"/>
                  </a:schemeClr>
                </a:solidFill>
              </a:rPr>
              <a:t>high-tech knowledge</a:t>
            </a:r>
            <a:endParaRPr lang="en-GB" sz="2000" b="1" dirty="0"/>
          </a:p>
        </p:txBody>
      </p:sp>
      <p:sp>
        <p:nvSpPr>
          <p:cNvPr id="18" name="Curved Right Arrow 17"/>
          <p:cNvSpPr/>
          <p:nvPr/>
        </p:nvSpPr>
        <p:spPr>
          <a:xfrm rot="10800000">
            <a:off x="5680256" y="2118789"/>
            <a:ext cx="1800200" cy="1224136"/>
          </a:xfrm>
          <a:prstGeom prst="curved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Glass Layers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  <a:fontScheme name="Glass Layers">
    <a:majorFont>
      <a:latin typeface="Arial Black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2197</TotalTime>
  <Words>1107</Words>
  <Application>Microsoft Office PowerPoint</Application>
  <PresentationFormat>On-screen Show (4:3)</PresentationFormat>
  <Paragraphs>217</Paragraphs>
  <Slides>21</Slides>
  <Notes>21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Concourse</vt:lpstr>
      <vt:lpstr>Building local knowledge in a high-tech field</vt:lpstr>
      <vt:lpstr>Introduction</vt:lpstr>
      <vt:lpstr>A high-tech field</vt:lpstr>
      <vt:lpstr>Focus: Software Defined Radio (SDR) reconfigurable computer</vt:lpstr>
      <vt:lpstr>Why SDR in SA?</vt:lpstr>
      <vt:lpstr>Where the jobs are…</vt:lpstr>
      <vt:lpstr>Methodology: building the SDR high-tech field in the SA context</vt:lpstr>
      <vt:lpstr>Long-term Methodology</vt:lpstr>
      <vt:lpstr>PowerPoint Presentation</vt:lpstr>
      <vt:lpstr>Building of student skills</vt:lpstr>
      <vt:lpstr>Types of Electrical Engineers</vt:lpstr>
      <vt:lpstr>Approach to Building local knowledge in this high-tech field:</vt:lpstr>
      <vt:lpstr>PowerPoint Presentation</vt:lpstr>
      <vt:lpstr>Needs analysis for SDR</vt:lpstr>
      <vt:lpstr>PowerPoint Presentation</vt:lpstr>
      <vt:lpstr>Progress thus far</vt:lpstr>
      <vt:lpstr>Problems to address</vt:lpstr>
      <vt:lpstr>Conclusion</vt:lpstr>
      <vt:lpstr>Conclusion</vt:lpstr>
      <vt:lpstr>Acknowledgements</vt:lpstr>
      <vt:lpstr>QUESTIONS?</vt:lpstr>
    </vt:vector>
  </TitlesOfParts>
  <Company>Grizli777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 Generic Multiprocessor System</dc:title>
  <dc:creator>Shaun</dc:creator>
  <cp:lastModifiedBy>Simon Winberg</cp:lastModifiedBy>
  <cp:revision>235</cp:revision>
  <dcterms:created xsi:type="dcterms:W3CDTF">2011-03-06T19:04:21Z</dcterms:created>
  <dcterms:modified xsi:type="dcterms:W3CDTF">2011-12-22T19:37:18Z</dcterms:modified>
</cp:coreProperties>
</file>