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9" r:id="rId2"/>
    <p:sldId id="320" r:id="rId3"/>
    <p:sldId id="314" r:id="rId4"/>
    <p:sldId id="309" r:id="rId5"/>
    <p:sldId id="336" r:id="rId6"/>
    <p:sldId id="338" r:id="rId7"/>
    <p:sldId id="333" r:id="rId8"/>
    <p:sldId id="334" r:id="rId9"/>
    <p:sldId id="346" r:id="rId10"/>
    <p:sldId id="324" r:id="rId11"/>
    <p:sldId id="332" r:id="rId12"/>
    <p:sldId id="330" r:id="rId13"/>
    <p:sldId id="313" r:id="rId14"/>
    <p:sldId id="345" r:id="rId15"/>
    <p:sldId id="341" r:id="rId16"/>
    <p:sldId id="340" r:id="rId17"/>
    <p:sldId id="343" r:id="rId18"/>
    <p:sldId id="344" r:id="rId19"/>
    <p:sldId id="347" r:id="rId20"/>
    <p:sldId id="300" r:id="rId21"/>
    <p:sldId id="298" r:id="rId2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A1DA"/>
    <a:srgbClr val="0B0581"/>
    <a:srgbClr val="FFFF66"/>
    <a:srgbClr val="090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0" autoAdjust="0"/>
  </p:normalViewPr>
  <p:slideViewPr>
    <p:cSldViewPr>
      <p:cViewPr varScale="1">
        <p:scale>
          <a:sx n="79" d="100"/>
          <a:sy n="79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oa\Projects\EEE4084F\2010\LECTURES\EEE4084F-Lecture01\Images\Where_jobs_are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  <c:perspective val="30"/>
    </c:view3D>
    <c:floor>
      <c:thickness val="0"/>
      <c:spPr>
        <a:ln>
          <a:solidFill>
            <a:sysClr val="windowText" lastClr="000000"/>
          </a:solidFill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352225573345743E-2"/>
          <c:y val="2.4393939393939391E-2"/>
          <c:w val="0.90012169301460065"/>
          <c:h val="0.823348604151753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1C1C1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USA</c:v>
                </c:pt>
                <c:pt idx="1">
                  <c:v>Europe</c:v>
                </c:pt>
                <c:pt idx="2">
                  <c:v>Asia/Pacific</c:v>
                </c:pt>
                <c:pt idx="3">
                  <c:v>Canada</c:v>
                </c:pt>
                <c:pt idx="4">
                  <c:v>South America</c:v>
                </c:pt>
                <c:pt idx="5">
                  <c:v>Africa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0.46</c:v>
                </c:pt>
                <c:pt idx="1">
                  <c:v>0.22000000000000033</c:v>
                </c:pt>
                <c:pt idx="2">
                  <c:v>0.2</c:v>
                </c:pt>
                <c:pt idx="3">
                  <c:v>8.0000000000000224E-2</c:v>
                </c:pt>
                <c:pt idx="4" formatCode="0.00%">
                  <c:v>2.5000000000000095E-2</c:v>
                </c:pt>
                <c:pt idx="5" formatCode="0.00%">
                  <c:v>1.4999999999999998E-2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461888"/>
        <c:axId val="91471872"/>
        <c:axId val="80481344"/>
      </c:bar3DChart>
      <c:catAx>
        <c:axId val="914618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>
                <a:solidFill>
                  <a:sysClr val="windowText" lastClr="000000"/>
                </a:solidFill>
              </a:defRPr>
            </a:pPr>
            <a:endParaRPr lang="en-US"/>
          </a:p>
        </c:txPr>
        <c:crossAx val="91471872"/>
        <c:crosses val="autoZero"/>
        <c:auto val="1"/>
        <c:lblAlgn val="ctr"/>
        <c:lblOffset val="100"/>
        <c:noMultiLvlLbl val="0"/>
      </c:catAx>
      <c:valAx>
        <c:axId val="9147187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400">
                <a:solidFill>
                  <a:sysClr val="windowText" lastClr="000000"/>
                </a:solidFill>
              </a:defRPr>
            </a:pPr>
            <a:endParaRPr lang="en-US"/>
          </a:p>
        </c:txPr>
        <c:crossAx val="91461888"/>
        <c:crosses val="autoZero"/>
        <c:crossBetween val="between"/>
      </c:valAx>
      <c:serAx>
        <c:axId val="80481344"/>
        <c:scaling>
          <c:orientation val="minMax"/>
        </c:scaling>
        <c:delete val="1"/>
        <c:axPos val="b"/>
        <c:majorTickMark val="out"/>
        <c:minorTickMark val="none"/>
        <c:tickLblPos val="none"/>
        <c:crossAx val="91471872"/>
        <c:crosses val="autoZero"/>
      </c:ser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43C46-922B-478C-9F21-F778D6E5E4E1}" type="datetimeFigureOut">
              <a:rPr lang="en-GB" smtClean="0"/>
              <a:pPr/>
              <a:t>22/12/2011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FA122-2AE1-483F-836C-F08D713BF8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97AAF-16A6-4055-8673-EE9D1FEAC036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2290E-B745-42B8-9403-F5F8791709F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678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20</a:t>
            </a:fld>
            <a:endParaRPr lang="en-Z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C1C22-6CDA-40FB-9349-228D88F5404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BD4F36-2CC0-4AC9-A4F0-F0BEC383C4F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290E-B745-42B8-9403-F5F8791709F7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3765" y="4953000"/>
            <a:ext cx="9147765" cy="1912088"/>
            <a:chOff x="-3765" y="4953000"/>
            <a:chExt cx="9147765" cy="1912088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953000"/>
              <a:ext cx="7456487" cy="48815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237744"/>
              <a:ext cx="9108557" cy="78866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5000978"/>
              <a:ext cx="9144000" cy="186411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997671"/>
              <a:ext cx="9147765" cy="790302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4" name="Picture 13" descr="sdrrg-sq-sm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33058" y="6314926"/>
            <a:ext cx="478526" cy="4785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416868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2B6229-E911-4A0E-8484-4CD2E57DB257}" type="datetimeFigureOut">
              <a:rPr lang="en-US" smtClean="0"/>
              <a:pPr/>
              <a:t>12/22/2011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76174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0018E2-A021-4F79-AF89-450D371A529D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11" name="Picture 10" descr="sdrrg-sq-sm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597912" y="6336442"/>
            <a:ext cx="500066" cy="500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7" Type="http://schemas.openxmlformats.org/officeDocument/2006/relationships/image" Target="../media/image4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gif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7" Type="http://schemas.openxmlformats.org/officeDocument/2006/relationships/hyperlink" Target="http://www.rhino.ee.uct.ac.za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1.jpeg"/><Relationship Id="rId4" Type="http://schemas.openxmlformats.org/officeDocument/2006/relationships/image" Target="../media/image4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jpeg"/><Relationship Id="rId7" Type="http://schemas.openxmlformats.org/officeDocument/2006/relationships/image" Target="../media/image1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ive.nl/" TargetMode="Externa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chart" Target="../charts/chart1.xml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gif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gif"/><Relationship Id="rId4" Type="http://schemas.openxmlformats.org/officeDocument/2006/relationships/image" Target="../media/image31.gif"/><Relationship Id="rId9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outhAfric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140968"/>
            <a:ext cx="3429024" cy="304571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490" y="273050"/>
            <a:ext cx="8229600" cy="1441438"/>
          </a:xfrm>
        </p:spPr>
        <p:txBody>
          <a:bodyPr>
            <a:noAutofit/>
          </a:bodyPr>
          <a:lstStyle/>
          <a:p>
            <a:r>
              <a:rPr lang="en-ZA" sz="4800" dirty="0" smtClean="0">
                <a:latin typeface="Britannic Bold" pitchFamily="34" charset="0"/>
              </a:rPr>
              <a:t>Building local knowledge in a high-tech field</a:t>
            </a:r>
            <a:endParaRPr lang="en-ZA" sz="4000" dirty="0">
              <a:latin typeface="Britannic Bold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9512" y="2000240"/>
            <a:ext cx="4040188" cy="63976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ZA" sz="3200" dirty="0" smtClean="0"/>
              <a:t>Knowledge 2011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714876" y="5857892"/>
            <a:ext cx="4041775" cy="762000"/>
          </a:xfrm>
          <a:solidFill>
            <a:srgbClr val="0070C0"/>
          </a:solidFill>
        </p:spPr>
        <p:txBody>
          <a:bodyPr/>
          <a:lstStyle/>
          <a:p>
            <a:r>
              <a:rPr lang="en-ZA" dirty="0" smtClean="0"/>
              <a:t>29-March-2011</a:t>
            </a:r>
            <a:endParaRPr lang="en-ZA" dirty="0"/>
          </a:p>
        </p:txBody>
      </p:sp>
      <p:pic>
        <p:nvPicPr>
          <p:cNvPr id="6" name="Picture 5" descr="sdrrg-sq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789040"/>
            <a:ext cx="1000132" cy="10001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2103" y="4009848"/>
            <a:ext cx="3081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B0581"/>
                </a:solidFill>
                <a:latin typeface="Lucida Sans Unicode" pitchFamily="34" charset="0"/>
                <a:cs typeface="Lucida Sans Unicode" pitchFamily="34" charset="0"/>
              </a:rPr>
              <a:t>Software Defined Radio</a:t>
            </a:r>
          </a:p>
          <a:p>
            <a:r>
              <a:rPr lang="en-US" sz="2000" dirty="0" smtClean="0">
                <a:solidFill>
                  <a:srgbClr val="0B0581"/>
                </a:solidFill>
                <a:latin typeface="Lucida Sans Unicode" pitchFamily="34" charset="0"/>
                <a:cs typeface="Lucida Sans Unicode" pitchFamily="34" charset="0"/>
              </a:rPr>
              <a:t>Research Group</a:t>
            </a:r>
          </a:p>
        </p:txBody>
      </p:sp>
      <p:sp>
        <p:nvSpPr>
          <p:cNvPr id="9" name="Rectangle 8"/>
          <p:cNvSpPr/>
          <p:nvPr/>
        </p:nvSpPr>
        <p:spPr>
          <a:xfrm>
            <a:off x="4500562" y="1928802"/>
            <a:ext cx="4289957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Presentation by:</a:t>
            </a:r>
          </a:p>
          <a:p>
            <a:endParaRPr lang="en-ZA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Z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Simon Winberg</a:t>
            </a:r>
          </a:p>
          <a:p>
            <a:r>
              <a:rPr lang="en-Z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Department of Electrical Engineering</a:t>
            </a:r>
          </a:p>
          <a:p>
            <a:r>
              <a:rPr lang="en-Z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University of Cape Town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282" y="2642082"/>
            <a:ext cx="41434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Higher education and entrepreneurship</a:t>
            </a:r>
            <a:endParaRPr lang="en-US" sz="16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4" name="Picture 13" descr="ee_grad_h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0014" y="4755495"/>
            <a:ext cx="1028524" cy="962025"/>
          </a:xfrm>
          <a:prstGeom prst="rect">
            <a:avLst/>
          </a:prstGeom>
        </p:spPr>
      </p:pic>
      <p:pic>
        <p:nvPicPr>
          <p:cNvPr id="13" name="Picture 12" descr="uctlogo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68344" y="4725144"/>
            <a:ext cx="992779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7524328" y="5877272"/>
            <a:ext cx="764704" cy="550348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ZA" dirty="0" smtClean="0"/>
              <a:t>Skills for reconfigurable computing…</a:t>
            </a:r>
          </a:p>
          <a:p>
            <a:r>
              <a:rPr lang="en-ZA" dirty="0" smtClean="0"/>
              <a:t>In some respects they need </a:t>
            </a:r>
            <a:r>
              <a:rPr lang="en-ZA" i="1" dirty="0" smtClean="0"/>
              <a:t>less</a:t>
            </a:r>
            <a:r>
              <a:rPr lang="en-ZA" dirty="0" smtClean="0"/>
              <a:t> knowledge…</a:t>
            </a:r>
          </a:p>
          <a:p>
            <a:pPr lvl="1"/>
            <a:r>
              <a:rPr lang="en-ZA" dirty="0" smtClean="0"/>
              <a:t>Some of the analogue electronics not as complex</a:t>
            </a:r>
          </a:p>
          <a:p>
            <a:pPr lvl="1"/>
            <a:r>
              <a:rPr lang="en-ZA" dirty="0" smtClean="0"/>
              <a:t>Less demanding on electronic design skill (e.g., less complex circuit boards, thus faster to build, etc).</a:t>
            </a:r>
          </a:p>
          <a:p>
            <a:r>
              <a:rPr lang="en-ZA" dirty="0" smtClean="0"/>
              <a:t>In other respects they need </a:t>
            </a:r>
            <a:r>
              <a:rPr lang="en-ZA" i="1" dirty="0" smtClean="0"/>
              <a:t>more</a:t>
            </a:r>
            <a:r>
              <a:rPr lang="en-ZA" dirty="0" smtClean="0"/>
              <a:t> knowledge and </a:t>
            </a:r>
            <a:r>
              <a:rPr lang="en-ZA" i="1" dirty="0" smtClean="0"/>
              <a:t>new</a:t>
            </a:r>
            <a:r>
              <a:rPr lang="en-ZA" dirty="0" smtClean="0"/>
              <a:t> kinds of knowledge…</a:t>
            </a:r>
          </a:p>
          <a:p>
            <a:pPr lvl="1"/>
            <a:r>
              <a:rPr lang="en-ZA" dirty="0" smtClean="0"/>
              <a:t>Adapting analogue techniques to a digital domain</a:t>
            </a:r>
          </a:p>
          <a:p>
            <a:pPr lvl="1"/>
            <a:r>
              <a:rPr lang="en-ZA" dirty="0" smtClean="0"/>
              <a:t>Learning hardware description languages</a:t>
            </a:r>
          </a:p>
          <a:p>
            <a:pPr lvl="1"/>
            <a:r>
              <a:rPr lang="en-US" dirty="0" smtClean="0"/>
              <a:t>Understanding theories and practicalities of radio technologies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Building of student skills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6588224" y="5719188"/>
            <a:ext cx="764704" cy="764704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be 4"/>
          <p:cNvSpPr/>
          <p:nvPr/>
        </p:nvSpPr>
        <p:spPr>
          <a:xfrm>
            <a:off x="7047656" y="6165304"/>
            <a:ext cx="764704" cy="462604"/>
          </a:xfrm>
          <a:prstGeom prst="cube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Magnetic Disk 5"/>
          <p:cNvSpPr/>
          <p:nvPr/>
        </p:nvSpPr>
        <p:spPr>
          <a:xfrm>
            <a:off x="7280168" y="5805264"/>
            <a:ext cx="372943" cy="434468"/>
          </a:xfrm>
          <a:prstGeom prst="flowChartMagneticDisk">
            <a:avLst/>
          </a:prstGeom>
          <a:solidFill>
            <a:srgbClr val="FFFF99"/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stle_w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615959"/>
            <a:ext cx="1424406" cy="331236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algn="ctr"/>
            <a:r>
              <a:rPr lang="en-ZA" dirty="0" smtClean="0"/>
              <a:t>Types of Electrical Engineers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1519198"/>
            <a:ext cx="4040188" cy="3941763"/>
          </a:xfrm>
        </p:spPr>
        <p:txBody>
          <a:bodyPr/>
          <a:lstStyle/>
          <a:p>
            <a:pPr>
              <a:buNone/>
            </a:pPr>
            <a:r>
              <a:rPr lang="en-ZA" dirty="0" smtClean="0"/>
              <a:t> Computer/Digital Electronics Engineers</a:t>
            </a:r>
          </a:p>
          <a:p>
            <a:pPr lvl="1"/>
            <a:r>
              <a:rPr lang="en-ZA" dirty="0" smtClean="0"/>
              <a:t>Focus: </a:t>
            </a:r>
            <a:r>
              <a:rPr lang="en-ZA" u="sng" dirty="0" smtClean="0"/>
              <a:t>building computer systems</a:t>
            </a:r>
          </a:p>
          <a:p>
            <a:pPr lvl="1"/>
            <a:r>
              <a:rPr lang="en-ZA" dirty="0" smtClean="0"/>
              <a:t>Digital systems design</a:t>
            </a:r>
          </a:p>
          <a:p>
            <a:pPr lvl="1"/>
            <a:r>
              <a:rPr lang="en-ZA" dirty="0" smtClean="0"/>
              <a:t>Digital signal processing</a:t>
            </a:r>
          </a:p>
          <a:p>
            <a:pPr lvl="1"/>
            <a:r>
              <a:rPr lang="en-ZA" dirty="0" smtClean="0"/>
              <a:t>Interfacing systems</a:t>
            </a:r>
          </a:p>
          <a:p>
            <a:pPr lvl="1"/>
            <a:r>
              <a:rPr lang="en-ZA" dirty="0" smtClean="0"/>
              <a:t>Co-design</a:t>
            </a:r>
          </a:p>
          <a:p>
            <a:pPr lvl="1"/>
            <a:r>
              <a:rPr lang="en-ZA" dirty="0" smtClean="0"/>
              <a:t>Programming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02225" y="1519198"/>
            <a:ext cx="4041775" cy="3941763"/>
          </a:xfrm>
        </p:spPr>
        <p:txBody>
          <a:bodyPr/>
          <a:lstStyle/>
          <a:p>
            <a:pPr>
              <a:buNone/>
            </a:pPr>
            <a:r>
              <a:rPr lang="en-ZA" dirty="0" smtClean="0"/>
              <a:t> Analogue Electronics Engineer</a:t>
            </a:r>
          </a:p>
          <a:p>
            <a:pPr lvl="1"/>
            <a:r>
              <a:rPr lang="en-ZA" dirty="0" smtClean="0"/>
              <a:t>Focus: </a:t>
            </a:r>
            <a:r>
              <a:rPr lang="en-ZA" u="sng" dirty="0" smtClean="0"/>
              <a:t>building analogue systems</a:t>
            </a:r>
            <a:r>
              <a:rPr lang="en-ZA" dirty="0" smtClean="0"/>
              <a:t>/subsystems</a:t>
            </a:r>
          </a:p>
          <a:p>
            <a:pPr lvl="1"/>
            <a:r>
              <a:rPr lang="en-ZA" dirty="0" smtClean="0"/>
              <a:t>Signal propagation</a:t>
            </a:r>
          </a:p>
          <a:p>
            <a:pPr lvl="1"/>
            <a:r>
              <a:rPr lang="en-ZA" dirty="0" smtClean="0"/>
              <a:t>Analogue signal conditioning and filtering</a:t>
            </a:r>
          </a:p>
          <a:p>
            <a:pPr lvl="1"/>
            <a:r>
              <a:rPr lang="en-ZA" dirty="0" smtClean="0"/>
              <a:t>Electromagnetic theory</a:t>
            </a:r>
          </a:p>
          <a:p>
            <a:pPr lvl="1"/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 rot="3037609">
            <a:off x="2561041" y="4685411"/>
            <a:ext cx="172819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8100000">
            <a:off x="4904415" y="4726643"/>
            <a:ext cx="172819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233152" y="6019620"/>
            <a:ext cx="46698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dirty="0" smtClean="0"/>
              <a:t>Building software defined radio systems</a:t>
            </a:r>
            <a:br>
              <a:rPr lang="en-ZA" dirty="0" smtClean="0"/>
            </a:br>
            <a:r>
              <a:rPr lang="en-ZA" dirty="0" smtClean="0"/>
              <a:t> using a reconfigurable computer</a:t>
            </a:r>
            <a:endParaRPr lang="en-GB" dirty="0"/>
          </a:p>
        </p:txBody>
      </p:sp>
      <p:sp>
        <p:nvSpPr>
          <p:cNvPr id="12" name="Plus 11"/>
          <p:cNvSpPr/>
          <p:nvPr/>
        </p:nvSpPr>
        <p:spPr>
          <a:xfrm>
            <a:off x="4256672" y="5345920"/>
            <a:ext cx="720080" cy="720080"/>
          </a:xfrm>
          <a:prstGeom prst="mathPl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23385" y="5629757"/>
            <a:ext cx="21602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dirty="0" smtClean="0"/>
              <a:t>SDRRG group needs to establish effective support and training methods to bridge these gaps</a:t>
            </a:r>
            <a:endParaRPr lang="en-GB" sz="1400" dirty="0"/>
          </a:p>
        </p:txBody>
      </p:sp>
      <p:pic>
        <p:nvPicPr>
          <p:cNvPr id="15" name="Picture 14" descr="sdrrg-sq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707721"/>
            <a:ext cx="940326" cy="94032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259632" y="622356"/>
            <a:ext cx="6768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/>
              <a:t>Command approach for university electrical engineering degree Programs</a:t>
            </a:r>
            <a:endParaRPr lang="en-GB" sz="2000" b="1" dirty="0"/>
          </a:p>
        </p:txBody>
      </p:sp>
      <p:sp>
        <p:nvSpPr>
          <p:cNvPr id="17" name="Right Arrow 16"/>
          <p:cNvSpPr/>
          <p:nvPr/>
        </p:nvSpPr>
        <p:spPr>
          <a:xfrm rot="8100000">
            <a:off x="2080326" y="1046827"/>
            <a:ext cx="560087" cy="51657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2700000">
            <a:off x="6760845" y="1032759"/>
            <a:ext cx="560087" cy="51657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rhino_tex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8317" y="6412005"/>
            <a:ext cx="849787" cy="276788"/>
          </a:xfrm>
          <a:prstGeom prst="rect">
            <a:avLst/>
          </a:prstGeom>
        </p:spPr>
      </p:pic>
      <p:pic>
        <p:nvPicPr>
          <p:cNvPr id="11" name="Picture 10" descr="anten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4249" y="4543988"/>
            <a:ext cx="1487159" cy="108275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decentralised community of practice (COP) from different universities and organisations</a:t>
            </a:r>
          </a:p>
          <a:p>
            <a:r>
              <a:rPr lang="en-GB" sz="2400" dirty="0" smtClean="0"/>
              <a:t>Develop reconfigurable computer system that is a ‘boundary object’ used within the COP</a:t>
            </a:r>
          </a:p>
          <a:p>
            <a:r>
              <a:rPr lang="en-GB" sz="2400" dirty="0" smtClean="0"/>
              <a:t>RHINO reconfigurable computer designed to be such a ‘boundary object’ for software defined radio applications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Approach to </a:t>
            </a:r>
            <a:r>
              <a:rPr lang="en-US" dirty="0" smtClean="0"/>
              <a:t>Building local knowledge in this high-tech </a:t>
            </a:r>
            <a:r>
              <a:rPr lang="en-GB" dirty="0" smtClean="0"/>
              <a:t>field:</a:t>
            </a:r>
            <a:endParaRPr lang="en-GB" dirty="0"/>
          </a:p>
        </p:txBody>
      </p:sp>
      <p:pic>
        <p:nvPicPr>
          <p:cNvPr id="4" name="Picture 3" descr="rhino_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959" y="5489302"/>
            <a:ext cx="1584177" cy="962388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1310233" y="4445853"/>
            <a:ext cx="1749599" cy="1431419"/>
          </a:xfrm>
          <a:prstGeom prst="cloudCallout">
            <a:avLst>
              <a:gd name="adj1" fmla="val 79419"/>
              <a:gd name="adj2" fmla="val -100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conversation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93746" y="3933055"/>
            <a:ext cx="3266486" cy="2523521"/>
          </a:xfrm>
          <a:prstGeom prst="rect">
            <a:avLst/>
          </a:prstGeom>
        </p:spPr>
      </p:pic>
      <p:pic>
        <p:nvPicPr>
          <p:cNvPr id="10" name="Picture 9" descr="microwavean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58353" y="4181899"/>
            <a:ext cx="1137239" cy="122301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6942329" y="3998370"/>
            <a:ext cx="1662119" cy="1717859"/>
          </a:xfrm>
          <a:prstGeom prst="cloudCallout">
            <a:avLst>
              <a:gd name="adj1" fmla="val -78119"/>
              <a:gd name="adj2" fmla="val -61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57158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RHINO 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‘Reconfigurable Hardware Interface for </a:t>
            </a:r>
            <a:r>
              <a:rPr lang="en-US" sz="22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computiNg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</a:t>
            </a:r>
            <a:r>
              <a:rPr lang="en-US" sz="22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radiO</a:t>
            </a:r>
            <a:r>
              <a:rPr lang="en-US" sz="2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usrp-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293096"/>
            <a:ext cx="1440160" cy="9591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536" y="5229200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USRP-I</a:t>
            </a:r>
            <a:endParaRPr lang="en-GB" dirty="0"/>
          </a:p>
        </p:txBody>
      </p:sp>
      <p:pic>
        <p:nvPicPr>
          <p:cNvPr id="8" name="Picture 7" descr="ROACH_boar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293096"/>
            <a:ext cx="1152128" cy="86409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7704" y="5157192"/>
            <a:ext cx="9989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ROACH</a:t>
            </a:r>
            <a:endParaRPr lang="en-GB" dirty="0"/>
          </a:p>
        </p:txBody>
      </p:sp>
      <p:pic>
        <p:nvPicPr>
          <p:cNvPr id="10" name="Picture 9" descr="rhino_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1700808"/>
            <a:ext cx="2587054" cy="1571636"/>
          </a:xfrm>
          <a:prstGeom prst="rect">
            <a:avLst/>
          </a:prstGeom>
        </p:spPr>
      </p:pic>
      <p:pic>
        <p:nvPicPr>
          <p:cNvPr id="11" name="Picture 10" descr="rhino_tex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3" y="3343882"/>
            <a:ext cx="1315960" cy="42862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275856" y="4221088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tx2">
                    <a:lumMod val="75000"/>
                  </a:schemeClr>
                </a:solidFill>
              </a:rPr>
              <a:t>A variety of more expensive versions exist that are developed in overseas universities</a:t>
            </a:r>
            <a:endParaRPr lang="en-GB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5856" y="1844824"/>
            <a:ext cx="54393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Developing skills by: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 Building our own platform 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 Developing tools and training resources for it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 Using it in research projects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277524" y="2909208"/>
            <a:ext cx="22012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hlinkClick r:id="rId7"/>
              </a:rPr>
              <a:t>www.rhino.ee.uct.ac.za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Needs analysis for SDR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Needs analysis for SDR in SA was conducted January–June 2010</a:t>
            </a:r>
          </a:p>
          <a:p>
            <a:r>
              <a:rPr lang="en-ZA" dirty="0" smtClean="0"/>
              <a:t>Activities accomplished</a:t>
            </a:r>
          </a:p>
          <a:p>
            <a:pPr lvl="1"/>
            <a:r>
              <a:rPr lang="en-ZA" dirty="0" smtClean="0"/>
              <a:t>Establish stakeholders and collaborators</a:t>
            </a:r>
          </a:p>
          <a:p>
            <a:pPr lvl="1"/>
            <a:r>
              <a:rPr lang="en-ZA" dirty="0" smtClean="0"/>
              <a:t>Interviews and meetings with local industries</a:t>
            </a:r>
          </a:p>
          <a:p>
            <a:pPr lvl="1"/>
            <a:r>
              <a:rPr lang="en-ZA" dirty="0" smtClean="0"/>
              <a:t>Study existing reconfigurable computing platforms</a:t>
            </a:r>
          </a:p>
          <a:p>
            <a:pPr lvl="1"/>
            <a:r>
              <a:rPr lang="en-ZA" dirty="0" smtClean="0"/>
              <a:t>Collation and correlation of the data</a:t>
            </a:r>
          </a:p>
          <a:p>
            <a:pPr lvl="1"/>
            <a:r>
              <a:rPr lang="en-ZA" dirty="0" smtClean="0"/>
              <a:t>Construct RHINO design based on needs analysis*</a:t>
            </a:r>
          </a:p>
        </p:txBody>
      </p:sp>
      <p:sp>
        <p:nvSpPr>
          <p:cNvPr id="4" name="Rectangle 3"/>
          <p:cNvSpPr/>
          <p:nvPr/>
        </p:nvSpPr>
        <p:spPr>
          <a:xfrm>
            <a:off x="3535752" y="6065160"/>
            <a:ext cx="56082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* Scott, S. 2010. "RHINO - A Low Cost Reconfigurable Platform for Software Defined Radio“. CASPER Workshop, 16-20 August 2010. Cambridge, MA.</a:t>
            </a:r>
            <a:endParaRPr lang="en-GB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840" y="5661248"/>
            <a:ext cx="1944216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Academics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18864" y="-16227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SDRRG Group Operation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3933056"/>
            <a:ext cx="284283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Postgraduate students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92080" y="3933056"/>
            <a:ext cx="3600400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en-ZA" sz="2400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 year undergraduate student projects using RHINO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 rot="5400000">
            <a:off x="3831650" y="3192707"/>
            <a:ext cx="760615" cy="1872210"/>
          </a:xfrm>
          <a:prstGeom prst="upArrow">
            <a:avLst>
              <a:gd name="adj1" fmla="val 66280"/>
              <a:gd name="adj2" fmla="val 535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19872" y="3862716"/>
            <a:ext cx="1473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development</a:t>
            </a:r>
          </a:p>
          <a:p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support</a:t>
            </a:r>
            <a:endParaRPr lang="en-GB" sz="1600" dirty="0"/>
          </a:p>
        </p:txBody>
      </p:sp>
      <p:sp>
        <p:nvSpPr>
          <p:cNvPr id="14" name="Cube 13"/>
          <p:cNvSpPr/>
          <p:nvPr/>
        </p:nvSpPr>
        <p:spPr>
          <a:xfrm>
            <a:off x="1440160" y="1458416"/>
            <a:ext cx="827584" cy="1034480"/>
          </a:xfrm>
          <a:prstGeom prst="cub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be 14"/>
          <p:cNvSpPr/>
          <p:nvPr/>
        </p:nvSpPr>
        <p:spPr>
          <a:xfrm>
            <a:off x="1619672" y="2034480"/>
            <a:ext cx="827584" cy="103448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ube 15"/>
          <p:cNvSpPr/>
          <p:nvPr/>
        </p:nvSpPr>
        <p:spPr>
          <a:xfrm>
            <a:off x="2123728" y="1674440"/>
            <a:ext cx="827584" cy="1034480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124162" y="836712"/>
            <a:ext cx="23086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b="1" dirty="0" smtClean="0">
                <a:solidFill>
                  <a:schemeClr val="tx2">
                    <a:lumMod val="50000"/>
                  </a:schemeClr>
                </a:solidFill>
              </a:rPr>
              <a:t>RHINO resources &amp;</a:t>
            </a:r>
          </a:p>
          <a:p>
            <a:pPr algn="ctr"/>
            <a:r>
              <a:rPr lang="en-ZA" b="1" dirty="0" smtClean="0">
                <a:solidFill>
                  <a:schemeClr val="tx2">
                    <a:lumMod val="50000"/>
                  </a:schemeClr>
                </a:solidFill>
              </a:rPr>
              <a:t>Research outputs</a:t>
            </a:r>
            <a:endParaRPr lang="en-GB" b="1" dirty="0"/>
          </a:p>
        </p:txBody>
      </p:sp>
      <p:sp>
        <p:nvSpPr>
          <p:cNvPr id="19" name="Notched Right Arrow 18"/>
          <p:cNvSpPr/>
          <p:nvPr/>
        </p:nvSpPr>
        <p:spPr>
          <a:xfrm rot="16200000">
            <a:off x="1780792" y="2996952"/>
            <a:ext cx="648072" cy="936104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rved Up Arrow 23"/>
          <p:cNvSpPr/>
          <p:nvPr/>
        </p:nvSpPr>
        <p:spPr>
          <a:xfrm rot="10800000">
            <a:off x="2555776" y="1412776"/>
            <a:ext cx="1440160" cy="434142"/>
          </a:xfrm>
          <a:prstGeom prst="curvedUpArrow">
            <a:avLst>
              <a:gd name="adj1" fmla="val 44324"/>
              <a:gd name="adj2" fmla="val 132709"/>
              <a:gd name="adj3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 rot="10800000" flipV="1">
            <a:off x="2555776" y="2463092"/>
            <a:ext cx="1440160" cy="432048"/>
          </a:xfrm>
          <a:prstGeom prst="curvedUpArrow">
            <a:avLst>
              <a:gd name="adj1" fmla="val 44324"/>
              <a:gd name="adj2" fmla="val 132709"/>
              <a:gd name="adj3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 rot="16200000">
            <a:off x="3923926" y="3933057"/>
            <a:ext cx="576066" cy="1872210"/>
          </a:xfrm>
          <a:prstGeom prst="upArrow">
            <a:avLst>
              <a:gd name="adj1" fmla="val 66280"/>
              <a:gd name="adj2" fmla="val 5355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91880" y="4687716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solidFill>
                  <a:schemeClr val="tx2">
                    <a:lumMod val="50000"/>
                  </a:schemeClr>
                </a:solidFill>
              </a:rPr>
              <a:t>Assistance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3851920" y="1700808"/>
            <a:ext cx="210533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SDR</a:t>
            </a:r>
          </a:p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Community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705158" y="5453688"/>
            <a:ext cx="1372602" cy="408080"/>
            <a:chOff x="1705158" y="5453688"/>
            <a:chExt cx="1372602" cy="408080"/>
          </a:xfrm>
        </p:grpSpPr>
        <p:sp>
          <p:nvSpPr>
            <p:cNvPr id="27" name="Up Arrow 26"/>
            <p:cNvSpPr/>
            <p:nvPr/>
          </p:nvSpPr>
          <p:spPr>
            <a:xfrm rot="17898316">
              <a:off x="2181831" y="4977015"/>
              <a:ext cx="397471" cy="1350818"/>
            </a:xfrm>
            <a:prstGeom prst="upArrow">
              <a:avLst>
                <a:gd name="adj1" fmla="val 66280"/>
                <a:gd name="adj2" fmla="val 5355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 rot="1756209">
              <a:off x="1746946" y="5523214"/>
              <a:ext cx="13308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ZA" sz="1600" dirty="0" smtClean="0">
                  <a:solidFill>
                    <a:schemeClr val="tx2">
                      <a:lumMod val="50000"/>
                    </a:schemeClr>
                  </a:solidFill>
                </a:rPr>
                <a:t>Supervision</a:t>
              </a:r>
              <a:endParaRPr lang="en-GB" sz="1600" dirty="0"/>
            </a:p>
          </p:txBody>
        </p:sp>
      </p:grpSp>
      <p:grpSp>
        <p:nvGrpSpPr>
          <p:cNvPr id="33" name="Group 32"/>
          <p:cNvGrpSpPr/>
          <p:nvPr/>
        </p:nvGrpSpPr>
        <p:grpSpPr>
          <a:xfrm flipH="1">
            <a:off x="5105860" y="5439620"/>
            <a:ext cx="1509635" cy="408080"/>
            <a:chOff x="1705158" y="5453688"/>
            <a:chExt cx="1372602" cy="408080"/>
          </a:xfrm>
        </p:grpSpPr>
        <p:sp>
          <p:nvSpPr>
            <p:cNvPr id="34" name="Up Arrow 33"/>
            <p:cNvSpPr/>
            <p:nvPr/>
          </p:nvSpPr>
          <p:spPr>
            <a:xfrm rot="17898316">
              <a:off x="2181831" y="4977015"/>
              <a:ext cx="397471" cy="1350818"/>
            </a:xfrm>
            <a:prstGeom prst="upArrow">
              <a:avLst>
                <a:gd name="adj1" fmla="val 66280"/>
                <a:gd name="adj2" fmla="val 5355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 rot="1756209">
              <a:off x="1746946" y="5523214"/>
              <a:ext cx="13308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ZA" sz="1600" dirty="0" smtClean="0">
                  <a:solidFill>
                    <a:schemeClr val="tx2">
                      <a:lumMod val="50000"/>
                    </a:schemeClr>
                  </a:solidFill>
                </a:rPr>
                <a:t>Supervision</a:t>
              </a:r>
              <a:endParaRPr lang="en-GB" sz="1600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6300192" y="5733256"/>
            <a:ext cx="188931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Resources &amp; partners</a:t>
            </a: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 rot="2601873" flipH="1">
            <a:off x="5180622" y="6245599"/>
            <a:ext cx="985137" cy="373263"/>
            <a:chOff x="2140893" y="5570754"/>
            <a:chExt cx="895714" cy="373263"/>
          </a:xfrm>
        </p:grpSpPr>
        <p:sp>
          <p:nvSpPr>
            <p:cNvPr id="32" name="Up Arrow 31"/>
            <p:cNvSpPr/>
            <p:nvPr/>
          </p:nvSpPr>
          <p:spPr>
            <a:xfrm rot="17898316">
              <a:off x="2402118" y="5309529"/>
              <a:ext cx="373263" cy="895714"/>
            </a:xfrm>
            <a:prstGeom prst="upArrow">
              <a:avLst>
                <a:gd name="adj1" fmla="val 66280"/>
                <a:gd name="adj2" fmla="val 53552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 rot="1756209">
              <a:off x="2224839" y="5601167"/>
              <a:ext cx="74361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ZA" sz="1600" dirty="0" smtClean="0">
                  <a:solidFill>
                    <a:schemeClr val="tx2">
                      <a:lumMod val="50000"/>
                    </a:schemeClr>
                  </a:solidFill>
                </a:rPr>
                <a:t>obtain</a:t>
              </a:r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Progress thus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SDRRG formed Jan 2010</a:t>
            </a:r>
          </a:p>
          <a:p>
            <a:r>
              <a:rPr lang="en-ZA" dirty="0" smtClean="0"/>
              <a:t>RHINO hardware built Aug 2010</a:t>
            </a:r>
          </a:p>
          <a:p>
            <a:r>
              <a:rPr lang="en-ZA" dirty="0" smtClean="0"/>
              <a:t>First training course Feb 2011</a:t>
            </a:r>
          </a:p>
          <a:p>
            <a:r>
              <a:rPr lang="en-ZA" dirty="0" smtClean="0"/>
              <a:t>4 x MSc students to graduate by Dec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3296"/>
            <a:ext cx="8640960" cy="4972008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Running two parallel activities</a:t>
            </a:r>
          </a:p>
          <a:p>
            <a:pPr lvl="1"/>
            <a:r>
              <a:rPr lang="en-ZA" dirty="0" smtClean="0"/>
              <a:t>Developing RHINO product and resources</a:t>
            </a:r>
          </a:p>
          <a:p>
            <a:pPr lvl="1"/>
            <a:r>
              <a:rPr lang="en-ZA" dirty="0" smtClean="0"/>
              <a:t>Student research projects</a:t>
            </a:r>
          </a:p>
          <a:p>
            <a:r>
              <a:rPr lang="en-ZA" dirty="0" smtClean="0"/>
              <a:t>Academics’ time too limited to work closely with students on refining the implementing and detailing design issues</a:t>
            </a:r>
          </a:p>
          <a:p>
            <a:r>
              <a:rPr lang="en-ZA" dirty="0" smtClean="0"/>
              <a:t>Students working inefficiently due to misunderstanding design and not understanding the theories</a:t>
            </a:r>
          </a:p>
          <a:p>
            <a:r>
              <a:rPr lang="en-ZA" dirty="0" smtClean="0"/>
              <a:t>Approach to solve this:</a:t>
            </a:r>
          </a:p>
          <a:p>
            <a:pPr lvl="1">
              <a:buNone/>
            </a:pPr>
            <a:r>
              <a:rPr lang="en-ZA" dirty="0" smtClean="0"/>
              <a:t>Research contract post for experienced engineer to:</a:t>
            </a:r>
          </a:p>
          <a:p>
            <a:pPr lvl="1"/>
            <a:r>
              <a:rPr lang="en-ZA" dirty="0" smtClean="0"/>
              <a:t>Manage technical design aspects; find/keep track of info;</a:t>
            </a:r>
          </a:p>
          <a:p>
            <a:pPr lvl="1"/>
            <a:r>
              <a:rPr lang="en-ZA" dirty="0" smtClean="0"/>
              <a:t>Assist in effective knowledge management techniques</a:t>
            </a:r>
          </a:p>
          <a:p>
            <a:pPr lvl="1"/>
            <a:r>
              <a:rPr lang="en-ZA" dirty="0" smtClean="0"/>
              <a:t>Allowing academics to focus supervise and work on academic work.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ZA" dirty="0" smtClean="0"/>
              <a:t>Problems to address</a:t>
            </a:r>
            <a:endParaRPr lang="en-GB" dirty="0"/>
          </a:p>
        </p:txBody>
      </p:sp>
      <p:pic>
        <p:nvPicPr>
          <p:cNvPr id="5" name="Picture 4" descr="tri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88640"/>
            <a:ext cx="146814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96544"/>
          </a:xfrm>
        </p:spPr>
        <p:txBody>
          <a:bodyPr>
            <a:normAutofit/>
          </a:bodyPr>
          <a:lstStyle/>
          <a:p>
            <a:r>
              <a:rPr lang="en-ZA" dirty="0" smtClean="0"/>
              <a:t>New area of </a:t>
            </a:r>
            <a:r>
              <a:rPr lang="en-ZA" dirty="0" err="1" smtClean="0"/>
              <a:t>reconf</a:t>
            </a:r>
            <a:r>
              <a:rPr lang="en-ZA" dirty="0" smtClean="0"/>
              <a:t>. computing and SDR</a:t>
            </a:r>
          </a:p>
          <a:p>
            <a:r>
              <a:rPr lang="en-ZA" dirty="0" smtClean="0"/>
              <a:t>Skills base for this high-tech field</a:t>
            </a:r>
          </a:p>
          <a:p>
            <a:r>
              <a:rPr lang="en-ZA" dirty="0" smtClean="0"/>
              <a:t>Some hurdles to overcome…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ZA" dirty="0" smtClean="0"/>
              <a:t>Conclusion</a:t>
            </a:r>
            <a:endParaRPr lang="en-GB" dirty="0"/>
          </a:p>
        </p:txBody>
      </p:sp>
      <p:pic>
        <p:nvPicPr>
          <p:cNvPr id="4" name="Picture 3" descr="hurd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204864"/>
            <a:ext cx="1212941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96544"/>
          </a:xfrm>
        </p:spPr>
        <p:txBody>
          <a:bodyPr>
            <a:normAutofit/>
          </a:bodyPr>
          <a:lstStyle/>
          <a:p>
            <a:r>
              <a:rPr lang="en-ZA" dirty="0" smtClean="0"/>
              <a:t>Hurdles to overcome…</a:t>
            </a:r>
          </a:p>
          <a:p>
            <a:pPr lvl="1"/>
            <a:r>
              <a:rPr lang="en-ZA" dirty="0" smtClean="0"/>
              <a:t>Undergraduate students’ skill sets</a:t>
            </a:r>
          </a:p>
          <a:p>
            <a:pPr lvl="1"/>
            <a:r>
              <a:rPr lang="en-ZA" dirty="0" smtClean="0"/>
              <a:t>Academics juggling:</a:t>
            </a:r>
          </a:p>
          <a:p>
            <a:pPr lvl="2"/>
            <a:r>
              <a:rPr lang="en-ZA" dirty="0" smtClean="0"/>
              <a:t>research supervision + collaborations + training + design issues + department teaching commitments</a:t>
            </a:r>
          </a:p>
          <a:p>
            <a:pPr lvl="1"/>
            <a:r>
              <a:rPr lang="en-ZA" dirty="0" smtClean="0"/>
              <a:t>Better knowledge management in SDRRG group</a:t>
            </a:r>
          </a:p>
          <a:p>
            <a:r>
              <a:rPr lang="en-ZA" dirty="0" smtClean="0"/>
              <a:t>Progress is being made…</a:t>
            </a:r>
          </a:p>
          <a:p>
            <a:pPr lvl="1"/>
            <a:r>
              <a:rPr lang="en-ZA" dirty="0" smtClean="0"/>
              <a:t>Usable hardware developed</a:t>
            </a:r>
          </a:p>
          <a:p>
            <a:pPr lvl="1"/>
            <a:r>
              <a:rPr lang="en-ZA" dirty="0" smtClean="0"/>
              <a:t>Contributing to the local growth in the</a:t>
            </a:r>
            <a:br>
              <a:rPr lang="en-ZA" dirty="0" smtClean="0"/>
            </a:br>
            <a:r>
              <a:rPr lang="en-ZA" dirty="0" smtClean="0"/>
              <a:t>field of reconfigurable computing</a:t>
            </a:r>
            <a:br>
              <a:rPr lang="en-ZA" dirty="0" smtClean="0"/>
            </a:br>
            <a:r>
              <a:rPr lang="en-ZA" dirty="0" smtClean="0"/>
              <a:t>and SDR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ZA" dirty="0" smtClean="0"/>
              <a:t>Conclusion</a:t>
            </a:r>
            <a:endParaRPr lang="en-GB" dirty="0"/>
          </a:p>
        </p:txBody>
      </p:sp>
      <p:pic>
        <p:nvPicPr>
          <p:cNvPr id="4" name="Picture 3" descr="hurd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980728"/>
            <a:ext cx="1212941" cy="1368152"/>
          </a:xfrm>
          <a:prstGeom prst="rect">
            <a:avLst/>
          </a:prstGeom>
        </p:spPr>
      </p:pic>
      <p:pic>
        <p:nvPicPr>
          <p:cNvPr id="5" name="Picture 4" descr="checkli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645024"/>
            <a:ext cx="1163661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8068" y="3616888"/>
            <a:ext cx="842010" cy="86868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en-US" dirty="0" smtClean="0"/>
              <a:t>Electrical engineering postgraduate studies</a:t>
            </a:r>
          </a:p>
          <a:p>
            <a:r>
              <a:rPr lang="en-US" dirty="0" smtClean="0"/>
              <a:t>Building skills and entrepreneurial opportunities in a specialist area…</a:t>
            </a:r>
          </a:p>
          <a:p>
            <a:r>
              <a:rPr lang="en-GB" dirty="0" smtClean="0"/>
              <a:t>Specialized</a:t>
            </a:r>
            <a:r>
              <a:rPr lang="en-US" dirty="0" smtClean="0"/>
              <a:t> area:</a:t>
            </a:r>
          </a:p>
          <a:p>
            <a:pPr lvl="1"/>
            <a:r>
              <a:rPr lang="en-ZA" dirty="0" smtClean="0"/>
              <a:t>High performance computing</a:t>
            </a:r>
            <a:endParaRPr lang="en-US" dirty="0" smtClean="0"/>
          </a:p>
          <a:p>
            <a:pPr lvl="1"/>
            <a:r>
              <a:rPr lang="en-US" dirty="0" smtClean="0"/>
              <a:t>Radio (wireless </a:t>
            </a:r>
            <a:r>
              <a:rPr lang="en-US" dirty="0" err="1" smtClean="0"/>
              <a:t>comms</a:t>
            </a:r>
            <a:r>
              <a:rPr lang="en-US" dirty="0" smtClean="0"/>
              <a:t>) and radar applications</a:t>
            </a:r>
          </a:p>
          <a:p>
            <a:pPr lvl="1"/>
            <a:r>
              <a:rPr lang="en-US" dirty="0" smtClean="0"/>
              <a:t>Using reconfigurable computing systems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pic>
        <p:nvPicPr>
          <p:cNvPr id="10" name="Picture 9" descr="focus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2264" y="4429132"/>
            <a:ext cx="2184400" cy="2133600"/>
          </a:xfrm>
          <a:prstGeom prst="rect">
            <a:avLst/>
          </a:prstGeom>
        </p:spPr>
      </p:pic>
      <p:pic>
        <p:nvPicPr>
          <p:cNvPr id="11" name="Picture 10" descr="microwave_tow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35696" y="4373782"/>
            <a:ext cx="1071570" cy="1575498"/>
          </a:xfrm>
          <a:prstGeom prst="rect">
            <a:avLst/>
          </a:prstGeom>
        </p:spPr>
      </p:pic>
      <p:pic>
        <p:nvPicPr>
          <p:cNvPr id="12" name="Picture 11" descr="kat7_4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4437112"/>
            <a:ext cx="2730501" cy="20478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754420" y="3787559"/>
            <a:ext cx="2016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 revolutionary</a:t>
            </a:r>
          </a:p>
          <a:p>
            <a:r>
              <a:rPr lang="en-US" sz="1200" dirty="0" smtClean="0"/>
              <a:t>new area!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SKA </a:t>
            </a:r>
            <a:r>
              <a:rPr lang="en-US" dirty="0" err="1" smtClean="0"/>
              <a:t>meerKAT</a:t>
            </a:r>
            <a:r>
              <a:rPr lang="en-US" dirty="0" smtClean="0"/>
              <a:t> (Karoo Array Telescope) project for SDRRG and RHINO funding</a:t>
            </a:r>
          </a:p>
          <a:p>
            <a:r>
              <a:rPr lang="en-US" dirty="0" smtClean="0"/>
              <a:t>Xilinx donation of electronic components and software tools</a:t>
            </a:r>
          </a:p>
          <a:p>
            <a:r>
              <a:rPr lang="en-US" dirty="0" smtClean="0"/>
              <a:t>Texas Instruments for donation of development resources and hardware</a:t>
            </a:r>
          </a:p>
          <a:p>
            <a:r>
              <a:rPr lang="en-US" dirty="0" smtClean="0"/>
              <a:t>SDRRG team: thanks to Prof. Inggs, Dr. </a:t>
            </a:r>
            <a:r>
              <a:rPr lang="en-US" dirty="0" err="1" smtClean="0"/>
              <a:t>Langman</a:t>
            </a:r>
            <a:r>
              <a:rPr lang="en-US" dirty="0" smtClean="0"/>
              <a:t>, and the SDRRG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ues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852936"/>
            <a:ext cx="4283968" cy="3212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ZA" sz="4800" dirty="0" smtClean="0">
                <a:latin typeface="Arial Rounded MT Bold" pitchFamily="34" charset="0"/>
              </a:rPr>
              <a:t>QUESTIONS?</a:t>
            </a:r>
            <a:endParaRPr lang="en-ZA" sz="4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high-tech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1328"/>
            <a:ext cx="8363272" cy="4525963"/>
          </a:xfrm>
        </p:spPr>
        <p:txBody>
          <a:bodyPr/>
          <a:lstStyle/>
          <a:p>
            <a:r>
              <a:rPr lang="en-US" dirty="0" smtClean="0"/>
              <a:t>Building and using reconfigurable computers:</a:t>
            </a:r>
          </a:p>
          <a:p>
            <a:pPr lvl="1"/>
            <a:r>
              <a:rPr lang="en-US" dirty="0" smtClean="0"/>
              <a:t>A computer system that can autonomously change parts of its own hardware (i.e., without manual intervention to solder wires, etc.)</a:t>
            </a:r>
          </a:p>
        </p:txBody>
      </p:sp>
      <p:pic>
        <p:nvPicPr>
          <p:cNvPr id="4" name="Picture 3" descr="rhino_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189" y="3859338"/>
            <a:ext cx="1763900" cy="107157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539487" y="3645024"/>
            <a:ext cx="1785950" cy="1643074"/>
          </a:xfrm>
          <a:prstGeom prst="cloudCallout">
            <a:avLst>
              <a:gd name="adj1" fmla="val -88673"/>
              <a:gd name="adj2" fmla="val 1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Arrow 4"/>
          <p:cNvSpPr/>
          <p:nvPr/>
        </p:nvSpPr>
        <p:spPr>
          <a:xfrm>
            <a:off x="1816535" y="4239388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ap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88091" y="4002213"/>
            <a:ext cx="1143008" cy="918979"/>
          </a:xfrm>
          <a:prstGeom prst="rect">
            <a:avLst/>
          </a:prstGeom>
        </p:spPr>
      </p:pic>
      <p:sp>
        <p:nvSpPr>
          <p:cNvPr id="16" name="Cloud Callout 15"/>
          <p:cNvSpPr/>
          <p:nvPr/>
        </p:nvSpPr>
        <p:spPr>
          <a:xfrm>
            <a:off x="4976951" y="3645024"/>
            <a:ext cx="1785950" cy="1643074"/>
          </a:xfrm>
          <a:prstGeom prst="cloudCallout">
            <a:avLst>
              <a:gd name="adj1" fmla="val -88673"/>
              <a:gd name="adj2" fmla="val 1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>
            <a:off x="4253999" y="4239388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camer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8421" y="3907916"/>
            <a:ext cx="996950" cy="1111250"/>
          </a:xfrm>
          <a:prstGeom prst="rect">
            <a:avLst/>
          </a:prstGeom>
        </p:spPr>
      </p:pic>
      <p:sp>
        <p:nvSpPr>
          <p:cNvPr id="18" name="Cloud Callout 17"/>
          <p:cNvSpPr/>
          <p:nvPr/>
        </p:nvSpPr>
        <p:spPr>
          <a:xfrm>
            <a:off x="7182957" y="3645024"/>
            <a:ext cx="1785950" cy="1643074"/>
          </a:xfrm>
          <a:prstGeom prst="cloudCallout">
            <a:avLst>
              <a:gd name="adj1" fmla="val -88673"/>
              <a:gd name="adj2" fmla="val 1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6460005" y="4239388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 descr="wireless_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54422" y="4025075"/>
            <a:ext cx="1077936" cy="85725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2025" y="4916620"/>
            <a:ext cx="16161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Reconfigurable</a:t>
            </a:r>
          </a:p>
          <a:p>
            <a:r>
              <a:rPr lang="en-US" sz="1200" dirty="0" smtClean="0"/>
              <a:t>computer platform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2682364" y="5288098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Can be configured to</a:t>
            </a:r>
          </a:p>
          <a:p>
            <a:r>
              <a:rPr lang="en-US" sz="1200" dirty="0" smtClean="0"/>
              <a:t>provide general computing operation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5182693" y="5288098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Reconfigured to be a radar system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7291543" y="5349359"/>
            <a:ext cx="1677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Reconfigured to be a wireless router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7587" y="4829762"/>
            <a:ext cx="1143008" cy="114300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radio applications:</a:t>
            </a:r>
          </a:p>
          <a:p>
            <a:pPr lvl="1"/>
            <a:r>
              <a:rPr lang="en-US" dirty="0" smtClean="0"/>
              <a:t>Wireless router</a:t>
            </a:r>
          </a:p>
          <a:p>
            <a:pPr lvl="1"/>
            <a:r>
              <a:rPr lang="en-US" dirty="0" smtClean="0"/>
              <a:t>Cellular 3G transceiver</a:t>
            </a:r>
          </a:p>
          <a:p>
            <a:pPr lvl="1"/>
            <a:r>
              <a:rPr lang="en-US" dirty="0" smtClean="0"/>
              <a:t>FM radio</a:t>
            </a:r>
          </a:p>
          <a:p>
            <a:pPr lvl="1"/>
            <a:r>
              <a:rPr lang="en-US" dirty="0" smtClean="0"/>
              <a:t>Television</a:t>
            </a:r>
          </a:p>
          <a:p>
            <a:pPr lvl="1"/>
            <a:r>
              <a:rPr lang="en-US" dirty="0" smtClean="0"/>
              <a:t>Radar (e.g. speed sensor)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Focus: Software Defined Radio (SDR) reconfigurable computer</a:t>
            </a:r>
            <a:endParaRPr lang="en-US" dirty="0"/>
          </a:p>
        </p:txBody>
      </p:sp>
      <p:pic>
        <p:nvPicPr>
          <p:cNvPr id="5" name="Picture 4" descr="rhino_s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5015" y="4201108"/>
            <a:ext cx="1763900" cy="1071570"/>
          </a:xfrm>
          <a:prstGeom prst="rect">
            <a:avLst/>
          </a:prstGeom>
        </p:spPr>
      </p:pic>
      <p:pic>
        <p:nvPicPr>
          <p:cNvPr id="4" name="Picture 3" descr="wireless_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90274" y="3140968"/>
            <a:ext cx="1077936" cy="857256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 rot="1726081">
            <a:off x="5820307" y="3875861"/>
            <a:ext cx="492047" cy="428628"/>
          </a:xfrm>
          <a:prstGeom prst="leftRightArrow">
            <a:avLst>
              <a:gd name="adj1" fmla="val 34000"/>
              <a:gd name="adj2" fmla="val 42000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radi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63709" y="3200976"/>
            <a:ext cx="996887" cy="838199"/>
          </a:xfrm>
          <a:prstGeom prst="rect">
            <a:avLst/>
          </a:prstGeom>
        </p:spPr>
      </p:pic>
      <p:sp>
        <p:nvSpPr>
          <p:cNvPr id="8" name="Left-Right Arrow 7"/>
          <p:cNvSpPr/>
          <p:nvPr/>
        </p:nvSpPr>
        <p:spPr>
          <a:xfrm rot="5848204">
            <a:off x="7119357" y="3972840"/>
            <a:ext cx="492047" cy="428628"/>
          </a:xfrm>
          <a:prstGeom prst="leftRightArrow">
            <a:avLst>
              <a:gd name="adj1" fmla="val 34000"/>
              <a:gd name="adj2" fmla="val 42000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rhino_text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73731" y="5309826"/>
            <a:ext cx="877309" cy="285752"/>
          </a:xfrm>
          <a:prstGeom prst="rect">
            <a:avLst/>
          </a:prstGeom>
        </p:spPr>
      </p:pic>
      <p:sp>
        <p:nvSpPr>
          <p:cNvPr id="11" name="Left-Right Arrow 10"/>
          <p:cNvSpPr/>
          <p:nvPr/>
        </p:nvSpPr>
        <p:spPr>
          <a:xfrm rot="21035889">
            <a:off x="7581231" y="4595609"/>
            <a:ext cx="492047" cy="428628"/>
          </a:xfrm>
          <a:prstGeom prst="leftRightArrow">
            <a:avLst>
              <a:gd name="adj1" fmla="val 34000"/>
              <a:gd name="adj2" fmla="val 42000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walkietalki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960" y="4286834"/>
            <a:ext cx="857249" cy="857249"/>
          </a:xfrm>
          <a:prstGeom prst="rect">
            <a:avLst/>
          </a:prstGeom>
        </p:spPr>
      </p:pic>
      <p:sp>
        <p:nvSpPr>
          <p:cNvPr id="13" name="Left-Right Arrow 12"/>
          <p:cNvSpPr/>
          <p:nvPr/>
        </p:nvSpPr>
        <p:spPr>
          <a:xfrm rot="197126">
            <a:off x="5386480" y="4578811"/>
            <a:ext cx="492047" cy="428628"/>
          </a:xfrm>
          <a:prstGeom prst="leftRightArrow">
            <a:avLst>
              <a:gd name="adj1" fmla="val 34000"/>
              <a:gd name="adj2" fmla="val 42000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-Right Arrow 14"/>
          <p:cNvSpPr/>
          <p:nvPr/>
        </p:nvSpPr>
        <p:spPr>
          <a:xfrm rot="19902547">
            <a:off x="5819425" y="5249981"/>
            <a:ext cx="492047" cy="428628"/>
          </a:xfrm>
          <a:prstGeom prst="leftRightArrow">
            <a:avLst>
              <a:gd name="adj1" fmla="val 34000"/>
              <a:gd name="adj2" fmla="val 42000"/>
            </a:avLst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067573" y="5638440"/>
            <a:ext cx="2286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Some electronic products that can be emulated using a Rhino platform</a:t>
            </a:r>
            <a:endParaRPr lang="en-GB" sz="1200" dirty="0"/>
          </a:p>
        </p:txBody>
      </p:sp>
      <p:pic>
        <p:nvPicPr>
          <p:cNvPr id="18" name="Picture 17" descr="camer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8100392" y="4340526"/>
            <a:ext cx="1152128" cy="121968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53386" y="44766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ZA" i="1" dirty="0" smtClean="0"/>
              <a:t>Some benefits of </a:t>
            </a:r>
            <a:r>
              <a:rPr lang="en-ZA" i="1" dirty="0" err="1" smtClean="0"/>
              <a:t>reconf</a:t>
            </a:r>
            <a:r>
              <a:rPr lang="en-ZA" i="1" dirty="0" smtClean="0"/>
              <a:t>. computing: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 Save time &amp; cost for new systems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 Upgrading infrastructure with</a:t>
            </a:r>
            <a:br>
              <a:rPr lang="en-ZA" dirty="0" smtClean="0"/>
            </a:br>
            <a:r>
              <a:rPr lang="en-ZA" dirty="0" smtClean="0"/>
              <a:t>  more flexible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79912" y="4797152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Based on evidence from the</a:t>
            </a:r>
            <a:br>
              <a:rPr lang="en-ZA" dirty="0" smtClean="0"/>
            </a:br>
            <a:r>
              <a:rPr lang="en-ZA" dirty="0" smtClean="0"/>
              <a:t>European JIVE initiative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Why SDR in SA?</a:t>
            </a:r>
            <a:endParaRPr lang="en-ZA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25144"/>
            <a:ext cx="1872208" cy="69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79712" y="1844824"/>
            <a:ext cx="5526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/>
              <a:t>Digital Engineers needed</a:t>
            </a:r>
          </a:p>
          <a:p>
            <a:r>
              <a:rPr lang="en-ZA" dirty="0" smtClean="0"/>
              <a:t>Skills in </a:t>
            </a:r>
            <a:endParaRPr lang="en-ZA" dirty="0"/>
          </a:p>
          <a:p>
            <a:r>
              <a:rPr lang="en-ZA" dirty="0" smtClean="0"/>
              <a:t>- </a:t>
            </a:r>
            <a:r>
              <a:rPr lang="en-ZA" dirty="0"/>
              <a:t>Translation of system specifications to VHDL</a:t>
            </a:r>
          </a:p>
          <a:p>
            <a:r>
              <a:rPr lang="en-ZA" dirty="0"/>
              <a:t>- Implementation of correlation algorithms</a:t>
            </a:r>
          </a:p>
          <a:p>
            <a:r>
              <a:rPr lang="en-ZA" dirty="0"/>
              <a:t>- Design, implementation and verification of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  FPGA </a:t>
            </a:r>
            <a:r>
              <a:rPr lang="en-ZA" dirty="0"/>
              <a:t>firmware</a:t>
            </a:r>
          </a:p>
          <a:p>
            <a:r>
              <a:rPr lang="en-ZA" dirty="0" smtClean="0"/>
              <a:t>- Design </a:t>
            </a:r>
            <a:r>
              <a:rPr lang="en-ZA" dirty="0"/>
              <a:t>and implementation of driver </a:t>
            </a:r>
            <a:r>
              <a:rPr lang="en-ZA" dirty="0" smtClean="0"/>
              <a:t>software</a:t>
            </a:r>
          </a:p>
          <a:p>
            <a:endParaRPr lang="en-ZA" dirty="0" smtClean="0"/>
          </a:p>
          <a:p>
            <a:r>
              <a:rPr lang="en-ZA" dirty="0" smtClean="0"/>
              <a:t>One of many example advisements calling for skills in this area *</a:t>
            </a:r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899592" y="2420888"/>
            <a:ext cx="721523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SKILLS SHORTAGE WORLDWIDE !!</a:t>
            </a:r>
            <a:endParaRPr lang="en-US" sz="5400" dirty="0">
              <a:ln w="18415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6298729" y="4305374"/>
            <a:ext cx="2690911" cy="2199402"/>
            <a:chOff x="6298729" y="4305374"/>
            <a:chExt cx="2690911" cy="2199402"/>
          </a:xfrm>
        </p:grpSpPr>
        <p:pic>
          <p:nvPicPr>
            <p:cNvPr id="8" name="Picture 7" descr="ceo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92280" y="4797152"/>
              <a:ext cx="1897360" cy="170762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 rot="19901472">
              <a:off x="6298729" y="4305374"/>
              <a:ext cx="1440160" cy="10081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000" dirty="0" smtClean="0">
                  <a:solidFill>
                    <a:sysClr val="windowText" lastClr="000000"/>
                  </a:solidFill>
                  <a:latin typeface="Comic Sans MS" pitchFamily="66" charset="0"/>
                </a:rPr>
                <a:t>Skilled employees needed!</a:t>
              </a:r>
              <a:endParaRPr lang="en-GB" sz="2000" dirty="0">
                <a:solidFill>
                  <a:sysClr val="windowText" lastClr="000000"/>
                </a:solidFill>
                <a:latin typeface="Comic Sans MS" pitchFamily="66" charset="0"/>
              </a:endParaRPr>
            </a:p>
          </p:txBody>
        </p:sp>
        <p:cxnSp>
          <p:nvCxnSpPr>
            <p:cNvPr id="11" name="Straight Connector 10"/>
            <p:cNvCxnSpPr>
              <a:stCxn id="9" idx="2"/>
            </p:cNvCxnSpPr>
            <p:nvPr/>
          </p:nvCxnSpPr>
          <p:spPr>
            <a:xfrm rot="16200000" flipH="1">
              <a:off x="7055624" y="5455423"/>
              <a:ext cx="771677" cy="367236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0" y="6465923"/>
            <a:ext cx="7668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 Very Long Baseline </a:t>
            </a:r>
            <a:r>
              <a:rPr lang="en-GB" sz="1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Interferometry</a:t>
            </a:r>
            <a:r>
              <a:rPr lang="en-GB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(VLBI): major research area in </a:t>
            </a:r>
            <a:r>
              <a:rPr lang="en-US" sz="1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analyzing signals for radio astronomy</a:t>
            </a:r>
            <a:endParaRPr lang="en-GB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04136" y="5171260"/>
            <a:ext cx="36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* 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793980" y="5301208"/>
            <a:ext cx="29819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/>
              <a:t>Source: </a:t>
            </a:r>
            <a:r>
              <a:rPr lang="en-GB" sz="1600" dirty="0" smtClean="0">
                <a:hlinkClick r:id="rId5"/>
              </a:rPr>
              <a:t>http://www.jive.nl/</a:t>
            </a:r>
            <a:r>
              <a:rPr lang="en-GB" sz="1600" dirty="0" smtClean="0"/>
              <a:t>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Where the jobs are…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7504" y="1470620"/>
          <a:ext cx="8536762" cy="446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364" name="Picture 6" descr="US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5266" y="2442120"/>
            <a:ext cx="969963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EU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27629" y="3370808"/>
            <a:ext cx="693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india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07129" y="3512095"/>
            <a:ext cx="7556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south-african-flag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0954" y="3699420"/>
            <a:ext cx="62547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0" descr="canada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77141" y="3293020"/>
            <a:ext cx="668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1" descr="brazil_flag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04279" y="3548608"/>
            <a:ext cx="55721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Box 12"/>
          <p:cNvSpPr txBox="1">
            <a:spLocks noChangeArrowheads="1"/>
          </p:cNvSpPr>
          <p:nvPr/>
        </p:nvSpPr>
        <p:spPr bwMode="auto">
          <a:xfrm>
            <a:off x="3482447" y="6138836"/>
            <a:ext cx="509587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ZA" sz="900" dirty="0"/>
              <a:t>Note: in the case of continent the flag represents the country with the largest electronics industry</a:t>
            </a:r>
          </a:p>
        </p:txBody>
      </p:sp>
      <p:sp>
        <p:nvSpPr>
          <p:cNvPr id="15371" name="TextBox 13"/>
          <p:cNvSpPr txBox="1">
            <a:spLocks noChangeArrowheads="1"/>
          </p:cNvSpPr>
          <p:nvPr/>
        </p:nvSpPr>
        <p:spPr bwMode="auto">
          <a:xfrm>
            <a:off x="4370716" y="4670970"/>
            <a:ext cx="1169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ZA" sz="1000"/>
              <a:t>&amp; other North</a:t>
            </a:r>
          </a:p>
          <a:p>
            <a:pPr algn="ctr" eaLnBrk="0" hangingPunct="0"/>
            <a:r>
              <a:rPr lang="en-ZA" sz="1000"/>
              <a:t>American nations</a:t>
            </a: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3254704" y="4556670"/>
            <a:ext cx="10302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ZA" sz="1000" dirty="0"/>
              <a:t>(incl. Australia)</a:t>
            </a:r>
          </a:p>
        </p:txBody>
      </p:sp>
      <p:sp>
        <p:nvSpPr>
          <p:cNvPr id="15373" name="TextBox 15"/>
          <p:cNvSpPr txBox="1">
            <a:spLocks noChangeArrowheads="1"/>
          </p:cNvSpPr>
          <p:nvPr/>
        </p:nvSpPr>
        <p:spPr bwMode="auto">
          <a:xfrm>
            <a:off x="3498417" y="6282853"/>
            <a:ext cx="46545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ZA" sz="900" dirty="0"/>
              <a:t>Data based on: Cass, S. 2007. “Where the jobs are”, In </a:t>
            </a:r>
            <a:r>
              <a:rPr lang="en-ZA" sz="900" i="1" dirty="0"/>
              <a:t>IEEE Spectrum: 44(2)</a:t>
            </a:r>
            <a:r>
              <a:rPr lang="en-ZA" sz="900" dirty="0"/>
              <a:t>. pp 51-57</a:t>
            </a:r>
          </a:p>
        </p:txBody>
      </p:sp>
      <p:sp>
        <p:nvSpPr>
          <p:cNvPr id="14" name="Up Arrow 13"/>
          <p:cNvSpPr/>
          <p:nvPr/>
        </p:nvSpPr>
        <p:spPr>
          <a:xfrm>
            <a:off x="7380312" y="5071020"/>
            <a:ext cx="648072" cy="432048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320216" y="557507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 smtClean="0"/>
              <a:t>While SA is in the lead in Africa, the country is still lagging in global terms.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536" y="11967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i="1" dirty="0" smtClean="0"/>
              <a:t>Need to both build skills, to be globally competitive, but also create more jobs locally to retain the knowledge within the country.</a:t>
            </a:r>
            <a:endParaRPr lang="en-GB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96181" y="4403020"/>
            <a:ext cx="3165607" cy="1771576"/>
            <a:chOff x="96181" y="4403020"/>
            <a:chExt cx="3165607" cy="1771576"/>
          </a:xfrm>
        </p:grpSpPr>
        <p:pic>
          <p:nvPicPr>
            <p:cNvPr id="17" name="Picture 16" descr="braindrain.jp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5576" y="4437112"/>
              <a:ext cx="1996440" cy="146304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 rot="19951598">
              <a:off x="96181" y="4403020"/>
              <a:ext cx="194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b="1" dirty="0" smtClean="0"/>
                <a:t>SA knowledge economy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17572" y="5805264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b="1" dirty="0" smtClean="0"/>
                <a:t>Overseas</a:t>
              </a:r>
              <a:endParaRPr lang="en-GB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4444" y="4838982"/>
            <a:ext cx="2437507" cy="309723"/>
            <a:chOff x="224444" y="4838982"/>
            <a:chExt cx="2437507" cy="309723"/>
          </a:xfrm>
        </p:grpSpPr>
        <p:sp>
          <p:nvSpPr>
            <p:cNvPr id="21" name="Rectangle 20"/>
            <p:cNvSpPr/>
            <p:nvPr/>
          </p:nvSpPr>
          <p:spPr>
            <a:xfrm rot="20354842">
              <a:off x="224444" y="4860673"/>
              <a:ext cx="2376264" cy="2880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 rot="1957683">
              <a:off x="285687" y="4838982"/>
              <a:ext cx="2376264" cy="2880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11760" y="486916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But it</a:t>
            </a:r>
          </a:p>
          <a:p>
            <a:r>
              <a:rPr lang="en-ZA" dirty="0" smtClean="0"/>
              <a:t>gets worse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ZA" dirty="0" smtClean="0"/>
              <a:t>A multi-faceted approach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ZA" dirty="0" smtClean="0"/>
              <a:t>Collaboration with overseas and local universities and businesses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ZA" dirty="0" smtClean="0"/>
              <a:t>Research group to attract postgraduates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ZA" dirty="0" smtClean="0"/>
              <a:t>Building an online community of practice (COP)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ZA" dirty="0" smtClean="0"/>
              <a:t>Development of ‘boundary objects’*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ZA" dirty="0" smtClean="0"/>
              <a:t>Training programmes – marketing concept and training people inside and outside the university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Methodology: building the SDR high-tech field in the SA context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559" y="6681745"/>
            <a:ext cx="7956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 </a:t>
            </a:r>
            <a:r>
              <a:rPr lang="en-US" sz="9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Knorr-Cetina</a:t>
            </a:r>
            <a:r>
              <a:rPr lang="en-US" sz="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K. [1997]. “Sociality with objects: social relations in </a:t>
            </a:r>
            <a:r>
              <a:rPr lang="en-US" sz="9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postsocial</a:t>
            </a:r>
            <a:r>
              <a:rPr lang="en-US" sz="9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knowledge societies.” Theory, culture &amp; society, 14(4): 1-30.</a:t>
            </a:r>
            <a:endParaRPr lang="en-GB" sz="9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 descr="SouthAfric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5113320"/>
            <a:ext cx="1512168" cy="1343134"/>
          </a:xfrm>
          <a:prstGeom prst="rect">
            <a:avLst/>
          </a:prstGeom>
        </p:spPr>
      </p:pic>
      <p:pic>
        <p:nvPicPr>
          <p:cNvPr id="6" name="Picture 5" descr="ear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10204" y="4725144"/>
            <a:ext cx="1692902" cy="16622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21197090">
            <a:off x="3935293" y="5638473"/>
            <a:ext cx="2160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dirty="0" smtClean="0"/>
              <a:t>Knowledge commodities for the global market</a:t>
            </a:r>
            <a:endParaRPr lang="en-GB" dirty="0"/>
          </a:p>
        </p:txBody>
      </p:sp>
      <p:pic>
        <p:nvPicPr>
          <p:cNvPr id="9" name="Picture 8" descr="though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4869160"/>
            <a:ext cx="663346" cy="576064"/>
          </a:xfrm>
          <a:prstGeom prst="rect">
            <a:avLst/>
          </a:prstGeom>
        </p:spPr>
      </p:pic>
      <p:pic>
        <p:nvPicPr>
          <p:cNvPr id="10" name="Picture 9" descr="though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4797152"/>
            <a:ext cx="663346" cy="576064"/>
          </a:xfrm>
          <a:prstGeom prst="rect">
            <a:avLst/>
          </a:prstGeom>
        </p:spPr>
      </p:pic>
      <p:sp>
        <p:nvSpPr>
          <p:cNvPr id="7" name="Notched Right Arrow 6"/>
          <p:cNvSpPr/>
          <p:nvPr/>
        </p:nvSpPr>
        <p:spPr>
          <a:xfrm rot="21066739">
            <a:off x="4191426" y="5280201"/>
            <a:ext cx="1419036" cy="390798"/>
          </a:xfrm>
          <a:prstGeom prst="notchedRightArrow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9592" y="1124744"/>
            <a:ext cx="2130436" cy="21602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Overseas university collaborations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1600" y="2420888"/>
            <a:ext cx="1944216" cy="720080"/>
          </a:xfrm>
          <a:prstGeom prst="rect">
            <a:avLst/>
          </a:prstGeom>
          <a:solidFill>
            <a:srgbClr val="00A1DA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ZA" dirty="0" smtClean="0"/>
              <a:t>Long-term Methodology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07904" y="2852936"/>
            <a:ext cx="213043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ZA" sz="1200" dirty="0" smtClean="0">
                <a:solidFill>
                  <a:schemeClr val="tx2">
                    <a:lumMod val="50000"/>
                  </a:schemeClr>
                </a:solidFill>
              </a:rPr>
              <a:t>Software Defined Radio, UCT Research Group</a:t>
            </a:r>
            <a:endParaRPr lang="en-GB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 descr="sdrrg-t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9520" y="2924944"/>
            <a:ext cx="1800200" cy="607948"/>
          </a:xfrm>
          <a:prstGeom prst="rect">
            <a:avLst/>
          </a:prstGeom>
        </p:spPr>
      </p:pic>
      <p:pic>
        <p:nvPicPr>
          <p:cNvPr id="9" name="Picture 8" descr="ppl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1700808"/>
            <a:ext cx="1800200" cy="596724"/>
          </a:xfrm>
          <a:prstGeom prst="rect">
            <a:avLst/>
          </a:prstGeom>
        </p:spPr>
      </p:pic>
      <p:pic>
        <p:nvPicPr>
          <p:cNvPr id="10" name="Picture 9" descr="casp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5668" y="2420888"/>
            <a:ext cx="533400" cy="5791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61588" y="2405152"/>
            <a:ext cx="1512168" cy="738664"/>
          </a:xfrm>
          <a:prstGeom prst="rect">
            <a:avLst/>
          </a:prstGeom>
          <a:solidFill>
            <a:srgbClr val="00A1DA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ZA" sz="1050" b="1" dirty="0" smtClean="0">
                <a:solidFill>
                  <a:schemeClr val="bg1">
                    <a:lumMod val="95000"/>
                  </a:schemeClr>
                </a:solidFill>
              </a:rPr>
              <a:t>CASPER</a:t>
            </a:r>
            <a:r>
              <a:rPr lang="en-ZA" sz="1050" dirty="0" smtClean="0">
                <a:solidFill>
                  <a:schemeClr val="bg1">
                    <a:lumMod val="95000"/>
                  </a:schemeClr>
                </a:solidFill>
              </a:rPr>
              <a:t> Centre for</a:t>
            </a:r>
          </a:p>
          <a:p>
            <a:r>
              <a:rPr lang="en-ZA" sz="1050" dirty="0" smtClean="0">
                <a:solidFill>
                  <a:schemeClr val="bg1">
                    <a:lumMod val="95000"/>
                  </a:schemeClr>
                </a:solidFill>
              </a:rPr>
              <a:t>Astronomy Signal</a:t>
            </a:r>
          </a:p>
          <a:p>
            <a:r>
              <a:rPr lang="en-ZA" sz="1050" dirty="0" smtClean="0">
                <a:solidFill>
                  <a:schemeClr val="bg1">
                    <a:lumMod val="95000"/>
                  </a:schemeClr>
                </a:solidFill>
              </a:rPr>
              <a:t>Processing and</a:t>
            </a:r>
          </a:p>
          <a:p>
            <a:r>
              <a:rPr lang="en-ZA" sz="1050" dirty="0" smtClean="0">
                <a:solidFill>
                  <a:schemeClr val="bg1">
                    <a:lumMod val="95000"/>
                  </a:schemeClr>
                </a:solidFill>
              </a:rPr>
              <a:t>Electronics Research</a:t>
            </a:r>
            <a:endParaRPr lang="en-GB" sz="10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88224" y="4509120"/>
            <a:ext cx="2130436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Local Industry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16216" y="1340768"/>
            <a:ext cx="244827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Overseas Industry</a:t>
            </a:r>
          </a:p>
          <a:p>
            <a:pPr algn="ctr"/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Collaboration/support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2413645"/>
            <a:ext cx="21526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0"/>
          <p:cNvPicPr>
            <a:picLocks noChangeAspect="1" noChangeArrowheads="1"/>
          </p:cNvPicPr>
          <p:nvPr/>
        </p:nvPicPr>
        <p:blipFill>
          <a:blip r:embed="rId7" cstate="print"/>
          <a:srcRect l="9044" t="10579" r="7336" b="20027"/>
          <a:stretch>
            <a:fillRect/>
          </a:stretch>
        </p:blipFill>
        <p:spPr bwMode="auto">
          <a:xfrm>
            <a:off x="6660232" y="1981597"/>
            <a:ext cx="1150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Left-Right Arrow 18"/>
          <p:cNvSpPr/>
          <p:nvPr/>
        </p:nvSpPr>
        <p:spPr>
          <a:xfrm rot="1748100">
            <a:off x="3098525" y="2217331"/>
            <a:ext cx="1050896" cy="432048"/>
          </a:xfrm>
          <a:prstGeom prst="leftRightArrow">
            <a:avLst>
              <a:gd name="adj1" fmla="val 3697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-Right Arrow 19"/>
          <p:cNvSpPr/>
          <p:nvPr/>
        </p:nvSpPr>
        <p:spPr>
          <a:xfrm rot="19989518">
            <a:off x="5405016" y="2202817"/>
            <a:ext cx="1050896" cy="432048"/>
          </a:xfrm>
          <a:prstGeom prst="leftRightArrow">
            <a:avLst>
              <a:gd name="adj1" fmla="val 3697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18" descr="SKALOGOfor letterhead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96480" y="4869160"/>
            <a:ext cx="936104" cy="114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6660232" y="4941168"/>
            <a:ext cx="1080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200" b="1" dirty="0" err="1" smtClean="0">
                <a:solidFill>
                  <a:schemeClr val="tx2">
                    <a:lumMod val="50000"/>
                  </a:schemeClr>
                </a:solidFill>
              </a:rPr>
              <a:t>meerKAT</a:t>
            </a:r>
            <a:r>
              <a:rPr lang="en-ZA" sz="1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ZA" sz="1200" dirty="0" err="1" smtClean="0">
                <a:solidFill>
                  <a:schemeClr val="tx2">
                    <a:lumMod val="50000"/>
                  </a:schemeClr>
                </a:solidFill>
              </a:rPr>
              <a:t>Karoo</a:t>
            </a:r>
            <a:r>
              <a:rPr lang="en-ZA" sz="1200" dirty="0" smtClean="0">
                <a:solidFill>
                  <a:schemeClr val="tx2">
                    <a:lumMod val="50000"/>
                  </a:schemeClr>
                </a:solidFill>
              </a:rPr>
              <a:t> Array Telescope</a:t>
            </a:r>
            <a:endParaRPr lang="en-GB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Left-Right Arrow 22"/>
          <p:cNvSpPr/>
          <p:nvPr/>
        </p:nvSpPr>
        <p:spPr>
          <a:xfrm rot="19989518">
            <a:off x="2596704" y="3498961"/>
            <a:ext cx="1050896" cy="432048"/>
          </a:xfrm>
          <a:prstGeom prst="leftRightArrow">
            <a:avLst>
              <a:gd name="adj1" fmla="val 3697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eft-Right Arrow 23"/>
          <p:cNvSpPr/>
          <p:nvPr/>
        </p:nvSpPr>
        <p:spPr>
          <a:xfrm rot="1712667">
            <a:off x="5475451" y="4301894"/>
            <a:ext cx="1050896" cy="432048"/>
          </a:xfrm>
          <a:prstGeom prst="leftRightArrow">
            <a:avLst>
              <a:gd name="adj1" fmla="val 3697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467544" y="4149080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Online Community of Practice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05660" y="4941168"/>
            <a:ext cx="2778508" cy="16987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ZA" sz="1600" dirty="0" smtClean="0">
                <a:solidFill>
                  <a:schemeClr val="tx2">
                    <a:lumMod val="50000"/>
                  </a:schemeClr>
                </a:solidFill>
              </a:rPr>
              <a:t>Other SA Universities and groups 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Left-Right Arrow 26"/>
          <p:cNvSpPr/>
          <p:nvPr/>
        </p:nvSpPr>
        <p:spPr>
          <a:xfrm rot="18128260">
            <a:off x="4023477" y="4272604"/>
            <a:ext cx="767093" cy="432048"/>
          </a:xfrm>
          <a:prstGeom prst="leftRightArrow">
            <a:avLst>
              <a:gd name="adj1" fmla="val 3697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 descr="trainin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19872" y="5445224"/>
            <a:ext cx="1008112" cy="924103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347864" y="6309320"/>
            <a:ext cx="1370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400" dirty="0" smtClean="0">
                <a:solidFill>
                  <a:schemeClr val="tx2">
                    <a:lumMod val="50000"/>
                  </a:schemeClr>
                </a:solidFill>
              </a:rPr>
              <a:t>Short courses</a:t>
            </a:r>
            <a:endParaRPr lang="en-GB" sz="1400" dirty="0"/>
          </a:p>
        </p:txBody>
      </p:sp>
      <p:sp>
        <p:nvSpPr>
          <p:cNvPr id="30" name="Rectangle 29"/>
          <p:cNvSpPr/>
          <p:nvPr/>
        </p:nvSpPr>
        <p:spPr>
          <a:xfrm>
            <a:off x="4572000" y="6009520"/>
            <a:ext cx="151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400" dirty="0" smtClean="0">
                <a:solidFill>
                  <a:schemeClr val="tx2">
                    <a:lumMod val="50000"/>
                  </a:schemeClr>
                </a:solidFill>
              </a:rPr>
              <a:t>Research collaborations</a:t>
            </a:r>
            <a:endParaRPr lang="en-GB" sz="1400" dirty="0"/>
          </a:p>
        </p:txBody>
      </p:sp>
      <p:grpSp>
        <p:nvGrpSpPr>
          <p:cNvPr id="49" name="Group 48"/>
          <p:cNvGrpSpPr/>
          <p:nvPr/>
        </p:nvGrpSpPr>
        <p:grpSpPr>
          <a:xfrm>
            <a:off x="4788024" y="5403020"/>
            <a:ext cx="816091" cy="648072"/>
            <a:chOff x="3851920" y="692696"/>
            <a:chExt cx="2448272" cy="1944216"/>
          </a:xfrm>
        </p:grpSpPr>
        <p:sp>
          <p:nvSpPr>
            <p:cNvPr id="31" name="Oval 30"/>
            <p:cNvSpPr/>
            <p:nvPr/>
          </p:nvSpPr>
          <p:spPr>
            <a:xfrm>
              <a:off x="4860032" y="692696"/>
              <a:ext cx="720080" cy="7200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3851920" y="1124744"/>
              <a:ext cx="720080" cy="7200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4644008" y="1916832"/>
              <a:ext cx="720080" cy="7200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5580112" y="1268760"/>
              <a:ext cx="720080" cy="72008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Arrow Connector 35"/>
            <p:cNvCxnSpPr>
              <a:stCxn id="31" idx="2"/>
              <a:endCxn id="32" idx="7"/>
            </p:cNvCxnSpPr>
            <p:nvPr/>
          </p:nvCxnSpPr>
          <p:spPr>
            <a:xfrm rot="10800000" flipV="1">
              <a:off x="4466548" y="1052735"/>
              <a:ext cx="393485" cy="1774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2" idx="5"/>
              <a:endCxn id="33" idx="1"/>
            </p:cNvCxnSpPr>
            <p:nvPr/>
          </p:nvCxnSpPr>
          <p:spPr>
            <a:xfrm rot="16200000" flipH="1">
              <a:off x="4466547" y="1739371"/>
              <a:ext cx="282914" cy="2829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1" idx="5"/>
              <a:endCxn id="34" idx="1"/>
            </p:cNvCxnSpPr>
            <p:nvPr/>
          </p:nvCxnSpPr>
          <p:spPr>
            <a:xfrm rot="16200000" flipH="1">
              <a:off x="5546667" y="1235315"/>
              <a:ext cx="66890" cy="21090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7"/>
              <a:endCxn id="34" idx="3"/>
            </p:cNvCxnSpPr>
            <p:nvPr/>
          </p:nvCxnSpPr>
          <p:spPr>
            <a:xfrm rot="5400000" flipH="1" flipV="1">
              <a:off x="5402651" y="1739371"/>
              <a:ext cx="138898" cy="42693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1" idx="4"/>
              <a:endCxn id="33" idx="0"/>
            </p:cNvCxnSpPr>
            <p:nvPr/>
          </p:nvCxnSpPr>
          <p:spPr>
            <a:xfrm rot="5400000">
              <a:off x="4860032" y="1556792"/>
              <a:ext cx="504056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51520" y="-42204"/>
            <a:ext cx="8892480" cy="69269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SDRRG Research Group Strategy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ube 2"/>
          <p:cNvSpPr/>
          <p:nvPr/>
        </p:nvSpPr>
        <p:spPr>
          <a:xfrm>
            <a:off x="1907704" y="4927100"/>
            <a:ext cx="5184576" cy="1296144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en-ZA" sz="2800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</a:rPr>
              <a:t> Year Undergraduates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35496" y="3126900"/>
            <a:ext cx="2592288" cy="1152128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Postgraduates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3855078">
            <a:off x="1908363" y="4394677"/>
            <a:ext cx="862776" cy="597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8622451">
            <a:off x="6160009" y="4407080"/>
            <a:ext cx="862776" cy="597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2627784" y="3126900"/>
            <a:ext cx="3096344" cy="1152128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Local industry / other universities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5652120" y="3126900"/>
            <a:ext cx="3351203" cy="1152128"/>
          </a:xfrm>
          <a:prstGeom prst="cub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2">
                    <a:lumMod val="50000"/>
                  </a:schemeClr>
                </a:solidFill>
              </a:rPr>
              <a:t>Overseas industry/ universities</a:t>
            </a:r>
            <a:endParaRPr lang="en-GB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6200000">
            <a:off x="3935555" y="4412738"/>
            <a:ext cx="718760" cy="597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rs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17628" y="548680"/>
            <a:ext cx="2601480" cy="2445392"/>
          </a:xfrm>
          <a:prstGeom prst="rect">
            <a:avLst/>
          </a:prstGeom>
        </p:spPr>
      </p:pic>
      <p:pic>
        <p:nvPicPr>
          <p:cNvPr id="14" name="Picture 13" descr="rsa-fla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1542724"/>
            <a:ext cx="748288" cy="508946"/>
          </a:xfrm>
          <a:prstGeom prst="rect">
            <a:avLst/>
          </a:prstGeom>
        </p:spPr>
      </p:pic>
      <p:sp>
        <p:nvSpPr>
          <p:cNvPr id="16" name="Curved Right Arrow 15"/>
          <p:cNvSpPr/>
          <p:nvPr/>
        </p:nvSpPr>
        <p:spPr>
          <a:xfrm>
            <a:off x="871456" y="2262804"/>
            <a:ext cx="1800200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47734" y="2118788"/>
            <a:ext cx="3010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2000" b="1" dirty="0" smtClean="0">
                <a:solidFill>
                  <a:schemeClr val="tx2">
                    <a:lumMod val="50000"/>
                  </a:schemeClr>
                </a:solidFill>
              </a:rPr>
              <a:t>Building &amp; maintaining</a:t>
            </a:r>
          </a:p>
          <a:p>
            <a:pPr algn="ctr"/>
            <a:r>
              <a:rPr lang="en-ZA" sz="2000" b="1" dirty="0" smtClean="0">
                <a:solidFill>
                  <a:schemeClr val="tx2">
                    <a:lumMod val="50000"/>
                  </a:schemeClr>
                </a:solidFill>
              </a:rPr>
              <a:t>high-tech knowledge</a:t>
            </a:r>
            <a:endParaRPr lang="en-GB" sz="2000" b="1" dirty="0"/>
          </a:p>
        </p:txBody>
      </p:sp>
      <p:sp>
        <p:nvSpPr>
          <p:cNvPr id="18" name="Curved Right Arrow 17"/>
          <p:cNvSpPr/>
          <p:nvPr/>
        </p:nvSpPr>
        <p:spPr>
          <a:xfrm rot="10800000">
            <a:off x="5680256" y="2118789"/>
            <a:ext cx="1800200" cy="12241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ass Layers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  <a:fontScheme name="Glass Layers">
    <a:majorFont>
      <a:latin typeface="Arial Black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2197</TotalTime>
  <Words>1107</Words>
  <Application>Microsoft Office PowerPoint</Application>
  <PresentationFormat>On-screen Show (4:3)</PresentationFormat>
  <Paragraphs>217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Building local knowledge in a high-tech field</vt:lpstr>
      <vt:lpstr>Introduction</vt:lpstr>
      <vt:lpstr>A high-tech field</vt:lpstr>
      <vt:lpstr>Focus: Software Defined Radio (SDR) reconfigurable computer</vt:lpstr>
      <vt:lpstr>Why SDR in SA?</vt:lpstr>
      <vt:lpstr>Where the jobs are…</vt:lpstr>
      <vt:lpstr>Methodology: building the SDR high-tech field in the SA context</vt:lpstr>
      <vt:lpstr>Long-term Methodology</vt:lpstr>
      <vt:lpstr>PowerPoint Presentation</vt:lpstr>
      <vt:lpstr>Building of student skills</vt:lpstr>
      <vt:lpstr>Types of Electrical Engineers</vt:lpstr>
      <vt:lpstr>Approach to Building local knowledge in this high-tech field:</vt:lpstr>
      <vt:lpstr>PowerPoint Presentation</vt:lpstr>
      <vt:lpstr>Needs analysis for SDR</vt:lpstr>
      <vt:lpstr>PowerPoint Presentation</vt:lpstr>
      <vt:lpstr>Progress thus far</vt:lpstr>
      <vt:lpstr>Problems to address</vt:lpstr>
      <vt:lpstr>Conclusion</vt:lpstr>
      <vt:lpstr>Conclusion</vt:lpstr>
      <vt:lpstr>Acknowledgements</vt:lpstr>
      <vt:lpstr>QUESTIONS?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Generic Multiprocessor System</dc:title>
  <dc:creator>Shaun</dc:creator>
  <cp:lastModifiedBy>Simon Winberg</cp:lastModifiedBy>
  <cp:revision>235</cp:revision>
  <dcterms:created xsi:type="dcterms:W3CDTF">2011-03-06T19:04:21Z</dcterms:created>
  <dcterms:modified xsi:type="dcterms:W3CDTF">2011-12-22T19:37:18Z</dcterms:modified>
</cp:coreProperties>
</file>